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heme/themeOverride1.xml" ContentType="application/vnd.openxmlformats-officedocument.themeOverride+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Default Extension="png" ContentType="image/png"/>
  <Override PartName="/ppt/slides/slide55.xml" ContentType="application/vnd.openxmlformats-officedocument.presentationml.slide+xml"/>
  <Override PartName="/ppt/theme/theme2.xml" ContentType="application/vnd.openxmlformats-officedocument.theme+xml"/>
  <Override PartName="/ppt/theme/themeOverride6.xml" ContentType="application/vnd.openxmlformats-officedocument.themeOverr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theme/themeOverride7.xml" ContentType="application/vnd.openxmlformats-officedocument.themeOverr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Override PartName="/ppt/notesSlides/notesSlide18.xml" ContentType="application/vnd.openxmlformats-officedocument.presentationml.notesSlide+xml"/>
  <Override PartName="/ppt/theme/themeOverride3.xml" ContentType="application/vnd.openxmlformats-officedocument.themeOverr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notesSlides/notesSlide14.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theme/themeOverride8.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theme/themeOverride4.xml" ContentType="application/vnd.openxmlformats-officedocument.themeOverr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notesSlides/notesSlide22.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theme/themeOverride9.xml" ContentType="application/vnd.openxmlformats-officedocument.themeOverr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theme/themeOverride5.xml" ContentType="application/vnd.openxmlformats-officedocument.themeOverr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slides/slide51.xml" ContentType="application/vnd.openxmlformats-officedocument.presentationml.slide+xml"/>
  <Override PartName="/ppt/theme/themeOverride2.xml" ContentType="application/vnd.openxmlformats-officedocument.themeOverr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222"/>
  </p:notesMasterIdLst>
  <p:sldIdLst>
    <p:sldId id="636" r:id="rId2"/>
    <p:sldId id="690" r:id="rId3"/>
    <p:sldId id="261" r:id="rId4"/>
    <p:sldId id="262" r:id="rId5"/>
    <p:sldId id="263" r:id="rId6"/>
    <p:sldId id="264" r:id="rId7"/>
    <p:sldId id="265" r:id="rId8"/>
    <p:sldId id="266" r:id="rId9"/>
    <p:sldId id="267" r:id="rId10"/>
    <p:sldId id="268" r:id="rId11"/>
    <p:sldId id="269" r:id="rId12"/>
    <p:sldId id="270" r:id="rId13"/>
    <p:sldId id="271" r:id="rId14"/>
    <p:sldId id="272" r:id="rId15"/>
    <p:sldId id="550" r:id="rId16"/>
    <p:sldId id="551" r:id="rId17"/>
    <p:sldId id="552" r:id="rId18"/>
    <p:sldId id="553" r:id="rId19"/>
    <p:sldId id="276" r:id="rId20"/>
    <p:sldId id="277" r:id="rId21"/>
    <p:sldId id="691" r:id="rId22"/>
    <p:sldId id="278"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 id="293" r:id="rId36"/>
    <p:sldId id="294" r:id="rId37"/>
    <p:sldId id="295" r:id="rId38"/>
    <p:sldId id="352" r:id="rId39"/>
    <p:sldId id="353" r:id="rId40"/>
    <p:sldId id="354" r:id="rId41"/>
    <p:sldId id="359" r:id="rId42"/>
    <p:sldId id="360" r:id="rId43"/>
    <p:sldId id="361" r:id="rId44"/>
    <p:sldId id="296" r:id="rId45"/>
    <p:sldId id="297" r:id="rId46"/>
    <p:sldId id="363" r:id="rId47"/>
    <p:sldId id="364" r:id="rId48"/>
    <p:sldId id="365" r:id="rId49"/>
    <p:sldId id="366" r:id="rId50"/>
    <p:sldId id="367" r:id="rId51"/>
    <p:sldId id="368" r:id="rId52"/>
    <p:sldId id="369" r:id="rId53"/>
    <p:sldId id="370" r:id="rId54"/>
    <p:sldId id="371" r:id="rId55"/>
    <p:sldId id="372" r:id="rId56"/>
    <p:sldId id="373" r:id="rId57"/>
    <p:sldId id="374" r:id="rId58"/>
    <p:sldId id="375" r:id="rId59"/>
    <p:sldId id="376" r:id="rId60"/>
    <p:sldId id="377" r:id="rId61"/>
    <p:sldId id="696" r:id="rId62"/>
    <p:sldId id="378" r:id="rId63"/>
    <p:sldId id="379" r:id="rId64"/>
    <p:sldId id="380" r:id="rId65"/>
    <p:sldId id="381" r:id="rId66"/>
    <p:sldId id="384" r:id="rId67"/>
    <p:sldId id="385" r:id="rId68"/>
    <p:sldId id="386" r:id="rId69"/>
    <p:sldId id="387" r:id="rId70"/>
    <p:sldId id="388" r:id="rId71"/>
    <p:sldId id="389" r:id="rId72"/>
    <p:sldId id="390" r:id="rId73"/>
    <p:sldId id="391" r:id="rId74"/>
    <p:sldId id="382" r:id="rId75"/>
    <p:sldId id="383" r:id="rId76"/>
    <p:sldId id="392" r:id="rId77"/>
    <p:sldId id="393" r:id="rId78"/>
    <p:sldId id="394" r:id="rId79"/>
    <p:sldId id="395" r:id="rId80"/>
    <p:sldId id="396" r:id="rId81"/>
    <p:sldId id="397" r:id="rId82"/>
    <p:sldId id="398" r:id="rId83"/>
    <p:sldId id="399" r:id="rId84"/>
    <p:sldId id="400" r:id="rId85"/>
    <p:sldId id="401" r:id="rId86"/>
    <p:sldId id="402" r:id="rId87"/>
    <p:sldId id="403" r:id="rId88"/>
    <p:sldId id="404" r:id="rId89"/>
    <p:sldId id="405" r:id="rId90"/>
    <p:sldId id="406" r:id="rId91"/>
    <p:sldId id="640" r:id="rId92"/>
    <p:sldId id="641" r:id="rId93"/>
    <p:sldId id="642" r:id="rId94"/>
    <p:sldId id="643" r:id="rId95"/>
    <p:sldId id="644" r:id="rId96"/>
    <p:sldId id="645" r:id="rId97"/>
    <p:sldId id="646" r:id="rId98"/>
    <p:sldId id="697" r:id="rId99"/>
    <p:sldId id="647" r:id="rId100"/>
    <p:sldId id="648" r:id="rId101"/>
    <p:sldId id="649" r:id="rId102"/>
    <p:sldId id="650" r:id="rId103"/>
    <p:sldId id="651" r:id="rId104"/>
    <p:sldId id="652" r:id="rId105"/>
    <p:sldId id="653" r:id="rId106"/>
    <p:sldId id="654" r:id="rId107"/>
    <p:sldId id="655" r:id="rId108"/>
    <p:sldId id="656" r:id="rId109"/>
    <p:sldId id="657" r:id="rId110"/>
    <p:sldId id="658" r:id="rId111"/>
    <p:sldId id="659" r:id="rId112"/>
    <p:sldId id="660" r:id="rId113"/>
    <p:sldId id="661" r:id="rId114"/>
    <p:sldId id="662" r:id="rId115"/>
    <p:sldId id="710" r:id="rId116"/>
    <p:sldId id="711" r:id="rId117"/>
    <p:sldId id="712" r:id="rId118"/>
    <p:sldId id="713" r:id="rId119"/>
    <p:sldId id="714" r:id="rId120"/>
    <p:sldId id="715" r:id="rId121"/>
    <p:sldId id="716" r:id="rId122"/>
    <p:sldId id="717" r:id="rId123"/>
    <p:sldId id="718" r:id="rId124"/>
    <p:sldId id="719" r:id="rId125"/>
    <p:sldId id="720" r:id="rId126"/>
    <p:sldId id="721" r:id="rId127"/>
    <p:sldId id="722" r:id="rId128"/>
    <p:sldId id="723" r:id="rId129"/>
    <p:sldId id="724" r:id="rId130"/>
    <p:sldId id="725" r:id="rId131"/>
    <p:sldId id="726" r:id="rId132"/>
    <p:sldId id="727" r:id="rId133"/>
    <p:sldId id="728" r:id="rId134"/>
    <p:sldId id="301" r:id="rId135"/>
    <p:sldId id="302" r:id="rId136"/>
    <p:sldId id="572" r:id="rId137"/>
    <p:sldId id="573" r:id="rId138"/>
    <p:sldId id="574" r:id="rId139"/>
    <p:sldId id="575" r:id="rId140"/>
    <p:sldId id="698" r:id="rId141"/>
    <p:sldId id="412" r:id="rId142"/>
    <p:sldId id="729" r:id="rId143"/>
    <p:sldId id="730" r:id="rId144"/>
    <p:sldId id="731" r:id="rId145"/>
    <p:sldId id="732" r:id="rId146"/>
    <p:sldId id="733" r:id="rId147"/>
    <p:sldId id="734" r:id="rId148"/>
    <p:sldId id="735" r:id="rId149"/>
    <p:sldId id="736" r:id="rId150"/>
    <p:sldId id="737" r:id="rId151"/>
    <p:sldId id="738" r:id="rId152"/>
    <p:sldId id="739" r:id="rId153"/>
    <p:sldId id="740" r:id="rId154"/>
    <p:sldId id="741" r:id="rId155"/>
    <p:sldId id="742" r:id="rId156"/>
    <p:sldId id="743" r:id="rId157"/>
    <p:sldId id="744" r:id="rId158"/>
    <p:sldId id="745" r:id="rId159"/>
    <p:sldId id="746" r:id="rId160"/>
    <p:sldId id="747" r:id="rId161"/>
    <p:sldId id="748" r:id="rId162"/>
    <p:sldId id="749" r:id="rId163"/>
    <p:sldId id="750" r:id="rId164"/>
    <p:sldId id="751" r:id="rId165"/>
    <p:sldId id="752" r:id="rId166"/>
    <p:sldId id="753" r:id="rId167"/>
    <p:sldId id="754" r:id="rId168"/>
    <p:sldId id="755" r:id="rId169"/>
    <p:sldId id="756" r:id="rId170"/>
    <p:sldId id="757" r:id="rId171"/>
    <p:sldId id="758" r:id="rId172"/>
    <p:sldId id="759" r:id="rId173"/>
    <p:sldId id="760" r:id="rId174"/>
    <p:sldId id="761" r:id="rId175"/>
    <p:sldId id="762" r:id="rId176"/>
    <p:sldId id="763" r:id="rId177"/>
    <p:sldId id="764" r:id="rId178"/>
    <p:sldId id="765" r:id="rId179"/>
    <p:sldId id="766" r:id="rId180"/>
    <p:sldId id="767" r:id="rId181"/>
    <p:sldId id="768" r:id="rId182"/>
    <p:sldId id="769" r:id="rId183"/>
    <p:sldId id="770" r:id="rId184"/>
    <p:sldId id="771" r:id="rId185"/>
    <p:sldId id="772" r:id="rId186"/>
    <p:sldId id="773" r:id="rId187"/>
    <p:sldId id="774" r:id="rId188"/>
    <p:sldId id="775" r:id="rId189"/>
    <p:sldId id="776" r:id="rId190"/>
    <p:sldId id="777" r:id="rId191"/>
    <p:sldId id="778" r:id="rId192"/>
    <p:sldId id="779" r:id="rId193"/>
    <p:sldId id="780" r:id="rId194"/>
    <p:sldId id="781" r:id="rId195"/>
    <p:sldId id="782" r:id="rId196"/>
    <p:sldId id="783" r:id="rId197"/>
    <p:sldId id="784" r:id="rId198"/>
    <p:sldId id="785" r:id="rId199"/>
    <p:sldId id="786" r:id="rId200"/>
    <p:sldId id="787" r:id="rId201"/>
    <p:sldId id="788" r:id="rId202"/>
    <p:sldId id="789" r:id="rId203"/>
    <p:sldId id="790" r:id="rId204"/>
    <p:sldId id="791" r:id="rId205"/>
    <p:sldId id="792" r:id="rId206"/>
    <p:sldId id="793" r:id="rId207"/>
    <p:sldId id="794" r:id="rId208"/>
    <p:sldId id="795" r:id="rId209"/>
    <p:sldId id="796" r:id="rId210"/>
    <p:sldId id="797" r:id="rId211"/>
    <p:sldId id="798" r:id="rId212"/>
    <p:sldId id="799" r:id="rId213"/>
    <p:sldId id="800" r:id="rId214"/>
    <p:sldId id="801" r:id="rId215"/>
    <p:sldId id="807" r:id="rId216"/>
    <p:sldId id="802" r:id="rId217"/>
    <p:sldId id="803" r:id="rId218"/>
    <p:sldId id="804" r:id="rId219"/>
    <p:sldId id="805" r:id="rId220"/>
    <p:sldId id="806" r:id="rId2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00"/>
    <a:srgbClr val="3333FF"/>
    <a:srgbClr val="008000"/>
    <a:srgbClr val="FFFFCC"/>
    <a:srgbClr val="FF0000"/>
    <a:srgbClr val="CC0000"/>
    <a:srgbClr val="CC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0" autoAdjust="0"/>
    <p:restoredTop sz="94659" autoAdjust="0"/>
  </p:normalViewPr>
  <p:slideViewPr>
    <p:cSldViewPr>
      <p:cViewPr varScale="1">
        <p:scale>
          <a:sx n="104" d="100"/>
          <a:sy n="104" d="100"/>
        </p:scale>
        <p:origin x="-1722" y="-84"/>
      </p:cViewPr>
      <p:guideLst>
        <p:guide orient="horz" pos="2160"/>
        <p:guide pos="2880"/>
      </p:guideLst>
    </p:cSldViewPr>
  </p:slideViewPr>
  <p:outlineViewPr>
    <p:cViewPr>
      <p:scale>
        <a:sx n="33" d="100"/>
        <a:sy n="33" d="100"/>
      </p:scale>
      <p:origin x="0" y="92635"/>
    </p:cViewPr>
  </p:outlineViewPr>
  <p:notesTextViewPr>
    <p:cViewPr>
      <p:scale>
        <a:sx n="100" d="100"/>
        <a:sy n="100" d="100"/>
      </p:scale>
      <p:origin x="0" y="0"/>
    </p:cViewPr>
  </p:notesTextViewPr>
  <p:sorterViewPr>
    <p:cViewPr>
      <p:scale>
        <a:sx n="66" d="100"/>
        <a:sy n="66" d="100"/>
      </p:scale>
      <p:origin x="0" y="9084"/>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222"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224"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3E8B06FB-E430-4BB2-B802-2D7FF6790BA6}" type="datetimeFigureOut">
              <a:rPr lang="zh-CN" altLang="en-US"/>
              <a:pPr>
                <a:defRPr/>
              </a:pPr>
              <a:t>2020/10/15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0175AD2B-AEE2-463B-AE17-14C3BE6BA754}" type="slidenum">
              <a:rPr lang="zh-CN" altLang="en-US"/>
              <a:pPr>
                <a:defRPr/>
              </a:pPr>
              <a:t>‹#›</a:t>
            </a:fld>
            <a:endParaRPr lang="zh-CN" altLang="en-US"/>
          </a:p>
        </p:txBody>
      </p:sp>
    </p:spTree>
    <p:extLst>
      <p:ext uri="{BB962C8B-B14F-4D97-AF65-F5344CB8AC3E}">
        <p14:creationId xmlns:p14="http://schemas.microsoft.com/office/powerpoint/2010/main" xmlns="" val="20452430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4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4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49.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6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165.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168.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175.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00.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10.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bwMode="auto">
          <a:noFill/>
          <a:ln>
            <a:solidFill>
              <a:srgbClr val="000000"/>
            </a:solidFill>
            <a:miter lim="800000"/>
            <a:headEnd/>
            <a:tailEnd/>
          </a:ln>
        </p:spPr>
      </p:sp>
      <p:sp>
        <p:nvSpPr>
          <p:cNvPr id="2416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4166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3137A6A-F372-4D40-A2DB-5C9AB0518E66}" type="slidenum">
              <a:rPr lang="zh-CN" altLang="en-US" sz="1200"/>
              <a:pPr algn="r"/>
              <a:t>15</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幻灯片图像占位符 1"/>
          <p:cNvSpPr>
            <a:spLocks noGrp="1" noRot="1" noChangeAspect="1" noTextEdit="1"/>
          </p:cNvSpPr>
          <p:nvPr>
            <p:ph type="sldImg"/>
          </p:nvPr>
        </p:nvSpPr>
        <p:spPr bwMode="auto">
          <a:noFill/>
          <a:ln>
            <a:solidFill>
              <a:srgbClr val="000000"/>
            </a:solidFill>
            <a:miter lim="800000"/>
            <a:headEnd/>
            <a:tailEnd/>
          </a:ln>
        </p:spPr>
      </p:sp>
      <p:sp>
        <p:nvSpPr>
          <p:cNvPr id="2508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5088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4CA94E9-B1DD-4938-B721-129E414E3D98}" type="slidenum">
              <a:rPr lang="zh-CN" altLang="en-US" sz="1200"/>
              <a:pPr algn="r"/>
              <a:t>43</a:t>
            </a:fld>
            <a:endParaRPr lang="en-US" altLang="zh-CN"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幻灯片图像占位符 1"/>
          <p:cNvSpPr>
            <a:spLocks noGrp="1" noRot="1" noChangeAspect="1" noTextEdit="1"/>
          </p:cNvSpPr>
          <p:nvPr>
            <p:ph type="sldImg"/>
          </p:nvPr>
        </p:nvSpPr>
        <p:spPr bwMode="auto">
          <a:noFill/>
          <a:ln>
            <a:solidFill>
              <a:srgbClr val="000000"/>
            </a:solidFill>
            <a:miter lim="800000"/>
            <a:headEnd/>
            <a:tailEnd/>
          </a:ln>
        </p:spPr>
      </p:sp>
      <p:sp>
        <p:nvSpPr>
          <p:cNvPr id="2549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5498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BBFA102-714C-4071-B99B-C8C4867C0782}" type="slidenum">
              <a:rPr lang="zh-CN" altLang="en-US" sz="1200"/>
              <a:pPr algn="r"/>
              <a:t>136</a:t>
            </a:fld>
            <a:endParaRPr lang="en-US" altLang="zh-C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幻灯片图像占位符 1"/>
          <p:cNvSpPr>
            <a:spLocks noGrp="1" noRot="1" noChangeAspect="1" noTextEdit="1"/>
          </p:cNvSpPr>
          <p:nvPr>
            <p:ph type="sldImg"/>
          </p:nvPr>
        </p:nvSpPr>
        <p:spPr bwMode="auto">
          <a:noFill/>
          <a:ln>
            <a:solidFill>
              <a:srgbClr val="000000"/>
            </a:solidFill>
            <a:miter lim="800000"/>
            <a:headEnd/>
            <a:tailEnd/>
          </a:ln>
        </p:spPr>
      </p:sp>
      <p:sp>
        <p:nvSpPr>
          <p:cNvPr id="2560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5600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57BD79D-50CD-4DA8-9726-8D6E6D38F3AF}" type="slidenum">
              <a:rPr lang="zh-CN" altLang="en-US" sz="1200"/>
              <a:pPr algn="r"/>
              <a:t>137</a:t>
            </a:fld>
            <a:endParaRPr lang="en-US"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幻灯片图像占位符 1"/>
          <p:cNvSpPr>
            <a:spLocks noGrp="1" noRot="1" noChangeAspect="1" noTextEdit="1"/>
          </p:cNvSpPr>
          <p:nvPr>
            <p:ph type="sldImg"/>
          </p:nvPr>
        </p:nvSpPr>
        <p:spPr bwMode="auto">
          <a:noFill/>
          <a:ln>
            <a:solidFill>
              <a:srgbClr val="000000"/>
            </a:solidFill>
            <a:miter lim="800000"/>
            <a:headEnd/>
            <a:tailEnd/>
          </a:ln>
        </p:spPr>
      </p:sp>
      <p:sp>
        <p:nvSpPr>
          <p:cNvPr id="2570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5702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7CEABF1-C1F2-4732-BBC2-6ED447BC1103}" type="slidenum">
              <a:rPr lang="zh-CN" altLang="en-US" sz="1200"/>
              <a:pPr algn="r"/>
              <a:t>138</a:t>
            </a:fld>
            <a:endParaRPr lang="en-US" altLang="zh-C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幻灯片图像占位符 1"/>
          <p:cNvSpPr>
            <a:spLocks noGrp="1" noRot="1" noChangeAspect="1" noTextEdit="1"/>
          </p:cNvSpPr>
          <p:nvPr>
            <p:ph type="sldImg"/>
          </p:nvPr>
        </p:nvSpPr>
        <p:spPr bwMode="auto">
          <a:noFill/>
          <a:ln>
            <a:solidFill>
              <a:srgbClr val="000000"/>
            </a:solidFill>
            <a:miter lim="800000"/>
            <a:headEnd/>
            <a:tailEnd/>
          </a:ln>
        </p:spPr>
      </p:sp>
      <p:sp>
        <p:nvSpPr>
          <p:cNvPr id="2580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5805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34474A4-6D3D-4328-BEB8-CD34F3C665C9}" type="slidenum">
              <a:rPr lang="zh-CN" altLang="en-US" sz="1200"/>
              <a:pPr algn="r"/>
              <a:t>139</a:t>
            </a:fld>
            <a:endParaRPr lang="en-US" altLang="zh-CN"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幻灯片图像占位符 1"/>
          <p:cNvSpPr>
            <a:spLocks noGrp="1" noRot="1" noChangeAspect="1" noTextEdit="1"/>
          </p:cNvSpPr>
          <p:nvPr>
            <p:ph type="sldImg"/>
          </p:nvPr>
        </p:nvSpPr>
        <p:spPr bwMode="auto">
          <a:noFill/>
          <a:ln>
            <a:solidFill>
              <a:srgbClr val="000000"/>
            </a:solidFill>
            <a:miter lim="800000"/>
            <a:headEnd/>
            <a:tailEnd/>
          </a:ln>
        </p:spPr>
      </p:sp>
      <p:sp>
        <p:nvSpPr>
          <p:cNvPr id="2539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5395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101448B-60B3-4E40-9CF9-5D5A875A16FD}" type="slidenum">
              <a:rPr lang="zh-CN" altLang="en-US" smtClean="0"/>
              <a:pPr/>
              <a:t>141</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idx="4294967295"/>
          </p:nvPr>
        </p:nvSpPr>
        <p:spPr>
          <a:ln/>
        </p:spPr>
      </p:sp>
      <p:sp>
        <p:nvSpPr>
          <p:cNvPr id="6147" name="Rectangle 3"/>
          <p:cNvSpPr>
            <a:spLocks noGrp="1" noChangeArrowheads="1"/>
          </p:cNvSpPr>
          <p:nvPr>
            <p:ph type="body" idx="4294967295"/>
          </p:nvPr>
        </p:nvSpPr>
        <p:spPr>
          <a:ln/>
        </p:spPr>
        <p:txBody>
          <a:bodyPr/>
          <a:lstStyle/>
          <a:p>
            <a:pPr>
              <a:spcBef>
                <a:spcPct val="20000"/>
              </a:spcBef>
              <a:buClr>
                <a:schemeClr val="accent2"/>
              </a:buClr>
              <a:buSzPct val="80000"/>
              <a:buFont typeface="Wingdings" pitchFamily="2" charset="2"/>
              <a:buChar char="•"/>
            </a:pPr>
            <a:r>
              <a:rPr lang="zh-CN" altLang="en-US" sz="2000">
                <a:latin typeface="宋体" pitchFamily="2" charset="-122"/>
                <a:ea typeface="宋体" pitchFamily="2" charset="-122"/>
              </a:rPr>
              <a:t>  </a:t>
            </a:r>
            <a:endParaRPr lang="zh-CN" altLang="en-US">
              <a:latin typeface="Times New Roman" pitchFamily="18" charset="0"/>
              <a:ea typeface="宋体"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idx="4294967295"/>
          </p:nvPr>
        </p:nvSpPr>
        <p:spPr>
          <a:ln/>
        </p:spPr>
      </p:sp>
      <p:sp>
        <p:nvSpPr>
          <p:cNvPr id="12291" name="Rectangle 3"/>
          <p:cNvSpPr>
            <a:spLocks noGrp="1" noChangeArrowheads="1"/>
          </p:cNvSpPr>
          <p:nvPr>
            <p:ph type="body" idx="4294967295"/>
          </p:nvPr>
        </p:nvSpPr>
        <p:spPr>
          <a:ln/>
        </p:spPr>
        <p:txBody>
          <a:bodyPr/>
          <a:lstStyle/>
          <a:p>
            <a:pPr>
              <a:spcBef>
                <a:spcPct val="20000"/>
              </a:spcBef>
              <a:buClr>
                <a:schemeClr val="accent2"/>
              </a:buClr>
              <a:buSzPct val="80000"/>
              <a:buFont typeface="Wingdings" pitchFamily="2" charset="2"/>
              <a:buChar char="•"/>
            </a:pPr>
            <a:r>
              <a:rPr lang="zh-CN" altLang="en-US" sz="2000">
                <a:latin typeface="宋体" pitchFamily="2" charset="-122"/>
                <a:ea typeface="宋体" pitchFamily="2" charset="-122"/>
              </a:rPr>
              <a:t>  </a:t>
            </a:r>
            <a:endParaRPr lang="zh-CN" altLang="en-US">
              <a:latin typeface="Times New Roman" pitchFamily="18" charset="0"/>
              <a:ea typeface="宋体"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idx="4294967295"/>
          </p:nvPr>
        </p:nvSpPr>
        <p:spPr>
          <a:ln/>
        </p:spPr>
      </p:sp>
      <p:sp>
        <p:nvSpPr>
          <p:cNvPr id="14339" name="Rectangle 3"/>
          <p:cNvSpPr>
            <a:spLocks noGrp="1" noChangeArrowheads="1"/>
          </p:cNvSpPr>
          <p:nvPr>
            <p:ph type="body" idx="4294967295"/>
          </p:nvPr>
        </p:nvSpPr>
        <p:spPr>
          <a:ln/>
        </p:spPr>
        <p:txBody>
          <a:bodyPr/>
          <a:lstStyle/>
          <a:p>
            <a:r>
              <a:rPr lang="zh-CN" altLang="en-US" sz="1400">
                <a:latin typeface="宋体" pitchFamily="2" charset="-122"/>
                <a:ea typeface="宋体" pitchFamily="2" charset="-122"/>
              </a:rPr>
              <a:t>在</a:t>
            </a:r>
            <a:r>
              <a:rPr lang="en-US" altLang="zh-CN" sz="1400">
                <a:latin typeface="宋体" pitchFamily="2" charset="-122"/>
                <a:ea typeface="宋体" pitchFamily="2" charset="-122"/>
              </a:rPr>
              <a:t>C</a:t>
            </a:r>
            <a:r>
              <a:rPr lang="zh-CN" altLang="en-US" sz="1400">
                <a:latin typeface="宋体" pitchFamily="2" charset="-122"/>
                <a:ea typeface="宋体" pitchFamily="2" charset="-122"/>
              </a:rPr>
              <a:t>语言中，直接用字符数组来保存字符串，且用一个不会出现在串中的特殊字符</a:t>
            </a:r>
            <a:r>
              <a:rPr lang="en-US" altLang="zh-CN" sz="1400">
                <a:latin typeface="Times New Roman" pitchFamily="18" charset="0"/>
                <a:ea typeface="宋体" pitchFamily="2" charset="-122"/>
              </a:rPr>
              <a:t>‵\0′</a:t>
            </a:r>
            <a:r>
              <a:rPr lang="zh-CN" altLang="en-US" sz="1400">
                <a:latin typeface="宋体" pitchFamily="2" charset="-122"/>
                <a:ea typeface="宋体" pitchFamily="2" charset="-122"/>
              </a:rPr>
              <a:t>在串值的尾部来表示串的结束。</a:t>
            </a:r>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idx="4294967295"/>
          </p:nvPr>
        </p:nvSpPr>
        <p:spPr>
          <a:ln/>
        </p:spPr>
      </p:sp>
      <p:sp>
        <p:nvSpPr>
          <p:cNvPr id="6147" name="Rectangle 3"/>
          <p:cNvSpPr>
            <a:spLocks noGrp="1" noChangeArrowheads="1"/>
          </p:cNvSpPr>
          <p:nvPr>
            <p:ph type="body" idx="4294967295"/>
          </p:nvPr>
        </p:nvSpPr>
        <p:spPr>
          <a:ln/>
        </p:spPr>
        <p:txBody>
          <a:bodyPr/>
          <a:lstStyle/>
          <a:p>
            <a:pPr>
              <a:spcBef>
                <a:spcPct val="20000"/>
              </a:spcBef>
              <a:buClr>
                <a:schemeClr val="accent2"/>
              </a:buClr>
              <a:buSzPct val="80000"/>
              <a:buFont typeface="Wingdings" pitchFamily="2" charset="2"/>
              <a:buChar char="•"/>
            </a:pPr>
            <a:r>
              <a:rPr lang="zh-CN" altLang="en-US" sz="2000">
                <a:latin typeface="宋体" pitchFamily="2" charset="-122"/>
                <a:ea typeface="宋体" pitchFamily="2" charset="-122"/>
              </a:rPr>
              <a:t>  </a:t>
            </a:r>
            <a:endParaRPr lang="zh-CN" altLang="en-US">
              <a:latin typeface="Times New Roman" pitchFamily="18" charset="0"/>
              <a:ea typeface="宋体"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幻灯片图像占位符 1"/>
          <p:cNvSpPr>
            <a:spLocks noGrp="1" noRot="1" noChangeAspect="1" noTextEdit="1"/>
          </p:cNvSpPr>
          <p:nvPr>
            <p:ph type="sldImg"/>
          </p:nvPr>
        </p:nvSpPr>
        <p:spPr bwMode="auto">
          <a:noFill/>
          <a:ln>
            <a:solidFill>
              <a:srgbClr val="000000"/>
            </a:solidFill>
            <a:miter lim="800000"/>
            <a:headEnd/>
            <a:tailEnd/>
          </a:ln>
        </p:spPr>
      </p:sp>
      <p:sp>
        <p:nvSpPr>
          <p:cNvPr id="2426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4269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473C5DC-51E6-4555-89B7-F96F77E5A7DF}" type="slidenum">
              <a:rPr lang="zh-CN" altLang="en-US" sz="1200"/>
              <a:pPr algn="r"/>
              <a:t>16</a:t>
            </a:fld>
            <a:endParaRPr lang="en-US" altLang="zh-CN"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4294967295"/>
          </p:nvPr>
        </p:nvSpPr>
        <p:spPr>
          <a:ln/>
        </p:spPr>
      </p:sp>
      <p:sp>
        <p:nvSpPr>
          <p:cNvPr id="8195" name="Rectangle 3"/>
          <p:cNvSpPr>
            <a:spLocks noGrp="1" noChangeArrowheads="1"/>
          </p:cNvSpPr>
          <p:nvPr>
            <p:ph type="body" idx="4294967295"/>
          </p:nvPr>
        </p:nvSpPr>
        <p:spPr>
          <a:ln/>
        </p:spPr>
        <p:txBody>
          <a:bodyPr/>
          <a:lstStyle/>
          <a:p>
            <a:r>
              <a:rPr lang="zh-CN" altLang="en-US" sz="1400">
                <a:latin typeface="宋体" pitchFamily="2" charset="-122"/>
                <a:ea typeface="宋体" pitchFamily="2" charset="-122"/>
              </a:rPr>
              <a:t>在每个关系中，元素</a:t>
            </a:r>
            <a:r>
              <a:rPr lang="en-US" altLang="zh-CN" sz="1400">
                <a:latin typeface="Times New Roman" pitchFamily="18" charset="0"/>
                <a:ea typeface="宋体" pitchFamily="2" charset="-122"/>
              </a:rPr>
              <a:t>a</a:t>
            </a:r>
            <a:r>
              <a:rPr lang="en-US" altLang="zh-CN" sz="1400" baseline="-8000">
                <a:latin typeface="Times New Roman" pitchFamily="18" charset="0"/>
                <a:ea typeface="宋体" pitchFamily="2" charset="-122"/>
              </a:rPr>
              <a:t>j</a:t>
            </a:r>
            <a:r>
              <a:rPr lang="en-US" altLang="zh-CN" sz="1400" baseline="-40000">
                <a:latin typeface="Times New Roman" pitchFamily="18" charset="0"/>
                <a:ea typeface="宋体" pitchFamily="2" charset="-122"/>
              </a:rPr>
              <a:t>1</a:t>
            </a:r>
            <a:r>
              <a:rPr lang="en-US" altLang="zh-CN" sz="1400" baseline="-8000">
                <a:latin typeface="Times New Roman" pitchFamily="18" charset="0"/>
                <a:ea typeface="宋体" pitchFamily="2" charset="-122"/>
              </a:rPr>
              <a:t>j</a:t>
            </a:r>
            <a:r>
              <a:rPr lang="en-US" altLang="zh-CN" sz="1400" baseline="-40000">
                <a:latin typeface="Times New Roman" pitchFamily="18" charset="0"/>
                <a:ea typeface="宋体" pitchFamily="2" charset="-122"/>
              </a:rPr>
              <a:t>2</a:t>
            </a:r>
            <a:r>
              <a:rPr lang="en-US" altLang="zh-CN" sz="1400" baseline="-25000">
                <a:latin typeface="Times New Roman" pitchFamily="18" charset="0"/>
                <a:ea typeface="宋体" pitchFamily="2" charset="-122"/>
              </a:rPr>
              <a:t>…</a:t>
            </a:r>
            <a:r>
              <a:rPr lang="en-US" altLang="zh-CN" sz="1400" baseline="-8000">
                <a:latin typeface="Times New Roman" pitchFamily="18" charset="0"/>
                <a:ea typeface="宋体" pitchFamily="2" charset="-122"/>
              </a:rPr>
              <a:t>j</a:t>
            </a:r>
            <a:r>
              <a:rPr lang="en-US" altLang="zh-CN" sz="1400" baseline="-40000">
                <a:latin typeface="Times New Roman" pitchFamily="18" charset="0"/>
                <a:ea typeface="宋体" pitchFamily="2" charset="-122"/>
              </a:rPr>
              <a:t>n</a:t>
            </a:r>
            <a:r>
              <a:rPr lang="en-US" altLang="zh-CN" sz="1400">
                <a:latin typeface="Times New Roman" pitchFamily="18" charset="0"/>
                <a:ea typeface="宋体" pitchFamily="2" charset="-122"/>
              </a:rPr>
              <a:t>(</a:t>
            </a:r>
            <a:r>
              <a:rPr lang="en-US" altLang="zh-CN" sz="1400">
                <a:latin typeface="宋体" pitchFamily="2" charset="-122"/>
                <a:ea typeface="宋体" pitchFamily="2" charset="-122"/>
              </a:rPr>
              <a:t>0</a:t>
            </a:r>
            <a:r>
              <a:rPr lang="en-US" altLang="zh-CN" sz="1400">
                <a:latin typeface="宋体" pitchFamily="2" charset="-122"/>
                <a:ea typeface="Arial Unicode MS" pitchFamily="34" charset="-122"/>
                <a:cs typeface="Arial Unicode MS" pitchFamily="34" charset="-122"/>
              </a:rPr>
              <a:t>≦</a:t>
            </a:r>
            <a:r>
              <a:rPr lang="en-US" altLang="zh-CN" sz="1400">
                <a:latin typeface="宋体" pitchFamily="2" charset="-122"/>
                <a:ea typeface="宋体" pitchFamily="2" charset="-122"/>
              </a:rPr>
              <a:t>j</a:t>
            </a:r>
            <a:r>
              <a:rPr lang="en-US" altLang="zh-CN" sz="1400" baseline="-25000">
                <a:latin typeface="宋体" pitchFamily="2" charset="-122"/>
                <a:ea typeface="宋体" pitchFamily="2" charset="-122"/>
              </a:rPr>
              <a:t>i</a:t>
            </a:r>
            <a:r>
              <a:rPr lang="en-US" altLang="zh-CN" sz="1400">
                <a:latin typeface="宋体" pitchFamily="2" charset="-122"/>
                <a:ea typeface="Arial Unicode MS" pitchFamily="34" charset="-122"/>
                <a:cs typeface="Arial Unicode MS" pitchFamily="34" charset="-122"/>
              </a:rPr>
              <a:t>≦</a:t>
            </a:r>
            <a:r>
              <a:rPr lang="en-US" altLang="zh-CN" sz="1400">
                <a:latin typeface="宋体" pitchFamily="2" charset="-122"/>
                <a:ea typeface="宋体" pitchFamily="2" charset="-122"/>
              </a:rPr>
              <a:t>b</a:t>
            </a:r>
            <a:r>
              <a:rPr lang="en-US" altLang="zh-CN" sz="1400" baseline="-25000">
                <a:latin typeface="宋体" pitchFamily="2" charset="-122"/>
                <a:ea typeface="宋体" pitchFamily="2" charset="-122"/>
              </a:rPr>
              <a:t>i</a:t>
            </a:r>
            <a:r>
              <a:rPr lang="en-US" altLang="zh-CN" sz="1400">
                <a:latin typeface="宋体" pitchFamily="2" charset="-122"/>
                <a:ea typeface="宋体" pitchFamily="2" charset="-122"/>
              </a:rPr>
              <a:t>-2</a:t>
            </a:r>
            <a:r>
              <a:rPr lang="en-US" altLang="zh-CN" sz="1400">
                <a:latin typeface="Times New Roman" pitchFamily="18" charset="0"/>
                <a:ea typeface="宋体" pitchFamily="2" charset="-122"/>
              </a:rPr>
              <a:t>)</a:t>
            </a:r>
            <a:r>
              <a:rPr lang="zh-CN" altLang="en-US" sz="1400">
                <a:latin typeface="Times New Roman" pitchFamily="18" charset="0"/>
                <a:ea typeface="宋体" pitchFamily="2" charset="-122"/>
              </a:rPr>
              <a:t>都有一个直接后继</a:t>
            </a:r>
            <a:r>
              <a:rPr lang="zh-CN" altLang="en-US" sz="1400">
                <a:latin typeface="宋体" pitchFamily="2" charset="-122"/>
                <a:ea typeface="宋体" pitchFamily="2" charset="-122"/>
              </a:rPr>
              <a:t>。因此，就单个关系而言，这</a:t>
            </a:r>
            <a:r>
              <a:rPr lang="en-US" altLang="zh-CN" sz="1400" b="1">
                <a:latin typeface="Times New Roman" pitchFamily="18" charset="0"/>
                <a:ea typeface="宋体" pitchFamily="2" charset="-122"/>
              </a:rPr>
              <a:t>n</a:t>
            </a:r>
            <a:r>
              <a:rPr lang="zh-CN" altLang="en-US" sz="1400" b="1">
                <a:latin typeface="宋体" pitchFamily="2" charset="-122"/>
                <a:ea typeface="宋体" pitchFamily="2" charset="-122"/>
              </a:rPr>
              <a:t>个关系仍是线性表</a:t>
            </a:r>
            <a:r>
              <a:rPr lang="zh-CN" altLang="en-US" sz="1400">
                <a:latin typeface="宋体" pitchFamily="2" charset="-122"/>
                <a:ea typeface="宋体" pitchFamily="2" charset="-122"/>
              </a:rPr>
              <a:t>。</a:t>
            </a:r>
          </a:p>
          <a:p>
            <a:r>
              <a:rPr lang="zh-CN" altLang="en-US" sz="1400">
                <a:latin typeface="宋体" pitchFamily="2" charset="-122"/>
                <a:ea typeface="宋体" pitchFamily="2" charset="-122"/>
              </a:rPr>
              <a:t>显然当</a:t>
            </a:r>
            <a:r>
              <a:rPr lang="en-US" altLang="zh-CN" sz="1400">
                <a:latin typeface="Times New Roman" pitchFamily="18" charset="0"/>
                <a:ea typeface="宋体" pitchFamily="2" charset="-122"/>
              </a:rPr>
              <a:t>n=1</a:t>
            </a:r>
            <a:r>
              <a:rPr lang="zh-CN" altLang="en-US" sz="1400">
                <a:latin typeface="Times New Roman" pitchFamily="18" charset="0"/>
                <a:ea typeface="宋体" pitchFamily="2" charset="-122"/>
              </a:rPr>
              <a:t>时</a:t>
            </a:r>
            <a:r>
              <a:rPr lang="zh-CN" altLang="en-US" sz="1400">
                <a:latin typeface="宋体" pitchFamily="2" charset="-122"/>
                <a:ea typeface="宋体" pitchFamily="2" charset="-122"/>
              </a:rPr>
              <a:t>，</a:t>
            </a:r>
            <a:r>
              <a:rPr lang="zh-CN" altLang="en-US" sz="1400">
                <a:latin typeface="Times New Roman" pitchFamily="18" charset="0"/>
                <a:ea typeface="宋体" pitchFamily="2" charset="-122"/>
              </a:rPr>
              <a:t> </a:t>
            </a:r>
            <a:r>
              <a:rPr lang="en-US" altLang="zh-CN" sz="1400">
                <a:latin typeface="Times New Roman" pitchFamily="18" charset="0"/>
                <a:ea typeface="宋体" pitchFamily="2" charset="-122"/>
              </a:rPr>
              <a:t>n</a:t>
            </a:r>
            <a:r>
              <a:rPr lang="zh-CN" altLang="en-US" sz="1400">
                <a:latin typeface="Times New Roman" pitchFamily="18" charset="0"/>
                <a:ea typeface="宋体" pitchFamily="2" charset="-122"/>
              </a:rPr>
              <a:t>维数组就退化为定长的线性表</a:t>
            </a:r>
            <a:r>
              <a:rPr lang="zh-CN" altLang="en-US" sz="1400">
                <a:latin typeface="宋体" pitchFamily="2" charset="-122"/>
                <a:ea typeface="宋体" pitchFamily="2" charset="-122"/>
              </a:rPr>
              <a:t>。反之，</a:t>
            </a:r>
            <a:r>
              <a:rPr lang="zh-CN" altLang="en-US" sz="1400">
                <a:latin typeface="Times New Roman" pitchFamily="18" charset="0"/>
                <a:ea typeface="宋体" pitchFamily="2" charset="-122"/>
              </a:rPr>
              <a:t> </a:t>
            </a:r>
            <a:r>
              <a:rPr lang="en-US" altLang="zh-CN" sz="1400">
                <a:latin typeface="Times New Roman" pitchFamily="18" charset="0"/>
                <a:ea typeface="宋体" pitchFamily="2" charset="-122"/>
              </a:rPr>
              <a:t>n</a:t>
            </a:r>
            <a:r>
              <a:rPr lang="zh-CN" altLang="en-US" sz="1400">
                <a:latin typeface="Times New Roman" pitchFamily="18" charset="0"/>
                <a:ea typeface="宋体" pitchFamily="2" charset="-122"/>
              </a:rPr>
              <a:t>维数组也可以看成是线性表的推广</a:t>
            </a:r>
            <a:r>
              <a:rPr lang="zh-CN" altLang="en-US" sz="1400">
                <a:latin typeface="宋体" pitchFamily="2" charset="-122"/>
                <a:ea typeface="宋体" pitchFamily="2" charset="-122"/>
              </a:rPr>
              <a:t>。</a:t>
            </a:r>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idx="4294967295"/>
          </p:nvPr>
        </p:nvSpPr>
        <p:spPr>
          <a:ln/>
        </p:spPr>
      </p:sp>
      <p:sp>
        <p:nvSpPr>
          <p:cNvPr id="12291" name="Rectangle 3"/>
          <p:cNvSpPr>
            <a:spLocks noGrp="1" noChangeArrowheads="1"/>
          </p:cNvSpPr>
          <p:nvPr>
            <p:ph type="body" idx="4294967295"/>
          </p:nvPr>
        </p:nvSpPr>
        <p:spPr>
          <a:ln/>
        </p:spPr>
        <p:txBody>
          <a:bodyPr/>
          <a:lstStyle/>
          <a:p>
            <a:pPr>
              <a:spcBef>
                <a:spcPct val="20000"/>
              </a:spcBef>
              <a:buClr>
                <a:schemeClr val="accent2"/>
              </a:buClr>
              <a:buSzPct val="80000"/>
              <a:buFont typeface="Wingdings" pitchFamily="2" charset="2"/>
              <a:buChar char="•"/>
            </a:pPr>
            <a:r>
              <a:rPr lang="zh-CN" altLang="en-US" sz="2000">
                <a:latin typeface="宋体" pitchFamily="2" charset="-122"/>
                <a:ea typeface="宋体" pitchFamily="2" charset="-122"/>
              </a:rPr>
              <a:t>  </a:t>
            </a:r>
            <a:endParaRPr lang="zh-CN" altLang="en-US">
              <a:latin typeface="Times New Roman" pitchFamily="18" charset="0"/>
              <a:ea typeface="宋体"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idx="4294967295"/>
          </p:nvPr>
        </p:nvSpPr>
        <p:spPr>
          <a:ln/>
        </p:spPr>
      </p:sp>
      <p:sp>
        <p:nvSpPr>
          <p:cNvPr id="20483" name="Rectangle 3"/>
          <p:cNvSpPr>
            <a:spLocks noGrp="1" noChangeArrowheads="1"/>
          </p:cNvSpPr>
          <p:nvPr>
            <p:ph type="body" idx="4294967295"/>
          </p:nvPr>
        </p:nvSpPr>
        <p:spPr>
          <a:ln/>
        </p:spPr>
        <p:txBody>
          <a:bodyPr/>
          <a:lstStyle/>
          <a:p>
            <a:pPr>
              <a:spcBef>
                <a:spcPct val="20000"/>
              </a:spcBef>
              <a:buClr>
                <a:schemeClr val="accent2"/>
              </a:buClr>
              <a:buSzPct val="80000"/>
              <a:buFont typeface="Wingdings" pitchFamily="2" charset="2"/>
              <a:buChar char="•"/>
            </a:pPr>
            <a:r>
              <a:rPr lang="zh-CN" altLang="en-US" sz="2000">
                <a:latin typeface="宋体" pitchFamily="2" charset="-122"/>
                <a:ea typeface="宋体" pitchFamily="2" charset="-122"/>
              </a:rPr>
              <a:t>  </a:t>
            </a:r>
            <a:endParaRPr lang="zh-CN" altLang="en-US">
              <a:latin typeface="Times New Roman" pitchFamily="18" charset="0"/>
              <a:ea typeface="宋体"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idx="4294967295"/>
          </p:nvPr>
        </p:nvSpPr>
        <p:spPr>
          <a:ln/>
        </p:spPr>
      </p:sp>
      <p:sp>
        <p:nvSpPr>
          <p:cNvPr id="47107" name="Rectangle 3"/>
          <p:cNvSpPr>
            <a:spLocks noGrp="1" noChangeArrowheads="1"/>
          </p:cNvSpPr>
          <p:nvPr>
            <p:ph type="body" idx="4294967295"/>
          </p:nvPr>
        </p:nvSpPr>
        <p:spPr>
          <a:ln/>
        </p:spPr>
        <p:txBody>
          <a:bodyPr/>
          <a:lstStyle/>
          <a:p>
            <a:r>
              <a:rPr lang="zh-CN" altLang="en-US" sz="1800">
                <a:latin typeface="Times New Roman" pitchFamily="18" charset="0"/>
                <a:ea typeface="宋体" pitchFamily="2" charset="-122"/>
              </a:rPr>
              <a:t>在</a:t>
            </a:r>
            <a:r>
              <a:rPr lang="zh-CN" altLang="en-US" sz="1800">
                <a:latin typeface="宋体" pitchFamily="2" charset="-122"/>
                <a:ea typeface="宋体" pitchFamily="2" charset="-122"/>
              </a:rPr>
              <a:t>经典算法中， 无论</a:t>
            </a:r>
            <a:r>
              <a:rPr lang="en-US" altLang="zh-CN" sz="1800">
                <a:latin typeface="Times New Roman" pitchFamily="18" charset="0"/>
                <a:ea typeface="宋体" pitchFamily="2" charset="-122"/>
              </a:rPr>
              <a:t>a[i][k]</a:t>
            </a:r>
            <a:r>
              <a:rPr lang="zh-CN" altLang="en-US" sz="1800">
                <a:latin typeface="Times New Roman" pitchFamily="18" charset="0"/>
                <a:ea typeface="宋体" pitchFamily="2" charset="-122"/>
              </a:rPr>
              <a:t>或</a:t>
            </a:r>
            <a:r>
              <a:rPr lang="en-US" altLang="zh-CN" sz="1800">
                <a:latin typeface="Times New Roman" pitchFamily="18" charset="0"/>
                <a:ea typeface="宋体" pitchFamily="2" charset="-122"/>
              </a:rPr>
              <a:t>b[k][j]</a:t>
            </a:r>
            <a:r>
              <a:rPr lang="zh-CN" altLang="en-US" sz="1800">
                <a:latin typeface="Times New Roman" pitchFamily="18" charset="0"/>
                <a:ea typeface="宋体" pitchFamily="2" charset="-122"/>
              </a:rPr>
              <a:t>的值是否为</a:t>
            </a:r>
            <a:r>
              <a:rPr lang="en-US" altLang="zh-CN" sz="1800">
                <a:latin typeface="Times New Roman" pitchFamily="18" charset="0"/>
                <a:ea typeface="宋体" pitchFamily="2" charset="-122"/>
              </a:rPr>
              <a:t>0 </a:t>
            </a:r>
            <a:r>
              <a:rPr lang="zh-CN" altLang="en-US" sz="1800">
                <a:latin typeface="宋体" pitchFamily="2" charset="-122"/>
                <a:ea typeface="宋体" pitchFamily="2" charset="-122"/>
              </a:rPr>
              <a:t>，都要进行一次乘法运算，而实际上，两个中只要有一个为</a:t>
            </a:r>
            <a:r>
              <a:rPr lang="en-US" altLang="zh-CN" sz="1800">
                <a:latin typeface="宋体" pitchFamily="2" charset="-122"/>
                <a:ea typeface="宋体" pitchFamily="2" charset="-122"/>
              </a:rPr>
              <a:t>0 </a:t>
            </a:r>
            <a:r>
              <a:rPr lang="zh-CN" altLang="en-US" sz="1800">
                <a:latin typeface="宋体" pitchFamily="2" charset="-122"/>
                <a:ea typeface="宋体" pitchFamily="2" charset="-122"/>
              </a:rPr>
              <a:t>，其积为</a:t>
            </a:r>
            <a:r>
              <a:rPr lang="en-US" altLang="zh-CN" sz="1800">
                <a:latin typeface="宋体" pitchFamily="2" charset="-122"/>
                <a:ea typeface="宋体" pitchFamily="2" charset="-122"/>
              </a:rPr>
              <a:t>0 </a:t>
            </a:r>
            <a:r>
              <a:rPr lang="zh-CN" altLang="en-US" sz="1800">
                <a:latin typeface="宋体" pitchFamily="2" charset="-122"/>
                <a:ea typeface="宋体" pitchFamily="2" charset="-122"/>
              </a:rPr>
              <a:t>。特别是当</a:t>
            </a:r>
            <a:r>
              <a:rPr lang="en-US" altLang="zh-CN" sz="1800">
                <a:latin typeface="宋体" pitchFamily="2" charset="-122"/>
                <a:ea typeface="宋体" pitchFamily="2" charset="-122"/>
              </a:rPr>
              <a:t>m </a:t>
            </a:r>
            <a:r>
              <a:rPr lang="zh-CN" altLang="en-US" sz="1000">
                <a:latin typeface="Times New Roman" pitchFamily="18" charset="0"/>
                <a:ea typeface="宋体" pitchFamily="2" charset="-122"/>
              </a:rPr>
              <a:t>、</a:t>
            </a:r>
            <a:r>
              <a:rPr lang="zh-CN" altLang="en-US" sz="1800">
                <a:latin typeface="宋体" pitchFamily="2" charset="-122"/>
                <a:ea typeface="宋体" pitchFamily="2" charset="-122"/>
              </a:rPr>
              <a:t> </a:t>
            </a:r>
            <a:r>
              <a:rPr lang="en-US" altLang="zh-CN" sz="1800">
                <a:latin typeface="宋体" pitchFamily="2" charset="-122"/>
                <a:ea typeface="宋体" pitchFamily="2" charset="-122"/>
              </a:rPr>
              <a:t>n </a:t>
            </a:r>
            <a:r>
              <a:rPr lang="zh-CN" altLang="en-US" sz="1000">
                <a:latin typeface="Times New Roman" pitchFamily="18" charset="0"/>
                <a:ea typeface="宋体" pitchFamily="2" charset="-122"/>
              </a:rPr>
              <a:t>、</a:t>
            </a:r>
            <a:r>
              <a:rPr lang="zh-CN" altLang="en-US" sz="1800">
                <a:latin typeface="宋体" pitchFamily="2" charset="-122"/>
                <a:ea typeface="宋体" pitchFamily="2" charset="-122"/>
              </a:rPr>
              <a:t> </a:t>
            </a:r>
            <a:r>
              <a:rPr lang="en-US" altLang="zh-CN" sz="1800">
                <a:latin typeface="宋体" pitchFamily="2" charset="-122"/>
                <a:ea typeface="宋体" pitchFamily="2" charset="-122"/>
              </a:rPr>
              <a:t>p</a:t>
            </a:r>
            <a:r>
              <a:rPr lang="zh-CN" altLang="en-US" sz="1800">
                <a:latin typeface="宋体" pitchFamily="2" charset="-122"/>
                <a:ea typeface="宋体" pitchFamily="2" charset="-122"/>
              </a:rPr>
              <a:t>很大且</a:t>
            </a:r>
            <a:r>
              <a:rPr lang="zh-CN" altLang="en-US">
                <a:latin typeface="宋体" pitchFamily="2" charset="-122"/>
                <a:ea typeface="宋体" pitchFamily="2" charset="-122"/>
              </a:rPr>
              <a:t>矩阵</a:t>
            </a:r>
            <a:r>
              <a:rPr lang="zh-CN" altLang="en-US" sz="1800">
                <a:latin typeface="宋体" pitchFamily="2" charset="-122"/>
                <a:ea typeface="宋体" pitchFamily="2" charset="-122"/>
              </a:rPr>
              <a:t>又是</a:t>
            </a:r>
            <a:r>
              <a:rPr lang="zh-CN" altLang="en-US">
                <a:latin typeface="宋体" pitchFamily="2" charset="-122"/>
                <a:ea typeface="宋体" pitchFamily="2" charset="-122"/>
              </a:rPr>
              <a:t>稀疏矩阵时</a:t>
            </a:r>
            <a:r>
              <a:rPr lang="zh-CN" altLang="en-US" sz="1800">
                <a:latin typeface="宋体" pitchFamily="2" charset="-122"/>
                <a:ea typeface="宋体" pitchFamily="2" charset="-122"/>
              </a:rPr>
              <a:t>，上述经典算法做了许多无效的运算。</a:t>
            </a:r>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idx="4294967295"/>
          </p:nvPr>
        </p:nvSpPr>
        <p:spPr>
          <a:ln/>
        </p:spPr>
      </p:sp>
      <p:sp>
        <p:nvSpPr>
          <p:cNvPr id="58371" name="Rectangle 3"/>
          <p:cNvSpPr>
            <a:spLocks noGrp="1" noChangeArrowheads="1"/>
          </p:cNvSpPr>
          <p:nvPr>
            <p:ph type="body" idx="4294967295"/>
          </p:nvPr>
        </p:nvSpPr>
        <p:spPr>
          <a:ln/>
        </p:spPr>
        <p:txBody>
          <a:bodyPr/>
          <a:lstStyle/>
          <a:p>
            <a:pPr>
              <a:spcBef>
                <a:spcPct val="20000"/>
              </a:spcBef>
              <a:buClr>
                <a:schemeClr val="accent2"/>
              </a:buClr>
              <a:buSzPct val="80000"/>
              <a:buFont typeface="Wingdings" pitchFamily="2" charset="2"/>
              <a:buChar char="•"/>
            </a:pPr>
            <a:r>
              <a:rPr lang="zh-CN" altLang="en-US" sz="2000">
                <a:latin typeface="宋体" pitchFamily="2" charset="-122"/>
                <a:ea typeface="宋体" pitchFamily="2" charset="-122"/>
              </a:rPr>
              <a:t>  </a:t>
            </a:r>
            <a:endParaRPr lang="zh-CN" altLang="en-US">
              <a:latin typeface="Times New Roman" pitchFamily="18" charset="0"/>
              <a:ea typeface="宋体"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幻灯片图像占位符 1"/>
          <p:cNvSpPr>
            <a:spLocks noGrp="1" noRot="1" noChangeAspect="1" noTextEdit="1"/>
          </p:cNvSpPr>
          <p:nvPr>
            <p:ph type="sldImg"/>
          </p:nvPr>
        </p:nvSpPr>
        <p:spPr bwMode="auto">
          <a:noFill/>
          <a:ln>
            <a:solidFill>
              <a:srgbClr val="000000"/>
            </a:solidFill>
            <a:miter lim="800000"/>
            <a:headEnd/>
            <a:tailEnd/>
          </a:ln>
        </p:spPr>
      </p:sp>
      <p:sp>
        <p:nvSpPr>
          <p:cNvPr id="2437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43716"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89319E4-F40A-4C5E-B4AA-EDD35F48D6CA}" type="slidenum">
              <a:rPr lang="zh-CN" altLang="en-US" sz="1200"/>
              <a:pPr algn="r"/>
              <a:t>17</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幻灯片图像占位符 1"/>
          <p:cNvSpPr>
            <a:spLocks noGrp="1" noRot="1" noChangeAspect="1" noTextEdit="1"/>
          </p:cNvSpPr>
          <p:nvPr>
            <p:ph type="sldImg"/>
          </p:nvPr>
        </p:nvSpPr>
        <p:spPr bwMode="auto">
          <a:noFill/>
          <a:ln>
            <a:solidFill>
              <a:srgbClr val="000000"/>
            </a:solidFill>
            <a:miter lim="800000"/>
            <a:headEnd/>
            <a:tailEnd/>
          </a:ln>
        </p:spPr>
      </p:sp>
      <p:sp>
        <p:nvSpPr>
          <p:cNvPr id="2447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4474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DE2107E-2EFA-43E5-A9FB-E3B642029F82}" type="slidenum">
              <a:rPr lang="zh-CN" altLang="en-US" sz="1200"/>
              <a:pPr algn="r"/>
              <a:t>18</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p:cNvSpPr>
            <a:spLocks noGrp="1" noRot="1" noChangeAspect="1" noTextEdit="1"/>
          </p:cNvSpPr>
          <p:nvPr>
            <p:ph type="sldImg"/>
          </p:nvPr>
        </p:nvSpPr>
        <p:spPr bwMode="auto">
          <a:noFill/>
          <a:ln>
            <a:solidFill>
              <a:srgbClr val="000000"/>
            </a:solidFill>
            <a:miter lim="800000"/>
            <a:headEnd/>
            <a:tailEnd/>
          </a:ln>
        </p:spPr>
      </p:sp>
      <p:sp>
        <p:nvSpPr>
          <p:cNvPr id="2457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4576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C9B857C-BCF4-40C1-BCA8-F9C22FAAC0FA}" type="slidenum">
              <a:rPr lang="zh-CN" altLang="en-US" sz="1200"/>
              <a:pPr algn="r"/>
              <a:t>38</a:t>
            </a:fld>
            <a:endParaRPr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幻灯片图像占位符 1"/>
          <p:cNvSpPr>
            <a:spLocks noGrp="1" noRot="1" noChangeAspect="1" noTextEdit="1"/>
          </p:cNvSpPr>
          <p:nvPr>
            <p:ph type="sldImg"/>
          </p:nvPr>
        </p:nvSpPr>
        <p:spPr bwMode="auto">
          <a:noFill/>
          <a:ln>
            <a:solidFill>
              <a:srgbClr val="000000"/>
            </a:solidFill>
            <a:miter lim="800000"/>
            <a:headEnd/>
            <a:tailEnd/>
          </a:ln>
        </p:spPr>
      </p:sp>
      <p:sp>
        <p:nvSpPr>
          <p:cNvPr id="2467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4678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83E05EF-0C8B-4206-9EB8-D9D41883A2F5}" type="slidenum">
              <a:rPr lang="zh-CN" altLang="en-US" sz="1200"/>
              <a:pPr algn="r"/>
              <a:t>39</a:t>
            </a:fld>
            <a:endParaRPr lang="en-US"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幻灯片图像占位符 1"/>
          <p:cNvSpPr>
            <a:spLocks noGrp="1" noRot="1" noChangeAspect="1" noTextEdit="1"/>
          </p:cNvSpPr>
          <p:nvPr>
            <p:ph type="sldImg"/>
          </p:nvPr>
        </p:nvSpPr>
        <p:spPr bwMode="auto">
          <a:noFill/>
          <a:ln>
            <a:solidFill>
              <a:srgbClr val="000000"/>
            </a:solidFill>
            <a:miter lim="800000"/>
            <a:headEnd/>
            <a:tailEnd/>
          </a:ln>
        </p:spPr>
      </p:sp>
      <p:sp>
        <p:nvSpPr>
          <p:cNvPr id="2478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4781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A25BCE5-B61B-4837-8BF3-9F8827FD43B2}" type="slidenum">
              <a:rPr lang="zh-CN" altLang="en-US" sz="1200"/>
              <a:pPr algn="r"/>
              <a:t>40</a:t>
            </a:fld>
            <a:endParaRPr lang="en-US"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幻灯片图像占位符 1"/>
          <p:cNvSpPr>
            <a:spLocks noGrp="1" noRot="1" noChangeAspect="1" noTextEdit="1"/>
          </p:cNvSpPr>
          <p:nvPr>
            <p:ph type="sldImg"/>
          </p:nvPr>
        </p:nvSpPr>
        <p:spPr bwMode="auto">
          <a:noFill/>
          <a:ln>
            <a:solidFill>
              <a:srgbClr val="000000"/>
            </a:solidFill>
            <a:miter lim="800000"/>
            <a:headEnd/>
            <a:tailEnd/>
          </a:ln>
        </p:spPr>
      </p:sp>
      <p:sp>
        <p:nvSpPr>
          <p:cNvPr id="2488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48836"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58973F5-1CA2-4A03-9C0E-484224EF0504}" type="slidenum">
              <a:rPr lang="zh-CN" altLang="en-US" sz="1200"/>
              <a:pPr algn="r"/>
              <a:t>41</a:t>
            </a:fld>
            <a:endParaRPr lang="en-US"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幻灯片图像占位符 1"/>
          <p:cNvSpPr>
            <a:spLocks noGrp="1" noRot="1" noChangeAspect="1" noTextEdit="1"/>
          </p:cNvSpPr>
          <p:nvPr>
            <p:ph type="sldImg"/>
          </p:nvPr>
        </p:nvSpPr>
        <p:spPr bwMode="auto">
          <a:noFill/>
          <a:ln>
            <a:solidFill>
              <a:srgbClr val="000000"/>
            </a:solidFill>
            <a:miter lim="800000"/>
            <a:headEnd/>
            <a:tailEnd/>
          </a:ln>
        </p:spPr>
      </p:sp>
      <p:sp>
        <p:nvSpPr>
          <p:cNvPr id="2498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4986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EF05F74-221D-4FA3-9233-90ACC1188128}" type="slidenum">
              <a:rPr lang="zh-CN" altLang="en-US" sz="1200"/>
              <a:pPr algn="r"/>
              <a:t>42</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标题占位符 1"/>
          <p:cNvSpPr>
            <a:spLocks noGrp="1"/>
          </p:cNvSpPr>
          <p:nvPr>
            <p:ph type="title"/>
          </p:nvPr>
        </p:nvSpPr>
        <p:spPr bwMode="auto">
          <a:xfrm>
            <a:off x="1000100" y="274638"/>
            <a:ext cx="7143800" cy="1143000"/>
          </a:xfrm>
          <a:prstGeom prst="rect">
            <a:avLst/>
          </a:prstGeom>
          <a:noFill/>
          <a:ln w="9525">
            <a:noFill/>
            <a:miter lim="800000"/>
            <a:headEnd/>
            <a:tailEnd/>
          </a:ln>
        </p:spPr>
        <p:txBody>
          <a:bodyPr/>
          <a:lstStyle/>
          <a:p>
            <a:pPr lvl="0"/>
            <a:r>
              <a:rPr lang="zh-CN" altLang="en-US" dirty="0"/>
              <a:t>单击此处编辑母版标题样式</a:t>
            </a:r>
          </a:p>
        </p:txBody>
      </p:sp>
      <p:sp>
        <p:nvSpPr>
          <p:cNvPr id="9" name="文本占位符 2"/>
          <p:cNvSpPr>
            <a:spLocks noGrp="1"/>
          </p:cNvSpPr>
          <p:nvPr>
            <p:ph idx="1"/>
          </p:nvPr>
        </p:nvSpPr>
        <p:spPr bwMode="auto">
          <a:xfrm>
            <a:off x="1000100" y="1600200"/>
            <a:ext cx="7143800" cy="4525963"/>
          </a:xfrm>
          <a:prstGeom prst="rect">
            <a:avLst/>
          </a:prstGeom>
          <a:noFill/>
          <a:ln w="9525">
            <a:noFill/>
            <a:miter lim="800000"/>
            <a:headEnd/>
            <a:tailEnd/>
          </a:ln>
        </p:spPr>
        <p:txBody>
          <a:bodyPr lIns="0" tIns="0" rIns="0" bIns="0"/>
          <a:lstStyle>
            <a:lvl1pPr marL="0" indent="0" algn="l">
              <a:buClr>
                <a:srgbClr val="008000"/>
              </a:buClr>
              <a:buFont typeface="Wingdings" pitchFamily="2" charset="2"/>
              <a:buChar char="F"/>
              <a:defRPr sz="2800">
                <a:solidFill>
                  <a:schemeClr val="tx1"/>
                </a:solidFill>
                <a:latin typeface="+mn-lt"/>
                <a:ea typeface="楷体" pitchFamily="49" charset="-122"/>
              </a:defRPr>
            </a:lvl1pPr>
          </a:lstStyle>
          <a:p>
            <a:pPr lvl="0"/>
            <a:endParaRPr lang="zh-CN" altLang="en-US" noProof="0" dirty="0"/>
          </a:p>
        </p:txBody>
      </p:sp>
      <p:sp>
        <p:nvSpPr>
          <p:cNvPr id="4" name="Rectangle 6"/>
          <p:cNvSpPr>
            <a:spLocks noGrp="1" noChangeArrowheads="1"/>
          </p:cNvSpPr>
          <p:nvPr>
            <p:ph type="sldNum" sz="quarter" idx="10"/>
          </p:nvPr>
        </p:nvSpPr>
        <p:spPr>
          <a:ln/>
        </p:spPr>
        <p:txBody>
          <a:bodyPr/>
          <a:lstStyle>
            <a:lvl1pPr>
              <a:defRPr/>
            </a:lvl1pPr>
          </a:lstStyle>
          <a:p>
            <a:pPr>
              <a:defRPr/>
            </a:pPr>
            <a:fld id="{376124B1-4FF2-4431-8B76-BAAB5AB091D4}" type="slidenum">
              <a:rPr lang="zh-CN" altLang="en-US"/>
              <a:pPr>
                <a:defRPr/>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Rectangle 6"/>
          <p:cNvSpPr txBox="1">
            <a:spLocks noChangeArrowheads="1"/>
          </p:cNvSpPr>
          <p:nvPr userDrawn="1"/>
        </p:nvSpPr>
        <p:spPr>
          <a:xfrm>
            <a:off x="0" y="6572250"/>
            <a:ext cx="528638" cy="285750"/>
          </a:xfrm>
          <a:prstGeom prst="rect">
            <a:avLst/>
          </a:prstGeom>
        </p:spPr>
        <p:txBody>
          <a:bodyPr anchor="ctr"/>
          <a:lstStyle>
            <a:lvl1pPr>
              <a:defRPr smtClean="0">
                <a:solidFill>
                  <a:schemeClr val="tx1"/>
                </a:solidFill>
              </a:defRPr>
            </a:lvl1pPr>
          </a:lstStyle>
          <a:p>
            <a:pPr fontAlgn="auto">
              <a:spcBef>
                <a:spcPts val="0"/>
              </a:spcBef>
              <a:spcAft>
                <a:spcPts val="0"/>
              </a:spcAft>
              <a:defRPr/>
            </a:pPr>
            <a:r>
              <a:rPr lang="en-US" altLang="zh-CN" sz="1100" dirty="0">
                <a:solidFill>
                  <a:srgbClr val="CCFFFF"/>
                </a:solidFill>
                <a:latin typeface="+mn-lt"/>
                <a:ea typeface="+mn-ea"/>
              </a:rPr>
              <a:t>CHS</a:t>
            </a:r>
            <a:endParaRPr lang="en-US" altLang="zh-CN" sz="1050" dirty="0">
              <a:solidFill>
                <a:srgbClr val="CCFFFF"/>
              </a:solidFill>
              <a:latin typeface="+mn-lt"/>
              <a:ea typeface="+mn-ea"/>
            </a:endParaRPr>
          </a:p>
        </p:txBody>
      </p:sp>
      <p:sp>
        <p:nvSpPr>
          <p:cNvPr id="4" name="标题占位符 1"/>
          <p:cNvSpPr>
            <a:spLocks noGrp="1"/>
          </p:cNvSpPr>
          <p:nvPr>
            <p:ph type="title"/>
          </p:nvPr>
        </p:nvSpPr>
        <p:spPr bwMode="auto">
          <a:xfrm>
            <a:off x="1071538" y="274638"/>
            <a:ext cx="7072362" cy="1143000"/>
          </a:xfrm>
          <a:prstGeom prst="rect">
            <a:avLst/>
          </a:prstGeom>
          <a:noFill/>
          <a:ln w="9525">
            <a:noFill/>
            <a:miter lim="800000"/>
            <a:headEnd/>
            <a:tailEnd/>
          </a:ln>
        </p:spPr>
        <p:txBody>
          <a:bodyPr/>
          <a:lstStyle>
            <a:lvl1pPr>
              <a:defRPr sz="4000"/>
            </a:lvl1pPr>
          </a:lstStyle>
          <a:p>
            <a:pPr lvl="0"/>
            <a:r>
              <a:rPr lang="zh-CN" altLang="en-US" dirty="0"/>
              <a:t>单击此处编辑母版标题样式</a:t>
            </a:r>
          </a:p>
        </p:txBody>
      </p:sp>
      <p:sp>
        <p:nvSpPr>
          <p:cNvPr id="5" name="文本占位符 2"/>
          <p:cNvSpPr>
            <a:spLocks noGrp="1"/>
          </p:cNvSpPr>
          <p:nvPr>
            <p:ph idx="1"/>
          </p:nvPr>
        </p:nvSpPr>
        <p:spPr bwMode="auto">
          <a:xfrm>
            <a:off x="1071538" y="1600200"/>
            <a:ext cx="7072362" cy="4543443"/>
          </a:xfrm>
          <a:prstGeom prst="rect">
            <a:avLst/>
          </a:prstGeom>
          <a:noFill/>
          <a:ln w="9525">
            <a:noFill/>
            <a:miter lim="800000"/>
            <a:headEnd/>
            <a:tailEnd/>
          </a:ln>
        </p:spPr>
        <p:txBody>
          <a:bodyPr lIns="0" tIns="0" rIns="0" bIns="0"/>
          <a:lstStyle>
            <a:lvl1pPr marL="0" indent="0" algn="l">
              <a:buClr>
                <a:srgbClr val="008000"/>
              </a:buClr>
              <a:buFont typeface="Wingdings" pitchFamily="2" charset="2"/>
              <a:buChar char="F"/>
              <a:defRPr sz="2800">
                <a:solidFill>
                  <a:schemeClr val="tx1"/>
                </a:solidFill>
                <a:latin typeface="+mn-lt"/>
                <a:ea typeface="楷体" pitchFamily="49" charset="-122"/>
              </a:defRPr>
            </a:lvl1pPr>
          </a:lstStyle>
          <a:p>
            <a:pPr lvl="0"/>
            <a:endParaRPr lang="zh-CN" altLang="en-US" noProof="0" dirty="0"/>
          </a:p>
        </p:txBody>
      </p:sp>
      <p:sp>
        <p:nvSpPr>
          <p:cNvPr id="8" name="Rectangle 6"/>
          <p:cNvSpPr>
            <a:spLocks noGrp="1" noChangeArrowheads="1"/>
          </p:cNvSpPr>
          <p:nvPr>
            <p:ph type="sldNum" sz="quarter" idx="10"/>
          </p:nvPr>
        </p:nvSpPr>
        <p:spPr>
          <a:xfrm>
            <a:off x="8331200" y="6350000"/>
            <a:ext cx="384175" cy="174625"/>
          </a:xfrm>
        </p:spPr>
        <p:txBody>
          <a:bodyPr/>
          <a:lstStyle>
            <a:lvl1pPr>
              <a:defRPr/>
            </a:lvl1pPr>
          </a:lstStyle>
          <a:p>
            <a:pPr>
              <a:defRPr/>
            </a:pPr>
            <a:fld id="{618419BB-E17F-4A68-8340-27658F7866D1}" type="slidenum">
              <a:rPr lang="zh-CN" altLang="en-US"/>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fld id="{D1858A60-726B-4577-BBA4-726D6167C30E}" type="datetime1">
              <a:rPr lang="zh-CN" altLang="en-US" smtClean="0"/>
              <a:pPr>
                <a:defRPr/>
              </a:pPr>
              <a:t>2020/10/15</a:t>
            </a:fld>
            <a:endParaRPr lang="zh-CN" altLang="en-US"/>
          </a:p>
        </p:txBody>
      </p:sp>
      <p:sp>
        <p:nvSpPr>
          <p:cNvPr id="5" name="Rectangle 7"/>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fld id="{0942E04A-5154-4F62-B4F4-FA1AE41F76E8}"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3"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fld id="{9F381609-DC72-4812-B8F9-6EB3393B5886}" type="datetime1">
              <a:rPr lang="zh-CN" altLang="en-US" smtClean="0"/>
              <a:pPr>
                <a:defRPr/>
              </a:pPr>
              <a:t>2020/10/15</a:t>
            </a:fld>
            <a:endParaRPr lang="zh-CN" altLang="en-US"/>
          </a:p>
        </p:txBody>
      </p:sp>
      <p:sp>
        <p:nvSpPr>
          <p:cNvPr id="4" name="Rectangle 7"/>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fld id="{8EC1CFFA-9162-4795-A94E-2747091806DB}"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fld id="{C8749AC4-BEA7-4D10-A98B-ECBB9056060F}" type="datetime1">
              <a:rPr lang="zh-CN" altLang="en-US" smtClean="0"/>
              <a:pPr>
                <a:defRPr/>
              </a:pPr>
              <a:t>2020/10/15</a:t>
            </a:fld>
            <a:endParaRPr lang="zh-CN" altLang="en-US"/>
          </a:p>
        </p:txBody>
      </p:sp>
      <p:sp>
        <p:nvSpPr>
          <p:cNvPr id="3" name="Rectangle 7"/>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fld id="{FE272B6B-AA1D-4887-8599-80B6176056D5}"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百度云同步盘\厦大\教学\本人教学\蓝天背景.png"/>
          <p:cNvPicPr>
            <a:picLocks noChangeAspect="1" noChangeArrowheads="1"/>
          </p:cNvPicPr>
          <p:nvPr userDrawn="1"/>
        </p:nvPicPr>
        <p:blipFill>
          <a:blip r:embed="rId7" cstate="print"/>
          <a:srcRect/>
          <a:stretch>
            <a:fillRect/>
          </a:stretch>
        </p:blipFill>
        <p:spPr bwMode="auto">
          <a:xfrm>
            <a:off x="0" y="0"/>
            <a:ext cx="9141982" cy="6858000"/>
          </a:xfrm>
          <a:prstGeom prst="rect">
            <a:avLst/>
          </a:prstGeom>
          <a:noFill/>
        </p:spPr>
      </p:pic>
      <p:sp>
        <p:nvSpPr>
          <p:cNvPr id="7" name="Rectangle 6"/>
          <p:cNvSpPr txBox="1">
            <a:spLocks noChangeArrowheads="1"/>
          </p:cNvSpPr>
          <p:nvPr userDrawn="1"/>
        </p:nvSpPr>
        <p:spPr>
          <a:xfrm>
            <a:off x="0" y="6572250"/>
            <a:ext cx="528638" cy="285750"/>
          </a:xfrm>
          <a:prstGeom prst="rect">
            <a:avLst/>
          </a:prstGeom>
        </p:spPr>
        <p:txBody>
          <a:bodyPr anchor="ctr"/>
          <a:lstStyle>
            <a:lvl1pPr>
              <a:defRPr smtClean="0">
                <a:solidFill>
                  <a:schemeClr val="tx1"/>
                </a:solidFill>
              </a:defRPr>
            </a:lvl1pPr>
          </a:lstStyle>
          <a:p>
            <a:pPr fontAlgn="auto">
              <a:spcBef>
                <a:spcPts val="0"/>
              </a:spcBef>
              <a:spcAft>
                <a:spcPts val="0"/>
              </a:spcAft>
              <a:defRPr/>
            </a:pPr>
            <a:r>
              <a:rPr lang="en-US" altLang="zh-CN" sz="1100" dirty="0">
                <a:solidFill>
                  <a:srgbClr val="CCFFFF"/>
                </a:solidFill>
                <a:latin typeface="+mn-lt"/>
                <a:ea typeface="+mn-ea"/>
              </a:rPr>
              <a:t>CHS</a:t>
            </a:r>
            <a:endParaRPr lang="en-US" altLang="zh-CN" sz="1050" dirty="0">
              <a:solidFill>
                <a:srgbClr val="CCFFFF"/>
              </a:solidFill>
              <a:latin typeface="+mn-lt"/>
              <a:ea typeface="+mn-ea"/>
            </a:endParaRPr>
          </a:p>
        </p:txBody>
      </p:sp>
      <p:sp>
        <p:nvSpPr>
          <p:cNvPr id="5124" name="标题占位符 1"/>
          <p:cNvSpPr>
            <a:spLocks noGrp="1"/>
          </p:cNvSpPr>
          <p:nvPr>
            <p:ph type="title"/>
          </p:nvPr>
        </p:nvSpPr>
        <p:spPr bwMode="auto">
          <a:xfrm>
            <a:off x="1000125" y="274638"/>
            <a:ext cx="7143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5" name="文本占位符 2"/>
          <p:cNvSpPr>
            <a:spLocks noGrp="1"/>
          </p:cNvSpPr>
          <p:nvPr>
            <p:ph type="body" idx="1"/>
          </p:nvPr>
        </p:nvSpPr>
        <p:spPr bwMode="auto">
          <a:xfrm>
            <a:off x="1000125" y="1600200"/>
            <a:ext cx="714375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p:txBody>
      </p:sp>
      <p:sp>
        <p:nvSpPr>
          <p:cNvPr id="8" name="Rectangle 6"/>
          <p:cNvSpPr>
            <a:spLocks noGrp="1" noChangeArrowheads="1"/>
          </p:cNvSpPr>
          <p:nvPr>
            <p:ph type="sldNum" sz="quarter" idx="4"/>
          </p:nvPr>
        </p:nvSpPr>
        <p:spPr bwMode="auto">
          <a:xfrm>
            <a:off x="8358188" y="6357938"/>
            <a:ext cx="384175" cy="174625"/>
          </a:xfrm>
          <a:prstGeom prst="rect">
            <a:avLst/>
          </a:prstGeom>
          <a:noFill/>
          <a:ln w="9525">
            <a:noFill/>
            <a:miter lim="800000"/>
            <a:headEnd/>
            <a:tailEnd/>
          </a:ln>
        </p:spPr>
        <p:txBody>
          <a:bodyPr vert="horz" wrap="square" lIns="91440" tIns="10800" rIns="91440" bIns="10800" numCol="1" anchor="ctr" anchorCtr="1" compatLnSpc="1">
            <a:prstTxWarp prst="textNoShape">
              <a:avLst/>
            </a:prstTxWarp>
            <a:spAutoFit/>
          </a:bodyPr>
          <a:lstStyle>
            <a:lvl1pPr algn="ctr">
              <a:defRPr sz="1000">
                <a:solidFill>
                  <a:srgbClr val="008000"/>
                </a:solidFill>
                <a:latin typeface="Calibri" pitchFamily="34" charset="0"/>
                <a:ea typeface="宋体" pitchFamily="2" charset="-122"/>
              </a:defRPr>
            </a:lvl1pPr>
          </a:lstStyle>
          <a:p>
            <a:pPr>
              <a:defRPr/>
            </a:pPr>
            <a:fld id="{C30FAFE8-2775-40FE-A453-71EB822CC368}"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hf hdr="0" ftr="0" dt="0"/>
  <p:txStyles>
    <p:titleStyle>
      <a:lvl1pPr algn="ctr" rtl="0" eaLnBrk="0" fontAlgn="base" hangingPunct="0">
        <a:spcBef>
          <a:spcPct val="0"/>
        </a:spcBef>
        <a:spcAft>
          <a:spcPct val="0"/>
        </a:spcAft>
        <a:defRPr sz="4000" b="1">
          <a:solidFill>
            <a:schemeClr val="folHlink"/>
          </a:solidFill>
          <a:latin typeface="+mj-lt"/>
          <a:ea typeface="+mj-ea"/>
          <a:cs typeface="+mj-cs"/>
        </a:defRPr>
      </a:lvl1pPr>
      <a:lvl2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2pPr>
      <a:lvl3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3pPr>
      <a:lvl4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4pPr>
      <a:lvl5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5pPr>
      <a:lvl6pPr marL="457200" algn="ctr" rtl="0" fontAlgn="base">
        <a:spcBef>
          <a:spcPct val="0"/>
        </a:spcBef>
        <a:spcAft>
          <a:spcPct val="0"/>
        </a:spcAft>
        <a:defRPr sz="4000" b="1">
          <a:solidFill>
            <a:schemeClr val="folHlink"/>
          </a:solidFill>
          <a:latin typeface="华文新魏" pitchFamily="2" charset="-122"/>
          <a:ea typeface="华文新魏" pitchFamily="2" charset="-122"/>
        </a:defRPr>
      </a:lvl6pPr>
      <a:lvl7pPr marL="914400" algn="ctr" rtl="0" fontAlgn="base">
        <a:spcBef>
          <a:spcPct val="0"/>
        </a:spcBef>
        <a:spcAft>
          <a:spcPct val="0"/>
        </a:spcAft>
        <a:defRPr sz="4000" b="1">
          <a:solidFill>
            <a:schemeClr val="folHlink"/>
          </a:solidFill>
          <a:latin typeface="华文新魏" pitchFamily="2" charset="-122"/>
          <a:ea typeface="华文新魏" pitchFamily="2" charset="-122"/>
        </a:defRPr>
      </a:lvl7pPr>
      <a:lvl8pPr marL="1371600" algn="ctr" rtl="0" fontAlgn="base">
        <a:spcBef>
          <a:spcPct val="0"/>
        </a:spcBef>
        <a:spcAft>
          <a:spcPct val="0"/>
        </a:spcAft>
        <a:defRPr sz="4000" b="1">
          <a:solidFill>
            <a:schemeClr val="folHlink"/>
          </a:solidFill>
          <a:latin typeface="华文新魏" pitchFamily="2" charset="-122"/>
          <a:ea typeface="华文新魏" pitchFamily="2" charset="-122"/>
        </a:defRPr>
      </a:lvl8pPr>
      <a:lvl9pPr marL="1828800" algn="ctr" rtl="0" fontAlgn="base">
        <a:spcBef>
          <a:spcPct val="0"/>
        </a:spcBef>
        <a:spcAft>
          <a:spcPct val="0"/>
        </a:spcAft>
        <a:defRPr sz="4000" b="1">
          <a:solidFill>
            <a:schemeClr val="folHlink"/>
          </a:solidFill>
          <a:latin typeface="华文新魏" pitchFamily="2" charset="-122"/>
          <a:ea typeface="华文新魏" pitchFamily="2" charset="-122"/>
        </a:defRPr>
      </a:lvl9pPr>
    </p:titleStyle>
    <p:bodyStyle>
      <a:lvl1pPr marL="342900" indent="-342900" algn="l" rtl="0" eaLnBrk="0" fontAlgn="base" hangingPunct="0">
        <a:lnSpc>
          <a:spcPct val="150000"/>
        </a:lnSpc>
        <a:spcBef>
          <a:spcPct val="0"/>
        </a:spcBef>
        <a:spcAft>
          <a:spcPct val="0"/>
        </a:spcAft>
        <a:buClr>
          <a:srgbClr val="008000"/>
        </a:buClr>
        <a:buFont typeface="Wingdings" pitchFamily="2" charset="2"/>
        <a:buChar char="F"/>
        <a:defRPr sz="2800" b="1">
          <a:solidFill>
            <a:schemeClr val="tx1"/>
          </a:solidFill>
          <a:latin typeface="+mn-lt"/>
          <a:ea typeface="楷体" pitchFamily="49" charset="-122"/>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Calibri" pitchFamily="34" charset="0"/>
          <a:ea typeface="宋体" pitchFamily="2"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5pPr>
      <a:lvl6pPr marL="25146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slide" Target="slide21.xml"/><Relationship Id="rId1" Type="http://schemas.openxmlformats.org/officeDocument/2006/relationships/slideLayout" Target="../slideLayouts/slideLayout2.xml"/><Relationship Id="rId4" Type="http://schemas.openxmlformats.org/officeDocument/2006/relationships/slide" Target="slide9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slide" Target="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数据结构与算法</a:t>
            </a:r>
            <a:r>
              <a:rPr lang="en-US" altLang="zh-CN" dirty="0"/>
              <a:t/>
            </a:r>
            <a:br>
              <a:rPr lang="en-US" altLang="zh-CN" dirty="0"/>
            </a:br>
            <a:r>
              <a:rPr lang="en-US" altLang="zh-CN" sz="2000" b="0" dirty="0">
                <a:solidFill>
                  <a:srgbClr val="008000"/>
                </a:solidFill>
                <a:latin typeface="Times New Roman" pitchFamily="18" charset="0"/>
                <a:cs typeface="Times New Roman" pitchFamily="18" charset="0"/>
              </a:rPr>
              <a:t>Data Structures and Algorithms</a:t>
            </a:r>
            <a:endParaRPr lang="zh-CN" altLang="en-US" dirty="0"/>
          </a:p>
        </p:txBody>
      </p:sp>
      <p:sp>
        <p:nvSpPr>
          <p:cNvPr id="4" name="灯片编号占位符 3"/>
          <p:cNvSpPr>
            <a:spLocks noGrp="1"/>
          </p:cNvSpPr>
          <p:nvPr>
            <p:ph type="sldNum" sz="quarter" idx="10"/>
          </p:nvPr>
        </p:nvSpPr>
        <p:spPr/>
        <p:txBody>
          <a:bodyPr/>
          <a:lstStyle/>
          <a:p>
            <a:pPr>
              <a:defRPr/>
            </a:pPr>
            <a:fld id="{618419BB-E17F-4A68-8340-27658F7866D1}" type="slidenum">
              <a:rPr lang="zh-CN" altLang="en-US" smtClean="0"/>
              <a:pPr>
                <a:defRPr/>
              </a:pPr>
              <a:t>1</a:t>
            </a:fld>
            <a:endParaRPr lang="en-US" altLang="zh-CN" dirty="0"/>
          </a:p>
        </p:txBody>
      </p:sp>
      <p:grpSp>
        <p:nvGrpSpPr>
          <p:cNvPr id="5" name="组合 4"/>
          <p:cNvGrpSpPr/>
          <p:nvPr/>
        </p:nvGrpSpPr>
        <p:grpSpPr>
          <a:xfrm>
            <a:off x="1979992" y="1714496"/>
            <a:ext cx="2520000" cy="1800000"/>
            <a:chOff x="242211" y="63479"/>
            <a:chExt cx="2865855" cy="1910764"/>
          </a:xfrm>
          <a:solidFill>
            <a:srgbClr val="006600"/>
          </a:solidFill>
        </p:grpSpPr>
        <p:sp>
          <p:nvSpPr>
            <p:cNvPr id="15" name="圆角矩形 14"/>
            <p:cNvSpPr/>
            <p:nvPr/>
          </p:nvSpPr>
          <p:spPr>
            <a:xfrm>
              <a:off x="242211" y="63479"/>
              <a:ext cx="2865855" cy="1910764"/>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圆角矩形 4"/>
            <p:cNvSpPr/>
            <p:nvPr/>
          </p:nvSpPr>
          <p:spPr>
            <a:xfrm>
              <a:off x="335487" y="156755"/>
              <a:ext cx="2679303" cy="172421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lvl="0" algn="ctr" defTabSz="1066800">
                <a:lnSpc>
                  <a:spcPct val="100000"/>
                </a:lnSpc>
                <a:spcBef>
                  <a:spcPct val="0"/>
                </a:spcBef>
                <a:spcAft>
                  <a:spcPts val="0"/>
                </a:spcAft>
              </a:pPr>
              <a:r>
                <a:rPr lang="zh-CN" sz="2400" b="1" kern="1200" dirty="0">
                  <a:solidFill>
                    <a:schemeClr val="bg1"/>
                  </a:solidFill>
                  <a:latin typeface="楷体" pitchFamily="49" charset="-122"/>
                  <a:ea typeface="楷体" pitchFamily="49" charset="-122"/>
                </a:rPr>
                <a:t>线性表概念</a:t>
              </a:r>
            </a:p>
            <a:p>
              <a:pPr algn="ctr" defTabSz="1066800">
                <a:spcAft>
                  <a:spcPts val="0"/>
                </a:spcAft>
              </a:pPr>
              <a:r>
                <a:rPr lang="zh-CN" sz="2400" b="1" kern="1200" dirty="0">
                  <a:solidFill>
                    <a:schemeClr val="bg1"/>
                  </a:solidFill>
                  <a:latin typeface="楷体" pitchFamily="49" charset="-122"/>
                  <a:ea typeface="楷体" pitchFamily="49" charset="-122"/>
                </a:rPr>
                <a:t>顺序表</a:t>
              </a:r>
              <a:endParaRPr lang="en-US" altLang="zh-CN" sz="2400" b="1" dirty="0">
                <a:solidFill>
                  <a:schemeClr val="bg1"/>
                </a:solidFill>
                <a:latin typeface="楷体" pitchFamily="49" charset="-122"/>
                <a:ea typeface="楷体" pitchFamily="49" charset="-122"/>
              </a:endParaRPr>
            </a:p>
          </p:txBody>
        </p:sp>
      </p:grpSp>
      <p:grpSp>
        <p:nvGrpSpPr>
          <p:cNvPr id="6" name="组合 5"/>
          <p:cNvGrpSpPr/>
          <p:nvPr/>
        </p:nvGrpSpPr>
        <p:grpSpPr>
          <a:xfrm>
            <a:off x="4572000" y="1726232"/>
            <a:ext cx="2520000" cy="1800000"/>
            <a:chOff x="3381061" y="86938"/>
            <a:chExt cx="2865855" cy="1910764"/>
          </a:xfrm>
          <a:gradFill>
            <a:gsLst>
              <a:gs pos="0">
                <a:srgbClr val="FFFFCC"/>
              </a:gs>
              <a:gs pos="64999">
                <a:srgbClr val="F0EBD5"/>
              </a:gs>
              <a:gs pos="100000">
                <a:srgbClr val="D1C39F"/>
              </a:gs>
            </a:gsLst>
            <a:lin ang="5400000" scaled="0"/>
          </a:gradFill>
        </p:grpSpPr>
        <p:sp>
          <p:nvSpPr>
            <p:cNvPr id="13" name="圆角矩形 12"/>
            <p:cNvSpPr/>
            <p:nvPr/>
          </p:nvSpPr>
          <p:spPr>
            <a:xfrm>
              <a:off x="3381061" y="86938"/>
              <a:ext cx="2865855" cy="1910764"/>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圆角矩形 6">
              <a:hlinkClick r:id="rId2" action="ppaction://hlinksldjump"/>
            </p:cNvPr>
            <p:cNvSpPr/>
            <p:nvPr/>
          </p:nvSpPr>
          <p:spPr>
            <a:xfrm>
              <a:off x="3474337" y="180214"/>
              <a:ext cx="2679303" cy="172421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lvl="0" algn="ctr" defTabSz="1066800">
                <a:lnSpc>
                  <a:spcPct val="100000"/>
                </a:lnSpc>
                <a:spcBef>
                  <a:spcPct val="0"/>
                </a:spcBef>
                <a:spcAft>
                  <a:spcPts val="0"/>
                </a:spcAft>
              </a:pPr>
              <a:r>
                <a:rPr lang="zh-CN" sz="2400" b="1" kern="1200" dirty="0">
                  <a:solidFill>
                    <a:schemeClr val="tx1"/>
                  </a:solidFill>
                  <a:latin typeface="楷体" pitchFamily="49" charset="-122"/>
                  <a:ea typeface="楷体" pitchFamily="49" charset="-122"/>
                </a:rPr>
                <a:t>链表</a:t>
              </a:r>
              <a:endParaRPr lang="en-US" altLang="zh-CN" sz="2400" b="1" kern="1200" dirty="0">
                <a:solidFill>
                  <a:schemeClr val="tx1"/>
                </a:solidFill>
                <a:latin typeface="楷体" pitchFamily="49" charset="-122"/>
                <a:ea typeface="楷体" pitchFamily="49" charset="-122"/>
              </a:endParaRPr>
            </a:p>
            <a:p>
              <a:pPr lvl="0" algn="ctr" defTabSz="1066800">
                <a:lnSpc>
                  <a:spcPct val="100000"/>
                </a:lnSpc>
                <a:spcBef>
                  <a:spcPct val="0"/>
                </a:spcBef>
                <a:spcAft>
                  <a:spcPts val="0"/>
                </a:spcAft>
              </a:pPr>
              <a:r>
                <a:rPr lang="zh-CN" altLang="en-US" sz="2400" b="1" dirty="0">
                  <a:solidFill>
                    <a:schemeClr val="tx1"/>
                  </a:solidFill>
                  <a:latin typeface="楷体" pitchFamily="49" charset="-122"/>
                  <a:ea typeface="楷体" pitchFamily="49" charset="-122"/>
                </a:rPr>
                <a:t>线性链表</a:t>
              </a:r>
              <a:endParaRPr lang="zh-CN" sz="2400" b="1" kern="1200" dirty="0">
                <a:solidFill>
                  <a:schemeClr val="tx1"/>
                </a:solidFill>
                <a:latin typeface="楷体" pitchFamily="49" charset="-122"/>
                <a:ea typeface="楷体" pitchFamily="49" charset="-122"/>
              </a:endParaRPr>
            </a:p>
            <a:p>
              <a:pPr lvl="0" algn="ctr" defTabSz="1066800">
                <a:lnSpc>
                  <a:spcPct val="100000"/>
                </a:lnSpc>
                <a:spcBef>
                  <a:spcPct val="0"/>
                </a:spcBef>
                <a:spcAft>
                  <a:spcPts val="0"/>
                </a:spcAft>
              </a:pPr>
              <a:r>
                <a:rPr lang="zh-CN" sz="2400" b="1" kern="1200" dirty="0">
                  <a:solidFill>
                    <a:schemeClr val="tx1"/>
                  </a:solidFill>
                  <a:latin typeface="楷体" pitchFamily="49" charset="-122"/>
                  <a:ea typeface="楷体" pitchFamily="49" charset="-122"/>
                </a:rPr>
                <a:t>循环链表</a:t>
              </a:r>
              <a:endParaRPr lang="en-US" altLang="zh-CN" sz="2400" b="1" kern="1200" dirty="0">
                <a:solidFill>
                  <a:schemeClr val="tx1"/>
                </a:solidFill>
                <a:latin typeface="楷体" pitchFamily="49" charset="-122"/>
                <a:ea typeface="楷体" pitchFamily="49" charset="-122"/>
              </a:endParaRPr>
            </a:p>
            <a:p>
              <a:pPr lvl="0" algn="ctr" defTabSz="1066800">
                <a:lnSpc>
                  <a:spcPct val="100000"/>
                </a:lnSpc>
                <a:spcBef>
                  <a:spcPct val="0"/>
                </a:spcBef>
                <a:spcAft>
                  <a:spcPts val="0"/>
                </a:spcAft>
              </a:pPr>
              <a:r>
                <a:rPr lang="zh-CN" sz="2400" b="1" kern="1200" dirty="0">
                  <a:solidFill>
                    <a:schemeClr val="tx1"/>
                  </a:solidFill>
                  <a:latin typeface="楷体" pitchFamily="49" charset="-122"/>
                  <a:ea typeface="楷体" pitchFamily="49" charset="-122"/>
                </a:rPr>
                <a:t>双向链表</a:t>
              </a:r>
              <a:endParaRPr lang="en-US" altLang="zh-CN" sz="2400" b="1" kern="1200" dirty="0">
                <a:solidFill>
                  <a:schemeClr val="tx1"/>
                </a:solidFill>
                <a:latin typeface="楷体" pitchFamily="49" charset="-122"/>
                <a:ea typeface="楷体" pitchFamily="49" charset="-122"/>
              </a:endParaRPr>
            </a:p>
          </p:txBody>
        </p:sp>
      </p:grpSp>
      <p:grpSp>
        <p:nvGrpSpPr>
          <p:cNvPr id="7" name="组合 6"/>
          <p:cNvGrpSpPr/>
          <p:nvPr/>
        </p:nvGrpSpPr>
        <p:grpSpPr>
          <a:xfrm>
            <a:off x="1979992" y="3947128"/>
            <a:ext cx="2520000" cy="1800000"/>
            <a:chOff x="242211" y="2278057"/>
            <a:chExt cx="2865855" cy="1910764"/>
          </a:xfrm>
          <a:gradFill>
            <a:gsLst>
              <a:gs pos="0">
                <a:srgbClr val="8488C4"/>
              </a:gs>
              <a:gs pos="53000">
                <a:srgbClr val="D4DEFF"/>
              </a:gs>
              <a:gs pos="83000">
                <a:srgbClr val="D4DEFF"/>
              </a:gs>
              <a:gs pos="100000">
                <a:srgbClr val="96AB94"/>
              </a:gs>
            </a:gsLst>
            <a:lin ang="16200000" scaled="0"/>
          </a:gradFill>
        </p:grpSpPr>
        <p:sp>
          <p:nvSpPr>
            <p:cNvPr id="11" name="圆角矩形 10"/>
            <p:cNvSpPr/>
            <p:nvPr/>
          </p:nvSpPr>
          <p:spPr>
            <a:xfrm>
              <a:off x="242211" y="2278057"/>
              <a:ext cx="2865855" cy="1910764"/>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圆角矩形 8">
              <a:hlinkClick r:id="rId3" action="ppaction://hlinksldjump"/>
            </p:cNvPr>
            <p:cNvSpPr/>
            <p:nvPr/>
          </p:nvSpPr>
          <p:spPr>
            <a:xfrm>
              <a:off x="335487" y="2371333"/>
              <a:ext cx="2679303" cy="172421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lvl="0" algn="ctr" defTabSz="1066800">
                <a:lnSpc>
                  <a:spcPct val="100000"/>
                </a:lnSpc>
                <a:spcBef>
                  <a:spcPct val="0"/>
                </a:spcBef>
                <a:spcAft>
                  <a:spcPts val="0"/>
                </a:spcAft>
              </a:pPr>
              <a:r>
                <a:rPr lang="zh-CN" sz="2400" b="1" kern="1200" dirty="0">
                  <a:solidFill>
                    <a:schemeClr val="tx1"/>
                  </a:solidFill>
                  <a:latin typeface="楷体" pitchFamily="49" charset="-122"/>
                  <a:ea typeface="楷体" pitchFamily="49" charset="-122"/>
                </a:rPr>
                <a:t>栈</a:t>
              </a:r>
              <a:r>
                <a:rPr lang="zh-CN" altLang="en-US" sz="2400" b="1" kern="1200" dirty="0">
                  <a:solidFill>
                    <a:schemeClr val="tx1"/>
                  </a:solidFill>
                  <a:latin typeface="楷体" pitchFamily="49" charset="-122"/>
                  <a:ea typeface="楷体" pitchFamily="49" charset="-122"/>
                </a:rPr>
                <a:t>及栈的应用</a:t>
              </a:r>
              <a:endParaRPr lang="en-US" altLang="zh-CN" sz="2400" b="1" kern="1200" dirty="0">
                <a:solidFill>
                  <a:schemeClr val="tx1"/>
                </a:solidFill>
                <a:latin typeface="楷体" pitchFamily="49" charset="-122"/>
                <a:ea typeface="楷体" pitchFamily="49" charset="-122"/>
              </a:endParaRPr>
            </a:p>
            <a:p>
              <a:pPr lvl="0" algn="ctr" defTabSz="1066800">
                <a:lnSpc>
                  <a:spcPct val="100000"/>
                </a:lnSpc>
                <a:spcBef>
                  <a:spcPct val="0"/>
                </a:spcBef>
                <a:spcAft>
                  <a:spcPts val="0"/>
                </a:spcAft>
              </a:pPr>
              <a:r>
                <a:rPr lang="zh-CN" sz="2400" b="1" kern="1200" dirty="0">
                  <a:solidFill>
                    <a:schemeClr val="tx1"/>
                  </a:solidFill>
                  <a:latin typeface="楷体" pitchFamily="49" charset="-122"/>
                  <a:ea typeface="楷体" pitchFamily="49" charset="-122"/>
                </a:rPr>
                <a:t>队列</a:t>
              </a:r>
              <a:endParaRPr lang="en-US" altLang="zh-CN" sz="2400" b="1" kern="1200" dirty="0">
                <a:solidFill>
                  <a:schemeClr val="tx1"/>
                </a:solidFill>
                <a:latin typeface="楷体" pitchFamily="49" charset="-122"/>
                <a:ea typeface="楷体" pitchFamily="49" charset="-122"/>
              </a:endParaRPr>
            </a:p>
            <a:p>
              <a:pPr lvl="0" algn="ctr" defTabSz="1066800">
                <a:lnSpc>
                  <a:spcPct val="100000"/>
                </a:lnSpc>
                <a:spcBef>
                  <a:spcPct val="0"/>
                </a:spcBef>
                <a:spcAft>
                  <a:spcPts val="0"/>
                </a:spcAft>
              </a:pPr>
              <a:r>
                <a:rPr lang="zh-CN" altLang="en-US" sz="2400" b="1" dirty="0">
                  <a:solidFill>
                    <a:schemeClr val="tx1"/>
                  </a:solidFill>
                  <a:latin typeface="楷体" pitchFamily="49" charset="-122"/>
                  <a:ea typeface="楷体" pitchFamily="49" charset="-122"/>
                </a:rPr>
                <a:t>循环队列</a:t>
              </a:r>
              <a:endParaRPr lang="en-US" altLang="zh-CN" sz="2400" b="1" kern="1200" dirty="0">
                <a:solidFill>
                  <a:schemeClr val="tx1"/>
                </a:solidFill>
                <a:latin typeface="楷体" pitchFamily="49" charset="-122"/>
                <a:ea typeface="楷体" pitchFamily="49" charset="-122"/>
              </a:endParaRPr>
            </a:p>
          </p:txBody>
        </p:sp>
      </p:grpSp>
      <p:grpSp>
        <p:nvGrpSpPr>
          <p:cNvPr id="8" name="组合 7"/>
          <p:cNvGrpSpPr/>
          <p:nvPr/>
        </p:nvGrpSpPr>
        <p:grpSpPr>
          <a:xfrm>
            <a:off x="4572000" y="3911020"/>
            <a:ext cx="2520000" cy="1800000"/>
            <a:chOff x="3392791" y="2260003"/>
            <a:chExt cx="2865855" cy="1946872"/>
          </a:xfrm>
          <a:gradFill>
            <a:gsLst>
              <a:gs pos="0">
                <a:srgbClr val="FFF200"/>
              </a:gs>
              <a:gs pos="45000">
                <a:srgbClr val="FF7A00"/>
              </a:gs>
              <a:gs pos="70000">
                <a:srgbClr val="FF0300"/>
              </a:gs>
              <a:gs pos="100000">
                <a:srgbClr val="4D0808"/>
              </a:gs>
            </a:gsLst>
            <a:lin ang="5400000" scaled="0"/>
          </a:gradFill>
        </p:grpSpPr>
        <p:sp>
          <p:nvSpPr>
            <p:cNvPr id="9" name="圆角矩形 8"/>
            <p:cNvSpPr/>
            <p:nvPr/>
          </p:nvSpPr>
          <p:spPr>
            <a:xfrm>
              <a:off x="3392791" y="2260003"/>
              <a:ext cx="2865855" cy="1946872"/>
            </a:xfrm>
            <a:prstGeom prst="roundRect">
              <a:avLst/>
            </a:prstGeom>
            <a:solidFill>
              <a:srgbClr val="3333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圆角矩形 10">
              <a:hlinkClick r:id="rId4" action="ppaction://hlinksldjump"/>
            </p:cNvPr>
            <p:cNvSpPr/>
            <p:nvPr/>
          </p:nvSpPr>
          <p:spPr>
            <a:xfrm>
              <a:off x="3487829" y="2355041"/>
              <a:ext cx="2675779" cy="1756796"/>
            </a:xfrm>
            <a:prstGeom prst="rect">
              <a:avLst/>
            </a:prstGeom>
            <a:solidFill>
              <a:srgbClr val="3333FF"/>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algn="ctr" defTabSz="1066800">
                <a:spcAft>
                  <a:spcPts val="0"/>
                </a:spcAft>
              </a:pPr>
              <a:r>
                <a:rPr lang="zh-CN" altLang="en-US" sz="2400" b="1" dirty="0">
                  <a:solidFill>
                    <a:schemeClr val="bg1"/>
                  </a:solidFill>
                  <a:ea typeface="楷体" pitchFamily="49" charset="-122"/>
                </a:rPr>
                <a:t>串</a:t>
              </a:r>
              <a:endParaRPr lang="en-US" altLang="zh-CN" sz="2400" b="1" dirty="0">
                <a:solidFill>
                  <a:schemeClr val="bg1"/>
                </a:solidFill>
                <a:ea typeface="楷体" pitchFamily="49" charset="-122"/>
              </a:endParaRPr>
            </a:p>
            <a:p>
              <a:pPr lvl="0" algn="ctr" defTabSz="1066800">
                <a:lnSpc>
                  <a:spcPct val="100000"/>
                </a:lnSpc>
                <a:spcBef>
                  <a:spcPct val="0"/>
                </a:spcBef>
                <a:spcAft>
                  <a:spcPts val="0"/>
                </a:spcAft>
              </a:pPr>
              <a:r>
                <a:rPr lang="zh-CN" altLang="en-US" sz="2400" b="1" dirty="0">
                  <a:solidFill>
                    <a:schemeClr val="bg1"/>
                  </a:solidFill>
                  <a:ea typeface="楷体" pitchFamily="49" charset="-122"/>
                </a:rPr>
                <a:t>数组</a:t>
              </a:r>
              <a:endParaRPr lang="en-US" altLang="zh-CN" sz="2400" b="1" dirty="0">
                <a:solidFill>
                  <a:schemeClr val="bg1"/>
                </a:solidFill>
                <a:ea typeface="楷体" pitchFamily="49" charset="-122"/>
              </a:endParaRPr>
            </a:p>
            <a:p>
              <a:pPr lvl="0" algn="ctr" defTabSz="1066800">
                <a:lnSpc>
                  <a:spcPct val="100000"/>
                </a:lnSpc>
                <a:spcBef>
                  <a:spcPct val="0"/>
                </a:spcBef>
                <a:spcAft>
                  <a:spcPts val="0"/>
                </a:spcAft>
              </a:pPr>
              <a:r>
                <a:rPr lang="zh-CN" altLang="en-US" sz="2400" b="1" dirty="0">
                  <a:solidFill>
                    <a:schemeClr val="bg1"/>
                  </a:solidFill>
                  <a:ea typeface="楷体" pitchFamily="49" charset="-122"/>
                </a:rPr>
                <a:t>广义表</a:t>
              </a:r>
              <a:endParaRPr lang="en-US" altLang="zh-CN" sz="2400" b="1" dirty="0">
                <a:solidFill>
                  <a:schemeClr val="bg1"/>
                </a:solidFill>
                <a:ea typeface="楷体" pitchFamily="49" charset="-122"/>
              </a:endParaRPr>
            </a:p>
          </p:txBody>
        </p:sp>
      </p:grpSp>
      <p:grpSp>
        <p:nvGrpSpPr>
          <p:cNvPr id="17" name="组合 5"/>
          <p:cNvGrpSpPr>
            <a:grpSpLocks/>
          </p:cNvGrpSpPr>
          <p:nvPr/>
        </p:nvGrpSpPr>
        <p:grpSpPr bwMode="auto">
          <a:xfrm>
            <a:off x="3846380" y="3060570"/>
            <a:ext cx="1440000" cy="1440000"/>
            <a:chOff x="2434828" y="401"/>
            <a:chExt cx="1226343" cy="1226343"/>
          </a:xfrm>
        </p:grpSpPr>
        <p:sp>
          <p:nvSpPr>
            <p:cNvPr id="18" name="椭圆 17"/>
            <p:cNvSpPr/>
            <p:nvPr/>
          </p:nvSpPr>
          <p:spPr>
            <a:xfrm>
              <a:off x="2434828" y="401"/>
              <a:ext cx="1226343" cy="1226343"/>
            </a:xfrm>
            <a:prstGeom prst="ellipse">
              <a:avLst/>
            </a:prstGeom>
            <a:gradFill rotWithShape="0">
              <a:gsLst>
                <a:gs pos="0">
                  <a:srgbClr val="000082"/>
                </a:gs>
                <a:gs pos="30000">
                  <a:srgbClr val="66008F"/>
                </a:gs>
                <a:gs pos="64999">
                  <a:srgbClr val="BA0066"/>
                </a:gs>
                <a:gs pos="89999">
                  <a:srgbClr val="FF0000"/>
                </a:gs>
                <a:gs pos="100000">
                  <a:srgbClr val="FF8200"/>
                </a:gs>
              </a:gsLst>
              <a:lin ang="5400000" scaled="0"/>
            </a:gradFill>
            <a:effectLst>
              <a:innerShdw blurRad="63500" dist="50800" dir="2700000">
                <a:prstClr val="black">
                  <a:alpha val="50000"/>
                </a:prstClr>
              </a:inn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19" name="椭圆 4"/>
            <p:cNvSpPr/>
            <p:nvPr/>
          </p:nvSpPr>
          <p:spPr>
            <a:xfrm>
              <a:off x="2613670" y="179243"/>
              <a:ext cx="868660" cy="868660"/>
            </a:xfrm>
            <a:prstGeom prst="rect">
              <a:avLst/>
            </a:prstGeom>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1600200">
                <a:spcAft>
                  <a:spcPts val="0"/>
                </a:spcAft>
                <a:defRPr/>
              </a:pPr>
              <a:r>
                <a:rPr lang="zh-CN" altLang="en-US" sz="4000" b="1" dirty="0">
                  <a:solidFill>
                    <a:srgbClr val="FFFF00"/>
                  </a:solidFill>
                  <a:latin typeface="楷体" pitchFamily="49" charset="-122"/>
                  <a:ea typeface="楷体" pitchFamily="49" charset="-122"/>
                </a:rPr>
                <a:t>表</a:t>
              </a:r>
              <a:endParaRPr lang="en-US" altLang="zh-CN" sz="4000" b="1" dirty="0">
                <a:solidFill>
                  <a:srgbClr val="FFFF00"/>
                </a:solidFill>
                <a:latin typeface="楷体" pitchFamily="49" charset="-122"/>
                <a:ea typeface="楷体" pitchFamily="49" charset="-122"/>
              </a:endParaRPr>
            </a:p>
            <a:p>
              <a:pPr algn="ctr" defTabSz="1600200">
                <a:spcAft>
                  <a:spcPts val="0"/>
                </a:spcAft>
                <a:defRPr/>
              </a:pPr>
              <a:r>
                <a:rPr lang="en-US" altLang="zh-CN" sz="2400" b="1" dirty="0">
                  <a:solidFill>
                    <a:srgbClr val="FFFF00"/>
                  </a:solidFill>
                  <a:ea typeface="楷体" pitchFamily="49" charset="-122"/>
                </a:rPr>
                <a:t>Lists</a:t>
              </a:r>
              <a:endParaRPr lang="zh-CN" altLang="en-US" sz="2400" b="1" dirty="0">
                <a:solidFill>
                  <a:srgbClr val="FFFF00"/>
                </a:solidFill>
                <a:ea typeface="楷体" pitchFamily="49" charset="-122"/>
              </a:endParaRPr>
            </a:p>
          </p:txBody>
        </p:sp>
      </p:grpSp>
      <p:sp>
        <p:nvSpPr>
          <p:cNvPr id="3" name="TextBox 2"/>
          <p:cNvSpPr txBox="1"/>
          <p:nvPr/>
        </p:nvSpPr>
        <p:spPr>
          <a:xfrm>
            <a:off x="1259632" y="1899989"/>
            <a:ext cx="720080" cy="1200329"/>
          </a:xfrm>
          <a:prstGeom prst="rect">
            <a:avLst/>
          </a:prstGeom>
          <a:noFill/>
        </p:spPr>
        <p:txBody>
          <a:bodyPr wrap="square" rtlCol="0">
            <a:spAutoFit/>
          </a:bodyPr>
          <a:lstStyle/>
          <a:p>
            <a:pPr algn="ctr"/>
            <a:r>
              <a:rPr lang="zh-CN" altLang="en-US" sz="2400" b="1" dirty="0">
                <a:latin typeface="楷体" pitchFamily="49" charset="-122"/>
                <a:ea typeface="楷体" pitchFamily="49" charset="-122"/>
              </a:rPr>
              <a:t>顺序表</a:t>
            </a:r>
          </a:p>
        </p:txBody>
      </p:sp>
      <p:sp>
        <p:nvSpPr>
          <p:cNvPr id="20" name="TextBox 19"/>
          <p:cNvSpPr txBox="1"/>
          <p:nvPr/>
        </p:nvSpPr>
        <p:spPr>
          <a:xfrm>
            <a:off x="7092280" y="2160049"/>
            <a:ext cx="720080" cy="830997"/>
          </a:xfrm>
          <a:prstGeom prst="rect">
            <a:avLst/>
          </a:prstGeom>
          <a:noFill/>
        </p:spPr>
        <p:txBody>
          <a:bodyPr wrap="square" rtlCol="0">
            <a:spAutoFit/>
          </a:bodyPr>
          <a:lstStyle/>
          <a:p>
            <a:pPr algn="ctr"/>
            <a:r>
              <a:rPr lang="zh-CN" altLang="en-US" sz="2400" b="1" dirty="0">
                <a:solidFill>
                  <a:srgbClr val="3333FF"/>
                </a:solidFill>
                <a:latin typeface="楷体" pitchFamily="49" charset="-122"/>
                <a:ea typeface="楷体" pitchFamily="49" charset="-122"/>
              </a:rPr>
              <a:t>链表</a:t>
            </a:r>
          </a:p>
        </p:txBody>
      </p:sp>
      <p:sp>
        <p:nvSpPr>
          <p:cNvPr id="21" name="TextBox 20"/>
          <p:cNvSpPr txBox="1"/>
          <p:nvPr/>
        </p:nvSpPr>
        <p:spPr>
          <a:xfrm>
            <a:off x="1259632" y="4091588"/>
            <a:ext cx="720080" cy="1569660"/>
          </a:xfrm>
          <a:prstGeom prst="rect">
            <a:avLst/>
          </a:prstGeom>
          <a:noFill/>
        </p:spPr>
        <p:txBody>
          <a:bodyPr wrap="square" rtlCol="0">
            <a:spAutoFit/>
          </a:bodyPr>
          <a:lstStyle/>
          <a:p>
            <a:pPr algn="ctr"/>
            <a:r>
              <a:rPr lang="zh-CN" altLang="en-US" sz="2400" b="1" dirty="0">
                <a:solidFill>
                  <a:srgbClr val="3333FF"/>
                </a:solidFill>
                <a:latin typeface="楷体" pitchFamily="49" charset="-122"/>
                <a:ea typeface="楷体" pitchFamily="49" charset="-122"/>
              </a:rPr>
              <a:t>栈与队列</a:t>
            </a:r>
          </a:p>
        </p:txBody>
      </p:sp>
      <p:sp>
        <p:nvSpPr>
          <p:cNvPr id="22" name="TextBox 21"/>
          <p:cNvSpPr txBox="1"/>
          <p:nvPr/>
        </p:nvSpPr>
        <p:spPr>
          <a:xfrm>
            <a:off x="7092280" y="3717032"/>
            <a:ext cx="720080" cy="2308324"/>
          </a:xfrm>
          <a:prstGeom prst="rect">
            <a:avLst/>
          </a:prstGeom>
          <a:noFill/>
        </p:spPr>
        <p:txBody>
          <a:bodyPr wrap="square" rtlCol="0">
            <a:spAutoFit/>
          </a:bodyPr>
          <a:lstStyle/>
          <a:p>
            <a:pPr algn="ctr"/>
            <a:r>
              <a:rPr lang="zh-CN" altLang="en-US" sz="2400" b="1" dirty="0">
                <a:latin typeface="楷体" pitchFamily="49" charset="-122"/>
                <a:ea typeface="楷体" pitchFamily="49" charset="-122"/>
              </a:rPr>
              <a:t>串</a:t>
            </a:r>
            <a:endParaRPr lang="en-US" altLang="zh-CN" sz="2400" b="1" dirty="0">
              <a:latin typeface="楷体" pitchFamily="49" charset="-122"/>
              <a:ea typeface="楷体" pitchFamily="49" charset="-122"/>
            </a:endParaRPr>
          </a:p>
          <a:p>
            <a:pPr algn="ctr"/>
            <a:r>
              <a:rPr lang="zh-CN" altLang="en-US" sz="2400" b="1" dirty="0">
                <a:latin typeface="楷体" pitchFamily="49" charset="-122"/>
                <a:ea typeface="楷体" pitchFamily="49" charset="-122"/>
              </a:rPr>
              <a:t>数组广义表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顺序表基本操作</a:t>
            </a:r>
            <a:endParaRPr lang="en-US" altLang="zh-CN"/>
          </a:p>
        </p:txBody>
      </p:sp>
      <p:sp>
        <p:nvSpPr>
          <p:cNvPr id="15363" name="Rectangle 3"/>
          <p:cNvSpPr>
            <a:spLocks noGrp="1" noChangeArrowheads="1"/>
          </p:cNvSpPr>
          <p:nvPr>
            <p:ph idx="1"/>
          </p:nvPr>
        </p:nvSpPr>
        <p:spPr>
          <a:xfrm>
            <a:off x="1000125" y="1600200"/>
            <a:ext cx="7143750" cy="4525963"/>
          </a:xfrm>
        </p:spPr>
        <p:txBody>
          <a:bodyPr/>
          <a:lstStyle/>
          <a:p>
            <a:pPr marL="450850" indent="-450850" eaLnBrk="1" hangingPunct="1">
              <a:lnSpc>
                <a:spcPct val="135000"/>
              </a:lnSpc>
              <a:buFont typeface="Wingdings" pitchFamily="2" charset="2"/>
              <a:buNone/>
            </a:pPr>
            <a:r>
              <a:rPr lang="en-US" altLang="zh-CN">
                <a:solidFill>
                  <a:srgbClr val="008000"/>
                </a:solidFill>
              </a:rPr>
              <a:t>(1)</a:t>
            </a:r>
            <a:r>
              <a:rPr lang="zh-CN" altLang="en-US"/>
              <a:t>构造一个空的顺序表；</a:t>
            </a:r>
          </a:p>
          <a:p>
            <a:pPr marL="450850" indent="-450850" eaLnBrk="1" hangingPunct="1">
              <a:lnSpc>
                <a:spcPct val="135000"/>
              </a:lnSpc>
              <a:buFont typeface="Wingdings" pitchFamily="2" charset="2"/>
              <a:buNone/>
            </a:pPr>
            <a:r>
              <a:rPr lang="en-US" altLang="zh-CN">
                <a:solidFill>
                  <a:srgbClr val="008000"/>
                </a:solidFill>
              </a:rPr>
              <a:t>(2)</a:t>
            </a:r>
            <a:r>
              <a:rPr lang="zh-CN" altLang="en-US"/>
              <a:t>输出顺序表中所有数据元素的值；</a:t>
            </a:r>
          </a:p>
          <a:p>
            <a:pPr marL="450850" indent="-450850" eaLnBrk="1" hangingPunct="1">
              <a:lnSpc>
                <a:spcPct val="135000"/>
              </a:lnSpc>
              <a:buFont typeface="Wingdings" pitchFamily="2" charset="2"/>
              <a:buNone/>
            </a:pPr>
            <a:r>
              <a:rPr lang="en-US" altLang="zh-CN">
                <a:solidFill>
                  <a:srgbClr val="008000"/>
                </a:solidFill>
              </a:rPr>
              <a:t>(3)</a:t>
            </a:r>
            <a:r>
              <a:rPr lang="zh-CN" altLang="en-US"/>
              <a:t>在第</a:t>
            </a:r>
            <a:r>
              <a:rPr lang="en-US" altLang="zh-CN"/>
              <a:t>i</a:t>
            </a:r>
            <a:r>
              <a:rPr lang="zh-CN" altLang="en-US"/>
              <a:t>个数据元素之前插入</a:t>
            </a:r>
            <a:r>
              <a:rPr lang="en-US" altLang="zh-CN"/>
              <a:t>1</a:t>
            </a:r>
            <a:r>
              <a:rPr lang="zh-CN" altLang="en-US"/>
              <a:t>个数据元素</a:t>
            </a:r>
            <a:r>
              <a:rPr lang="en-US" altLang="zh-CN"/>
              <a:t>;</a:t>
            </a:r>
            <a:endParaRPr lang="zh-CN" altLang="en-US"/>
          </a:p>
          <a:p>
            <a:pPr marL="450850" indent="-450850" eaLnBrk="1" hangingPunct="1">
              <a:lnSpc>
                <a:spcPct val="135000"/>
              </a:lnSpc>
              <a:buFont typeface="Wingdings" pitchFamily="2" charset="2"/>
              <a:buNone/>
            </a:pPr>
            <a:r>
              <a:rPr lang="en-US" altLang="zh-CN">
                <a:solidFill>
                  <a:srgbClr val="008000"/>
                </a:solidFill>
              </a:rPr>
              <a:t>(4)</a:t>
            </a:r>
            <a:r>
              <a:rPr lang="zh-CN" altLang="en-US"/>
              <a:t>查找数据元素值</a:t>
            </a:r>
            <a:r>
              <a:rPr lang="en-US" altLang="zh-CN"/>
              <a:t>≥e</a:t>
            </a:r>
            <a:r>
              <a:rPr lang="zh-CN" altLang="en-US"/>
              <a:t>的数据元素</a:t>
            </a:r>
            <a:r>
              <a:rPr lang="en-US" altLang="zh-CN"/>
              <a:t>;</a:t>
            </a:r>
          </a:p>
          <a:p>
            <a:pPr marL="450850" indent="-450850" eaLnBrk="1" hangingPunct="1">
              <a:lnSpc>
                <a:spcPct val="135000"/>
              </a:lnSpc>
              <a:buFont typeface="Wingdings" pitchFamily="2" charset="2"/>
              <a:buNone/>
            </a:pPr>
            <a:r>
              <a:rPr lang="en-US" altLang="zh-CN">
                <a:solidFill>
                  <a:srgbClr val="008000"/>
                </a:solidFill>
              </a:rPr>
              <a:t>(6)</a:t>
            </a:r>
            <a:r>
              <a:rPr lang="zh-CN" altLang="en-US"/>
              <a:t>删除顺序表中的第</a:t>
            </a:r>
            <a:r>
              <a:rPr lang="en-US" altLang="zh-CN"/>
              <a:t>i</a:t>
            </a:r>
            <a:r>
              <a:rPr lang="zh-CN" altLang="en-US"/>
              <a:t>个数据元素；</a:t>
            </a:r>
          </a:p>
          <a:p>
            <a:pPr marL="450850" indent="-450850" eaLnBrk="1" hangingPunct="1">
              <a:lnSpc>
                <a:spcPct val="135000"/>
              </a:lnSpc>
              <a:buFont typeface="Wingdings" pitchFamily="2" charset="2"/>
              <a:buNone/>
            </a:pPr>
            <a:r>
              <a:rPr lang="en-US" altLang="zh-CN">
                <a:solidFill>
                  <a:srgbClr val="008000"/>
                </a:solidFill>
              </a:rPr>
              <a:t>(7)</a:t>
            </a:r>
            <a:r>
              <a:rPr lang="zh-CN" altLang="en-US"/>
              <a:t>判断顺序表是否为空表；</a:t>
            </a:r>
          </a:p>
          <a:p>
            <a:pPr marL="450850" indent="-450850" eaLnBrk="1" hangingPunct="1">
              <a:lnSpc>
                <a:spcPct val="135000"/>
              </a:lnSpc>
              <a:buFont typeface="Wingdings" pitchFamily="2" charset="2"/>
              <a:buNone/>
            </a:pPr>
            <a:r>
              <a:rPr lang="en-US" altLang="zh-CN">
                <a:solidFill>
                  <a:srgbClr val="008000"/>
                </a:solidFill>
              </a:rPr>
              <a:t>(8)</a:t>
            </a:r>
            <a:r>
              <a:rPr lang="zh-CN" altLang="en-US"/>
              <a:t>销毁顺序表。</a:t>
            </a:r>
            <a:endParaRPr lang="en-US" altLang="zh-CN"/>
          </a:p>
        </p:txBody>
      </p:sp>
      <p:sp>
        <p:nvSpPr>
          <p:cNvPr id="15364" name="灯片编号占位符 1"/>
          <p:cNvSpPr>
            <a:spLocks noGrp="1"/>
          </p:cNvSpPr>
          <p:nvPr>
            <p:ph type="sldNum" sz="quarter" idx="10"/>
          </p:nvPr>
        </p:nvSpPr>
        <p:spPr>
          <a:noFill/>
        </p:spPr>
        <p:txBody>
          <a:bodyPr/>
          <a:lstStyle/>
          <a:p>
            <a:fld id="{4387B412-5134-4CB8-B00F-8DDD1E1EB340}" type="slidenum">
              <a:rPr lang="zh-CN" altLang="en-US" smtClean="0">
                <a:ea typeface="宋体" charset="-122"/>
              </a:rPr>
              <a:pPr/>
              <a:t>10</a:t>
            </a:fld>
            <a:endParaRPr lang="en-US" altLang="zh-CN">
              <a:ea typeface="宋体" charset="-122"/>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括号匹配检验</a:t>
            </a:r>
          </a:p>
        </p:txBody>
      </p:sp>
      <p:sp>
        <p:nvSpPr>
          <p:cNvPr id="4" name="灯片编号占位符 5"/>
          <p:cNvSpPr>
            <a:spLocks noGrp="1"/>
          </p:cNvSpPr>
          <p:nvPr>
            <p:ph type="sldNum" sz="quarter" idx="10"/>
          </p:nvPr>
        </p:nvSpPr>
        <p:spPr/>
        <p:txBody>
          <a:bodyPr/>
          <a:lstStyle/>
          <a:p>
            <a:fld id="{FC8F347E-BD03-4A90-8E86-8E48BCE98DE5}" type="slidenum">
              <a:rPr lang="zh-CN" altLang="en-US"/>
              <a:pPr/>
              <a:t>100</a:t>
            </a:fld>
            <a:endParaRPr lang="en-US" altLang="zh-CN"/>
          </a:p>
        </p:txBody>
      </p:sp>
      <p:sp>
        <p:nvSpPr>
          <p:cNvPr id="6" name="内容占位符 5"/>
          <p:cNvSpPr>
            <a:spLocks noGrp="1"/>
          </p:cNvSpPr>
          <p:nvPr>
            <p:ph idx="1"/>
          </p:nvPr>
        </p:nvSpPr>
        <p:spPr/>
        <p:txBody>
          <a:bodyPr/>
          <a:lstStyle/>
          <a:p>
            <a:pPr marL="3175">
              <a:lnSpc>
                <a:spcPct val="140000"/>
              </a:lnSpc>
              <a:buNone/>
            </a:pPr>
            <a:r>
              <a:rPr lang="zh-CN" altLang="en-US" dirty="0">
                <a:solidFill>
                  <a:srgbClr val="006600"/>
                </a:solidFill>
              </a:rPr>
              <a:t>例</a:t>
            </a:r>
            <a:r>
              <a:rPr lang="en-US" altLang="zh-CN" dirty="0">
                <a:solidFill>
                  <a:srgbClr val="006600"/>
                </a:solidFill>
              </a:rPr>
              <a:t>2-11   </a:t>
            </a:r>
            <a:r>
              <a:rPr lang="zh-CN" altLang="en-US" dirty="0"/>
              <a:t>括号匹配检验算法</a:t>
            </a:r>
            <a:endParaRPr lang="en-US" altLang="zh-CN" dirty="0"/>
          </a:p>
          <a:p>
            <a:pPr marL="3175">
              <a:lnSpc>
                <a:spcPct val="140000"/>
              </a:lnSpc>
            </a:pPr>
            <a:r>
              <a:rPr lang="zh-CN" altLang="en-US" dirty="0">
                <a:solidFill>
                  <a:srgbClr val="CC00CC"/>
                </a:solidFill>
              </a:rPr>
              <a:t>设计思想：</a:t>
            </a:r>
          </a:p>
          <a:p>
            <a:pPr marL="3175">
              <a:lnSpc>
                <a:spcPct val="140000"/>
              </a:lnSpc>
              <a:buNone/>
            </a:pPr>
            <a:r>
              <a:rPr lang="en-US" altLang="zh-CN" dirty="0">
                <a:solidFill>
                  <a:srgbClr val="008000"/>
                </a:solidFill>
              </a:rPr>
              <a:t>(1)</a:t>
            </a:r>
            <a:r>
              <a:rPr lang="zh-CN" altLang="en-US" dirty="0"/>
              <a:t>用栈保存尚未匹配的左括号；</a:t>
            </a:r>
          </a:p>
          <a:p>
            <a:pPr marL="3175">
              <a:lnSpc>
                <a:spcPct val="140000"/>
              </a:lnSpc>
              <a:buNone/>
            </a:pPr>
            <a:r>
              <a:rPr lang="en-US" altLang="zh-CN" dirty="0">
                <a:solidFill>
                  <a:srgbClr val="008000"/>
                </a:solidFill>
              </a:rPr>
              <a:t>(2)</a:t>
            </a:r>
            <a:r>
              <a:rPr lang="zh-CN" altLang="en-US" dirty="0"/>
              <a:t>依次读取表达式中的</a:t>
            </a:r>
            <a:r>
              <a:rPr lang="zh-CN" altLang="en-US" dirty="0">
                <a:solidFill>
                  <a:srgbClr val="3333FF"/>
                </a:solidFill>
              </a:rPr>
              <a:t>括号</a:t>
            </a:r>
            <a:r>
              <a:rPr lang="en-US" altLang="zh-CN" dirty="0">
                <a:solidFill>
                  <a:srgbClr val="008000"/>
                </a:solidFill>
                <a:latin typeface="Arial"/>
              </a:rPr>
              <a:t>——</a:t>
            </a:r>
            <a:endParaRPr lang="en-US" altLang="zh-CN" dirty="0">
              <a:solidFill>
                <a:srgbClr val="008000"/>
              </a:solidFill>
            </a:endParaRPr>
          </a:p>
          <a:p>
            <a:pPr marL="3175">
              <a:lnSpc>
                <a:spcPct val="140000"/>
              </a:lnSpc>
            </a:pPr>
            <a:r>
              <a:rPr lang="zh-CN" altLang="en-US" dirty="0"/>
              <a:t> 如果是左括号，进栈；</a:t>
            </a:r>
          </a:p>
          <a:p>
            <a:pPr marL="3175">
              <a:lnSpc>
                <a:spcPct val="140000"/>
              </a:lnSpc>
            </a:pPr>
            <a:r>
              <a:rPr lang="zh-CN" altLang="en-US" dirty="0"/>
              <a:t> 否则进行匹配检验</a:t>
            </a:r>
            <a:r>
              <a:rPr lang="en-US" altLang="zh-CN" dirty="0">
                <a:solidFill>
                  <a:srgbClr val="008000"/>
                </a:solidFill>
                <a:latin typeface="Arial"/>
              </a:rPr>
              <a:t>——</a:t>
            </a:r>
            <a:endParaRPr lang="en-US" altLang="zh-CN" dirty="0">
              <a:solidFill>
                <a:srgbClr val="008000"/>
              </a:solidFill>
            </a:endParaRPr>
          </a:p>
          <a:p>
            <a:pPr marL="3175">
              <a:lnSpc>
                <a:spcPct val="140000"/>
              </a:lnSpc>
              <a:buNone/>
            </a:pPr>
            <a:r>
              <a:rPr lang="zh-CN" altLang="en-US" dirty="0">
                <a:solidFill>
                  <a:srgbClr val="3333FF"/>
                </a:solidFill>
              </a:rPr>
              <a:t>匹配</a:t>
            </a:r>
            <a:r>
              <a:rPr lang="en-US" altLang="zh-CN" dirty="0"/>
              <a:t>, </a:t>
            </a:r>
            <a:r>
              <a:rPr lang="zh-CN" altLang="en-US" dirty="0"/>
              <a:t>左括号出栈</a:t>
            </a:r>
            <a:r>
              <a:rPr lang="en-US" altLang="zh-CN" dirty="0"/>
              <a:t>;  </a:t>
            </a:r>
            <a:r>
              <a:rPr lang="zh-CN" altLang="en-US" dirty="0">
                <a:solidFill>
                  <a:srgbClr val="CC3300"/>
                </a:solidFill>
              </a:rPr>
              <a:t>不匹配</a:t>
            </a:r>
            <a:r>
              <a:rPr lang="en-US" altLang="zh-CN" dirty="0"/>
              <a:t>, </a:t>
            </a:r>
            <a:r>
              <a:rPr lang="zh-CN" altLang="en-US" dirty="0"/>
              <a:t>表达式不合法。</a:t>
            </a:r>
          </a:p>
        </p:txBody>
      </p:sp>
    </p:spTree>
    <p:extLst>
      <p:ext uri="{BB962C8B-B14F-4D97-AF65-F5344CB8AC3E}">
        <p14:creationId xmlns:p14="http://schemas.microsoft.com/office/powerpoint/2010/main" xmlns="" val="9254782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括号匹配检验</a:t>
            </a:r>
          </a:p>
        </p:txBody>
      </p:sp>
      <p:sp>
        <p:nvSpPr>
          <p:cNvPr id="4" name="灯片编号占位符 5"/>
          <p:cNvSpPr>
            <a:spLocks noGrp="1"/>
          </p:cNvSpPr>
          <p:nvPr>
            <p:ph type="sldNum" sz="quarter" idx="10"/>
          </p:nvPr>
        </p:nvSpPr>
        <p:spPr/>
        <p:txBody>
          <a:bodyPr/>
          <a:lstStyle/>
          <a:p>
            <a:fld id="{AC1BE90E-B6F6-40E5-AFD8-157F1369D871}" type="slidenum">
              <a:rPr lang="zh-CN" altLang="en-US"/>
              <a:pPr/>
              <a:t>101</a:t>
            </a:fld>
            <a:endParaRPr lang="en-US" altLang="zh-CN"/>
          </a:p>
        </p:txBody>
      </p:sp>
      <p:sp>
        <p:nvSpPr>
          <p:cNvPr id="7" name="内容占位符 6"/>
          <p:cNvSpPr>
            <a:spLocks noGrp="1"/>
          </p:cNvSpPr>
          <p:nvPr>
            <p:ph idx="1"/>
          </p:nvPr>
        </p:nvSpPr>
        <p:spPr/>
        <p:txBody>
          <a:bodyPr/>
          <a:lstStyle/>
          <a:p>
            <a:pPr marL="85725">
              <a:lnSpc>
                <a:spcPct val="100000"/>
              </a:lnSpc>
              <a:buNone/>
            </a:pPr>
            <a:r>
              <a:rPr lang="en-US" altLang="zh-CN" sz="2400" dirty="0"/>
              <a:t>Match(char </a:t>
            </a:r>
            <a:r>
              <a:rPr lang="en-US" altLang="zh-CN" sz="2400" dirty="0" err="1"/>
              <a:t>Str</a:t>
            </a:r>
            <a:r>
              <a:rPr lang="en-US" altLang="zh-CN" sz="2400" dirty="0"/>
              <a:t>[ ])</a:t>
            </a:r>
          </a:p>
          <a:p>
            <a:pPr marL="85725">
              <a:lnSpc>
                <a:spcPct val="100000"/>
              </a:lnSpc>
              <a:buNone/>
            </a:pPr>
            <a:r>
              <a:rPr lang="en-US" altLang="zh-CN" sz="2400" dirty="0"/>
              <a:t>{	</a:t>
            </a:r>
            <a:r>
              <a:rPr lang="zh-CN" altLang="en-US" sz="2400" dirty="0"/>
              <a:t>依次扫描字符串</a:t>
            </a:r>
            <a:r>
              <a:rPr lang="en-US" altLang="zh-CN" sz="2400" dirty="0" err="1"/>
              <a:t>Str</a:t>
            </a:r>
            <a:r>
              <a:rPr lang="en-US" altLang="zh-CN" sz="2400" dirty="0"/>
              <a:t> </a:t>
            </a:r>
            <a:r>
              <a:rPr lang="en-US" altLang="zh-CN" sz="2400" dirty="0">
                <a:solidFill>
                  <a:srgbClr val="3333FF"/>
                </a:solidFill>
              </a:rPr>
              <a:t>=&gt; </a:t>
            </a:r>
            <a:r>
              <a:rPr lang="en-US" altLang="zh-CN" sz="2400" dirty="0" err="1">
                <a:solidFill>
                  <a:srgbClr val="3333FF"/>
                </a:solidFill>
              </a:rPr>
              <a:t>ch</a:t>
            </a:r>
            <a:r>
              <a:rPr lang="zh-CN" altLang="en-US" sz="2400" dirty="0"/>
              <a:t>：</a:t>
            </a:r>
            <a:endParaRPr lang="en-US" altLang="zh-CN" sz="2400" dirty="0"/>
          </a:p>
          <a:p>
            <a:pPr marL="85725">
              <a:lnSpc>
                <a:spcPct val="100000"/>
              </a:lnSpc>
              <a:buNone/>
            </a:pPr>
            <a:r>
              <a:rPr lang="en-US" altLang="zh-CN" sz="2400" dirty="0"/>
              <a:t>		switch(</a:t>
            </a:r>
            <a:r>
              <a:rPr lang="en-US" altLang="zh-CN" sz="2400" dirty="0" err="1"/>
              <a:t>ch</a:t>
            </a:r>
            <a:r>
              <a:rPr lang="en-US" altLang="zh-CN" sz="2400" dirty="0"/>
              <a:t>)</a:t>
            </a:r>
            <a:r>
              <a:rPr lang="zh-CN" altLang="en-US" sz="2400" dirty="0"/>
              <a:t>：</a:t>
            </a:r>
          </a:p>
          <a:p>
            <a:pPr marL="85725">
              <a:lnSpc>
                <a:spcPct val="100000"/>
              </a:lnSpc>
              <a:buNone/>
            </a:pPr>
            <a:r>
              <a:rPr lang="en-US" altLang="zh-CN" sz="2400" dirty="0"/>
              <a:t>		case '[' || '('</a:t>
            </a:r>
            <a:r>
              <a:rPr lang="zh-CN" altLang="en-US" sz="2400" dirty="0"/>
              <a:t>：</a:t>
            </a:r>
            <a:r>
              <a:rPr lang="en-US" altLang="zh-CN" sz="2400" dirty="0"/>
              <a:t>Push(S, </a:t>
            </a:r>
            <a:r>
              <a:rPr lang="en-US" altLang="zh-CN" sz="2400" dirty="0" err="1"/>
              <a:t>ch</a:t>
            </a:r>
            <a:r>
              <a:rPr lang="en-US" altLang="zh-CN" sz="2400" dirty="0"/>
              <a:t>);</a:t>
            </a:r>
          </a:p>
          <a:p>
            <a:pPr marL="85725">
              <a:lnSpc>
                <a:spcPct val="100000"/>
              </a:lnSpc>
              <a:buNone/>
            </a:pPr>
            <a:r>
              <a:rPr lang="en-US" altLang="zh-CN" sz="2400" dirty="0"/>
              <a:t>		case ')' || ']':</a:t>
            </a:r>
          </a:p>
          <a:p>
            <a:pPr marL="85725">
              <a:lnSpc>
                <a:spcPct val="100000"/>
              </a:lnSpc>
              <a:buNone/>
            </a:pPr>
            <a:r>
              <a:rPr lang="en-US" altLang="zh-CN" sz="2400" dirty="0"/>
              <a:t>			if (</a:t>
            </a:r>
            <a:r>
              <a:rPr lang="zh-CN" altLang="en-US" sz="2400" dirty="0"/>
              <a:t>栈空</a:t>
            </a:r>
            <a:r>
              <a:rPr lang="en-US" altLang="zh-CN" sz="2400" dirty="0"/>
              <a:t>)  return  ERROR;</a:t>
            </a:r>
          </a:p>
          <a:p>
            <a:pPr marL="85725">
              <a:lnSpc>
                <a:spcPct val="100000"/>
              </a:lnSpc>
              <a:buNone/>
            </a:pPr>
            <a:r>
              <a:rPr lang="en-US" altLang="zh-CN" sz="2400" dirty="0"/>
              <a:t>			Pop(S);</a:t>
            </a:r>
          </a:p>
          <a:p>
            <a:pPr marL="85725">
              <a:lnSpc>
                <a:spcPct val="100000"/>
              </a:lnSpc>
              <a:buNone/>
            </a:pPr>
            <a:r>
              <a:rPr lang="en-US" altLang="zh-CN" sz="2400" dirty="0"/>
              <a:t>			if (</a:t>
            </a:r>
            <a:r>
              <a:rPr lang="zh-CN" altLang="en-US" sz="2400" dirty="0"/>
              <a:t>不匹配</a:t>
            </a:r>
            <a:r>
              <a:rPr lang="en-US" altLang="zh-CN" sz="2400" dirty="0"/>
              <a:t>)  return  ERROR;</a:t>
            </a:r>
          </a:p>
          <a:p>
            <a:pPr marL="85725">
              <a:lnSpc>
                <a:spcPct val="100000"/>
              </a:lnSpc>
              <a:buNone/>
            </a:pPr>
            <a:r>
              <a:rPr lang="en-US" altLang="zh-CN" sz="2400" dirty="0"/>
              <a:t>	if (</a:t>
            </a:r>
            <a:r>
              <a:rPr lang="zh-CN" altLang="en-US" sz="2400" dirty="0"/>
              <a:t>栈空</a:t>
            </a:r>
            <a:r>
              <a:rPr lang="en-US" altLang="zh-CN" sz="2400" dirty="0"/>
              <a:t>)  return  OK;</a:t>
            </a:r>
          </a:p>
          <a:p>
            <a:pPr marL="85725">
              <a:lnSpc>
                <a:spcPct val="100000"/>
              </a:lnSpc>
              <a:buNone/>
            </a:pPr>
            <a:r>
              <a:rPr lang="en-US" altLang="zh-CN" sz="2400" dirty="0"/>
              <a:t>	else  return  ERROR;</a:t>
            </a:r>
          </a:p>
          <a:p>
            <a:pPr marL="85725">
              <a:lnSpc>
                <a:spcPct val="100000"/>
              </a:lnSpc>
              <a:buNone/>
            </a:pPr>
            <a:r>
              <a:rPr lang="en-US" altLang="zh-CN" sz="2400" dirty="0"/>
              <a:t>} </a:t>
            </a:r>
            <a:r>
              <a:rPr lang="en-US" altLang="zh-CN" sz="2400" dirty="0">
                <a:solidFill>
                  <a:srgbClr val="008000"/>
                </a:solidFill>
              </a:rPr>
              <a:t>// Match</a:t>
            </a:r>
          </a:p>
        </p:txBody>
      </p:sp>
    </p:spTree>
    <p:extLst>
      <p:ext uri="{BB962C8B-B14F-4D97-AF65-F5344CB8AC3E}">
        <p14:creationId xmlns:p14="http://schemas.microsoft.com/office/powerpoint/2010/main" xmlns="" val="339100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24579" name="Rectangle 3"/>
          <p:cNvSpPr>
            <a:spLocks noGrp="1" noChangeArrowheads="1"/>
          </p:cNvSpPr>
          <p:nvPr>
            <p:ph idx="1"/>
          </p:nvPr>
        </p:nvSpPr>
        <p:spPr>
          <a:xfrm>
            <a:off x="1000125" y="1600200"/>
            <a:ext cx="7143750" cy="4525963"/>
          </a:xfrm>
        </p:spPr>
        <p:txBody>
          <a:bodyPr rIns="180000" bIns="108000"/>
          <a:lstStyle/>
          <a:p>
            <a:pPr eaLnBrk="1" hangingPunct="1">
              <a:buFont typeface="Wingdings" pitchFamily="2" charset="2"/>
              <a:buNone/>
              <a:defRPr/>
            </a:pPr>
            <a:r>
              <a:rPr lang="zh-CN" altLang="en-US" dirty="0">
                <a:solidFill>
                  <a:srgbClr val="006600"/>
                </a:solidFill>
                <a:latin typeface="Times New Roman" pitchFamily="18" charset="0"/>
              </a:rPr>
              <a:t>例</a:t>
            </a:r>
            <a:r>
              <a:rPr lang="en-US" altLang="zh-CN" dirty="0">
                <a:solidFill>
                  <a:srgbClr val="006600"/>
                </a:solidFill>
                <a:latin typeface="Times New Roman" pitchFamily="18" charset="0"/>
              </a:rPr>
              <a:t>2-12   </a:t>
            </a:r>
            <a:r>
              <a:rPr lang="zh-CN" altLang="en-US" dirty="0">
                <a:latin typeface="Times New Roman" pitchFamily="18" charset="0"/>
              </a:rPr>
              <a:t>算术表达式求值</a:t>
            </a:r>
            <a:endParaRPr lang="en-US" altLang="zh-CN" dirty="0">
              <a:latin typeface="Times New Roman" pitchFamily="18" charset="0"/>
            </a:endParaRPr>
          </a:p>
          <a:p>
            <a:pPr eaLnBrk="1" hangingPunct="1">
              <a:buFont typeface="Wingdings" pitchFamily="2" charset="2"/>
              <a:buNone/>
              <a:defRPr/>
            </a:pPr>
            <a:r>
              <a:rPr lang="zh-CN" altLang="zh-CN" dirty="0">
                <a:solidFill>
                  <a:srgbClr val="3333FF"/>
                </a:solidFill>
                <a:latin typeface="Times New Roman" pitchFamily="18" charset="0"/>
              </a:rPr>
              <a:t>符号集</a:t>
            </a:r>
            <a:r>
              <a:rPr lang="zh-CN" altLang="zh-CN" dirty="0">
                <a:latin typeface="Times New Roman" pitchFamily="18" charset="0"/>
              </a:rPr>
              <a:t>：</a:t>
            </a:r>
            <a:r>
              <a:rPr lang="en-US" altLang="zh-CN" dirty="0">
                <a:latin typeface="Times New Roman" pitchFamily="18" charset="0"/>
              </a:rPr>
              <a:t>{ 0, 1,…, 9, . , +, -, *, /, (, ), # }</a:t>
            </a:r>
          </a:p>
          <a:p>
            <a:pPr eaLnBrk="1" hangingPunct="1">
              <a:buFont typeface="Wingdings" pitchFamily="2" charset="2"/>
              <a:buNone/>
              <a:defRPr/>
            </a:pPr>
            <a:r>
              <a:rPr lang="zh-CN" altLang="en-US" dirty="0">
                <a:solidFill>
                  <a:srgbClr val="3333FF"/>
                </a:solidFill>
                <a:latin typeface="Times New Roman" pitchFamily="18" charset="0"/>
              </a:rPr>
              <a:t>运算规则 </a:t>
            </a:r>
            <a:r>
              <a:rPr lang="en-US" altLang="zh-CN" dirty="0">
                <a:latin typeface="Times New Roman" pitchFamily="18" charset="0"/>
              </a:rPr>
              <a:t>( #</a:t>
            </a:r>
            <a:r>
              <a:rPr lang="zh-CN" altLang="en-US" dirty="0">
                <a:latin typeface="Times New Roman" pitchFamily="18" charset="0"/>
              </a:rPr>
              <a:t>为表达式的结束标识</a:t>
            </a:r>
            <a:r>
              <a:rPr lang="en-US" altLang="zh-CN" dirty="0">
                <a:latin typeface="Times New Roman" pitchFamily="18" charset="0"/>
              </a:rPr>
              <a:t>)</a:t>
            </a:r>
            <a:r>
              <a:rPr lang="zh-CN" altLang="en-US" dirty="0">
                <a:latin typeface="Times New Roman" pitchFamily="18" charset="0"/>
              </a:rPr>
              <a:t>：</a:t>
            </a:r>
          </a:p>
          <a:p>
            <a:pPr marL="446088" indent="-446088" eaLnBrk="1" hangingPunct="1">
              <a:buFont typeface="Wingdings" pitchFamily="2" charset="2"/>
              <a:buNone/>
              <a:defRPr/>
            </a:pPr>
            <a:r>
              <a:rPr lang="en-US" altLang="zh-CN" dirty="0">
                <a:solidFill>
                  <a:srgbClr val="008000"/>
                </a:solidFill>
                <a:latin typeface="Times New Roman" pitchFamily="18" charset="0"/>
              </a:rPr>
              <a:t>(1)</a:t>
            </a:r>
            <a:r>
              <a:rPr lang="zh-CN" altLang="en-US" dirty="0">
                <a:latin typeface="Times New Roman" pitchFamily="18" charset="0"/>
              </a:rPr>
              <a:t>先计算最内层括号内的表达式；</a:t>
            </a:r>
          </a:p>
          <a:p>
            <a:pPr marL="446088" indent="-446088" eaLnBrk="1" hangingPunct="1">
              <a:buFont typeface="Wingdings" pitchFamily="2" charset="2"/>
              <a:buNone/>
              <a:defRPr/>
            </a:pPr>
            <a:r>
              <a:rPr lang="en-US" altLang="zh-CN" dirty="0">
                <a:solidFill>
                  <a:srgbClr val="008000"/>
                </a:solidFill>
                <a:latin typeface="Times New Roman" pitchFamily="18" charset="0"/>
              </a:rPr>
              <a:t>(2)</a:t>
            </a:r>
            <a:r>
              <a:rPr lang="zh-CN" altLang="en-US" dirty="0">
                <a:latin typeface="Times New Roman" pitchFamily="18" charset="0"/>
              </a:rPr>
              <a:t>先 </a:t>
            </a:r>
            <a:r>
              <a:rPr lang="zh-CN" altLang="en-US" dirty="0">
                <a:latin typeface="Times New Roman" pitchFamily="18" charset="0"/>
                <a:ea typeface="黑体" pitchFamily="49" charset="-122"/>
              </a:rPr>
              <a:t>*</a:t>
            </a:r>
            <a:r>
              <a:rPr lang="zh-CN" altLang="en-US" dirty="0">
                <a:latin typeface="Times New Roman" pitchFamily="18" charset="0"/>
              </a:rPr>
              <a:t>、</a:t>
            </a:r>
            <a:r>
              <a:rPr lang="en-US" altLang="zh-CN" dirty="0">
                <a:latin typeface="Times New Roman" pitchFamily="18" charset="0"/>
                <a:ea typeface="黑体" pitchFamily="49" charset="-122"/>
              </a:rPr>
              <a:t>/</a:t>
            </a:r>
            <a:r>
              <a:rPr lang="zh-CN" altLang="en-US" dirty="0">
                <a:latin typeface="Times New Roman" pitchFamily="18" charset="0"/>
              </a:rPr>
              <a:t>，后 </a:t>
            </a:r>
            <a:r>
              <a:rPr lang="en-US" altLang="zh-CN" dirty="0">
                <a:latin typeface="Times New Roman" pitchFamily="18" charset="0"/>
                <a:ea typeface="黑体" pitchFamily="49" charset="-122"/>
              </a:rPr>
              <a:t>+</a:t>
            </a:r>
            <a:r>
              <a:rPr lang="zh-CN" altLang="en-US" dirty="0">
                <a:latin typeface="Times New Roman" pitchFamily="18" charset="0"/>
              </a:rPr>
              <a:t>、</a:t>
            </a:r>
            <a:r>
              <a:rPr lang="en-US" altLang="zh-CN" dirty="0">
                <a:latin typeface="Times New Roman" pitchFamily="18" charset="0"/>
                <a:ea typeface="黑体" pitchFamily="49" charset="-122"/>
              </a:rPr>
              <a:t>- </a:t>
            </a:r>
            <a:r>
              <a:rPr lang="zh-CN" altLang="en-US" dirty="0">
                <a:latin typeface="Times New Roman" pitchFamily="18" charset="0"/>
              </a:rPr>
              <a:t>；</a:t>
            </a:r>
          </a:p>
          <a:p>
            <a:pPr marL="446088" indent="-446088" eaLnBrk="1" hangingPunct="1">
              <a:buFont typeface="Wingdings" pitchFamily="2" charset="2"/>
              <a:buNone/>
              <a:defRPr/>
            </a:pPr>
            <a:r>
              <a:rPr lang="en-US" altLang="zh-CN" dirty="0">
                <a:solidFill>
                  <a:srgbClr val="008000"/>
                </a:solidFill>
                <a:latin typeface="Times New Roman" pitchFamily="18" charset="0"/>
              </a:rPr>
              <a:t>(3)</a:t>
            </a:r>
            <a:r>
              <a:rPr lang="zh-CN" altLang="en-US" dirty="0">
                <a:latin typeface="Times New Roman" pitchFamily="18" charset="0"/>
              </a:rPr>
              <a:t>从左至右计算 </a:t>
            </a:r>
            <a:r>
              <a:rPr lang="zh-CN" altLang="en-US" dirty="0">
                <a:latin typeface="Times New Roman" pitchFamily="18" charset="0"/>
                <a:ea typeface="黑体" pitchFamily="49" charset="-122"/>
              </a:rPr>
              <a:t>*</a:t>
            </a:r>
            <a:r>
              <a:rPr lang="zh-CN" altLang="en-US" dirty="0">
                <a:latin typeface="Times New Roman" pitchFamily="18" charset="0"/>
              </a:rPr>
              <a:t> 和 </a:t>
            </a:r>
            <a:r>
              <a:rPr lang="en-US" altLang="zh-CN" dirty="0">
                <a:latin typeface="Times New Roman" pitchFamily="18" charset="0"/>
                <a:ea typeface="黑体" pitchFamily="49" charset="-122"/>
              </a:rPr>
              <a:t>/</a:t>
            </a:r>
            <a:r>
              <a:rPr lang="zh-CN" altLang="en-US" dirty="0">
                <a:latin typeface="Times New Roman" pitchFamily="18" charset="0"/>
              </a:rPr>
              <a:t> 或者 </a:t>
            </a:r>
            <a:r>
              <a:rPr lang="en-US" altLang="zh-CN" dirty="0">
                <a:latin typeface="Times New Roman" pitchFamily="18" charset="0"/>
                <a:ea typeface="黑体" pitchFamily="49" charset="-122"/>
              </a:rPr>
              <a:t>+</a:t>
            </a:r>
            <a:r>
              <a:rPr lang="en-US" altLang="zh-CN" dirty="0">
                <a:latin typeface="Times New Roman" pitchFamily="18" charset="0"/>
              </a:rPr>
              <a:t> </a:t>
            </a:r>
            <a:r>
              <a:rPr lang="zh-CN" altLang="en-US" dirty="0">
                <a:latin typeface="Times New Roman" pitchFamily="18" charset="0"/>
              </a:rPr>
              <a:t>和 </a:t>
            </a:r>
            <a:r>
              <a:rPr lang="en-US" altLang="zh-CN" dirty="0">
                <a:latin typeface="Times New Roman" pitchFamily="18" charset="0"/>
                <a:ea typeface="黑体" pitchFamily="49" charset="-122"/>
              </a:rPr>
              <a:t>-</a:t>
            </a:r>
            <a:r>
              <a:rPr lang="en-US" altLang="zh-CN" dirty="0">
                <a:latin typeface="Times New Roman" pitchFamily="18" charset="0"/>
              </a:rPr>
              <a:t> </a:t>
            </a:r>
            <a:r>
              <a:rPr lang="zh-CN" altLang="en-US" dirty="0">
                <a:latin typeface="Times New Roman" pitchFamily="18" charset="0"/>
              </a:rPr>
              <a:t>。</a:t>
            </a:r>
            <a:endParaRPr lang="en-US" altLang="zh-CN" dirty="0">
              <a:latin typeface="Times New Roman" pitchFamily="18" charset="0"/>
            </a:endParaRPr>
          </a:p>
        </p:txBody>
      </p:sp>
      <p:sp>
        <p:nvSpPr>
          <p:cNvPr id="139268" name="灯片编号占位符 1"/>
          <p:cNvSpPr>
            <a:spLocks noGrp="1"/>
          </p:cNvSpPr>
          <p:nvPr>
            <p:ph type="sldNum" sz="quarter" idx="10"/>
          </p:nvPr>
        </p:nvSpPr>
        <p:spPr>
          <a:noFill/>
        </p:spPr>
        <p:txBody>
          <a:bodyPr/>
          <a:lstStyle/>
          <a:p>
            <a:fld id="{B3B45547-8719-4447-83E3-53284E32728C}" type="slidenum">
              <a:rPr lang="zh-CN" altLang="en-US" smtClean="0">
                <a:ea typeface="宋体" charset="-122"/>
              </a:rPr>
              <a:pPr/>
              <a:t>102</a:t>
            </a:fld>
            <a:endParaRPr lang="en-US" altLang="zh-CN">
              <a:ea typeface="宋体" charset="-122"/>
            </a:endParaRPr>
          </a:p>
        </p:txBody>
      </p:sp>
    </p:spTree>
    <p:extLst>
      <p:ext uri="{BB962C8B-B14F-4D97-AF65-F5344CB8AC3E}">
        <p14:creationId xmlns:p14="http://schemas.microsoft.com/office/powerpoint/2010/main" xmlns="" val="1156609478"/>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140291" name="Rectangle 3"/>
          <p:cNvSpPr>
            <a:spLocks noGrp="1" noChangeArrowheads="1"/>
          </p:cNvSpPr>
          <p:nvPr>
            <p:ph idx="1"/>
          </p:nvPr>
        </p:nvSpPr>
        <p:spPr>
          <a:xfrm>
            <a:off x="1000125" y="1600200"/>
            <a:ext cx="7143750" cy="4525963"/>
          </a:xfrm>
        </p:spPr>
        <p:txBody>
          <a:bodyPr rIns="180000" bIns="108000"/>
          <a:lstStyle/>
          <a:p>
            <a:pPr marL="363538" indent="-276225" eaLnBrk="1" hangingPunct="1">
              <a:lnSpc>
                <a:spcPct val="120000"/>
              </a:lnSpc>
            </a:pPr>
            <a:r>
              <a:rPr lang="zh-CN" altLang="en-US" dirty="0">
                <a:latin typeface="Times New Roman" pitchFamily="18" charset="0"/>
              </a:rPr>
              <a:t>算术表达式的三种表示形式：</a:t>
            </a:r>
          </a:p>
          <a:p>
            <a:pPr marL="363538" indent="-276225" eaLnBrk="1" hangingPunct="1">
              <a:lnSpc>
                <a:spcPct val="120000"/>
              </a:lnSpc>
              <a:buFont typeface="Wingdings" pitchFamily="2" charset="2"/>
              <a:buNone/>
            </a:pPr>
            <a:r>
              <a:rPr lang="en-US" altLang="zh-CN" dirty="0">
                <a:solidFill>
                  <a:srgbClr val="008000"/>
                </a:solidFill>
                <a:latin typeface="Times New Roman" pitchFamily="18" charset="0"/>
              </a:rPr>
              <a:t>(1)</a:t>
            </a:r>
            <a:r>
              <a:rPr lang="zh-CN" altLang="en-US" dirty="0">
                <a:latin typeface="Times New Roman" pitchFamily="18" charset="0"/>
              </a:rPr>
              <a:t>中缀表达式：</a:t>
            </a:r>
          </a:p>
          <a:p>
            <a:pPr marL="363538" indent="-276225" algn="ctr" eaLnBrk="1" hangingPunct="1">
              <a:lnSpc>
                <a:spcPct val="120000"/>
              </a:lnSpc>
              <a:buFont typeface="Wingdings" pitchFamily="2" charset="2"/>
              <a:buNone/>
            </a:pPr>
            <a:r>
              <a:rPr lang="en-US" altLang="zh-CN" dirty="0">
                <a:solidFill>
                  <a:srgbClr val="3333FF"/>
                </a:solidFill>
                <a:latin typeface="Times New Roman" pitchFamily="18" charset="0"/>
              </a:rPr>
              <a:t>&lt;</a:t>
            </a:r>
            <a:r>
              <a:rPr lang="zh-CN" altLang="en-US" dirty="0">
                <a:solidFill>
                  <a:srgbClr val="3333FF"/>
                </a:solidFill>
                <a:latin typeface="Times New Roman" pitchFamily="18" charset="0"/>
              </a:rPr>
              <a:t>操作数</a:t>
            </a:r>
            <a:r>
              <a:rPr lang="en-US" altLang="zh-CN" dirty="0">
                <a:solidFill>
                  <a:srgbClr val="3333FF"/>
                </a:solidFill>
                <a:latin typeface="Times New Roman" pitchFamily="18" charset="0"/>
              </a:rPr>
              <a:t>1&gt; &lt;</a:t>
            </a:r>
            <a:r>
              <a:rPr lang="zh-CN" altLang="en-US" dirty="0">
                <a:solidFill>
                  <a:srgbClr val="3333FF"/>
                </a:solidFill>
                <a:latin typeface="Times New Roman" pitchFamily="18" charset="0"/>
              </a:rPr>
              <a:t>运算符</a:t>
            </a:r>
            <a:r>
              <a:rPr lang="en-US" altLang="zh-CN" dirty="0">
                <a:solidFill>
                  <a:srgbClr val="3333FF"/>
                </a:solidFill>
                <a:latin typeface="Times New Roman" pitchFamily="18" charset="0"/>
              </a:rPr>
              <a:t>&gt; &lt;</a:t>
            </a:r>
            <a:r>
              <a:rPr lang="zh-CN" altLang="en-US" dirty="0">
                <a:solidFill>
                  <a:srgbClr val="3333FF"/>
                </a:solidFill>
                <a:latin typeface="Times New Roman" pitchFamily="18" charset="0"/>
              </a:rPr>
              <a:t>操作数</a:t>
            </a:r>
            <a:r>
              <a:rPr lang="en-US" altLang="zh-CN" dirty="0">
                <a:solidFill>
                  <a:srgbClr val="3333FF"/>
                </a:solidFill>
                <a:latin typeface="Times New Roman" pitchFamily="18" charset="0"/>
              </a:rPr>
              <a:t>2&gt;</a:t>
            </a:r>
          </a:p>
          <a:p>
            <a:pPr marL="363538" indent="-276225" eaLnBrk="1" hangingPunct="1">
              <a:lnSpc>
                <a:spcPct val="120000"/>
              </a:lnSpc>
              <a:buFont typeface="Wingdings" pitchFamily="2" charset="2"/>
              <a:buNone/>
            </a:pPr>
            <a:r>
              <a:rPr lang="en-US" altLang="zh-CN" dirty="0">
                <a:solidFill>
                  <a:srgbClr val="008000"/>
                </a:solidFill>
                <a:latin typeface="Times New Roman" pitchFamily="18" charset="0"/>
              </a:rPr>
              <a:t>(2)</a:t>
            </a:r>
            <a:r>
              <a:rPr lang="zh-CN" altLang="en-US" dirty="0">
                <a:latin typeface="Times New Roman" pitchFamily="18" charset="0"/>
              </a:rPr>
              <a:t>后缀表达式：</a:t>
            </a:r>
          </a:p>
          <a:p>
            <a:pPr marL="363538" indent="-276225" algn="ctr" eaLnBrk="1" hangingPunct="1">
              <a:lnSpc>
                <a:spcPct val="120000"/>
              </a:lnSpc>
              <a:buFont typeface="Wingdings" pitchFamily="2" charset="2"/>
              <a:buNone/>
            </a:pPr>
            <a:r>
              <a:rPr lang="en-US" altLang="zh-CN" dirty="0">
                <a:solidFill>
                  <a:srgbClr val="3333FF"/>
                </a:solidFill>
                <a:latin typeface="Times New Roman" pitchFamily="18" charset="0"/>
              </a:rPr>
              <a:t>&lt;</a:t>
            </a:r>
            <a:r>
              <a:rPr lang="zh-CN" altLang="en-US" dirty="0">
                <a:solidFill>
                  <a:srgbClr val="3333FF"/>
                </a:solidFill>
                <a:latin typeface="Times New Roman" pitchFamily="18" charset="0"/>
              </a:rPr>
              <a:t>操作数</a:t>
            </a:r>
            <a:r>
              <a:rPr lang="en-US" altLang="zh-CN" dirty="0">
                <a:solidFill>
                  <a:srgbClr val="3333FF"/>
                </a:solidFill>
                <a:latin typeface="Times New Roman" pitchFamily="18" charset="0"/>
              </a:rPr>
              <a:t>1&gt; &lt;</a:t>
            </a:r>
            <a:r>
              <a:rPr lang="zh-CN" altLang="en-US" dirty="0">
                <a:solidFill>
                  <a:srgbClr val="3333FF"/>
                </a:solidFill>
                <a:latin typeface="Times New Roman" pitchFamily="18" charset="0"/>
              </a:rPr>
              <a:t>操作数</a:t>
            </a:r>
            <a:r>
              <a:rPr lang="en-US" altLang="zh-CN" dirty="0">
                <a:solidFill>
                  <a:srgbClr val="3333FF"/>
                </a:solidFill>
                <a:latin typeface="Times New Roman" pitchFamily="18" charset="0"/>
              </a:rPr>
              <a:t>2&gt; &lt;</a:t>
            </a:r>
            <a:r>
              <a:rPr lang="zh-CN" altLang="en-US" dirty="0">
                <a:solidFill>
                  <a:srgbClr val="3333FF"/>
                </a:solidFill>
                <a:latin typeface="Times New Roman" pitchFamily="18" charset="0"/>
              </a:rPr>
              <a:t>运算符</a:t>
            </a:r>
            <a:r>
              <a:rPr lang="en-US" altLang="zh-CN" dirty="0">
                <a:solidFill>
                  <a:srgbClr val="3333FF"/>
                </a:solidFill>
                <a:latin typeface="Times New Roman" pitchFamily="18" charset="0"/>
              </a:rPr>
              <a:t>&gt;</a:t>
            </a:r>
            <a:r>
              <a:rPr lang="en-US" altLang="zh-CN" dirty="0">
                <a:latin typeface="Times New Roman" pitchFamily="18" charset="0"/>
              </a:rPr>
              <a:t> </a:t>
            </a:r>
          </a:p>
          <a:p>
            <a:pPr marL="363538" indent="-276225" eaLnBrk="1" hangingPunct="1">
              <a:lnSpc>
                <a:spcPct val="120000"/>
              </a:lnSpc>
              <a:buFont typeface="Wingdings" pitchFamily="2" charset="2"/>
              <a:buNone/>
            </a:pPr>
            <a:r>
              <a:rPr lang="en-US" altLang="zh-CN" dirty="0">
                <a:solidFill>
                  <a:srgbClr val="008000"/>
                </a:solidFill>
                <a:latin typeface="Times New Roman" pitchFamily="18" charset="0"/>
              </a:rPr>
              <a:t>(3)</a:t>
            </a:r>
            <a:r>
              <a:rPr lang="zh-CN" altLang="en-US" dirty="0">
                <a:latin typeface="Times New Roman" pitchFamily="18" charset="0"/>
              </a:rPr>
              <a:t>前缀表达式：</a:t>
            </a:r>
          </a:p>
          <a:p>
            <a:pPr marL="363538" indent="-276225" algn="ctr" eaLnBrk="1" hangingPunct="1">
              <a:lnSpc>
                <a:spcPct val="120000"/>
              </a:lnSpc>
              <a:buFont typeface="Wingdings" pitchFamily="2" charset="2"/>
              <a:buNone/>
            </a:pPr>
            <a:r>
              <a:rPr lang="en-US" altLang="zh-CN" dirty="0">
                <a:solidFill>
                  <a:srgbClr val="3333FF"/>
                </a:solidFill>
                <a:latin typeface="Times New Roman" pitchFamily="18" charset="0"/>
              </a:rPr>
              <a:t>&lt;</a:t>
            </a:r>
            <a:r>
              <a:rPr lang="zh-CN" altLang="en-US" dirty="0">
                <a:solidFill>
                  <a:srgbClr val="3333FF"/>
                </a:solidFill>
                <a:latin typeface="Times New Roman" pitchFamily="18" charset="0"/>
              </a:rPr>
              <a:t>运算符</a:t>
            </a:r>
            <a:r>
              <a:rPr lang="en-US" altLang="zh-CN" dirty="0">
                <a:solidFill>
                  <a:srgbClr val="3333FF"/>
                </a:solidFill>
                <a:latin typeface="Times New Roman" pitchFamily="18" charset="0"/>
              </a:rPr>
              <a:t>&gt; &lt;</a:t>
            </a:r>
            <a:r>
              <a:rPr lang="zh-CN" altLang="en-US" dirty="0">
                <a:solidFill>
                  <a:srgbClr val="3333FF"/>
                </a:solidFill>
                <a:latin typeface="Times New Roman" pitchFamily="18" charset="0"/>
              </a:rPr>
              <a:t>操作数</a:t>
            </a:r>
            <a:r>
              <a:rPr lang="en-US" altLang="zh-CN" dirty="0">
                <a:solidFill>
                  <a:srgbClr val="3333FF"/>
                </a:solidFill>
                <a:latin typeface="Times New Roman" pitchFamily="18" charset="0"/>
              </a:rPr>
              <a:t>1&gt; &lt;</a:t>
            </a:r>
            <a:r>
              <a:rPr lang="zh-CN" altLang="en-US" dirty="0">
                <a:solidFill>
                  <a:srgbClr val="3333FF"/>
                </a:solidFill>
                <a:latin typeface="Times New Roman" pitchFamily="18" charset="0"/>
              </a:rPr>
              <a:t>操作数</a:t>
            </a:r>
            <a:r>
              <a:rPr lang="en-US" altLang="zh-CN" dirty="0">
                <a:solidFill>
                  <a:srgbClr val="3333FF"/>
                </a:solidFill>
                <a:latin typeface="Times New Roman" pitchFamily="18" charset="0"/>
              </a:rPr>
              <a:t>2&gt;</a:t>
            </a:r>
          </a:p>
        </p:txBody>
      </p:sp>
      <p:sp>
        <p:nvSpPr>
          <p:cNvPr id="140292" name="灯片编号占位符 1"/>
          <p:cNvSpPr>
            <a:spLocks noGrp="1"/>
          </p:cNvSpPr>
          <p:nvPr>
            <p:ph type="sldNum" sz="quarter" idx="10"/>
          </p:nvPr>
        </p:nvSpPr>
        <p:spPr>
          <a:noFill/>
        </p:spPr>
        <p:txBody>
          <a:bodyPr/>
          <a:lstStyle/>
          <a:p>
            <a:fld id="{CEA58DF1-7E38-49DD-AF02-0B8D8ECF377A}" type="slidenum">
              <a:rPr lang="zh-CN" altLang="en-US" smtClean="0">
                <a:ea typeface="宋体" charset="-122"/>
              </a:rPr>
              <a:pPr/>
              <a:t>103</a:t>
            </a:fld>
            <a:endParaRPr lang="en-US" altLang="zh-CN">
              <a:ea typeface="宋体" charset="-122"/>
            </a:endParaRPr>
          </a:p>
        </p:txBody>
      </p:sp>
    </p:spTree>
    <p:extLst>
      <p:ext uri="{BB962C8B-B14F-4D97-AF65-F5344CB8AC3E}">
        <p14:creationId xmlns:p14="http://schemas.microsoft.com/office/powerpoint/2010/main" xmlns="" val="1260334055"/>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141315" name="Rectangle 3"/>
          <p:cNvSpPr>
            <a:spLocks noGrp="1" noChangeArrowheads="1"/>
          </p:cNvSpPr>
          <p:nvPr>
            <p:ph idx="1"/>
          </p:nvPr>
        </p:nvSpPr>
        <p:spPr>
          <a:xfrm>
            <a:off x="1000125" y="1600200"/>
            <a:ext cx="7143750" cy="4525963"/>
          </a:xfrm>
        </p:spPr>
        <p:txBody>
          <a:bodyPr rIns="180000" bIns="108000"/>
          <a:lstStyle/>
          <a:p>
            <a:pPr marL="363538" indent="-276225" eaLnBrk="1" hangingPunct="1">
              <a:lnSpc>
                <a:spcPct val="120000"/>
              </a:lnSpc>
              <a:spcAft>
                <a:spcPct val="50000"/>
              </a:spcAft>
            </a:pPr>
            <a:r>
              <a:rPr lang="zh-CN" altLang="en-US" dirty="0">
                <a:latin typeface="Times New Roman" pitchFamily="18" charset="0"/>
              </a:rPr>
              <a:t>三种表示形式举例</a:t>
            </a:r>
          </a:p>
          <a:p>
            <a:pPr marL="363538" indent="-276225" eaLnBrk="1" hangingPunct="1">
              <a:lnSpc>
                <a:spcPct val="110000"/>
              </a:lnSpc>
              <a:buFont typeface="Wingdings" pitchFamily="2" charset="2"/>
              <a:buNone/>
            </a:pPr>
            <a:r>
              <a:rPr lang="en-US" altLang="zh-CN" dirty="0">
                <a:solidFill>
                  <a:srgbClr val="008000"/>
                </a:solidFill>
                <a:latin typeface="Times New Roman" pitchFamily="18" charset="0"/>
              </a:rPr>
              <a:t>(1)</a:t>
            </a:r>
            <a:r>
              <a:rPr lang="zh-CN" altLang="en-US" dirty="0">
                <a:latin typeface="Times New Roman" pitchFamily="18" charset="0"/>
              </a:rPr>
              <a:t>中缀表达式：</a:t>
            </a:r>
          </a:p>
          <a:p>
            <a:pPr marL="363538" indent="-276225" algn="ctr" eaLnBrk="1" hangingPunct="1">
              <a:lnSpc>
                <a:spcPct val="110000"/>
              </a:lnSpc>
              <a:buFont typeface="Wingdings" pitchFamily="2" charset="2"/>
              <a:buNone/>
            </a:pPr>
            <a:r>
              <a:rPr lang="en-US" altLang="zh-CN" dirty="0">
                <a:solidFill>
                  <a:srgbClr val="3333FF"/>
                </a:solidFill>
                <a:latin typeface="Times New Roman" pitchFamily="18" charset="0"/>
              </a:rPr>
              <a:t>a </a:t>
            </a:r>
            <a:r>
              <a:rPr lang="en-US" altLang="zh-CN" dirty="0">
                <a:solidFill>
                  <a:srgbClr val="3333FF"/>
                </a:solidFill>
                <a:latin typeface="Times New Roman" pitchFamily="18" charset="0"/>
                <a:sym typeface="Symbol" pitchFamily="18" charset="2"/>
              </a:rPr>
              <a:t></a:t>
            </a:r>
            <a:r>
              <a:rPr lang="en-US" altLang="zh-CN" dirty="0">
                <a:solidFill>
                  <a:srgbClr val="3333FF"/>
                </a:solidFill>
                <a:latin typeface="Times New Roman" pitchFamily="18" charset="0"/>
              </a:rPr>
              <a:t> b + (c </a:t>
            </a:r>
            <a:r>
              <a:rPr lang="en-US" altLang="zh-CN" dirty="0">
                <a:solidFill>
                  <a:srgbClr val="3333FF"/>
                </a:solidFill>
                <a:latin typeface="Times New Roman" pitchFamily="18" charset="0"/>
                <a:sym typeface="Symbol" pitchFamily="18" charset="2"/>
              </a:rPr>
              <a:t></a:t>
            </a:r>
            <a:r>
              <a:rPr lang="en-US" altLang="zh-CN" dirty="0">
                <a:solidFill>
                  <a:srgbClr val="3333FF"/>
                </a:solidFill>
                <a:latin typeface="Times New Roman" pitchFamily="18" charset="0"/>
              </a:rPr>
              <a:t> d / e) </a:t>
            </a:r>
            <a:r>
              <a:rPr lang="en-US" altLang="zh-CN" dirty="0">
                <a:solidFill>
                  <a:srgbClr val="3333FF"/>
                </a:solidFill>
                <a:latin typeface="Times New Roman" pitchFamily="18" charset="0"/>
                <a:sym typeface="Symbol" pitchFamily="18" charset="2"/>
              </a:rPr>
              <a:t></a:t>
            </a:r>
            <a:r>
              <a:rPr lang="en-US" altLang="zh-CN" dirty="0">
                <a:solidFill>
                  <a:srgbClr val="3333FF"/>
                </a:solidFill>
                <a:latin typeface="Times New Roman" pitchFamily="18" charset="0"/>
              </a:rPr>
              <a:t> f</a:t>
            </a:r>
          </a:p>
          <a:p>
            <a:pPr marL="363538" indent="-276225" eaLnBrk="1" hangingPunct="1">
              <a:lnSpc>
                <a:spcPct val="110000"/>
              </a:lnSpc>
              <a:buFont typeface="Wingdings" pitchFamily="2" charset="2"/>
              <a:buNone/>
            </a:pPr>
            <a:r>
              <a:rPr lang="en-US" altLang="zh-CN" dirty="0">
                <a:solidFill>
                  <a:srgbClr val="008000"/>
                </a:solidFill>
                <a:latin typeface="Times New Roman" pitchFamily="18" charset="0"/>
              </a:rPr>
              <a:t>(2)</a:t>
            </a:r>
            <a:r>
              <a:rPr lang="zh-CN" altLang="en-US" dirty="0">
                <a:latin typeface="Times New Roman" pitchFamily="18" charset="0"/>
              </a:rPr>
              <a:t>后缀表达式：</a:t>
            </a:r>
          </a:p>
          <a:p>
            <a:pPr marL="363538" indent="-276225" algn="ctr" eaLnBrk="1" hangingPunct="1">
              <a:lnSpc>
                <a:spcPct val="110000"/>
              </a:lnSpc>
              <a:buFont typeface="Wingdings" pitchFamily="2" charset="2"/>
              <a:buNone/>
            </a:pPr>
            <a:r>
              <a:rPr lang="en-US" altLang="zh-CN" dirty="0">
                <a:solidFill>
                  <a:srgbClr val="3333FF"/>
                </a:solidFill>
                <a:latin typeface="Times New Roman" pitchFamily="18" charset="0"/>
              </a:rPr>
              <a:t>a b </a:t>
            </a:r>
            <a:r>
              <a:rPr lang="en-US" altLang="zh-CN" dirty="0">
                <a:solidFill>
                  <a:srgbClr val="3333FF"/>
                </a:solidFill>
                <a:latin typeface="Times New Roman" pitchFamily="18" charset="0"/>
                <a:sym typeface="Symbol" pitchFamily="18" charset="2"/>
              </a:rPr>
              <a:t></a:t>
            </a:r>
            <a:r>
              <a:rPr lang="en-US" altLang="zh-CN" dirty="0">
                <a:solidFill>
                  <a:srgbClr val="3333FF"/>
                </a:solidFill>
                <a:latin typeface="Times New Roman" pitchFamily="18" charset="0"/>
              </a:rPr>
              <a:t> c d e / </a:t>
            </a:r>
            <a:r>
              <a:rPr lang="en-US" altLang="zh-CN" dirty="0">
                <a:solidFill>
                  <a:srgbClr val="3333FF"/>
                </a:solidFill>
                <a:latin typeface="Times New Roman" pitchFamily="18" charset="0"/>
                <a:sym typeface="Symbol" pitchFamily="18" charset="2"/>
              </a:rPr>
              <a:t></a:t>
            </a:r>
            <a:r>
              <a:rPr lang="en-US" altLang="zh-CN" dirty="0">
                <a:solidFill>
                  <a:srgbClr val="3333FF"/>
                </a:solidFill>
                <a:latin typeface="Times New Roman" pitchFamily="18" charset="0"/>
              </a:rPr>
              <a:t> f </a:t>
            </a:r>
            <a:r>
              <a:rPr lang="en-US" altLang="zh-CN" dirty="0">
                <a:solidFill>
                  <a:srgbClr val="3333FF"/>
                </a:solidFill>
                <a:latin typeface="Times New Roman" pitchFamily="18" charset="0"/>
                <a:sym typeface="Symbol" pitchFamily="18" charset="2"/>
              </a:rPr>
              <a:t></a:t>
            </a:r>
            <a:r>
              <a:rPr lang="en-US" altLang="zh-CN" dirty="0">
                <a:solidFill>
                  <a:srgbClr val="3333FF"/>
                </a:solidFill>
                <a:latin typeface="Times New Roman" pitchFamily="18" charset="0"/>
              </a:rPr>
              <a:t> +</a:t>
            </a:r>
          </a:p>
          <a:p>
            <a:pPr marL="363538" indent="-276225" eaLnBrk="1" hangingPunct="1">
              <a:lnSpc>
                <a:spcPct val="110000"/>
              </a:lnSpc>
              <a:buFont typeface="Wingdings" pitchFamily="2" charset="2"/>
              <a:buNone/>
            </a:pPr>
            <a:r>
              <a:rPr lang="en-US" altLang="zh-CN" dirty="0">
                <a:solidFill>
                  <a:srgbClr val="008000"/>
                </a:solidFill>
                <a:latin typeface="Times New Roman" pitchFamily="18" charset="0"/>
              </a:rPr>
              <a:t>(3)</a:t>
            </a:r>
            <a:r>
              <a:rPr lang="zh-CN" altLang="en-US" dirty="0">
                <a:latin typeface="Times New Roman" pitchFamily="18" charset="0"/>
              </a:rPr>
              <a:t>前缀表达式：</a:t>
            </a:r>
          </a:p>
          <a:p>
            <a:pPr marL="363538" indent="-276225" algn="ctr" eaLnBrk="1" hangingPunct="1">
              <a:lnSpc>
                <a:spcPct val="110000"/>
              </a:lnSpc>
              <a:buFont typeface="Wingdings" pitchFamily="2" charset="2"/>
              <a:buNone/>
            </a:pPr>
            <a:r>
              <a:rPr lang="en-US" altLang="zh-CN" dirty="0">
                <a:solidFill>
                  <a:srgbClr val="3333FF"/>
                </a:solidFill>
                <a:latin typeface="Times New Roman" pitchFamily="18" charset="0"/>
              </a:rPr>
              <a:t>+ </a:t>
            </a:r>
            <a:r>
              <a:rPr lang="en-US" altLang="zh-CN" dirty="0">
                <a:solidFill>
                  <a:srgbClr val="3333FF"/>
                </a:solidFill>
                <a:latin typeface="Times New Roman" pitchFamily="18" charset="0"/>
                <a:sym typeface="Symbol" pitchFamily="18" charset="2"/>
              </a:rPr>
              <a:t></a:t>
            </a:r>
            <a:r>
              <a:rPr lang="en-US" altLang="zh-CN" dirty="0">
                <a:solidFill>
                  <a:srgbClr val="3333FF"/>
                </a:solidFill>
                <a:latin typeface="Times New Roman" pitchFamily="18" charset="0"/>
              </a:rPr>
              <a:t> a b </a:t>
            </a:r>
            <a:r>
              <a:rPr lang="en-US" altLang="zh-CN" dirty="0">
                <a:solidFill>
                  <a:srgbClr val="3333FF"/>
                </a:solidFill>
                <a:latin typeface="Times New Roman" pitchFamily="18" charset="0"/>
                <a:sym typeface="Symbol" pitchFamily="18" charset="2"/>
              </a:rPr>
              <a:t></a:t>
            </a:r>
            <a:r>
              <a:rPr lang="en-US" altLang="zh-CN" dirty="0">
                <a:solidFill>
                  <a:srgbClr val="3333FF"/>
                </a:solidFill>
                <a:latin typeface="Times New Roman" pitchFamily="18" charset="0"/>
              </a:rPr>
              <a:t> </a:t>
            </a:r>
            <a:r>
              <a:rPr lang="en-US" altLang="zh-CN" dirty="0">
                <a:solidFill>
                  <a:srgbClr val="3333FF"/>
                </a:solidFill>
                <a:latin typeface="Times New Roman" pitchFamily="18" charset="0"/>
                <a:sym typeface="Symbol" pitchFamily="18" charset="2"/>
              </a:rPr>
              <a:t></a:t>
            </a:r>
            <a:r>
              <a:rPr lang="en-US" altLang="zh-CN" dirty="0">
                <a:solidFill>
                  <a:srgbClr val="3333FF"/>
                </a:solidFill>
                <a:latin typeface="Times New Roman" pitchFamily="18" charset="0"/>
              </a:rPr>
              <a:t> c / d e f</a:t>
            </a:r>
          </a:p>
        </p:txBody>
      </p:sp>
      <p:sp>
        <p:nvSpPr>
          <p:cNvPr id="141316" name="灯片编号占位符 1"/>
          <p:cNvSpPr>
            <a:spLocks noGrp="1"/>
          </p:cNvSpPr>
          <p:nvPr>
            <p:ph type="sldNum" sz="quarter" idx="10"/>
          </p:nvPr>
        </p:nvSpPr>
        <p:spPr>
          <a:noFill/>
        </p:spPr>
        <p:txBody>
          <a:bodyPr/>
          <a:lstStyle/>
          <a:p>
            <a:fld id="{B83ED2E6-5039-4B5C-B0C7-4E3ACEB271E0}" type="slidenum">
              <a:rPr lang="zh-CN" altLang="en-US" smtClean="0">
                <a:ea typeface="宋体" charset="-122"/>
              </a:rPr>
              <a:pPr/>
              <a:t>104</a:t>
            </a:fld>
            <a:endParaRPr lang="en-US" altLang="zh-CN">
              <a:ea typeface="宋体" charset="-122"/>
            </a:endParaRPr>
          </a:p>
        </p:txBody>
      </p:sp>
    </p:spTree>
    <p:extLst>
      <p:ext uri="{BB962C8B-B14F-4D97-AF65-F5344CB8AC3E}">
        <p14:creationId xmlns:p14="http://schemas.microsoft.com/office/powerpoint/2010/main" xmlns="" val="2753908036"/>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142339" name="Rectangle 3"/>
          <p:cNvSpPr>
            <a:spLocks noGrp="1" noChangeArrowheads="1"/>
          </p:cNvSpPr>
          <p:nvPr>
            <p:ph idx="1"/>
          </p:nvPr>
        </p:nvSpPr>
        <p:spPr>
          <a:xfrm>
            <a:off x="1000125" y="1600200"/>
            <a:ext cx="7143750" cy="4525963"/>
          </a:xfrm>
        </p:spPr>
        <p:txBody>
          <a:bodyPr rIns="180000" bIns="108000"/>
          <a:lstStyle/>
          <a:p>
            <a:pPr marL="363538" indent="-276225" eaLnBrk="1" hangingPunct="1">
              <a:lnSpc>
                <a:spcPct val="200000"/>
              </a:lnSpc>
            </a:pPr>
            <a:r>
              <a:rPr lang="zh-CN" altLang="en-US">
                <a:solidFill>
                  <a:srgbClr val="3333FF"/>
                </a:solidFill>
              </a:rPr>
              <a:t>算术表达式求值算法的总体思路：</a:t>
            </a:r>
            <a:endParaRPr lang="en-US" altLang="zh-CN">
              <a:solidFill>
                <a:srgbClr val="3333FF"/>
              </a:solidFill>
            </a:endParaRPr>
          </a:p>
        </p:txBody>
      </p:sp>
      <p:sp>
        <p:nvSpPr>
          <p:cNvPr id="142340" name="灯片编号占位符 1"/>
          <p:cNvSpPr>
            <a:spLocks noGrp="1"/>
          </p:cNvSpPr>
          <p:nvPr>
            <p:ph type="sldNum" sz="quarter" idx="10"/>
          </p:nvPr>
        </p:nvSpPr>
        <p:spPr>
          <a:noFill/>
        </p:spPr>
        <p:txBody>
          <a:bodyPr/>
          <a:lstStyle/>
          <a:p>
            <a:fld id="{E66C3A61-7009-40C2-97B6-93683CFD5CF9}" type="slidenum">
              <a:rPr lang="zh-CN" altLang="en-US" smtClean="0">
                <a:ea typeface="宋体" charset="-122"/>
              </a:rPr>
              <a:pPr/>
              <a:t>105</a:t>
            </a:fld>
            <a:endParaRPr lang="en-US" altLang="zh-CN">
              <a:ea typeface="宋体" charset="-122"/>
            </a:endParaRPr>
          </a:p>
        </p:txBody>
      </p:sp>
      <p:grpSp>
        <p:nvGrpSpPr>
          <p:cNvPr id="2" name="组合 14"/>
          <p:cNvGrpSpPr>
            <a:grpSpLocks/>
          </p:cNvGrpSpPr>
          <p:nvPr/>
        </p:nvGrpSpPr>
        <p:grpSpPr bwMode="auto">
          <a:xfrm>
            <a:off x="1785938" y="2857500"/>
            <a:ext cx="5572125" cy="2428875"/>
            <a:chOff x="1785918" y="2857497"/>
            <a:chExt cx="5572164" cy="2428889"/>
          </a:xfrm>
        </p:grpSpPr>
        <p:sp>
          <p:nvSpPr>
            <p:cNvPr id="6" name="矩形 5"/>
            <p:cNvSpPr/>
            <p:nvPr/>
          </p:nvSpPr>
          <p:spPr>
            <a:xfrm>
              <a:off x="1785918" y="3286124"/>
              <a:ext cx="5572164" cy="5715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tx1"/>
                  </a:solidFill>
                  <a:latin typeface="楷体" pitchFamily="49" charset="-122"/>
                  <a:ea typeface="楷体" pitchFamily="49" charset="-122"/>
                </a:rPr>
                <a:t>将算术表达式转换成后缀表达式</a:t>
              </a:r>
            </a:p>
          </p:txBody>
        </p:sp>
        <p:sp>
          <p:nvSpPr>
            <p:cNvPr id="7" name="矩形 6"/>
            <p:cNvSpPr/>
            <p:nvPr/>
          </p:nvSpPr>
          <p:spPr>
            <a:xfrm>
              <a:off x="1785918" y="4286255"/>
              <a:ext cx="5572164" cy="5715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tx1"/>
                  </a:solidFill>
                  <a:latin typeface="楷体" pitchFamily="49" charset="-122"/>
                  <a:ea typeface="楷体" pitchFamily="49" charset="-122"/>
                </a:rPr>
                <a:t>对后缀表达式求值</a:t>
              </a:r>
            </a:p>
          </p:txBody>
        </p:sp>
        <p:cxnSp>
          <p:nvCxnSpPr>
            <p:cNvPr id="9" name="直接箭头连接符 8"/>
            <p:cNvCxnSpPr/>
            <p:nvPr/>
          </p:nvCxnSpPr>
          <p:spPr>
            <a:xfrm rot="16200000" flipH="1">
              <a:off x="4357685" y="3071811"/>
              <a:ext cx="42862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16200000" flipH="1">
              <a:off x="4357685" y="4071942"/>
              <a:ext cx="42862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6200000" flipH="1">
              <a:off x="4357685" y="5072073"/>
              <a:ext cx="42862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698230612"/>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143363" name="Rectangle 35"/>
          <p:cNvSpPr>
            <a:spLocks noGrp="1" noChangeArrowheads="1"/>
          </p:cNvSpPr>
          <p:nvPr>
            <p:ph idx="1"/>
          </p:nvPr>
        </p:nvSpPr>
        <p:spPr>
          <a:xfrm>
            <a:off x="1000125" y="1600200"/>
            <a:ext cx="7143750" cy="4525963"/>
          </a:xfrm>
        </p:spPr>
        <p:txBody>
          <a:bodyPr rIns="180000" bIns="108000"/>
          <a:lstStyle/>
          <a:p>
            <a:pPr marL="363538" indent="-276225" eaLnBrk="1" hangingPunct="1">
              <a:lnSpc>
                <a:spcPct val="110000"/>
              </a:lnSpc>
              <a:buFont typeface="Wingdings" pitchFamily="2" charset="2"/>
              <a:buNone/>
            </a:pPr>
            <a:r>
              <a:rPr lang="zh-CN" altLang="en-US" sz="2600">
                <a:solidFill>
                  <a:srgbClr val="008000"/>
                </a:solidFill>
              </a:rPr>
              <a:t>将中缀表达式转换成后缀表达式示例：</a:t>
            </a:r>
          </a:p>
        </p:txBody>
      </p:sp>
      <p:sp>
        <p:nvSpPr>
          <p:cNvPr id="143364" name="灯片编号占位符 1"/>
          <p:cNvSpPr>
            <a:spLocks noGrp="1"/>
          </p:cNvSpPr>
          <p:nvPr>
            <p:ph type="sldNum" sz="quarter" idx="10"/>
          </p:nvPr>
        </p:nvSpPr>
        <p:spPr>
          <a:noFill/>
        </p:spPr>
        <p:txBody>
          <a:bodyPr/>
          <a:lstStyle/>
          <a:p>
            <a:fld id="{5EF6F36F-1999-4547-92CC-6032FED80586}" type="slidenum">
              <a:rPr lang="zh-CN" altLang="en-US" smtClean="0">
                <a:ea typeface="宋体" charset="-122"/>
              </a:rPr>
              <a:pPr/>
              <a:t>106</a:t>
            </a:fld>
            <a:endParaRPr lang="en-US" altLang="zh-CN">
              <a:ea typeface="宋体" charset="-122"/>
            </a:endParaRPr>
          </a:p>
        </p:txBody>
      </p:sp>
      <p:pic>
        <p:nvPicPr>
          <p:cNvPr id="143365" name="Picture 3"/>
          <p:cNvPicPr>
            <a:picLocks noChangeAspect="1" noChangeArrowheads="1"/>
          </p:cNvPicPr>
          <p:nvPr/>
        </p:nvPicPr>
        <p:blipFill>
          <a:blip r:embed="rId2" cstate="print"/>
          <a:srcRect l="14502" t="29816" r="14502" b="13867"/>
          <a:stretch>
            <a:fillRect/>
          </a:stretch>
        </p:blipFill>
        <p:spPr bwMode="auto">
          <a:xfrm>
            <a:off x="1171575" y="2286000"/>
            <a:ext cx="6219825" cy="3286125"/>
          </a:xfrm>
          <a:prstGeom prst="rect">
            <a:avLst/>
          </a:prstGeom>
          <a:noFill/>
          <a:ln w="9525" algn="ctr">
            <a:noFill/>
            <a:miter lim="800000"/>
            <a:headEnd/>
            <a:tailEnd type="none" w="sm" len="lg"/>
          </a:ln>
        </p:spPr>
      </p:pic>
      <p:sp>
        <p:nvSpPr>
          <p:cNvPr id="334852" name="Text Box 4"/>
          <p:cNvSpPr txBox="1">
            <a:spLocks noChangeArrowheads="1"/>
          </p:cNvSpPr>
          <p:nvPr/>
        </p:nvSpPr>
        <p:spPr bwMode="auto">
          <a:xfrm>
            <a:off x="2100263" y="4235450"/>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10</a:t>
            </a:r>
          </a:p>
        </p:txBody>
      </p:sp>
      <p:sp>
        <p:nvSpPr>
          <p:cNvPr id="334853" name="Line 5"/>
          <p:cNvSpPr>
            <a:spLocks noChangeShapeType="1"/>
          </p:cNvSpPr>
          <p:nvPr/>
        </p:nvSpPr>
        <p:spPr bwMode="auto">
          <a:xfrm>
            <a:off x="4000500" y="2714625"/>
            <a:ext cx="323850" cy="0"/>
          </a:xfrm>
          <a:prstGeom prst="line">
            <a:avLst/>
          </a:prstGeom>
          <a:noFill/>
          <a:ln w="38100">
            <a:solidFill>
              <a:srgbClr val="FF6600"/>
            </a:solidFill>
            <a:round/>
            <a:headEnd/>
            <a:tailEnd type="none" w="sm" len="lg"/>
          </a:ln>
        </p:spPr>
        <p:txBody>
          <a:bodyPr/>
          <a:lstStyle/>
          <a:p>
            <a:endParaRPr lang="zh-CN" altLang="en-US"/>
          </a:p>
        </p:txBody>
      </p:sp>
      <p:sp>
        <p:nvSpPr>
          <p:cNvPr id="334854" name="Line 6"/>
          <p:cNvSpPr>
            <a:spLocks noChangeShapeType="1"/>
          </p:cNvSpPr>
          <p:nvPr/>
        </p:nvSpPr>
        <p:spPr bwMode="auto">
          <a:xfrm>
            <a:off x="4381500" y="2714625"/>
            <a:ext cx="144463" cy="0"/>
          </a:xfrm>
          <a:prstGeom prst="line">
            <a:avLst/>
          </a:prstGeom>
          <a:noFill/>
          <a:ln w="38100">
            <a:solidFill>
              <a:srgbClr val="FF6600"/>
            </a:solidFill>
            <a:round/>
            <a:headEnd/>
            <a:tailEnd type="none" w="sm" len="lg"/>
          </a:ln>
        </p:spPr>
        <p:txBody>
          <a:bodyPr/>
          <a:lstStyle/>
          <a:p>
            <a:endParaRPr lang="zh-CN" altLang="en-US"/>
          </a:p>
        </p:txBody>
      </p:sp>
      <p:sp>
        <p:nvSpPr>
          <p:cNvPr id="334855" name="Text Box 7"/>
          <p:cNvSpPr txBox="1">
            <a:spLocks noChangeArrowheads="1"/>
          </p:cNvSpPr>
          <p:nvPr/>
        </p:nvSpPr>
        <p:spPr bwMode="auto">
          <a:xfrm>
            <a:off x="2100263" y="3571875"/>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334856" name="Line 8"/>
          <p:cNvSpPr>
            <a:spLocks noChangeShapeType="1"/>
          </p:cNvSpPr>
          <p:nvPr/>
        </p:nvSpPr>
        <p:spPr bwMode="auto">
          <a:xfrm>
            <a:off x="4583113" y="2714625"/>
            <a:ext cx="144462" cy="0"/>
          </a:xfrm>
          <a:prstGeom prst="line">
            <a:avLst/>
          </a:prstGeom>
          <a:noFill/>
          <a:ln w="38100">
            <a:solidFill>
              <a:srgbClr val="FF6600"/>
            </a:solidFill>
            <a:round/>
            <a:headEnd/>
            <a:tailEnd type="none" w="sm" len="lg"/>
          </a:ln>
        </p:spPr>
        <p:txBody>
          <a:bodyPr/>
          <a:lstStyle/>
          <a:p>
            <a:endParaRPr lang="zh-CN" altLang="en-US"/>
          </a:p>
        </p:txBody>
      </p:sp>
      <p:sp>
        <p:nvSpPr>
          <p:cNvPr id="334857" name="Text Box 9"/>
          <p:cNvSpPr txBox="1">
            <a:spLocks noChangeArrowheads="1"/>
          </p:cNvSpPr>
          <p:nvPr/>
        </p:nvSpPr>
        <p:spPr bwMode="auto">
          <a:xfrm>
            <a:off x="2674938" y="3571875"/>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334858" name="Line 10"/>
          <p:cNvSpPr>
            <a:spLocks noChangeShapeType="1"/>
          </p:cNvSpPr>
          <p:nvPr/>
        </p:nvSpPr>
        <p:spPr bwMode="auto">
          <a:xfrm>
            <a:off x="4768850" y="2714625"/>
            <a:ext cx="288925" cy="0"/>
          </a:xfrm>
          <a:prstGeom prst="line">
            <a:avLst/>
          </a:prstGeom>
          <a:noFill/>
          <a:ln w="38100">
            <a:solidFill>
              <a:srgbClr val="FF6600"/>
            </a:solidFill>
            <a:round/>
            <a:headEnd/>
            <a:tailEnd type="none" w="sm" len="lg"/>
          </a:ln>
        </p:spPr>
        <p:txBody>
          <a:bodyPr/>
          <a:lstStyle/>
          <a:p>
            <a:endParaRPr lang="zh-CN" altLang="en-US"/>
          </a:p>
        </p:txBody>
      </p:sp>
      <p:sp>
        <p:nvSpPr>
          <p:cNvPr id="334859" name="Text Box 11"/>
          <p:cNvSpPr txBox="1">
            <a:spLocks noChangeArrowheads="1"/>
          </p:cNvSpPr>
          <p:nvPr/>
        </p:nvSpPr>
        <p:spPr bwMode="auto">
          <a:xfrm>
            <a:off x="2747963" y="4219575"/>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18</a:t>
            </a:r>
          </a:p>
        </p:txBody>
      </p:sp>
      <p:sp>
        <p:nvSpPr>
          <p:cNvPr id="334860" name="Line 12"/>
          <p:cNvSpPr>
            <a:spLocks noChangeShapeType="1"/>
          </p:cNvSpPr>
          <p:nvPr/>
        </p:nvSpPr>
        <p:spPr bwMode="auto">
          <a:xfrm>
            <a:off x="5119688" y="2714625"/>
            <a:ext cx="144462" cy="0"/>
          </a:xfrm>
          <a:prstGeom prst="line">
            <a:avLst/>
          </a:prstGeom>
          <a:noFill/>
          <a:ln w="38100">
            <a:solidFill>
              <a:srgbClr val="FF6600"/>
            </a:solidFill>
            <a:round/>
            <a:headEnd/>
            <a:tailEnd type="none" w="sm" len="lg"/>
          </a:ln>
        </p:spPr>
        <p:txBody>
          <a:bodyPr/>
          <a:lstStyle/>
          <a:p>
            <a:endParaRPr lang="zh-CN" altLang="en-US"/>
          </a:p>
        </p:txBody>
      </p:sp>
      <p:sp>
        <p:nvSpPr>
          <p:cNvPr id="334861" name="Text Box 13"/>
          <p:cNvSpPr txBox="1">
            <a:spLocks noChangeArrowheads="1"/>
          </p:cNvSpPr>
          <p:nvPr/>
        </p:nvSpPr>
        <p:spPr bwMode="auto">
          <a:xfrm>
            <a:off x="3324225" y="3571875"/>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334862" name="Line 14"/>
          <p:cNvSpPr>
            <a:spLocks noChangeShapeType="1"/>
          </p:cNvSpPr>
          <p:nvPr/>
        </p:nvSpPr>
        <p:spPr bwMode="auto">
          <a:xfrm>
            <a:off x="5321300" y="2714625"/>
            <a:ext cx="144463" cy="0"/>
          </a:xfrm>
          <a:prstGeom prst="line">
            <a:avLst/>
          </a:prstGeom>
          <a:noFill/>
          <a:ln w="38100">
            <a:solidFill>
              <a:srgbClr val="FF6600"/>
            </a:solidFill>
            <a:round/>
            <a:headEnd/>
            <a:tailEnd type="none" w="sm" len="lg"/>
          </a:ln>
        </p:spPr>
        <p:txBody>
          <a:bodyPr/>
          <a:lstStyle/>
          <a:p>
            <a:endParaRPr lang="zh-CN" altLang="en-US"/>
          </a:p>
        </p:txBody>
      </p:sp>
      <p:sp>
        <p:nvSpPr>
          <p:cNvPr id="334863" name="Text Box 15"/>
          <p:cNvSpPr txBox="1">
            <a:spLocks noChangeArrowheads="1"/>
          </p:cNvSpPr>
          <p:nvPr/>
        </p:nvSpPr>
        <p:spPr bwMode="auto">
          <a:xfrm>
            <a:off x="3324225" y="4219575"/>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9</a:t>
            </a:r>
          </a:p>
        </p:txBody>
      </p:sp>
      <p:sp>
        <p:nvSpPr>
          <p:cNvPr id="334864" name="Text Box 16"/>
          <p:cNvSpPr txBox="1">
            <a:spLocks noChangeArrowheads="1"/>
          </p:cNvSpPr>
          <p:nvPr/>
        </p:nvSpPr>
        <p:spPr bwMode="auto">
          <a:xfrm>
            <a:off x="3827463" y="3633788"/>
            <a:ext cx="576262"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334865" name="Text Box 17"/>
          <p:cNvSpPr txBox="1">
            <a:spLocks noChangeArrowheads="1"/>
          </p:cNvSpPr>
          <p:nvPr/>
        </p:nvSpPr>
        <p:spPr bwMode="auto">
          <a:xfrm>
            <a:off x="3827463" y="4219575"/>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3</a:t>
            </a:r>
          </a:p>
        </p:txBody>
      </p:sp>
      <p:sp>
        <p:nvSpPr>
          <p:cNvPr id="334866" name="Line 18"/>
          <p:cNvSpPr>
            <a:spLocks noChangeShapeType="1"/>
          </p:cNvSpPr>
          <p:nvPr/>
        </p:nvSpPr>
        <p:spPr bwMode="auto">
          <a:xfrm>
            <a:off x="5511800" y="2714625"/>
            <a:ext cx="144463" cy="0"/>
          </a:xfrm>
          <a:prstGeom prst="line">
            <a:avLst/>
          </a:prstGeom>
          <a:noFill/>
          <a:ln w="38100">
            <a:solidFill>
              <a:srgbClr val="FF6600"/>
            </a:solidFill>
            <a:round/>
            <a:headEnd/>
            <a:tailEnd type="none" w="sm" len="lg"/>
          </a:ln>
        </p:spPr>
        <p:txBody>
          <a:bodyPr/>
          <a:lstStyle/>
          <a:p>
            <a:endParaRPr lang="zh-CN" altLang="en-US"/>
          </a:p>
        </p:txBody>
      </p:sp>
      <p:sp>
        <p:nvSpPr>
          <p:cNvPr id="334867" name="Line 19"/>
          <p:cNvSpPr>
            <a:spLocks noChangeShapeType="1"/>
          </p:cNvSpPr>
          <p:nvPr/>
        </p:nvSpPr>
        <p:spPr bwMode="auto">
          <a:xfrm>
            <a:off x="5715000" y="2714625"/>
            <a:ext cx="144463" cy="0"/>
          </a:xfrm>
          <a:prstGeom prst="line">
            <a:avLst/>
          </a:prstGeom>
          <a:noFill/>
          <a:ln w="38100">
            <a:solidFill>
              <a:srgbClr val="FF6600"/>
            </a:solidFill>
            <a:round/>
            <a:headEnd/>
            <a:tailEnd type="none" w="sm" len="lg"/>
          </a:ln>
        </p:spPr>
        <p:txBody>
          <a:bodyPr/>
          <a:lstStyle/>
          <a:p>
            <a:endParaRPr lang="zh-CN" altLang="en-US"/>
          </a:p>
        </p:txBody>
      </p:sp>
      <p:sp>
        <p:nvSpPr>
          <p:cNvPr id="334868" name="Line 20"/>
          <p:cNvSpPr>
            <a:spLocks noChangeShapeType="1"/>
          </p:cNvSpPr>
          <p:nvPr/>
        </p:nvSpPr>
        <p:spPr bwMode="auto">
          <a:xfrm>
            <a:off x="5903913" y="2714625"/>
            <a:ext cx="107950" cy="0"/>
          </a:xfrm>
          <a:prstGeom prst="line">
            <a:avLst/>
          </a:prstGeom>
          <a:noFill/>
          <a:ln w="38100">
            <a:solidFill>
              <a:srgbClr val="FF6600"/>
            </a:solidFill>
            <a:round/>
            <a:headEnd/>
            <a:tailEnd type="none" w="sm" len="lg"/>
          </a:ln>
        </p:spPr>
        <p:txBody>
          <a:bodyPr/>
          <a:lstStyle/>
          <a:p>
            <a:endParaRPr lang="zh-CN" altLang="en-US"/>
          </a:p>
        </p:txBody>
      </p:sp>
      <p:sp>
        <p:nvSpPr>
          <p:cNvPr id="334869" name="Line 21"/>
          <p:cNvSpPr>
            <a:spLocks noChangeShapeType="1"/>
          </p:cNvSpPr>
          <p:nvPr/>
        </p:nvSpPr>
        <p:spPr bwMode="auto">
          <a:xfrm>
            <a:off x="6059488" y="2714625"/>
            <a:ext cx="107950" cy="0"/>
          </a:xfrm>
          <a:prstGeom prst="line">
            <a:avLst/>
          </a:prstGeom>
          <a:noFill/>
          <a:ln w="38100">
            <a:solidFill>
              <a:srgbClr val="FF6600"/>
            </a:solidFill>
            <a:round/>
            <a:headEnd/>
            <a:tailEnd type="none" w="sm" len="lg"/>
          </a:ln>
        </p:spPr>
        <p:txBody>
          <a:bodyPr/>
          <a:lstStyle/>
          <a:p>
            <a:endParaRPr lang="zh-CN" altLang="en-US"/>
          </a:p>
        </p:txBody>
      </p:sp>
      <p:sp>
        <p:nvSpPr>
          <p:cNvPr id="334870" name="Line 22"/>
          <p:cNvSpPr>
            <a:spLocks noChangeShapeType="1"/>
          </p:cNvSpPr>
          <p:nvPr/>
        </p:nvSpPr>
        <p:spPr bwMode="auto">
          <a:xfrm>
            <a:off x="6215063" y="2714625"/>
            <a:ext cx="288925" cy="0"/>
          </a:xfrm>
          <a:prstGeom prst="line">
            <a:avLst/>
          </a:prstGeom>
          <a:noFill/>
          <a:ln w="38100">
            <a:solidFill>
              <a:srgbClr val="FF6600"/>
            </a:solidFill>
            <a:round/>
            <a:headEnd/>
            <a:tailEnd type="none" w="sm" len="lg"/>
          </a:ln>
        </p:spPr>
        <p:txBody>
          <a:bodyPr/>
          <a:lstStyle/>
          <a:p>
            <a:endParaRPr lang="zh-CN" altLang="en-US"/>
          </a:p>
        </p:txBody>
      </p:sp>
      <p:sp>
        <p:nvSpPr>
          <p:cNvPr id="334871" name="Line 23"/>
          <p:cNvSpPr>
            <a:spLocks noChangeShapeType="1"/>
          </p:cNvSpPr>
          <p:nvPr/>
        </p:nvSpPr>
        <p:spPr bwMode="auto">
          <a:xfrm>
            <a:off x="6548438" y="2714625"/>
            <a:ext cx="144462" cy="0"/>
          </a:xfrm>
          <a:prstGeom prst="line">
            <a:avLst/>
          </a:prstGeom>
          <a:noFill/>
          <a:ln w="38100">
            <a:solidFill>
              <a:srgbClr val="FF6600"/>
            </a:solidFill>
            <a:round/>
            <a:headEnd/>
            <a:tailEnd type="none" w="sm" len="lg"/>
          </a:ln>
        </p:spPr>
        <p:txBody>
          <a:bodyPr/>
          <a:lstStyle/>
          <a:p>
            <a:endParaRPr lang="zh-CN" altLang="en-US"/>
          </a:p>
        </p:txBody>
      </p:sp>
      <p:sp>
        <p:nvSpPr>
          <p:cNvPr id="334872" name="Line 24"/>
          <p:cNvSpPr>
            <a:spLocks noChangeShapeType="1"/>
          </p:cNvSpPr>
          <p:nvPr/>
        </p:nvSpPr>
        <p:spPr bwMode="auto">
          <a:xfrm>
            <a:off x="6738938" y="2714625"/>
            <a:ext cx="144462" cy="0"/>
          </a:xfrm>
          <a:prstGeom prst="line">
            <a:avLst/>
          </a:prstGeom>
          <a:noFill/>
          <a:ln w="38100">
            <a:solidFill>
              <a:srgbClr val="FF6600"/>
            </a:solidFill>
            <a:round/>
            <a:headEnd/>
            <a:tailEnd type="none" w="sm" len="lg"/>
          </a:ln>
        </p:spPr>
        <p:txBody>
          <a:bodyPr/>
          <a:lstStyle/>
          <a:p>
            <a:endParaRPr lang="zh-CN" altLang="en-US"/>
          </a:p>
        </p:txBody>
      </p:sp>
      <p:sp>
        <p:nvSpPr>
          <p:cNvPr id="334873" name="Text Box 25"/>
          <p:cNvSpPr txBox="1">
            <a:spLocks noChangeArrowheads="1"/>
          </p:cNvSpPr>
          <p:nvPr/>
        </p:nvSpPr>
        <p:spPr bwMode="auto">
          <a:xfrm>
            <a:off x="4259263" y="4281488"/>
            <a:ext cx="576262"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334874" name="Text Box 26"/>
          <p:cNvSpPr txBox="1">
            <a:spLocks noChangeArrowheads="1"/>
          </p:cNvSpPr>
          <p:nvPr/>
        </p:nvSpPr>
        <p:spPr bwMode="auto">
          <a:xfrm>
            <a:off x="4692650" y="4219575"/>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334875" name="Text Box 27"/>
          <p:cNvSpPr txBox="1">
            <a:spLocks noChangeArrowheads="1"/>
          </p:cNvSpPr>
          <p:nvPr/>
        </p:nvSpPr>
        <p:spPr bwMode="auto">
          <a:xfrm>
            <a:off x="2674938" y="3571875"/>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334876" name="Text Box 28"/>
          <p:cNvSpPr txBox="1">
            <a:spLocks noChangeArrowheads="1"/>
          </p:cNvSpPr>
          <p:nvPr/>
        </p:nvSpPr>
        <p:spPr bwMode="auto">
          <a:xfrm>
            <a:off x="5195888" y="4219575"/>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15</a:t>
            </a:r>
          </a:p>
        </p:txBody>
      </p:sp>
      <p:sp>
        <p:nvSpPr>
          <p:cNvPr id="334877" name="Text Box 29"/>
          <p:cNvSpPr txBox="1">
            <a:spLocks noChangeArrowheads="1"/>
          </p:cNvSpPr>
          <p:nvPr/>
        </p:nvSpPr>
        <p:spPr bwMode="auto">
          <a:xfrm>
            <a:off x="5700713" y="4219575"/>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334878" name="Text Box 30"/>
          <p:cNvSpPr txBox="1">
            <a:spLocks noChangeArrowheads="1"/>
          </p:cNvSpPr>
          <p:nvPr/>
        </p:nvSpPr>
        <p:spPr bwMode="auto">
          <a:xfrm>
            <a:off x="6132513" y="4219575"/>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334879" name="Text Box 31"/>
          <p:cNvSpPr txBox="1">
            <a:spLocks noChangeArrowheads="1"/>
          </p:cNvSpPr>
          <p:nvPr/>
        </p:nvSpPr>
        <p:spPr bwMode="auto">
          <a:xfrm>
            <a:off x="2073275" y="3571875"/>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楷体_GB2312" pitchFamily="49" charset="-122"/>
                <a:ea typeface="楷体_GB2312" pitchFamily="49" charset="-122"/>
              </a:rPr>
              <a:t>-</a:t>
            </a:r>
          </a:p>
        </p:txBody>
      </p:sp>
      <p:sp>
        <p:nvSpPr>
          <p:cNvPr id="334880" name="Text Box 32"/>
          <p:cNvSpPr txBox="1">
            <a:spLocks noChangeArrowheads="1"/>
          </p:cNvSpPr>
          <p:nvPr/>
        </p:nvSpPr>
        <p:spPr bwMode="auto">
          <a:xfrm>
            <a:off x="6565900" y="4219575"/>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6</a:t>
            </a:r>
          </a:p>
        </p:txBody>
      </p:sp>
      <p:sp>
        <p:nvSpPr>
          <p:cNvPr id="334881" name="Line 33"/>
          <p:cNvSpPr>
            <a:spLocks noChangeShapeType="1"/>
          </p:cNvSpPr>
          <p:nvPr/>
        </p:nvSpPr>
        <p:spPr bwMode="auto">
          <a:xfrm>
            <a:off x="6943725" y="2714625"/>
            <a:ext cx="144463" cy="0"/>
          </a:xfrm>
          <a:prstGeom prst="line">
            <a:avLst/>
          </a:prstGeom>
          <a:noFill/>
          <a:ln w="38100">
            <a:solidFill>
              <a:srgbClr val="FF6600"/>
            </a:solidFill>
            <a:round/>
            <a:headEnd/>
            <a:tailEnd type="none" w="sm" len="lg"/>
          </a:ln>
        </p:spPr>
        <p:txBody>
          <a:bodyPr/>
          <a:lstStyle/>
          <a:p>
            <a:endParaRPr lang="zh-CN" altLang="en-US"/>
          </a:p>
        </p:txBody>
      </p:sp>
      <p:sp>
        <p:nvSpPr>
          <p:cNvPr id="334882" name="Text Box 34"/>
          <p:cNvSpPr txBox="1">
            <a:spLocks noChangeArrowheads="1"/>
          </p:cNvSpPr>
          <p:nvPr/>
        </p:nvSpPr>
        <p:spPr bwMode="auto">
          <a:xfrm>
            <a:off x="6997700" y="4219575"/>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楷体_GB2312" pitchFamily="49" charset="-122"/>
                <a:ea typeface="楷体_GB2312" pitchFamily="49" charset="-122"/>
              </a:rPr>
              <a:t>-</a:t>
            </a:r>
          </a:p>
        </p:txBody>
      </p:sp>
    </p:spTree>
    <p:extLst>
      <p:ext uri="{BB962C8B-B14F-4D97-AF65-F5344CB8AC3E}">
        <p14:creationId xmlns:p14="http://schemas.microsoft.com/office/powerpoint/2010/main" xmlns="" val="3887338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48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48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48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48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485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33485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34858"/>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3348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4860"/>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33486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34862"/>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3348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4866"/>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33486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34867"/>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33486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4868"/>
                                        </p:tgtEl>
                                        <p:attrNameLst>
                                          <p:attrName>style.visibility</p:attrName>
                                        </p:attrNameLst>
                                      </p:cBhvr>
                                      <p:to>
                                        <p:strVal val="visible"/>
                                      </p:to>
                                    </p:set>
                                  </p:childTnLst>
                                </p:cTn>
                              </p:par>
                            </p:childTnLst>
                          </p:cTn>
                        </p:par>
                        <p:par>
                          <p:cTn id="65" fill="hold">
                            <p:stCondLst>
                              <p:cond delay="0"/>
                            </p:stCondLst>
                            <p:childTnLst>
                              <p:par>
                                <p:cTn id="66" presetID="22" presetClass="exit" presetSubtype="1" fill="hold" grpId="1" nodeType="afterEffect">
                                  <p:stCondLst>
                                    <p:cond delay="0"/>
                                  </p:stCondLst>
                                  <p:childTnLst>
                                    <p:animEffect transition="out" filter="wipe(up)">
                                      <p:cBhvr>
                                        <p:cTn id="67" dur="1000"/>
                                        <p:tgtEl>
                                          <p:spTgt spid="334864"/>
                                        </p:tgtEl>
                                      </p:cBhvr>
                                    </p:animEffect>
                                    <p:set>
                                      <p:cBhvr>
                                        <p:cTn id="68" dur="1" fill="hold">
                                          <p:stCondLst>
                                            <p:cond delay="999"/>
                                          </p:stCondLst>
                                        </p:cTn>
                                        <p:tgtEl>
                                          <p:spTgt spid="334864"/>
                                        </p:tgtEl>
                                        <p:attrNameLst>
                                          <p:attrName>style.visibility</p:attrName>
                                        </p:attrNameLst>
                                      </p:cBhvr>
                                      <p:to>
                                        <p:strVal val="hidden"/>
                                      </p:to>
                                    </p:set>
                                  </p:childTnLst>
                                </p:cTn>
                              </p:par>
                            </p:childTnLst>
                          </p:cTn>
                        </p:par>
                        <p:par>
                          <p:cTn id="69" fill="hold">
                            <p:stCondLst>
                              <p:cond delay="1000"/>
                            </p:stCondLst>
                            <p:childTnLst>
                              <p:par>
                                <p:cTn id="70" presetID="1" presetClass="entr" presetSubtype="0" fill="hold" grpId="0" nodeType="afterEffect">
                                  <p:stCondLst>
                                    <p:cond delay="0"/>
                                  </p:stCondLst>
                                  <p:childTnLst>
                                    <p:set>
                                      <p:cBhvr>
                                        <p:cTn id="71" dur="1" fill="hold">
                                          <p:stCondLst>
                                            <p:cond delay="0"/>
                                          </p:stCondLst>
                                        </p:cTn>
                                        <p:tgtEl>
                                          <p:spTgt spid="334873"/>
                                        </p:tgtEl>
                                        <p:attrNameLst>
                                          <p:attrName>style.visibility</p:attrName>
                                        </p:attrNameLst>
                                      </p:cBhvr>
                                      <p:to>
                                        <p:strVal val="visible"/>
                                      </p:to>
                                    </p:set>
                                  </p:childTnLst>
                                </p:cTn>
                              </p:par>
                            </p:childTnLst>
                          </p:cTn>
                        </p:par>
                        <p:par>
                          <p:cTn id="72" fill="hold">
                            <p:stCondLst>
                              <p:cond delay="1000"/>
                            </p:stCondLst>
                            <p:childTnLst>
                              <p:par>
                                <p:cTn id="73" presetID="22" presetClass="exit" presetSubtype="1" fill="hold" grpId="1" nodeType="afterEffect">
                                  <p:stCondLst>
                                    <p:cond delay="0"/>
                                  </p:stCondLst>
                                  <p:childTnLst>
                                    <p:animEffect transition="out" filter="wipe(up)">
                                      <p:cBhvr>
                                        <p:cTn id="74" dur="1000"/>
                                        <p:tgtEl>
                                          <p:spTgt spid="334861"/>
                                        </p:tgtEl>
                                      </p:cBhvr>
                                    </p:animEffect>
                                    <p:set>
                                      <p:cBhvr>
                                        <p:cTn id="75" dur="1" fill="hold">
                                          <p:stCondLst>
                                            <p:cond delay="999"/>
                                          </p:stCondLst>
                                        </p:cTn>
                                        <p:tgtEl>
                                          <p:spTgt spid="334861"/>
                                        </p:tgtEl>
                                        <p:attrNameLst>
                                          <p:attrName>style.visibility</p:attrName>
                                        </p:attrNameLst>
                                      </p:cBhvr>
                                      <p:to>
                                        <p:strVal val="hidden"/>
                                      </p:to>
                                    </p:set>
                                  </p:childTnLst>
                                </p:cTn>
                              </p:par>
                            </p:childTnLst>
                          </p:cTn>
                        </p:par>
                        <p:par>
                          <p:cTn id="76" fill="hold">
                            <p:stCondLst>
                              <p:cond delay="2000"/>
                            </p:stCondLst>
                            <p:childTnLst>
                              <p:par>
                                <p:cTn id="77" presetID="1" presetClass="entr" presetSubtype="0" fill="hold" grpId="0" nodeType="afterEffect">
                                  <p:stCondLst>
                                    <p:cond delay="0"/>
                                  </p:stCondLst>
                                  <p:childTnLst>
                                    <p:set>
                                      <p:cBhvr>
                                        <p:cTn id="78" dur="1" fill="hold">
                                          <p:stCondLst>
                                            <p:cond delay="0"/>
                                          </p:stCondLst>
                                        </p:cTn>
                                        <p:tgtEl>
                                          <p:spTgt spid="334874"/>
                                        </p:tgtEl>
                                        <p:attrNameLst>
                                          <p:attrName>style.visibility</p:attrName>
                                        </p:attrNameLst>
                                      </p:cBhvr>
                                      <p:to>
                                        <p:strVal val="visible"/>
                                      </p:to>
                                    </p:set>
                                  </p:childTnLst>
                                </p:cTn>
                              </p:par>
                            </p:childTnLst>
                          </p:cTn>
                        </p:par>
                        <p:par>
                          <p:cTn id="79" fill="hold">
                            <p:stCondLst>
                              <p:cond delay="2000"/>
                            </p:stCondLst>
                            <p:childTnLst>
                              <p:par>
                                <p:cTn id="80" presetID="22" presetClass="exit" presetSubtype="1" fill="hold" grpId="1" nodeType="afterEffect">
                                  <p:stCondLst>
                                    <p:cond delay="0"/>
                                  </p:stCondLst>
                                  <p:childTnLst>
                                    <p:animEffect transition="out" filter="wipe(up)">
                                      <p:cBhvr>
                                        <p:cTn id="81" dur="1000"/>
                                        <p:tgtEl>
                                          <p:spTgt spid="334857"/>
                                        </p:tgtEl>
                                      </p:cBhvr>
                                    </p:animEffect>
                                    <p:set>
                                      <p:cBhvr>
                                        <p:cTn id="82" dur="1" fill="hold">
                                          <p:stCondLst>
                                            <p:cond delay="999"/>
                                          </p:stCondLst>
                                        </p:cTn>
                                        <p:tgtEl>
                                          <p:spTgt spid="33485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34869"/>
                                        </p:tgtEl>
                                        <p:attrNameLst>
                                          <p:attrName>style.visibility</p:attrName>
                                        </p:attrNameLst>
                                      </p:cBhvr>
                                      <p:to>
                                        <p:strVal val="visible"/>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33487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34870"/>
                                        </p:tgtEl>
                                        <p:attrNameLst>
                                          <p:attrName>style.visibility</p:attrName>
                                        </p:attrNameLst>
                                      </p:cBhvr>
                                      <p:to>
                                        <p:strVal val="visible"/>
                                      </p:to>
                                    </p:set>
                                  </p:childTnLst>
                                </p:cTn>
                              </p:par>
                            </p:childTnLst>
                          </p:cTn>
                        </p:par>
                        <p:par>
                          <p:cTn id="94" fill="hold">
                            <p:stCondLst>
                              <p:cond delay="0"/>
                            </p:stCondLst>
                            <p:childTnLst>
                              <p:par>
                                <p:cTn id="95" presetID="1" presetClass="entr" presetSubtype="0" fill="hold" grpId="0" nodeType="afterEffect">
                                  <p:stCondLst>
                                    <p:cond delay="0"/>
                                  </p:stCondLst>
                                  <p:childTnLst>
                                    <p:set>
                                      <p:cBhvr>
                                        <p:cTn id="96" dur="1" fill="hold">
                                          <p:stCondLst>
                                            <p:cond delay="0"/>
                                          </p:stCondLst>
                                        </p:cTn>
                                        <p:tgtEl>
                                          <p:spTgt spid="33487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34871"/>
                                        </p:tgtEl>
                                        <p:attrNameLst>
                                          <p:attrName>style.visibility</p:attrName>
                                        </p:attrNameLst>
                                      </p:cBhvr>
                                      <p:to>
                                        <p:strVal val="visible"/>
                                      </p:to>
                                    </p:set>
                                  </p:childTnLst>
                                </p:cTn>
                              </p:par>
                            </p:childTnLst>
                          </p:cTn>
                        </p:par>
                        <p:par>
                          <p:cTn id="101" fill="hold">
                            <p:stCondLst>
                              <p:cond delay="0"/>
                            </p:stCondLst>
                            <p:childTnLst>
                              <p:par>
                                <p:cTn id="102" presetID="22" presetClass="exit" presetSubtype="1" fill="hold" grpId="1" nodeType="afterEffect">
                                  <p:stCondLst>
                                    <p:cond delay="0"/>
                                  </p:stCondLst>
                                  <p:childTnLst>
                                    <p:animEffect transition="out" filter="wipe(up)">
                                      <p:cBhvr>
                                        <p:cTn id="103" dur="1000"/>
                                        <p:tgtEl>
                                          <p:spTgt spid="334875"/>
                                        </p:tgtEl>
                                      </p:cBhvr>
                                    </p:animEffect>
                                    <p:set>
                                      <p:cBhvr>
                                        <p:cTn id="104" dur="1" fill="hold">
                                          <p:stCondLst>
                                            <p:cond delay="999"/>
                                          </p:stCondLst>
                                        </p:cTn>
                                        <p:tgtEl>
                                          <p:spTgt spid="334875"/>
                                        </p:tgtEl>
                                        <p:attrNameLst>
                                          <p:attrName>style.visibility</p:attrName>
                                        </p:attrNameLst>
                                      </p:cBhvr>
                                      <p:to>
                                        <p:strVal val="hidden"/>
                                      </p:to>
                                    </p:set>
                                  </p:childTnLst>
                                </p:cTn>
                              </p:par>
                            </p:childTnLst>
                          </p:cTn>
                        </p:par>
                        <p:par>
                          <p:cTn id="105" fill="hold">
                            <p:stCondLst>
                              <p:cond delay="1000"/>
                            </p:stCondLst>
                            <p:childTnLst>
                              <p:par>
                                <p:cTn id="106" presetID="1" presetClass="entr" presetSubtype="0" fill="hold" grpId="0" nodeType="afterEffect">
                                  <p:stCondLst>
                                    <p:cond delay="0"/>
                                  </p:stCondLst>
                                  <p:childTnLst>
                                    <p:set>
                                      <p:cBhvr>
                                        <p:cTn id="107" dur="1" fill="hold">
                                          <p:stCondLst>
                                            <p:cond delay="0"/>
                                          </p:stCondLst>
                                        </p:cTn>
                                        <p:tgtEl>
                                          <p:spTgt spid="334877"/>
                                        </p:tgtEl>
                                        <p:attrNameLst>
                                          <p:attrName>style.visibility</p:attrName>
                                        </p:attrNameLst>
                                      </p:cBhvr>
                                      <p:to>
                                        <p:strVal val="visible"/>
                                      </p:to>
                                    </p:set>
                                  </p:childTnLst>
                                </p:cTn>
                              </p:par>
                            </p:childTnLst>
                          </p:cTn>
                        </p:par>
                        <p:par>
                          <p:cTn id="108" fill="hold">
                            <p:stCondLst>
                              <p:cond delay="1000"/>
                            </p:stCondLst>
                            <p:childTnLst>
                              <p:par>
                                <p:cTn id="109" presetID="22" presetClass="exit" presetSubtype="1" fill="hold" grpId="1" nodeType="afterEffect">
                                  <p:stCondLst>
                                    <p:cond delay="0"/>
                                  </p:stCondLst>
                                  <p:childTnLst>
                                    <p:animEffect transition="out" filter="wipe(up)">
                                      <p:cBhvr>
                                        <p:cTn id="110" dur="1000"/>
                                        <p:tgtEl>
                                          <p:spTgt spid="334855"/>
                                        </p:tgtEl>
                                      </p:cBhvr>
                                    </p:animEffect>
                                    <p:set>
                                      <p:cBhvr>
                                        <p:cTn id="111" dur="1" fill="hold">
                                          <p:stCondLst>
                                            <p:cond delay="999"/>
                                          </p:stCondLst>
                                        </p:cTn>
                                        <p:tgtEl>
                                          <p:spTgt spid="334855"/>
                                        </p:tgtEl>
                                        <p:attrNameLst>
                                          <p:attrName>style.visibility</p:attrName>
                                        </p:attrNameLst>
                                      </p:cBhvr>
                                      <p:to>
                                        <p:strVal val="hidden"/>
                                      </p:to>
                                    </p:set>
                                  </p:childTnLst>
                                </p:cTn>
                              </p:par>
                            </p:childTnLst>
                          </p:cTn>
                        </p:par>
                        <p:par>
                          <p:cTn id="112" fill="hold">
                            <p:stCondLst>
                              <p:cond delay="2000"/>
                            </p:stCondLst>
                            <p:childTnLst>
                              <p:par>
                                <p:cTn id="113" presetID="1" presetClass="entr" presetSubtype="0" fill="hold" grpId="0" nodeType="afterEffect">
                                  <p:stCondLst>
                                    <p:cond delay="0"/>
                                  </p:stCondLst>
                                  <p:childTnLst>
                                    <p:set>
                                      <p:cBhvr>
                                        <p:cTn id="114" dur="1" fill="hold">
                                          <p:stCondLst>
                                            <p:cond delay="0"/>
                                          </p:stCondLst>
                                        </p:cTn>
                                        <p:tgtEl>
                                          <p:spTgt spid="334878"/>
                                        </p:tgtEl>
                                        <p:attrNameLst>
                                          <p:attrName>style.visibility</p:attrName>
                                        </p:attrNameLst>
                                      </p:cBhvr>
                                      <p:to>
                                        <p:strVal val="visible"/>
                                      </p:to>
                                    </p:set>
                                  </p:childTnLst>
                                </p:cTn>
                              </p:par>
                            </p:childTnLst>
                          </p:cTn>
                        </p:par>
                        <p:par>
                          <p:cTn id="115" fill="hold">
                            <p:stCondLst>
                              <p:cond delay="2000"/>
                            </p:stCondLst>
                            <p:childTnLst>
                              <p:par>
                                <p:cTn id="116" presetID="1" presetClass="entr" presetSubtype="0" fill="hold" grpId="0" nodeType="afterEffect">
                                  <p:stCondLst>
                                    <p:cond delay="0"/>
                                  </p:stCondLst>
                                  <p:childTnLst>
                                    <p:set>
                                      <p:cBhvr>
                                        <p:cTn id="117" dur="1" fill="hold">
                                          <p:stCondLst>
                                            <p:cond delay="0"/>
                                          </p:stCondLst>
                                        </p:cTn>
                                        <p:tgtEl>
                                          <p:spTgt spid="334879"/>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334872"/>
                                        </p:tgtEl>
                                        <p:attrNameLst>
                                          <p:attrName>style.visibility</p:attrName>
                                        </p:attrNameLst>
                                      </p:cBhvr>
                                      <p:to>
                                        <p:strVal val="visible"/>
                                      </p:to>
                                    </p:set>
                                  </p:childTnLst>
                                </p:cTn>
                              </p:par>
                            </p:childTnLst>
                          </p:cTn>
                        </p:par>
                        <p:par>
                          <p:cTn id="122" fill="hold">
                            <p:stCondLst>
                              <p:cond delay="0"/>
                            </p:stCondLst>
                            <p:childTnLst>
                              <p:par>
                                <p:cTn id="123" presetID="1" presetClass="entr" presetSubtype="0" fill="hold" grpId="0" nodeType="afterEffect">
                                  <p:stCondLst>
                                    <p:cond delay="0"/>
                                  </p:stCondLst>
                                  <p:childTnLst>
                                    <p:set>
                                      <p:cBhvr>
                                        <p:cTn id="124" dur="1" fill="hold">
                                          <p:stCondLst>
                                            <p:cond delay="0"/>
                                          </p:stCondLst>
                                        </p:cTn>
                                        <p:tgtEl>
                                          <p:spTgt spid="334880"/>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34881"/>
                                        </p:tgtEl>
                                        <p:attrNameLst>
                                          <p:attrName>style.visibility</p:attrName>
                                        </p:attrNameLst>
                                      </p:cBhvr>
                                      <p:to>
                                        <p:strVal val="visible"/>
                                      </p:to>
                                    </p:set>
                                  </p:childTnLst>
                                </p:cTn>
                              </p:par>
                            </p:childTnLst>
                          </p:cTn>
                        </p:par>
                        <p:par>
                          <p:cTn id="129" fill="hold">
                            <p:stCondLst>
                              <p:cond delay="0"/>
                            </p:stCondLst>
                            <p:childTnLst>
                              <p:par>
                                <p:cTn id="130" presetID="22" presetClass="exit" presetSubtype="1" fill="hold" grpId="1" nodeType="afterEffect">
                                  <p:stCondLst>
                                    <p:cond delay="0"/>
                                  </p:stCondLst>
                                  <p:childTnLst>
                                    <p:animEffect transition="out" filter="wipe(up)">
                                      <p:cBhvr>
                                        <p:cTn id="131" dur="1000"/>
                                        <p:tgtEl>
                                          <p:spTgt spid="334879"/>
                                        </p:tgtEl>
                                      </p:cBhvr>
                                    </p:animEffect>
                                    <p:set>
                                      <p:cBhvr>
                                        <p:cTn id="132" dur="1" fill="hold">
                                          <p:stCondLst>
                                            <p:cond delay="999"/>
                                          </p:stCondLst>
                                        </p:cTn>
                                        <p:tgtEl>
                                          <p:spTgt spid="334879"/>
                                        </p:tgtEl>
                                        <p:attrNameLst>
                                          <p:attrName>style.visibility</p:attrName>
                                        </p:attrNameLst>
                                      </p:cBhvr>
                                      <p:to>
                                        <p:strVal val="hidden"/>
                                      </p:to>
                                    </p:set>
                                  </p:childTnLst>
                                </p:cTn>
                              </p:par>
                            </p:childTnLst>
                          </p:cTn>
                        </p:par>
                        <p:par>
                          <p:cTn id="133" fill="hold">
                            <p:stCondLst>
                              <p:cond delay="1000"/>
                            </p:stCondLst>
                            <p:childTnLst>
                              <p:par>
                                <p:cTn id="134" presetID="1" presetClass="entr" presetSubtype="0" fill="hold" grpId="0" nodeType="afterEffect">
                                  <p:stCondLst>
                                    <p:cond delay="0"/>
                                  </p:stCondLst>
                                  <p:childTnLst>
                                    <p:set>
                                      <p:cBhvr>
                                        <p:cTn id="135" dur="1" fill="hold">
                                          <p:stCondLst>
                                            <p:cond delay="0"/>
                                          </p:stCondLst>
                                        </p:cTn>
                                        <p:tgtEl>
                                          <p:spTgt spid="334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2" grpId="0"/>
      <p:bldP spid="334853" grpId="0" animBg="1"/>
      <p:bldP spid="334854" grpId="0" animBg="1"/>
      <p:bldP spid="334855" grpId="0"/>
      <p:bldP spid="334855" grpId="1"/>
      <p:bldP spid="334856" grpId="0" animBg="1"/>
      <p:bldP spid="334857" grpId="0"/>
      <p:bldP spid="334857" grpId="1"/>
      <p:bldP spid="334858" grpId="0" animBg="1"/>
      <p:bldP spid="334859" grpId="0"/>
      <p:bldP spid="334860" grpId="0" animBg="1"/>
      <p:bldP spid="334861" grpId="0"/>
      <p:bldP spid="334861" grpId="1"/>
      <p:bldP spid="334862" grpId="0" animBg="1"/>
      <p:bldP spid="334863" grpId="0"/>
      <p:bldP spid="334864" grpId="0"/>
      <p:bldP spid="334864" grpId="1"/>
      <p:bldP spid="334865" grpId="0"/>
      <p:bldP spid="334866" grpId="0" animBg="1"/>
      <p:bldP spid="334867" grpId="0" animBg="1"/>
      <p:bldP spid="334868" grpId="0" animBg="1"/>
      <p:bldP spid="334869" grpId="0" animBg="1"/>
      <p:bldP spid="334870" grpId="0" animBg="1"/>
      <p:bldP spid="334871" grpId="0" animBg="1"/>
      <p:bldP spid="334872" grpId="0" animBg="1"/>
      <p:bldP spid="334873" grpId="0"/>
      <p:bldP spid="334874" grpId="0"/>
      <p:bldP spid="334875" grpId="0"/>
      <p:bldP spid="334875" grpId="1"/>
      <p:bldP spid="334876" grpId="0"/>
      <p:bldP spid="334877" grpId="0"/>
      <p:bldP spid="334878" grpId="0"/>
      <p:bldP spid="334879" grpId="0"/>
      <p:bldP spid="334879" grpId="1"/>
      <p:bldP spid="334880" grpId="0"/>
      <p:bldP spid="334881" grpId="0" animBg="1"/>
      <p:bldP spid="33488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144387" name="Rectangle 35"/>
          <p:cNvSpPr>
            <a:spLocks noGrp="1" noChangeArrowheads="1"/>
          </p:cNvSpPr>
          <p:nvPr>
            <p:ph idx="1"/>
          </p:nvPr>
        </p:nvSpPr>
        <p:spPr>
          <a:xfrm>
            <a:off x="1000125" y="1600200"/>
            <a:ext cx="7143750" cy="4525963"/>
          </a:xfrm>
        </p:spPr>
        <p:txBody>
          <a:bodyPr rIns="180000" bIns="108000"/>
          <a:lstStyle/>
          <a:p>
            <a:pPr eaLnBrk="1" hangingPunct="1">
              <a:lnSpc>
                <a:spcPct val="100000"/>
              </a:lnSpc>
              <a:buFont typeface="Wingdings" pitchFamily="2" charset="2"/>
              <a:buNone/>
            </a:pPr>
            <a:r>
              <a:rPr lang="en-US" altLang="zh-CN" sz="1800" dirty="0">
                <a:solidFill>
                  <a:srgbClr val="008000"/>
                </a:solidFill>
                <a:latin typeface="Times New Roman" pitchFamily="18" charset="0"/>
              </a:rPr>
              <a:t>//</a:t>
            </a:r>
            <a:r>
              <a:rPr lang="zh-CN" altLang="en-US" sz="1800" dirty="0">
                <a:solidFill>
                  <a:srgbClr val="008000"/>
                </a:solidFill>
                <a:latin typeface="Times New Roman" pitchFamily="18" charset="0"/>
              </a:rPr>
              <a:t>将中缀表达式</a:t>
            </a:r>
            <a:r>
              <a:rPr lang="en-US" altLang="zh-CN" sz="1800" dirty="0">
                <a:solidFill>
                  <a:srgbClr val="008000"/>
                </a:solidFill>
                <a:latin typeface="Times New Roman" pitchFamily="18" charset="0"/>
              </a:rPr>
              <a:t>E1</a:t>
            </a:r>
            <a:r>
              <a:rPr lang="zh-CN" altLang="en-US" sz="1800" dirty="0">
                <a:solidFill>
                  <a:srgbClr val="008000"/>
                </a:solidFill>
                <a:latin typeface="Times New Roman" pitchFamily="18" charset="0"/>
              </a:rPr>
              <a:t>转换成后缀表达式</a:t>
            </a:r>
            <a:r>
              <a:rPr lang="en-US" altLang="zh-CN" sz="1800" dirty="0">
                <a:solidFill>
                  <a:srgbClr val="008000"/>
                </a:solidFill>
                <a:latin typeface="Times New Roman" pitchFamily="18" charset="0"/>
              </a:rPr>
              <a:t>E2</a:t>
            </a:r>
          </a:p>
          <a:p>
            <a:pPr eaLnBrk="1" hangingPunct="1">
              <a:lnSpc>
                <a:spcPct val="100000"/>
              </a:lnSpc>
              <a:buFont typeface="Wingdings" pitchFamily="2" charset="2"/>
              <a:buNone/>
            </a:pPr>
            <a:r>
              <a:rPr lang="en-US" altLang="zh-CN" sz="1800" dirty="0">
                <a:latin typeface="Times New Roman" pitchFamily="18" charset="0"/>
              </a:rPr>
              <a:t>Conversion(</a:t>
            </a:r>
            <a:r>
              <a:rPr lang="en-US" altLang="zh-CN" sz="1800" dirty="0" err="1">
                <a:latin typeface="Times New Roman" pitchFamily="18" charset="0"/>
              </a:rPr>
              <a:t>LinkStack</a:t>
            </a:r>
            <a:r>
              <a:rPr lang="en-US" altLang="zh-CN" sz="1800" dirty="0">
                <a:latin typeface="Times New Roman" pitchFamily="18" charset="0"/>
              </a:rPr>
              <a:t> &amp;S)</a:t>
            </a:r>
          </a:p>
          <a:p>
            <a:pPr eaLnBrk="1" hangingPunct="1">
              <a:lnSpc>
                <a:spcPct val="100000"/>
              </a:lnSpc>
              <a:buFont typeface="Wingdings" pitchFamily="2" charset="2"/>
              <a:buNone/>
            </a:pPr>
            <a:r>
              <a:rPr lang="en-US" altLang="zh-CN" sz="1800" dirty="0">
                <a:latin typeface="Times New Roman" pitchFamily="18" charset="0"/>
              </a:rPr>
              <a:t>{</a:t>
            </a:r>
            <a:r>
              <a:rPr lang="pt-BR" altLang="zh-CN" sz="1800" dirty="0">
                <a:latin typeface="Times New Roman" pitchFamily="18" charset="0"/>
              </a:rPr>
              <a:t>	</a:t>
            </a:r>
            <a:r>
              <a:rPr lang="pt-BR" altLang="zh-CN" sz="1800" dirty="0">
                <a:solidFill>
                  <a:srgbClr val="008000"/>
                </a:solidFill>
                <a:latin typeface="Times New Roman" pitchFamily="18" charset="0"/>
              </a:rPr>
              <a:t>Push(S,‘#’);</a:t>
            </a:r>
            <a:r>
              <a:rPr lang="zh-CN" altLang="en-US" sz="1800" dirty="0">
                <a:solidFill>
                  <a:srgbClr val="008000"/>
                </a:solidFill>
                <a:latin typeface="Times New Roman" pitchFamily="18" charset="0"/>
              </a:rPr>
              <a:t>   </a:t>
            </a:r>
            <a:r>
              <a:rPr lang="pt-BR" altLang="zh-CN" sz="1800" dirty="0">
                <a:latin typeface="Times New Roman" pitchFamily="18" charset="0"/>
              </a:rPr>
              <a:t>c1=E1[0];</a:t>
            </a:r>
            <a:r>
              <a:rPr lang="zh-CN" altLang="en-US" sz="1800" dirty="0">
                <a:latin typeface="Times New Roman" pitchFamily="18" charset="0"/>
              </a:rPr>
              <a:t>   </a:t>
            </a:r>
            <a:r>
              <a:rPr lang="en-US" altLang="zh-CN" sz="1800" dirty="0">
                <a:latin typeface="Times New Roman" pitchFamily="18" charset="0"/>
              </a:rPr>
              <a:t>k1=0,</a:t>
            </a:r>
            <a:r>
              <a:rPr lang="zh-CN" altLang="en-US" sz="1800" dirty="0">
                <a:latin typeface="Times New Roman" pitchFamily="18" charset="0"/>
              </a:rPr>
              <a:t> </a:t>
            </a:r>
            <a:r>
              <a:rPr lang="en-US" altLang="zh-CN" sz="1800" dirty="0">
                <a:latin typeface="Times New Roman" pitchFamily="18" charset="0"/>
              </a:rPr>
              <a:t>k2=0;</a:t>
            </a:r>
          </a:p>
          <a:p>
            <a:pPr eaLnBrk="1" hangingPunct="1">
              <a:lnSpc>
                <a:spcPct val="100000"/>
              </a:lnSpc>
              <a:buFont typeface="Wingdings" pitchFamily="2" charset="2"/>
              <a:buNone/>
            </a:pPr>
            <a:r>
              <a:rPr lang="en-US" altLang="zh-CN" sz="1800" dirty="0">
                <a:latin typeface="Times New Roman" pitchFamily="18" charset="0"/>
              </a:rPr>
              <a:t>	while(c1!=‘#’)</a:t>
            </a:r>
          </a:p>
          <a:p>
            <a:pPr eaLnBrk="1" hangingPunct="1">
              <a:lnSpc>
                <a:spcPct val="100000"/>
              </a:lnSpc>
              <a:buFont typeface="Wingdings" pitchFamily="2" charset="2"/>
              <a:buNone/>
            </a:pPr>
            <a:r>
              <a:rPr lang="en-US" altLang="zh-CN" sz="1800" dirty="0">
                <a:latin typeface="Times New Roman" pitchFamily="18" charset="0"/>
              </a:rPr>
              <a:t>	</a:t>
            </a:r>
            <a:r>
              <a:rPr lang="en-US" altLang="zh-CN" sz="1800" dirty="0">
                <a:solidFill>
                  <a:srgbClr val="C00000"/>
                </a:solidFill>
                <a:latin typeface="Times New Roman" pitchFamily="18" charset="0"/>
              </a:rPr>
              <a:t>{</a:t>
            </a:r>
            <a:r>
              <a:rPr lang="en-US" altLang="zh-CN" sz="1800" dirty="0">
                <a:latin typeface="Times New Roman" pitchFamily="18" charset="0"/>
              </a:rPr>
              <a:t>	while(c1</a:t>
            </a:r>
            <a:r>
              <a:rPr lang="zh-CN" altLang="en-US" sz="1800" dirty="0">
                <a:latin typeface="Times New Roman" pitchFamily="18" charset="0"/>
              </a:rPr>
              <a:t>是数字</a:t>
            </a:r>
            <a:r>
              <a:rPr lang="en-US" altLang="zh-CN" sz="1800" dirty="0">
                <a:latin typeface="Times New Roman" pitchFamily="18" charset="0"/>
              </a:rPr>
              <a:t>)</a:t>
            </a:r>
            <a:r>
              <a:rPr lang="zh-CN" altLang="en-US" sz="1800" dirty="0">
                <a:latin typeface="Times New Roman" pitchFamily="18" charset="0"/>
              </a:rPr>
              <a:t> </a:t>
            </a:r>
            <a:endParaRPr lang="en-US" altLang="zh-CN" sz="1800" dirty="0">
              <a:latin typeface="Times New Roman" pitchFamily="18" charset="0"/>
            </a:endParaRPr>
          </a:p>
          <a:p>
            <a:pPr eaLnBrk="1" hangingPunct="1">
              <a:lnSpc>
                <a:spcPct val="100000"/>
              </a:lnSpc>
              <a:buFont typeface="Wingdings" pitchFamily="2" charset="2"/>
              <a:buNone/>
            </a:pPr>
            <a:r>
              <a:rPr lang="en-US" altLang="zh-CN" sz="1800" dirty="0">
                <a:latin typeface="Times New Roman" pitchFamily="18" charset="0"/>
              </a:rPr>
              <a:t>		{</a:t>
            </a:r>
            <a:r>
              <a:rPr lang="zh-CN" altLang="en-US" sz="1800" dirty="0">
                <a:latin typeface="Times New Roman" pitchFamily="18" charset="0"/>
              </a:rPr>
              <a:t>  </a:t>
            </a:r>
            <a:r>
              <a:rPr lang="en-US" altLang="zh-CN" sz="1800" dirty="0">
                <a:latin typeface="Times New Roman" pitchFamily="18" charset="0"/>
              </a:rPr>
              <a:t>E2[k2++]=c1;</a:t>
            </a:r>
            <a:r>
              <a:rPr lang="zh-CN" altLang="en-US" sz="1800" dirty="0">
                <a:latin typeface="Times New Roman" pitchFamily="18" charset="0"/>
              </a:rPr>
              <a:t>  </a:t>
            </a:r>
            <a:r>
              <a:rPr lang="en-US" altLang="zh-CN" sz="1800" dirty="0">
                <a:latin typeface="Times New Roman" pitchFamily="18" charset="0"/>
              </a:rPr>
              <a:t>c1=E1[++k1];</a:t>
            </a:r>
            <a:r>
              <a:rPr lang="zh-CN" altLang="en-US" sz="1800" dirty="0">
                <a:latin typeface="Times New Roman" pitchFamily="18" charset="0"/>
              </a:rPr>
              <a:t>  </a:t>
            </a:r>
            <a:r>
              <a:rPr lang="en-US" altLang="zh-CN" sz="1800" dirty="0">
                <a:latin typeface="Times New Roman" pitchFamily="18" charset="0"/>
              </a:rPr>
              <a:t>}</a:t>
            </a:r>
          </a:p>
          <a:p>
            <a:pPr eaLnBrk="1" hangingPunct="1">
              <a:lnSpc>
                <a:spcPct val="100000"/>
              </a:lnSpc>
              <a:buFont typeface="Wingdings" pitchFamily="2" charset="2"/>
              <a:buNone/>
            </a:pPr>
            <a:r>
              <a:rPr lang="en-US" altLang="zh-CN" sz="1800" dirty="0">
                <a:latin typeface="Times New Roman" pitchFamily="18" charset="0"/>
              </a:rPr>
              <a:t>		c2=c1;</a:t>
            </a:r>
          </a:p>
          <a:p>
            <a:pPr eaLnBrk="1" hangingPunct="1">
              <a:lnSpc>
                <a:spcPct val="100000"/>
              </a:lnSpc>
              <a:buFont typeface="Wingdings" pitchFamily="2" charset="2"/>
              <a:buNone/>
            </a:pPr>
            <a:r>
              <a:rPr lang="en-US" altLang="zh-CN" sz="1800" dirty="0">
                <a:latin typeface="Times New Roman" pitchFamily="18" charset="0"/>
              </a:rPr>
              <a:t>		if(c1</a:t>
            </a:r>
            <a:r>
              <a:rPr lang="zh-CN" altLang="en-US" sz="1800" dirty="0">
                <a:latin typeface="Times New Roman" pitchFamily="18" charset="0"/>
              </a:rPr>
              <a:t>是运算符号</a:t>
            </a:r>
            <a:r>
              <a:rPr lang="en-US" altLang="zh-CN" sz="1800" dirty="0">
                <a:latin typeface="Times New Roman" pitchFamily="18" charset="0"/>
              </a:rPr>
              <a:t>)</a:t>
            </a:r>
            <a:r>
              <a:rPr lang="zh-CN" altLang="en-US" sz="1800" dirty="0">
                <a:latin typeface="Times New Roman" pitchFamily="18" charset="0"/>
              </a:rPr>
              <a:t> </a:t>
            </a:r>
            <a:r>
              <a:rPr lang="en-US" altLang="zh-CN" sz="1800" dirty="0">
                <a:latin typeface="Times New Roman" pitchFamily="18" charset="0"/>
              </a:rPr>
              <a:t> c2='Z';</a:t>
            </a:r>
          </a:p>
          <a:p>
            <a:pPr eaLnBrk="1" hangingPunct="1">
              <a:lnSpc>
                <a:spcPct val="100000"/>
              </a:lnSpc>
              <a:buFont typeface="Wingdings" pitchFamily="2" charset="2"/>
              <a:buNone/>
            </a:pPr>
            <a:r>
              <a:rPr lang="en-US" altLang="zh-CN" sz="1800" dirty="0">
                <a:latin typeface="Times New Roman" pitchFamily="18" charset="0"/>
              </a:rPr>
              <a:t>		switch(c2)</a:t>
            </a:r>
            <a:r>
              <a:rPr lang="zh-CN" altLang="en-US" sz="1800" dirty="0">
                <a:latin typeface="Times New Roman" pitchFamily="18" charset="0"/>
              </a:rPr>
              <a:t> </a:t>
            </a:r>
            <a:endParaRPr lang="en-US" altLang="zh-CN" sz="1800" dirty="0">
              <a:latin typeface="Times New Roman" pitchFamily="18" charset="0"/>
            </a:endParaRPr>
          </a:p>
          <a:p>
            <a:pPr eaLnBrk="1" hangingPunct="1">
              <a:lnSpc>
                <a:spcPct val="100000"/>
              </a:lnSpc>
              <a:buFont typeface="Wingdings" pitchFamily="2" charset="2"/>
              <a:buNone/>
            </a:pPr>
            <a:r>
              <a:rPr lang="en-US" altLang="zh-CN" sz="1800" dirty="0">
                <a:latin typeface="Times New Roman" pitchFamily="18" charset="0"/>
              </a:rPr>
              <a:t>		</a:t>
            </a:r>
            <a:r>
              <a:rPr lang="en-US" altLang="zh-CN" sz="1800" dirty="0">
                <a:solidFill>
                  <a:srgbClr val="3333FF"/>
                </a:solidFill>
                <a:latin typeface="Times New Roman" pitchFamily="18" charset="0"/>
              </a:rPr>
              <a:t>{</a:t>
            </a:r>
            <a:r>
              <a:rPr lang="en-US" altLang="zh-CN" sz="1800" dirty="0">
                <a:latin typeface="Times New Roman" pitchFamily="18" charset="0"/>
              </a:rPr>
              <a:t>case ‘(’:</a:t>
            </a:r>
            <a:r>
              <a:rPr lang="zh-CN" altLang="en-US" sz="1800" dirty="0">
                <a:latin typeface="Times New Roman" pitchFamily="18" charset="0"/>
              </a:rPr>
              <a:t>  </a:t>
            </a:r>
            <a:r>
              <a:rPr lang="en-US" altLang="zh-CN" sz="1800" dirty="0">
                <a:latin typeface="Times New Roman" pitchFamily="18" charset="0"/>
              </a:rPr>
              <a:t>Push(S,c1);</a:t>
            </a:r>
            <a:r>
              <a:rPr lang="zh-CN" altLang="en-US" sz="1800" dirty="0">
                <a:latin typeface="Times New Roman" pitchFamily="18" charset="0"/>
              </a:rPr>
              <a:t>   </a:t>
            </a:r>
            <a:r>
              <a:rPr lang="en-US" altLang="zh-CN" sz="1800" dirty="0">
                <a:latin typeface="Times New Roman" pitchFamily="18" charset="0"/>
              </a:rPr>
              <a:t>break;</a:t>
            </a:r>
          </a:p>
          <a:p>
            <a:pPr eaLnBrk="1" hangingPunct="1">
              <a:lnSpc>
                <a:spcPct val="100000"/>
              </a:lnSpc>
              <a:buFont typeface="Wingdings" pitchFamily="2" charset="2"/>
              <a:buNone/>
            </a:pPr>
            <a:r>
              <a:rPr lang="en-US" altLang="zh-CN" sz="1800" dirty="0">
                <a:latin typeface="Times New Roman" pitchFamily="18" charset="0"/>
              </a:rPr>
              <a:t>		case ‘)’:</a:t>
            </a:r>
            <a:r>
              <a:rPr lang="zh-CN" altLang="en-US" sz="1800" dirty="0">
                <a:latin typeface="Times New Roman" pitchFamily="18" charset="0"/>
              </a:rPr>
              <a:t>  </a:t>
            </a:r>
            <a:r>
              <a:rPr lang="en-US" altLang="zh-CN" sz="1800" dirty="0">
                <a:latin typeface="Times New Roman" pitchFamily="18" charset="0"/>
              </a:rPr>
              <a:t>while(c1!=‘(’ &amp;&amp; c1 !=‘#’)</a:t>
            </a:r>
          </a:p>
          <a:p>
            <a:pPr eaLnBrk="1" hangingPunct="1">
              <a:lnSpc>
                <a:spcPct val="100000"/>
              </a:lnSpc>
              <a:buFont typeface="Wingdings" pitchFamily="2" charset="2"/>
              <a:buNone/>
            </a:pPr>
            <a:r>
              <a:rPr lang="en-US" altLang="zh-CN" sz="1800" dirty="0">
                <a:latin typeface="Times New Roman" pitchFamily="18" charset="0"/>
              </a:rPr>
              <a:t>			{	if(S-&gt;next==NULL) return;</a:t>
            </a:r>
          </a:p>
          <a:p>
            <a:pPr eaLnBrk="1" hangingPunct="1">
              <a:lnSpc>
                <a:spcPct val="100000"/>
              </a:lnSpc>
              <a:buFont typeface="Wingdings" pitchFamily="2" charset="2"/>
              <a:buNone/>
            </a:pPr>
            <a:r>
              <a:rPr lang="en-US" altLang="zh-CN" sz="1800" dirty="0">
                <a:latin typeface="Times New Roman" pitchFamily="18" charset="0"/>
              </a:rPr>
              <a:t>				Pop(S,c1);</a:t>
            </a:r>
          </a:p>
          <a:p>
            <a:pPr eaLnBrk="1" hangingPunct="1">
              <a:lnSpc>
                <a:spcPct val="100000"/>
              </a:lnSpc>
              <a:buFont typeface="Wingdings" pitchFamily="2" charset="2"/>
              <a:buNone/>
            </a:pPr>
            <a:r>
              <a:rPr lang="en-US" altLang="zh-CN" sz="1800" dirty="0">
                <a:latin typeface="Times New Roman" pitchFamily="18" charset="0"/>
              </a:rPr>
              <a:t>				if(c1!='(') E2[k2++]=c1;</a:t>
            </a:r>
          </a:p>
          <a:p>
            <a:pPr eaLnBrk="1" hangingPunct="1">
              <a:lnSpc>
                <a:spcPct val="100000"/>
              </a:lnSpc>
              <a:buFont typeface="Wingdings" pitchFamily="2" charset="2"/>
              <a:buNone/>
            </a:pPr>
            <a:r>
              <a:rPr lang="en-US" altLang="zh-CN" sz="1800" dirty="0">
                <a:latin typeface="Times New Roman" pitchFamily="18" charset="0"/>
              </a:rPr>
              <a:t>			}</a:t>
            </a:r>
            <a:r>
              <a:rPr lang="zh-CN" altLang="en-US" sz="1800" dirty="0">
                <a:latin typeface="Times New Roman" pitchFamily="18" charset="0"/>
              </a:rPr>
              <a:t> </a:t>
            </a:r>
            <a:r>
              <a:rPr lang="en-US" altLang="zh-CN" sz="1800" dirty="0">
                <a:latin typeface="Times New Roman" pitchFamily="18" charset="0"/>
              </a:rPr>
              <a:t>break;</a:t>
            </a:r>
          </a:p>
        </p:txBody>
      </p:sp>
      <p:sp>
        <p:nvSpPr>
          <p:cNvPr id="144388" name="灯片编号占位符 1"/>
          <p:cNvSpPr>
            <a:spLocks noGrp="1"/>
          </p:cNvSpPr>
          <p:nvPr>
            <p:ph type="sldNum" sz="quarter" idx="10"/>
          </p:nvPr>
        </p:nvSpPr>
        <p:spPr>
          <a:noFill/>
        </p:spPr>
        <p:txBody>
          <a:bodyPr/>
          <a:lstStyle/>
          <a:p>
            <a:fld id="{2FA06983-E367-4D45-B15C-B8C27DA94621}" type="slidenum">
              <a:rPr lang="zh-CN" altLang="en-US" smtClean="0">
                <a:ea typeface="宋体" charset="-122"/>
              </a:rPr>
              <a:pPr/>
              <a:t>107</a:t>
            </a:fld>
            <a:endParaRPr lang="en-US" altLang="zh-CN">
              <a:ea typeface="宋体" charset="-122"/>
            </a:endParaRPr>
          </a:p>
        </p:txBody>
      </p:sp>
    </p:spTree>
    <p:extLst>
      <p:ext uri="{BB962C8B-B14F-4D97-AF65-F5344CB8AC3E}">
        <p14:creationId xmlns:p14="http://schemas.microsoft.com/office/powerpoint/2010/main" xmlns="" val="1348883298"/>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145411" name="Rectangle 35"/>
          <p:cNvSpPr>
            <a:spLocks noGrp="1" noChangeArrowheads="1"/>
          </p:cNvSpPr>
          <p:nvPr>
            <p:ph idx="1"/>
          </p:nvPr>
        </p:nvSpPr>
        <p:spPr>
          <a:xfrm>
            <a:off x="1000125" y="1600200"/>
            <a:ext cx="7143750" cy="4525963"/>
          </a:xfrm>
        </p:spPr>
        <p:txBody>
          <a:bodyPr rIns="180000" bIns="108000"/>
          <a:lstStyle/>
          <a:p>
            <a:pPr eaLnBrk="1" hangingPunct="1">
              <a:lnSpc>
                <a:spcPct val="100000"/>
              </a:lnSpc>
              <a:spcBef>
                <a:spcPts val="300"/>
              </a:spcBef>
              <a:buFont typeface="Wingdings" pitchFamily="2" charset="2"/>
              <a:buNone/>
            </a:pPr>
            <a:r>
              <a:rPr lang="en-US" altLang="zh-CN" sz="1800" dirty="0">
                <a:solidFill>
                  <a:srgbClr val="008000"/>
                </a:solidFill>
                <a:latin typeface="Times New Roman" pitchFamily="18" charset="0"/>
              </a:rPr>
              <a:t>//</a:t>
            </a:r>
            <a:r>
              <a:rPr lang="zh-CN" altLang="en-US" sz="1800" dirty="0">
                <a:solidFill>
                  <a:srgbClr val="008000"/>
                </a:solidFill>
                <a:latin typeface="Times New Roman" pitchFamily="18" charset="0"/>
              </a:rPr>
              <a:t>将中缀表达式</a:t>
            </a:r>
            <a:r>
              <a:rPr lang="en-US" altLang="zh-CN" sz="1800" dirty="0">
                <a:solidFill>
                  <a:srgbClr val="008000"/>
                </a:solidFill>
                <a:latin typeface="Times New Roman" pitchFamily="18" charset="0"/>
              </a:rPr>
              <a:t>E1</a:t>
            </a:r>
            <a:r>
              <a:rPr lang="zh-CN" altLang="en-US" sz="1800" dirty="0">
                <a:solidFill>
                  <a:srgbClr val="008000"/>
                </a:solidFill>
                <a:latin typeface="Times New Roman" pitchFamily="18" charset="0"/>
              </a:rPr>
              <a:t>转换成后缀表达式</a:t>
            </a:r>
            <a:r>
              <a:rPr lang="en-US" altLang="zh-CN" sz="1800" dirty="0">
                <a:solidFill>
                  <a:srgbClr val="008000"/>
                </a:solidFill>
                <a:latin typeface="Times New Roman" pitchFamily="18" charset="0"/>
              </a:rPr>
              <a:t>E2(</a:t>
            </a:r>
            <a:r>
              <a:rPr lang="zh-CN" altLang="en-US" sz="1800" dirty="0">
                <a:solidFill>
                  <a:srgbClr val="008000"/>
                </a:solidFill>
                <a:latin typeface="Times New Roman" pitchFamily="18" charset="0"/>
              </a:rPr>
              <a:t>续</a:t>
            </a:r>
            <a:r>
              <a:rPr lang="en-US" altLang="zh-CN" sz="1800" dirty="0">
                <a:solidFill>
                  <a:srgbClr val="008000"/>
                </a:solidFill>
                <a:latin typeface="Times New Roman" pitchFamily="18" charset="0"/>
              </a:rPr>
              <a:t>)</a:t>
            </a:r>
          </a:p>
          <a:p>
            <a:pPr eaLnBrk="1" hangingPunct="1">
              <a:lnSpc>
                <a:spcPct val="100000"/>
              </a:lnSpc>
              <a:spcBef>
                <a:spcPts val="300"/>
              </a:spcBef>
              <a:buFont typeface="Wingdings" pitchFamily="2" charset="2"/>
              <a:buNone/>
            </a:pPr>
            <a:r>
              <a:rPr lang="en-US" altLang="zh-CN" sz="1800" dirty="0">
                <a:latin typeface="Times New Roman" pitchFamily="18" charset="0"/>
              </a:rPr>
              <a:t>		case ‘Z’:</a:t>
            </a:r>
            <a:r>
              <a:rPr lang="zh-CN" altLang="en-US" sz="1800" dirty="0">
                <a:latin typeface="Times New Roman" pitchFamily="18" charset="0"/>
              </a:rPr>
              <a:t>  </a:t>
            </a:r>
            <a:r>
              <a:rPr lang="en-US" altLang="zh-CN" sz="1800" dirty="0">
                <a:latin typeface="Times New Roman" pitchFamily="18" charset="0"/>
              </a:rPr>
              <a:t>while(c2!=‘(’ &amp;&amp; c2 !=‘#’)</a:t>
            </a:r>
          </a:p>
          <a:p>
            <a:pPr eaLnBrk="1" hangingPunct="1">
              <a:lnSpc>
                <a:spcPct val="100000"/>
              </a:lnSpc>
              <a:spcBef>
                <a:spcPts val="300"/>
              </a:spcBef>
              <a:buFont typeface="Wingdings" pitchFamily="2" charset="2"/>
              <a:buNone/>
            </a:pPr>
            <a:r>
              <a:rPr lang="en-US" altLang="zh-CN" sz="1800" dirty="0">
                <a:latin typeface="Times New Roman" pitchFamily="18" charset="0"/>
              </a:rPr>
              <a:t>			{	c2=S-&gt;next-&gt;data1;</a:t>
            </a:r>
          </a:p>
          <a:p>
            <a:pPr eaLnBrk="1" hangingPunct="1">
              <a:lnSpc>
                <a:spcPct val="100000"/>
              </a:lnSpc>
              <a:spcBef>
                <a:spcPts val="300"/>
              </a:spcBef>
              <a:buFont typeface="Wingdings" pitchFamily="2" charset="2"/>
              <a:buNone/>
            </a:pPr>
            <a:r>
              <a:rPr lang="en-US" altLang="zh-CN" sz="1800" dirty="0">
                <a:latin typeface="Times New Roman" pitchFamily="18" charset="0"/>
              </a:rPr>
              <a:t>				if(</a:t>
            </a:r>
            <a:r>
              <a:rPr lang="en-US" altLang="zh-CN" sz="1800" dirty="0">
                <a:solidFill>
                  <a:srgbClr val="C00000"/>
                </a:solidFill>
                <a:latin typeface="Times New Roman" pitchFamily="18" charset="0"/>
              </a:rPr>
              <a:t>c1</a:t>
            </a:r>
            <a:r>
              <a:rPr lang="zh-CN" altLang="en-US" sz="1800" dirty="0">
                <a:solidFill>
                  <a:srgbClr val="C00000"/>
                </a:solidFill>
                <a:latin typeface="Times New Roman" pitchFamily="18" charset="0"/>
              </a:rPr>
              <a:t> </a:t>
            </a:r>
            <a:r>
              <a:rPr lang="en-US" altLang="zh-CN" sz="1800" dirty="0">
                <a:solidFill>
                  <a:srgbClr val="C00000"/>
                </a:solidFill>
                <a:latin typeface="Times New Roman" pitchFamily="18" charset="0"/>
              </a:rPr>
              <a:t>&amp;&amp;</a:t>
            </a:r>
            <a:r>
              <a:rPr lang="zh-CN" altLang="en-US" sz="1800" dirty="0">
                <a:solidFill>
                  <a:srgbClr val="C00000"/>
                </a:solidFill>
                <a:latin typeface="Times New Roman" pitchFamily="18" charset="0"/>
              </a:rPr>
              <a:t> </a:t>
            </a:r>
            <a:r>
              <a:rPr lang="en-US" altLang="zh-CN" sz="1800" dirty="0">
                <a:solidFill>
                  <a:srgbClr val="C00000"/>
                </a:solidFill>
                <a:latin typeface="Times New Roman" pitchFamily="18" charset="0"/>
              </a:rPr>
              <a:t>c2</a:t>
            </a:r>
            <a:r>
              <a:rPr lang="zh-CN" altLang="en-US" sz="1800" dirty="0">
                <a:solidFill>
                  <a:srgbClr val="C00000"/>
                </a:solidFill>
                <a:latin typeface="Times New Roman" pitchFamily="18" charset="0"/>
              </a:rPr>
              <a:t>是运算符号</a:t>
            </a:r>
            <a:r>
              <a:rPr lang="en-US" altLang="zh-CN" sz="1800" dirty="0">
                <a:latin typeface="Times New Roman" pitchFamily="18" charset="0"/>
              </a:rPr>
              <a:t>)</a:t>
            </a:r>
          </a:p>
          <a:p>
            <a:pPr eaLnBrk="1" hangingPunct="1">
              <a:lnSpc>
                <a:spcPct val="100000"/>
              </a:lnSpc>
              <a:spcBef>
                <a:spcPts val="300"/>
              </a:spcBef>
              <a:buFont typeface="Wingdings" pitchFamily="2" charset="2"/>
              <a:buNone/>
            </a:pPr>
            <a:r>
              <a:rPr lang="en-US" altLang="zh-CN" sz="1800" dirty="0">
                <a:latin typeface="Times New Roman" pitchFamily="18" charset="0"/>
              </a:rPr>
              <a:t>				{</a:t>
            </a:r>
            <a:r>
              <a:rPr lang="zh-CN" altLang="en-US" sz="1800" dirty="0">
                <a:latin typeface="Times New Roman" pitchFamily="18" charset="0"/>
              </a:rPr>
              <a:t>  </a:t>
            </a:r>
            <a:r>
              <a:rPr lang="en-US" altLang="zh-CN" sz="1800" dirty="0">
                <a:latin typeface="Times New Roman" pitchFamily="18" charset="0"/>
              </a:rPr>
              <a:t>Pop(S,c2);</a:t>
            </a:r>
            <a:r>
              <a:rPr lang="zh-CN" altLang="en-US" sz="1800" dirty="0">
                <a:latin typeface="Times New Roman" pitchFamily="18" charset="0"/>
              </a:rPr>
              <a:t>  </a:t>
            </a:r>
            <a:r>
              <a:rPr lang="en-US" altLang="zh-CN" sz="1800" dirty="0">
                <a:latin typeface="Times New Roman" pitchFamily="18" charset="0"/>
              </a:rPr>
              <a:t>E2[k2++]=c2;</a:t>
            </a:r>
            <a:r>
              <a:rPr lang="zh-CN" altLang="en-US" sz="1800" dirty="0">
                <a:latin typeface="Times New Roman" pitchFamily="18" charset="0"/>
              </a:rPr>
              <a:t>  </a:t>
            </a:r>
            <a:r>
              <a:rPr lang="en-US" altLang="zh-CN" sz="1800" dirty="0">
                <a:latin typeface="Times New Roman" pitchFamily="18" charset="0"/>
              </a:rPr>
              <a:t>}</a:t>
            </a:r>
          </a:p>
          <a:p>
            <a:pPr eaLnBrk="1" hangingPunct="1">
              <a:lnSpc>
                <a:spcPct val="100000"/>
              </a:lnSpc>
              <a:spcBef>
                <a:spcPts val="300"/>
              </a:spcBef>
              <a:buFont typeface="Wingdings" pitchFamily="2" charset="2"/>
              <a:buNone/>
            </a:pPr>
            <a:r>
              <a:rPr lang="en-US" altLang="zh-CN" sz="1800" dirty="0">
                <a:latin typeface="Times New Roman" pitchFamily="18" charset="0"/>
              </a:rPr>
              <a:t>				else c2='#';</a:t>
            </a:r>
          </a:p>
          <a:p>
            <a:pPr eaLnBrk="1" hangingPunct="1">
              <a:lnSpc>
                <a:spcPct val="100000"/>
              </a:lnSpc>
              <a:spcBef>
                <a:spcPts val="300"/>
              </a:spcBef>
              <a:buFont typeface="Wingdings" pitchFamily="2" charset="2"/>
              <a:buNone/>
            </a:pPr>
            <a:r>
              <a:rPr lang="en-US" altLang="zh-CN" sz="1800" dirty="0">
                <a:latin typeface="Times New Roman" pitchFamily="18" charset="0"/>
              </a:rPr>
              <a:t>			}</a:t>
            </a:r>
            <a:r>
              <a:rPr lang="zh-CN" altLang="en-US" sz="1800" dirty="0">
                <a:latin typeface="Times New Roman" pitchFamily="18" charset="0"/>
              </a:rPr>
              <a:t>  </a:t>
            </a:r>
            <a:r>
              <a:rPr lang="en-US" altLang="zh-CN" sz="1800" dirty="0">
                <a:latin typeface="Times New Roman" pitchFamily="18" charset="0"/>
              </a:rPr>
              <a:t>Push(S,c1);</a:t>
            </a:r>
            <a:r>
              <a:rPr lang="zh-CN" altLang="en-US" sz="1800" dirty="0">
                <a:latin typeface="Times New Roman" pitchFamily="18" charset="0"/>
              </a:rPr>
              <a:t>  </a:t>
            </a:r>
            <a:r>
              <a:rPr lang="en-US" altLang="zh-CN" sz="1800" dirty="0">
                <a:latin typeface="Times New Roman" pitchFamily="18" charset="0"/>
              </a:rPr>
              <a:t>break;</a:t>
            </a:r>
          </a:p>
          <a:p>
            <a:pPr eaLnBrk="1" hangingPunct="1">
              <a:lnSpc>
                <a:spcPct val="100000"/>
              </a:lnSpc>
              <a:spcBef>
                <a:spcPts val="300"/>
              </a:spcBef>
              <a:buFont typeface="Wingdings" pitchFamily="2" charset="2"/>
              <a:buNone/>
            </a:pPr>
            <a:r>
              <a:rPr lang="en-US" altLang="zh-CN" sz="1800" dirty="0">
                <a:latin typeface="Times New Roman" pitchFamily="18" charset="0"/>
              </a:rPr>
              <a:t>		</a:t>
            </a:r>
            <a:r>
              <a:rPr lang="en-US" altLang="zh-CN" sz="1800" dirty="0">
                <a:solidFill>
                  <a:srgbClr val="3333FF"/>
                </a:solidFill>
                <a:latin typeface="Times New Roman" pitchFamily="18" charset="0"/>
              </a:rPr>
              <a:t>}</a:t>
            </a:r>
          </a:p>
          <a:p>
            <a:pPr eaLnBrk="1" hangingPunct="1">
              <a:lnSpc>
                <a:spcPct val="100000"/>
              </a:lnSpc>
              <a:spcBef>
                <a:spcPts val="300"/>
              </a:spcBef>
              <a:buFont typeface="Wingdings" pitchFamily="2" charset="2"/>
              <a:buNone/>
            </a:pPr>
            <a:r>
              <a:rPr lang="en-US" altLang="zh-CN" sz="1800" dirty="0">
                <a:latin typeface="Times New Roman" pitchFamily="18" charset="0"/>
              </a:rPr>
              <a:t>		if(c1!='#') c1=E1[++k1];</a:t>
            </a:r>
          </a:p>
          <a:p>
            <a:pPr eaLnBrk="1" hangingPunct="1">
              <a:lnSpc>
                <a:spcPct val="100000"/>
              </a:lnSpc>
              <a:spcBef>
                <a:spcPts val="300"/>
              </a:spcBef>
              <a:buFont typeface="Wingdings" pitchFamily="2" charset="2"/>
              <a:buNone/>
            </a:pPr>
            <a:r>
              <a:rPr lang="en-US" altLang="zh-CN" sz="1800" dirty="0">
                <a:latin typeface="Times New Roman" pitchFamily="18" charset="0"/>
              </a:rPr>
              <a:t>		if((c1</a:t>
            </a:r>
            <a:r>
              <a:rPr lang="zh-CN" altLang="en-US" sz="1800" dirty="0">
                <a:latin typeface="Times New Roman" pitchFamily="18" charset="0"/>
              </a:rPr>
              <a:t>是数字</a:t>
            </a:r>
            <a:r>
              <a:rPr lang="en-US" altLang="zh-CN" sz="1800" dirty="0">
                <a:latin typeface="Times New Roman" pitchFamily="18" charset="0"/>
              </a:rPr>
              <a:t>)&amp;(E2[k2-1]</a:t>
            </a:r>
            <a:r>
              <a:rPr lang="zh-CN" altLang="en-US" sz="1800" dirty="0">
                <a:latin typeface="Times New Roman" pitchFamily="18" charset="0"/>
              </a:rPr>
              <a:t>也是数字</a:t>
            </a:r>
            <a:r>
              <a:rPr lang="en-US" altLang="zh-CN" sz="1800" dirty="0">
                <a:latin typeface="Times New Roman" pitchFamily="18" charset="0"/>
              </a:rPr>
              <a:t>)) E2[k2++]=' ';</a:t>
            </a:r>
          </a:p>
          <a:p>
            <a:pPr eaLnBrk="1" hangingPunct="1">
              <a:lnSpc>
                <a:spcPct val="100000"/>
              </a:lnSpc>
              <a:spcBef>
                <a:spcPts val="300"/>
              </a:spcBef>
              <a:buFont typeface="Wingdings" pitchFamily="2" charset="2"/>
              <a:buNone/>
            </a:pPr>
            <a:r>
              <a:rPr lang="en-US" altLang="zh-CN" sz="1800" dirty="0">
                <a:latin typeface="Times New Roman" pitchFamily="18" charset="0"/>
              </a:rPr>
              <a:t>	</a:t>
            </a:r>
            <a:r>
              <a:rPr lang="en-US" altLang="zh-CN" sz="1800" dirty="0">
                <a:solidFill>
                  <a:srgbClr val="C00000"/>
                </a:solidFill>
                <a:latin typeface="Times New Roman" pitchFamily="18" charset="0"/>
              </a:rPr>
              <a:t>}</a:t>
            </a:r>
          </a:p>
          <a:p>
            <a:pPr eaLnBrk="1" hangingPunct="1">
              <a:lnSpc>
                <a:spcPct val="100000"/>
              </a:lnSpc>
              <a:spcBef>
                <a:spcPts val="300"/>
              </a:spcBef>
              <a:buFont typeface="Wingdings" pitchFamily="2" charset="2"/>
              <a:buNone/>
            </a:pPr>
            <a:r>
              <a:rPr lang="en-US" altLang="zh-CN" sz="1800" dirty="0">
                <a:latin typeface="Times New Roman" pitchFamily="18" charset="0"/>
              </a:rPr>
              <a:t>	while(S-&gt;next)</a:t>
            </a:r>
            <a:r>
              <a:rPr lang="zh-CN" altLang="en-US" sz="1800" dirty="0">
                <a:latin typeface="Times New Roman" pitchFamily="18" charset="0"/>
              </a:rPr>
              <a:t>  </a:t>
            </a:r>
            <a:r>
              <a:rPr lang="en-US" altLang="zh-CN" sz="1800" dirty="0">
                <a:latin typeface="Times New Roman" pitchFamily="18" charset="0"/>
              </a:rPr>
              <a:t>{</a:t>
            </a:r>
            <a:r>
              <a:rPr lang="zh-CN" altLang="en-US" sz="1800" dirty="0">
                <a:latin typeface="Times New Roman" pitchFamily="18" charset="0"/>
              </a:rPr>
              <a:t>  </a:t>
            </a:r>
            <a:r>
              <a:rPr lang="en-US" altLang="zh-CN" sz="1800" dirty="0">
                <a:latin typeface="Times New Roman" pitchFamily="18" charset="0"/>
              </a:rPr>
              <a:t>Pop(S,c1);</a:t>
            </a:r>
            <a:r>
              <a:rPr lang="zh-CN" altLang="en-US" sz="1800" dirty="0">
                <a:latin typeface="Times New Roman" pitchFamily="18" charset="0"/>
              </a:rPr>
              <a:t>  </a:t>
            </a:r>
            <a:r>
              <a:rPr lang="en-US" altLang="zh-CN" sz="1800" dirty="0">
                <a:latin typeface="Times New Roman" pitchFamily="18" charset="0"/>
              </a:rPr>
              <a:t>E2[k2++]=c1;</a:t>
            </a:r>
            <a:r>
              <a:rPr lang="zh-CN" altLang="en-US" sz="1800" dirty="0">
                <a:latin typeface="Times New Roman" pitchFamily="18" charset="0"/>
              </a:rPr>
              <a:t>  </a:t>
            </a:r>
            <a:r>
              <a:rPr lang="en-US" altLang="zh-CN" sz="1800" dirty="0">
                <a:latin typeface="Times New Roman" pitchFamily="18" charset="0"/>
              </a:rPr>
              <a:t>}</a:t>
            </a:r>
          </a:p>
          <a:p>
            <a:pPr eaLnBrk="1" hangingPunct="1">
              <a:lnSpc>
                <a:spcPct val="100000"/>
              </a:lnSpc>
              <a:spcBef>
                <a:spcPts val="300"/>
              </a:spcBef>
              <a:buFont typeface="Wingdings" pitchFamily="2" charset="2"/>
              <a:buNone/>
            </a:pPr>
            <a:r>
              <a:rPr lang="en-US" altLang="zh-CN" sz="1800" dirty="0">
                <a:latin typeface="Times New Roman" pitchFamily="18" charset="0"/>
              </a:rPr>
              <a:t>}</a:t>
            </a:r>
            <a:r>
              <a:rPr lang="zh-CN" altLang="en-US" sz="1800" dirty="0">
                <a:latin typeface="Times New Roman" pitchFamily="18" charset="0"/>
              </a:rPr>
              <a:t> </a:t>
            </a:r>
            <a:r>
              <a:rPr lang="en-US" altLang="zh-CN" sz="1800" dirty="0">
                <a:solidFill>
                  <a:srgbClr val="008000"/>
                </a:solidFill>
                <a:latin typeface="Times New Roman" pitchFamily="18" charset="0"/>
              </a:rPr>
              <a:t>//Conversion</a:t>
            </a:r>
            <a:endParaRPr lang="zh-CN" altLang="en-US" sz="1800" dirty="0">
              <a:solidFill>
                <a:srgbClr val="008000"/>
              </a:solidFill>
              <a:latin typeface="Times New Roman" pitchFamily="18" charset="0"/>
            </a:endParaRPr>
          </a:p>
        </p:txBody>
      </p:sp>
      <p:sp>
        <p:nvSpPr>
          <p:cNvPr id="145412" name="灯片编号占位符 1"/>
          <p:cNvSpPr>
            <a:spLocks noGrp="1"/>
          </p:cNvSpPr>
          <p:nvPr>
            <p:ph type="sldNum" sz="quarter" idx="10"/>
          </p:nvPr>
        </p:nvSpPr>
        <p:spPr>
          <a:noFill/>
        </p:spPr>
        <p:txBody>
          <a:bodyPr/>
          <a:lstStyle/>
          <a:p>
            <a:fld id="{8C8B3521-2235-4071-BD61-0E9A738028E5}" type="slidenum">
              <a:rPr lang="zh-CN" altLang="en-US" smtClean="0">
                <a:ea typeface="宋体" charset="-122"/>
              </a:rPr>
              <a:pPr/>
              <a:t>108</a:t>
            </a:fld>
            <a:endParaRPr lang="en-US" altLang="zh-CN">
              <a:ea typeface="宋体" charset="-122"/>
            </a:endParaRPr>
          </a:p>
        </p:txBody>
      </p:sp>
    </p:spTree>
    <p:extLst>
      <p:ext uri="{BB962C8B-B14F-4D97-AF65-F5344CB8AC3E}">
        <p14:creationId xmlns:p14="http://schemas.microsoft.com/office/powerpoint/2010/main" xmlns="" val="2706564585"/>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146435" name="Rectangle 3"/>
          <p:cNvSpPr>
            <a:spLocks noGrp="1" noChangeArrowheads="1"/>
          </p:cNvSpPr>
          <p:nvPr>
            <p:ph idx="1"/>
          </p:nvPr>
        </p:nvSpPr>
        <p:spPr>
          <a:xfrm>
            <a:off x="1000125" y="1600200"/>
            <a:ext cx="7143750" cy="4525963"/>
          </a:xfrm>
        </p:spPr>
        <p:txBody>
          <a:bodyPr rIns="360000" bIns="108000"/>
          <a:lstStyle/>
          <a:p>
            <a:pPr marL="450850" indent="-363538" eaLnBrk="1" hangingPunct="1"/>
            <a:r>
              <a:rPr lang="zh-CN" altLang="en-US"/>
              <a:t>将 中缀表达式 转换成 后缀表达式 的人工操作：</a:t>
            </a:r>
          </a:p>
          <a:p>
            <a:pPr marL="450850" indent="-363538" eaLnBrk="1" hangingPunct="1">
              <a:buFont typeface="Wingdings" pitchFamily="2" charset="2"/>
              <a:buNone/>
            </a:pPr>
            <a:r>
              <a:rPr lang="en-US" altLang="zh-CN">
                <a:solidFill>
                  <a:srgbClr val="008000"/>
                </a:solidFill>
              </a:rPr>
              <a:t>=&gt;</a:t>
            </a:r>
            <a:r>
              <a:rPr lang="zh-CN" altLang="en-US"/>
              <a:t>在表达式中添加适当的括号，使得运算符的优先次序均可由括号确定</a:t>
            </a:r>
            <a:endParaRPr lang="en-US" altLang="zh-CN"/>
          </a:p>
          <a:p>
            <a:pPr marL="450850" indent="-363538" eaLnBrk="1" hangingPunct="1">
              <a:buFont typeface="Wingdings" pitchFamily="2" charset="2"/>
              <a:buNone/>
            </a:pPr>
            <a:r>
              <a:rPr lang="en-US" altLang="zh-CN">
                <a:solidFill>
                  <a:srgbClr val="008000"/>
                </a:solidFill>
              </a:rPr>
              <a:t>=&gt;</a:t>
            </a:r>
            <a:r>
              <a:rPr lang="zh-CN" altLang="en-US"/>
              <a:t>将括号中的运算符移到相应括号的后面</a:t>
            </a:r>
            <a:endParaRPr lang="en-US" altLang="zh-CN"/>
          </a:p>
          <a:p>
            <a:pPr marL="450850" indent="-363538" eaLnBrk="1" hangingPunct="1">
              <a:buFont typeface="Wingdings" pitchFamily="2" charset="2"/>
              <a:buNone/>
            </a:pPr>
            <a:r>
              <a:rPr lang="en-US" altLang="zh-CN">
                <a:solidFill>
                  <a:srgbClr val="008000"/>
                </a:solidFill>
              </a:rPr>
              <a:t>=&gt;</a:t>
            </a:r>
            <a:r>
              <a:rPr lang="zh-CN" altLang="en-US"/>
              <a:t>去掉括号，即可得到与原表达式等价的后缀表达式。</a:t>
            </a:r>
            <a:endParaRPr lang="en-US" altLang="zh-CN"/>
          </a:p>
        </p:txBody>
      </p:sp>
      <p:sp>
        <p:nvSpPr>
          <p:cNvPr id="146436" name="灯片编号占位符 1"/>
          <p:cNvSpPr>
            <a:spLocks noGrp="1"/>
          </p:cNvSpPr>
          <p:nvPr>
            <p:ph type="sldNum" sz="quarter" idx="10"/>
          </p:nvPr>
        </p:nvSpPr>
        <p:spPr>
          <a:noFill/>
        </p:spPr>
        <p:txBody>
          <a:bodyPr/>
          <a:lstStyle/>
          <a:p>
            <a:fld id="{65FB3D36-2FB2-46E1-80E9-54AF8404F30F}" type="slidenum">
              <a:rPr lang="zh-CN" altLang="en-US" smtClean="0">
                <a:ea typeface="宋体" charset="-122"/>
              </a:rPr>
              <a:pPr/>
              <a:t>109</a:t>
            </a:fld>
            <a:endParaRPr lang="en-US" altLang="zh-CN">
              <a:ea typeface="宋体" charset="-122"/>
            </a:endParaRPr>
          </a:p>
        </p:txBody>
      </p:sp>
    </p:spTree>
    <p:extLst>
      <p:ext uri="{BB962C8B-B14F-4D97-AF65-F5344CB8AC3E}">
        <p14:creationId xmlns:p14="http://schemas.microsoft.com/office/powerpoint/2010/main" xmlns="" val="416885283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构造一个空的顺序表</a:t>
            </a:r>
            <a:r>
              <a:rPr lang="en-US" altLang="zh-CN"/>
              <a:t>L</a:t>
            </a:r>
            <a:endParaRPr lang="zh-CN" altLang="en-US"/>
          </a:p>
        </p:txBody>
      </p:sp>
      <p:sp>
        <p:nvSpPr>
          <p:cNvPr id="16387" name="Rectangle 3"/>
          <p:cNvSpPr>
            <a:spLocks noGrp="1" noChangeArrowheads="1"/>
          </p:cNvSpPr>
          <p:nvPr>
            <p:ph idx="1"/>
          </p:nvPr>
        </p:nvSpPr>
        <p:spPr>
          <a:xfrm>
            <a:off x="1000125" y="1600200"/>
            <a:ext cx="7143750" cy="4525963"/>
          </a:xfrm>
        </p:spPr>
        <p:txBody>
          <a:bodyPr/>
          <a:lstStyle/>
          <a:p>
            <a:pPr eaLnBrk="1" hangingPunct="1">
              <a:buFont typeface="Wingdings" pitchFamily="2" charset="2"/>
              <a:buNone/>
            </a:pPr>
            <a:r>
              <a:rPr lang="en-US" altLang="zh-CN" dirty="0" err="1"/>
              <a:t>InitList</a:t>
            </a:r>
            <a:r>
              <a:rPr lang="en-US" altLang="zh-CN" dirty="0"/>
              <a:t>(</a:t>
            </a:r>
            <a:r>
              <a:rPr lang="en-US" altLang="zh-CN" dirty="0" err="1"/>
              <a:t>SList</a:t>
            </a:r>
            <a:r>
              <a:rPr lang="en-US" altLang="zh-CN" dirty="0"/>
              <a:t> &amp;L)</a:t>
            </a:r>
          </a:p>
          <a:p>
            <a:pPr eaLnBrk="1" hangingPunct="1">
              <a:buFont typeface="Wingdings" pitchFamily="2" charset="2"/>
              <a:buNone/>
            </a:pPr>
            <a:r>
              <a:rPr lang="en-US" altLang="zh-CN" dirty="0"/>
              <a:t>{	</a:t>
            </a:r>
            <a:r>
              <a:rPr lang="en-US" altLang="zh-CN" dirty="0" err="1"/>
              <a:t>L.elem</a:t>
            </a:r>
            <a:r>
              <a:rPr lang="en-US" altLang="zh-CN" dirty="0"/>
              <a:t>=(</a:t>
            </a:r>
            <a:r>
              <a:rPr lang="en-US" altLang="zh-CN" dirty="0">
                <a:solidFill>
                  <a:srgbClr val="0000CC"/>
                </a:solidFill>
              </a:rPr>
              <a:t>Type</a:t>
            </a:r>
            <a:r>
              <a:rPr lang="en-US" altLang="zh-CN" dirty="0"/>
              <a:t>*) </a:t>
            </a:r>
            <a:r>
              <a:rPr lang="en-US" altLang="zh-CN" dirty="0" err="1"/>
              <a:t>malloc</a:t>
            </a:r>
            <a:r>
              <a:rPr lang="en-US" altLang="zh-CN" dirty="0"/>
              <a:t>(</a:t>
            </a:r>
            <a:r>
              <a:rPr lang="en-US" altLang="zh-CN" dirty="0">
                <a:solidFill>
                  <a:srgbClr val="FF0000"/>
                </a:solidFill>
              </a:rPr>
              <a:t>N</a:t>
            </a:r>
            <a:r>
              <a:rPr lang="en-US" altLang="zh-CN" dirty="0"/>
              <a:t>*</a:t>
            </a:r>
            <a:r>
              <a:rPr lang="en-US" altLang="zh-CN" dirty="0" err="1">
                <a:solidFill>
                  <a:srgbClr val="0000CC"/>
                </a:solidFill>
              </a:rPr>
              <a:t>sizeof</a:t>
            </a:r>
            <a:r>
              <a:rPr lang="en-US" altLang="zh-CN" dirty="0"/>
              <a:t>(</a:t>
            </a:r>
            <a:r>
              <a:rPr lang="en-US" altLang="zh-CN" dirty="0">
                <a:solidFill>
                  <a:srgbClr val="0000CC"/>
                </a:solidFill>
              </a:rPr>
              <a:t>Type</a:t>
            </a:r>
            <a:r>
              <a:rPr lang="en-US" altLang="zh-CN" dirty="0"/>
              <a:t>));</a:t>
            </a:r>
          </a:p>
          <a:p>
            <a:pPr eaLnBrk="1" hangingPunct="1">
              <a:buFont typeface="Wingdings" pitchFamily="2" charset="2"/>
              <a:buNone/>
            </a:pPr>
            <a:r>
              <a:rPr lang="en-US" altLang="zh-CN" dirty="0"/>
              <a:t>	</a:t>
            </a:r>
            <a:r>
              <a:rPr lang="en-US" altLang="zh-CN" dirty="0">
                <a:solidFill>
                  <a:srgbClr val="0000CC"/>
                </a:solidFill>
              </a:rPr>
              <a:t>if</a:t>
            </a:r>
            <a:r>
              <a:rPr lang="en-US" altLang="zh-CN" dirty="0"/>
              <a:t> (!</a:t>
            </a:r>
            <a:r>
              <a:rPr lang="en-US" altLang="zh-CN" dirty="0" err="1"/>
              <a:t>L.elem</a:t>
            </a:r>
            <a:r>
              <a:rPr lang="en-US" altLang="zh-CN" dirty="0"/>
              <a:t>) </a:t>
            </a:r>
            <a:r>
              <a:rPr lang="en-US" altLang="zh-CN" dirty="0">
                <a:solidFill>
                  <a:srgbClr val="0000CC"/>
                </a:solidFill>
              </a:rPr>
              <a:t>return</a:t>
            </a:r>
            <a:r>
              <a:rPr lang="en-US" altLang="zh-CN" dirty="0"/>
              <a:t>; 	</a:t>
            </a:r>
            <a:r>
              <a:rPr lang="en-US" altLang="zh-CN" dirty="0">
                <a:solidFill>
                  <a:srgbClr val="008000"/>
                </a:solidFill>
              </a:rPr>
              <a:t>//</a:t>
            </a:r>
            <a:r>
              <a:rPr lang="zh-CN" altLang="en-US" dirty="0">
                <a:solidFill>
                  <a:srgbClr val="008000"/>
                </a:solidFill>
              </a:rPr>
              <a:t>存储分配失败</a:t>
            </a:r>
            <a:endParaRPr lang="en-US" altLang="zh-CN" dirty="0"/>
          </a:p>
          <a:p>
            <a:pPr eaLnBrk="1" hangingPunct="1">
              <a:buFont typeface="Wingdings" pitchFamily="2" charset="2"/>
              <a:buNone/>
            </a:pPr>
            <a:r>
              <a:rPr lang="en-US" altLang="zh-CN" dirty="0"/>
              <a:t>	</a:t>
            </a:r>
            <a:r>
              <a:rPr lang="en-US" altLang="zh-CN" dirty="0" err="1"/>
              <a:t>L.n</a:t>
            </a:r>
            <a:r>
              <a:rPr lang="en-US" altLang="zh-CN" dirty="0"/>
              <a:t>=0;   </a:t>
            </a:r>
            <a:r>
              <a:rPr lang="en-US" altLang="zh-CN" dirty="0">
                <a:solidFill>
                  <a:srgbClr val="008000"/>
                </a:solidFill>
              </a:rPr>
              <a:t>//</a:t>
            </a:r>
            <a:r>
              <a:rPr lang="zh-CN" altLang="en-US" dirty="0">
                <a:solidFill>
                  <a:srgbClr val="008000"/>
                </a:solidFill>
              </a:rPr>
              <a:t>空表的长度为</a:t>
            </a:r>
            <a:r>
              <a:rPr lang="en-US" altLang="zh-CN" dirty="0">
                <a:solidFill>
                  <a:srgbClr val="008000"/>
                </a:solidFill>
              </a:rPr>
              <a:t>0</a:t>
            </a:r>
          </a:p>
          <a:p>
            <a:pPr eaLnBrk="1" hangingPunct="1">
              <a:buFont typeface="Wingdings" pitchFamily="2" charset="2"/>
              <a:buNone/>
            </a:pPr>
            <a:r>
              <a:rPr lang="en-US" altLang="zh-CN" dirty="0"/>
              <a:t>	L.N=</a:t>
            </a:r>
            <a:r>
              <a:rPr lang="en-US" altLang="zh-CN" dirty="0">
                <a:solidFill>
                  <a:srgbClr val="FF0000"/>
                </a:solidFill>
              </a:rPr>
              <a:t>N</a:t>
            </a:r>
            <a:r>
              <a:rPr lang="en-US" altLang="zh-CN" dirty="0"/>
              <a:t>;  </a:t>
            </a:r>
            <a:r>
              <a:rPr lang="en-US" altLang="zh-CN" dirty="0">
                <a:solidFill>
                  <a:srgbClr val="008000"/>
                </a:solidFill>
              </a:rPr>
              <a:t>//</a:t>
            </a:r>
            <a:r>
              <a:rPr lang="zh-CN" altLang="en-US" dirty="0">
                <a:solidFill>
                  <a:srgbClr val="008000"/>
                </a:solidFill>
              </a:rPr>
              <a:t>初始存储容量</a:t>
            </a:r>
          </a:p>
          <a:p>
            <a:pPr eaLnBrk="1" hangingPunct="1">
              <a:buFont typeface="Wingdings" pitchFamily="2" charset="2"/>
              <a:buNone/>
            </a:pPr>
            <a:r>
              <a:rPr lang="en-US" altLang="zh-CN" dirty="0"/>
              <a:t>}</a:t>
            </a:r>
            <a:endParaRPr lang="en-US" altLang="zh-CN" dirty="0">
              <a:solidFill>
                <a:srgbClr val="008000"/>
              </a:solidFill>
            </a:endParaRPr>
          </a:p>
        </p:txBody>
      </p:sp>
      <p:sp>
        <p:nvSpPr>
          <p:cNvPr id="16388" name="灯片编号占位符 1"/>
          <p:cNvSpPr>
            <a:spLocks noGrp="1"/>
          </p:cNvSpPr>
          <p:nvPr>
            <p:ph type="sldNum" sz="quarter" idx="10"/>
          </p:nvPr>
        </p:nvSpPr>
        <p:spPr>
          <a:noFill/>
        </p:spPr>
        <p:txBody>
          <a:bodyPr/>
          <a:lstStyle/>
          <a:p>
            <a:fld id="{5871FD4D-BFB0-4DDB-ABD6-76E5AF904E87}" type="slidenum">
              <a:rPr lang="zh-CN" altLang="en-US" smtClean="0">
                <a:ea typeface="宋体" charset="-122"/>
              </a:rPr>
              <a:pPr/>
              <a:t>11</a:t>
            </a:fld>
            <a:endParaRPr lang="en-US" altLang="zh-CN">
              <a:ea typeface="宋体" charset="-122"/>
            </a:endParaRPr>
          </a:p>
        </p:txBody>
      </p:sp>
      <p:sp>
        <p:nvSpPr>
          <p:cNvPr id="16389" name="Rectangle 4"/>
          <p:cNvSpPr>
            <a:spLocks noChangeArrowheads="1"/>
          </p:cNvSpPr>
          <p:nvPr/>
        </p:nvSpPr>
        <p:spPr bwMode="auto">
          <a:xfrm>
            <a:off x="5940152" y="3645024"/>
            <a:ext cx="2362200" cy="2447925"/>
          </a:xfrm>
          <a:prstGeom prst="rect">
            <a:avLst/>
          </a:prstGeom>
          <a:solidFill>
            <a:srgbClr val="CCFFFF">
              <a:alpha val="70195"/>
            </a:srgbClr>
          </a:solidFill>
          <a:ln w="38100" cmpd="dbl">
            <a:solidFill>
              <a:srgbClr val="00CCFF"/>
            </a:solidFill>
            <a:miter lim="800000"/>
            <a:headEnd/>
            <a:tailEnd/>
          </a:ln>
        </p:spPr>
        <p:txBody>
          <a:bodyPr/>
          <a:lstStyle/>
          <a:p>
            <a:pPr algn="just"/>
            <a:r>
              <a:rPr lang="en-US" altLang="zh-CN" sz="2400" b="1">
                <a:latin typeface="Times New Roman" pitchFamily="18" charset="0"/>
              </a:rPr>
              <a:t>typedef struct</a:t>
            </a:r>
          </a:p>
          <a:p>
            <a:pPr algn="just"/>
            <a:r>
              <a:rPr lang="en-US" altLang="zh-CN" sz="2400" b="1">
                <a:latin typeface="Times New Roman" pitchFamily="18" charset="0"/>
              </a:rPr>
              <a:t>{</a:t>
            </a:r>
          </a:p>
          <a:p>
            <a:r>
              <a:rPr lang="zh-CN" altLang="en-US" sz="2400" b="1">
                <a:latin typeface="Times New Roman" pitchFamily="18" charset="0"/>
              </a:rPr>
              <a:t>　　</a:t>
            </a:r>
            <a:r>
              <a:rPr lang="en-US" altLang="zh-CN" sz="2400" b="1">
                <a:latin typeface="Times New Roman" pitchFamily="18" charset="0"/>
              </a:rPr>
              <a:t>Type *elem;</a:t>
            </a:r>
          </a:p>
          <a:p>
            <a:r>
              <a:rPr lang="zh-CN" altLang="en-US" sz="2400" b="1">
                <a:latin typeface="Times New Roman" pitchFamily="18" charset="0"/>
              </a:rPr>
              <a:t>　　</a:t>
            </a:r>
            <a:r>
              <a:rPr lang="en-US" altLang="zh-CN" sz="2400" b="1">
                <a:latin typeface="Times New Roman" pitchFamily="18" charset="0"/>
              </a:rPr>
              <a:t>int n;</a:t>
            </a:r>
            <a:endParaRPr lang="zh-CN" altLang="en-US" sz="2400" b="1">
              <a:latin typeface="Times New Roman" pitchFamily="18" charset="0"/>
            </a:endParaRPr>
          </a:p>
          <a:p>
            <a:r>
              <a:rPr lang="zh-CN" altLang="en-US" sz="2400" b="1">
                <a:latin typeface="Times New Roman" pitchFamily="18" charset="0"/>
              </a:rPr>
              <a:t>　　</a:t>
            </a:r>
            <a:r>
              <a:rPr lang="en-US" altLang="zh-CN" sz="2400" b="1">
                <a:latin typeface="Times New Roman" pitchFamily="18" charset="0"/>
              </a:rPr>
              <a:t>int N;</a:t>
            </a:r>
            <a:endParaRPr lang="zh-CN" altLang="en-US" sz="2400" b="1">
              <a:latin typeface="Times New Roman" pitchFamily="18" charset="0"/>
            </a:endParaRPr>
          </a:p>
          <a:p>
            <a:r>
              <a:rPr lang="en-US" altLang="zh-CN" sz="2400" b="1">
                <a:latin typeface="Times New Roman" pitchFamily="18" charset="0"/>
              </a:rPr>
              <a:t>} SList;</a:t>
            </a:r>
            <a:endParaRPr lang="zh-CN" altLang="en-US" sz="2400" b="1">
              <a:latin typeface="Times New Roman" pitchFamily="18" charset="0"/>
            </a:endParaRP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40964" name="Rectangle 3"/>
          <p:cNvSpPr>
            <a:spLocks noGrp="1" noChangeArrowheads="1"/>
          </p:cNvSpPr>
          <p:nvPr>
            <p:ph idx="1"/>
          </p:nvPr>
        </p:nvSpPr>
        <p:spPr>
          <a:xfrm>
            <a:off x="1000125" y="1600200"/>
            <a:ext cx="7143750" cy="4525963"/>
          </a:xfrm>
        </p:spPr>
        <p:txBody>
          <a:bodyPr rIns="180000" bIns="108000"/>
          <a:lstStyle/>
          <a:p>
            <a:pPr marL="363538" indent="-276225" eaLnBrk="1" hangingPunct="1">
              <a:lnSpc>
                <a:spcPct val="135000"/>
              </a:lnSpc>
              <a:buFont typeface="Wingdings" pitchFamily="2" charset="2"/>
              <a:buNone/>
            </a:pPr>
            <a:r>
              <a:rPr lang="zh-CN" altLang="en-US" dirty="0">
                <a:solidFill>
                  <a:srgbClr val="008000"/>
                </a:solidFill>
                <a:latin typeface="Times New Roman" pitchFamily="18" charset="0"/>
              </a:rPr>
              <a:t>例如，</a:t>
            </a:r>
            <a:r>
              <a:rPr lang="zh-CN" altLang="en-US" dirty="0">
                <a:latin typeface="Times New Roman" pitchFamily="18" charset="0"/>
              </a:rPr>
              <a:t>中缀表达式：</a:t>
            </a:r>
            <a:r>
              <a:rPr lang="en-US" altLang="zh-CN" dirty="0">
                <a:latin typeface="Times New Roman" pitchFamily="18" charset="0"/>
              </a:rPr>
              <a:t>16 – 9 * ( 4 + 3 )</a:t>
            </a:r>
          </a:p>
          <a:p>
            <a:pPr marL="363538" indent="-276225" eaLnBrk="1" hangingPunct="1">
              <a:lnSpc>
                <a:spcPct val="135000"/>
              </a:lnSpc>
              <a:buFont typeface="Wingdings" pitchFamily="2" charset="2"/>
              <a:buNone/>
            </a:pPr>
            <a:r>
              <a:rPr lang="zh-CN" altLang="en-US" dirty="0">
                <a:latin typeface="Times New Roman" pitchFamily="18" charset="0"/>
              </a:rPr>
              <a:t>添加括号后：</a:t>
            </a:r>
            <a:r>
              <a:rPr lang="en-US" altLang="zh-CN" dirty="0">
                <a:solidFill>
                  <a:srgbClr val="CC3300"/>
                </a:solidFill>
                <a:latin typeface="Times New Roman" pitchFamily="18" charset="0"/>
              </a:rPr>
              <a:t>(</a:t>
            </a:r>
            <a:r>
              <a:rPr lang="en-US" altLang="zh-CN" dirty="0">
                <a:latin typeface="Times New Roman" pitchFamily="18" charset="0"/>
              </a:rPr>
              <a:t> 16 – </a:t>
            </a:r>
            <a:r>
              <a:rPr lang="en-US" altLang="zh-CN" dirty="0">
                <a:solidFill>
                  <a:srgbClr val="3333FF"/>
                </a:solidFill>
                <a:latin typeface="Times New Roman" pitchFamily="18" charset="0"/>
              </a:rPr>
              <a:t>(</a:t>
            </a:r>
            <a:r>
              <a:rPr lang="en-US" altLang="zh-CN" dirty="0">
                <a:latin typeface="Times New Roman" pitchFamily="18" charset="0"/>
              </a:rPr>
              <a:t> 9 * ( 4 + 3 ) </a:t>
            </a:r>
            <a:r>
              <a:rPr lang="en-US" altLang="zh-CN" dirty="0">
                <a:solidFill>
                  <a:srgbClr val="3333FF"/>
                </a:solidFill>
                <a:latin typeface="Times New Roman" pitchFamily="18" charset="0"/>
              </a:rPr>
              <a:t>)</a:t>
            </a:r>
            <a:r>
              <a:rPr lang="en-US" altLang="zh-CN" dirty="0">
                <a:latin typeface="Times New Roman" pitchFamily="18" charset="0"/>
              </a:rPr>
              <a:t> </a:t>
            </a:r>
            <a:r>
              <a:rPr lang="en-US" altLang="zh-CN" dirty="0">
                <a:solidFill>
                  <a:srgbClr val="CC3300"/>
                </a:solidFill>
                <a:latin typeface="Times New Roman" pitchFamily="18" charset="0"/>
              </a:rPr>
              <a:t>)</a:t>
            </a:r>
          </a:p>
          <a:p>
            <a:pPr marL="363538" indent="-276225" eaLnBrk="1" hangingPunct="1">
              <a:lnSpc>
                <a:spcPct val="135000"/>
              </a:lnSpc>
              <a:buFont typeface="Wingdings" pitchFamily="2" charset="2"/>
              <a:buNone/>
            </a:pPr>
            <a:r>
              <a:rPr lang="zh-CN" altLang="en-US" dirty="0">
                <a:latin typeface="Times New Roman" pitchFamily="18" charset="0"/>
              </a:rPr>
              <a:t>将括号中的运算符移到相应括号后面：</a:t>
            </a:r>
          </a:p>
          <a:p>
            <a:pPr marL="363538" indent="-276225" algn="ctr" eaLnBrk="1" hangingPunct="1">
              <a:lnSpc>
                <a:spcPct val="135000"/>
              </a:lnSpc>
              <a:buFont typeface="Wingdings" pitchFamily="2" charset="2"/>
              <a:buNone/>
            </a:pPr>
            <a:r>
              <a:rPr lang="en-US" altLang="zh-CN" dirty="0">
                <a:solidFill>
                  <a:srgbClr val="CC3300"/>
                </a:solidFill>
                <a:latin typeface="Times New Roman" pitchFamily="18" charset="0"/>
              </a:rPr>
              <a:t>(</a:t>
            </a:r>
            <a:r>
              <a:rPr lang="en-US" altLang="zh-CN" dirty="0">
                <a:latin typeface="Times New Roman" pitchFamily="18" charset="0"/>
              </a:rPr>
              <a:t> 16 </a:t>
            </a:r>
            <a:r>
              <a:rPr lang="en-US" altLang="zh-CN" dirty="0">
                <a:solidFill>
                  <a:srgbClr val="3333FF"/>
                </a:solidFill>
                <a:latin typeface="Times New Roman" pitchFamily="18" charset="0"/>
              </a:rPr>
              <a:t>(</a:t>
            </a:r>
            <a:r>
              <a:rPr lang="en-US" altLang="zh-CN" dirty="0">
                <a:latin typeface="Times New Roman" pitchFamily="18" charset="0"/>
              </a:rPr>
              <a:t> 9 ( 4  3 ) + </a:t>
            </a:r>
            <a:r>
              <a:rPr lang="en-US" altLang="zh-CN" dirty="0">
                <a:solidFill>
                  <a:srgbClr val="3333FF"/>
                </a:solidFill>
                <a:latin typeface="Times New Roman" pitchFamily="18" charset="0"/>
              </a:rPr>
              <a:t>)</a:t>
            </a:r>
            <a:r>
              <a:rPr lang="en-US" altLang="zh-CN" dirty="0">
                <a:latin typeface="Times New Roman" pitchFamily="18" charset="0"/>
              </a:rPr>
              <a:t> * </a:t>
            </a:r>
            <a:r>
              <a:rPr lang="en-US" altLang="zh-CN" dirty="0">
                <a:solidFill>
                  <a:srgbClr val="CC3300"/>
                </a:solidFill>
                <a:latin typeface="Times New Roman" pitchFamily="18" charset="0"/>
              </a:rPr>
              <a:t>)</a:t>
            </a:r>
            <a:r>
              <a:rPr lang="en-US" altLang="zh-CN" dirty="0">
                <a:latin typeface="Times New Roman" pitchFamily="18" charset="0"/>
              </a:rPr>
              <a:t> –</a:t>
            </a:r>
          </a:p>
          <a:p>
            <a:pPr marL="363538" indent="-276225" eaLnBrk="1" hangingPunct="1">
              <a:lnSpc>
                <a:spcPct val="135000"/>
              </a:lnSpc>
              <a:buFont typeface="Wingdings" pitchFamily="2" charset="2"/>
              <a:buNone/>
            </a:pPr>
            <a:r>
              <a:rPr lang="zh-CN" altLang="en-US" dirty="0">
                <a:latin typeface="Times New Roman" pitchFamily="18" charset="0"/>
              </a:rPr>
              <a:t>去掉括号：</a:t>
            </a:r>
            <a:r>
              <a:rPr lang="en-US" altLang="zh-CN" dirty="0">
                <a:solidFill>
                  <a:srgbClr val="3333FF"/>
                </a:solidFill>
                <a:latin typeface="Times New Roman" pitchFamily="18" charset="0"/>
              </a:rPr>
              <a:t>16   9   4   3   +   *   –</a:t>
            </a:r>
          </a:p>
          <a:p>
            <a:pPr marL="363538" indent="-276225" eaLnBrk="1" hangingPunct="1">
              <a:buFont typeface="Wingdings" pitchFamily="2" charset="2"/>
              <a:buNone/>
            </a:pPr>
            <a:r>
              <a:rPr lang="en-US" altLang="zh-CN" dirty="0">
                <a:latin typeface="Times New Roman" pitchFamily="18" charset="0"/>
              </a:rPr>
              <a:t>——</a:t>
            </a:r>
            <a:r>
              <a:rPr lang="zh-CN" altLang="en-US" dirty="0">
                <a:latin typeface="Times New Roman" pitchFamily="18" charset="0"/>
              </a:rPr>
              <a:t>这就是与原表达式等价的后缀表达式</a:t>
            </a:r>
            <a:endParaRPr lang="en-US" altLang="zh-CN" dirty="0">
              <a:latin typeface="Times New Roman" pitchFamily="18" charset="0"/>
            </a:endParaRPr>
          </a:p>
        </p:txBody>
      </p:sp>
      <p:sp>
        <p:nvSpPr>
          <p:cNvPr id="147460" name="灯片编号占位符 1"/>
          <p:cNvSpPr>
            <a:spLocks noGrp="1"/>
          </p:cNvSpPr>
          <p:nvPr>
            <p:ph type="sldNum" sz="quarter" idx="10"/>
          </p:nvPr>
        </p:nvSpPr>
        <p:spPr>
          <a:noFill/>
        </p:spPr>
        <p:txBody>
          <a:bodyPr/>
          <a:lstStyle/>
          <a:p>
            <a:fld id="{753C54A1-AD7D-4F47-9E53-30ED8C4E7B1C}" type="slidenum">
              <a:rPr lang="zh-CN" altLang="en-US" smtClean="0">
                <a:ea typeface="宋体" charset="-122"/>
              </a:rPr>
              <a:pPr/>
              <a:t>110</a:t>
            </a:fld>
            <a:endParaRPr lang="en-US" altLang="zh-CN">
              <a:ea typeface="宋体" charset="-122"/>
            </a:endParaRPr>
          </a:p>
        </p:txBody>
      </p:sp>
    </p:spTree>
    <p:extLst>
      <p:ext uri="{BB962C8B-B14F-4D97-AF65-F5344CB8AC3E}">
        <p14:creationId xmlns:p14="http://schemas.microsoft.com/office/powerpoint/2010/main" xmlns="" val="22485510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animEffect transition="in" filter="wipe(left)">
                                      <p:cBhvr>
                                        <p:cTn id="7" dur="3000"/>
                                        <p:tgtEl>
                                          <p:spTgt spid="4096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64">
                                            <p:txEl>
                                              <p:pRg st="2" end="2"/>
                                            </p:txEl>
                                          </p:spTgt>
                                        </p:tgtEl>
                                        <p:attrNameLst>
                                          <p:attrName>style.visibility</p:attrName>
                                        </p:attrNameLst>
                                      </p:cBhvr>
                                      <p:to>
                                        <p:strVal val="visible"/>
                                      </p:to>
                                    </p:set>
                                    <p:animEffect transition="in" filter="wipe(left)">
                                      <p:cBhvr>
                                        <p:cTn id="12" dur="3000"/>
                                        <p:tgtEl>
                                          <p:spTgt spid="40964">
                                            <p:txEl>
                                              <p:pRg st="2" end="2"/>
                                            </p:txEl>
                                          </p:spTgt>
                                        </p:tgtEl>
                                      </p:cBhvr>
                                    </p:animEffect>
                                  </p:childTnLst>
                                </p:cTn>
                              </p:par>
                            </p:childTnLst>
                          </p:cTn>
                        </p:par>
                        <p:par>
                          <p:cTn id="13" fill="hold">
                            <p:stCondLst>
                              <p:cond delay="3000"/>
                            </p:stCondLst>
                            <p:childTnLst>
                              <p:par>
                                <p:cTn id="14" presetID="22" presetClass="entr" presetSubtype="8" fill="hold" nodeType="afterEffect">
                                  <p:stCondLst>
                                    <p:cond delay="0"/>
                                  </p:stCondLst>
                                  <p:childTnLst>
                                    <p:set>
                                      <p:cBhvr>
                                        <p:cTn id="15" dur="1" fill="hold">
                                          <p:stCondLst>
                                            <p:cond delay="0"/>
                                          </p:stCondLst>
                                        </p:cTn>
                                        <p:tgtEl>
                                          <p:spTgt spid="40964">
                                            <p:txEl>
                                              <p:pRg st="3" end="3"/>
                                            </p:txEl>
                                          </p:spTgt>
                                        </p:tgtEl>
                                        <p:attrNameLst>
                                          <p:attrName>style.visibility</p:attrName>
                                        </p:attrNameLst>
                                      </p:cBhvr>
                                      <p:to>
                                        <p:strVal val="visible"/>
                                      </p:to>
                                    </p:set>
                                    <p:animEffect transition="in" filter="wipe(left)">
                                      <p:cBhvr>
                                        <p:cTn id="16" dur="3000"/>
                                        <p:tgtEl>
                                          <p:spTgt spid="4096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0964">
                                            <p:txEl>
                                              <p:pRg st="4" end="4"/>
                                            </p:txEl>
                                          </p:spTgt>
                                        </p:tgtEl>
                                        <p:attrNameLst>
                                          <p:attrName>style.visibility</p:attrName>
                                        </p:attrNameLst>
                                      </p:cBhvr>
                                      <p:to>
                                        <p:strVal val="visible"/>
                                      </p:to>
                                    </p:set>
                                    <p:animEffect transition="in" filter="wipe(left)">
                                      <p:cBhvr>
                                        <p:cTn id="21" dur="3000"/>
                                        <p:tgtEl>
                                          <p:spTgt spid="40964">
                                            <p:txEl>
                                              <p:pRg st="4" end="4"/>
                                            </p:txEl>
                                          </p:spTgt>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40964">
                                            <p:txEl>
                                              <p:pRg st="5" end="5"/>
                                            </p:txEl>
                                          </p:spTgt>
                                        </p:tgtEl>
                                        <p:attrNameLst>
                                          <p:attrName>style.visibility</p:attrName>
                                        </p:attrNameLst>
                                      </p:cBhvr>
                                      <p:to>
                                        <p:strVal val="visible"/>
                                      </p:to>
                                    </p:set>
                                    <p:animEffect transition="in" filter="wipe(left)">
                                      <p:cBhvr>
                                        <p:cTn id="25" dur="1000"/>
                                        <p:tgtEl>
                                          <p:spTgt spid="4096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41988" name="Rectangle 3"/>
          <p:cNvSpPr>
            <a:spLocks noGrp="1" noChangeArrowheads="1"/>
          </p:cNvSpPr>
          <p:nvPr>
            <p:ph idx="1"/>
          </p:nvPr>
        </p:nvSpPr>
        <p:spPr>
          <a:xfrm>
            <a:off x="1000125" y="1600200"/>
            <a:ext cx="7143750" cy="4525963"/>
          </a:xfrm>
        </p:spPr>
        <p:txBody>
          <a:bodyPr rIns="180000" bIns="108000"/>
          <a:lstStyle/>
          <a:p>
            <a:pPr marL="363538" indent="-276225" eaLnBrk="1" hangingPunct="1">
              <a:buFont typeface="Wingdings" pitchFamily="2" charset="2"/>
              <a:buChar char="Ø"/>
            </a:pPr>
            <a:r>
              <a:rPr lang="zh-CN" altLang="en-US" dirty="0">
                <a:solidFill>
                  <a:srgbClr val="C00000"/>
                </a:solidFill>
              </a:rPr>
              <a:t>后缀表达式的运算规则：</a:t>
            </a:r>
            <a:endParaRPr lang="en-US" altLang="zh-CN" dirty="0">
              <a:solidFill>
                <a:srgbClr val="C00000"/>
              </a:solidFill>
            </a:endParaRPr>
          </a:p>
          <a:p>
            <a:pPr marL="363538" indent="-276225" eaLnBrk="1" hangingPunct="1">
              <a:buFont typeface="Wingdings" pitchFamily="2" charset="2"/>
              <a:buNone/>
            </a:pPr>
            <a:r>
              <a:rPr lang="en-US" altLang="zh-CN" dirty="0">
                <a:solidFill>
                  <a:srgbClr val="CC3300"/>
                </a:solidFill>
              </a:rPr>
              <a:t>	</a:t>
            </a:r>
            <a:r>
              <a:rPr lang="zh-CN" altLang="en-US" dirty="0"/>
              <a:t>运算符和紧靠在它之前的两个操作数构成一个最小表达式。</a:t>
            </a:r>
          </a:p>
          <a:p>
            <a:pPr marL="363538" indent="-276225" eaLnBrk="1" hangingPunct="1">
              <a:buFont typeface="Wingdings" pitchFamily="2" charset="2"/>
              <a:buChar char="Ø"/>
            </a:pPr>
            <a:r>
              <a:rPr lang="zh-CN" altLang="en-US" dirty="0">
                <a:solidFill>
                  <a:srgbClr val="C00000"/>
                </a:solidFill>
              </a:rPr>
              <a:t>后缀表达式求值算法的主要思想：</a:t>
            </a:r>
          </a:p>
          <a:p>
            <a:pPr marL="363538" indent="-276225" eaLnBrk="1" hangingPunct="1">
              <a:buFont typeface="Wingdings" pitchFamily="2" charset="2"/>
              <a:buNone/>
            </a:pPr>
            <a:r>
              <a:rPr lang="zh-CN" altLang="en-US" dirty="0">
                <a:solidFill>
                  <a:srgbClr val="3333FF"/>
                </a:solidFill>
              </a:rPr>
              <a:t>	先找运算符</a:t>
            </a:r>
            <a:r>
              <a:rPr lang="en-US" altLang="zh-CN" dirty="0">
                <a:solidFill>
                  <a:srgbClr val="3333FF"/>
                </a:solidFill>
              </a:rPr>
              <a:t>,  </a:t>
            </a:r>
            <a:r>
              <a:rPr lang="zh-CN" altLang="en-US" dirty="0">
                <a:solidFill>
                  <a:srgbClr val="3333FF"/>
                </a:solidFill>
              </a:rPr>
              <a:t>再取出两个操作数进行运算。</a:t>
            </a:r>
            <a:endParaRPr lang="en-US" altLang="zh-CN" dirty="0">
              <a:solidFill>
                <a:srgbClr val="3333FF"/>
              </a:solidFill>
            </a:endParaRPr>
          </a:p>
        </p:txBody>
      </p:sp>
      <p:sp>
        <p:nvSpPr>
          <p:cNvPr id="148484" name="灯片编号占位符 1"/>
          <p:cNvSpPr>
            <a:spLocks noGrp="1"/>
          </p:cNvSpPr>
          <p:nvPr>
            <p:ph type="sldNum" sz="quarter" idx="10"/>
          </p:nvPr>
        </p:nvSpPr>
        <p:spPr>
          <a:noFill/>
        </p:spPr>
        <p:txBody>
          <a:bodyPr/>
          <a:lstStyle/>
          <a:p>
            <a:fld id="{5C8C20FD-4BD4-4603-A716-9066BC44E0AF}" type="slidenum">
              <a:rPr lang="zh-CN" altLang="en-US" smtClean="0">
                <a:ea typeface="宋体" charset="-122"/>
              </a:rPr>
              <a:pPr/>
              <a:t>111</a:t>
            </a:fld>
            <a:endParaRPr lang="en-US" altLang="zh-CN">
              <a:ea typeface="宋体" charset="-122"/>
            </a:endParaRPr>
          </a:p>
        </p:txBody>
      </p:sp>
    </p:spTree>
    <p:extLst>
      <p:ext uri="{BB962C8B-B14F-4D97-AF65-F5344CB8AC3E}">
        <p14:creationId xmlns:p14="http://schemas.microsoft.com/office/powerpoint/2010/main" xmlns="" val="13716323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988">
                                            <p:txEl>
                                              <p:pRg st="2" end="2"/>
                                            </p:txEl>
                                          </p:spTgt>
                                        </p:tgtEl>
                                        <p:attrNameLst>
                                          <p:attrName>style.visibility</p:attrName>
                                        </p:attrNameLst>
                                      </p:cBhvr>
                                      <p:to>
                                        <p:strVal val="visible"/>
                                      </p:to>
                                    </p:set>
                                    <p:animEffect transition="in" filter="wipe(left)">
                                      <p:cBhvr>
                                        <p:cTn id="7" dur="2000"/>
                                        <p:tgtEl>
                                          <p:spTgt spid="41988">
                                            <p:txEl>
                                              <p:pRg st="2" end="2"/>
                                            </p:txEl>
                                          </p:spTgt>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41988">
                                            <p:txEl>
                                              <p:pRg st="3" end="3"/>
                                            </p:txEl>
                                          </p:spTgt>
                                        </p:tgtEl>
                                        <p:attrNameLst>
                                          <p:attrName>style.visibility</p:attrName>
                                        </p:attrNameLst>
                                      </p:cBhvr>
                                      <p:to>
                                        <p:strVal val="visible"/>
                                      </p:to>
                                    </p:set>
                                    <p:animEffect transition="in" filter="wipe(left)">
                                      <p:cBhvr>
                                        <p:cTn id="11" dur="3000"/>
                                        <p:tgtEl>
                                          <p:spTgt spid="419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32771" name="Rectangle 35"/>
          <p:cNvSpPr>
            <a:spLocks noGrp="1" noChangeArrowheads="1"/>
          </p:cNvSpPr>
          <p:nvPr>
            <p:ph idx="1"/>
          </p:nvPr>
        </p:nvSpPr>
        <p:spPr>
          <a:xfrm>
            <a:off x="1000125" y="1600200"/>
            <a:ext cx="7143750" cy="4525963"/>
          </a:xfrm>
        </p:spPr>
        <p:txBody>
          <a:bodyPr rIns="180000" bIns="108000"/>
          <a:lstStyle/>
          <a:p>
            <a:pPr marL="363538" indent="-276225" eaLnBrk="1" hangingPunct="1">
              <a:buFont typeface="Wingdings" pitchFamily="2" charset="2"/>
              <a:buNone/>
              <a:defRPr/>
            </a:pPr>
            <a:r>
              <a:rPr lang="zh-CN" altLang="en-US" dirty="0">
                <a:solidFill>
                  <a:srgbClr val="008000"/>
                </a:solidFill>
              </a:rPr>
              <a:t>例如，</a:t>
            </a:r>
            <a:r>
              <a:rPr lang="zh-CN" altLang="en-US" dirty="0"/>
              <a:t>对于后缀表达式</a:t>
            </a:r>
            <a:endParaRPr lang="en-US" altLang="zh-CN" dirty="0"/>
          </a:p>
          <a:p>
            <a:pPr marL="93663" indent="-6350" eaLnBrk="1" hangingPunct="1">
              <a:buFont typeface="Wingdings" pitchFamily="2" charset="2"/>
              <a:buNone/>
              <a:defRPr/>
            </a:pPr>
            <a:endParaRPr lang="en-US" altLang="zh-CN" dirty="0"/>
          </a:p>
          <a:p>
            <a:pPr marL="93663" indent="-6350" eaLnBrk="1" hangingPunct="1">
              <a:buFont typeface="Wingdings" pitchFamily="2" charset="2"/>
              <a:buNone/>
              <a:defRPr/>
            </a:pPr>
            <a:endParaRPr lang="en-US" altLang="zh-CN" dirty="0"/>
          </a:p>
          <a:p>
            <a:pPr marL="93663" indent="-6350" eaLnBrk="1" hangingPunct="1">
              <a:buFont typeface="Wingdings" pitchFamily="2" charset="2"/>
              <a:buNone/>
              <a:defRPr/>
            </a:pPr>
            <a:r>
              <a:rPr lang="zh-CN" altLang="en-US" dirty="0"/>
              <a:t>求值过程如下：</a:t>
            </a:r>
            <a:endParaRPr lang="en-US" altLang="zh-CN" dirty="0"/>
          </a:p>
          <a:p>
            <a:pPr marL="93663" indent="-6350" eaLnBrk="1" hangingPunct="1">
              <a:buFont typeface="Wingdings" pitchFamily="2" charset="2"/>
              <a:buNone/>
              <a:defRPr/>
            </a:pPr>
            <a:r>
              <a:rPr lang="en-US" altLang="zh-CN" dirty="0"/>
              <a:t>E1:</a:t>
            </a:r>
          </a:p>
          <a:p>
            <a:pPr marL="93663" indent="-6350" eaLnBrk="1" hangingPunct="1">
              <a:buFont typeface="Wingdings" pitchFamily="2" charset="2"/>
              <a:buNone/>
              <a:defRPr/>
            </a:pPr>
            <a:r>
              <a:rPr lang="en-US" altLang="zh-CN" dirty="0"/>
              <a:t>S2:</a:t>
            </a:r>
          </a:p>
        </p:txBody>
      </p:sp>
      <p:sp>
        <p:nvSpPr>
          <p:cNvPr id="149508" name="灯片编号占位符 1"/>
          <p:cNvSpPr>
            <a:spLocks noGrp="1"/>
          </p:cNvSpPr>
          <p:nvPr>
            <p:ph type="sldNum" sz="quarter" idx="10"/>
          </p:nvPr>
        </p:nvSpPr>
        <p:spPr>
          <a:noFill/>
        </p:spPr>
        <p:txBody>
          <a:bodyPr/>
          <a:lstStyle/>
          <a:p>
            <a:fld id="{EEA7D7A1-72DF-4D37-BE23-AC036A10AED8}" type="slidenum">
              <a:rPr lang="zh-CN" altLang="en-US" smtClean="0">
                <a:ea typeface="宋体" charset="-122"/>
              </a:rPr>
              <a:pPr/>
              <a:t>112</a:t>
            </a:fld>
            <a:endParaRPr lang="en-US" altLang="zh-CN">
              <a:ea typeface="宋体" charset="-122"/>
            </a:endParaRPr>
          </a:p>
        </p:txBody>
      </p:sp>
      <p:sp>
        <p:nvSpPr>
          <p:cNvPr id="149509" name="Text Box 38"/>
          <p:cNvSpPr txBox="1">
            <a:spLocks noChangeArrowheads="1"/>
          </p:cNvSpPr>
          <p:nvPr/>
        </p:nvSpPr>
        <p:spPr bwMode="auto">
          <a:xfrm>
            <a:off x="2533650" y="2571750"/>
            <a:ext cx="4321175" cy="457200"/>
          </a:xfrm>
          <a:prstGeom prst="rect">
            <a:avLst/>
          </a:prstGeom>
          <a:solidFill>
            <a:schemeClr val="bg1"/>
          </a:solidFill>
          <a:ln w="9525" algn="ctr">
            <a:noFill/>
            <a:miter lim="800000"/>
            <a:headEnd/>
            <a:tailEnd type="none" w="sm" len="lg"/>
          </a:ln>
        </p:spPr>
        <p:txBody>
          <a:bodyPr>
            <a:spAutoFit/>
          </a:bodyPr>
          <a:lstStyle/>
          <a:p>
            <a:pPr algn="ctr">
              <a:spcBef>
                <a:spcPct val="50000"/>
              </a:spcBef>
            </a:pPr>
            <a:endParaRPr lang="zh-CN" altLang="en-US" sz="2400">
              <a:latin typeface="Times New Roman" pitchFamily="18" charset="0"/>
            </a:endParaRPr>
          </a:p>
        </p:txBody>
      </p:sp>
      <p:sp>
        <p:nvSpPr>
          <p:cNvPr id="149510" name="Text Box 39"/>
          <p:cNvSpPr txBox="1">
            <a:spLocks noChangeArrowheads="1"/>
          </p:cNvSpPr>
          <p:nvPr/>
        </p:nvSpPr>
        <p:spPr bwMode="auto">
          <a:xfrm>
            <a:off x="1958975" y="2587625"/>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10</a:t>
            </a:r>
          </a:p>
        </p:txBody>
      </p:sp>
      <p:sp>
        <p:nvSpPr>
          <p:cNvPr id="149511" name="Text Box 40"/>
          <p:cNvSpPr txBox="1">
            <a:spLocks noChangeArrowheads="1"/>
          </p:cNvSpPr>
          <p:nvPr/>
        </p:nvSpPr>
        <p:spPr bwMode="auto">
          <a:xfrm>
            <a:off x="2606675" y="257175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18</a:t>
            </a:r>
          </a:p>
        </p:txBody>
      </p:sp>
      <p:sp>
        <p:nvSpPr>
          <p:cNvPr id="149512" name="Text Box 41"/>
          <p:cNvSpPr txBox="1">
            <a:spLocks noChangeArrowheads="1"/>
          </p:cNvSpPr>
          <p:nvPr/>
        </p:nvSpPr>
        <p:spPr bwMode="auto">
          <a:xfrm>
            <a:off x="3182938" y="2571750"/>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9</a:t>
            </a:r>
          </a:p>
        </p:txBody>
      </p:sp>
      <p:sp>
        <p:nvSpPr>
          <p:cNvPr id="149513" name="Text Box 42"/>
          <p:cNvSpPr txBox="1">
            <a:spLocks noChangeArrowheads="1"/>
          </p:cNvSpPr>
          <p:nvPr/>
        </p:nvSpPr>
        <p:spPr bwMode="auto">
          <a:xfrm>
            <a:off x="3686175" y="257175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3</a:t>
            </a:r>
          </a:p>
        </p:txBody>
      </p:sp>
      <p:sp>
        <p:nvSpPr>
          <p:cNvPr id="149514" name="Text Box 43"/>
          <p:cNvSpPr txBox="1">
            <a:spLocks noChangeArrowheads="1"/>
          </p:cNvSpPr>
          <p:nvPr/>
        </p:nvSpPr>
        <p:spPr bwMode="auto">
          <a:xfrm>
            <a:off x="4308475" y="2571750"/>
            <a:ext cx="431800"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149515" name="Text Box 44"/>
          <p:cNvSpPr txBox="1">
            <a:spLocks noChangeArrowheads="1"/>
          </p:cNvSpPr>
          <p:nvPr/>
        </p:nvSpPr>
        <p:spPr bwMode="auto">
          <a:xfrm>
            <a:off x="4621213" y="2571750"/>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149516" name="Text Box 45"/>
          <p:cNvSpPr txBox="1">
            <a:spLocks noChangeArrowheads="1"/>
          </p:cNvSpPr>
          <p:nvPr/>
        </p:nvSpPr>
        <p:spPr bwMode="auto">
          <a:xfrm>
            <a:off x="5054600" y="257175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15</a:t>
            </a:r>
          </a:p>
        </p:txBody>
      </p:sp>
      <p:sp>
        <p:nvSpPr>
          <p:cNvPr id="149517" name="Text Box 46"/>
          <p:cNvSpPr txBox="1">
            <a:spLocks noChangeArrowheads="1"/>
          </p:cNvSpPr>
          <p:nvPr/>
        </p:nvSpPr>
        <p:spPr bwMode="auto">
          <a:xfrm>
            <a:off x="5559425" y="257175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149518" name="Text Box 47"/>
          <p:cNvSpPr txBox="1">
            <a:spLocks noChangeArrowheads="1"/>
          </p:cNvSpPr>
          <p:nvPr/>
        </p:nvSpPr>
        <p:spPr bwMode="auto">
          <a:xfrm>
            <a:off x="5991225" y="257175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149519" name="Text Box 48"/>
          <p:cNvSpPr txBox="1">
            <a:spLocks noChangeArrowheads="1"/>
          </p:cNvSpPr>
          <p:nvPr/>
        </p:nvSpPr>
        <p:spPr bwMode="auto">
          <a:xfrm>
            <a:off x="6424613" y="2571750"/>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6</a:t>
            </a:r>
          </a:p>
        </p:txBody>
      </p:sp>
      <p:sp>
        <p:nvSpPr>
          <p:cNvPr id="149520" name="Text Box 49"/>
          <p:cNvSpPr txBox="1">
            <a:spLocks noChangeArrowheads="1"/>
          </p:cNvSpPr>
          <p:nvPr/>
        </p:nvSpPr>
        <p:spPr bwMode="auto">
          <a:xfrm>
            <a:off x="6856413" y="2571750"/>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楷体_GB2312" pitchFamily="49" charset="-122"/>
                <a:ea typeface="楷体_GB2312" pitchFamily="49" charset="-122"/>
              </a:rPr>
              <a:t>-</a:t>
            </a:r>
          </a:p>
        </p:txBody>
      </p:sp>
      <p:sp>
        <p:nvSpPr>
          <p:cNvPr id="149521" name="Text Box 50"/>
          <p:cNvSpPr txBox="1">
            <a:spLocks noChangeArrowheads="1"/>
          </p:cNvSpPr>
          <p:nvPr/>
        </p:nvSpPr>
        <p:spPr bwMode="auto">
          <a:xfrm>
            <a:off x="7286625" y="257175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008000"/>
                </a:solidFill>
                <a:latin typeface="楷体_GB2312" pitchFamily="49" charset="-122"/>
                <a:ea typeface="楷体_GB2312" pitchFamily="49" charset="-122"/>
              </a:rPr>
              <a:t>#</a:t>
            </a:r>
          </a:p>
        </p:txBody>
      </p:sp>
      <p:sp>
        <p:nvSpPr>
          <p:cNvPr id="295987" name="Line 51"/>
          <p:cNvSpPr>
            <a:spLocks noChangeShapeType="1"/>
          </p:cNvSpPr>
          <p:nvPr/>
        </p:nvSpPr>
        <p:spPr bwMode="auto">
          <a:xfrm>
            <a:off x="2101850" y="3074988"/>
            <a:ext cx="287338" cy="1587"/>
          </a:xfrm>
          <a:prstGeom prst="line">
            <a:avLst/>
          </a:prstGeom>
          <a:noFill/>
          <a:ln w="38100">
            <a:solidFill>
              <a:srgbClr val="000000"/>
            </a:solidFill>
            <a:round/>
            <a:headEnd/>
            <a:tailEnd type="none" w="sm" len="lg"/>
          </a:ln>
        </p:spPr>
        <p:txBody>
          <a:bodyPr/>
          <a:lstStyle/>
          <a:p>
            <a:endParaRPr lang="zh-CN" altLang="en-US"/>
          </a:p>
        </p:txBody>
      </p:sp>
      <p:sp>
        <p:nvSpPr>
          <p:cNvPr id="295988" name="Text Box 52"/>
          <p:cNvSpPr txBox="1">
            <a:spLocks noChangeArrowheads="1"/>
          </p:cNvSpPr>
          <p:nvPr/>
        </p:nvSpPr>
        <p:spPr bwMode="auto">
          <a:xfrm>
            <a:off x="2100263" y="4295775"/>
            <a:ext cx="288925"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a:t>
            </a:r>
          </a:p>
        </p:txBody>
      </p:sp>
      <p:sp>
        <p:nvSpPr>
          <p:cNvPr id="295989" name="Text Box 53"/>
          <p:cNvSpPr txBox="1">
            <a:spLocks noChangeArrowheads="1"/>
          </p:cNvSpPr>
          <p:nvPr/>
        </p:nvSpPr>
        <p:spPr bwMode="auto">
          <a:xfrm>
            <a:off x="2081213" y="4295775"/>
            <a:ext cx="358775"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a:t>
            </a:r>
          </a:p>
        </p:txBody>
      </p:sp>
      <p:sp>
        <p:nvSpPr>
          <p:cNvPr id="295990" name="Text Box 54"/>
          <p:cNvSpPr txBox="1">
            <a:spLocks noChangeArrowheads="1"/>
          </p:cNvSpPr>
          <p:nvPr/>
        </p:nvSpPr>
        <p:spPr bwMode="auto">
          <a:xfrm>
            <a:off x="2605088" y="4295775"/>
            <a:ext cx="287337"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9</a:t>
            </a:r>
          </a:p>
        </p:txBody>
      </p:sp>
      <p:sp>
        <p:nvSpPr>
          <p:cNvPr id="295991" name="Text Box 55"/>
          <p:cNvSpPr txBox="1">
            <a:spLocks noChangeArrowheads="1"/>
          </p:cNvSpPr>
          <p:nvPr/>
        </p:nvSpPr>
        <p:spPr bwMode="auto">
          <a:xfrm>
            <a:off x="2605088" y="4295775"/>
            <a:ext cx="3603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3</a:t>
            </a:r>
          </a:p>
        </p:txBody>
      </p:sp>
      <p:sp>
        <p:nvSpPr>
          <p:cNvPr id="295992" name="Text Box 56"/>
          <p:cNvSpPr txBox="1">
            <a:spLocks noChangeArrowheads="1"/>
          </p:cNvSpPr>
          <p:nvPr/>
        </p:nvSpPr>
        <p:spPr bwMode="auto">
          <a:xfrm>
            <a:off x="2101850" y="4295775"/>
            <a:ext cx="288925"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a:t>
            </a:r>
          </a:p>
        </p:txBody>
      </p:sp>
      <p:sp>
        <p:nvSpPr>
          <p:cNvPr id="295993" name="Text Box 57"/>
          <p:cNvSpPr txBox="1">
            <a:spLocks noChangeArrowheads="1"/>
          </p:cNvSpPr>
          <p:nvPr/>
        </p:nvSpPr>
        <p:spPr bwMode="auto">
          <a:xfrm>
            <a:off x="2605088" y="4295775"/>
            <a:ext cx="287337"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6</a:t>
            </a:r>
          </a:p>
        </p:txBody>
      </p:sp>
      <p:sp>
        <p:nvSpPr>
          <p:cNvPr id="295994" name="Text Box 58"/>
          <p:cNvSpPr txBox="1">
            <a:spLocks noChangeArrowheads="1"/>
          </p:cNvSpPr>
          <p:nvPr/>
        </p:nvSpPr>
        <p:spPr bwMode="auto">
          <a:xfrm>
            <a:off x="2606675" y="4295775"/>
            <a:ext cx="215900"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0</a:t>
            </a:r>
          </a:p>
        </p:txBody>
      </p:sp>
      <p:sp>
        <p:nvSpPr>
          <p:cNvPr id="295995" name="Text Box 59"/>
          <p:cNvSpPr txBox="1">
            <a:spLocks noChangeArrowheads="1"/>
          </p:cNvSpPr>
          <p:nvPr/>
        </p:nvSpPr>
        <p:spPr bwMode="auto">
          <a:xfrm>
            <a:off x="2579688" y="4295775"/>
            <a:ext cx="287337"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8</a:t>
            </a:r>
          </a:p>
        </p:txBody>
      </p:sp>
      <p:sp>
        <p:nvSpPr>
          <p:cNvPr id="295996" name="Text Box 60"/>
          <p:cNvSpPr txBox="1">
            <a:spLocks noChangeArrowheads="1"/>
          </p:cNvSpPr>
          <p:nvPr/>
        </p:nvSpPr>
        <p:spPr bwMode="auto">
          <a:xfrm>
            <a:off x="2606675" y="4295775"/>
            <a:ext cx="287338"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5</a:t>
            </a:r>
          </a:p>
        </p:txBody>
      </p:sp>
      <p:sp>
        <p:nvSpPr>
          <p:cNvPr id="295997" name="Line 61"/>
          <p:cNvSpPr>
            <a:spLocks noChangeShapeType="1"/>
          </p:cNvSpPr>
          <p:nvPr/>
        </p:nvSpPr>
        <p:spPr bwMode="auto">
          <a:xfrm>
            <a:off x="2462213" y="3074988"/>
            <a:ext cx="215900" cy="1587"/>
          </a:xfrm>
          <a:prstGeom prst="line">
            <a:avLst/>
          </a:prstGeom>
          <a:noFill/>
          <a:ln w="38100">
            <a:solidFill>
              <a:srgbClr val="000000"/>
            </a:solidFill>
            <a:round/>
            <a:headEnd/>
            <a:tailEnd type="none" w="sm" len="lg"/>
          </a:ln>
        </p:spPr>
        <p:txBody>
          <a:bodyPr/>
          <a:lstStyle/>
          <a:p>
            <a:endParaRPr lang="zh-CN" altLang="en-US"/>
          </a:p>
        </p:txBody>
      </p:sp>
      <p:sp>
        <p:nvSpPr>
          <p:cNvPr id="295998" name="Text Box 62"/>
          <p:cNvSpPr txBox="1">
            <a:spLocks noChangeArrowheads="1"/>
          </p:cNvSpPr>
          <p:nvPr/>
        </p:nvSpPr>
        <p:spPr bwMode="auto">
          <a:xfrm>
            <a:off x="2030413" y="4941888"/>
            <a:ext cx="576262"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10</a:t>
            </a:r>
          </a:p>
        </p:txBody>
      </p:sp>
      <p:sp>
        <p:nvSpPr>
          <p:cNvPr id="295999" name="Line 63"/>
          <p:cNvSpPr>
            <a:spLocks noChangeShapeType="1"/>
          </p:cNvSpPr>
          <p:nvPr/>
        </p:nvSpPr>
        <p:spPr bwMode="auto">
          <a:xfrm>
            <a:off x="2749550" y="3074988"/>
            <a:ext cx="287338" cy="1587"/>
          </a:xfrm>
          <a:prstGeom prst="line">
            <a:avLst/>
          </a:prstGeom>
          <a:noFill/>
          <a:ln w="38100">
            <a:solidFill>
              <a:srgbClr val="000000"/>
            </a:solidFill>
            <a:round/>
            <a:headEnd/>
            <a:tailEnd type="none" w="sm" len="lg"/>
          </a:ln>
        </p:spPr>
        <p:txBody>
          <a:bodyPr/>
          <a:lstStyle/>
          <a:p>
            <a:endParaRPr lang="zh-CN" altLang="en-US"/>
          </a:p>
        </p:txBody>
      </p:sp>
      <p:sp>
        <p:nvSpPr>
          <p:cNvPr id="296000" name="Line 64"/>
          <p:cNvSpPr>
            <a:spLocks noChangeShapeType="1"/>
          </p:cNvSpPr>
          <p:nvPr/>
        </p:nvSpPr>
        <p:spPr bwMode="auto">
          <a:xfrm>
            <a:off x="3109913" y="3074988"/>
            <a:ext cx="215900" cy="1587"/>
          </a:xfrm>
          <a:prstGeom prst="line">
            <a:avLst/>
          </a:prstGeom>
          <a:noFill/>
          <a:ln w="38100">
            <a:solidFill>
              <a:srgbClr val="000000"/>
            </a:solidFill>
            <a:round/>
            <a:headEnd/>
            <a:tailEnd type="none" w="sm" len="lg"/>
          </a:ln>
        </p:spPr>
        <p:txBody>
          <a:bodyPr/>
          <a:lstStyle/>
          <a:p>
            <a:endParaRPr lang="zh-CN" altLang="en-US"/>
          </a:p>
        </p:txBody>
      </p:sp>
      <p:sp>
        <p:nvSpPr>
          <p:cNvPr id="296001" name="Text Box 65"/>
          <p:cNvSpPr txBox="1">
            <a:spLocks noChangeArrowheads="1"/>
          </p:cNvSpPr>
          <p:nvPr/>
        </p:nvSpPr>
        <p:spPr bwMode="auto">
          <a:xfrm>
            <a:off x="2749550" y="494188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18</a:t>
            </a:r>
          </a:p>
        </p:txBody>
      </p:sp>
      <p:sp>
        <p:nvSpPr>
          <p:cNvPr id="296002" name="Text Box 66"/>
          <p:cNvSpPr txBox="1">
            <a:spLocks noChangeArrowheads="1"/>
          </p:cNvSpPr>
          <p:nvPr/>
        </p:nvSpPr>
        <p:spPr bwMode="auto">
          <a:xfrm>
            <a:off x="3470275" y="4941888"/>
            <a:ext cx="287338"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9</a:t>
            </a:r>
          </a:p>
        </p:txBody>
      </p:sp>
      <p:sp>
        <p:nvSpPr>
          <p:cNvPr id="296003" name="Line 67"/>
          <p:cNvSpPr>
            <a:spLocks noChangeShapeType="1"/>
          </p:cNvSpPr>
          <p:nvPr/>
        </p:nvSpPr>
        <p:spPr bwMode="auto">
          <a:xfrm>
            <a:off x="3384550" y="3074988"/>
            <a:ext cx="179388" cy="1587"/>
          </a:xfrm>
          <a:prstGeom prst="line">
            <a:avLst/>
          </a:prstGeom>
          <a:noFill/>
          <a:ln w="38100">
            <a:solidFill>
              <a:srgbClr val="000000"/>
            </a:solidFill>
            <a:round/>
            <a:headEnd/>
            <a:tailEnd type="none" w="sm" len="lg"/>
          </a:ln>
        </p:spPr>
        <p:txBody>
          <a:bodyPr/>
          <a:lstStyle/>
          <a:p>
            <a:endParaRPr lang="zh-CN" altLang="en-US"/>
          </a:p>
        </p:txBody>
      </p:sp>
      <p:sp>
        <p:nvSpPr>
          <p:cNvPr id="296004" name="Line 68"/>
          <p:cNvSpPr>
            <a:spLocks noChangeShapeType="1"/>
          </p:cNvSpPr>
          <p:nvPr/>
        </p:nvSpPr>
        <p:spPr bwMode="auto">
          <a:xfrm>
            <a:off x="3638550" y="3074988"/>
            <a:ext cx="179388" cy="1587"/>
          </a:xfrm>
          <a:prstGeom prst="line">
            <a:avLst/>
          </a:prstGeom>
          <a:noFill/>
          <a:ln w="38100">
            <a:solidFill>
              <a:srgbClr val="000000"/>
            </a:solidFill>
            <a:round/>
            <a:headEnd/>
            <a:tailEnd type="none" w="sm" len="lg"/>
          </a:ln>
        </p:spPr>
        <p:txBody>
          <a:bodyPr/>
          <a:lstStyle/>
          <a:p>
            <a:endParaRPr lang="zh-CN" altLang="en-US"/>
          </a:p>
        </p:txBody>
      </p:sp>
      <p:sp>
        <p:nvSpPr>
          <p:cNvPr id="296005" name="Text Box 69"/>
          <p:cNvSpPr txBox="1">
            <a:spLocks noChangeArrowheads="1"/>
          </p:cNvSpPr>
          <p:nvPr/>
        </p:nvSpPr>
        <p:spPr bwMode="auto">
          <a:xfrm>
            <a:off x="3902075" y="4941888"/>
            <a:ext cx="3603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3</a:t>
            </a:r>
          </a:p>
        </p:txBody>
      </p:sp>
      <p:sp>
        <p:nvSpPr>
          <p:cNvPr id="296006" name="Line 70"/>
          <p:cNvSpPr>
            <a:spLocks noChangeShapeType="1"/>
          </p:cNvSpPr>
          <p:nvPr/>
        </p:nvSpPr>
        <p:spPr bwMode="auto">
          <a:xfrm>
            <a:off x="3876675" y="3074988"/>
            <a:ext cx="179388" cy="1587"/>
          </a:xfrm>
          <a:prstGeom prst="line">
            <a:avLst/>
          </a:prstGeom>
          <a:noFill/>
          <a:ln w="38100">
            <a:solidFill>
              <a:srgbClr val="000000"/>
            </a:solidFill>
            <a:round/>
            <a:headEnd/>
            <a:tailEnd type="none" w="sm" len="lg"/>
          </a:ln>
        </p:spPr>
        <p:txBody>
          <a:bodyPr/>
          <a:lstStyle/>
          <a:p>
            <a:endParaRPr lang="zh-CN" altLang="en-US"/>
          </a:p>
        </p:txBody>
      </p:sp>
      <p:sp>
        <p:nvSpPr>
          <p:cNvPr id="296007" name="Line 71"/>
          <p:cNvSpPr>
            <a:spLocks noChangeShapeType="1"/>
          </p:cNvSpPr>
          <p:nvPr/>
        </p:nvSpPr>
        <p:spPr bwMode="auto">
          <a:xfrm>
            <a:off x="4130675" y="3074988"/>
            <a:ext cx="179388" cy="1587"/>
          </a:xfrm>
          <a:prstGeom prst="line">
            <a:avLst/>
          </a:prstGeom>
          <a:noFill/>
          <a:ln w="38100">
            <a:solidFill>
              <a:srgbClr val="000000"/>
            </a:solidFill>
            <a:round/>
            <a:headEnd/>
            <a:tailEnd type="none" w="sm" len="lg"/>
          </a:ln>
        </p:spPr>
        <p:txBody>
          <a:bodyPr/>
          <a:lstStyle/>
          <a:p>
            <a:endParaRPr lang="zh-CN" altLang="en-US"/>
          </a:p>
        </p:txBody>
      </p:sp>
      <p:sp>
        <p:nvSpPr>
          <p:cNvPr id="296008" name="Line 72"/>
          <p:cNvSpPr>
            <a:spLocks noChangeShapeType="1"/>
          </p:cNvSpPr>
          <p:nvPr/>
        </p:nvSpPr>
        <p:spPr bwMode="auto">
          <a:xfrm>
            <a:off x="4405313" y="3074988"/>
            <a:ext cx="179387" cy="1587"/>
          </a:xfrm>
          <a:prstGeom prst="line">
            <a:avLst/>
          </a:prstGeom>
          <a:noFill/>
          <a:ln w="38100">
            <a:solidFill>
              <a:srgbClr val="000000"/>
            </a:solidFill>
            <a:round/>
            <a:headEnd/>
            <a:tailEnd type="none" w="sm" len="lg"/>
          </a:ln>
        </p:spPr>
        <p:txBody>
          <a:bodyPr/>
          <a:lstStyle/>
          <a:p>
            <a:endParaRPr lang="zh-CN" altLang="en-US"/>
          </a:p>
        </p:txBody>
      </p:sp>
      <p:sp>
        <p:nvSpPr>
          <p:cNvPr id="296009" name="Text Box 73"/>
          <p:cNvSpPr txBox="1">
            <a:spLocks noChangeArrowheads="1"/>
          </p:cNvSpPr>
          <p:nvPr/>
        </p:nvSpPr>
        <p:spPr bwMode="auto">
          <a:xfrm>
            <a:off x="3470275" y="494188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27</a:t>
            </a:r>
          </a:p>
        </p:txBody>
      </p:sp>
      <p:sp>
        <p:nvSpPr>
          <p:cNvPr id="296010" name="Line 74"/>
          <p:cNvSpPr>
            <a:spLocks noChangeShapeType="1"/>
          </p:cNvSpPr>
          <p:nvPr/>
        </p:nvSpPr>
        <p:spPr bwMode="auto">
          <a:xfrm>
            <a:off x="4789488" y="3074988"/>
            <a:ext cx="179387" cy="1587"/>
          </a:xfrm>
          <a:prstGeom prst="line">
            <a:avLst/>
          </a:prstGeom>
          <a:noFill/>
          <a:ln w="38100">
            <a:solidFill>
              <a:srgbClr val="000000"/>
            </a:solidFill>
            <a:round/>
            <a:headEnd/>
            <a:tailEnd type="none" w="sm" len="lg"/>
          </a:ln>
        </p:spPr>
        <p:txBody>
          <a:bodyPr/>
          <a:lstStyle/>
          <a:p>
            <a:endParaRPr lang="zh-CN" altLang="en-US"/>
          </a:p>
        </p:txBody>
      </p:sp>
      <p:sp>
        <p:nvSpPr>
          <p:cNvPr id="296011" name="Text Box 75"/>
          <p:cNvSpPr txBox="1">
            <a:spLocks noChangeArrowheads="1"/>
          </p:cNvSpPr>
          <p:nvPr/>
        </p:nvSpPr>
        <p:spPr bwMode="auto">
          <a:xfrm>
            <a:off x="2822575" y="494188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45</a:t>
            </a:r>
          </a:p>
        </p:txBody>
      </p:sp>
      <p:sp>
        <p:nvSpPr>
          <p:cNvPr id="296012" name="Line 76"/>
          <p:cNvSpPr>
            <a:spLocks noChangeShapeType="1"/>
          </p:cNvSpPr>
          <p:nvPr/>
        </p:nvSpPr>
        <p:spPr bwMode="auto">
          <a:xfrm>
            <a:off x="5199063" y="3074988"/>
            <a:ext cx="287337" cy="1587"/>
          </a:xfrm>
          <a:prstGeom prst="line">
            <a:avLst/>
          </a:prstGeom>
          <a:noFill/>
          <a:ln w="38100">
            <a:solidFill>
              <a:srgbClr val="000000"/>
            </a:solidFill>
            <a:round/>
            <a:headEnd/>
            <a:tailEnd type="none" w="sm" len="lg"/>
          </a:ln>
        </p:spPr>
        <p:txBody>
          <a:bodyPr/>
          <a:lstStyle/>
          <a:p>
            <a:endParaRPr lang="zh-CN" altLang="en-US"/>
          </a:p>
        </p:txBody>
      </p:sp>
      <p:sp>
        <p:nvSpPr>
          <p:cNvPr id="296013" name="Line 77"/>
          <p:cNvSpPr>
            <a:spLocks noChangeShapeType="1"/>
          </p:cNvSpPr>
          <p:nvPr/>
        </p:nvSpPr>
        <p:spPr bwMode="auto">
          <a:xfrm>
            <a:off x="5556250" y="3074988"/>
            <a:ext cx="179388" cy="1587"/>
          </a:xfrm>
          <a:prstGeom prst="line">
            <a:avLst/>
          </a:prstGeom>
          <a:noFill/>
          <a:ln w="38100">
            <a:solidFill>
              <a:srgbClr val="000000"/>
            </a:solidFill>
            <a:round/>
            <a:headEnd/>
            <a:tailEnd type="none" w="sm" len="lg"/>
          </a:ln>
        </p:spPr>
        <p:txBody>
          <a:bodyPr/>
          <a:lstStyle/>
          <a:p>
            <a:endParaRPr lang="zh-CN" altLang="en-US"/>
          </a:p>
        </p:txBody>
      </p:sp>
      <p:sp>
        <p:nvSpPr>
          <p:cNvPr id="296014" name="Text Box 78"/>
          <p:cNvSpPr txBox="1">
            <a:spLocks noChangeArrowheads="1"/>
          </p:cNvSpPr>
          <p:nvPr/>
        </p:nvSpPr>
        <p:spPr bwMode="auto">
          <a:xfrm>
            <a:off x="3541713" y="4941888"/>
            <a:ext cx="576262"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15</a:t>
            </a:r>
          </a:p>
        </p:txBody>
      </p:sp>
      <p:sp>
        <p:nvSpPr>
          <p:cNvPr id="296015" name="Line 79"/>
          <p:cNvSpPr>
            <a:spLocks noChangeShapeType="1"/>
          </p:cNvSpPr>
          <p:nvPr/>
        </p:nvSpPr>
        <p:spPr bwMode="auto">
          <a:xfrm>
            <a:off x="5784850" y="3074988"/>
            <a:ext cx="179388" cy="1587"/>
          </a:xfrm>
          <a:prstGeom prst="line">
            <a:avLst/>
          </a:prstGeom>
          <a:noFill/>
          <a:ln w="38100">
            <a:solidFill>
              <a:srgbClr val="000000"/>
            </a:solidFill>
            <a:round/>
            <a:headEnd/>
            <a:tailEnd type="none" w="sm" len="lg"/>
          </a:ln>
        </p:spPr>
        <p:txBody>
          <a:bodyPr/>
          <a:lstStyle/>
          <a:p>
            <a:endParaRPr lang="zh-CN" altLang="en-US"/>
          </a:p>
        </p:txBody>
      </p:sp>
      <p:sp>
        <p:nvSpPr>
          <p:cNvPr id="296016" name="Text Box 80"/>
          <p:cNvSpPr txBox="1">
            <a:spLocks noChangeArrowheads="1"/>
          </p:cNvSpPr>
          <p:nvPr/>
        </p:nvSpPr>
        <p:spPr bwMode="auto">
          <a:xfrm>
            <a:off x="2822575" y="494188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3</a:t>
            </a:r>
          </a:p>
        </p:txBody>
      </p:sp>
      <p:sp>
        <p:nvSpPr>
          <p:cNvPr id="296017" name="Line 81"/>
          <p:cNvSpPr>
            <a:spLocks noChangeShapeType="1"/>
          </p:cNvSpPr>
          <p:nvPr/>
        </p:nvSpPr>
        <p:spPr bwMode="auto">
          <a:xfrm>
            <a:off x="6170613" y="3074988"/>
            <a:ext cx="179387" cy="1587"/>
          </a:xfrm>
          <a:prstGeom prst="line">
            <a:avLst/>
          </a:prstGeom>
          <a:noFill/>
          <a:ln w="38100">
            <a:solidFill>
              <a:srgbClr val="000000"/>
            </a:solidFill>
            <a:round/>
            <a:headEnd/>
            <a:tailEnd type="none" w="sm" len="lg"/>
          </a:ln>
        </p:spPr>
        <p:txBody>
          <a:bodyPr/>
          <a:lstStyle/>
          <a:p>
            <a:endParaRPr lang="zh-CN" altLang="en-US"/>
          </a:p>
        </p:txBody>
      </p:sp>
      <p:sp>
        <p:nvSpPr>
          <p:cNvPr id="296018" name="Text Box 82"/>
          <p:cNvSpPr txBox="1">
            <a:spLocks noChangeArrowheads="1"/>
          </p:cNvSpPr>
          <p:nvPr/>
        </p:nvSpPr>
        <p:spPr bwMode="auto">
          <a:xfrm>
            <a:off x="2030413" y="4941888"/>
            <a:ext cx="576262"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13</a:t>
            </a:r>
          </a:p>
        </p:txBody>
      </p:sp>
      <p:sp>
        <p:nvSpPr>
          <p:cNvPr id="296019" name="Line 83"/>
          <p:cNvSpPr>
            <a:spLocks noChangeShapeType="1"/>
          </p:cNvSpPr>
          <p:nvPr/>
        </p:nvSpPr>
        <p:spPr bwMode="auto">
          <a:xfrm>
            <a:off x="6602413" y="3074988"/>
            <a:ext cx="179387" cy="1587"/>
          </a:xfrm>
          <a:prstGeom prst="line">
            <a:avLst/>
          </a:prstGeom>
          <a:noFill/>
          <a:ln w="38100">
            <a:solidFill>
              <a:srgbClr val="000000"/>
            </a:solidFill>
            <a:round/>
            <a:headEnd/>
            <a:tailEnd type="none" w="sm" len="lg"/>
          </a:ln>
        </p:spPr>
        <p:txBody>
          <a:bodyPr/>
          <a:lstStyle/>
          <a:p>
            <a:endParaRPr lang="zh-CN" altLang="en-US"/>
          </a:p>
        </p:txBody>
      </p:sp>
      <p:sp>
        <p:nvSpPr>
          <p:cNvPr id="296020" name="Line 84"/>
          <p:cNvSpPr>
            <a:spLocks noChangeShapeType="1"/>
          </p:cNvSpPr>
          <p:nvPr/>
        </p:nvSpPr>
        <p:spPr bwMode="auto">
          <a:xfrm>
            <a:off x="6818313" y="3074988"/>
            <a:ext cx="179387" cy="1587"/>
          </a:xfrm>
          <a:prstGeom prst="line">
            <a:avLst/>
          </a:prstGeom>
          <a:noFill/>
          <a:ln w="38100">
            <a:solidFill>
              <a:srgbClr val="000000"/>
            </a:solidFill>
            <a:round/>
            <a:headEnd/>
            <a:tailEnd type="none" w="sm" len="lg"/>
          </a:ln>
        </p:spPr>
        <p:txBody>
          <a:bodyPr/>
          <a:lstStyle/>
          <a:p>
            <a:endParaRPr lang="zh-CN" altLang="en-US"/>
          </a:p>
        </p:txBody>
      </p:sp>
      <p:sp>
        <p:nvSpPr>
          <p:cNvPr id="296021" name="Text Box 85"/>
          <p:cNvSpPr txBox="1">
            <a:spLocks noChangeArrowheads="1"/>
          </p:cNvSpPr>
          <p:nvPr/>
        </p:nvSpPr>
        <p:spPr bwMode="auto">
          <a:xfrm>
            <a:off x="2894013" y="4941888"/>
            <a:ext cx="287337"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6</a:t>
            </a:r>
          </a:p>
        </p:txBody>
      </p:sp>
      <p:sp>
        <p:nvSpPr>
          <p:cNvPr id="296022" name="Line 86"/>
          <p:cNvSpPr>
            <a:spLocks noChangeShapeType="1"/>
          </p:cNvSpPr>
          <p:nvPr/>
        </p:nvSpPr>
        <p:spPr bwMode="auto">
          <a:xfrm>
            <a:off x="7070725" y="3074988"/>
            <a:ext cx="179388" cy="1587"/>
          </a:xfrm>
          <a:prstGeom prst="line">
            <a:avLst/>
          </a:prstGeom>
          <a:noFill/>
          <a:ln w="38100">
            <a:solidFill>
              <a:srgbClr val="000000"/>
            </a:solidFill>
            <a:round/>
            <a:headEnd/>
            <a:tailEnd type="none" w="sm" len="lg"/>
          </a:ln>
        </p:spPr>
        <p:txBody>
          <a:bodyPr/>
          <a:lstStyle/>
          <a:p>
            <a:endParaRPr lang="zh-CN" altLang="en-US"/>
          </a:p>
        </p:txBody>
      </p:sp>
      <p:sp>
        <p:nvSpPr>
          <p:cNvPr id="296023" name="Text Box 87"/>
          <p:cNvSpPr txBox="1">
            <a:spLocks noChangeArrowheads="1"/>
          </p:cNvSpPr>
          <p:nvPr/>
        </p:nvSpPr>
        <p:spPr bwMode="auto">
          <a:xfrm>
            <a:off x="2101850" y="494188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7</a:t>
            </a:r>
          </a:p>
        </p:txBody>
      </p:sp>
      <p:sp>
        <p:nvSpPr>
          <p:cNvPr id="149559" name="Text Box 89"/>
          <p:cNvSpPr txBox="1">
            <a:spLocks noChangeArrowheads="1"/>
          </p:cNvSpPr>
          <p:nvPr/>
        </p:nvSpPr>
        <p:spPr bwMode="auto">
          <a:xfrm>
            <a:off x="4572000" y="4005263"/>
            <a:ext cx="3240088" cy="457200"/>
          </a:xfrm>
          <a:prstGeom prst="rect">
            <a:avLst/>
          </a:prstGeom>
          <a:noFill/>
          <a:ln w="9525" algn="ctr">
            <a:noFill/>
            <a:miter lim="800000"/>
            <a:headEnd/>
            <a:tailEnd type="none" w="sm" len="lg"/>
          </a:ln>
        </p:spPr>
        <p:txBody>
          <a:bodyPr>
            <a:spAutoFit/>
          </a:bodyPr>
          <a:lstStyle/>
          <a:p>
            <a:pPr algn="ctr">
              <a:spcBef>
                <a:spcPct val="50000"/>
              </a:spcBef>
            </a:pPr>
            <a:endParaRPr lang="zh-CN" altLang="en-US" sz="2400">
              <a:latin typeface="Times New Roman" pitchFamily="18" charset="0"/>
            </a:endParaRPr>
          </a:p>
        </p:txBody>
      </p:sp>
      <p:sp>
        <p:nvSpPr>
          <p:cNvPr id="296026" name="Rectangle 90"/>
          <p:cNvSpPr>
            <a:spLocks noChangeArrowheads="1"/>
          </p:cNvSpPr>
          <p:nvPr/>
        </p:nvSpPr>
        <p:spPr bwMode="auto">
          <a:xfrm>
            <a:off x="5332413" y="3756025"/>
            <a:ext cx="2525712" cy="1816100"/>
          </a:xfrm>
          <a:prstGeom prst="rect">
            <a:avLst/>
          </a:prstGeom>
          <a:solidFill>
            <a:srgbClr val="008080"/>
          </a:solidFill>
          <a:ln w="9525" algn="ctr">
            <a:solidFill>
              <a:srgbClr val="008000"/>
            </a:solidFill>
            <a:miter lim="800000"/>
            <a:headEnd/>
            <a:tailEnd type="none" w="sm" len="lg"/>
          </a:ln>
        </p:spPr>
        <p:txBody>
          <a:bodyPr>
            <a:spAutoFit/>
          </a:bodyPr>
          <a:lstStyle/>
          <a:p>
            <a:pPr algn="ctr"/>
            <a:r>
              <a:rPr lang="zh-CN" altLang="en-US" sz="2800" b="1" dirty="0">
                <a:solidFill>
                  <a:srgbClr val="FFFFFF"/>
                </a:solidFill>
                <a:latin typeface="楷体" pitchFamily="49" charset="-122"/>
                <a:ea typeface="楷体" pitchFamily="49" charset="-122"/>
              </a:rPr>
              <a:t>运算符在表达式中出现的顺序就是表达式的运算顺序。</a:t>
            </a:r>
          </a:p>
        </p:txBody>
      </p:sp>
    </p:spTree>
    <p:extLst>
      <p:ext uri="{BB962C8B-B14F-4D97-AF65-F5344CB8AC3E}">
        <p14:creationId xmlns:p14="http://schemas.microsoft.com/office/powerpoint/2010/main" xmlns="" val="15515190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5987"/>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295988"/>
                                        </p:tgtEl>
                                        <p:attrNameLst>
                                          <p:attrName>style.visibility</p:attrName>
                                        </p:attrNameLst>
                                      </p:cBhvr>
                                      <p:to>
                                        <p:strVal val="visible"/>
                                      </p:to>
                                    </p:set>
                                    <p:animEffect transition="in" filter="wipe(up)">
                                      <p:cBhvr>
                                        <p:cTn id="10" dur="500"/>
                                        <p:tgtEl>
                                          <p:spTgt spid="295988"/>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95994"/>
                                        </p:tgtEl>
                                        <p:attrNameLst>
                                          <p:attrName>style.visibility</p:attrName>
                                        </p:attrNameLst>
                                      </p:cBhvr>
                                      <p:to>
                                        <p:strVal val="visible"/>
                                      </p:to>
                                    </p:set>
                                    <p:animEffect transition="in" filter="wipe(up)">
                                      <p:cBhvr>
                                        <p:cTn id="14" dur="500"/>
                                        <p:tgtEl>
                                          <p:spTgt spid="29599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5997"/>
                                        </p:tgtEl>
                                        <p:attrNameLst>
                                          <p:attrName>style.visibility</p:attrName>
                                        </p:attrNameLst>
                                      </p:cBhvr>
                                      <p:to>
                                        <p:strVal val="visible"/>
                                      </p:to>
                                    </p:set>
                                  </p:childTnLst>
                                </p:cTn>
                              </p:par>
                            </p:childTnLst>
                          </p:cTn>
                        </p:par>
                        <p:par>
                          <p:cTn id="19" fill="hold">
                            <p:stCondLst>
                              <p:cond delay="0"/>
                            </p:stCondLst>
                            <p:childTnLst>
                              <p:par>
                                <p:cTn id="20" presetID="22" presetClass="exit" presetSubtype="1" fill="hold" grpId="1" nodeType="afterEffect">
                                  <p:stCondLst>
                                    <p:cond delay="0"/>
                                  </p:stCondLst>
                                  <p:childTnLst>
                                    <p:animEffect transition="out" filter="wipe(up)">
                                      <p:cBhvr>
                                        <p:cTn id="21" dur="500"/>
                                        <p:tgtEl>
                                          <p:spTgt spid="295988"/>
                                        </p:tgtEl>
                                      </p:cBhvr>
                                    </p:animEffect>
                                    <p:set>
                                      <p:cBhvr>
                                        <p:cTn id="22" dur="1" fill="hold">
                                          <p:stCondLst>
                                            <p:cond delay="499"/>
                                          </p:stCondLst>
                                        </p:cTn>
                                        <p:tgtEl>
                                          <p:spTgt spid="295988"/>
                                        </p:tgtEl>
                                        <p:attrNameLst>
                                          <p:attrName>style.visibility</p:attrName>
                                        </p:attrNameLst>
                                      </p:cBhvr>
                                      <p:to>
                                        <p:strVal val="hidden"/>
                                      </p:to>
                                    </p:set>
                                  </p:childTnLst>
                                </p:cTn>
                              </p:par>
                            </p:childTnLst>
                          </p:cTn>
                        </p:par>
                        <p:par>
                          <p:cTn id="23" fill="hold">
                            <p:stCondLst>
                              <p:cond delay="500"/>
                            </p:stCondLst>
                            <p:childTnLst>
                              <p:par>
                                <p:cTn id="24" presetID="22" presetClass="exit" presetSubtype="1" fill="hold" grpId="1" nodeType="afterEffect">
                                  <p:stCondLst>
                                    <p:cond delay="0"/>
                                  </p:stCondLst>
                                  <p:childTnLst>
                                    <p:animEffect transition="out" filter="wipe(up)">
                                      <p:cBhvr>
                                        <p:cTn id="25" dur="500"/>
                                        <p:tgtEl>
                                          <p:spTgt spid="295994"/>
                                        </p:tgtEl>
                                      </p:cBhvr>
                                    </p:animEffect>
                                    <p:set>
                                      <p:cBhvr>
                                        <p:cTn id="26" dur="1" fill="hold">
                                          <p:stCondLst>
                                            <p:cond delay="499"/>
                                          </p:stCondLst>
                                        </p:cTn>
                                        <p:tgtEl>
                                          <p:spTgt spid="295994"/>
                                        </p:tgtEl>
                                        <p:attrNameLst>
                                          <p:attrName>style.visibility</p:attrName>
                                        </p:attrNameLst>
                                      </p:cBhvr>
                                      <p:to>
                                        <p:strVal val="hidden"/>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9599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95999"/>
                                        </p:tgtEl>
                                        <p:attrNameLst>
                                          <p:attrName>style.visibility</p:attrName>
                                        </p:attrNameLst>
                                      </p:cBhvr>
                                      <p:to>
                                        <p:strVal val="visible"/>
                                      </p:to>
                                    </p:set>
                                  </p:childTnLst>
                                </p:cTn>
                              </p:par>
                            </p:childTnLst>
                          </p:cTn>
                        </p:par>
                        <p:par>
                          <p:cTn id="34" fill="hold">
                            <p:stCondLst>
                              <p:cond delay="0"/>
                            </p:stCondLst>
                            <p:childTnLst>
                              <p:par>
                                <p:cTn id="35" presetID="22" presetClass="entr" presetSubtype="1" fill="hold" grpId="0" nodeType="afterEffect">
                                  <p:stCondLst>
                                    <p:cond delay="0"/>
                                  </p:stCondLst>
                                  <p:childTnLst>
                                    <p:set>
                                      <p:cBhvr>
                                        <p:cTn id="36" dur="1" fill="hold">
                                          <p:stCondLst>
                                            <p:cond delay="0"/>
                                          </p:stCondLst>
                                        </p:cTn>
                                        <p:tgtEl>
                                          <p:spTgt spid="295989"/>
                                        </p:tgtEl>
                                        <p:attrNameLst>
                                          <p:attrName>style.visibility</p:attrName>
                                        </p:attrNameLst>
                                      </p:cBhvr>
                                      <p:to>
                                        <p:strVal val="visible"/>
                                      </p:to>
                                    </p:set>
                                    <p:animEffect transition="in" filter="wipe(up)">
                                      <p:cBhvr>
                                        <p:cTn id="37" dur="500"/>
                                        <p:tgtEl>
                                          <p:spTgt spid="295989"/>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295995"/>
                                        </p:tgtEl>
                                        <p:attrNameLst>
                                          <p:attrName>style.visibility</p:attrName>
                                        </p:attrNameLst>
                                      </p:cBhvr>
                                      <p:to>
                                        <p:strVal val="visible"/>
                                      </p:to>
                                    </p:set>
                                    <p:animEffect transition="in" filter="wipe(up)">
                                      <p:cBhvr>
                                        <p:cTn id="41" dur="500"/>
                                        <p:tgtEl>
                                          <p:spTgt spid="29599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96000"/>
                                        </p:tgtEl>
                                        <p:attrNameLst>
                                          <p:attrName>style.visibility</p:attrName>
                                        </p:attrNameLst>
                                      </p:cBhvr>
                                      <p:to>
                                        <p:strVal val="visible"/>
                                      </p:to>
                                    </p:set>
                                  </p:childTnLst>
                                </p:cTn>
                              </p:par>
                            </p:childTnLst>
                          </p:cTn>
                        </p:par>
                        <p:par>
                          <p:cTn id="46" fill="hold">
                            <p:stCondLst>
                              <p:cond delay="0"/>
                            </p:stCondLst>
                            <p:childTnLst>
                              <p:par>
                                <p:cTn id="47" presetID="22" presetClass="exit" presetSubtype="1" fill="hold" grpId="1" nodeType="afterEffect">
                                  <p:stCondLst>
                                    <p:cond delay="0"/>
                                  </p:stCondLst>
                                  <p:childTnLst>
                                    <p:animEffect transition="out" filter="wipe(up)">
                                      <p:cBhvr>
                                        <p:cTn id="48" dur="500"/>
                                        <p:tgtEl>
                                          <p:spTgt spid="295989"/>
                                        </p:tgtEl>
                                      </p:cBhvr>
                                    </p:animEffect>
                                    <p:set>
                                      <p:cBhvr>
                                        <p:cTn id="49" dur="1" fill="hold">
                                          <p:stCondLst>
                                            <p:cond delay="499"/>
                                          </p:stCondLst>
                                        </p:cTn>
                                        <p:tgtEl>
                                          <p:spTgt spid="295989"/>
                                        </p:tgtEl>
                                        <p:attrNameLst>
                                          <p:attrName>style.visibility</p:attrName>
                                        </p:attrNameLst>
                                      </p:cBhvr>
                                      <p:to>
                                        <p:strVal val="hidden"/>
                                      </p:to>
                                    </p:set>
                                  </p:childTnLst>
                                </p:cTn>
                              </p:par>
                            </p:childTnLst>
                          </p:cTn>
                        </p:par>
                        <p:par>
                          <p:cTn id="50" fill="hold">
                            <p:stCondLst>
                              <p:cond delay="500"/>
                            </p:stCondLst>
                            <p:childTnLst>
                              <p:par>
                                <p:cTn id="51" presetID="22" presetClass="exit" presetSubtype="1" fill="hold" grpId="1" nodeType="afterEffect">
                                  <p:stCondLst>
                                    <p:cond delay="0"/>
                                  </p:stCondLst>
                                  <p:childTnLst>
                                    <p:animEffect transition="out" filter="wipe(up)">
                                      <p:cBhvr>
                                        <p:cTn id="52" dur="500"/>
                                        <p:tgtEl>
                                          <p:spTgt spid="295995"/>
                                        </p:tgtEl>
                                      </p:cBhvr>
                                    </p:animEffect>
                                    <p:set>
                                      <p:cBhvr>
                                        <p:cTn id="53" dur="1" fill="hold">
                                          <p:stCondLst>
                                            <p:cond delay="499"/>
                                          </p:stCondLst>
                                        </p:cTn>
                                        <p:tgtEl>
                                          <p:spTgt spid="295995"/>
                                        </p:tgtEl>
                                        <p:attrNameLst>
                                          <p:attrName>style.visibility</p:attrName>
                                        </p:attrNameLst>
                                      </p:cBhvr>
                                      <p:to>
                                        <p:strVal val="hidden"/>
                                      </p:to>
                                    </p:set>
                                  </p:childTnLst>
                                </p:cTn>
                              </p:par>
                            </p:childTnLst>
                          </p:cTn>
                        </p:par>
                        <p:par>
                          <p:cTn id="54" fill="hold">
                            <p:stCondLst>
                              <p:cond delay="1000"/>
                            </p:stCondLst>
                            <p:childTnLst>
                              <p:par>
                                <p:cTn id="55" presetID="22" presetClass="entr" presetSubtype="1" fill="hold" grpId="0" nodeType="afterEffect">
                                  <p:stCondLst>
                                    <p:cond delay="0"/>
                                  </p:stCondLst>
                                  <p:childTnLst>
                                    <p:set>
                                      <p:cBhvr>
                                        <p:cTn id="56" dur="1" fill="hold">
                                          <p:stCondLst>
                                            <p:cond delay="0"/>
                                          </p:stCondLst>
                                        </p:cTn>
                                        <p:tgtEl>
                                          <p:spTgt spid="296001"/>
                                        </p:tgtEl>
                                        <p:attrNameLst>
                                          <p:attrName>style.visibility</p:attrName>
                                        </p:attrNameLst>
                                      </p:cBhvr>
                                      <p:to>
                                        <p:strVal val="visible"/>
                                      </p:to>
                                    </p:set>
                                    <p:animEffect transition="in" filter="wipe(up)">
                                      <p:cBhvr>
                                        <p:cTn id="57" dur="500"/>
                                        <p:tgtEl>
                                          <p:spTgt spid="296001"/>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96003"/>
                                        </p:tgtEl>
                                        <p:attrNameLst>
                                          <p:attrName>style.visibility</p:attrName>
                                        </p:attrNameLst>
                                      </p:cBhvr>
                                      <p:to>
                                        <p:strVal val="visible"/>
                                      </p:to>
                                    </p:set>
                                  </p:childTnLst>
                                </p:cTn>
                              </p:par>
                            </p:childTnLst>
                          </p:cTn>
                        </p:par>
                        <p:par>
                          <p:cTn id="62" fill="hold">
                            <p:stCondLst>
                              <p:cond delay="0"/>
                            </p:stCondLst>
                            <p:childTnLst>
                              <p:par>
                                <p:cTn id="63" presetID="22" presetClass="entr" presetSubtype="1" fill="hold" grpId="0" nodeType="afterEffect">
                                  <p:stCondLst>
                                    <p:cond delay="0"/>
                                  </p:stCondLst>
                                  <p:childTnLst>
                                    <p:set>
                                      <p:cBhvr>
                                        <p:cTn id="64" dur="1" fill="hold">
                                          <p:stCondLst>
                                            <p:cond delay="0"/>
                                          </p:stCondLst>
                                        </p:cTn>
                                        <p:tgtEl>
                                          <p:spTgt spid="295990"/>
                                        </p:tgtEl>
                                        <p:attrNameLst>
                                          <p:attrName>style.visibility</p:attrName>
                                        </p:attrNameLst>
                                      </p:cBhvr>
                                      <p:to>
                                        <p:strVal val="visible"/>
                                      </p:to>
                                    </p:set>
                                    <p:animEffect transition="in" filter="wipe(up)">
                                      <p:cBhvr>
                                        <p:cTn id="65" dur="500"/>
                                        <p:tgtEl>
                                          <p:spTgt spid="295990"/>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96004"/>
                                        </p:tgtEl>
                                        <p:attrNameLst>
                                          <p:attrName>style.visibility</p:attrName>
                                        </p:attrNameLst>
                                      </p:cBhvr>
                                      <p:to>
                                        <p:strVal val="visible"/>
                                      </p:to>
                                    </p:set>
                                  </p:childTnLst>
                                </p:cTn>
                              </p:par>
                            </p:childTnLst>
                          </p:cTn>
                        </p:par>
                        <p:par>
                          <p:cTn id="70" fill="hold">
                            <p:stCondLst>
                              <p:cond delay="0"/>
                            </p:stCondLst>
                            <p:childTnLst>
                              <p:par>
                                <p:cTn id="71" presetID="22" presetClass="exit" presetSubtype="1" fill="hold" grpId="1" nodeType="afterEffect">
                                  <p:stCondLst>
                                    <p:cond delay="0"/>
                                  </p:stCondLst>
                                  <p:childTnLst>
                                    <p:animEffect transition="out" filter="wipe(up)">
                                      <p:cBhvr>
                                        <p:cTn id="72" dur="500"/>
                                        <p:tgtEl>
                                          <p:spTgt spid="295990"/>
                                        </p:tgtEl>
                                      </p:cBhvr>
                                    </p:animEffect>
                                    <p:set>
                                      <p:cBhvr>
                                        <p:cTn id="73" dur="1" fill="hold">
                                          <p:stCondLst>
                                            <p:cond delay="499"/>
                                          </p:stCondLst>
                                        </p:cTn>
                                        <p:tgtEl>
                                          <p:spTgt spid="295990"/>
                                        </p:tgtEl>
                                        <p:attrNameLst>
                                          <p:attrName>style.visibility</p:attrName>
                                        </p:attrNameLst>
                                      </p:cBhvr>
                                      <p:to>
                                        <p:strVal val="hidden"/>
                                      </p:to>
                                    </p:set>
                                  </p:childTnLst>
                                </p:cTn>
                              </p:par>
                            </p:childTnLst>
                          </p:cTn>
                        </p:par>
                        <p:par>
                          <p:cTn id="74" fill="hold">
                            <p:stCondLst>
                              <p:cond delay="500"/>
                            </p:stCondLst>
                            <p:childTnLst>
                              <p:par>
                                <p:cTn id="75" presetID="22" presetClass="entr" presetSubtype="1" fill="hold" grpId="0" nodeType="afterEffect">
                                  <p:stCondLst>
                                    <p:cond delay="0"/>
                                  </p:stCondLst>
                                  <p:childTnLst>
                                    <p:set>
                                      <p:cBhvr>
                                        <p:cTn id="76" dur="1" fill="hold">
                                          <p:stCondLst>
                                            <p:cond delay="0"/>
                                          </p:stCondLst>
                                        </p:cTn>
                                        <p:tgtEl>
                                          <p:spTgt spid="296002"/>
                                        </p:tgtEl>
                                        <p:attrNameLst>
                                          <p:attrName>style.visibility</p:attrName>
                                        </p:attrNameLst>
                                      </p:cBhvr>
                                      <p:to>
                                        <p:strVal val="visible"/>
                                      </p:to>
                                    </p:set>
                                    <p:animEffect transition="in" filter="wipe(up)">
                                      <p:cBhvr>
                                        <p:cTn id="77" dur="500"/>
                                        <p:tgtEl>
                                          <p:spTgt spid="296002"/>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96006"/>
                                        </p:tgtEl>
                                        <p:attrNameLst>
                                          <p:attrName>style.visibility</p:attrName>
                                        </p:attrNameLst>
                                      </p:cBhvr>
                                      <p:to>
                                        <p:strVal val="visible"/>
                                      </p:to>
                                    </p:set>
                                  </p:childTnLst>
                                </p:cTn>
                              </p:par>
                            </p:childTnLst>
                          </p:cTn>
                        </p:par>
                        <p:par>
                          <p:cTn id="82" fill="hold">
                            <p:stCondLst>
                              <p:cond delay="0"/>
                            </p:stCondLst>
                            <p:childTnLst>
                              <p:par>
                                <p:cTn id="83" presetID="22" presetClass="entr" presetSubtype="1" fill="hold" grpId="0" nodeType="afterEffect">
                                  <p:stCondLst>
                                    <p:cond delay="0"/>
                                  </p:stCondLst>
                                  <p:childTnLst>
                                    <p:set>
                                      <p:cBhvr>
                                        <p:cTn id="84" dur="1" fill="hold">
                                          <p:stCondLst>
                                            <p:cond delay="0"/>
                                          </p:stCondLst>
                                        </p:cTn>
                                        <p:tgtEl>
                                          <p:spTgt spid="295991"/>
                                        </p:tgtEl>
                                        <p:attrNameLst>
                                          <p:attrName>style.visibility</p:attrName>
                                        </p:attrNameLst>
                                      </p:cBhvr>
                                      <p:to>
                                        <p:strVal val="visible"/>
                                      </p:to>
                                    </p:set>
                                    <p:animEffect transition="in" filter="wipe(up)">
                                      <p:cBhvr>
                                        <p:cTn id="85" dur="500"/>
                                        <p:tgtEl>
                                          <p:spTgt spid="295991"/>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96007"/>
                                        </p:tgtEl>
                                        <p:attrNameLst>
                                          <p:attrName>style.visibility</p:attrName>
                                        </p:attrNameLst>
                                      </p:cBhvr>
                                      <p:to>
                                        <p:strVal val="visible"/>
                                      </p:to>
                                    </p:set>
                                  </p:childTnLst>
                                </p:cTn>
                              </p:par>
                            </p:childTnLst>
                          </p:cTn>
                        </p:par>
                        <p:par>
                          <p:cTn id="90" fill="hold">
                            <p:stCondLst>
                              <p:cond delay="0"/>
                            </p:stCondLst>
                            <p:childTnLst>
                              <p:par>
                                <p:cTn id="91" presetID="22" presetClass="exit" presetSubtype="1" fill="hold" grpId="1" nodeType="afterEffect">
                                  <p:stCondLst>
                                    <p:cond delay="0"/>
                                  </p:stCondLst>
                                  <p:childTnLst>
                                    <p:animEffect transition="out" filter="wipe(up)">
                                      <p:cBhvr>
                                        <p:cTn id="92" dur="500"/>
                                        <p:tgtEl>
                                          <p:spTgt spid="295991"/>
                                        </p:tgtEl>
                                      </p:cBhvr>
                                    </p:animEffect>
                                    <p:set>
                                      <p:cBhvr>
                                        <p:cTn id="93" dur="1" fill="hold">
                                          <p:stCondLst>
                                            <p:cond delay="499"/>
                                          </p:stCondLst>
                                        </p:cTn>
                                        <p:tgtEl>
                                          <p:spTgt spid="295991"/>
                                        </p:tgtEl>
                                        <p:attrNameLst>
                                          <p:attrName>style.visibility</p:attrName>
                                        </p:attrNameLst>
                                      </p:cBhvr>
                                      <p:to>
                                        <p:strVal val="hidden"/>
                                      </p:to>
                                    </p:set>
                                  </p:childTnLst>
                                </p:cTn>
                              </p:par>
                            </p:childTnLst>
                          </p:cTn>
                        </p:par>
                        <p:par>
                          <p:cTn id="94" fill="hold">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296005"/>
                                        </p:tgtEl>
                                        <p:attrNameLst>
                                          <p:attrName>style.visibility</p:attrName>
                                        </p:attrNameLst>
                                      </p:cBhvr>
                                      <p:to>
                                        <p:strVal val="visible"/>
                                      </p:to>
                                    </p:set>
                                    <p:animEffect transition="in" filter="wipe(up)">
                                      <p:cBhvr>
                                        <p:cTn id="97" dur="500"/>
                                        <p:tgtEl>
                                          <p:spTgt spid="296005"/>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96008"/>
                                        </p:tgtEl>
                                        <p:attrNameLst>
                                          <p:attrName>style.visibility</p:attrName>
                                        </p:attrNameLst>
                                      </p:cBhvr>
                                      <p:to>
                                        <p:strVal val="visible"/>
                                      </p:to>
                                    </p:set>
                                  </p:childTnLst>
                                </p:cTn>
                              </p:par>
                            </p:childTnLst>
                          </p:cTn>
                        </p:par>
                        <p:par>
                          <p:cTn id="102" fill="hold">
                            <p:stCondLst>
                              <p:cond delay="0"/>
                            </p:stCondLst>
                            <p:childTnLst>
                              <p:par>
                                <p:cTn id="103" presetID="22" presetClass="exit" presetSubtype="8" fill="hold" grpId="1" nodeType="afterEffect">
                                  <p:stCondLst>
                                    <p:cond delay="0"/>
                                  </p:stCondLst>
                                  <p:childTnLst>
                                    <p:animEffect transition="out" filter="wipe(left)">
                                      <p:cBhvr>
                                        <p:cTn id="104" dur="500"/>
                                        <p:tgtEl>
                                          <p:spTgt spid="296002"/>
                                        </p:tgtEl>
                                      </p:cBhvr>
                                    </p:animEffect>
                                    <p:set>
                                      <p:cBhvr>
                                        <p:cTn id="105" dur="1" fill="hold">
                                          <p:stCondLst>
                                            <p:cond delay="499"/>
                                          </p:stCondLst>
                                        </p:cTn>
                                        <p:tgtEl>
                                          <p:spTgt spid="296002"/>
                                        </p:tgtEl>
                                        <p:attrNameLst>
                                          <p:attrName>style.visibility</p:attrName>
                                        </p:attrNameLst>
                                      </p:cBhvr>
                                      <p:to>
                                        <p:strVal val="hidden"/>
                                      </p:to>
                                    </p:set>
                                  </p:childTnLst>
                                </p:cTn>
                              </p:par>
                            </p:childTnLst>
                          </p:cTn>
                        </p:par>
                        <p:par>
                          <p:cTn id="106" fill="hold">
                            <p:stCondLst>
                              <p:cond delay="500"/>
                            </p:stCondLst>
                            <p:childTnLst>
                              <p:par>
                                <p:cTn id="107" presetID="22" presetClass="exit" presetSubtype="8" fill="hold" grpId="1" nodeType="afterEffect">
                                  <p:stCondLst>
                                    <p:cond delay="0"/>
                                  </p:stCondLst>
                                  <p:childTnLst>
                                    <p:animEffect transition="out" filter="wipe(left)">
                                      <p:cBhvr>
                                        <p:cTn id="108" dur="500"/>
                                        <p:tgtEl>
                                          <p:spTgt spid="296005"/>
                                        </p:tgtEl>
                                      </p:cBhvr>
                                    </p:animEffect>
                                    <p:set>
                                      <p:cBhvr>
                                        <p:cTn id="109" dur="1" fill="hold">
                                          <p:stCondLst>
                                            <p:cond delay="499"/>
                                          </p:stCondLst>
                                        </p:cTn>
                                        <p:tgtEl>
                                          <p:spTgt spid="296005"/>
                                        </p:tgtEl>
                                        <p:attrNameLst>
                                          <p:attrName>style.visibility</p:attrName>
                                        </p:attrNameLst>
                                      </p:cBhvr>
                                      <p:to>
                                        <p:strVal val="hidden"/>
                                      </p:to>
                                    </p:set>
                                  </p:childTnLst>
                                </p:cTn>
                              </p:par>
                            </p:childTnLst>
                          </p:cTn>
                        </p:par>
                        <p:par>
                          <p:cTn id="110" fill="hold">
                            <p:stCondLst>
                              <p:cond delay="1000"/>
                            </p:stCondLst>
                            <p:childTnLst>
                              <p:par>
                                <p:cTn id="111" presetID="1" presetClass="entr" presetSubtype="0" fill="hold" grpId="0" nodeType="afterEffect">
                                  <p:stCondLst>
                                    <p:cond delay="0"/>
                                  </p:stCondLst>
                                  <p:childTnLst>
                                    <p:set>
                                      <p:cBhvr>
                                        <p:cTn id="112" dur="1" fill="hold">
                                          <p:stCondLst>
                                            <p:cond delay="0"/>
                                          </p:stCondLst>
                                        </p:cTn>
                                        <p:tgtEl>
                                          <p:spTgt spid="29600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96010"/>
                                        </p:tgtEl>
                                        <p:attrNameLst>
                                          <p:attrName>style.visibility</p:attrName>
                                        </p:attrNameLst>
                                      </p:cBhvr>
                                      <p:to>
                                        <p:strVal val="visible"/>
                                      </p:to>
                                    </p:set>
                                  </p:childTnLst>
                                </p:cTn>
                              </p:par>
                            </p:childTnLst>
                          </p:cTn>
                        </p:par>
                        <p:par>
                          <p:cTn id="117" fill="hold">
                            <p:stCondLst>
                              <p:cond delay="0"/>
                            </p:stCondLst>
                            <p:childTnLst>
                              <p:par>
                                <p:cTn id="118" presetID="22" presetClass="exit" presetSubtype="8" fill="hold" grpId="1" nodeType="afterEffect">
                                  <p:stCondLst>
                                    <p:cond delay="0"/>
                                  </p:stCondLst>
                                  <p:childTnLst>
                                    <p:animEffect transition="out" filter="wipe(left)">
                                      <p:cBhvr>
                                        <p:cTn id="119" dur="500"/>
                                        <p:tgtEl>
                                          <p:spTgt spid="296001"/>
                                        </p:tgtEl>
                                      </p:cBhvr>
                                    </p:animEffect>
                                    <p:set>
                                      <p:cBhvr>
                                        <p:cTn id="120" dur="1" fill="hold">
                                          <p:stCondLst>
                                            <p:cond delay="499"/>
                                          </p:stCondLst>
                                        </p:cTn>
                                        <p:tgtEl>
                                          <p:spTgt spid="296001"/>
                                        </p:tgtEl>
                                        <p:attrNameLst>
                                          <p:attrName>style.visibility</p:attrName>
                                        </p:attrNameLst>
                                      </p:cBhvr>
                                      <p:to>
                                        <p:strVal val="hidden"/>
                                      </p:to>
                                    </p:set>
                                  </p:childTnLst>
                                </p:cTn>
                              </p:par>
                            </p:childTnLst>
                          </p:cTn>
                        </p:par>
                        <p:par>
                          <p:cTn id="121" fill="hold">
                            <p:stCondLst>
                              <p:cond delay="500"/>
                            </p:stCondLst>
                            <p:childTnLst>
                              <p:par>
                                <p:cTn id="122" presetID="22" presetClass="exit" presetSubtype="8" fill="hold" grpId="1" nodeType="afterEffect">
                                  <p:stCondLst>
                                    <p:cond delay="0"/>
                                  </p:stCondLst>
                                  <p:childTnLst>
                                    <p:animEffect transition="out" filter="wipe(left)">
                                      <p:cBhvr>
                                        <p:cTn id="123" dur="500"/>
                                        <p:tgtEl>
                                          <p:spTgt spid="296009"/>
                                        </p:tgtEl>
                                      </p:cBhvr>
                                    </p:animEffect>
                                    <p:set>
                                      <p:cBhvr>
                                        <p:cTn id="124" dur="1" fill="hold">
                                          <p:stCondLst>
                                            <p:cond delay="499"/>
                                          </p:stCondLst>
                                        </p:cTn>
                                        <p:tgtEl>
                                          <p:spTgt spid="296009"/>
                                        </p:tgtEl>
                                        <p:attrNameLst>
                                          <p:attrName>style.visibility</p:attrName>
                                        </p:attrNameLst>
                                      </p:cBhvr>
                                      <p:to>
                                        <p:strVal val="hidden"/>
                                      </p:to>
                                    </p:set>
                                  </p:childTnLst>
                                </p:cTn>
                              </p:par>
                            </p:childTnLst>
                          </p:cTn>
                        </p:par>
                        <p:par>
                          <p:cTn id="125" fill="hold">
                            <p:stCondLst>
                              <p:cond delay="1000"/>
                            </p:stCondLst>
                            <p:childTnLst>
                              <p:par>
                                <p:cTn id="126" presetID="1" presetClass="entr" presetSubtype="0" fill="hold" grpId="0" nodeType="afterEffect">
                                  <p:stCondLst>
                                    <p:cond delay="0"/>
                                  </p:stCondLst>
                                  <p:childTnLst>
                                    <p:set>
                                      <p:cBhvr>
                                        <p:cTn id="127" dur="1" fill="hold">
                                          <p:stCondLst>
                                            <p:cond delay="0"/>
                                          </p:stCondLst>
                                        </p:cTn>
                                        <p:tgtEl>
                                          <p:spTgt spid="296011"/>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296012"/>
                                        </p:tgtEl>
                                        <p:attrNameLst>
                                          <p:attrName>style.visibility</p:attrName>
                                        </p:attrNameLst>
                                      </p:cBhvr>
                                      <p:to>
                                        <p:strVal val="visible"/>
                                      </p:to>
                                    </p:set>
                                  </p:childTnLst>
                                </p:cTn>
                              </p:par>
                            </p:childTnLst>
                          </p:cTn>
                        </p:par>
                        <p:par>
                          <p:cTn id="132" fill="hold">
                            <p:stCondLst>
                              <p:cond delay="0"/>
                            </p:stCondLst>
                            <p:childTnLst>
                              <p:par>
                                <p:cTn id="133" presetID="22" presetClass="entr" presetSubtype="1" fill="hold" grpId="0" nodeType="afterEffect">
                                  <p:stCondLst>
                                    <p:cond delay="0"/>
                                  </p:stCondLst>
                                  <p:childTnLst>
                                    <p:set>
                                      <p:cBhvr>
                                        <p:cTn id="134" dur="1" fill="hold">
                                          <p:stCondLst>
                                            <p:cond delay="0"/>
                                          </p:stCondLst>
                                        </p:cTn>
                                        <p:tgtEl>
                                          <p:spTgt spid="295992"/>
                                        </p:tgtEl>
                                        <p:attrNameLst>
                                          <p:attrName>style.visibility</p:attrName>
                                        </p:attrNameLst>
                                      </p:cBhvr>
                                      <p:to>
                                        <p:strVal val="visible"/>
                                      </p:to>
                                    </p:set>
                                    <p:animEffect transition="in" filter="wipe(up)">
                                      <p:cBhvr>
                                        <p:cTn id="135" dur="500"/>
                                        <p:tgtEl>
                                          <p:spTgt spid="295992"/>
                                        </p:tgtEl>
                                      </p:cBhvr>
                                    </p:animEffect>
                                  </p:childTnLst>
                                </p:cTn>
                              </p:par>
                            </p:childTnLst>
                          </p:cTn>
                        </p:par>
                        <p:par>
                          <p:cTn id="136" fill="hold">
                            <p:stCondLst>
                              <p:cond delay="500"/>
                            </p:stCondLst>
                            <p:childTnLst>
                              <p:par>
                                <p:cTn id="137" presetID="22" presetClass="entr" presetSubtype="1" fill="hold" grpId="0" nodeType="afterEffect">
                                  <p:stCondLst>
                                    <p:cond delay="0"/>
                                  </p:stCondLst>
                                  <p:childTnLst>
                                    <p:set>
                                      <p:cBhvr>
                                        <p:cTn id="138" dur="1" fill="hold">
                                          <p:stCondLst>
                                            <p:cond delay="0"/>
                                          </p:stCondLst>
                                        </p:cTn>
                                        <p:tgtEl>
                                          <p:spTgt spid="295996"/>
                                        </p:tgtEl>
                                        <p:attrNameLst>
                                          <p:attrName>style.visibility</p:attrName>
                                        </p:attrNameLst>
                                      </p:cBhvr>
                                      <p:to>
                                        <p:strVal val="visible"/>
                                      </p:to>
                                    </p:set>
                                    <p:animEffect transition="in" filter="wipe(up)">
                                      <p:cBhvr>
                                        <p:cTn id="139" dur="500"/>
                                        <p:tgtEl>
                                          <p:spTgt spid="295996"/>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296013"/>
                                        </p:tgtEl>
                                        <p:attrNameLst>
                                          <p:attrName>style.visibility</p:attrName>
                                        </p:attrNameLst>
                                      </p:cBhvr>
                                      <p:to>
                                        <p:strVal val="visible"/>
                                      </p:to>
                                    </p:set>
                                  </p:childTnLst>
                                </p:cTn>
                              </p:par>
                            </p:childTnLst>
                          </p:cTn>
                        </p:par>
                        <p:par>
                          <p:cTn id="144" fill="hold">
                            <p:stCondLst>
                              <p:cond delay="0"/>
                            </p:stCondLst>
                            <p:childTnLst>
                              <p:par>
                                <p:cTn id="145" presetID="22" presetClass="exit" presetSubtype="1" fill="hold" grpId="1" nodeType="afterEffect">
                                  <p:stCondLst>
                                    <p:cond delay="0"/>
                                  </p:stCondLst>
                                  <p:childTnLst>
                                    <p:animEffect transition="out" filter="wipe(up)">
                                      <p:cBhvr>
                                        <p:cTn id="146" dur="500"/>
                                        <p:tgtEl>
                                          <p:spTgt spid="295992"/>
                                        </p:tgtEl>
                                      </p:cBhvr>
                                    </p:animEffect>
                                    <p:set>
                                      <p:cBhvr>
                                        <p:cTn id="147" dur="1" fill="hold">
                                          <p:stCondLst>
                                            <p:cond delay="499"/>
                                          </p:stCondLst>
                                        </p:cTn>
                                        <p:tgtEl>
                                          <p:spTgt spid="295992"/>
                                        </p:tgtEl>
                                        <p:attrNameLst>
                                          <p:attrName>style.visibility</p:attrName>
                                        </p:attrNameLst>
                                      </p:cBhvr>
                                      <p:to>
                                        <p:strVal val="hidden"/>
                                      </p:to>
                                    </p:set>
                                  </p:childTnLst>
                                </p:cTn>
                              </p:par>
                            </p:childTnLst>
                          </p:cTn>
                        </p:par>
                        <p:par>
                          <p:cTn id="148" fill="hold">
                            <p:stCondLst>
                              <p:cond delay="500"/>
                            </p:stCondLst>
                            <p:childTnLst>
                              <p:par>
                                <p:cTn id="149" presetID="22" presetClass="exit" presetSubtype="1" fill="hold" grpId="1" nodeType="afterEffect">
                                  <p:stCondLst>
                                    <p:cond delay="0"/>
                                  </p:stCondLst>
                                  <p:childTnLst>
                                    <p:animEffect transition="out" filter="wipe(up)">
                                      <p:cBhvr>
                                        <p:cTn id="150" dur="500"/>
                                        <p:tgtEl>
                                          <p:spTgt spid="295996"/>
                                        </p:tgtEl>
                                      </p:cBhvr>
                                    </p:animEffect>
                                    <p:set>
                                      <p:cBhvr>
                                        <p:cTn id="151" dur="1" fill="hold">
                                          <p:stCondLst>
                                            <p:cond delay="499"/>
                                          </p:stCondLst>
                                        </p:cTn>
                                        <p:tgtEl>
                                          <p:spTgt spid="295996"/>
                                        </p:tgtEl>
                                        <p:attrNameLst>
                                          <p:attrName>style.visibility</p:attrName>
                                        </p:attrNameLst>
                                      </p:cBhvr>
                                      <p:to>
                                        <p:strVal val="hidden"/>
                                      </p:to>
                                    </p:set>
                                  </p:childTnLst>
                                </p:cTn>
                              </p:par>
                            </p:childTnLst>
                          </p:cTn>
                        </p:par>
                        <p:par>
                          <p:cTn id="152" fill="hold">
                            <p:stCondLst>
                              <p:cond delay="1000"/>
                            </p:stCondLst>
                            <p:childTnLst>
                              <p:par>
                                <p:cTn id="153" presetID="22" presetClass="entr" presetSubtype="1" fill="hold" grpId="0" nodeType="afterEffect">
                                  <p:stCondLst>
                                    <p:cond delay="0"/>
                                  </p:stCondLst>
                                  <p:childTnLst>
                                    <p:set>
                                      <p:cBhvr>
                                        <p:cTn id="154" dur="1" fill="hold">
                                          <p:stCondLst>
                                            <p:cond delay="0"/>
                                          </p:stCondLst>
                                        </p:cTn>
                                        <p:tgtEl>
                                          <p:spTgt spid="296014"/>
                                        </p:tgtEl>
                                        <p:attrNameLst>
                                          <p:attrName>style.visibility</p:attrName>
                                        </p:attrNameLst>
                                      </p:cBhvr>
                                      <p:to>
                                        <p:strVal val="visible"/>
                                      </p:to>
                                    </p:set>
                                    <p:animEffect transition="in" filter="wipe(up)">
                                      <p:cBhvr>
                                        <p:cTn id="155" dur="500"/>
                                        <p:tgtEl>
                                          <p:spTgt spid="296014"/>
                                        </p:tgtEl>
                                      </p:cBhvr>
                                    </p:animEffec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296015"/>
                                        </p:tgtEl>
                                        <p:attrNameLst>
                                          <p:attrName>style.visibility</p:attrName>
                                        </p:attrNameLst>
                                      </p:cBhvr>
                                      <p:to>
                                        <p:strVal val="visible"/>
                                      </p:to>
                                    </p:set>
                                  </p:childTnLst>
                                </p:cTn>
                              </p:par>
                            </p:childTnLst>
                          </p:cTn>
                        </p:par>
                        <p:par>
                          <p:cTn id="160" fill="hold">
                            <p:stCondLst>
                              <p:cond delay="0"/>
                            </p:stCondLst>
                            <p:childTnLst>
                              <p:par>
                                <p:cTn id="161" presetID="22" presetClass="exit" presetSubtype="8" fill="hold" grpId="1" nodeType="afterEffect">
                                  <p:stCondLst>
                                    <p:cond delay="0"/>
                                  </p:stCondLst>
                                  <p:childTnLst>
                                    <p:animEffect transition="out" filter="wipe(left)">
                                      <p:cBhvr>
                                        <p:cTn id="162" dur="500"/>
                                        <p:tgtEl>
                                          <p:spTgt spid="296011"/>
                                        </p:tgtEl>
                                      </p:cBhvr>
                                    </p:animEffect>
                                    <p:set>
                                      <p:cBhvr>
                                        <p:cTn id="163" dur="1" fill="hold">
                                          <p:stCondLst>
                                            <p:cond delay="499"/>
                                          </p:stCondLst>
                                        </p:cTn>
                                        <p:tgtEl>
                                          <p:spTgt spid="296011"/>
                                        </p:tgtEl>
                                        <p:attrNameLst>
                                          <p:attrName>style.visibility</p:attrName>
                                        </p:attrNameLst>
                                      </p:cBhvr>
                                      <p:to>
                                        <p:strVal val="hidden"/>
                                      </p:to>
                                    </p:set>
                                  </p:childTnLst>
                                </p:cTn>
                              </p:par>
                            </p:childTnLst>
                          </p:cTn>
                        </p:par>
                        <p:par>
                          <p:cTn id="164" fill="hold">
                            <p:stCondLst>
                              <p:cond delay="500"/>
                            </p:stCondLst>
                            <p:childTnLst>
                              <p:par>
                                <p:cTn id="165" presetID="22" presetClass="exit" presetSubtype="8" fill="hold" grpId="1" nodeType="afterEffect">
                                  <p:stCondLst>
                                    <p:cond delay="0"/>
                                  </p:stCondLst>
                                  <p:childTnLst>
                                    <p:animEffect transition="out" filter="wipe(left)">
                                      <p:cBhvr>
                                        <p:cTn id="166" dur="500"/>
                                        <p:tgtEl>
                                          <p:spTgt spid="296014"/>
                                        </p:tgtEl>
                                      </p:cBhvr>
                                    </p:animEffect>
                                    <p:set>
                                      <p:cBhvr>
                                        <p:cTn id="167" dur="1" fill="hold">
                                          <p:stCondLst>
                                            <p:cond delay="499"/>
                                          </p:stCondLst>
                                        </p:cTn>
                                        <p:tgtEl>
                                          <p:spTgt spid="296014"/>
                                        </p:tgtEl>
                                        <p:attrNameLst>
                                          <p:attrName>style.visibility</p:attrName>
                                        </p:attrNameLst>
                                      </p:cBhvr>
                                      <p:to>
                                        <p:strVal val="hidden"/>
                                      </p:to>
                                    </p:set>
                                  </p:childTnLst>
                                </p:cTn>
                              </p:par>
                            </p:childTnLst>
                          </p:cTn>
                        </p:par>
                        <p:par>
                          <p:cTn id="168" fill="hold">
                            <p:stCondLst>
                              <p:cond delay="1000"/>
                            </p:stCondLst>
                            <p:childTnLst>
                              <p:par>
                                <p:cTn id="169" presetID="1" presetClass="entr" presetSubtype="0" fill="hold" grpId="0" nodeType="afterEffect">
                                  <p:stCondLst>
                                    <p:cond delay="0"/>
                                  </p:stCondLst>
                                  <p:childTnLst>
                                    <p:set>
                                      <p:cBhvr>
                                        <p:cTn id="170" dur="1" fill="hold">
                                          <p:stCondLst>
                                            <p:cond delay="0"/>
                                          </p:stCondLst>
                                        </p:cTn>
                                        <p:tgtEl>
                                          <p:spTgt spid="296016"/>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296017"/>
                                        </p:tgtEl>
                                        <p:attrNameLst>
                                          <p:attrName>style.visibility</p:attrName>
                                        </p:attrNameLst>
                                      </p:cBhvr>
                                      <p:to>
                                        <p:strVal val="visible"/>
                                      </p:to>
                                    </p:set>
                                  </p:childTnLst>
                                </p:cTn>
                              </p:par>
                            </p:childTnLst>
                          </p:cTn>
                        </p:par>
                        <p:par>
                          <p:cTn id="175" fill="hold">
                            <p:stCondLst>
                              <p:cond delay="0"/>
                            </p:stCondLst>
                            <p:childTnLst>
                              <p:par>
                                <p:cTn id="176" presetID="22" presetClass="exit" presetSubtype="8" fill="hold" grpId="1" nodeType="afterEffect">
                                  <p:stCondLst>
                                    <p:cond delay="0"/>
                                  </p:stCondLst>
                                  <p:childTnLst>
                                    <p:animEffect transition="out" filter="wipe(left)">
                                      <p:cBhvr>
                                        <p:cTn id="177" dur="500"/>
                                        <p:tgtEl>
                                          <p:spTgt spid="295998"/>
                                        </p:tgtEl>
                                      </p:cBhvr>
                                    </p:animEffect>
                                    <p:set>
                                      <p:cBhvr>
                                        <p:cTn id="178" dur="1" fill="hold">
                                          <p:stCondLst>
                                            <p:cond delay="499"/>
                                          </p:stCondLst>
                                        </p:cTn>
                                        <p:tgtEl>
                                          <p:spTgt spid="295998"/>
                                        </p:tgtEl>
                                        <p:attrNameLst>
                                          <p:attrName>style.visibility</p:attrName>
                                        </p:attrNameLst>
                                      </p:cBhvr>
                                      <p:to>
                                        <p:strVal val="hidden"/>
                                      </p:to>
                                    </p:set>
                                  </p:childTnLst>
                                </p:cTn>
                              </p:par>
                            </p:childTnLst>
                          </p:cTn>
                        </p:par>
                        <p:par>
                          <p:cTn id="179" fill="hold">
                            <p:stCondLst>
                              <p:cond delay="500"/>
                            </p:stCondLst>
                            <p:childTnLst>
                              <p:par>
                                <p:cTn id="180" presetID="22" presetClass="exit" presetSubtype="8" fill="hold" grpId="1" nodeType="afterEffect">
                                  <p:stCondLst>
                                    <p:cond delay="0"/>
                                  </p:stCondLst>
                                  <p:childTnLst>
                                    <p:animEffect transition="out" filter="wipe(left)">
                                      <p:cBhvr>
                                        <p:cTn id="181" dur="500"/>
                                        <p:tgtEl>
                                          <p:spTgt spid="296016"/>
                                        </p:tgtEl>
                                      </p:cBhvr>
                                    </p:animEffect>
                                    <p:set>
                                      <p:cBhvr>
                                        <p:cTn id="182" dur="1" fill="hold">
                                          <p:stCondLst>
                                            <p:cond delay="499"/>
                                          </p:stCondLst>
                                        </p:cTn>
                                        <p:tgtEl>
                                          <p:spTgt spid="296016"/>
                                        </p:tgtEl>
                                        <p:attrNameLst>
                                          <p:attrName>style.visibility</p:attrName>
                                        </p:attrNameLst>
                                      </p:cBhvr>
                                      <p:to>
                                        <p:strVal val="hidden"/>
                                      </p:to>
                                    </p:set>
                                  </p:childTnLst>
                                </p:cTn>
                              </p:par>
                            </p:childTnLst>
                          </p:cTn>
                        </p:par>
                        <p:par>
                          <p:cTn id="183" fill="hold">
                            <p:stCondLst>
                              <p:cond delay="1000"/>
                            </p:stCondLst>
                            <p:childTnLst>
                              <p:par>
                                <p:cTn id="184" presetID="1" presetClass="entr" presetSubtype="0" fill="hold" grpId="0" nodeType="afterEffect">
                                  <p:stCondLst>
                                    <p:cond delay="0"/>
                                  </p:stCondLst>
                                  <p:childTnLst>
                                    <p:set>
                                      <p:cBhvr>
                                        <p:cTn id="185" dur="1" fill="hold">
                                          <p:stCondLst>
                                            <p:cond delay="0"/>
                                          </p:stCondLst>
                                        </p:cTn>
                                        <p:tgtEl>
                                          <p:spTgt spid="296018"/>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296019"/>
                                        </p:tgtEl>
                                        <p:attrNameLst>
                                          <p:attrName>style.visibility</p:attrName>
                                        </p:attrNameLst>
                                      </p:cBhvr>
                                      <p:to>
                                        <p:strVal val="visible"/>
                                      </p:to>
                                    </p:set>
                                  </p:childTnLst>
                                </p:cTn>
                              </p:par>
                            </p:childTnLst>
                          </p:cTn>
                        </p:par>
                        <p:par>
                          <p:cTn id="190" fill="hold">
                            <p:stCondLst>
                              <p:cond delay="0"/>
                            </p:stCondLst>
                            <p:childTnLst>
                              <p:par>
                                <p:cTn id="191" presetID="22" presetClass="entr" presetSubtype="1" fill="hold" grpId="0" nodeType="afterEffect">
                                  <p:stCondLst>
                                    <p:cond delay="0"/>
                                  </p:stCondLst>
                                  <p:childTnLst>
                                    <p:set>
                                      <p:cBhvr>
                                        <p:cTn id="192" dur="1" fill="hold">
                                          <p:stCondLst>
                                            <p:cond delay="0"/>
                                          </p:stCondLst>
                                        </p:cTn>
                                        <p:tgtEl>
                                          <p:spTgt spid="295993"/>
                                        </p:tgtEl>
                                        <p:attrNameLst>
                                          <p:attrName>style.visibility</p:attrName>
                                        </p:attrNameLst>
                                      </p:cBhvr>
                                      <p:to>
                                        <p:strVal val="visible"/>
                                      </p:to>
                                    </p:set>
                                    <p:animEffect transition="in" filter="wipe(up)">
                                      <p:cBhvr>
                                        <p:cTn id="193" dur="500"/>
                                        <p:tgtEl>
                                          <p:spTgt spid="295993"/>
                                        </p:tgtEl>
                                      </p:cBhvr>
                                    </p:animEffec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296020"/>
                                        </p:tgtEl>
                                        <p:attrNameLst>
                                          <p:attrName>style.visibility</p:attrName>
                                        </p:attrNameLst>
                                      </p:cBhvr>
                                      <p:to>
                                        <p:strVal val="visible"/>
                                      </p:to>
                                    </p:set>
                                  </p:childTnLst>
                                </p:cTn>
                              </p:par>
                            </p:childTnLst>
                          </p:cTn>
                        </p:par>
                        <p:par>
                          <p:cTn id="198" fill="hold">
                            <p:stCondLst>
                              <p:cond delay="0"/>
                            </p:stCondLst>
                            <p:childTnLst>
                              <p:par>
                                <p:cTn id="199" presetID="22" presetClass="exit" presetSubtype="1" fill="hold" grpId="1" nodeType="afterEffect">
                                  <p:stCondLst>
                                    <p:cond delay="0"/>
                                  </p:stCondLst>
                                  <p:childTnLst>
                                    <p:animEffect transition="out" filter="wipe(up)">
                                      <p:cBhvr>
                                        <p:cTn id="200" dur="500"/>
                                        <p:tgtEl>
                                          <p:spTgt spid="295993"/>
                                        </p:tgtEl>
                                      </p:cBhvr>
                                    </p:animEffect>
                                    <p:set>
                                      <p:cBhvr>
                                        <p:cTn id="201" dur="1" fill="hold">
                                          <p:stCondLst>
                                            <p:cond delay="499"/>
                                          </p:stCondLst>
                                        </p:cTn>
                                        <p:tgtEl>
                                          <p:spTgt spid="295993"/>
                                        </p:tgtEl>
                                        <p:attrNameLst>
                                          <p:attrName>style.visibility</p:attrName>
                                        </p:attrNameLst>
                                      </p:cBhvr>
                                      <p:to>
                                        <p:strVal val="hidden"/>
                                      </p:to>
                                    </p:set>
                                  </p:childTnLst>
                                </p:cTn>
                              </p:par>
                            </p:childTnLst>
                          </p:cTn>
                        </p:par>
                        <p:par>
                          <p:cTn id="202" fill="hold">
                            <p:stCondLst>
                              <p:cond delay="500"/>
                            </p:stCondLst>
                            <p:childTnLst>
                              <p:par>
                                <p:cTn id="203" presetID="22" presetClass="entr" presetSubtype="1" fill="hold" grpId="0" nodeType="afterEffect">
                                  <p:stCondLst>
                                    <p:cond delay="0"/>
                                  </p:stCondLst>
                                  <p:childTnLst>
                                    <p:set>
                                      <p:cBhvr>
                                        <p:cTn id="204" dur="1" fill="hold">
                                          <p:stCondLst>
                                            <p:cond delay="0"/>
                                          </p:stCondLst>
                                        </p:cTn>
                                        <p:tgtEl>
                                          <p:spTgt spid="296021"/>
                                        </p:tgtEl>
                                        <p:attrNameLst>
                                          <p:attrName>style.visibility</p:attrName>
                                        </p:attrNameLst>
                                      </p:cBhvr>
                                      <p:to>
                                        <p:strVal val="visible"/>
                                      </p:to>
                                    </p:set>
                                    <p:animEffect transition="in" filter="wipe(up)">
                                      <p:cBhvr>
                                        <p:cTn id="205" dur="500"/>
                                        <p:tgtEl>
                                          <p:spTgt spid="296021"/>
                                        </p:tgtEl>
                                      </p:cBhvr>
                                    </p:animEffec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296022"/>
                                        </p:tgtEl>
                                        <p:attrNameLst>
                                          <p:attrName>style.visibility</p:attrName>
                                        </p:attrNameLst>
                                      </p:cBhvr>
                                      <p:to>
                                        <p:strVal val="visible"/>
                                      </p:to>
                                    </p:set>
                                  </p:childTnLst>
                                </p:cTn>
                              </p:par>
                            </p:childTnLst>
                          </p:cTn>
                        </p:par>
                        <p:par>
                          <p:cTn id="210" fill="hold">
                            <p:stCondLst>
                              <p:cond delay="0"/>
                            </p:stCondLst>
                            <p:childTnLst>
                              <p:par>
                                <p:cTn id="211" presetID="22" presetClass="exit" presetSubtype="8" fill="hold" grpId="1" nodeType="afterEffect">
                                  <p:stCondLst>
                                    <p:cond delay="0"/>
                                  </p:stCondLst>
                                  <p:childTnLst>
                                    <p:animEffect transition="out" filter="wipe(left)">
                                      <p:cBhvr>
                                        <p:cTn id="212" dur="500"/>
                                        <p:tgtEl>
                                          <p:spTgt spid="296018"/>
                                        </p:tgtEl>
                                      </p:cBhvr>
                                    </p:animEffect>
                                    <p:set>
                                      <p:cBhvr>
                                        <p:cTn id="213" dur="1" fill="hold">
                                          <p:stCondLst>
                                            <p:cond delay="499"/>
                                          </p:stCondLst>
                                        </p:cTn>
                                        <p:tgtEl>
                                          <p:spTgt spid="296018"/>
                                        </p:tgtEl>
                                        <p:attrNameLst>
                                          <p:attrName>style.visibility</p:attrName>
                                        </p:attrNameLst>
                                      </p:cBhvr>
                                      <p:to>
                                        <p:strVal val="hidden"/>
                                      </p:to>
                                    </p:set>
                                  </p:childTnLst>
                                </p:cTn>
                              </p:par>
                            </p:childTnLst>
                          </p:cTn>
                        </p:par>
                        <p:par>
                          <p:cTn id="214" fill="hold">
                            <p:stCondLst>
                              <p:cond delay="500"/>
                            </p:stCondLst>
                            <p:childTnLst>
                              <p:par>
                                <p:cTn id="215" presetID="22" presetClass="exit" presetSubtype="8" fill="hold" grpId="1" nodeType="afterEffect">
                                  <p:stCondLst>
                                    <p:cond delay="0"/>
                                  </p:stCondLst>
                                  <p:childTnLst>
                                    <p:animEffect transition="out" filter="wipe(left)">
                                      <p:cBhvr>
                                        <p:cTn id="216" dur="500"/>
                                        <p:tgtEl>
                                          <p:spTgt spid="296021"/>
                                        </p:tgtEl>
                                      </p:cBhvr>
                                    </p:animEffect>
                                    <p:set>
                                      <p:cBhvr>
                                        <p:cTn id="217" dur="1" fill="hold">
                                          <p:stCondLst>
                                            <p:cond delay="499"/>
                                          </p:stCondLst>
                                        </p:cTn>
                                        <p:tgtEl>
                                          <p:spTgt spid="296021"/>
                                        </p:tgtEl>
                                        <p:attrNameLst>
                                          <p:attrName>style.visibility</p:attrName>
                                        </p:attrNameLst>
                                      </p:cBhvr>
                                      <p:to>
                                        <p:strVal val="hidden"/>
                                      </p:to>
                                    </p:set>
                                  </p:childTnLst>
                                </p:cTn>
                              </p:par>
                            </p:childTnLst>
                          </p:cTn>
                        </p:par>
                        <p:par>
                          <p:cTn id="218" fill="hold">
                            <p:stCondLst>
                              <p:cond delay="1000"/>
                            </p:stCondLst>
                            <p:childTnLst>
                              <p:par>
                                <p:cTn id="219" presetID="1" presetClass="entr" presetSubtype="0" fill="hold" grpId="0" nodeType="afterEffect">
                                  <p:stCondLst>
                                    <p:cond delay="0"/>
                                  </p:stCondLst>
                                  <p:childTnLst>
                                    <p:set>
                                      <p:cBhvr>
                                        <p:cTn id="220" dur="1" fill="hold">
                                          <p:stCondLst>
                                            <p:cond delay="0"/>
                                          </p:stCondLst>
                                        </p:cTn>
                                        <p:tgtEl>
                                          <p:spTgt spid="296023"/>
                                        </p:tgtEl>
                                        <p:attrNameLst>
                                          <p:attrName>style.visibility</p:attrName>
                                        </p:attrNameLst>
                                      </p:cBhvr>
                                      <p:to>
                                        <p:strVal val="visible"/>
                                      </p:to>
                                    </p:set>
                                  </p:childTnLst>
                                </p:cTn>
                              </p:par>
                            </p:childTnLst>
                          </p:cTn>
                        </p:par>
                        <p:par>
                          <p:cTn id="221" fill="hold">
                            <p:stCondLst>
                              <p:cond delay="1000"/>
                            </p:stCondLst>
                            <p:childTnLst>
                              <p:par>
                                <p:cTn id="222" presetID="22" presetClass="entr" presetSubtype="8" fill="hold" grpId="0" nodeType="afterEffect">
                                  <p:stCondLst>
                                    <p:cond delay="0"/>
                                  </p:stCondLst>
                                  <p:childTnLst>
                                    <p:set>
                                      <p:cBhvr>
                                        <p:cTn id="223" dur="1" fill="hold">
                                          <p:stCondLst>
                                            <p:cond delay="0"/>
                                          </p:stCondLst>
                                        </p:cTn>
                                        <p:tgtEl>
                                          <p:spTgt spid="296026"/>
                                        </p:tgtEl>
                                        <p:attrNameLst>
                                          <p:attrName>style.visibility</p:attrName>
                                        </p:attrNameLst>
                                      </p:cBhvr>
                                      <p:to>
                                        <p:strVal val="visible"/>
                                      </p:to>
                                    </p:set>
                                    <p:animEffect transition="in" filter="wipe(left)">
                                      <p:cBhvr>
                                        <p:cTn id="224" dur="1000"/>
                                        <p:tgtEl>
                                          <p:spTgt spid="296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87" grpId="0" animBg="1"/>
      <p:bldP spid="295988" grpId="0"/>
      <p:bldP spid="295988" grpId="1"/>
      <p:bldP spid="295989" grpId="0"/>
      <p:bldP spid="295989" grpId="1"/>
      <p:bldP spid="295990" grpId="0"/>
      <p:bldP spid="295990" grpId="1"/>
      <p:bldP spid="295991" grpId="0"/>
      <p:bldP spid="295991" grpId="1"/>
      <p:bldP spid="295992" grpId="0"/>
      <p:bldP spid="295992" grpId="1"/>
      <p:bldP spid="295993" grpId="0"/>
      <p:bldP spid="295993" grpId="1"/>
      <p:bldP spid="295994" grpId="0"/>
      <p:bldP spid="295994" grpId="1"/>
      <p:bldP spid="295995" grpId="0"/>
      <p:bldP spid="295995" grpId="1"/>
      <p:bldP spid="295996" grpId="0"/>
      <p:bldP spid="295996" grpId="1"/>
      <p:bldP spid="295997" grpId="0" animBg="1"/>
      <p:bldP spid="295998" grpId="0"/>
      <p:bldP spid="295998" grpId="1"/>
      <p:bldP spid="295999" grpId="0" animBg="1"/>
      <p:bldP spid="296000" grpId="0" animBg="1"/>
      <p:bldP spid="296001" grpId="0"/>
      <p:bldP spid="296001" grpId="1"/>
      <p:bldP spid="296002" grpId="0"/>
      <p:bldP spid="296002" grpId="1"/>
      <p:bldP spid="296003" grpId="0" animBg="1"/>
      <p:bldP spid="296004" grpId="0" animBg="1"/>
      <p:bldP spid="296005" grpId="0"/>
      <p:bldP spid="296005" grpId="1"/>
      <p:bldP spid="296006" grpId="0" animBg="1"/>
      <p:bldP spid="296007" grpId="0" animBg="1"/>
      <p:bldP spid="296008" grpId="0" animBg="1"/>
      <p:bldP spid="296009" grpId="0"/>
      <p:bldP spid="296009" grpId="1"/>
      <p:bldP spid="296010" grpId="0" animBg="1"/>
      <p:bldP spid="296011" grpId="0"/>
      <p:bldP spid="296011" grpId="1"/>
      <p:bldP spid="296012" grpId="0" animBg="1"/>
      <p:bldP spid="296013" grpId="0" animBg="1"/>
      <p:bldP spid="296014" grpId="0"/>
      <p:bldP spid="296014" grpId="1"/>
      <p:bldP spid="296015" grpId="0" animBg="1"/>
      <p:bldP spid="296016" grpId="0"/>
      <p:bldP spid="296016" grpId="1"/>
      <p:bldP spid="296017" grpId="0" animBg="1"/>
      <p:bldP spid="296018" grpId="0"/>
      <p:bldP spid="296018" grpId="1"/>
      <p:bldP spid="296019" grpId="0" animBg="1"/>
      <p:bldP spid="296020" grpId="0" animBg="1"/>
      <p:bldP spid="296021" grpId="0"/>
      <p:bldP spid="296021" grpId="1"/>
      <p:bldP spid="296022" grpId="0" animBg="1"/>
      <p:bldP spid="296023" grpId="0"/>
      <p:bldP spid="29602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150531" name="Rectangle 35"/>
          <p:cNvSpPr>
            <a:spLocks noGrp="1" noChangeArrowheads="1"/>
          </p:cNvSpPr>
          <p:nvPr>
            <p:ph idx="1"/>
          </p:nvPr>
        </p:nvSpPr>
        <p:spPr>
          <a:xfrm>
            <a:off x="1000125" y="1600200"/>
            <a:ext cx="7143750" cy="4525963"/>
          </a:xfrm>
        </p:spPr>
        <p:txBody>
          <a:bodyPr rIns="180000" bIns="108000"/>
          <a:lstStyle/>
          <a:p>
            <a:pPr eaLnBrk="1" hangingPunct="1">
              <a:buFont typeface="Wingdings" pitchFamily="2" charset="2"/>
              <a:buNone/>
            </a:pPr>
            <a:r>
              <a:rPr lang="en-US" altLang="zh-CN" sz="1800" dirty="0">
                <a:solidFill>
                  <a:srgbClr val="008000"/>
                </a:solidFill>
                <a:latin typeface="Times New Roman" pitchFamily="18" charset="0"/>
              </a:rPr>
              <a:t>//</a:t>
            </a:r>
            <a:r>
              <a:rPr lang="zh-CN" altLang="en-US" sz="1800" dirty="0">
                <a:solidFill>
                  <a:srgbClr val="008000"/>
                </a:solidFill>
                <a:latin typeface="Times New Roman" pitchFamily="18" charset="0"/>
              </a:rPr>
              <a:t>后缀表达式求值</a:t>
            </a:r>
            <a:endParaRPr lang="en-US" altLang="zh-CN" sz="1800" dirty="0">
              <a:solidFill>
                <a:srgbClr val="008000"/>
              </a:solidFill>
              <a:latin typeface="Times New Roman" pitchFamily="18" charset="0"/>
            </a:endParaRPr>
          </a:p>
          <a:p>
            <a:pPr eaLnBrk="1" hangingPunct="1">
              <a:buFont typeface="Wingdings" pitchFamily="2" charset="2"/>
              <a:buNone/>
            </a:pPr>
            <a:r>
              <a:rPr lang="en-US" altLang="zh-CN" sz="1800" dirty="0">
                <a:latin typeface="Times New Roman" pitchFamily="18" charset="0"/>
              </a:rPr>
              <a:t>Calculation(</a:t>
            </a:r>
            <a:r>
              <a:rPr lang="en-US" altLang="zh-CN" sz="1800" dirty="0" err="1">
                <a:latin typeface="Times New Roman" pitchFamily="18" charset="0"/>
              </a:rPr>
              <a:t>LinkStack</a:t>
            </a:r>
            <a:r>
              <a:rPr lang="en-US" altLang="zh-CN" sz="1800" dirty="0">
                <a:latin typeface="Times New Roman" pitchFamily="18" charset="0"/>
              </a:rPr>
              <a:t> &amp;S)</a:t>
            </a:r>
          </a:p>
          <a:p>
            <a:pPr eaLnBrk="1" hangingPunct="1">
              <a:buFont typeface="Wingdings" pitchFamily="2" charset="2"/>
              <a:buNone/>
            </a:pPr>
            <a:r>
              <a:rPr lang="en-US" altLang="zh-CN" sz="1800" dirty="0">
                <a:latin typeface="Times New Roman" pitchFamily="18" charset="0"/>
              </a:rPr>
              <a:t>{	k2=0;</a:t>
            </a:r>
            <a:r>
              <a:rPr lang="zh-CN" altLang="en-US" sz="1800" dirty="0">
                <a:latin typeface="Times New Roman" pitchFamily="18" charset="0"/>
              </a:rPr>
              <a:t>  </a:t>
            </a:r>
            <a:r>
              <a:rPr lang="en-US" altLang="zh-CN" sz="1800" dirty="0">
                <a:latin typeface="Times New Roman" pitchFamily="18" charset="0"/>
              </a:rPr>
              <a:t>c2=E2[k2];</a:t>
            </a:r>
          </a:p>
          <a:p>
            <a:pPr eaLnBrk="1" hangingPunct="1">
              <a:buFont typeface="Wingdings" pitchFamily="2" charset="2"/>
              <a:buNone/>
            </a:pPr>
            <a:r>
              <a:rPr lang="en-US" altLang="zh-CN" sz="1800" dirty="0">
                <a:latin typeface="Times New Roman" pitchFamily="18" charset="0"/>
              </a:rPr>
              <a:t>	while(c2!=‘#’)</a:t>
            </a:r>
            <a:r>
              <a:rPr lang="zh-CN" altLang="en-US" sz="1800" dirty="0">
                <a:latin typeface="Times New Roman" pitchFamily="18" charset="0"/>
              </a:rPr>
              <a:t> </a:t>
            </a:r>
            <a:endParaRPr lang="en-US" altLang="zh-CN" sz="1800" dirty="0">
              <a:latin typeface="Times New Roman" pitchFamily="18" charset="0"/>
            </a:endParaRPr>
          </a:p>
          <a:p>
            <a:pPr eaLnBrk="1" hangingPunct="1">
              <a:buFont typeface="Wingdings" pitchFamily="2" charset="2"/>
              <a:buNone/>
            </a:pPr>
            <a:r>
              <a:rPr lang="en-US" altLang="zh-CN" sz="1800" dirty="0">
                <a:latin typeface="Times New Roman" pitchFamily="18" charset="0"/>
              </a:rPr>
              <a:t>	</a:t>
            </a:r>
            <a:r>
              <a:rPr lang="en-US" altLang="zh-CN" sz="1800" dirty="0">
                <a:solidFill>
                  <a:srgbClr val="C00000"/>
                </a:solidFill>
                <a:latin typeface="Times New Roman" pitchFamily="18" charset="0"/>
              </a:rPr>
              <a:t>{</a:t>
            </a:r>
            <a:r>
              <a:rPr lang="en-US" altLang="zh-CN" sz="1800" dirty="0">
                <a:latin typeface="Times New Roman" pitchFamily="18" charset="0"/>
              </a:rPr>
              <a:t>	k1=0;</a:t>
            </a:r>
            <a:r>
              <a:rPr lang="zh-CN" altLang="en-US" sz="1800" dirty="0">
                <a:latin typeface="Times New Roman" pitchFamily="18" charset="0"/>
              </a:rPr>
              <a:t>  </a:t>
            </a:r>
            <a:r>
              <a:rPr lang="en-US" altLang="zh-CN" sz="1800" dirty="0">
                <a:latin typeface="Times New Roman" pitchFamily="18" charset="0"/>
              </a:rPr>
              <a:t>E1[0]=' ';</a:t>
            </a:r>
          </a:p>
          <a:p>
            <a:pPr eaLnBrk="1" hangingPunct="1">
              <a:buFont typeface="Wingdings" pitchFamily="2" charset="2"/>
              <a:buNone/>
            </a:pPr>
            <a:r>
              <a:rPr lang="en-US" altLang="zh-CN" sz="1800" dirty="0">
                <a:latin typeface="Times New Roman" pitchFamily="18" charset="0"/>
              </a:rPr>
              <a:t>		while(c2</a:t>
            </a:r>
            <a:r>
              <a:rPr lang="zh-CN" altLang="en-US" sz="1800" dirty="0">
                <a:latin typeface="Times New Roman" pitchFamily="18" charset="0"/>
              </a:rPr>
              <a:t>数字</a:t>
            </a:r>
            <a:r>
              <a:rPr lang="en-US" altLang="zh-CN" sz="1800" dirty="0">
                <a:latin typeface="Times New Roman" pitchFamily="18" charset="0"/>
              </a:rPr>
              <a:t>)</a:t>
            </a:r>
            <a:r>
              <a:rPr lang="zh-CN" altLang="en-US" sz="1800" dirty="0">
                <a:latin typeface="Times New Roman" pitchFamily="18" charset="0"/>
              </a:rPr>
              <a:t>  </a:t>
            </a:r>
            <a:r>
              <a:rPr lang="en-US" altLang="zh-CN" sz="1800" dirty="0">
                <a:latin typeface="Times New Roman" pitchFamily="18" charset="0"/>
              </a:rPr>
              <a:t>{</a:t>
            </a:r>
            <a:r>
              <a:rPr lang="zh-CN" altLang="en-US" sz="1800" dirty="0">
                <a:latin typeface="Times New Roman" pitchFamily="18" charset="0"/>
              </a:rPr>
              <a:t>  </a:t>
            </a:r>
            <a:r>
              <a:rPr lang="en-US" altLang="zh-CN" sz="1800" dirty="0">
                <a:latin typeface="Times New Roman" pitchFamily="18" charset="0"/>
              </a:rPr>
              <a:t>E1[k1++]=c2;</a:t>
            </a:r>
            <a:r>
              <a:rPr lang="zh-CN" altLang="en-US" sz="1800" dirty="0">
                <a:latin typeface="Times New Roman" pitchFamily="18" charset="0"/>
              </a:rPr>
              <a:t>  </a:t>
            </a:r>
            <a:r>
              <a:rPr lang="en-US" altLang="zh-CN" sz="1800" dirty="0">
                <a:latin typeface="Times New Roman" pitchFamily="18" charset="0"/>
              </a:rPr>
              <a:t>c2=E2[++k2];</a:t>
            </a:r>
            <a:r>
              <a:rPr lang="zh-CN" altLang="en-US" sz="1800" dirty="0">
                <a:latin typeface="Times New Roman" pitchFamily="18" charset="0"/>
              </a:rPr>
              <a:t>  </a:t>
            </a:r>
            <a:r>
              <a:rPr lang="en-US" altLang="zh-CN" sz="1800" dirty="0">
                <a:latin typeface="Times New Roman" pitchFamily="18" charset="0"/>
              </a:rPr>
              <a:t>}</a:t>
            </a:r>
          </a:p>
          <a:p>
            <a:pPr eaLnBrk="1" hangingPunct="1">
              <a:buFont typeface="Wingdings" pitchFamily="2" charset="2"/>
              <a:buNone/>
            </a:pPr>
            <a:r>
              <a:rPr lang="en-US" altLang="zh-CN" sz="1800" dirty="0">
                <a:latin typeface="Times New Roman" pitchFamily="18" charset="0"/>
              </a:rPr>
              <a:t>		if(E1[0]&gt;‘ ’)</a:t>
            </a:r>
            <a:r>
              <a:rPr lang="zh-CN" altLang="en-US" sz="1800" dirty="0">
                <a:latin typeface="Times New Roman" pitchFamily="18" charset="0"/>
              </a:rPr>
              <a:t>  </a:t>
            </a:r>
            <a:r>
              <a:rPr lang="en-US" altLang="zh-CN" sz="1800" dirty="0">
                <a:latin typeface="Times New Roman" pitchFamily="18" charset="0"/>
              </a:rPr>
              <a:t>{</a:t>
            </a:r>
            <a:r>
              <a:rPr lang="zh-CN" altLang="en-US" sz="1800" dirty="0">
                <a:latin typeface="Times New Roman" pitchFamily="18" charset="0"/>
              </a:rPr>
              <a:t>  </a:t>
            </a:r>
            <a:r>
              <a:rPr lang="en-US" altLang="zh-CN" sz="1800" dirty="0">
                <a:latin typeface="Times New Roman" pitchFamily="18" charset="0"/>
              </a:rPr>
              <a:t>E1[k1++]=‘ ’;</a:t>
            </a:r>
            <a:r>
              <a:rPr lang="zh-CN" altLang="en-US" sz="1800" dirty="0">
                <a:latin typeface="Times New Roman" pitchFamily="18" charset="0"/>
              </a:rPr>
              <a:t>   </a:t>
            </a:r>
            <a:r>
              <a:rPr lang="en-US" altLang="zh-CN" sz="1800" dirty="0">
                <a:latin typeface="Times New Roman" pitchFamily="18" charset="0"/>
              </a:rPr>
              <a:t>Push(</a:t>
            </a:r>
            <a:r>
              <a:rPr lang="en-US" altLang="zh-CN" sz="1800" dirty="0" err="1">
                <a:latin typeface="Times New Roman" pitchFamily="18" charset="0"/>
              </a:rPr>
              <a:t>S,atof</a:t>
            </a:r>
            <a:r>
              <a:rPr lang="en-US" altLang="zh-CN" sz="1800" dirty="0">
                <a:latin typeface="Times New Roman" pitchFamily="18" charset="0"/>
              </a:rPr>
              <a:t>(E1));</a:t>
            </a:r>
            <a:r>
              <a:rPr lang="zh-CN" altLang="en-US" sz="1800" dirty="0">
                <a:latin typeface="Times New Roman" pitchFamily="18" charset="0"/>
              </a:rPr>
              <a:t>  </a:t>
            </a:r>
            <a:r>
              <a:rPr lang="en-US" altLang="zh-CN" sz="1800" dirty="0">
                <a:latin typeface="Times New Roman" pitchFamily="18" charset="0"/>
              </a:rPr>
              <a:t>}</a:t>
            </a:r>
          </a:p>
          <a:p>
            <a:pPr eaLnBrk="1" hangingPunct="1">
              <a:buFont typeface="Wingdings" pitchFamily="2" charset="2"/>
              <a:buNone/>
            </a:pPr>
            <a:r>
              <a:rPr lang="en-US" altLang="zh-CN" sz="1800" dirty="0">
                <a:latin typeface="Times New Roman" pitchFamily="18" charset="0"/>
              </a:rPr>
              <a:t>		if(c2</a:t>
            </a:r>
            <a:r>
              <a:rPr lang="zh-CN" altLang="en-US" sz="1800" dirty="0">
                <a:latin typeface="Times New Roman" pitchFamily="18" charset="0"/>
              </a:rPr>
              <a:t>是运算符号</a:t>
            </a:r>
            <a:r>
              <a:rPr lang="en-US" altLang="zh-CN" sz="1800" dirty="0">
                <a:latin typeface="Times New Roman" pitchFamily="18" charset="0"/>
              </a:rPr>
              <a:t>)</a:t>
            </a:r>
            <a:r>
              <a:rPr lang="zh-CN" altLang="en-US" sz="1800" dirty="0">
                <a:latin typeface="Times New Roman" pitchFamily="18" charset="0"/>
              </a:rPr>
              <a:t> </a:t>
            </a:r>
            <a:endParaRPr lang="en-US" altLang="zh-CN" sz="1800" dirty="0">
              <a:latin typeface="Times New Roman" pitchFamily="18" charset="0"/>
            </a:endParaRPr>
          </a:p>
          <a:p>
            <a:pPr eaLnBrk="1" hangingPunct="1">
              <a:buFont typeface="Wingdings" pitchFamily="2" charset="2"/>
              <a:buNone/>
            </a:pPr>
            <a:r>
              <a:rPr lang="en-US" altLang="zh-CN" sz="1800" dirty="0">
                <a:latin typeface="Times New Roman" pitchFamily="18" charset="0"/>
              </a:rPr>
              <a:t>		</a:t>
            </a:r>
            <a:r>
              <a:rPr lang="en-US" altLang="zh-CN" sz="1800" dirty="0">
                <a:solidFill>
                  <a:srgbClr val="3333FF"/>
                </a:solidFill>
                <a:latin typeface="Times New Roman" pitchFamily="18" charset="0"/>
              </a:rPr>
              <a:t>{</a:t>
            </a:r>
            <a:r>
              <a:rPr lang="en-US" altLang="zh-CN" sz="1800" dirty="0">
                <a:latin typeface="Times New Roman" pitchFamily="18" charset="0"/>
              </a:rPr>
              <a:t>	Pop(S,d2);</a:t>
            </a:r>
          </a:p>
          <a:p>
            <a:pPr eaLnBrk="1" hangingPunct="1">
              <a:buFont typeface="Wingdings" pitchFamily="2" charset="2"/>
              <a:buNone/>
            </a:pPr>
            <a:r>
              <a:rPr lang="en-US" altLang="zh-CN" sz="1800" dirty="0">
                <a:latin typeface="Times New Roman" pitchFamily="18" charset="0"/>
              </a:rPr>
              <a:t>			Pop(S,d1);</a:t>
            </a:r>
          </a:p>
        </p:txBody>
      </p:sp>
      <p:sp>
        <p:nvSpPr>
          <p:cNvPr id="150532" name="灯片编号占位符 1"/>
          <p:cNvSpPr>
            <a:spLocks noGrp="1"/>
          </p:cNvSpPr>
          <p:nvPr>
            <p:ph type="sldNum" sz="quarter" idx="10"/>
          </p:nvPr>
        </p:nvSpPr>
        <p:spPr>
          <a:noFill/>
        </p:spPr>
        <p:txBody>
          <a:bodyPr/>
          <a:lstStyle/>
          <a:p>
            <a:fld id="{5892ECB3-C71F-4568-915E-2D42BB1E83E8}" type="slidenum">
              <a:rPr lang="zh-CN" altLang="en-US" smtClean="0">
                <a:ea typeface="宋体" charset="-122"/>
              </a:rPr>
              <a:pPr/>
              <a:t>113</a:t>
            </a:fld>
            <a:endParaRPr lang="en-US" altLang="zh-CN">
              <a:ea typeface="宋体" charset="-122"/>
            </a:endParaRPr>
          </a:p>
        </p:txBody>
      </p:sp>
    </p:spTree>
    <p:extLst>
      <p:ext uri="{BB962C8B-B14F-4D97-AF65-F5344CB8AC3E}">
        <p14:creationId xmlns:p14="http://schemas.microsoft.com/office/powerpoint/2010/main" xmlns="" val="3994531267"/>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151555" name="Rectangle 35"/>
          <p:cNvSpPr>
            <a:spLocks noGrp="1" noChangeArrowheads="1"/>
          </p:cNvSpPr>
          <p:nvPr>
            <p:ph idx="1"/>
          </p:nvPr>
        </p:nvSpPr>
        <p:spPr>
          <a:xfrm>
            <a:off x="1000124" y="1600200"/>
            <a:ext cx="7286651" cy="4525963"/>
          </a:xfrm>
        </p:spPr>
        <p:txBody>
          <a:bodyPr rIns="180000" bIns="108000"/>
          <a:lstStyle/>
          <a:p>
            <a:pPr eaLnBrk="1" hangingPunct="1">
              <a:lnSpc>
                <a:spcPct val="100000"/>
              </a:lnSpc>
              <a:spcBef>
                <a:spcPts val="300"/>
              </a:spcBef>
              <a:buFont typeface="Wingdings" pitchFamily="2" charset="2"/>
              <a:buNone/>
            </a:pPr>
            <a:r>
              <a:rPr lang="en-US" altLang="zh-CN" sz="1800" dirty="0">
                <a:solidFill>
                  <a:srgbClr val="008000"/>
                </a:solidFill>
                <a:latin typeface="Times New Roman" pitchFamily="18" charset="0"/>
              </a:rPr>
              <a:t>//</a:t>
            </a:r>
            <a:r>
              <a:rPr lang="zh-CN" altLang="en-US" sz="1800" dirty="0">
                <a:solidFill>
                  <a:srgbClr val="008000"/>
                </a:solidFill>
                <a:latin typeface="Times New Roman" pitchFamily="18" charset="0"/>
              </a:rPr>
              <a:t>后缀表达式求值</a:t>
            </a:r>
            <a:r>
              <a:rPr lang="en-US" altLang="zh-CN" sz="1800" dirty="0">
                <a:solidFill>
                  <a:srgbClr val="008000"/>
                </a:solidFill>
                <a:latin typeface="Times New Roman" pitchFamily="18" charset="0"/>
              </a:rPr>
              <a:t>(</a:t>
            </a:r>
            <a:r>
              <a:rPr lang="zh-CN" altLang="en-US" sz="1800" dirty="0">
                <a:solidFill>
                  <a:srgbClr val="008000"/>
                </a:solidFill>
                <a:latin typeface="Times New Roman" pitchFamily="18" charset="0"/>
              </a:rPr>
              <a:t>续</a:t>
            </a:r>
            <a:r>
              <a:rPr lang="en-US" altLang="zh-CN" sz="1800" dirty="0">
                <a:solidFill>
                  <a:srgbClr val="008000"/>
                </a:solidFill>
                <a:latin typeface="Times New Roman" pitchFamily="18" charset="0"/>
              </a:rPr>
              <a:t>)</a:t>
            </a:r>
          </a:p>
          <a:p>
            <a:pPr eaLnBrk="1" hangingPunct="1">
              <a:lnSpc>
                <a:spcPct val="100000"/>
              </a:lnSpc>
              <a:spcBef>
                <a:spcPts val="300"/>
              </a:spcBef>
              <a:buFont typeface="Wingdings" pitchFamily="2" charset="2"/>
              <a:buNone/>
            </a:pPr>
            <a:r>
              <a:rPr lang="en-US" altLang="zh-CN" sz="1800" dirty="0">
                <a:latin typeface="Times New Roman" pitchFamily="18" charset="0"/>
              </a:rPr>
              <a:t>			switch(c2)</a:t>
            </a:r>
          </a:p>
          <a:p>
            <a:pPr eaLnBrk="1" hangingPunct="1">
              <a:lnSpc>
                <a:spcPct val="100000"/>
              </a:lnSpc>
              <a:spcBef>
                <a:spcPts val="300"/>
              </a:spcBef>
              <a:buFont typeface="Wingdings" pitchFamily="2" charset="2"/>
              <a:buNone/>
            </a:pPr>
            <a:r>
              <a:rPr lang="en-US" altLang="zh-CN" sz="1800" dirty="0">
                <a:latin typeface="Times New Roman" pitchFamily="18" charset="0"/>
              </a:rPr>
              <a:t>			{case ‘+’:</a:t>
            </a:r>
            <a:r>
              <a:rPr lang="zh-CN" altLang="en-US" sz="1800" dirty="0">
                <a:latin typeface="Times New Roman" pitchFamily="18" charset="0"/>
              </a:rPr>
              <a:t>  </a:t>
            </a:r>
            <a:r>
              <a:rPr lang="en-US" altLang="zh-CN" sz="1800" dirty="0">
                <a:latin typeface="Times New Roman" pitchFamily="18" charset="0"/>
              </a:rPr>
              <a:t>Push(S,d1+d2);</a:t>
            </a:r>
          </a:p>
          <a:p>
            <a:pPr eaLnBrk="1" hangingPunct="1">
              <a:lnSpc>
                <a:spcPct val="100000"/>
              </a:lnSpc>
              <a:spcBef>
                <a:spcPts val="300"/>
              </a:spcBef>
              <a:buFont typeface="Wingdings" pitchFamily="2" charset="2"/>
              <a:buNone/>
            </a:pPr>
            <a:r>
              <a:rPr lang="en-US" altLang="zh-CN" sz="1800" dirty="0">
                <a:latin typeface="Times New Roman" pitchFamily="18" charset="0"/>
              </a:rPr>
              <a:t>			case ‘-’:</a:t>
            </a:r>
            <a:r>
              <a:rPr lang="zh-CN" altLang="en-US" sz="1800" dirty="0">
                <a:latin typeface="Times New Roman" pitchFamily="18" charset="0"/>
              </a:rPr>
              <a:t>   </a:t>
            </a:r>
            <a:r>
              <a:rPr lang="en-US" altLang="zh-CN" sz="1800" dirty="0">
                <a:latin typeface="Times New Roman" pitchFamily="18" charset="0"/>
              </a:rPr>
              <a:t>Push(S,d1-d2);</a:t>
            </a:r>
          </a:p>
          <a:p>
            <a:pPr eaLnBrk="1" hangingPunct="1">
              <a:lnSpc>
                <a:spcPct val="100000"/>
              </a:lnSpc>
              <a:spcBef>
                <a:spcPts val="300"/>
              </a:spcBef>
              <a:buFont typeface="Wingdings" pitchFamily="2" charset="2"/>
              <a:buNone/>
            </a:pPr>
            <a:r>
              <a:rPr lang="en-US" altLang="zh-CN" sz="1800" dirty="0">
                <a:latin typeface="Times New Roman" pitchFamily="18" charset="0"/>
              </a:rPr>
              <a:t>			case ‘*’:</a:t>
            </a:r>
            <a:r>
              <a:rPr lang="zh-CN" altLang="en-US" sz="1800" dirty="0">
                <a:latin typeface="Times New Roman" pitchFamily="18" charset="0"/>
              </a:rPr>
              <a:t>  </a:t>
            </a:r>
            <a:r>
              <a:rPr lang="en-US" altLang="zh-CN" sz="1800" dirty="0">
                <a:latin typeface="Times New Roman" pitchFamily="18" charset="0"/>
              </a:rPr>
              <a:t>Push(S,d1*d2);</a:t>
            </a:r>
          </a:p>
          <a:p>
            <a:pPr eaLnBrk="1" hangingPunct="1">
              <a:lnSpc>
                <a:spcPct val="100000"/>
              </a:lnSpc>
              <a:spcBef>
                <a:spcPts val="300"/>
              </a:spcBef>
              <a:buFont typeface="Wingdings" pitchFamily="2" charset="2"/>
              <a:buNone/>
            </a:pPr>
            <a:r>
              <a:rPr lang="en-US" altLang="zh-CN" sz="1800" dirty="0">
                <a:latin typeface="Times New Roman" pitchFamily="18" charset="0"/>
              </a:rPr>
              <a:t>			case ‘/’:</a:t>
            </a:r>
            <a:r>
              <a:rPr lang="zh-CN" altLang="en-US" sz="1800" dirty="0">
                <a:latin typeface="Times New Roman" pitchFamily="18" charset="0"/>
              </a:rPr>
              <a:t>   </a:t>
            </a:r>
            <a:r>
              <a:rPr lang="en-US" altLang="zh-CN" sz="1800" dirty="0">
                <a:latin typeface="Times New Roman" pitchFamily="18" charset="0"/>
              </a:rPr>
              <a:t>if(d2) Push(S,d1/d2);</a:t>
            </a:r>
          </a:p>
          <a:p>
            <a:pPr eaLnBrk="1" hangingPunct="1">
              <a:lnSpc>
                <a:spcPct val="100000"/>
              </a:lnSpc>
              <a:spcBef>
                <a:spcPts val="300"/>
              </a:spcBef>
              <a:buFont typeface="Wingdings" pitchFamily="2" charset="2"/>
              <a:buNone/>
            </a:pPr>
            <a:r>
              <a:rPr lang="en-US" altLang="zh-CN" sz="1800" dirty="0">
                <a:latin typeface="Times New Roman" pitchFamily="18" charset="0"/>
              </a:rPr>
              <a:t>				else{ </a:t>
            </a:r>
            <a:r>
              <a:rPr lang="en-US" altLang="zh-CN" sz="1800" dirty="0" err="1">
                <a:latin typeface="Times New Roman" pitchFamily="18" charset="0"/>
              </a:rPr>
              <a:t>printf</a:t>
            </a:r>
            <a:r>
              <a:rPr lang="en-US" altLang="zh-CN" sz="1800" dirty="0">
                <a:latin typeface="Times New Roman" pitchFamily="18" charset="0"/>
              </a:rPr>
              <a:t>(“Division 0"); return; }</a:t>
            </a:r>
          </a:p>
          <a:p>
            <a:pPr eaLnBrk="1" hangingPunct="1">
              <a:lnSpc>
                <a:spcPct val="100000"/>
              </a:lnSpc>
              <a:spcBef>
                <a:spcPts val="300"/>
              </a:spcBef>
              <a:buFont typeface="Wingdings" pitchFamily="2" charset="2"/>
              <a:buNone/>
            </a:pPr>
            <a:r>
              <a:rPr lang="en-US" altLang="zh-CN" sz="1800" dirty="0">
                <a:latin typeface="Times New Roman" pitchFamily="18" charset="0"/>
              </a:rPr>
              <a:t>			}</a:t>
            </a:r>
          </a:p>
          <a:p>
            <a:pPr eaLnBrk="1" hangingPunct="1">
              <a:lnSpc>
                <a:spcPct val="100000"/>
              </a:lnSpc>
              <a:spcBef>
                <a:spcPts val="300"/>
              </a:spcBef>
              <a:buFont typeface="Wingdings" pitchFamily="2" charset="2"/>
              <a:buNone/>
            </a:pPr>
            <a:r>
              <a:rPr lang="en-US" altLang="zh-CN" sz="1800" dirty="0">
                <a:latin typeface="Times New Roman" pitchFamily="18" charset="0"/>
              </a:rPr>
              <a:t>		</a:t>
            </a:r>
            <a:r>
              <a:rPr lang="en-US" altLang="zh-CN" sz="1800" dirty="0">
                <a:solidFill>
                  <a:srgbClr val="3333FF"/>
                </a:solidFill>
                <a:latin typeface="Times New Roman" pitchFamily="18" charset="0"/>
              </a:rPr>
              <a:t>}</a:t>
            </a:r>
            <a:r>
              <a:rPr lang="en-US" altLang="zh-CN" sz="1800" dirty="0">
                <a:latin typeface="Times New Roman" pitchFamily="18" charset="0"/>
              </a:rPr>
              <a:t> </a:t>
            </a:r>
            <a:r>
              <a:rPr lang="en-US" altLang="zh-CN" sz="1800" dirty="0">
                <a:solidFill>
                  <a:srgbClr val="008000"/>
                </a:solidFill>
                <a:latin typeface="Times New Roman" pitchFamily="18" charset="0"/>
              </a:rPr>
              <a:t>// if(c2</a:t>
            </a:r>
            <a:r>
              <a:rPr lang="zh-CN" altLang="en-US" sz="1800" dirty="0">
                <a:solidFill>
                  <a:srgbClr val="008000"/>
                </a:solidFill>
                <a:latin typeface="Times New Roman" pitchFamily="18" charset="0"/>
              </a:rPr>
              <a:t>是运算符号</a:t>
            </a:r>
            <a:r>
              <a:rPr lang="en-US" altLang="zh-CN" sz="1800" dirty="0">
                <a:solidFill>
                  <a:srgbClr val="008000"/>
                </a:solidFill>
                <a:latin typeface="Times New Roman" pitchFamily="18" charset="0"/>
              </a:rPr>
              <a:t>)</a:t>
            </a:r>
          </a:p>
          <a:p>
            <a:pPr eaLnBrk="1" hangingPunct="1">
              <a:lnSpc>
                <a:spcPct val="100000"/>
              </a:lnSpc>
              <a:spcBef>
                <a:spcPts val="300"/>
              </a:spcBef>
              <a:buFont typeface="Wingdings" pitchFamily="2" charset="2"/>
              <a:buNone/>
            </a:pPr>
            <a:r>
              <a:rPr lang="en-US" altLang="zh-CN" sz="1800" dirty="0">
                <a:latin typeface="Times New Roman" pitchFamily="18" charset="0"/>
              </a:rPr>
              <a:t>		k2++;</a:t>
            </a:r>
            <a:r>
              <a:rPr lang="zh-CN" altLang="en-US" sz="1800" dirty="0">
                <a:latin typeface="Times New Roman" pitchFamily="18" charset="0"/>
              </a:rPr>
              <a:t>  </a:t>
            </a:r>
            <a:r>
              <a:rPr lang="en-US" altLang="zh-CN" sz="1800" dirty="0">
                <a:latin typeface="Times New Roman" pitchFamily="18" charset="0"/>
              </a:rPr>
              <a:t>c2=E2[k2];</a:t>
            </a:r>
          </a:p>
          <a:p>
            <a:pPr eaLnBrk="1" hangingPunct="1">
              <a:lnSpc>
                <a:spcPct val="100000"/>
              </a:lnSpc>
              <a:spcBef>
                <a:spcPts val="300"/>
              </a:spcBef>
              <a:buFont typeface="Wingdings" pitchFamily="2" charset="2"/>
              <a:buNone/>
            </a:pPr>
            <a:r>
              <a:rPr lang="en-US" altLang="zh-CN" sz="1800" dirty="0">
                <a:latin typeface="Times New Roman" pitchFamily="18" charset="0"/>
              </a:rPr>
              <a:t>	</a:t>
            </a:r>
            <a:r>
              <a:rPr lang="en-US" altLang="zh-CN" sz="1800" dirty="0">
                <a:solidFill>
                  <a:srgbClr val="C00000"/>
                </a:solidFill>
                <a:latin typeface="Times New Roman" pitchFamily="18" charset="0"/>
              </a:rPr>
              <a:t>}</a:t>
            </a:r>
            <a:r>
              <a:rPr lang="en-US" altLang="zh-CN" sz="1800" dirty="0">
                <a:latin typeface="Times New Roman" pitchFamily="18" charset="0"/>
              </a:rPr>
              <a:t> </a:t>
            </a:r>
            <a:r>
              <a:rPr lang="en-US" altLang="zh-CN" sz="1800" dirty="0">
                <a:solidFill>
                  <a:srgbClr val="008000"/>
                </a:solidFill>
                <a:latin typeface="Times New Roman" pitchFamily="18" charset="0"/>
              </a:rPr>
              <a:t>//while</a:t>
            </a:r>
          </a:p>
          <a:p>
            <a:pPr eaLnBrk="1" hangingPunct="1">
              <a:lnSpc>
                <a:spcPct val="100000"/>
              </a:lnSpc>
              <a:spcBef>
                <a:spcPts val="300"/>
              </a:spcBef>
              <a:buFont typeface="Wingdings" pitchFamily="2" charset="2"/>
              <a:buNone/>
            </a:pPr>
            <a:r>
              <a:rPr lang="en-US" altLang="zh-CN" sz="1800" dirty="0">
                <a:latin typeface="Times New Roman" pitchFamily="18" charset="0"/>
              </a:rPr>
              <a:t>	</a:t>
            </a:r>
            <a:r>
              <a:rPr lang="zh-CN" altLang="en-US" sz="1800" dirty="0">
                <a:latin typeface="Times New Roman" pitchFamily="18" charset="0"/>
              </a:rPr>
              <a:t>输出表达式的值或者出错信息</a:t>
            </a:r>
            <a:r>
              <a:rPr lang="en-US" altLang="zh-CN" sz="1800" dirty="0">
                <a:latin typeface="Times New Roman" pitchFamily="18" charset="0"/>
              </a:rPr>
              <a:t>;</a:t>
            </a:r>
          </a:p>
          <a:p>
            <a:pPr eaLnBrk="1" hangingPunct="1">
              <a:lnSpc>
                <a:spcPct val="100000"/>
              </a:lnSpc>
              <a:spcBef>
                <a:spcPts val="300"/>
              </a:spcBef>
              <a:buFont typeface="Wingdings" pitchFamily="2" charset="2"/>
              <a:buNone/>
            </a:pPr>
            <a:r>
              <a:rPr lang="en-US" altLang="zh-CN" sz="1800" dirty="0">
                <a:latin typeface="Times New Roman" pitchFamily="18" charset="0"/>
              </a:rPr>
              <a:t>} </a:t>
            </a:r>
            <a:r>
              <a:rPr lang="en-US" altLang="zh-CN" sz="1800" dirty="0">
                <a:solidFill>
                  <a:srgbClr val="008000"/>
                </a:solidFill>
                <a:latin typeface="Times New Roman" pitchFamily="18" charset="0"/>
              </a:rPr>
              <a:t>//Calculation</a:t>
            </a:r>
          </a:p>
        </p:txBody>
      </p:sp>
      <p:sp>
        <p:nvSpPr>
          <p:cNvPr id="151556" name="灯片编号占位符 1"/>
          <p:cNvSpPr>
            <a:spLocks noGrp="1"/>
          </p:cNvSpPr>
          <p:nvPr>
            <p:ph type="sldNum" sz="quarter" idx="10"/>
          </p:nvPr>
        </p:nvSpPr>
        <p:spPr>
          <a:noFill/>
        </p:spPr>
        <p:txBody>
          <a:bodyPr/>
          <a:lstStyle/>
          <a:p>
            <a:fld id="{7A1AA320-5523-430E-80C7-BBE37FC46341}" type="slidenum">
              <a:rPr lang="zh-CN" altLang="en-US" smtClean="0">
                <a:ea typeface="宋体" charset="-122"/>
              </a:rPr>
              <a:pPr/>
              <a:t>114</a:t>
            </a:fld>
            <a:endParaRPr lang="en-US" altLang="zh-CN">
              <a:ea typeface="宋体" charset="-122"/>
            </a:endParaRPr>
          </a:p>
        </p:txBody>
      </p:sp>
    </p:spTree>
    <p:extLst>
      <p:ext uri="{BB962C8B-B14F-4D97-AF65-F5344CB8AC3E}">
        <p14:creationId xmlns:p14="http://schemas.microsoft.com/office/powerpoint/2010/main" xmlns="" val="1309462770"/>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spAutoFit/>
          </a:bodyPr>
          <a:lstStyle/>
          <a:p>
            <a:pPr eaLnBrk="1" hangingPunct="1"/>
            <a:r>
              <a:rPr lang="zh-CN" altLang="en-US"/>
              <a:t>递归</a:t>
            </a:r>
            <a:endParaRPr lang="en-US" altLang="zh-CN"/>
          </a:p>
        </p:txBody>
      </p:sp>
      <p:sp>
        <p:nvSpPr>
          <p:cNvPr id="160771" name="Rectangle 3"/>
          <p:cNvSpPr>
            <a:spLocks noGrp="1" noChangeArrowheads="1"/>
          </p:cNvSpPr>
          <p:nvPr>
            <p:ph idx="1"/>
          </p:nvPr>
        </p:nvSpPr>
        <p:spPr/>
        <p:txBody>
          <a:bodyPr rIns="180000" bIns="108000"/>
          <a:lstStyle/>
          <a:p>
            <a:pPr eaLnBrk="1" hangingPunct="1">
              <a:lnSpc>
                <a:spcPct val="140000"/>
              </a:lnSpc>
            </a:pPr>
            <a:r>
              <a:rPr lang="zh-CN" altLang="en-US">
                <a:solidFill>
                  <a:srgbClr val="C00000"/>
                </a:solidFill>
              </a:rPr>
              <a:t>递归函数：</a:t>
            </a:r>
            <a:r>
              <a:rPr lang="zh-CN" altLang="en-US"/>
              <a:t>一个利用自身定义的函数。</a:t>
            </a:r>
            <a:endParaRPr lang="en-US" altLang="zh-CN"/>
          </a:p>
          <a:p>
            <a:pPr eaLnBrk="1" hangingPunct="1">
              <a:lnSpc>
                <a:spcPct val="140000"/>
              </a:lnSpc>
              <a:buFont typeface="Wingdings" pitchFamily="2" charset="2"/>
              <a:buNone/>
            </a:pPr>
            <a:r>
              <a:rPr lang="zh-CN" altLang="en-US">
                <a:solidFill>
                  <a:srgbClr val="008000"/>
                </a:solidFill>
              </a:rPr>
              <a:t>　例如，</a:t>
            </a:r>
            <a:endParaRPr lang="zh-CN" altLang="en-US"/>
          </a:p>
          <a:p>
            <a:pPr eaLnBrk="1" hangingPunct="1">
              <a:lnSpc>
                <a:spcPct val="140000"/>
              </a:lnSpc>
              <a:buFont typeface="Wingdings" pitchFamily="2" charset="2"/>
              <a:buNone/>
            </a:pPr>
            <a:r>
              <a:rPr lang="en-US" altLang="zh-CN"/>
              <a:t>			1</a:t>
            </a:r>
            <a:r>
              <a:rPr lang="zh-CN" altLang="en-US"/>
              <a:t>，</a:t>
            </a:r>
            <a:r>
              <a:rPr lang="en-US" altLang="zh-CN"/>
              <a:t>n=1</a:t>
            </a:r>
            <a:endParaRPr lang="zh-CN" altLang="en-US"/>
          </a:p>
          <a:p>
            <a:pPr eaLnBrk="1" hangingPunct="1">
              <a:lnSpc>
                <a:spcPct val="140000"/>
              </a:lnSpc>
              <a:buFont typeface="Wingdings" pitchFamily="2" charset="2"/>
              <a:buNone/>
            </a:pPr>
            <a:r>
              <a:rPr lang="en-US" altLang="zh-CN"/>
              <a:t>	F(n) =</a:t>
            </a:r>
          </a:p>
          <a:p>
            <a:pPr eaLnBrk="1" hangingPunct="1">
              <a:lnSpc>
                <a:spcPct val="140000"/>
              </a:lnSpc>
              <a:buFont typeface="Wingdings" pitchFamily="2" charset="2"/>
              <a:buNone/>
            </a:pPr>
            <a:r>
              <a:rPr lang="en-US" altLang="zh-CN"/>
              <a:t>			n*F(n-1)</a:t>
            </a:r>
            <a:r>
              <a:rPr lang="zh-CN" altLang="en-US"/>
              <a:t>，</a:t>
            </a:r>
            <a:r>
              <a:rPr lang="en-US" altLang="zh-CN"/>
              <a:t>n&gt;1</a:t>
            </a:r>
            <a:endParaRPr lang="zh-CN" altLang="en-US"/>
          </a:p>
          <a:p>
            <a:pPr eaLnBrk="1" hangingPunct="1">
              <a:lnSpc>
                <a:spcPct val="140000"/>
              </a:lnSpc>
              <a:buFont typeface="Wingdings" pitchFamily="2" charset="2"/>
              <a:buNone/>
            </a:pPr>
            <a:r>
              <a:rPr lang="zh-CN" altLang="en-US"/>
              <a:t> 　是递归函数。 </a:t>
            </a:r>
            <a:endParaRPr lang="en-US" altLang="zh-CN">
              <a:solidFill>
                <a:srgbClr val="008000"/>
              </a:solidFill>
            </a:endParaRPr>
          </a:p>
        </p:txBody>
      </p:sp>
      <p:sp>
        <p:nvSpPr>
          <p:cNvPr id="160772" name="灯片编号占位符 1"/>
          <p:cNvSpPr>
            <a:spLocks noGrp="1"/>
          </p:cNvSpPr>
          <p:nvPr>
            <p:ph type="sldNum" sz="quarter" idx="10"/>
          </p:nvPr>
        </p:nvSpPr>
        <p:spPr>
          <a:noFill/>
        </p:spPr>
        <p:txBody>
          <a:bodyPr/>
          <a:lstStyle/>
          <a:p>
            <a:fld id="{32AF4E64-FD84-4A88-AD73-828636D2E2CC}" type="slidenum">
              <a:rPr lang="zh-CN" altLang="en-US" smtClean="0">
                <a:ea typeface="宋体" charset="-122"/>
              </a:rPr>
              <a:pPr/>
              <a:t>115</a:t>
            </a:fld>
            <a:endParaRPr lang="en-US" altLang="zh-CN">
              <a:ea typeface="宋体" charset="-122"/>
            </a:endParaRPr>
          </a:p>
        </p:txBody>
      </p:sp>
      <p:sp>
        <p:nvSpPr>
          <p:cNvPr id="160773" name="AutoShape 10"/>
          <p:cNvSpPr>
            <a:spLocks/>
          </p:cNvSpPr>
          <p:nvPr/>
        </p:nvSpPr>
        <p:spPr bwMode="auto">
          <a:xfrm>
            <a:off x="2995613" y="3071813"/>
            <a:ext cx="576262" cy="1368425"/>
          </a:xfrm>
          <a:prstGeom prst="leftBrace">
            <a:avLst>
              <a:gd name="adj1" fmla="val 19789"/>
              <a:gd name="adj2" fmla="val 50000"/>
            </a:avLst>
          </a:prstGeom>
          <a:noFill/>
          <a:ln w="9525">
            <a:solidFill>
              <a:schemeClr val="tx1"/>
            </a:solidFill>
            <a:round/>
            <a:headEnd/>
            <a:tailEnd/>
          </a:ln>
        </p:spPr>
        <p:txBody>
          <a:bodyPr wrap="none" anchor="ctr"/>
          <a:lstStyle/>
          <a:p>
            <a:endParaRPr lang="zh-CN" altLang="en-US"/>
          </a:p>
        </p:txBody>
      </p:sp>
    </p:spTree>
    <p:extLst>
      <p:ext uri="{BB962C8B-B14F-4D97-AF65-F5344CB8AC3E}">
        <p14:creationId xmlns:p14="http://schemas.microsoft.com/office/powerpoint/2010/main" xmlns="" val="2575481377"/>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spAutoFit/>
          </a:bodyPr>
          <a:lstStyle/>
          <a:p>
            <a:pPr eaLnBrk="1" hangingPunct="1"/>
            <a:r>
              <a:rPr lang="zh-CN" altLang="en-US"/>
              <a:t>递归</a:t>
            </a:r>
            <a:endParaRPr lang="en-US" altLang="zh-CN"/>
          </a:p>
        </p:txBody>
      </p:sp>
      <p:sp>
        <p:nvSpPr>
          <p:cNvPr id="161795" name="Rectangle 3"/>
          <p:cNvSpPr>
            <a:spLocks noGrp="1" noChangeArrowheads="1"/>
          </p:cNvSpPr>
          <p:nvPr>
            <p:ph idx="1"/>
          </p:nvPr>
        </p:nvSpPr>
        <p:spPr/>
        <p:txBody>
          <a:bodyPr rIns="180000" bIns="108000"/>
          <a:lstStyle/>
          <a:p>
            <a:pPr marL="276225" indent="-276225" eaLnBrk="1" hangingPunct="1"/>
            <a:r>
              <a:rPr lang="zh-CN" altLang="en-US">
                <a:solidFill>
                  <a:srgbClr val="C00000"/>
                </a:solidFill>
              </a:rPr>
              <a:t>递归算法：</a:t>
            </a:r>
            <a:r>
              <a:rPr lang="zh-CN" altLang="en-US"/>
              <a:t>将待求解问题</a:t>
            </a:r>
            <a:r>
              <a:rPr lang="en-US" altLang="zh-CN">
                <a:solidFill>
                  <a:srgbClr val="008000"/>
                </a:solidFill>
              </a:rPr>
              <a:t>F(n)</a:t>
            </a:r>
            <a:r>
              <a:rPr lang="zh-CN" altLang="en-US"/>
              <a:t>进行分解，转化为求解一些相对简单的子问题，</a:t>
            </a:r>
            <a:r>
              <a:rPr lang="zh-CN" altLang="en-US">
                <a:solidFill>
                  <a:srgbClr val="008000"/>
                </a:solidFill>
                <a:latin typeface="宋体" charset="-122"/>
              </a:rPr>
              <a:t>如</a:t>
            </a:r>
            <a:r>
              <a:rPr lang="en-US" altLang="zh-CN">
                <a:solidFill>
                  <a:srgbClr val="008000"/>
                </a:solidFill>
              </a:rPr>
              <a:t>F(n-1)</a:t>
            </a:r>
            <a:r>
              <a:rPr lang="en-US" altLang="zh-CN"/>
              <a:t>,  </a:t>
            </a:r>
            <a:r>
              <a:rPr lang="zh-CN" altLang="en-US"/>
              <a:t>其中一些子问题比较容易得到解，</a:t>
            </a:r>
            <a:r>
              <a:rPr lang="zh-CN" altLang="en-US">
                <a:solidFill>
                  <a:srgbClr val="008000"/>
                </a:solidFill>
                <a:latin typeface="宋体" charset="-122"/>
              </a:rPr>
              <a:t>如</a:t>
            </a:r>
            <a:r>
              <a:rPr lang="en-US" altLang="zh-CN">
                <a:solidFill>
                  <a:srgbClr val="008000"/>
                </a:solidFill>
              </a:rPr>
              <a:t>F(1),  </a:t>
            </a:r>
            <a:r>
              <a:rPr lang="zh-CN" altLang="en-US">
                <a:solidFill>
                  <a:srgbClr val="008000"/>
                </a:solidFill>
              </a:rPr>
              <a:t>称为</a:t>
            </a:r>
            <a:r>
              <a:rPr lang="zh-CN" altLang="en-US">
                <a:solidFill>
                  <a:srgbClr val="3333FF"/>
                </a:solidFill>
              </a:rPr>
              <a:t>递归出口</a:t>
            </a:r>
            <a:r>
              <a:rPr lang="en-US" altLang="zh-CN">
                <a:solidFill>
                  <a:srgbClr val="008000"/>
                </a:solidFill>
              </a:rPr>
              <a:t>,  </a:t>
            </a:r>
            <a:r>
              <a:rPr lang="zh-CN" altLang="en-US"/>
              <a:t>而其它子问题可以用</a:t>
            </a:r>
            <a:r>
              <a:rPr lang="zh-CN" altLang="en-US">
                <a:solidFill>
                  <a:srgbClr val="3333FF"/>
                </a:solidFill>
              </a:rPr>
              <a:t>同样方法</a:t>
            </a:r>
            <a:r>
              <a:rPr lang="zh-CN" altLang="en-US"/>
              <a:t>进行求解</a:t>
            </a:r>
            <a:r>
              <a:rPr lang="en-US" altLang="zh-CN"/>
              <a:t>,  </a:t>
            </a:r>
            <a:r>
              <a:rPr lang="zh-CN" altLang="en-US"/>
              <a:t>但问题规模较小。</a:t>
            </a:r>
            <a:endParaRPr lang="en-US" altLang="zh-CN"/>
          </a:p>
        </p:txBody>
      </p:sp>
      <p:sp>
        <p:nvSpPr>
          <p:cNvPr id="161796" name="灯片编号占位符 1"/>
          <p:cNvSpPr>
            <a:spLocks noGrp="1"/>
          </p:cNvSpPr>
          <p:nvPr>
            <p:ph type="sldNum" sz="quarter" idx="10"/>
          </p:nvPr>
        </p:nvSpPr>
        <p:spPr>
          <a:noFill/>
        </p:spPr>
        <p:txBody>
          <a:bodyPr/>
          <a:lstStyle/>
          <a:p>
            <a:fld id="{1DD983A1-90BB-4D85-B9DD-0775081B3456}" type="slidenum">
              <a:rPr lang="zh-CN" altLang="en-US" smtClean="0">
                <a:ea typeface="宋体" charset="-122"/>
              </a:rPr>
              <a:pPr/>
              <a:t>116</a:t>
            </a:fld>
            <a:endParaRPr lang="en-US" altLang="zh-CN">
              <a:ea typeface="宋体" charset="-122"/>
            </a:endParaRPr>
          </a:p>
        </p:txBody>
      </p:sp>
    </p:spTree>
    <p:extLst>
      <p:ext uri="{BB962C8B-B14F-4D97-AF65-F5344CB8AC3E}">
        <p14:creationId xmlns:p14="http://schemas.microsoft.com/office/powerpoint/2010/main" xmlns="" val="3534076010"/>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spAutoFit/>
          </a:bodyPr>
          <a:lstStyle/>
          <a:p>
            <a:pPr eaLnBrk="1" hangingPunct="1"/>
            <a:r>
              <a:rPr lang="zh-CN" altLang="en-US"/>
              <a:t>递归</a:t>
            </a:r>
            <a:endParaRPr lang="en-US" altLang="zh-CN"/>
          </a:p>
        </p:txBody>
      </p:sp>
      <p:sp>
        <p:nvSpPr>
          <p:cNvPr id="162819" name="Rectangle 3"/>
          <p:cNvSpPr>
            <a:spLocks noGrp="1" noChangeArrowheads="1"/>
          </p:cNvSpPr>
          <p:nvPr>
            <p:ph idx="1"/>
          </p:nvPr>
        </p:nvSpPr>
        <p:spPr/>
        <p:txBody>
          <a:bodyPr rIns="180000" bIns="108000"/>
          <a:lstStyle/>
          <a:p>
            <a:pPr marL="538163" indent="-363538" eaLnBrk="1" hangingPunct="1">
              <a:lnSpc>
                <a:spcPct val="135000"/>
              </a:lnSpc>
            </a:pPr>
            <a:r>
              <a:rPr lang="zh-CN" altLang="zh-CN">
                <a:solidFill>
                  <a:srgbClr val="3333FF"/>
                </a:solidFill>
              </a:rPr>
              <a:t>一个递归算法应具有下列特点：</a:t>
            </a:r>
            <a:endParaRPr lang="zh-CN" altLang="en-US">
              <a:solidFill>
                <a:srgbClr val="3333FF"/>
              </a:solidFill>
            </a:endParaRPr>
          </a:p>
          <a:p>
            <a:pPr marL="538163" indent="-363538" eaLnBrk="1" hangingPunct="1">
              <a:lnSpc>
                <a:spcPct val="135000"/>
              </a:lnSpc>
              <a:buFont typeface="Wingdings" pitchFamily="2" charset="2"/>
              <a:buNone/>
            </a:pPr>
            <a:r>
              <a:rPr lang="en-US" altLang="zh-CN">
                <a:solidFill>
                  <a:srgbClr val="008000"/>
                </a:solidFill>
              </a:rPr>
              <a:t>(1)</a:t>
            </a:r>
            <a:r>
              <a:rPr lang="zh-CN" altLang="en-US"/>
              <a:t>递归出口至少一个。</a:t>
            </a:r>
            <a:endParaRPr lang="en-US" altLang="zh-CN">
              <a:solidFill>
                <a:srgbClr val="008000"/>
              </a:solidFill>
            </a:endParaRPr>
          </a:p>
          <a:p>
            <a:pPr marL="538163" indent="-363538" eaLnBrk="1" hangingPunct="1">
              <a:lnSpc>
                <a:spcPct val="135000"/>
              </a:lnSpc>
              <a:buFont typeface="Wingdings" pitchFamily="2" charset="2"/>
              <a:buNone/>
            </a:pPr>
            <a:r>
              <a:rPr lang="en-US" altLang="zh-CN">
                <a:solidFill>
                  <a:srgbClr val="008000"/>
                </a:solidFill>
                <a:latin typeface="Arial" charset="0"/>
              </a:rPr>
              <a:t>——</a:t>
            </a:r>
            <a:r>
              <a:rPr lang="zh-CN" altLang="en-US">
                <a:solidFill>
                  <a:srgbClr val="008000"/>
                </a:solidFill>
              </a:rPr>
              <a:t>否则，算法将永远不会有结果</a:t>
            </a:r>
          </a:p>
          <a:p>
            <a:pPr marL="538163" indent="-363538" eaLnBrk="1" hangingPunct="1">
              <a:lnSpc>
                <a:spcPct val="135000"/>
              </a:lnSpc>
              <a:buFont typeface="Wingdings" pitchFamily="2" charset="2"/>
              <a:buNone/>
            </a:pPr>
            <a:r>
              <a:rPr lang="en-US" altLang="zh-CN">
                <a:solidFill>
                  <a:srgbClr val="008000"/>
                </a:solidFill>
              </a:rPr>
              <a:t>(2)</a:t>
            </a:r>
            <a:r>
              <a:rPr lang="zh-CN" altLang="en-US"/>
              <a:t>在经过有限次的递归调用后，能够导致递归出口的出现。</a:t>
            </a:r>
          </a:p>
          <a:p>
            <a:pPr marL="538163" indent="-363538" eaLnBrk="1" hangingPunct="1">
              <a:lnSpc>
                <a:spcPct val="135000"/>
              </a:lnSpc>
              <a:buFont typeface="Wingdings" pitchFamily="2" charset="2"/>
              <a:buNone/>
            </a:pPr>
            <a:r>
              <a:rPr lang="en-US" altLang="zh-CN">
                <a:solidFill>
                  <a:srgbClr val="008000"/>
                </a:solidFill>
                <a:latin typeface="Arial" charset="0"/>
              </a:rPr>
              <a:t>——</a:t>
            </a:r>
            <a:r>
              <a:rPr lang="zh-CN" altLang="en-US">
                <a:solidFill>
                  <a:srgbClr val="008000"/>
                </a:solidFill>
              </a:rPr>
              <a:t>递归算法必需具有终止递归的条件</a:t>
            </a:r>
            <a:endParaRPr lang="en-US" altLang="zh-CN">
              <a:solidFill>
                <a:srgbClr val="008000"/>
              </a:solidFill>
            </a:endParaRPr>
          </a:p>
        </p:txBody>
      </p:sp>
      <p:sp>
        <p:nvSpPr>
          <p:cNvPr id="162820" name="灯片编号占位符 1"/>
          <p:cNvSpPr>
            <a:spLocks noGrp="1"/>
          </p:cNvSpPr>
          <p:nvPr>
            <p:ph type="sldNum" sz="quarter" idx="10"/>
          </p:nvPr>
        </p:nvSpPr>
        <p:spPr>
          <a:noFill/>
        </p:spPr>
        <p:txBody>
          <a:bodyPr/>
          <a:lstStyle/>
          <a:p>
            <a:fld id="{F9AD9597-CA8D-4BD0-A06C-30D84FEC9EC4}" type="slidenum">
              <a:rPr lang="zh-CN" altLang="en-US" smtClean="0">
                <a:ea typeface="宋体" charset="-122"/>
              </a:rPr>
              <a:pPr/>
              <a:t>117</a:t>
            </a:fld>
            <a:endParaRPr lang="en-US" altLang="zh-CN">
              <a:ea typeface="宋体" charset="-122"/>
            </a:endParaRPr>
          </a:p>
        </p:txBody>
      </p:sp>
    </p:spTree>
    <p:extLst>
      <p:ext uri="{BB962C8B-B14F-4D97-AF65-F5344CB8AC3E}">
        <p14:creationId xmlns:p14="http://schemas.microsoft.com/office/powerpoint/2010/main" xmlns="" val="567790187"/>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spAutoFit/>
          </a:bodyPr>
          <a:lstStyle/>
          <a:p>
            <a:pPr eaLnBrk="1" hangingPunct="1"/>
            <a:r>
              <a:rPr lang="en-US" altLang="en-US" dirty="0" err="1"/>
              <a:t>Ackerman函数</a:t>
            </a:r>
            <a:endParaRPr lang="en-US" altLang="zh-CN" dirty="0"/>
          </a:p>
        </p:txBody>
      </p:sp>
      <p:sp>
        <p:nvSpPr>
          <p:cNvPr id="163843" name="Rectangle 3"/>
          <p:cNvSpPr>
            <a:spLocks noGrp="1" noChangeArrowheads="1"/>
          </p:cNvSpPr>
          <p:nvPr>
            <p:ph idx="1"/>
          </p:nvPr>
        </p:nvSpPr>
        <p:spPr/>
        <p:txBody>
          <a:bodyPr rIns="180000" bIns="108000"/>
          <a:lstStyle/>
          <a:p>
            <a:pPr indent="1588" eaLnBrk="1" hangingPunct="1">
              <a:buNone/>
            </a:pPr>
            <a:r>
              <a:rPr lang="zh-CN" altLang="en-US" dirty="0">
                <a:solidFill>
                  <a:srgbClr val="006600"/>
                </a:solidFill>
              </a:rPr>
              <a:t>例</a:t>
            </a:r>
            <a:r>
              <a:rPr lang="en-US" altLang="zh-CN" dirty="0">
                <a:solidFill>
                  <a:srgbClr val="006600"/>
                </a:solidFill>
              </a:rPr>
              <a:t>1-13  </a:t>
            </a:r>
            <a:r>
              <a:rPr lang="zh-CN" altLang="en-US" dirty="0">
                <a:solidFill>
                  <a:srgbClr val="006600"/>
                </a:solidFill>
              </a:rPr>
              <a:t> </a:t>
            </a:r>
            <a:r>
              <a:rPr lang="en-US" altLang="en-US" dirty="0" err="1"/>
              <a:t>Ackerman函数</a:t>
            </a:r>
            <a:r>
              <a:rPr lang="zh-CN" altLang="en-US" dirty="0"/>
              <a:t>。</a:t>
            </a:r>
            <a:endParaRPr lang="en-US" altLang="zh-CN" b="0" dirty="0">
              <a:solidFill>
                <a:srgbClr val="008000"/>
              </a:solidFill>
              <a:ea typeface="黑体" pitchFamily="49" charset="-122"/>
            </a:endParaRPr>
          </a:p>
          <a:p>
            <a:pPr indent="1588" eaLnBrk="1" hangingPunct="1"/>
            <a:r>
              <a:rPr lang="zh-CN" altLang="en-US" b="0" dirty="0">
                <a:ea typeface="黑体" pitchFamily="49" charset="-122"/>
              </a:rPr>
              <a:t>是一种双递归函数</a:t>
            </a:r>
            <a:endParaRPr lang="en-US" altLang="zh-CN" b="0" dirty="0">
              <a:ea typeface="黑体" pitchFamily="49" charset="-122"/>
            </a:endParaRPr>
          </a:p>
        </p:txBody>
      </p:sp>
      <p:sp>
        <p:nvSpPr>
          <p:cNvPr id="163844" name="灯片编号占位符 1"/>
          <p:cNvSpPr>
            <a:spLocks noGrp="1"/>
          </p:cNvSpPr>
          <p:nvPr>
            <p:ph type="sldNum" sz="quarter" idx="10"/>
          </p:nvPr>
        </p:nvSpPr>
        <p:spPr>
          <a:noFill/>
        </p:spPr>
        <p:txBody>
          <a:bodyPr/>
          <a:lstStyle/>
          <a:p>
            <a:fld id="{3407F392-A100-497B-810F-06E8AA2FDCA8}" type="slidenum">
              <a:rPr lang="zh-CN" altLang="en-US" smtClean="0">
                <a:ea typeface="宋体" charset="-122"/>
              </a:rPr>
              <a:pPr/>
              <a:t>118</a:t>
            </a:fld>
            <a:endParaRPr lang="en-US" altLang="zh-CN">
              <a:ea typeface="宋体" charset="-122"/>
            </a:endParaRPr>
          </a:p>
        </p:txBody>
      </p:sp>
      <p:graphicFrame>
        <p:nvGraphicFramePr>
          <p:cNvPr id="7" name="表格 6"/>
          <p:cNvGraphicFramePr>
            <a:graphicFrameLocks noGrp="1"/>
          </p:cNvGraphicFramePr>
          <p:nvPr>
            <p:extLst>
              <p:ext uri="{D42A27DB-BD31-4B8C-83A1-F6EECF244321}">
                <p14:modId xmlns:p14="http://schemas.microsoft.com/office/powerpoint/2010/main" xmlns="" val="1313404780"/>
              </p:ext>
            </p:extLst>
          </p:nvPr>
        </p:nvGraphicFramePr>
        <p:xfrm>
          <a:off x="1000125" y="2946602"/>
          <a:ext cx="7358087" cy="2714646"/>
        </p:xfrm>
        <a:graphic>
          <a:graphicData uri="http://schemas.openxmlformats.org/drawingml/2006/table">
            <a:tbl>
              <a:tblPr firstRow="1" bandRow="1">
                <a:tableStyleId>{5C22544A-7EE6-4342-B048-85BDC9FD1C3A}</a:tableStyleId>
              </a:tblPr>
              <a:tblGrid>
                <a:gridCol w="1925462">
                  <a:extLst>
                    <a:ext uri="{9D8B030D-6E8A-4147-A177-3AD203B41FA5}">
                      <a16:colId xmlns:a16="http://schemas.microsoft.com/office/drawing/2014/main" xmlns="" val="20000"/>
                    </a:ext>
                  </a:extLst>
                </a:gridCol>
                <a:gridCol w="5432625">
                  <a:extLst>
                    <a:ext uri="{9D8B030D-6E8A-4147-A177-3AD203B41FA5}">
                      <a16:colId xmlns:a16="http://schemas.microsoft.com/office/drawing/2014/main" xmlns="" val="20001"/>
                    </a:ext>
                  </a:extLst>
                </a:gridCol>
              </a:tblGrid>
              <a:tr h="904882">
                <a:tc>
                  <a:txBody>
                    <a:bodyPr/>
                    <a:lstStyle/>
                    <a:p>
                      <a:pPr>
                        <a:lnSpc>
                          <a:spcPct val="150000"/>
                        </a:lnSpc>
                      </a:pPr>
                      <a:endParaRPr lang="zh-CN" altLang="en-US" sz="2800" b="1" dirty="0">
                        <a:solidFill>
                          <a:schemeClr val="tx1"/>
                        </a:solidFill>
                        <a:latin typeface="+mn-lt"/>
                      </a:endParaRPr>
                    </a:p>
                  </a:txBody>
                  <a:tcPr>
                    <a:noFill/>
                  </a:tcPr>
                </a:tc>
                <a:tc>
                  <a:txBody>
                    <a:bodyPr/>
                    <a:lstStyle/>
                    <a:p>
                      <a:pPr>
                        <a:lnSpc>
                          <a:spcPct val="150000"/>
                        </a:lnSpc>
                      </a:pPr>
                      <a:r>
                        <a:rPr lang="en-US" altLang="zh-CN" sz="2800" b="1" dirty="0">
                          <a:solidFill>
                            <a:schemeClr val="tx1"/>
                          </a:solidFill>
                          <a:latin typeface="+mn-lt"/>
                        </a:rPr>
                        <a:t>n+1, m=0</a:t>
                      </a:r>
                      <a:endParaRPr lang="zh-CN" altLang="en-US" sz="2800" b="1" dirty="0">
                        <a:solidFill>
                          <a:schemeClr val="tx1"/>
                        </a:solidFill>
                        <a:latin typeface="+mn-lt"/>
                      </a:endParaRPr>
                    </a:p>
                  </a:txBody>
                  <a:tcPr>
                    <a:noFill/>
                  </a:tcPr>
                </a:tc>
                <a:extLst>
                  <a:ext uri="{0D108BD9-81ED-4DB2-BD59-A6C34878D82A}">
                    <a16:rowId xmlns:a16="http://schemas.microsoft.com/office/drawing/2014/main" xmlns="" val="10000"/>
                  </a:ext>
                </a:extLst>
              </a:tr>
              <a:tr h="904882">
                <a:tc>
                  <a:txBody>
                    <a:bodyPr/>
                    <a:lstStyle/>
                    <a:p>
                      <a:pPr>
                        <a:lnSpc>
                          <a:spcPct val="150000"/>
                        </a:lnSpc>
                      </a:pPr>
                      <a:r>
                        <a:rPr lang="en-US" altLang="zh-CN" sz="2800" b="1" dirty="0" err="1">
                          <a:solidFill>
                            <a:schemeClr val="tx1"/>
                          </a:solidFill>
                          <a:latin typeface="+mn-lt"/>
                        </a:rPr>
                        <a:t>Ack</a:t>
                      </a:r>
                      <a:r>
                        <a:rPr lang="en-US" altLang="zh-CN" sz="2800" b="1" dirty="0">
                          <a:solidFill>
                            <a:schemeClr val="tx1"/>
                          </a:solidFill>
                          <a:latin typeface="+mn-lt"/>
                        </a:rPr>
                        <a:t>(m, n)=</a:t>
                      </a:r>
                      <a:endParaRPr lang="zh-CN" altLang="en-US" sz="2800" b="1" dirty="0">
                        <a:solidFill>
                          <a:schemeClr val="tx1"/>
                        </a:solidFill>
                        <a:latin typeface="+mn-lt"/>
                      </a:endParaRPr>
                    </a:p>
                  </a:txBody>
                  <a:tcPr>
                    <a:noFill/>
                  </a:tcPr>
                </a:tc>
                <a:tc>
                  <a:txBody>
                    <a:bodyPr/>
                    <a:lstStyle/>
                    <a:p>
                      <a:pPr>
                        <a:lnSpc>
                          <a:spcPct val="150000"/>
                        </a:lnSpc>
                      </a:pPr>
                      <a:r>
                        <a:rPr lang="en-US" altLang="zh-CN" sz="2800" b="1" dirty="0" err="1">
                          <a:solidFill>
                            <a:schemeClr val="tx1"/>
                          </a:solidFill>
                          <a:latin typeface="+mn-lt"/>
                        </a:rPr>
                        <a:t>Ack</a:t>
                      </a:r>
                      <a:r>
                        <a:rPr lang="en-US" altLang="zh-CN" sz="2800" b="1" dirty="0">
                          <a:solidFill>
                            <a:schemeClr val="tx1"/>
                          </a:solidFill>
                          <a:latin typeface="+mn-lt"/>
                        </a:rPr>
                        <a:t>(m-1,1), m&gt;0</a:t>
                      </a:r>
                      <a:r>
                        <a:rPr lang="zh-CN" altLang="en-US" sz="2800" b="1" dirty="0">
                          <a:solidFill>
                            <a:schemeClr val="tx1"/>
                          </a:solidFill>
                          <a:latin typeface="+mn-lt"/>
                          <a:ea typeface="楷体" pitchFamily="49" charset="-122"/>
                        </a:rPr>
                        <a:t>且</a:t>
                      </a:r>
                      <a:r>
                        <a:rPr lang="en-US" altLang="zh-CN" sz="2800" b="1" dirty="0">
                          <a:solidFill>
                            <a:schemeClr val="tx1"/>
                          </a:solidFill>
                          <a:latin typeface="+mn-lt"/>
                        </a:rPr>
                        <a:t>n=0</a:t>
                      </a:r>
                      <a:endParaRPr lang="zh-CN" altLang="en-US" sz="2800" b="1" dirty="0">
                        <a:solidFill>
                          <a:schemeClr val="tx1"/>
                        </a:solidFill>
                        <a:latin typeface="+mn-lt"/>
                      </a:endParaRPr>
                    </a:p>
                  </a:txBody>
                  <a:tcPr>
                    <a:noFill/>
                  </a:tcPr>
                </a:tc>
                <a:extLst>
                  <a:ext uri="{0D108BD9-81ED-4DB2-BD59-A6C34878D82A}">
                    <a16:rowId xmlns:a16="http://schemas.microsoft.com/office/drawing/2014/main" xmlns="" val="10001"/>
                  </a:ext>
                </a:extLst>
              </a:tr>
              <a:tr h="904882">
                <a:tc>
                  <a:txBody>
                    <a:bodyPr/>
                    <a:lstStyle/>
                    <a:p>
                      <a:pPr>
                        <a:lnSpc>
                          <a:spcPct val="150000"/>
                        </a:lnSpc>
                      </a:pPr>
                      <a:endParaRPr lang="zh-CN" altLang="en-US" sz="2800" b="1">
                        <a:solidFill>
                          <a:schemeClr val="tx1"/>
                        </a:solidFill>
                        <a:latin typeface="+mn-lt"/>
                      </a:endParaRPr>
                    </a:p>
                  </a:txBody>
                  <a:tcPr>
                    <a:noFill/>
                  </a:tcPr>
                </a:tc>
                <a:tc>
                  <a:txBody>
                    <a:bodyPr/>
                    <a:lstStyle/>
                    <a:p>
                      <a:pPr>
                        <a:lnSpc>
                          <a:spcPct val="150000"/>
                        </a:lnSpc>
                      </a:pPr>
                      <a:r>
                        <a:rPr lang="en-US" altLang="zh-CN" sz="2800" b="1" dirty="0" err="1">
                          <a:solidFill>
                            <a:schemeClr val="tx1"/>
                          </a:solidFill>
                          <a:latin typeface="+mn-lt"/>
                        </a:rPr>
                        <a:t>Ack</a:t>
                      </a:r>
                      <a:r>
                        <a:rPr lang="en-US" altLang="zh-CN" sz="2800" b="1" dirty="0">
                          <a:solidFill>
                            <a:schemeClr val="tx1"/>
                          </a:solidFill>
                          <a:latin typeface="+mn-lt"/>
                        </a:rPr>
                        <a:t>(m-1,</a:t>
                      </a:r>
                      <a:r>
                        <a:rPr lang="en-US" altLang="zh-CN" sz="2800" b="1" dirty="0">
                          <a:solidFill>
                            <a:srgbClr val="3333FF"/>
                          </a:solidFill>
                          <a:latin typeface="+mn-lt"/>
                        </a:rPr>
                        <a:t>Ack(m,n-1)</a:t>
                      </a:r>
                      <a:r>
                        <a:rPr lang="en-US" altLang="zh-CN" sz="2800" b="1" dirty="0">
                          <a:solidFill>
                            <a:schemeClr val="tx1"/>
                          </a:solidFill>
                          <a:latin typeface="+mn-lt"/>
                        </a:rPr>
                        <a:t>), m&gt;0</a:t>
                      </a:r>
                      <a:r>
                        <a:rPr lang="zh-CN" altLang="en-US" sz="2800" b="1" dirty="0">
                          <a:solidFill>
                            <a:schemeClr val="tx1"/>
                          </a:solidFill>
                          <a:latin typeface="+mn-lt"/>
                          <a:ea typeface="楷体" pitchFamily="49" charset="-122"/>
                        </a:rPr>
                        <a:t>且</a:t>
                      </a:r>
                      <a:r>
                        <a:rPr lang="en-US" altLang="zh-CN" sz="2800" b="1" dirty="0">
                          <a:solidFill>
                            <a:schemeClr val="tx1"/>
                          </a:solidFill>
                          <a:latin typeface="+mn-lt"/>
                        </a:rPr>
                        <a:t>n&gt;0</a:t>
                      </a:r>
                      <a:endParaRPr lang="zh-CN" altLang="en-US" sz="2800" b="1" dirty="0">
                        <a:solidFill>
                          <a:schemeClr val="tx1"/>
                        </a:solidFill>
                        <a:latin typeface="+mn-lt"/>
                      </a:endParaRPr>
                    </a:p>
                  </a:txBody>
                  <a:tcPr>
                    <a:noFill/>
                  </a:tcPr>
                </a:tc>
                <a:extLst>
                  <a:ext uri="{0D108BD9-81ED-4DB2-BD59-A6C34878D82A}">
                    <a16:rowId xmlns:a16="http://schemas.microsoft.com/office/drawing/2014/main" xmlns="" val="10002"/>
                  </a:ext>
                </a:extLst>
              </a:tr>
            </a:tbl>
          </a:graphicData>
        </a:graphic>
      </p:graphicFrame>
      <p:sp>
        <p:nvSpPr>
          <p:cNvPr id="10" name="左大括号 9"/>
          <p:cNvSpPr/>
          <p:nvPr/>
        </p:nvSpPr>
        <p:spPr>
          <a:xfrm>
            <a:off x="2714625" y="3071813"/>
            <a:ext cx="214313" cy="1857375"/>
          </a:xfrm>
          <a:prstGeom prst="leftBrace">
            <a:avLst>
              <a:gd name="adj1" fmla="val 833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Tree>
    <p:extLst>
      <p:ext uri="{BB962C8B-B14F-4D97-AF65-F5344CB8AC3E}">
        <p14:creationId xmlns:p14="http://schemas.microsoft.com/office/powerpoint/2010/main" xmlns="" val="1748903901"/>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spAutoFit/>
          </a:bodyPr>
          <a:lstStyle/>
          <a:p>
            <a:pPr eaLnBrk="1" hangingPunct="1"/>
            <a:r>
              <a:rPr lang="en-US" altLang="en-US"/>
              <a:t>Ackerman函数</a:t>
            </a:r>
            <a:endParaRPr lang="en-US" altLang="zh-CN"/>
          </a:p>
        </p:txBody>
      </p:sp>
      <p:sp>
        <p:nvSpPr>
          <p:cNvPr id="164867" name="Rectangle 3"/>
          <p:cNvSpPr>
            <a:spLocks noGrp="1" noChangeArrowheads="1"/>
          </p:cNvSpPr>
          <p:nvPr>
            <p:ph idx="1"/>
          </p:nvPr>
        </p:nvSpPr>
        <p:spPr/>
        <p:txBody>
          <a:bodyPr rIns="180000" bIns="108000"/>
          <a:lstStyle/>
          <a:p>
            <a:pPr eaLnBrk="1" hangingPunct="1"/>
            <a:r>
              <a:rPr lang="zh-CN" altLang="en-US" dirty="0">
                <a:solidFill>
                  <a:srgbClr val="008000"/>
                </a:solidFill>
              </a:rPr>
              <a:t>递归求解算法</a:t>
            </a:r>
            <a:endParaRPr lang="en-US" altLang="zh-CN" dirty="0">
              <a:solidFill>
                <a:srgbClr val="008000"/>
              </a:solidFill>
            </a:endParaRPr>
          </a:p>
          <a:p>
            <a:pPr eaLnBrk="1" hangingPunct="1">
              <a:buFont typeface="Wingdings" pitchFamily="2" charset="2"/>
              <a:buNone/>
            </a:pPr>
            <a:r>
              <a:rPr lang="en-US" altLang="zh-CN" dirty="0" err="1"/>
              <a:t>int</a:t>
            </a:r>
            <a:r>
              <a:rPr lang="en-US" altLang="zh-CN" dirty="0"/>
              <a:t> </a:t>
            </a:r>
            <a:r>
              <a:rPr lang="en-US" altLang="zh-CN" dirty="0" err="1"/>
              <a:t>Ack</a:t>
            </a:r>
            <a:r>
              <a:rPr lang="en-US" altLang="zh-CN" dirty="0"/>
              <a:t>(</a:t>
            </a:r>
            <a:r>
              <a:rPr lang="en-US" altLang="zh-CN" dirty="0" err="1"/>
              <a:t>int</a:t>
            </a:r>
            <a:r>
              <a:rPr lang="en-US" altLang="zh-CN" dirty="0"/>
              <a:t> </a:t>
            </a:r>
            <a:r>
              <a:rPr lang="en-US" altLang="zh-CN" dirty="0" err="1"/>
              <a:t>m,int</a:t>
            </a:r>
            <a:r>
              <a:rPr lang="en-US" altLang="zh-CN" dirty="0"/>
              <a:t> n)</a:t>
            </a:r>
          </a:p>
          <a:p>
            <a:pPr eaLnBrk="1" hangingPunct="1">
              <a:buFont typeface="Wingdings" pitchFamily="2" charset="2"/>
              <a:buNone/>
            </a:pPr>
            <a:r>
              <a:rPr lang="en-US" altLang="zh-CN" dirty="0"/>
              <a:t>{</a:t>
            </a:r>
          </a:p>
          <a:p>
            <a:pPr eaLnBrk="1" hangingPunct="1">
              <a:buFont typeface="Wingdings" pitchFamily="2" charset="2"/>
              <a:buNone/>
            </a:pPr>
            <a:r>
              <a:rPr lang="en-US" altLang="zh-CN" dirty="0"/>
              <a:t>	if(m=0)  return  n+1;</a:t>
            </a:r>
          </a:p>
          <a:p>
            <a:pPr eaLnBrk="1" hangingPunct="1">
              <a:buFont typeface="Wingdings" pitchFamily="2" charset="2"/>
              <a:buNone/>
            </a:pPr>
            <a:r>
              <a:rPr lang="en-US" altLang="zh-CN" dirty="0"/>
              <a:t>	if(n=0)  return  </a:t>
            </a:r>
            <a:r>
              <a:rPr lang="en-US" altLang="zh-CN" dirty="0" err="1"/>
              <a:t>Ack</a:t>
            </a:r>
            <a:r>
              <a:rPr lang="en-US" altLang="zh-CN" dirty="0"/>
              <a:t>(m-1, 1);</a:t>
            </a:r>
          </a:p>
          <a:p>
            <a:pPr eaLnBrk="1" hangingPunct="1">
              <a:buFont typeface="Wingdings" pitchFamily="2" charset="2"/>
              <a:buNone/>
            </a:pPr>
            <a:r>
              <a:rPr lang="en-US" altLang="zh-CN" dirty="0"/>
              <a:t>	return  </a:t>
            </a:r>
            <a:r>
              <a:rPr lang="en-US" altLang="zh-CN" dirty="0" err="1"/>
              <a:t>Ack</a:t>
            </a:r>
            <a:r>
              <a:rPr lang="en-US" altLang="zh-CN" dirty="0"/>
              <a:t>(m-1, </a:t>
            </a:r>
            <a:r>
              <a:rPr lang="en-US" altLang="zh-CN" dirty="0" err="1"/>
              <a:t>Ack</a:t>
            </a:r>
            <a:r>
              <a:rPr lang="en-US" altLang="zh-CN" dirty="0"/>
              <a:t>(m, n-1));</a:t>
            </a:r>
          </a:p>
          <a:p>
            <a:pPr eaLnBrk="1" hangingPunct="1">
              <a:buFont typeface="Wingdings" pitchFamily="2" charset="2"/>
              <a:buNone/>
            </a:pPr>
            <a:r>
              <a:rPr lang="en-US" altLang="zh-CN" dirty="0"/>
              <a:t>} </a:t>
            </a:r>
            <a:r>
              <a:rPr lang="en-US" altLang="zh-CN" dirty="0">
                <a:solidFill>
                  <a:srgbClr val="008000"/>
                </a:solidFill>
              </a:rPr>
              <a:t>//</a:t>
            </a:r>
            <a:r>
              <a:rPr lang="zh-CN" altLang="en-US" dirty="0">
                <a:solidFill>
                  <a:srgbClr val="008000"/>
                </a:solidFill>
              </a:rPr>
              <a:t>算法结束</a:t>
            </a:r>
            <a:endParaRPr lang="en-US" altLang="en-US" dirty="0">
              <a:solidFill>
                <a:srgbClr val="008000"/>
              </a:solidFill>
            </a:endParaRPr>
          </a:p>
        </p:txBody>
      </p:sp>
      <p:sp>
        <p:nvSpPr>
          <p:cNvPr id="164868" name="灯片编号占位符 1"/>
          <p:cNvSpPr>
            <a:spLocks noGrp="1"/>
          </p:cNvSpPr>
          <p:nvPr>
            <p:ph type="sldNum" sz="quarter" idx="10"/>
          </p:nvPr>
        </p:nvSpPr>
        <p:spPr>
          <a:noFill/>
        </p:spPr>
        <p:txBody>
          <a:bodyPr/>
          <a:lstStyle/>
          <a:p>
            <a:fld id="{2E72D263-17F5-4631-B471-C5926956A01B}" type="slidenum">
              <a:rPr lang="zh-CN" altLang="en-US" smtClean="0">
                <a:ea typeface="宋体" charset="-122"/>
              </a:rPr>
              <a:pPr/>
              <a:t>119</a:t>
            </a:fld>
            <a:endParaRPr lang="en-US" altLang="zh-CN">
              <a:ea typeface="宋体" charset="-122"/>
            </a:endParaRPr>
          </a:p>
        </p:txBody>
      </p:sp>
    </p:spTree>
    <p:extLst>
      <p:ext uri="{BB962C8B-B14F-4D97-AF65-F5344CB8AC3E}">
        <p14:creationId xmlns:p14="http://schemas.microsoft.com/office/powerpoint/2010/main" xmlns="" val="159988324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sz="3200" dirty="0"/>
              <a:t>在第</a:t>
            </a:r>
            <a:r>
              <a:rPr lang="en-US" altLang="zh-CN" sz="3200" dirty="0" err="1"/>
              <a:t>i</a:t>
            </a:r>
            <a:r>
              <a:rPr lang="zh-CN" altLang="en-US" sz="3200" dirty="0"/>
              <a:t>个数据元素之前插入数据元素</a:t>
            </a:r>
            <a:r>
              <a:rPr lang="en-US" altLang="zh-CN" sz="3200" dirty="0"/>
              <a:t>e</a:t>
            </a:r>
            <a:endParaRPr lang="zh-CN" altLang="en-US" sz="3200" dirty="0"/>
          </a:p>
        </p:txBody>
      </p:sp>
      <p:sp>
        <p:nvSpPr>
          <p:cNvPr id="17411" name="Rectangle 3"/>
          <p:cNvSpPr>
            <a:spLocks noGrp="1" noChangeArrowheads="1"/>
          </p:cNvSpPr>
          <p:nvPr>
            <p:ph idx="1"/>
          </p:nvPr>
        </p:nvSpPr>
        <p:spPr>
          <a:xfrm>
            <a:off x="1000125" y="1600200"/>
            <a:ext cx="7143750" cy="4525963"/>
          </a:xfrm>
        </p:spPr>
        <p:txBody>
          <a:bodyPr/>
          <a:lstStyle/>
          <a:p>
            <a:pPr marL="363538" indent="-363538" eaLnBrk="1" hangingPunct="1">
              <a:lnSpc>
                <a:spcPct val="120000"/>
              </a:lnSpc>
              <a:buFont typeface="Wingdings" pitchFamily="2" charset="2"/>
              <a:buNone/>
            </a:pPr>
            <a:r>
              <a:rPr lang="en-US" altLang="zh-CN" sz="2400"/>
              <a:t>InsertList(SList &amp;L, int i, Type e) {</a:t>
            </a:r>
            <a:r>
              <a:rPr lang="en-US" altLang="zh-CN" sz="2400">
                <a:solidFill>
                  <a:srgbClr val="3333FF"/>
                </a:solidFill>
              </a:rPr>
              <a:t>……</a:t>
            </a:r>
            <a:r>
              <a:rPr lang="en-US" altLang="zh-CN" sz="2400"/>
              <a:t>}</a:t>
            </a:r>
          </a:p>
        </p:txBody>
      </p:sp>
      <p:sp>
        <p:nvSpPr>
          <p:cNvPr id="17412" name="灯片编号占位符 1"/>
          <p:cNvSpPr>
            <a:spLocks noGrp="1"/>
          </p:cNvSpPr>
          <p:nvPr>
            <p:ph type="sldNum" sz="quarter" idx="10"/>
          </p:nvPr>
        </p:nvSpPr>
        <p:spPr>
          <a:noFill/>
        </p:spPr>
        <p:txBody>
          <a:bodyPr/>
          <a:lstStyle/>
          <a:p>
            <a:fld id="{55B3A8D8-35C3-4EB1-B870-0114E720481D}" type="slidenum">
              <a:rPr lang="zh-CN" altLang="en-US" smtClean="0">
                <a:ea typeface="宋体" charset="-122"/>
              </a:rPr>
              <a:pPr/>
              <a:t>12</a:t>
            </a:fld>
            <a:endParaRPr lang="en-US" altLang="zh-CN">
              <a:ea typeface="宋体" charset="-122"/>
            </a:endParaRPr>
          </a:p>
        </p:txBody>
      </p:sp>
      <p:grpSp>
        <p:nvGrpSpPr>
          <p:cNvPr id="17413" name="Group 50"/>
          <p:cNvGrpSpPr>
            <a:grpSpLocks/>
          </p:cNvGrpSpPr>
          <p:nvPr/>
        </p:nvGrpSpPr>
        <p:grpSpPr bwMode="auto">
          <a:xfrm>
            <a:off x="3559175" y="2276475"/>
            <a:ext cx="4487863" cy="2808288"/>
            <a:chOff x="2242" y="1434"/>
            <a:chExt cx="2827" cy="1769"/>
          </a:xfrm>
        </p:grpSpPr>
        <p:sp>
          <p:nvSpPr>
            <p:cNvPr id="17442" name="AutoShape 9"/>
            <p:cNvSpPr>
              <a:spLocks noChangeArrowheads="1"/>
            </p:cNvSpPr>
            <p:nvPr/>
          </p:nvSpPr>
          <p:spPr bwMode="auto">
            <a:xfrm>
              <a:off x="2242" y="1585"/>
              <a:ext cx="1784" cy="472"/>
            </a:xfrm>
            <a:prstGeom prst="diamond">
              <a:avLst/>
            </a:prstGeom>
            <a:noFill/>
            <a:ln w="19050" algn="ctr">
              <a:solidFill>
                <a:schemeClr val="tx1"/>
              </a:solidFill>
              <a:miter lim="800000"/>
              <a:headEnd/>
              <a:tailEnd type="none" w="sm" len="lg"/>
            </a:ln>
          </p:spPr>
          <p:txBody>
            <a:bodyPr wrap="none" lIns="0" tIns="0" rIns="0" bIns="0" anchor="ctr" anchorCtr="1">
              <a:spAutoFit/>
            </a:bodyPr>
            <a:lstStyle/>
            <a:p>
              <a:pPr algn="ctr"/>
              <a:r>
                <a:rPr lang="en-US" altLang="zh-CN" sz="2400" b="1">
                  <a:latin typeface="Times New Roman" pitchFamily="18" charset="0"/>
                </a:rPr>
                <a:t>L.n≥L.N?</a:t>
              </a:r>
              <a:endParaRPr lang="en-US" altLang="zh-CN" sz="2000">
                <a:latin typeface="Times New Roman" pitchFamily="18" charset="0"/>
              </a:endParaRPr>
            </a:p>
          </p:txBody>
        </p:sp>
        <p:sp>
          <p:nvSpPr>
            <p:cNvPr id="17443" name="Line 10"/>
            <p:cNvSpPr>
              <a:spLocks noChangeShapeType="1"/>
            </p:cNvSpPr>
            <p:nvPr/>
          </p:nvSpPr>
          <p:spPr bwMode="auto">
            <a:xfrm>
              <a:off x="3141" y="2049"/>
              <a:ext cx="0" cy="310"/>
            </a:xfrm>
            <a:prstGeom prst="line">
              <a:avLst/>
            </a:prstGeom>
            <a:noFill/>
            <a:ln w="19050">
              <a:solidFill>
                <a:schemeClr val="tx1"/>
              </a:solidFill>
              <a:round/>
              <a:headEnd/>
              <a:tailEnd type="arrow" w="sm" len="lg"/>
            </a:ln>
          </p:spPr>
          <p:txBody>
            <a:bodyPr/>
            <a:lstStyle/>
            <a:p>
              <a:endParaRPr lang="zh-CN" altLang="en-US"/>
            </a:p>
          </p:txBody>
        </p:sp>
        <p:sp>
          <p:nvSpPr>
            <p:cNvPr id="17444" name="Line 11"/>
            <p:cNvSpPr>
              <a:spLocks noChangeShapeType="1"/>
            </p:cNvSpPr>
            <p:nvPr/>
          </p:nvSpPr>
          <p:spPr bwMode="auto">
            <a:xfrm>
              <a:off x="3141" y="1434"/>
              <a:ext cx="0" cy="153"/>
            </a:xfrm>
            <a:prstGeom prst="line">
              <a:avLst/>
            </a:prstGeom>
            <a:noFill/>
            <a:ln w="19050">
              <a:solidFill>
                <a:schemeClr val="tx1"/>
              </a:solidFill>
              <a:round/>
              <a:headEnd/>
              <a:tailEnd type="arrow" w="sm" len="lg"/>
            </a:ln>
          </p:spPr>
          <p:txBody>
            <a:bodyPr/>
            <a:lstStyle/>
            <a:p>
              <a:endParaRPr lang="zh-CN" altLang="en-US"/>
            </a:p>
          </p:txBody>
        </p:sp>
        <p:sp>
          <p:nvSpPr>
            <p:cNvPr id="17445" name="Line 12"/>
            <p:cNvSpPr>
              <a:spLocks noChangeShapeType="1"/>
            </p:cNvSpPr>
            <p:nvPr/>
          </p:nvSpPr>
          <p:spPr bwMode="auto">
            <a:xfrm>
              <a:off x="4014" y="1818"/>
              <a:ext cx="453" cy="0"/>
            </a:xfrm>
            <a:prstGeom prst="line">
              <a:avLst/>
            </a:prstGeom>
            <a:noFill/>
            <a:ln w="19050">
              <a:solidFill>
                <a:schemeClr val="tx1"/>
              </a:solidFill>
              <a:round/>
              <a:headEnd/>
              <a:tailEnd type="none" w="sm" len="lg"/>
            </a:ln>
          </p:spPr>
          <p:txBody>
            <a:bodyPr/>
            <a:lstStyle/>
            <a:p>
              <a:endParaRPr lang="zh-CN" altLang="en-US"/>
            </a:p>
          </p:txBody>
        </p:sp>
        <p:sp>
          <p:nvSpPr>
            <p:cNvPr id="17446" name="Line 13"/>
            <p:cNvSpPr>
              <a:spLocks noChangeShapeType="1"/>
            </p:cNvSpPr>
            <p:nvPr/>
          </p:nvSpPr>
          <p:spPr bwMode="auto">
            <a:xfrm>
              <a:off x="4468" y="1818"/>
              <a:ext cx="0" cy="147"/>
            </a:xfrm>
            <a:prstGeom prst="line">
              <a:avLst/>
            </a:prstGeom>
            <a:noFill/>
            <a:ln w="19050">
              <a:solidFill>
                <a:schemeClr val="tx1"/>
              </a:solidFill>
              <a:round/>
              <a:headEnd/>
              <a:tailEnd type="arrow" w="sm" len="lg"/>
            </a:ln>
          </p:spPr>
          <p:txBody>
            <a:bodyPr/>
            <a:lstStyle/>
            <a:p>
              <a:endParaRPr lang="zh-CN" altLang="en-US"/>
            </a:p>
          </p:txBody>
        </p:sp>
        <p:sp>
          <p:nvSpPr>
            <p:cNvPr id="17447" name="Rectangle 14"/>
            <p:cNvSpPr>
              <a:spLocks noChangeArrowheads="1"/>
            </p:cNvSpPr>
            <p:nvPr/>
          </p:nvSpPr>
          <p:spPr bwMode="auto">
            <a:xfrm>
              <a:off x="2475" y="2357"/>
              <a:ext cx="1335" cy="230"/>
            </a:xfrm>
            <a:prstGeom prst="rect">
              <a:avLst/>
            </a:prstGeom>
            <a:noFill/>
            <a:ln w="19050" algn="ctr">
              <a:solidFill>
                <a:schemeClr val="tx1"/>
              </a:solidFill>
              <a:miter lim="800000"/>
              <a:headEnd/>
              <a:tailEnd type="none" w="sm" len="lg"/>
            </a:ln>
          </p:spPr>
          <p:txBody>
            <a:bodyPr wrap="none" lIns="0" tIns="0" rIns="0" bIns="0" anchor="ctr" anchorCtr="1"/>
            <a:lstStyle/>
            <a:p>
              <a:pPr algn="ctr"/>
              <a:r>
                <a:rPr lang="zh-CN" altLang="en-US" sz="2400" b="1" dirty="0">
                  <a:latin typeface="楷体" pitchFamily="49" charset="-122"/>
                  <a:ea typeface="楷体" pitchFamily="49" charset="-122"/>
                </a:rPr>
                <a:t>后移数据元素</a:t>
              </a:r>
              <a:endParaRPr lang="zh-CN" altLang="en-US" sz="2000" dirty="0">
                <a:latin typeface="楷体" pitchFamily="49" charset="-122"/>
                <a:ea typeface="楷体" pitchFamily="49" charset="-122"/>
              </a:endParaRPr>
            </a:p>
          </p:txBody>
        </p:sp>
        <p:sp>
          <p:nvSpPr>
            <p:cNvPr id="17448" name="Rectangle 15"/>
            <p:cNvSpPr>
              <a:spLocks noChangeArrowheads="1"/>
            </p:cNvSpPr>
            <p:nvPr/>
          </p:nvSpPr>
          <p:spPr bwMode="auto">
            <a:xfrm>
              <a:off x="3883" y="1949"/>
              <a:ext cx="1186" cy="230"/>
            </a:xfrm>
            <a:prstGeom prst="rect">
              <a:avLst/>
            </a:prstGeom>
            <a:noFill/>
            <a:ln w="19050" algn="ctr">
              <a:solidFill>
                <a:schemeClr val="tx1"/>
              </a:solidFill>
              <a:miter lim="800000"/>
              <a:headEnd/>
              <a:tailEnd type="none" w="sm" len="lg"/>
            </a:ln>
          </p:spPr>
          <p:txBody>
            <a:bodyPr wrap="none" lIns="0" tIns="0" rIns="0" bIns="0" anchor="ctr" anchorCtr="1"/>
            <a:lstStyle/>
            <a:p>
              <a:pPr algn="ctr"/>
              <a:r>
                <a:rPr lang="zh-CN" altLang="en-US" sz="2400" b="1" dirty="0">
                  <a:solidFill>
                    <a:srgbClr val="3333FF"/>
                  </a:solidFill>
                  <a:latin typeface="楷体" pitchFamily="49" charset="-122"/>
                  <a:ea typeface="楷体" pitchFamily="49" charset="-122"/>
                </a:rPr>
                <a:t>追加存储空间</a:t>
              </a:r>
              <a:endParaRPr lang="zh-CN" altLang="en-US" sz="2000" dirty="0">
                <a:solidFill>
                  <a:srgbClr val="3333FF"/>
                </a:solidFill>
                <a:latin typeface="楷体" pitchFamily="49" charset="-122"/>
                <a:ea typeface="楷体" pitchFamily="49" charset="-122"/>
              </a:endParaRPr>
            </a:p>
          </p:txBody>
        </p:sp>
        <p:sp>
          <p:nvSpPr>
            <p:cNvPr id="17449" name="Line 16"/>
            <p:cNvSpPr>
              <a:spLocks noChangeShapeType="1"/>
            </p:cNvSpPr>
            <p:nvPr/>
          </p:nvSpPr>
          <p:spPr bwMode="auto">
            <a:xfrm>
              <a:off x="3141" y="2587"/>
              <a:ext cx="0" cy="232"/>
            </a:xfrm>
            <a:prstGeom prst="line">
              <a:avLst/>
            </a:prstGeom>
            <a:noFill/>
            <a:ln w="19050">
              <a:solidFill>
                <a:schemeClr val="tx1"/>
              </a:solidFill>
              <a:round/>
              <a:headEnd/>
              <a:tailEnd type="arrow" w="sm" len="lg"/>
            </a:ln>
          </p:spPr>
          <p:txBody>
            <a:bodyPr/>
            <a:lstStyle/>
            <a:p>
              <a:endParaRPr lang="zh-CN" altLang="en-US"/>
            </a:p>
          </p:txBody>
        </p:sp>
        <p:sp>
          <p:nvSpPr>
            <p:cNvPr id="17450" name="Rectangle 17"/>
            <p:cNvSpPr>
              <a:spLocks noChangeArrowheads="1"/>
            </p:cNvSpPr>
            <p:nvPr/>
          </p:nvSpPr>
          <p:spPr bwMode="auto">
            <a:xfrm>
              <a:off x="2475" y="2819"/>
              <a:ext cx="1335" cy="231"/>
            </a:xfrm>
            <a:prstGeom prst="rect">
              <a:avLst/>
            </a:prstGeom>
            <a:noFill/>
            <a:ln w="19050" algn="ctr">
              <a:solidFill>
                <a:schemeClr val="tx1"/>
              </a:solidFill>
              <a:miter lim="800000"/>
              <a:headEnd/>
              <a:tailEnd type="none" w="sm" len="lg"/>
            </a:ln>
          </p:spPr>
          <p:txBody>
            <a:bodyPr wrap="none" lIns="0" tIns="0" rIns="0" bIns="0" anchor="ctr" anchorCtr="1"/>
            <a:lstStyle/>
            <a:p>
              <a:pPr algn="ctr"/>
              <a:r>
                <a:rPr lang="zh-CN" altLang="en-US" sz="2400" b="1" dirty="0">
                  <a:latin typeface="楷体" pitchFamily="49" charset="-122"/>
                  <a:ea typeface="楷体" pitchFamily="49" charset="-122"/>
                </a:rPr>
                <a:t>插入数据元素</a:t>
              </a:r>
              <a:endParaRPr lang="zh-CN" altLang="en-US" sz="2000" dirty="0">
                <a:latin typeface="楷体" pitchFamily="49" charset="-122"/>
                <a:ea typeface="楷体" pitchFamily="49" charset="-122"/>
              </a:endParaRPr>
            </a:p>
          </p:txBody>
        </p:sp>
        <p:sp>
          <p:nvSpPr>
            <p:cNvPr id="17451" name="Line 18"/>
            <p:cNvSpPr>
              <a:spLocks noChangeShapeType="1"/>
            </p:cNvSpPr>
            <p:nvPr/>
          </p:nvSpPr>
          <p:spPr bwMode="auto">
            <a:xfrm>
              <a:off x="3141" y="3050"/>
              <a:ext cx="0" cy="153"/>
            </a:xfrm>
            <a:prstGeom prst="line">
              <a:avLst/>
            </a:prstGeom>
            <a:noFill/>
            <a:ln w="19050">
              <a:solidFill>
                <a:schemeClr val="tx1"/>
              </a:solidFill>
              <a:round/>
              <a:headEnd/>
              <a:tailEnd type="arrow" w="sm" len="lg"/>
            </a:ln>
          </p:spPr>
          <p:txBody>
            <a:bodyPr/>
            <a:lstStyle/>
            <a:p>
              <a:endParaRPr lang="zh-CN" altLang="en-US"/>
            </a:p>
          </p:txBody>
        </p:sp>
        <p:sp>
          <p:nvSpPr>
            <p:cNvPr id="17452" name="Line 19"/>
            <p:cNvSpPr>
              <a:spLocks noChangeShapeType="1"/>
            </p:cNvSpPr>
            <p:nvPr/>
          </p:nvSpPr>
          <p:spPr bwMode="auto">
            <a:xfrm flipH="1" flipV="1">
              <a:off x="3141" y="2256"/>
              <a:ext cx="1335" cy="0"/>
            </a:xfrm>
            <a:prstGeom prst="line">
              <a:avLst/>
            </a:prstGeom>
            <a:noFill/>
            <a:ln w="19050">
              <a:solidFill>
                <a:schemeClr val="tx1"/>
              </a:solidFill>
              <a:round/>
              <a:headEnd/>
              <a:tailEnd type="arrow" w="sm" len="lg"/>
            </a:ln>
          </p:spPr>
          <p:txBody>
            <a:bodyPr/>
            <a:lstStyle/>
            <a:p>
              <a:endParaRPr lang="zh-CN" altLang="en-US"/>
            </a:p>
          </p:txBody>
        </p:sp>
        <p:sp>
          <p:nvSpPr>
            <p:cNvPr id="17453" name="Line 20"/>
            <p:cNvSpPr>
              <a:spLocks noChangeShapeType="1"/>
            </p:cNvSpPr>
            <p:nvPr/>
          </p:nvSpPr>
          <p:spPr bwMode="auto">
            <a:xfrm>
              <a:off x="4476" y="2179"/>
              <a:ext cx="0" cy="77"/>
            </a:xfrm>
            <a:prstGeom prst="line">
              <a:avLst/>
            </a:prstGeom>
            <a:noFill/>
            <a:ln w="19050">
              <a:solidFill>
                <a:schemeClr val="tx1"/>
              </a:solidFill>
              <a:round/>
              <a:headEnd/>
              <a:tailEnd type="none" w="sm" len="lg"/>
            </a:ln>
          </p:spPr>
          <p:txBody>
            <a:bodyPr/>
            <a:lstStyle/>
            <a:p>
              <a:endParaRPr lang="zh-CN" altLang="en-US"/>
            </a:p>
          </p:txBody>
        </p:sp>
      </p:grpSp>
      <p:graphicFrame>
        <p:nvGraphicFramePr>
          <p:cNvPr id="16440" name="Group 56"/>
          <p:cNvGraphicFramePr>
            <a:graphicFrameLocks noGrp="1"/>
          </p:cNvGraphicFramePr>
          <p:nvPr/>
        </p:nvGraphicFramePr>
        <p:xfrm>
          <a:off x="993775" y="5229225"/>
          <a:ext cx="5616575" cy="731520"/>
        </p:xfrm>
        <a:graphic>
          <a:graphicData uri="http://schemas.openxmlformats.org/drawingml/2006/table">
            <a:tbl>
              <a:tblPr/>
              <a:tblGrid>
                <a:gridCol w="803275">
                  <a:extLst>
                    <a:ext uri="{9D8B030D-6E8A-4147-A177-3AD203B41FA5}">
                      <a16:colId xmlns:a16="http://schemas.microsoft.com/office/drawing/2014/main" xmlns="" val="20000"/>
                    </a:ext>
                  </a:extLst>
                </a:gridCol>
                <a:gridCol w="801688">
                  <a:extLst>
                    <a:ext uri="{9D8B030D-6E8A-4147-A177-3AD203B41FA5}">
                      <a16:colId xmlns:a16="http://schemas.microsoft.com/office/drawing/2014/main" xmlns="" val="20001"/>
                    </a:ext>
                  </a:extLst>
                </a:gridCol>
                <a:gridCol w="803275">
                  <a:extLst>
                    <a:ext uri="{9D8B030D-6E8A-4147-A177-3AD203B41FA5}">
                      <a16:colId xmlns:a16="http://schemas.microsoft.com/office/drawing/2014/main" xmlns="" val="20002"/>
                    </a:ext>
                  </a:extLst>
                </a:gridCol>
                <a:gridCol w="800100">
                  <a:extLst>
                    <a:ext uri="{9D8B030D-6E8A-4147-A177-3AD203B41FA5}">
                      <a16:colId xmlns:a16="http://schemas.microsoft.com/office/drawing/2014/main" xmlns="" val="20003"/>
                    </a:ext>
                  </a:extLst>
                </a:gridCol>
                <a:gridCol w="803275">
                  <a:extLst>
                    <a:ext uri="{9D8B030D-6E8A-4147-A177-3AD203B41FA5}">
                      <a16:colId xmlns:a16="http://schemas.microsoft.com/office/drawing/2014/main" xmlns="" val="20004"/>
                    </a:ext>
                  </a:extLst>
                </a:gridCol>
                <a:gridCol w="801687">
                  <a:extLst>
                    <a:ext uri="{9D8B030D-6E8A-4147-A177-3AD203B41FA5}">
                      <a16:colId xmlns:a16="http://schemas.microsoft.com/office/drawing/2014/main" xmlns="" val="20005"/>
                    </a:ext>
                  </a:extLst>
                </a:gridCol>
                <a:gridCol w="803275">
                  <a:extLst>
                    <a:ext uri="{9D8B030D-6E8A-4147-A177-3AD203B41FA5}">
                      <a16:colId xmlns:a16="http://schemas.microsoft.com/office/drawing/2014/main" xmlns="" val="20006"/>
                    </a:ext>
                  </a:extLst>
                </a:gridCol>
              </a:tblGrid>
              <a:tr h="720725">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3200" b="1" i="0" u="none" strike="noStrike" cap="none" normalizeH="0" baseline="-2500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400" b="1" i="0" u="none" strike="noStrike" cap="none" normalizeH="0" baseline="0">
                          <a:ln>
                            <a:noFill/>
                          </a:ln>
                          <a:solidFill>
                            <a:schemeClr val="tx1"/>
                          </a:solidFill>
                          <a:effectLst/>
                          <a:latin typeface="Arial"/>
                          <a:ea typeface="楷体_GB2312" pitchFamily="49" charset="-122"/>
                        </a:rPr>
                        <a:t>…</a:t>
                      </a:r>
                      <a:endParaRPr kumimoji="0" lang="en-US" altLang="zh-CN"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3200" b="1" i="0" u="none" strike="noStrike" cap="none" normalizeH="0" baseline="-25000">
                          <a:ln>
                            <a:noFill/>
                          </a:ln>
                          <a:solidFill>
                            <a:schemeClr val="tx1"/>
                          </a:solidFill>
                          <a:effectLst/>
                          <a:latin typeface="Times New Roman" pitchFamily="18" charset="0"/>
                          <a:ea typeface="楷体_GB2312" pitchFamily="49" charset="-122"/>
                        </a:rPr>
                        <a:t>i-1</a:t>
                      </a:r>
                      <a:endParaRPr kumimoji="0" lang="zh-CN" altLang="en-US" sz="3200" b="1" i="0" u="none" strike="noStrike" cap="none" normalizeH="0" baseline="-2500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3200" b="1" i="0" u="none" strike="noStrike" cap="none" normalizeH="0" baseline="-25000">
                          <a:ln>
                            <a:noFill/>
                          </a:ln>
                          <a:solidFill>
                            <a:schemeClr val="tx1"/>
                          </a:solidFill>
                          <a:effectLst/>
                          <a:latin typeface="Times New Roman" pitchFamily="18" charset="0"/>
                          <a:ea typeface="楷体_GB2312" pitchFamily="49" charset="-122"/>
                        </a:rPr>
                        <a:t>i</a:t>
                      </a:r>
                      <a:endParaRPr kumimoji="0" lang="zh-CN" altLang="en-US" sz="3200" b="1" i="0" u="none" strike="noStrike" cap="none" normalizeH="0" baseline="-2500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400" b="1" i="0" u="none" strike="noStrike" cap="none" normalizeH="0" baseline="0">
                          <a:ln>
                            <a:noFill/>
                          </a:ln>
                          <a:solidFill>
                            <a:schemeClr val="tx1"/>
                          </a:solidFill>
                          <a:effectLst/>
                          <a:latin typeface="Arial"/>
                          <a:ea typeface="楷体_GB2312" pitchFamily="49" charset="-122"/>
                        </a:rPr>
                        <a:t>…</a:t>
                      </a:r>
                      <a:endParaRPr kumimoji="0" lang="en-US" altLang="zh-CN"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3200" b="1" i="0" u="none" strike="noStrike" cap="none" normalizeH="0" baseline="-25000">
                          <a:ln>
                            <a:noFill/>
                          </a:ln>
                          <a:solidFill>
                            <a:schemeClr val="tx1"/>
                          </a:solidFill>
                          <a:effectLst/>
                          <a:latin typeface="Times New Roman" pitchFamily="18" charset="0"/>
                          <a:ea typeface="楷体_GB2312" pitchFamily="49" charset="-122"/>
                        </a:rPr>
                        <a:t>n</a:t>
                      </a:r>
                      <a:endParaRPr kumimoji="0" lang="zh-CN" altLang="en-US" sz="3200" b="1" i="0" u="none" strike="noStrike" cap="none" normalizeH="0" baseline="-2500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28575"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8488" name="Group 56"/>
          <p:cNvGraphicFramePr>
            <a:graphicFrameLocks noGrp="1"/>
          </p:cNvGraphicFramePr>
          <p:nvPr/>
        </p:nvGraphicFramePr>
        <p:xfrm>
          <a:off x="6610350" y="5229225"/>
          <a:ext cx="1608138" cy="731838"/>
        </p:xfrm>
        <a:graphic>
          <a:graphicData uri="http://schemas.openxmlformats.org/drawingml/2006/table">
            <a:tbl>
              <a:tblPr/>
              <a:tblGrid>
                <a:gridCol w="804863">
                  <a:extLst>
                    <a:ext uri="{9D8B030D-6E8A-4147-A177-3AD203B41FA5}">
                      <a16:colId xmlns:a16="http://schemas.microsoft.com/office/drawing/2014/main" xmlns="" val="20000"/>
                    </a:ext>
                  </a:extLst>
                </a:gridCol>
                <a:gridCol w="803275">
                  <a:extLst>
                    <a:ext uri="{9D8B030D-6E8A-4147-A177-3AD203B41FA5}">
                      <a16:colId xmlns:a16="http://schemas.microsoft.com/office/drawing/2014/main" xmlns="" val="20001"/>
                    </a:ext>
                  </a:extLst>
                </a:gridCol>
              </a:tblGrid>
              <a:tr h="731838">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9050" cap="flat" cmpd="sng" algn="ctr">
                      <a:solidFill>
                        <a:srgbClr val="3333FF"/>
                      </a:solidFill>
                      <a:prstDash val="solid"/>
                      <a:round/>
                      <a:headEnd type="none" w="med" len="med"/>
                      <a:tailEnd type="none" w="sm" len="lg"/>
                    </a:lnL>
                    <a:lnR w="19050" cap="flat" cmpd="sng" algn="ctr">
                      <a:solidFill>
                        <a:srgbClr val="3333FF"/>
                      </a:solidFill>
                      <a:prstDash val="solid"/>
                      <a:round/>
                      <a:headEnd type="none" w="med" len="med"/>
                      <a:tailEnd type="none" w="sm" len="lg"/>
                    </a:lnR>
                    <a:lnT w="28575" cap="flat" cmpd="sng" algn="ctr">
                      <a:solidFill>
                        <a:srgbClr val="3333FF"/>
                      </a:solidFill>
                      <a:prstDash val="solid"/>
                      <a:round/>
                      <a:headEnd type="none" w="med" len="med"/>
                      <a:tailEnd type="none" w="sm" len="lg"/>
                    </a:lnT>
                    <a:lnB w="28575" cap="flat" cmpd="sng" algn="ctr">
                      <a:solidFill>
                        <a:srgbClr val="3333FF"/>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9050" cap="flat" cmpd="sng" algn="ctr">
                      <a:solidFill>
                        <a:srgbClr val="3333FF"/>
                      </a:solidFill>
                      <a:prstDash val="solid"/>
                      <a:round/>
                      <a:headEnd type="none" w="med" len="med"/>
                      <a:tailEnd type="none" w="sm" len="lg"/>
                    </a:lnL>
                    <a:lnR w="28575" cap="flat" cmpd="sng" algn="ctr">
                      <a:solidFill>
                        <a:srgbClr val="3333FF"/>
                      </a:solidFill>
                      <a:prstDash val="solid"/>
                      <a:round/>
                      <a:headEnd type="none" w="med" len="med"/>
                      <a:tailEnd type="none" w="sm" len="lg"/>
                    </a:lnR>
                    <a:lnT w="28575" cap="flat" cmpd="sng" algn="ctr">
                      <a:solidFill>
                        <a:srgbClr val="3333FF"/>
                      </a:solidFill>
                      <a:prstDash val="solid"/>
                      <a:round/>
                      <a:headEnd type="none" w="med" len="med"/>
                      <a:tailEnd type="none" w="sm" len="lg"/>
                    </a:lnT>
                    <a:lnB w="28575" cap="flat" cmpd="sng" algn="ctr">
                      <a:solidFill>
                        <a:srgbClr val="3333FF"/>
                      </a:solidFill>
                      <a:prstDash val="solid"/>
                      <a:round/>
                      <a:headEnd type="none" w="med" len="med"/>
                      <a:tailEnd type="none" w="sm" len="lg"/>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6444" name="Text Box 60"/>
          <p:cNvSpPr txBox="1">
            <a:spLocks noChangeArrowheads="1"/>
          </p:cNvSpPr>
          <p:nvPr/>
        </p:nvSpPr>
        <p:spPr bwMode="auto">
          <a:xfrm>
            <a:off x="3611563" y="4802188"/>
            <a:ext cx="431800" cy="427037"/>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solidFill>
                  <a:srgbClr val="CC0000"/>
                </a:solidFill>
                <a:latin typeface="Times New Roman" pitchFamily="18" charset="0"/>
              </a:rPr>
              <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488"/>
                                        </p:tgtEl>
                                        <p:attrNameLst>
                                          <p:attrName>style.visibility</p:attrName>
                                        </p:attrNameLst>
                                      </p:cBhvr>
                                      <p:to>
                                        <p:strVal val="visible"/>
                                      </p:to>
                                    </p:set>
                                    <p:animEffect transition="in" filter="wipe(left)">
                                      <p:cBhvr>
                                        <p:cTn id="7" dur="3000"/>
                                        <p:tgtEl>
                                          <p:spTgt spid="18488"/>
                                        </p:tgtEl>
                                      </p:cBhvr>
                                    </p:animEffect>
                                  </p:childTnLst>
                                </p:cTn>
                              </p:par>
                            </p:childTnLst>
                          </p:cTn>
                        </p:par>
                        <p:par>
                          <p:cTn id="8" fill="hold">
                            <p:stCondLst>
                              <p:cond delay="3000"/>
                            </p:stCondLst>
                            <p:childTnLst>
                              <p:par>
                                <p:cTn id="9" presetID="22" presetClass="entr" presetSubtype="1" fill="hold" grpId="0" nodeType="afterEffect">
                                  <p:stCondLst>
                                    <p:cond delay="0"/>
                                  </p:stCondLst>
                                  <p:childTnLst>
                                    <p:set>
                                      <p:cBhvr>
                                        <p:cTn id="10" dur="1" fill="hold">
                                          <p:stCondLst>
                                            <p:cond delay="0"/>
                                          </p:stCondLst>
                                        </p:cTn>
                                        <p:tgtEl>
                                          <p:spTgt spid="16444"/>
                                        </p:tgtEl>
                                        <p:attrNameLst>
                                          <p:attrName>style.visibility</p:attrName>
                                        </p:attrNameLst>
                                      </p:cBhvr>
                                      <p:to>
                                        <p:strVal val="visible"/>
                                      </p:to>
                                    </p:set>
                                    <p:animEffect transition="in" filter="wipe(up)">
                                      <p:cBhvr>
                                        <p:cTn id="11" dur="3000"/>
                                        <p:tgtEl>
                                          <p:spTgt spid="16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4"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spAutoFit/>
          </a:bodyPr>
          <a:lstStyle/>
          <a:p>
            <a:pPr eaLnBrk="1" hangingPunct="1"/>
            <a:r>
              <a:rPr lang="en-US" altLang="en-US" dirty="0" err="1"/>
              <a:t>Ackerman函数</a:t>
            </a:r>
            <a:endParaRPr lang="en-US" altLang="zh-CN" dirty="0"/>
          </a:p>
        </p:txBody>
      </p:sp>
      <p:sp>
        <p:nvSpPr>
          <p:cNvPr id="165891" name="Rectangle 3"/>
          <p:cNvSpPr>
            <a:spLocks noGrp="1" noChangeArrowheads="1"/>
          </p:cNvSpPr>
          <p:nvPr>
            <p:ph idx="1"/>
          </p:nvPr>
        </p:nvSpPr>
        <p:spPr/>
        <p:txBody>
          <a:bodyPr/>
          <a:lstStyle/>
          <a:p>
            <a:pPr eaLnBrk="1" hangingPunct="1"/>
            <a:r>
              <a:rPr lang="zh-CN" altLang="en-US" dirty="0">
                <a:solidFill>
                  <a:srgbClr val="3333FF"/>
                </a:solidFill>
              </a:rPr>
              <a:t>递归算法复杂度分析</a:t>
            </a:r>
            <a:endParaRPr lang="en-US" altLang="zh-CN" dirty="0">
              <a:solidFill>
                <a:srgbClr val="3333FF"/>
              </a:solidFill>
            </a:endParaRPr>
          </a:p>
          <a:p>
            <a:pPr eaLnBrk="1" hangingPunct="1">
              <a:buFont typeface="Wingdings" pitchFamily="2" charset="2"/>
              <a:buNone/>
            </a:pPr>
            <a:endParaRPr lang="en-US" altLang="zh-CN" dirty="0"/>
          </a:p>
          <a:p>
            <a:pPr eaLnBrk="1" hangingPunct="1">
              <a:buFont typeface="Wingdings" pitchFamily="2" charset="2"/>
              <a:buNone/>
            </a:pPr>
            <a:endParaRPr lang="en-US" altLang="zh-CN" dirty="0"/>
          </a:p>
          <a:p>
            <a:pPr eaLnBrk="1" hangingPunct="1">
              <a:buFont typeface="Wingdings" pitchFamily="2" charset="2"/>
              <a:buNone/>
            </a:pPr>
            <a:r>
              <a:rPr lang="en-US" altLang="zh-CN" dirty="0">
                <a:solidFill>
                  <a:srgbClr val="C00000"/>
                </a:solidFill>
              </a:rPr>
              <a:t>m=0</a:t>
            </a:r>
            <a:r>
              <a:rPr lang="zh-CN" altLang="en-US" dirty="0"/>
              <a:t>时，</a:t>
            </a:r>
            <a:r>
              <a:rPr lang="en-US" altLang="zh-CN" dirty="0" err="1"/>
              <a:t>Ack</a:t>
            </a:r>
            <a:r>
              <a:rPr lang="en-US" altLang="zh-CN" dirty="0"/>
              <a:t>(0,n)=n+1</a:t>
            </a:r>
            <a:r>
              <a:rPr lang="zh-CN" altLang="en-US" dirty="0"/>
              <a:t>，即</a:t>
            </a:r>
            <a:r>
              <a:rPr lang="en-US" altLang="zh-CN" dirty="0"/>
              <a:t>0, 1, 2, ……</a:t>
            </a:r>
          </a:p>
          <a:p>
            <a:pPr eaLnBrk="1" hangingPunct="1">
              <a:buNone/>
            </a:pPr>
            <a:r>
              <a:rPr lang="en-US" altLang="zh-CN" dirty="0">
                <a:solidFill>
                  <a:srgbClr val="C00000"/>
                </a:solidFill>
              </a:rPr>
              <a:t>m=1</a:t>
            </a:r>
            <a:r>
              <a:rPr lang="zh-CN" altLang="en-US" dirty="0"/>
              <a:t>时，</a:t>
            </a:r>
            <a:r>
              <a:rPr lang="en-US" altLang="zh-CN" dirty="0" err="1">
                <a:solidFill>
                  <a:srgbClr val="3333FF"/>
                </a:solidFill>
              </a:rPr>
              <a:t>Ack</a:t>
            </a:r>
            <a:r>
              <a:rPr lang="en-US" altLang="zh-CN" dirty="0">
                <a:solidFill>
                  <a:srgbClr val="3333FF"/>
                </a:solidFill>
              </a:rPr>
              <a:t>(1,n)</a:t>
            </a:r>
            <a:r>
              <a:rPr lang="en-US" altLang="zh-CN" dirty="0"/>
              <a:t>=</a:t>
            </a:r>
            <a:r>
              <a:rPr lang="en-US" altLang="zh-CN" dirty="0" err="1"/>
              <a:t>Ack</a:t>
            </a:r>
            <a:r>
              <a:rPr lang="en-US" altLang="zh-CN" dirty="0"/>
              <a:t>(0,1)=2</a:t>
            </a:r>
            <a:r>
              <a:rPr lang="zh-CN" altLang="en-US" dirty="0">
                <a:solidFill>
                  <a:srgbClr val="008000"/>
                </a:solidFill>
              </a:rPr>
              <a:t>，如果</a:t>
            </a:r>
            <a:r>
              <a:rPr lang="en-US" altLang="zh-CN" dirty="0">
                <a:solidFill>
                  <a:srgbClr val="008000"/>
                </a:solidFill>
              </a:rPr>
              <a:t>n=0</a:t>
            </a:r>
          </a:p>
          <a:p>
            <a:pPr eaLnBrk="1" hangingPunct="1">
              <a:buNone/>
            </a:pPr>
            <a:r>
              <a:rPr lang="en-US" altLang="zh-CN" dirty="0"/>
              <a:t>=</a:t>
            </a:r>
            <a:r>
              <a:rPr lang="en-US" altLang="zh-CN" dirty="0" err="1"/>
              <a:t>Ack</a:t>
            </a:r>
            <a:r>
              <a:rPr lang="en-US" altLang="zh-CN" dirty="0"/>
              <a:t>(0,Ack(1,n-1))=</a:t>
            </a:r>
            <a:r>
              <a:rPr lang="en-US" altLang="zh-CN" dirty="0" err="1">
                <a:solidFill>
                  <a:srgbClr val="3333FF"/>
                </a:solidFill>
              </a:rPr>
              <a:t>Ack</a:t>
            </a:r>
            <a:r>
              <a:rPr lang="en-US" altLang="zh-CN" dirty="0">
                <a:solidFill>
                  <a:srgbClr val="3333FF"/>
                </a:solidFill>
              </a:rPr>
              <a:t>(1,n-1)</a:t>
            </a:r>
            <a:r>
              <a:rPr lang="en-US" altLang="zh-CN" dirty="0"/>
              <a:t>+1</a:t>
            </a:r>
            <a:r>
              <a:rPr lang="zh-CN" altLang="en-US" dirty="0">
                <a:solidFill>
                  <a:srgbClr val="008000"/>
                </a:solidFill>
              </a:rPr>
              <a:t>，如果</a:t>
            </a:r>
            <a:r>
              <a:rPr lang="en-US" altLang="zh-CN" dirty="0">
                <a:solidFill>
                  <a:srgbClr val="008000"/>
                </a:solidFill>
              </a:rPr>
              <a:t>n&gt;0</a:t>
            </a:r>
          </a:p>
          <a:p>
            <a:pPr eaLnBrk="1" hangingPunct="1">
              <a:buNone/>
            </a:pPr>
            <a:r>
              <a:rPr lang="zh-CN" altLang="en-US" dirty="0"/>
              <a:t>即</a:t>
            </a:r>
            <a:r>
              <a:rPr lang="en-US" altLang="zh-CN" dirty="0" err="1">
                <a:solidFill>
                  <a:srgbClr val="3333FF"/>
                </a:solidFill>
              </a:rPr>
              <a:t>Ack</a:t>
            </a:r>
            <a:r>
              <a:rPr lang="en-US" altLang="zh-CN" dirty="0">
                <a:solidFill>
                  <a:srgbClr val="3333FF"/>
                </a:solidFill>
              </a:rPr>
              <a:t>(1,n)</a:t>
            </a:r>
            <a:r>
              <a:rPr lang="en-US" altLang="zh-CN" dirty="0"/>
              <a:t>=2, 3, 4, ……</a:t>
            </a:r>
          </a:p>
        </p:txBody>
      </p:sp>
      <p:sp>
        <p:nvSpPr>
          <p:cNvPr id="165892" name="灯片编号占位符 1"/>
          <p:cNvSpPr>
            <a:spLocks noGrp="1"/>
          </p:cNvSpPr>
          <p:nvPr>
            <p:ph type="sldNum" sz="quarter" idx="10"/>
          </p:nvPr>
        </p:nvSpPr>
        <p:spPr>
          <a:noFill/>
        </p:spPr>
        <p:txBody>
          <a:bodyPr/>
          <a:lstStyle/>
          <a:p>
            <a:fld id="{2F6CDAB4-37C5-47B7-B328-6B0A13DA84C6}" type="slidenum">
              <a:rPr lang="zh-CN" altLang="en-US" smtClean="0">
                <a:ea typeface="宋体" charset="-122"/>
              </a:rPr>
              <a:pPr/>
              <a:t>120</a:t>
            </a:fld>
            <a:endParaRPr lang="en-US" altLang="zh-CN">
              <a:ea typeface="宋体" charset="-122"/>
            </a:endParaRPr>
          </a:p>
        </p:txBody>
      </p:sp>
      <p:graphicFrame>
        <p:nvGraphicFramePr>
          <p:cNvPr id="5" name="表格 4"/>
          <p:cNvGraphicFramePr>
            <a:graphicFrameLocks noGrp="1"/>
          </p:cNvGraphicFramePr>
          <p:nvPr/>
        </p:nvGraphicFramePr>
        <p:xfrm>
          <a:off x="3214678" y="2183830"/>
          <a:ext cx="4857784" cy="1371600"/>
        </p:xfrm>
        <a:graphic>
          <a:graphicData uri="http://schemas.openxmlformats.org/drawingml/2006/table">
            <a:tbl>
              <a:tblPr firstRow="1" bandRow="1">
                <a:tableStyleId>{5C22544A-7EE6-4342-B048-85BDC9FD1C3A}</a:tableStyleId>
              </a:tblPr>
              <a:tblGrid>
                <a:gridCol w="1357322">
                  <a:extLst>
                    <a:ext uri="{9D8B030D-6E8A-4147-A177-3AD203B41FA5}">
                      <a16:colId xmlns:a16="http://schemas.microsoft.com/office/drawing/2014/main" xmlns="" val="20000"/>
                    </a:ext>
                  </a:extLst>
                </a:gridCol>
                <a:gridCol w="3500462">
                  <a:extLst>
                    <a:ext uri="{9D8B030D-6E8A-4147-A177-3AD203B41FA5}">
                      <a16:colId xmlns:a16="http://schemas.microsoft.com/office/drawing/2014/main" xmlns="" val="20001"/>
                    </a:ext>
                  </a:extLst>
                </a:gridCol>
              </a:tblGrid>
              <a:tr h="265379">
                <a:tc>
                  <a:txBody>
                    <a:bodyPr/>
                    <a:lstStyle/>
                    <a:p>
                      <a:endParaRPr lang="zh-CN" altLang="en-US" dirty="0"/>
                    </a:p>
                  </a:txBody>
                  <a:tcPr>
                    <a:lnL w="12700" cap="flat" cmpd="sng" algn="ctr">
                      <a:solidFill>
                        <a:srgbClr val="008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8000"/>
                      </a:solidFill>
                      <a:prstDash val="solid"/>
                      <a:round/>
                      <a:headEnd type="none" w="med" len="med"/>
                      <a:tailEnd type="none" w="med" len="med"/>
                    </a:lnT>
                    <a:noFill/>
                  </a:tcPr>
                </a:tc>
                <a:tc rowSpan="3">
                  <a:txBody>
                    <a:bodyPr/>
                    <a:lstStyle/>
                    <a:p>
                      <a:pPr>
                        <a:lnSpc>
                          <a:spcPct val="150000"/>
                        </a:lnSpc>
                      </a:pPr>
                      <a:r>
                        <a:rPr lang="en-US" altLang="zh-CN" sz="1800" b="1" dirty="0">
                          <a:solidFill>
                            <a:schemeClr val="tx1"/>
                          </a:solidFill>
                          <a:latin typeface="+mn-lt"/>
                        </a:rPr>
                        <a:t>n+1, m=0</a:t>
                      </a:r>
                      <a:endParaRPr lang="zh-CN" altLang="en-US" sz="1800" b="1" dirty="0">
                        <a:solidFill>
                          <a:schemeClr val="tx1"/>
                        </a:solidFill>
                        <a:latin typeface="+mn-lt"/>
                      </a:endParaRPr>
                    </a:p>
                    <a:p>
                      <a:pPr>
                        <a:lnSpc>
                          <a:spcPct val="150000"/>
                        </a:lnSpc>
                      </a:pPr>
                      <a:r>
                        <a:rPr lang="en-US" altLang="zh-CN" sz="1800" b="1" dirty="0" err="1">
                          <a:solidFill>
                            <a:schemeClr val="tx1"/>
                          </a:solidFill>
                          <a:latin typeface="+mn-lt"/>
                        </a:rPr>
                        <a:t>Ack</a:t>
                      </a:r>
                      <a:r>
                        <a:rPr lang="en-US" altLang="zh-CN" sz="1800" b="1" dirty="0">
                          <a:solidFill>
                            <a:schemeClr val="tx1"/>
                          </a:solidFill>
                          <a:latin typeface="+mn-lt"/>
                        </a:rPr>
                        <a:t>(m-1,1), m&gt;0</a:t>
                      </a:r>
                      <a:r>
                        <a:rPr lang="zh-CN" altLang="en-US" sz="1800" b="1" dirty="0">
                          <a:solidFill>
                            <a:schemeClr val="tx1"/>
                          </a:solidFill>
                          <a:latin typeface="+mn-lt"/>
                          <a:ea typeface="楷体" pitchFamily="49" charset="-122"/>
                        </a:rPr>
                        <a:t>且</a:t>
                      </a:r>
                      <a:r>
                        <a:rPr lang="en-US" altLang="zh-CN" sz="1800" b="1" dirty="0">
                          <a:solidFill>
                            <a:schemeClr val="tx1"/>
                          </a:solidFill>
                          <a:latin typeface="+mn-lt"/>
                        </a:rPr>
                        <a:t>n=0</a:t>
                      </a:r>
                      <a:endParaRPr lang="zh-CN" altLang="en-US" sz="1800" b="1" dirty="0">
                        <a:solidFill>
                          <a:schemeClr val="tx1"/>
                        </a:solidFill>
                        <a:latin typeface="+mn-lt"/>
                      </a:endParaRPr>
                    </a:p>
                    <a:p>
                      <a:pPr>
                        <a:lnSpc>
                          <a:spcPct val="150000"/>
                        </a:lnSpc>
                      </a:pPr>
                      <a:r>
                        <a:rPr lang="en-US" altLang="zh-CN" sz="1800" b="1" dirty="0" err="1">
                          <a:solidFill>
                            <a:schemeClr val="tx1"/>
                          </a:solidFill>
                          <a:latin typeface="+mn-lt"/>
                        </a:rPr>
                        <a:t>Ack</a:t>
                      </a:r>
                      <a:r>
                        <a:rPr lang="en-US" altLang="zh-CN" sz="1800" b="1" dirty="0">
                          <a:solidFill>
                            <a:schemeClr val="tx1"/>
                          </a:solidFill>
                          <a:latin typeface="+mn-lt"/>
                        </a:rPr>
                        <a:t>(m-1,</a:t>
                      </a:r>
                      <a:r>
                        <a:rPr lang="en-US" altLang="zh-CN" sz="1800" b="1" dirty="0">
                          <a:solidFill>
                            <a:srgbClr val="3333FF"/>
                          </a:solidFill>
                          <a:latin typeface="+mn-lt"/>
                        </a:rPr>
                        <a:t>Ack(m,n-1)</a:t>
                      </a:r>
                      <a:r>
                        <a:rPr lang="en-US" altLang="zh-CN" sz="1800" b="1" dirty="0">
                          <a:solidFill>
                            <a:schemeClr val="tx1"/>
                          </a:solidFill>
                          <a:latin typeface="+mn-lt"/>
                        </a:rPr>
                        <a:t>), m&gt;0</a:t>
                      </a:r>
                      <a:r>
                        <a:rPr lang="zh-CN" altLang="en-US" sz="1800" b="1" dirty="0">
                          <a:solidFill>
                            <a:schemeClr val="tx1"/>
                          </a:solidFill>
                          <a:latin typeface="+mn-lt"/>
                          <a:ea typeface="楷体" pitchFamily="49" charset="-122"/>
                        </a:rPr>
                        <a:t>且</a:t>
                      </a:r>
                      <a:r>
                        <a:rPr lang="en-US" altLang="zh-CN" sz="1800" b="1" dirty="0">
                          <a:solidFill>
                            <a:schemeClr val="tx1"/>
                          </a:solidFill>
                          <a:latin typeface="+mn-lt"/>
                        </a:rPr>
                        <a:t>n&gt;0</a:t>
                      </a:r>
                      <a:endParaRPr lang="zh-CN" altLang="en-US" sz="1800" b="1" dirty="0">
                        <a:solidFill>
                          <a:schemeClr val="tx1"/>
                        </a:solidFill>
                        <a:latin typeface="+mn-lt"/>
                      </a:endParaRPr>
                    </a:p>
                  </a:txBody>
                  <a:tcPr marT="0" marB="0">
                    <a:lnL w="12700" cap="flat" cmpd="sng" algn="ctr">
                      <a:solidFill>
                        <a:schemeClr val="tx1"/>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xmlns="" val="10000"/>
                  </a:ext>
                </a:extLst>
              </a:tr>
              <a:tr h="329143">
                <a:tc>
                  <a:txBody>
                    <a:bodyPr/>
                    <a:lstStyle/>
                    <a:p>
                      <a:pPr>
                        <a:lnSpc>
                          <a:spcPct val="150000"/>
                        </a:lnSpc>
                      </a:pPr>
                      <a:r>
                        <a:rPr lang="en-US" altLang="zh-CN" sz="1800" b="1" dirty="0" err="1">
                          <a:solidFill>
                            <a:schemeClr val="tx1"/>
                          </a:solidFill>
                          <a:latin typeface="+mn-lt"/>
                        </a:rPr>
                        <a:t>Ack</a:t>
                      </a:r>
                      <a:r>
                        <a:rPr lang="en-US" altLang="zh-CN" sz="1800" b="1" dirty="0">
                          <a:solidFill>
                            <a:schemeClr val="tx1"/>
                          </a:solidFill>
                          <a:latin typeface="+mn-lt"/>
                        </a:rPr>
                        <a:t>(m, n)=</a:t>
                      </a:r>
                      <a:endParaRPr lang="zh-CN" altLang="en-US" sz="1800" b="1" dirty="0">
                        <a:solidFill>
                          <a:schemeClr val="tx1"/>
                        </a:solidFill>
                        <a:latin typeface="+mn-lt"/>
                      </a:endParaRPr>
                    </a:p>
                  </a:txBody>
                  <a:tcPr>
                    <a:lnL w="12700" cap="flat" cmpd="sng" algn="ctr">
                      <a:solidFill>
                        <a:srgbClr val="008000"/>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vMerge="1">
                  <a:txBody>
                    <a:bodyPr/>
                    <a:lstStyle/>
                    <a:p>
                      <a:pPr>
                        <a:lnSpc>
                          <a:spcPct val="100000"/>
                        </a:lnSpc>
                      </a:pPr>
                      <a:endParaRPr lang="zh-CN" altLang="en-US"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rgbClr val="008000"/>
                      </a:solidFill>
                      <a:prstDash val="solid"/>
                      <a:round/>
                      <a:headEnd type="none" w="med" len="med"/>
                      <a:tailEnd type="none" w="med" len="med"/>
                    </a:lnR>
                    <a:noFill/>
                  </a:tcPr>
                </a:tc>
                <a:extLst>
                  <a:ext uri="{0D108BD9-81ED-4DB2-BD59-A6C34878D82A}">
                    <a16:rowId xmlns:a16="http://schemas.microsoft.com/office/drawing/2014/main" xmlns="" val="10001"/>
                  </a:ext>
                </a:extLst>
              </a:tr>
              <a:tr h="364896">
                <a:tc>
                  <a:txBody>
                    <a:bodyPr/>
                    <a:lstStyle/>
                    <a:p>
                      <a:pPr>
                        <a:lnSpc>
                          <a:spcPct val="150000"/>
                        </a:lnSpc>
                      </a:pPr>
                      <a:endParaRPr lang="zh-CN" altLang="en-US" sz="1800" b="1" dirty="0">
                        <a:solidFill>
                          <a:schemeClr val="tx1"/>
                        </a:solidFill>
                        <a:latin typeface="+mn-lt"/>
                      </a:endParaRPr>
                    </a:p>
                  </a:txBody>
                  <a:tcPr>
                    <a:lnL w="12700" cap="flat" cmpd="sng" algn="ctr">
                      <a:solidFill>
                        <a:srgbClr val="008000"/>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rgbClr val="008000"/>
                      </a:solidFill>
                      <a:prstDash val="solid"/>
                      <a:round/>
                      <a:headEnd type="none" w="med" len="med"/>
                      <a:tailEnd type="none" w="med" len="med"/>
                    </a:lnB>
                    <a:noFill/>
                  </a:tcPr>
                </a:tc>
                <a:tc vMerge="1">
                  <a:txBody>
                    <a:bodyPr/>
                    <a:lstStyle/>
                    <a:p>
                      <a:pPr>
                        <a:lnSpc>
                          <a:spcPct val="100000"/>
                        </a:lnSpc>
                      </a:pPr>
                      <a:endParaRPr lang="zh-CN" altLang="en-US"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rgbClr val="008000"/>
                      </a:solidFill>
                      <a:prstDash val="solid"/>
                      <a:round/>
                      <a:headEnd type="none" w="med" len="med"/>
                      <a:tailEnd type="none" w="med" len="med"/>
                    </a:lnR>
                    <a:lnB w="1270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4086256819"/>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spAutoFit/>
          </a:bodyPr>
          <a:lstStyle/>
          <a:p>
            <a:pPr eaLnBrk="1" hangingPunct="1"/>
            <a:r>
              <a:rPr lang="en-US" altLang="en-US"/>
              <a:t>Ackerman函数</a:t>
            </a:r>
            <a:endParaRPr lang="en-US" altLang="zh-CN"/>
          </a:p>
        </p:txBody>
      </p:sp>
      <p:sp>
        <p:nvSpPr>
          <p:cNvPr id="165891" name="Rectangle 3"/>
          <p:cNvSpPr>
            <a:spLocks noGrp="1" noChangeArrowheads="1"/>
          </p:cNvSpPr>
          <p:nvPr>
            <p:ph idx="1"/>
          </p:nvPr>
        </p:nvSpPr>
        <p:spPr>
          <a:xfrm>
            <a:off x="1071538" y="1600200"/>
            <a:ext cx="7244878" cy="4543443"/>
          </a:xfrm>
        </p:spPr>
        <p:txBody>
          <a:bodyPr/>
          <a:lstStyle/>
          <a:p>
            <a:pPr eaLnBrk="1" hangingPunct="1"/>
            <a:r>
              <a:rPr lang="zh-CN" altLang="en-US" dirty="0">
                <a:solidFill>
                  <a:srgbClr val="3333FF"/>
                </a:solidFill>
              </a:rPr>
              <a:t>递归算法复杂度分析</a:t>
            </a:r>
            <a:endParaRPr lang="en-US" altLang="zh-CN" dirty="0">
              <a:solidFill>
                <a:srgbClr val="3333FF"/>
              </a:solidFill>
            </a:endParaRPr>
          </a:p>
          <a:p>
            <a:pPr eaLnBrk="1" hangingPunct="1">
              <a:buFont typeface="Wingdings" pitchFamily="2" charset="2"/>
              <a:buNone/>
            </a:pPr>
            <a:endParaRPr lang="en-US" altLang="zh-CN" dirty="0"/>
          </a:p>
          <a:p>
            <a:pPr eaLnBrk="1" hangingPunct="1">
              <a:buNone/>
            </a:pPr>
            <a:r>
              <a:rPr lang="en-US" altLang="zh-CN" dirty="0">
                <a:solidFill>
                  <a:srgbClr val="C00000"/>
                </a:solidFill>
              </a:rPr>
              <a:t>m=2</a:t>
            </a:r>
            <a:r>
              <a:rPr lang="zh-CN" altLang="en-US" dirty="0"/>
              <a:t>时，</a:t>
            </a:r>
            <a:r>
              <a:rPr lang="zh-CN" altLang="en-US" dirty="0">
                <a:solidFill>
                  <a:srgbClr val="008000"/>
                </a:solidFill>
              </a:rPr>
              <a:t>如果</a:t>
            </a:r>
            <a:r>
              <a:rPr lang="en-US" altLang="zh-CN" dirty="0">
                <a:solidFill>
                  <a:srgbClr val="008000"/>
                </a:solidFill>
              </a:rPr>
              <a:t>n=0</a:t>
            </a:r>
            <a:r>
              <a:rPr lang="zh-CN" altLang="en-US" dirty="0">
                <a:solidFill>
                  <a:srgbClr val="008000"/>
                </a:solidFill>
              </a:rPr>
              <a:t>，</a:t>
            </a:r>
            <a:r>
              <a:rPr lang="en-US" altLang="zh-CN" dirty="0" err="1">
                <a:solidFill>
                  <a:srgbClr val="3333FF"/>
                </a:solidFill>
              </a:rPr>
              <a:t>Ack</a:t>
            </a:r>
            <a:r>
              <a:rPr lang="en-US" altLang="zh-CN" dirty="0">
                <a:solidFill>
                  <a:srgbClr val="3333FF"/>
                </a:solidFill>
              </a:rPr>
              <a:t>(2,n)</a:t>
            </a:r>
            <a:r>
              <a:rPr lang="en-US" altLang="zh-CN" dirty="0"/>
              <a:t>=</a:t>
            </a:r>
            <a:r>
              <a:rPr lang="en-US" altLang="zh-CN" dirty="0" err="1"/>
              <a:t>Ack</a:t>
            </a:r>
            <a:r>
              <a:rPr lang="en-US" altLang="zh-CN" dirty="0"/>
              <a:t>(1,1)</a:t>
            </a:r>
          </a:p>
          <a:p>
            <a:pPr eaLnBrk="1" hangingPunct="1">
              <a:buNone/>
            </a:pPr>
            <a:r>
              <a:rPr lang="en-US" altLang="zh-CN" dirty="0"/>
              <a:t>=</a:t>
            </a:r>
            <a:r>
              <a:rPr lang="en-US" altLang="zh-CN" dirty="0" err="1"/>
              <a:t>Ack</a:t>
            </a:r>
            <a:r>
              <a:rPr lang="en-US" altLang="zh-CN" dirty="0"/>
              <a:t>(0,Ack(1,0))=</a:t>
            </a:r>
            <a:r>
              <a:rPr lang="en-US" altLang="zh-CN" dirty="0" err="1"/>
              <a:t>Ack</a:t>
            </a:r>
            <a:r>
              <a:rPr lang="en-US" altLang="zh-CN" dirty="0"/>
              <a:t>(0,Ack(0,1))=</a:t>
            </a:r>
            <a:r>
              <a:rPr lang="en-US" altLang="zh-CN" dirty="0" err="1"/>
              <a:t>Ack</a:t>
            </a:r>
            <a:r>
              <a:rPr lang="en-US" altLang="zh-CN" dirty="0"/>
              <a:t>(0,2)=</a:t>
            </a:r>
            <a:r>
              <a:rPr lang="en-US" altLang="zh-CN" dirty="0">
                <a:solidFill>
                  <a:srgbClr val="3333FF"/>
                </a:solidFill>
              </a:rPr>
              <a:t>3</a:t>
            </a:r>
          </a:p>
          <a:p>
            <a:pPr eaLnBrk="1" hangingPunct="1">
              <a:buNone/>
            </a:pPr>
            <a:r>
              <a:rPr lang="zh-CN" altLang="en-US" dirty="0">
                <a:solidFill>
                  <a:srgbClr val="008000"/>
                </a:solidFill>
              </a:rPr>
              <a:t>如果</a:t>
            </a:r>
            <a:r>
              <a:rPr lang="en-US" altLang="zh-CN" dirty="0">
                <a:solidFill>
                  <a:srgbClr val="008000"/>
                </a:solidFill>
              </a:rPr>
              <a:t>n&gt;0, </a:t>
            </a:r>
            <a:r>
              <a:rPr lang="en-US" altLang="zh-CN" dirty="0" err="1">
                <a:solidFill>
                  <a:srgbClr val="3333FF"/>
                </a:solidFill>
              </a:rPr>
              <a:t>Ack</a:t>
            </a:r>
            <a:r>
              <a:rPr lang="en-US" altLang="zh-CN" dirty="0">
                <a:solidFill>
                  <a:srgbClr val="3333FF"/>
                </a:solidFill>
              </a:rPr>
              <a:t>(2,n)</a:t>
            </a:r>
            <a:r>
              <a:rPr lang="en-US" altLang="zh-CN" dirty="0"/>
              <a:t>=</a:t>
            </a:r>
            <a:r>
              <a:rPr lang="en-US" altLang="zh-CN" dirty="0" err="1"/>
              <a:t>Ack</a:t>
            </a:r>
            <a:r>
              <a:rPr lang="en-US" altLang="zh-CN" dirty="0"/>
              <a:t>(1,</a:t>
            </a:r>
            <a:r>
              <a:rPr lang="en-US" altLang="zh-CN" dirty="0">
                <a:solidFill>
                  <a:srgbClr val="3333FF"/>
                </a:solidFill>
              </a:rPr>
              <a:t>Ack(2,n-1)</a:t>
            </a:r>
            <a:r>
              <a:rPr lang="en-US" altLang="zh-CN" dirty="0"/>
              <a:t>), </a:t>
            </a:r>
            <a:r>
              <a:rPr lang="en-US" altLang="zh-CN" dirty="0">
                <a:solidFill>
                  <a:srgbClr val="008000"/>
                </a:solidFill>
              </a:rPr>
              <a:t>n=1</a:t>
            </a:r>
            <a:r>
              <a:rPr lang="zh-CN" altLang="en-US" dirty="0">
                <a:solidFill>
                  <a:srgbClr val="008000"/>
                </a:solidFill>
              </a:rPr>
              <a:t>时</a:t>
            </a:r>
            <a:r>
              <a:rPr lang="en-US" altLang="zh-CN" dirty="0">
                <a:solidFill>
                  <a:srgbClr val="008000"/>
                </a:solidFill>
              </a:rPr>
              <a:t>, </a:t>
            </a:r>
            <a:r>
              <a:rPr lang="en-US" altLang="zh-CN" dirty="0" err="1">
                <a:solidFill>
                  <a:srgbClr val="3333FF"/>
                </a:solidFill>
              </a:rPr>
              <a:t>Ack</a:t>
            </a:r>
            <a:r>
              <a:rPr lang="en-US" altLang="zh-CN" dirty="0">
                <a:solidFill>
                  <a:srgbClr val="3333FF"/>
                </a:solidFill>
              </a:rPr>
              <a:t>(2,n)</a:t>
            </a:r>
            <a:r>
              <a:rPr lang="en-US" altLang="zh-CN" dirty="0"/>
              <a:t>=</a:t>
            </a:r>
            <a:r>
              <a:rPr lang="en-US" altLang="zh-CN" dirty="0" err="1"/>
              <a:t>Ack</a:t>
            </a:r>
            <a:r>
              <a:rPr lang="en-US" altLang="zh-CN" dirty="0"/>
              <a:t>(1,3)=</a:t>
            </a:r>
            <a:r>
              <a:rPr lang="en-US" altLang="zh-CN" dirty="0" err="1"/>
              <a:t>Ack</a:t>
            </a:r>
            <a:r>
              <a:rPr lang="en-US" altLang="zh-CN" dirty="0"/>
              <a:t>(0,Ack(1,2))=</a:t>
            </a:r>
            <a:r>
              <a:rPr lang="en-US" altLang="zh-CN" dirty="0" err="1"/>
              <a:t>Ack</a:t>
            </a:r>
            <a:r>
              <a:rPr lang="en-US" altLang="zh-CN" dirty="0"/>
              <a:t>(0,4) </a:t>
            </a:r>
          </a:p>
          <a:p>
            <a:pPr eaLnBrk="1" hangingPunct="1">
              <a:buNone/>
            </a:pPr>
            <a:r>
              <a:rPr lang="zh-CN" altLang="en-US" dirty="0"/>
              <a:t>即</a:t>
            </a:r>
            <a:r>
              <a:rPr lang="en-US" altLang="zh-CN" dirty="0" err="1">
                <a:solidFill>
                  <a:srgbClr val="3333FF"/>
                </a:solidFill>
              </a:rPr>
              <a:t>Ack</a:t>
            </a:r>
            <a:r>
              <a:rPr lang="en-US" altLang="zh-CN" dirty="0">
                <a:solidFill>
                  <a:srgbClr val="3333FF"/>
                </a:solidFill>
              </a:rPr>
              <a:t>(3,n)</a:t>
            </a:r>
            <a:r>
              <a:rPr lang="en-US" altLang="zh-CN" dirty="0"/>
              <a:t>=3, 5, 7, ……</a:t>
            </a:r>
          </a:p>
        </p:txBody>
      </p:sp>
      <p:sp>
        <p:nvSpPr>
          <p:cNvPr id="165892" name="灯片编号占位符 1"/>
          <p:cNvSpPr>
            <a:spLocks noGrp="1"/>
          </p:cNvSpPr>
          <p:nvPr>
            <p:ph type="sldNum" sz="quarter" idx="10"/>
          </p:nvPr>
        </p:nvSpPr>
        <p:spPr>
          <a:noFill/>
        </p:spPr>
        <p:txBody>
          <a:bodyPr/>
          <a:lstStyle/>
          <a:p>
            <a:fld id="{2F6CDAB4-37C5-47B7-B328-6B0A13DA84C6}" type="slidenum">
              <a:rPr lang="zh-CN" altLang="en-US" smtClean="0">
                <a:ea typeface="宋体" charset="-122"/>
              </a:rPr>
              <a:pPr/>
              <a:t>121</a:t>
            </a:fld>
            <a:endParaRPr lang="en-US" altLang="zh-CN">
              <a:ea typeface="宋体" charset="-122"/>
            </a:endParaRPr>
          </a:p>
        </p:txBody>
      </p:sp>
      <p:graphicFrame>
        <p:nvGraphicFramePr>
          <p:cNvPr id="5" name="表格 4"/>
          <p:cNvGraphicFramePr>
            <a:graphicFrameLocks noGrp="1"/>
          </p:cNvGraphicFramePr>
          <p:nvPr/>
        </p:nvGraphicFramePr>
        <p:xfrm>
          <a:off x="4714876" y="1643050"/>
          <a:ext cx="3500462" cy="1234440"/>
        </p:xfrm>
        <a:graphic>
          <a:graphicData uri="http://schemas.openxmlformats.org/drawingml/2006/table">
            <a:tbl>
              <a:tblPr firstRow="1" bandRow="1">
                <a:tableStyleId>{5C22544A-7EE6-4342-B048-85BDC9FD1C3A}</a:tableStyleId>
              </a:tblPr>
              <a:tblGrid>
                <a:gridCol w="3500462">
                  <a:extLst>
                    <a:ext uri="{9D8B030D-6E8A-4147-A177-3AD203B41FA5}">
                      <a16:colId xmlns:a16="http://schemas.microsoft.com/office/drawing/2014/main" xmlns="" val="20000"/>
                    </a:ext>
                  </a:extLst>
                </a:gridCol>
              </a:tblGrid>
              <a:tr h="959418">
                <a:tc>
                  <a:txBody>
                    <a:bodyPr/>
                    <a:lstStyle/>
                    <a:p>
                      <a:pPr>
                        <a:lnSpc>
                          <a:spcPct val="150000"/>
                        </a:lnSpc>
                      </a:pPr>
                      <a:r>
                        <a:rPr lang="en-US" altLang="zh-CN" sz="1800" b="1" dirty="0">
                          <a:solidFill>
                            <a:schemeClr val="tx1"/>
                          </a:solidFill>
                          <a:latin typeface="+mn-lt"/>
                        </a:rPr>
                        <a:t>n+1, m=0</a:t>
                      </a:r>
                      <a:endParaRPr lang="zh-CN" altLang="en-US" sz="1800" b="1" dirty="0">
                        <a:solidFill>
                          <a:schemeClr val="tx1"/>
                        </a:solidFill>
                        <a:latin typeface="+mn-lt"/>
                      </a:endParaRPr>
                    </a:p>
                    <a:p>
                      <a:pPr>
                        <a:lnSpc>
                          <a:spcPct val="150000"/>
                        </a:lnSpc>
                      </a:pPr>
                      <a:r>
                        <a:rPr lang="en-US" altLang="zh-CN" sz="1800" b="1" dirty="0" err="1">
                          <a:solidFill>
                            <a:schemeClr val="tx1"/>
                          </a:solidFill>
                          <a:latin typeface="+mn-lt"/>
                        </a:rPr>
                        <a:t>Ack</a:t>
                      </a:r>
                      <a:r>
                        <a:rPr lang="en-US" altLang="zh-CN" sz="1800" b="1" dirty="0">
                          <a:solidFill>
                            <a:schemeClr val="tx1"/>
                          </a:solidFill>
                          <a:latin typeface="+mn-lt"/>
                        </a:rPr>
                        <a:t>(m-1,1), m&gt;0</a:t>
                      </a:r>
                      <a:r>
                        <a:rPr lang="zh-CN" altLang="en-US" sz="1800" b="1" dirty="0">
                          <a:solidFill>
                            <a:schemeClr val="tx1"/>
                          </a:solidFill>
                          <a:latin typeface="+mn-lt"/>
                          <a:ea typeface="楷体" pitchFamily="49" charset="-122"/>
                        </a:rPr>
                        <a:t>且</a:t>
                      </a:r>
                      <a:r>
                        <a:rPr lang="en-US" altLang="zh-CN" sz="1800" b="1" dirty="0">
                          <a:solidFill>
                            <a:schemeClr val="tx1"/>
                          </a:solidFill>
                          <a:latin typeface="+mn-lt"/>
                        </a:rPr>
                        <a:t>n=0</a:t>
                      </a:r>
                      <a:endParaRPr lang="zh-CN" altLang="en-US" sz="1800" b="1" dirty="0">
                        <a:solidFill>
                          <a:schemeClr val="tx1"/>
                        </a:solidFill>
                        <a:latin typeface="+mn-lt"/>
                      </a:endParaRPr>
                    </a:p>
                    <a:p>
                      <a:pPr>
                        <a:lnSpc>
                          <a:spcPct val="150000"/>
                        </a:lnSpc>
                      </a:pPr>
                      <a:r>
                        <a:rPr lang="en-US" altLang="zh-CN" sz="1800" b="1" dirty="0" err="1">
                          <a:solidFill>
                            <a:schemeClr val="tx1"/>
                          </a:solidFill>
                          <a:latin typeface="+mn-lt"/>
                        </a:rPr>
                        <a:t>Ack</a:t>
                      </a:r>
                      <a:r>
                        <a:rPr lang="en-US" altLang="zh-CN" sz="1800" b="1" dirty="0">
                          <a:solidFill>
                            <a:schemeClr val="tx1"/>
                          </a:solidFill>
                          <a:latin typeface="+mn-lt"/>
                        </a:rPr>
                        <a:t>(m-1,</a:t>
                      </a:r>
                      <a:r>
                        <a:rPr lang="en-US" altLang="zh-CN" sz="1800" b="1" dirty="0">
                          <a:solidFill>
                            <a:srgbClr val="3333FF"/>
                          </a:solidFill>
                          <a:latin typeface="+mn-lt"/>
                        </a:rPr>
                        <a:t>Ack(m,n-1)</a:t>
                      </a:r>
                      <a:r>
                        <a:rPr lang="en-US" altLang="zh-CN" sz="1800" b="1" dirty="0">
                          <a:solidFill>
                            <a:schemeClr val="tx1"/>
                          </a:solidFill>
                          <a:latin typeface="+mn-lt"/>
                        </a:rPr>
                        <a:t>), m&gt;0</a:t>
                      </a:r>
                      <a:r>
                        <a:rPr lang="zh-CN" altLang="en-US" sz="1800" b="1" dirty="0">
                          <a:solidFill>
                            <a:schemeClr val="tx1"/>
                          </a:solidFill>
                          <a:latin typeface="+mn-lt"/>
                          <a:ea typeface="楷体" pitchFamily="49" charset="-122"/>
                        </a:rPr>
                        <a:t>且</a:t>
                      </a:r>
                      <a:r>
                        <a:rPr lang="en-US" altLang="zh-CN" sz="1800" b="1" dirty="0">
                          <a:solidFill>
                            <a:schemeClr val="tx1"/>
                          </a:solidFill>
                          <a:latin typeface="+mn-lt"/>
                        </a:rPr>
                        <a:t>n&gt;0</a:t>
                      </a:r>
                      <a:endParaRPr lang="zh-CN" altLang="en-US" sz="1800" b="1" dirty="0">
                        <a:solidFill>
                          <a:schemeClr val="tx1"/>
                        </a:solidFill>
                        <a:latin typeface="+mn-lt"/>
                      </a:endParaRPr>
                    </a:p>
                  </a:txBody>
                  <a:tcPr marT="0" marB="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220428980"/>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spAutoFit/>
          </a:bodyPr>
          <a:lstStyle/>
          <a:p>
            <a:pPr eaLnBrk="1" hangingPunct="1"/>
            <a:r>
              <a:rPr lang="en-US" altLang="en-US"/>
              <a:t>Ackerman函数</a:t>
            </a:r>
            <a:endParaRPr lang="en-US" altLang="zh-CN"/>
          </a:p>
        </p:txBody>
      </p:sp>
      <p:sp>
        <p:nvSpPr>
          <p:cNvPr id="165891" name="Rectangle 3"/>
          <p:cNvSpPr>
            <a:spLocks noGrp="1" noChangeArrowheads="1"/>
          </p:cNvSpPr>
          <p:nvPr>
            <p:ph idx="1"/>
          </p:nvPr>
        </p:nvSpPr>
        <p:spPr/>
        <p:txBody>
          <a:bodyPr/>
          <a:lstStyle/>
          <a:p>
            <a:pPr eaLnBrk="1" hangingPunct="1"/>
            <a:r>
              <a:rPr lang="zh-CN" altLang="en-US" dirty="0">
                <a:solidFill>
                  <a:srgbClr val="3333FF"/>
                </a:solidFill>
              </a:rPr>
              <a:t>递归算法复杂度分析</a:t>
            </a:r>
            <a:endParaRPr lang="en-US" altLang="zh-CN" dirty="0">
              <a:solidFill>
                <a:srgbClr val="3333FF"/>
              </a:solidFill>
            </a:endParaRPr>
          </a:p>
          <a:p>
            <a:pPr eaLnBrk="1" hangingPunct="1">
              <a:buFont typeface="Wingdings" pitchFamily="2" charset="2"/>
              <a:buNone/>
            </a:pPr>
            <a:endParaRPr lang="en-US" altLang="zh-CN" dirty="0"/>
          </a:p>
          <a:p>
            <a:pPr eaLnBrk="1" hangingPunct="1">
              <a:buFont typeface="Wingdings" pitchFamily="2" charset="2"/>
              <a:buNone/>
            </a:pPr>
            <a:endParaRPr lang="en-US" altLang="zh-CN" dirty="0"/>
          </a:p>
          <a:p>
            <a:pPr eaLnBrk="1" hangingPunct="1">
              <a:buNone/>
            </a:pPr>
            <a:r>
              <a:rPr lang="en-US" altLang="zh-CN" dirty="0">
                <a:solidFill>
                  <a:srgbClr val="C00000"/>
                </a:solidFill>
              </a:rPr>
              <a:t>m=3</a:t>
            </a:r>
            <a:r>
              <a:rPr lang="zh-CN" altLang="en-US" dirty="0"/>
              <a:t>时，</a:t>
            </a:r>
            <a:r>
              <a:rPr lang="zh-CN" altLang="en-US" dirty="0">
                <a:solidFill>
                  <a:srgbClr val="008000"/>
                </a:solidFill>
              </a:rPr>
              <a:t>如果</a:t>
            </a:r>
            <a:r>
              <a:rPr lang="en-US" altLang="zh-CN" dirty="0">
                <a:solidFill>
                  <a:srgbClr val="008000"/>
                </a:solidFill>
              </a:rPr>
              <a:t>n=0</a:t>
            </a:r>
            <a:r>
              <a:rPr lang="zh-CN" altLang="en-US" dirty="0">
                <a:solidFill>
                  <a:srgbClr val="008000"/>
                </a:solidFill>
              </a:rPr>
              <a:t>，</a:t>
            </a:r>
            <a:r>
              <a:rPr lang="en-US" altLang="zh-CN" dirty="0" err="1">
                <a:solidFill>
                  <a:srgbClr val="3333FF"/>
                </a:solidFill>
              </a:rPr>
              <a:t>Ack</a:t>
            </a:r>
            <a:r>
              <a:rPr lang="en-US" altLang="zh-CN" dirty="0">
                <a:solidFill>
                  <a:srgbClr val="3333FF"/>
                </a:solidFill>
              </a:rPr>
              <a:t>(3,n)</a:t>
            </a:r>
            <a:r>
              <a:rPr lang="en-US" altLang="zh-CN" dirty="0"/>
              <a:t>=</a:t>
            </a:r>
            <a:r>
              <a:rPr lang="en-US" altLang="zh-CN" dirty="0" err="1"/>
              <a:t>Ack</a:t>
            </a:r>
            <a:r>
              <a:rPr lang="en-US" altLang="zh-CN" dirty="0"/>
              <a:t>(2,1)=5</a:t>
            </a:r>
          </a:p>
          <a:p>
            <a:pPr eaLnBrk="1" hangingPunct="1">
              <a:buNone/>
            </a:pPr>
            <a:r>
              <a:rPr lang="zh-CN" altLang="en-US" dirty="0">
                <a:solidFill>
                  <a:srgbClr val="008000"/>
                </a:solidFill>
              </a:rPr>
              <a:t>如果</a:t>
            </a:r>
            <a:r>
              <a:rPr lang="en-US" altLang="zh-CN" dirty="0">
                <a:solidFill>
                  <a:srgbClr val="008000"/>
                </a:solidFill>
              </a:rPr>
              <a:t>n&gt;0, </a:t>
            </a:r>
            <a:r>
              <a:rPr lang="en-US" altLang="zh-CN" dirty="0" err="1">
                <a:solidFill>
                  <a:srgbClr val="3333FF"/>
                </a:solidFill>
              </a:rPr>
              <a:t>Ack</a:t>
            </a:r>
            <a:r>
              <a:rPr lang="en-US" altLang="zh-CN" dirty="0">
                <a:solidFill>
                  <a:srgbClr val="3333FF"/>
                </a:solidFill>
              </a:rPr>
              <a:t>(3,n)</a:t>
            </a:r>
            <a:r>
              <a:rPr lang="en-US" altLang="zh-CN" dirty="0"/>
              <a:t>=</a:t>
            </a:r>
            <a:r>
              <a:rPr lang="en-US" altLang="zh-CN" dirty="0" err="1"/>
              <a:t>Ack</a:t>
            </a:r>
            <a:r>
              <a:rPr lang="en-US" altLang="zh-CN" dirty="0"/>
              <a:t>(2,</a:t>
            </a:r>
            <a:r>
              <a:rPr lang="en-US" altLang="zh-CN" dirty="0">
                <a:solidFill>
                  <a:srgbClr val="3333FF"/>
                </a:solidFill>
              </a:rPr>
              <a:t>Ack(3,n-1)</a:t>
            </a:r>
            <a:r>
              <a:rPr lang="en-US" altLang="zh-CN" dirty="0"/>
              <a:t>), </a:t>
            </a:r>
            <a:r>
              <a:rPr lang="en-US" altLang="zh-CN" dirty="0">
                <a:solidFill>
                  <a:srgbClr val="008000"/>
                </a:solidFill>
              </a:rPr>
              <a:t>n=1</a:t>
            </a:r>
            <a:r>
              <a:rPr lang="zh-CN" altLang="en-US" dirty="0">
                <a:solidFill>
                  <a:srgbClr val="008000"/>
                </a:solidFill>
              </a:rPr>
              <a:t>时</a:t>
            </a:r>
            <a:r>
              <a:rPr lang="en-US" altLang="zh-CN" dirty="0">
                <a:solidFill>
                  <a:srgbClr val="008000"/>
                </a:solidFill>
              </a:rPr>
              <a:t>, </a:t>
            </a:r>
            <a:r>
              <a:rPr lang="en-US" altLang="zh-CN" dirty="0" err="1">
                <a:solidFill>
                  <a:srgbClr val="3333FF"/>
                </a:solidFill>
              </a:rPr>
              <a:t>Ack</a:t>
            </a:r>
            <a:r>
              <a:rPr lang="en-US" altLang="zh-CN" dirty="0">
                <a:solidFill>
                  <a:srgbClr val="3333FF"/>
                </a:solidFill>
              </a:rPr>
              <a:t>(3,n)</a:t>
            </a:r>
            <a:r>
              <a:rPr lang="en-US" altLang="zh-CN" dirty="0"/>
              <a:t>=</a:t>
            </a:r>
            <a:r>
              <a:rPr lang="en-US" altLang="zh-CN" dirty="0" err="1"/>
              <a:t>Ack</a:t>
            </a:r>
            <a:r>
              <a:rPr lang="en-US" altLang="zh-CN" dirty="0"/>
              <a:t>(2,5)=</a:t>
            </a:r>
            <a:r>
              <a:rPr lang="en-US" altLang="zh-CN" dirty="0" err="1"/>
              <a:t>Ack</a:t>
            </a:r>
            <a:r>
              <a:rPr lang="en-US" altLang="zh-CN" dirty="0"/>
              <a:t>(1,Ack(2,4))=</a:t>
            </a:r>
            <a:r>
              <a:rPr lang="en-US" altLang="zh-CN" dirty="0" err="1"/>
              <a:t>Ack</a:t>
            </a:r>
            <a:r>
              <a:rPr lang="en-US" altLang="zh-CN" dirty="0"/>
              <a:t>(1,11)</a:t>
            </a:r>
          </a:p>
          <a:p>
            <a:pPr eaLnBrk="1" hangingPunct="1">
              <a:buNone/>
            </a:pPr>
            <a:r>
              <a:rPr lang="zh-CN" altLang="en-US" dirty="0"/>
              <a:t>即</a:t>
            </a:r>
            <a:r>
              <a:rPr lang="en-US" altLang="zh-CN" dirty="0" err="1">
                <a:solidFill>
                  <a:srgbClr val="3333FF"/>
                </a:solidFill>
              </a:rPr>
              <a:t>Ack</a:t>
            </a:r>
            <a:r>
              <a:rPr lang="en-US" altLang="zh-CN" dirty="0">
                <a:solidFill>
                  <a:srgbClr val="3333FF"/>
                </a:solidFill>
              </a:rPr>
              <a:t>(3,n)</a:t>
            </a:r>
            <a:r>
              <a:rPr lang="en-US" altLang="zh-CN" dirty="0"/>
              <a:t>=5, 13, </a:t>
            </a:r>
            <a:r>
              <a:rPr lang="en-US" altLang="zh-CN" dirty="0">
                <a:solidFill>
                  <a:srgbClr val="008000"/>
                </a:solidFill>
              </a:rPr>
              <a:t>29, 61, 125, 253, 509, </a:t>
            </a:r>
            <a:r>
              <a:rPr lang="en-US" altLang="zh-CN" dirty="0"/>
              <a:t>……</a:t>
            </a:r>
          </a:p>
        </p:txBody>
      </p:sp>
      <p:sp>
        <p:nvSpPr>
          <p:cNvPr id="165892" name="灯片编号占位符 1"/>
          <p:cNvSpPr>
            <a:spLocks noGrp="1"/>
          </p:cNvSpPr>
          <p:nvPr>
            <p:ph type="sldNum" sz="quarter" idx="10"/>
          </p:nvPr>
        </p:nvSpPr>
        <p:spPr>
          <a:noFill/>
        </p:spPr>
        <p:txBody>
          <a:bodyPr/>
          <a:lstStyle/>
          <a:p>
            <a:fld id="{2F6CDAB4-37C5-47B7-B328-6B0A13DA84C6}" type="slidenum">
              <a:rPr lang="zh-CN" altLang="en-US" smtClean="0">
                <a:ea typeface="宋体" charset="-122"/>
              </a:rPr>
              <a:pPr/>
              <a:t>122</a:t>
            </a:fld>
            <a:endParaRPr lang="en-US" altLang="zh-CN">
              <a:ea typeface="宋体" charset="-122"/>
            </a:endParaRPr>
          </a:p>
        </p:txBody>
      </p:sp>
      <p:graphicFrame>
        <p:nvGraphicFramePr>
          <p:cNvPr id="6" name="表格 5"/>
          <p:cNvGraphicFramePr>
            <a:graphicFrameLocks noGrp="1"/>
          </p:cNvGraphicFramePr>
          <p:nvPr/>
        </p:nvGraphicFramePr>
        <p:xfrm>
          <a:off x="3214678" y="2183830"/>
          <a:ext cx="4857784" cy="1371600"/>
        </p:xfrm>
        <a:graphic>
          <a:graphicData uri="http://schemas.openxmlformats.org/drawingml/2006/table">
            <a:tbl>
              <a:tblPr firstRow="1" bandRow="1">
                <a:tableStyleId>{5C22544A-7EE6-4342-B048-85BDC9FD1C3A}</a:tableStyleId>
              </a:tblPr>
              <a:tblGrid>
                <a:gridCol w="1357322">
                  <a:extLst>
                    <a:ext uri="{9D8B030D-6E8A-4147-A177-3AD203B41FA5}">
                      <a16:colId xmlns:a16="http://schemas.microsoft.com/office/drawing/2014/main" xmlns="" val="20000"/>
                    </a:ext>
                  </a:extLst>
                </a:gridCol>
                <a:gridCol w="3500462">
                  <a:extLst>
                    <a:ext uri="{9D8B030D-6E8A-4147-A177-3AD203B41FA5}">
                      <a16:colId xmlns:a16="http://schemas.microsoft.com/office/drawing/2014/main" xmlns="" val="20001"/>
                    </a:ext>
                  </a:extLst>
                </a:gridCol>
              </a:tblGrid>
              <a:tr h="265379">
                <a:tc>
                  <a:txBody>
                    <a:bodyPr/>
                    <a:lstStyle/>
                    <a:p>
                      <a:endParaRPr lang="zh-CN" altLang="en-US" dirty="0"/>
                    </a:p>
                  </a:txBody>
                  <a:tcPr>
                    <a:lnL w="12700" cap="flat" cmpd="sng" algn="ctr">
                      <a:solidFill>
                        <a:srgbClr val="008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8000"/>
                      </a:solidFill>
                      <a:prstDash val="solid"/>
                      <a:round/>
                      <a:headEnd type="none" w="med" len="med"/>
                      <a:tailEnd type="none" w="med" len="med"/>
                    </a:lnT>
                    <a:noFill/>
                  </a:tcPr>
                </a:tc>
                <a:tc rowSpan="3">
                  <a:txBody>
                    <a:bodyPr/>
                    <a:lstStyle/>
                    <a:p>
                      <a:pPr>
                        <a:lnSpc>
                          <a:spcPct val="150000"/>
                        </a:lnSpc>
                      </a:pPr>
                      <a:r>
                        <a:rPr lang="en-US" altLang="zh-CN" sz="1800" b="1" dirty="0">
                          <a:solidFill>
                            <a:schemeClr val="tx1"/>
                          </a:solidFill>
                          <a:latin typeface="+mn-lt"/>
                        </a:rPr>
                        <a:t>n+1, m=0</a:t>
                      </a:r>
                      <a:endParaRPr lang="zh-CN" altLang="en-US" sz="1800" b="1" dirty="0">
                        <a:solidFill>
                          <a:schemeClr val="tx1"/>
                        </a:solidFill>
                        <a:latin typeface="+mn-lt"/>
                      </a:endParaRPr>
                    </a:p>
                    <a:p>
                      <a:pPr>
                        <a:lnSpc>
                          <a:spcPct val="150000"/>
                        </a:lnSpc>
                      </a:pPr>
                      <a:r>
                        <a:rPr lang="en-US" altLang="zh-CN" sz="1800" b="1" dirty="0" err="1">
                          <a:solidFill>
                            <a:schemeClr val="tx1"/>
                          </a:solidFill>
                          <a:latin typeface="+mn-lt"/>
                        </a:rPr>
                        <a:t>Ack</a:t>
                      </a:r>
                      <a:r>
                        <a:rPr lang="en-US" altLang="zh-CN" sz="1800" b="1" dirty="0">
                          <a:solidFill>
                            <a:schemeClr val="tx1"/>
                          </a:solidFill>
                          <a:latin typeface="+mn-lt"/>
                        </a:rPr>
                        <a:t>(m-1,1), m&gt;0</a:t>
                      </a:r>
                      <a:r>
                        <a:rPr lang="zh-CN" altLang="en-US" sz="1800" b="1" dirty="0">
                          <a:solidFill>
                            <a:schemeClr val="tx1"/>
                          </a:solidFill>
                          <a:latin typeface="+mn-lt"/>
                          <a:ea typeface="楷体" pitchFamily="49" charset="-122"/>
                        </a:rPr>
                        <a:t>且</a:t>
                      </a:r>
                      <a:r>
                        <a:rPr lang="en-US" altLang="zh-CN" sz="1800" b="1" dirty="0">
                          <a:solidFill>
                            <a:schemeClr val="tx1"/>
                          </a:solidFill>
                          <a:latin typeface="+mn-lt"/>
                        </a:rPr>
                        <a:t>n=0</a:t>
                      </a:r>
                      <a:endParaRPr lang="zh-CN" altLang="en-US" sz="1800" b="1" dirty="0">
                        <a:solidFill>
                          <a:schemeClr val="tx1"/>
                        </a:solidFill>
                        <a:latin typeface="+mn-lt"/>
                      </a:endParaRPr>
                    </a:p>
                    <a:p>
                      <a:pPr>
                        <a:lnSpc>
                          <a:spcPct val="150000"/>
                        </a:lnSpc>
                      </a:pPr>
                      <a:r>
                        <a:rPr lang="en-US" altLang="zh-CN" sz="1800" b="1" dirty="0" err="1">
                          <a:solidFill>
                            <a:schemeClr val="tx1"/>
                          </a:solidFill>
                          <a:latin typeface="+mn-lt"/>
                        </a:rPr>
                        <a:t>Ack</a:t>
                      </a:r>
                      <a:r>
                        <a:rPr lang="en-US" altLang="zh-CN" sz="1800" b="1" dirty="0">
                          <a:solidFill>
                            <a:schemeClr val="tx1"/>
                          </a:solidFill>
                          <a:latin typeface="+mn-lt"/>
                        </a:rPr>
                        <a:t>(m-1,</a:t>
                      </a:r>
                      <a:r>
                        <a:rPr lang="en-US" altLang="zh-CN" sz="1800" b="1" dirty="0">
                          <a:solidFill>
                            <a:srgbClr val="3333FF"/>
                          </a:solidFill>
                          <a:latin typeface="+mn-lt"/>
                        </a:rPr>
                        <a:t>Ack(m,n-1)</a:t>
                      </a:r>
                      <a:r>
                        <a:rPr lang="en-US" altLang="zh-CN" sz="1800" b="1" dirty="0">
                          <a:solidFill>
                            <a:schemeClr val="tx1"/>
                          </a:solidFill>
                          <a:latin typeface="+mn-lt"/>
                        </a:rPr>
                        <a:t>), m&gt;0</a:t>
                      </a:r>
                      <a:r>
                        <a:rPr lang="zh-CN" altLang="en-US" sz="1800" b="1" dirty="0">
                          <a:solidFill>
                            <a:schemeClr val="tx1"/>
                          </a:solidFill>
                          <a:latin typeface="+mn-lt"/>
                          <a:ea typeface="楷体" pitchFamily="49" charset="-122"/>
                        </a:rPr>
                        <a:t>且</a:t>
                      </a:r>
                      <a:r>
                        <a:rPr lang="en-US" altLang="zh-CN" sz="1800" b="1" dirty="0">
                          <a:solidFill>
                            <a:schemeClr val="tx1"/>
                          </a:solidFill>
                          <a:latin typeface="+mn-lt"/>
                        </a:rPr>
                        <a:t>n&gt;0</a:t>
                      </a:r>
                      <a:endParaRPr lang="zh-CN" altLang="en-US" sz="1800" b="1" dirty="0">
                        <a:solidFill>
                          <a:schemeClr val="tx1"/>
                        </a:solidFill>
                        <a:latin typeface="+mn-lt"/>
                      </a:endParaRPr>
                    </a:p>
                  </a:txBody>
                  <a:tcPr marT="0" marB="0">
                    <a:lnL w="12700" cap="flat" cmpd="sng" algn="ctr">
                      <a:solidFill>
                        <a:schemeClr val="tx1"/>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xmlns="" val="10000"/>
                  </a:ext>
                </a:extLst>
              </a:tr>
              <a:tr h="329143">
                <a:tc>
                  <a:txBody>
                    <a:bodyPr/>
                    <a:lstStyle/>
                    <a:p>
                      <a:pPr>
                        <a:lnSpc>
                          <a:spcPct val="150000"/>
                        </a:lnSpc>
                      </a:pPr>
                      <a:r>
                        <a:rPr lang="en-US" altLang="zh-CN" sz="1800" b="1" dirty="0" err="1">
                          <a:solidFill>
                            <a:schemeClr val="tx1"/>
                          </a:solidFill>
                          <a:latin typeface="+mn-lt"/>
                        </a:rPr>
                        <a:t>Ack</a:t>
                      </a:r>
                      <a:r>
                        <a:rPr lang="en-US" altLang="zh-CN" sz="1800" b="1" dirty="0">
                          <a:solidFill>
                            <a:schemeClr val="tx1"/>
                          </a:solidFill>
                          <a:latin typeface="+mn-lt"/>
                        </a:rPr>
                        <a:t>(m, n)=</a:t>
                      </a:r>
                      <a:endParaRPr lang="zh-CN" altLang="en-US" sz="1800" b="1" dirty="0">
                        <a:solidFill>
                          <a:schemeClr val="tx1"/>
                        </a:solidFill>
                        <a:latin typeface="+mn-lt"/>
                      </a:endParaRPr>
                    </a:p>
                  </a:txBody>
                  <a:tcPr>
                    <a:lnL w="12700" cap="flat" cmpd="sng" algn="ctr">
                      <a:solidFill>
                        <a:srgbClr val="008000"/>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vMerge="1">
                  <a:txBody>
                    <a:bodyPr/>
                    <a:lstStyle/>
                    <a:p>
                      <a:pPr>
                        <a:lnSpc>
                          <a:spcPct val="100000"/>
                        </a:lnSpc>
                      </a:pPr>
                      <a:endParaRPr lang="zh-CN" altLang="en-US"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rgbClr val="008000"/>
                      </a:solidFill>
                      <a:prstDash val="solid"/>
                      <a:round/>
                      <a:headEnd type="none" w="med" len="med"/>
                      <a:tailEnd type="none" w="med" len="med"/>
                    </a:lnR>
                    <a:noFill/>
                  </a:tcPr>
                </a:tc>
                <a:extLst>
                  <a:ext uri="{0D108BD9-81ED-4DB2-BD59-A6C34878D82A}">
                    <a16:rowId xmlns:a16="http://schemas.microsoft.com/office/drawing/2014/main" xmlns="" val="10001"/>
                  </a:ext>
                </a:extLst>
              </a:tr>
              <a:tr h="364896">
                <a:tc>
                  <a:txBody>
                    <a:bodyPr/>
                    <a:lstStyle/>
                    <a:p>
                      <a:pPr>
                        <a:lnSpc>
                          <a:spcPct val="150000"/>
                        </a:lnSpc>
                      </a:pPr>
                      <a:endParaRPr lang="zh-CN" altLang="en-US" sz="1800" b="1" dirty="0">
                        <a:solidFill>
                          <a:schemeClr val="tx1"/>
                        </a:solidFill>
                        <a:latin typeface="+mn-lt"/>
                      </a:endParaRPr>
                    </a:p>
                  </a:txBody>
                  <a:tcPr>
                    <a:lnL w="12700" cap="flat" cmpd="sng" algn="ctr">
                      <a:solidFill>
                        <a:srgbClr val="008000"/>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rgbClr val="008000"/>
                      </a:solidFill>
                      <a:prstDash val="solid"/>
                      <a:round/>
                      <a:headEnd type="none" w="med" len="med"/>
                      <a:tailEnd type="none" w="med" len="med"/>
                    </a:lnB>
                    <a:noFill/>
                  </a:tcPr>
                </a:tc>
                <a:tc vMerge="1">
                  <a:txBody>
                    <a:bodyPr/>
                    <a:lstStyle/>
                    <a:p>
                      <a:pPr>
                        <a:lnSpc>
                          <a:spcPct val="100000"/>
                        </a:lnSpc>
                      </a:pPr>
                      <a:endParaRPr lang="zh-CN" altLang="en-US"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rgbClr val="008000"/>
                      </a:solidFill>
                      <a:prstDash val="solid"/>
                      <a:round/>
                      <a:headEnd type="none" w="med" len="med"/>
                      <a:tailEnd type="none" w="med" len="med"/>
                    </a:lnR>
                    <a:lnB w="1270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2624225799"/>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spAutoFit/>
          </a:bodyPr>
          <a:lstStyle/>
          <a:p>
            <a:pPr eaLnBrk="1" hangingPunct="1"/>
            <a:r>
              <a:rPr lang="en-US" altLang="zh-CN"/>
              <a:t>Hanoi</a:t>
            </a:r>
            <a:r>
              <a:rPr lang="zh-CN" altLang="en-US"/>
              <a:t>塔</a:t>
            </a:r>
          </a:p>
        </p:txBody>
      </p:sp>
      <p:sp>
        <p:nvSpPr>
          <p:cNvPr id="166915" name="Rectangle 3"/>
          <p:cNvSpPr>
            <a:spLocks noGrp="1" noChangeArrowheads="1"/>
          </p:cNvSpPr>
          <p:nvPr>
            <p:ph idx="1"/>
          </p:nvPr>
        </p:nvSpPr>
        <p:spPr/>
        <p:txBody>
          <a:bodyPr rIns="180000" bIns="108000"/>
          <a:lstStyle/>
          <a:p>
            <a:pPr marL="176213" eaLnBrk="1" hangingPunct="1">
              <a:lnSpc>
                <a:spcPct val="125000"/>
              </a:lnSpc>
              <a:buFont typeface="Wingdings" pitchFamily="2" charset="2"/>
              <a:buNone/>
            </a:pPr>
            <a:r>
              <a:rPr lang="zh-CN" altLang="en-US" sz="2400" dirty="0">
                <a:solidFill>
                  <a:srgbClr val="006600"/>
                </a:solidFill>
              </a:rPr>
              <a:t>例</a:t>
            </a:r>
            <a:r>
              <a:rPr lang="en-US" altLang="zh-CN" sz="2400" dirty="0">
                <a:solidFill>
                  <a:srgbClr val="006600"/>
                </a:solidFill>
              </a:rPr>
              <a:t>1-14</a:t>
            </a:r>
            <a:r>
              <a:rPr lang="zh-CN" altLang="en-US" sz="2400" dirty="0">
                <a:solidFill>
                  <a:srgbClr val="006600"/>
                </a:solidFill>
              </a:rPr>
              <a:t>    </a:t>
            </a:r>
            <a:r>
              <a:rPr lang="en-US" altLang="zh-CN" sz="2400" dirty="0">
                <a:solidFill>
                  <a:srgbClr val="C00000"/>
                </a:solidFill>
              </a:rPr>
              <a:t>Hanoi</a:t>
            </a:r>
            <a:r>
              <a:rPr lang="zh-CN" altLang="en-US" sz="2400" dirty="0">
                <a:solidFill>
                  <a:srgbClr val="C00000"/>
                </a:solidFill>
              </a:rPr>
              <a:t>塔问题：</a:t>
            </a:r>
            <a:r>
              <a:rPr lang="zh-CN" altLang="en-US" sz="2400" dirty="0"/>
              <a:t>已知有</a:t>
            </a:r>
            <a:r>
              <a:rPr lang="en-US" altLang="zh-CN" sz="2400" dirty="0"/>
              <a:t>3</a:t>
            </a:r>
            <a:r>
              <a:rPr lang="zh-CN" altLang="en-US" sz="2400" dirty="0"/>
              <a:t>个塔座</a:t>
            </a:r>
            <a:r>
              <a:rPr lang="en-US" altLang="zh-CN" sz="2400" dirty="0">
                <a:ea typeface="黑体" pitchFamily="49" charset="-122"/>
              </a:rPr>
              <a:t>x</a:t>
            </a:r>
            <a:r>
              <a:rPr lang="en-US" altLang="zh-CN" sz="2400" dirty="0"/>
              <a:t>,  </a:t>
            </a:r>
            <a:r>
              <a:rPr lang="en-US" altLang="zh-CN" sz="2400" dirty="0">
                <a:ea typeface="黑体" pitchFamily="49" charset="-122"/>
              </a:rPr>
              <a:t>y</a:t>
            </a:r>
            <a:r>
              <a:rPr lang="en-US" altLang="zh-CN" sz="2400" dirty="0"/>
              <a:t>,  </a:t>
            </a:r>
            <a:r>
              <a:rPr lang="en-US" altLang="zh-CN" sz="2400" dirty="0">
                <a:ea typeface="黑体" pitchFamily="49" charset="-122"/>
              </a:rPr>
              <a:t>z</a:t>
            </a:r>
            <a:r>
              <a:rPr lang="zh-CN" altLang="en-US" sz="2400" dirty="0"/>
              <a:t>和</a:t>
            </a:r>
            <a:r>
              <a:rPr lang="en-US" altLang="zh-CN" sz="2400" dirty="0"/>
              <a:t>n</a:t>
            </a:r>
            <a:r>
              <a:rPr lang="zh-CN" altLang="en-US" sz="2400" dirty="0"/>
              <a:t>个圆盘</a:t>
            </a:r>
            <a:r>
              <a:rPr lang="en-US" altLang="zh-CN" sz="2400" dirty="0"/>
              <a:t>(</a:t>
            </a:r>
            <a:r>
              <a:rPr lang="zh-CN" altLang="en-US" sz="2400" dirty="0"/>
              <a:t>直径</a:t>
            </a:r>
            <a:r>
              <a:rPr lang="en-US" altLang="zh-CN" sz="2400" dirty="0" err="1"/>
              <a:t>d</a:t>
            </a:r>
            <a:r>
              <a:rPr lang="en-US" altLang="zh-CN" sz="2400" baseline="-25000" dirty="0" err="1"/>
              <a:t>i</a:t>
            </a:r>
            <a:r>
              <a:rPr lang="zh-CN" altLang="en-US" sz="2400" dirty="0"/>
              <a:t>满足</a:t>
            </a:r>
            <a:r>
              <a:rPr lang="en-US" altLang="zh-CN" sz="2400" dirty="0"/>
              <a:t>d</a:t>
            </a:r>
            <a:r>
              <a:rPr lang="en-US" altLang="zh-CN" sz="2400" baseline="-25000" dirty="0"/>
              <a:t>1</a:t>
            </a:r>
            <a:r>
              <a:rPr lang="en-US" altLang="zh-CN" sz="2400" dirty="0"/>
              <a:t>&lt;d</a:t>
            </a:r>
            <a:r>
              <a:rPr lang="en-US" altLang="zh-CN" sz="2400" baseline="-25000" dirty="0"/>
              <a:t>2</a:t>
            </a:r>
            <a:r>
              <a:rPr lang="en-US" altLang="zh-CN" sz="2400" dirty="0"/>
              <a:t>&lt;…&lt;</a:t>
            </a:r>
            <a:r>
              <a:rPr lang="en-US" altLang="zh-CN" sz="2400" dirty="0" err="1"/>
              <a:t>d</a:t>
            </a:r>
            <a:r>
              <a:rPr lang="en-US" altLang="zh-CN" sz="2400" baseline="-25000" dirty="0" err="1"/>
              <a:t>n</a:t>
            </a:r>
            <a:r>
              <a:rPr lang="en-US" altLang="zh-CN" sz="2400" dirty="0"/>
              <a:t>)</a:t>
            </a:r>
            <a:r>
              <a:rPr lang="zh-CN" altLang="en-US" sz="2400" dirty="0"/>
              <a:t>。假设已经从大到小依次将这些圆盘叠放在塔座</a:t>
            </a:r>
            <a:r>
              <a:rPr lang="en-US" altLang="zh-CN" sz="2400" dirty="0">
                <a:ea typeface="黑体" pitchFamily="49" charset="-122"/>
              </a:rPr>
              <a:t>x</a:t>
            </a:r>
            <a:r>
              <a:rPr lang="zh-CN" altLang="en-US" sz="2400" dirty="0"/>
              <a:t>上。要求按照下列规则</a:t>
            </a:r>
            <a:r>
              <a:rPr lang="en-US" altLang="zh-CN" sz="2400" dirty="0"/>
              <a:t>,</a:t>
            </a:r>
            <a:r>
              <a:rPr lang="zh-CN" altLang="en-US" sz="2400" dirty="0"/>
              <a:t>将塔座</a:t>
            </a:r>
            <a:r>
              <a:rPr lang="en-US" altLang="zh-CN" sz="2400" dirty="0">
                <a:ea typeface="黑体" pitchFamily="49" charset="-122"/>
              </a:rPr>
              <a:t>x</a:t>
            </a:r>
            <a:r>
              <a:rPr lang="zh-CN" altLang="en-US" sz="2400" dirty="0"/>
              <a:t>上的</a:t>
            </a:r>
            <a:r>
              <a:rPr lang="en-US" altLang="zh-CN" sz="2400" dirty="0"/>
              <a:t>n</a:t>
            </a:r>
            <a:r>
              <a:rPr lang="zh-CN" altLang="en-US" sz="2400" dirty="0"/>
              <a:t>个圆盘都移动到塔座</a:t>
            </a:r>
            <a:r>
              <a:rPr lang="en-US" altLang="zh-CN" sz="2400" dirty="0">
                <a:ea typeface="黑体" pitchFamily="49" charset="-122"/>
              </a:rPr>
              <a:t>z</a:t>
            </a:r>
            <a:r>
              <a:rPr lang="zh-CN" altLang="en-US" sz="2400" dirty="0"/>
              <a:t>上：</a:t>
            </a:r>
          </a:p>
          <a:p>
            <a:pPr marL="176213" eaLnBrk="1" hangingPunct="1">
              <a:lnSpc>
                <a:spcPct val="125000"/>
              </a:lnSpc>
              <a:buFont typeface="Wingdings" pitchFamily="2" charset="2"/>
              <a:buNone/>
            </a:pPr>
            <a:r>
              <a:rPr lang="en-US" altLang="zh-CN" sz="2400" dirty="0">
                <a:solidFill>
                  <a:srgbClr val="008000"/>
                </a:solidFill>
              </a:rPr>
              <a:t>(1)</a:t>
            </a:r>
            <a:r>
              <a:rPr lang="zh-CN" altLang="en-US" sz="2400" dirty="0"/>
              <a:t>一次只能移动一个圆盘；</a:t>
            </a:r>
          </a:p>
          <a:p>
            <a:pPr marL="176213" eaLnBrk="1" hangingPunct="1">
              <a:lnSpc>
                <a:spcPct val="125000"/>
              </a:lnSpc>
              <a:buFont typeface="Wingdings" pitchFamily="2" charset="2"/>
              <a:buNone/>
            </a:pPr>
            <a:r>
              <a:rPr lang="en-US" altLang="zh-CN" sz="2400" dirty="0">
                <a:solidFill>
                  <a:srgbClr val="008000"/>
                </a:solidFill>
              </a:rPr>
              <a:t>(2)</a:t>
            </a:r>
            <a:r>
              <a:rPr lang="zh-CN" altLang="en-US" sz="2400" dirty="0"/>
              <a:t>圆盘可以临时叠放在</a:t>
            </a:r>
            <a:r>
              <a:rPr lang="en-US" altLang="zh-CN" sz="2400" dirty="0">
                <a:ea typeface="黑体" pitchFamily="49" charset="-122"/>
              </a:rPr>
              <a:t>x</a:t>
            </a:r>
            <a:r>
              <a:rPr lang="en-US" altLang="zh-CN" sz="2400" dirty="0"/>
              <a:t>, </a:t>
            </a:r>
            <a:r>
              <a:rPr lang="en-US" altLang="zh-CN" sz="2400" dirty="0">
                <a:ea typeface="黑体" pitchFamily="49" charset="-122"/>
              </a:rPr>
              <a:t>y</a:t>
            </a:r>
            <a:r>
              <a:rPr lang="zh-CN" altLang="en-US" sz="2400" dirty="0"/>
              <a:t>或</a:t>
            </a:r>
            <a:r>
              <a:rPr lang="en-US" altLang="zh-CN" sz="2400" dirty="0">
                <a:ea typeface="黑体" pitchFamily="49" charset="-122"/>
              </a:rPr>
              <a:t>z</a:t>
            </a:r>
            <a:r>
              <a:rPr lang="zh-CN" altLang="en-US" sz="2400" dirty="0"/>
              <a:t>塔座上；</a:t>
            </a:r>
          </a:p>
          <a:p>
            <a:pPr marL="176213" eaLnBrk="1" hangingPunct="1">
              <a:lnSpc>
                <a:spcPct val="125000"/>
              </a:lnSpc>
              <a:buFont typeface="Wingdings" pitchFamily="2" charset="2"/>
              <a:buNone/>
            </a:pPr>
            <a:r>
              <a:rPr lang="en-US" altLang="zh-CN" sz="2400" dirty="0">
                <a:solidFill>
                  <a:srgbClr val="008000"/>
                </a:solidFill>
              </a:rPr>
              <a:t>(3)</a:t>
            </a:r>
            <a:r>
              <a:rPr lang="zh-CN" altLang="en-US" sz="2400" dirty="0"/>
              <a:t>任一次移动后，任一塔座上都不能</a:t>
            </a:r>
          </a:p>
          <a:p>
            <a:pPr marL="176213" eaLnBrk="1" hangingPunct="1">
              <a:lnSpc>
                <a:spcPct val="125000"/>
              </a:lnSpc>
              <a:buFont typeface="Wingdings" pitchFamily="2" charset="2"/>
              <a:buNone/>
            </a:pPr>
            <a:r>
              <a:rPr lang="zh-CN" altLang="en-US" sz="2400" dirty="0"/>
              <a:t>出现</a:t>
            </a:r>
            <a:r>
              <a:rPr lang="zh-CN" altLang="en-US" sz="2400" dirty="0">
                <a:solidFill>
                  <a:schemeClr val="hlink"/>
                </a:solidFill>
              </a:rPr>
              <a:t>大圆盘在小圆盘之上</a:t>
            </a:r>
            <a:r>
              <a:rPr lang="zh-CN" altLang="en-US" sz="2400" dirty="0"/>
              <a:t>的现象。</a:t>
            </a:r>
            <a:endParaRPr lang="en-US" altLang="zh-CN" sz="2400" dirty="0"/>
          </a:p>
        </p:txBody>
      </p:sp>
      <p:sp>
        <p:nvSpPr>
          <p:cNvPr id="166916" name="灯片编号占位符 1"/>
          <p:cNvSpPr>
            <a:spLocks noGrp="1"/>
          </p:cNvSpPr>
          <p:nvPr>
            <p:ph type="sldNum" sz="quarter" idx="10"/>
          </p:nvPr>
        </p:nvSpPr>
        <p:spPr>
          <a:noFill/>
        </p:spPr>
        <p:txBody>
          <a:bodyPr/>
          <a:lstStyle/>
          <a:p>
            <a:fld id="{9A7E9FB2-7177-463E-A9B0-5D2AD602369F}" type="slidenum">
              <a:rPr lang="zh-CN" altLang="en-US" smtClean="0">
                <a:ea typeface="宋体" charset="-122"/>
              </a:rPr>
              <a:pPr/>
              <a:t>123</a:t>
            </a:fld>
            <a:endParaRPr lang="en-US" altLang="zh-CN">
              <a:ea typeface="宋体" charset="-122"/>
            </a:endParaRPr>
          </a:p>
        </p:txBody>
      </p:sp>
      <p:grpSp>
        <p:nvGrpSpPr>
          <p:cNvPr id="166917" name="Group 4"/>
          <p:cNvGrpSpPr>
            <a:grpSpLocks/>
          </p:cNvGrpSpPr>
          <p:nvPr/>
        </p:nvGrpSpPr>
        <p:grpSpPr bwMode="auto">
          <a:xfrm>
            <a:off x="6270625" y="3914775"/>
            <a:ext cx="1801813" cy="1871663"/>
            <a:chOff x="6394" y="4751"/>
            <a:chExt cx="3780" cy="1092"/>
          </a:xfrm>
        </p:grpSpPr>
        <p:grpSp>
          <p:nvGrpSpPr>
            <p:cNvPr id="166918" name="Group 5"/>
            <p:cNvGrpSpPr>
              <a:grpSpLocks noChangeAspect="1"/>
            </p:cNvGrpSpPr>
            <p:nvPr/>
          </p:nvGrpSpPr>
          <p:grpSpPr bwMode="auto">
            <a:xfrm>
              <a:off x="6394" y="4907"/>
              <a:ext cx="3780" cy="936"/>
              <a:chOff x="6490" y="4909"/>
              <a:chExt cx="3780" cy="936"/>
            </a:xfrm>
          </p:grpSpPr>
          <p:sp>
            <p:nvSpPr>
              <p:cNvPr id="166922" name="AutoShape 6"/>
              <p:cNvSpPr>
                <a:spLocks noChangeAspect="1" noChangeArrowheads="1"/>
              </p:cNvSpPr>
              <p:nvPr/>
            </p:nvSpPr>
            <p:spPr bwMode="auto">
              <a:xfrm>
                <a:off x="6490" y="4909"/>
                <a:ext cx="3780" cy="936"/>
              </a:xfrm>
              <a:prstGeom prst="rect">
                <a:avLst/>
              </a:prstGeom>
              <a:noFill/>
              <a:ln w="9525">
                <a:noFill/>
                <a:miter lim="800000"/>
                <a:headEnd/>
                <a:tailEnd/>
              </a:ln>
            </p:spPr>
            <p:txBody>
              <a:bodyPr/>
              <a:lstStyle/>
              <a:p>
                <a:pPr algn="ctr"/>
                <a:endParaRPr lang="zh-CN" altLang="en-US" sz="2400"/>
              </a:p>
            </p:txBody>
          </p:sp>
          <p:grpSp>
            <p:nvGrpSpPr>
              <p:cNvPr id="166923" name="Group 7"/>
              <p:cNvGrpSpPr>
                <a:grpSpLocks/>
              </p:cNvGrpSpPr>
              <p:nvPr/>
            </p:nvGrpSpPr>
            <p:grpSpPr bwMode="auto">
              <a:xfrm>
                <a:off x="6850" y="4909"/>
                <a:ext cx="3240" cy="781"/>
                <a:chOff x="6850" y="4909"/>
                <a:chExt cx="3240" cy="781"/>
              </a:xfrm>
            </p:grpSpPr>
            <p:sp>
              <p:nvSpPr>
                <p:cNvPr id="166924" name="Rectangle 8"/>
                <p:cNvSpPr>
                  <a:spLocks noChangeArrowheads="1"/>
                </p:cNvSpPr>
                <p:nvPr/>
              </p:nvSpPr>
              <p:spPr bwMode="auto">
                <a:xfrm>
                  <a:off x="7120" y="5377"/>
                  <a:ext cx="540" cy="156"/>
                </a:xfrm>
                <a:prstGeom prst="rect">
                  <a:avLst/>
                </a:prstGeom>
                <a:solidFill>
                  <a:srgbClr val="FFFFFF"/>
                </a:solidFill>
                <a:ln w="9525">
                  <a:solidFill>
                    <a:srgbClr val="000000"/>
                  </a:solidFill>
                  <a:miter lim="800000"/>
                  <a:headEnd/>
                  <a:tailEnd/>
                </a:ln>
              </p:spPr>
              <p:txBody>
                <a:bodyPr/>
                <a:lstStyle/>
                <a:p>
                  <a:pPr algn="ctr"/>
                  <a:endParaRPr lang="zh-CN" altLang="en-US" sz="2400"/>
                </a:p>
              </p:txBody>
            </p:sp>
            <p:sp>
              <p:nvSpPr>
                <p:cNvPr id="166925" name="Rectangle 9"/>
                <p:cNvSpPr>
                  <a:spLocks noChangeArrowheads="1"/>
                </p:cNvSpPr>
                <p:nvPr/>
              </p:nvSpPr>
              <p:spPr bwMode="auto">
                <a:xfrm>
                  <a:off x="7030" y="5533"/>
                  <a:ext cx="720" cy="156"/>
                </a:xfrm>
                <a:prstGeom prst="rect">
                  <a:avLst/>
                </a:prstGeom>
                <a:solidFill>
                  <a:srgbClr val="FFFFFF"/>
                </a:solidFill>
                <a:ln w="9525">
                  <a:solidFill>
                    <a:srgbClr val="000000"/>
                  </a:solidFill>
                  <a:miter lim="800000"/>
                  <a:headEnd/>
                  <a:tailEnd/>
                </a:ln>
              </p:spPr>
              <p:txBody>
                <a:bodyPr/>
                <a:lstStyle/>
                <a:p>
                  <a:pPr algn="ctr"/>
                  <a:endParaRPr lang="zh-CN" altLang="en-US" sz="2400"/>
                </a:p>
              </p:txBody>
            </p:sp>
            <p:sp>
              <p:nvSpPr>
                <p:cNvPr id="166926" name="Rectangle 10"/>
                <p:cNvSpPr>
                  <a:spLocks noChangeArrowheads="1"/>
                </p:cNvSpPr>
                <p:nvPr/>
              </p:nvSpPr>
              <p:spPr bwMode="auto">
                <a:xfrm>
                  <a:off x="7210" y="5221"/>
                  <a:ext cx="360" cy="156"/>
                </a:xfrm>
                <a:prstGeom prst="rect">
                  <a:avLst/>
                </a:prstGeom>
                <a:solidFill>
                  <a:srgbClr val="FFFFFF"/>
                </a:solidFill>
                <a:ln w="9525">
                  <a:solidFill>
                    <a:srgbClr val="000000"/>
                  </a:solidFill>
                  <a:miter lim="800000"/>
                  <a:headEnd/>
                  <a:tailEnd/>
                </a:ln>
              </p:spPr>
              <p:txBody>
                <a:bodyPr/>
                <a:lstStyle/>
                <a:p>
                  <a:pPr algn="ctr"/>
                  <a:endParaRPr lang="zh-CN" altLang="en-US" sz="2400"/>
                </a:p>
              </p:txBody>
            </p:sp>
            <p:sp>
              <p:nvSpPr>
                <p:cNvPr id="166927" name="Line 11"/>
                <p:cNvSpPr>
                  <a:spLocks noChangeShapeType="1"/>
                </p:cNvSpPr>
                <p:nvPr/>
              </p:nvSpPr>
              <p:spPr bwMode="auto">
                <a:xfrm>
                  <a:off x="6850" y="5689"/>
                  <a:ext cx="3240" cy="1"/>
                </a:xfrm>
                <a:prstGeom prst="line">
                  <a:avLst/>
                </a:prstGeom>
                <a:noFill/>
                <a:ln w="15875">
                  <a:solidFill>
                    <a:srgbClr val="000000"/>
                  </a:solidFill>
                  <a:round/>
                  <a:headEnd/>
                  <a:tailEnd/>
                </a:ln>
              </p:spPr>
              <p:txBody>
                <a:bodyPr/>
                <a:lstStyle/>
                <a:p>
                  <a:endParaRPr lang="zh-CN" altLang="en-US"/>
                </a:p>
              </p:txBody>
            </p:sp>
            <p:sp>
              <p:nvSpPr>
                <p:cNvPr id="166928" name="Line 12"/>
                <p:cNvSpPr>
                  <a:spLocks noChangeShapeType="1"/>
                </p:cNvSpPr>
                <p:nvPr/>
              </p:nvSpPr>
              <p:spPr bwMode="auto">
                <a:xfrm>
                  <a:off x="7365" y="4909"/>
                  <a:ext cx="1" cy="312"/>
                </a:xfrm>
                <a:prstGeom prst="line">
                  <a:avLst/>
                </a:prstGeom>
                <a:noFill/>
                <a:ln w="38100">
                  <a:solidFill>
                    <a:srgbClr val="808080"/>
                  </a:solidFill>
                  <a:round/>
                  <a:headEnd/>
                  <a:tailEnd/>
                </a:ln>
              </p:spPr>
              <p:txBody>
                <a:bodyPr/>
                <a:lstStyle/>
                <a:p>
                  <a:endParaRPr lang="zh-CN" altLang="en-US"/>
                </a:p>
              </p:txBody>
            </p:sp>
            <p:sp>
              <p:nvSpPr>
                <p:cNvPr id="166929" name="Line 13"/>
                <p:cNvSpPr>
                  <a:spLocks noChangeShapeType="1"/>
                </p:cNvSpPr>
                <p:nvPr/>
              </p:nvSpPr>
              <p:spPr bwMode="auto">
                <a:xfrm>
                  <a:off x="8470" y="4909"/>
                  <a:ext cx="1" cy="780"/>
                </a:xfrm>
                <a:prstGeom prst="line">
                  <a:avLst/>
                </a:prstGeom>
                <a:noFill/>
                <a:ln w="38100">
                  <a:solidFill>
                    <a:srgbClr val="808080"/>
                  </a:solidFill>
                  <a:round/>
                  <a:headEnd/>
                  <a:tailEnd/>
                </a:ln>
              </p:spPr>
              <p:txBody>
                <a:bodyPr/>
                <a:lstStyle/>
                <a:p>
                  <a:endParaRPr lang="zh-CN" altLang="en-US"/>
                </a:p>
              </p:txBody>
            </p:sp>
            <p:sp>
              <p:nvSpPr>
                <p:cNvPr id="166930" name="Line 14"/>
                <p:cNvSpPr>
                  <a:spLocks noChangeShapeType="1"/>
                </p:cNvSpPr>
                <p:nvPr/>
              </p:nvSpPr>
              <p:spPr bwMode="auto">
                <a:xfrm>
                  <a:off x="9550" y="4909"/>
                  <a:ext cx="1" cy="780"/>
                </a:xfrm>
                <a:prstGeom prst="line">
                  <a:avLst/>
                </a:prstGeom>
                <a:noFill/>
                <a:ln w="38100">
                  <a:solidFill>
                    <a:srgbClr val="808080"/>
                  </a:solidFill>
                  <a:round/>
                  <a:headEnd/>
                  <a:tailEnd/>
                </a:ln>
              </p:spPr>
              <p:txBody>
                <a:bodyPr/>
                <a:lstStyle/>
                <a:p>
                  <a:endParaRPr lang="zh-CN" altLang="en-US"/>
                </a:p>
              </p:txBody>
            </p:sp>
          </p:grpSp>
        </p:grpSp>
        <p:sp>
          <p:nvSpPr>
            <p:cNvPr id="166919" name="Text Box 15"/>
            <p:cNvSpPr txBox="1">
              <a:spLocks noChangeArrowheads="1"/>
            </p:cNvSpPr>
            <p:nvPr/>
          </p:nvSpPr>
          <p:spPr bwMode="auto">
            <a:xfrm>
              <a:off x="7294" y="4751"/>
              <a:ext cx="272" cy="284"/>
            </a:xfrm>
            <a:prstGeom prst="rect">
              <a:avLst/>
            </a:prstGeom>
            <a:noFill/>
            <a:ln w="9525">
              <a:noFill/>
              <a:miter lim="800000"/>
              <a:headEnd/>
              <a:tailEnd/>
            </a:ln>
          </p:spPr>
          <p:txBody>
            <a:bodyPr lIns="0" tIns="0" rIns="0" bIns="0"/>
            <a:lstStyle/>
            <a:p>
              <a:pPr algn="ctr"/>
              <a:r>
                <a:rPr lang="en-US" altLang="zh-CN" sz="1200" b="1">
                  <a:latin typeface="黑体" pitchFamily="49" charset="-122"/>
                  <a:ea typeface="黑体" pitchFamily="49" charset="-122"/>
                </a:rPr>
                <a:t>x</a:t>
              </a:r>
              <a:endParaRPr lang="en-US" altLang="zh-CN" sz="2400"/>
            </a:p>
          </p:txBody>
        </p:sp>
        <p:sp>
          <p:nvSpPr>
            <p:cNvPr id="166920" name="Text Box 16"/>
            <p:cNvSpPr txBox="1">
              <a:spLocks noChangeArrowheads="1"/>
            </p:cNvSpPr>
            <p:nvPr/>
          </p:nvSpPr>
          <p:spPr bwMode="auto">
            <a:xfrm>
              <a:off x="8374" y="4751"/>
              <a:ext cx="272" cy="284"/>
            </a:xfrm>
            <a:prstGeom prst="rect">
              <a:avLst/>
            </a:prstGeom>
            <a:noFill/>
            <a:ln w="9525">
              <a:noFill/>
              <a:miter lim="800000"/>
              <a:headEnd/>
              <a:tailEnd/>
            </a:ln>
          </p:spPr>
          <p:txBody>
            <a:bodyPr lIns="0" tIns="0" rIns="0" bIns="0"/>
            <a:lstStyle/>
            <a:p>
              <a:pPr algn="ctr"/>
              <a:r>
                <a:rPr lang="en-US" altLang="zh-CN" sz="1200" b="1">
                  <a:latin typeface="黑体" pitchFamily="49" charset="-122"/>
                  <a:ea typeface="黑体" pitchFamily="49" charset="-122"/>
                </a:rPr>
                <a:t>y</a:t>
              </a:r>
              <a:endParaRPr lang="en-US" altLang="zh-CN" sz="2400"/>
            </a:p>
          </p:txBody>
        </p:sp>
        <p:sp>
          <p:nvSpPr>
            <p:cNvPr id="166921" name="Text Box 17"/>
            <p:cNvSpPr txBox="1">
              <a:spLocks noChangeArrowheads="1"/>
            </p:cNvSpPr>
            <p:nvPr/>
          </p:nvSpPr>
          <p:spPr bwMode="auto">
            <a:xfrm>
              <a:off x="9454" y="4751"/>
              <a:ext cx="272" cy="284"/>
            </a:xfrm>
            <a:prstGeom prst="rect">
              <a:avLst/>
            </a:prstGeom>
            <a:noFill/>
            <a:ln w="9525">
              <a:noFill/>
              <a:miter lim="800000"/>
              <a:headEnd/>
              <a:tailEnd/>
            </a:ln>
          </p:spPr>
          <p:txBody>
            <a:bodyPr lIns="0" tIns="0" rIns="0" bIns="0"/>
            <a:lstStyle/>
            <a:p>
              <a:pPr algn="ctr"/>
              <a:r>
                <a:rPr lang="en-US" altLang="zh-CN" sz="1200" b="1">
                  <a:latin typeface="黑体" pitchFamily="49" charset="-122"/>
                  <a:ea typeface="黑体" pitchFamily="49" charset="-122"/>
                </a:rPr>
                <a:t>z</a:t>
              </a:r>
              <a:endParaRPr lang="en-US" altLang="zh-CN" sz="2400"/>
            </a:p>
          </p:txBody>
        </p:sp>
      </p:grpSp>
    </p:spTree>
    <p:extLst>
      <p:ext uri="{BB962C8B-B14F-4D97-AF65-F5344CB8AC3E}">
        <p14:creationId xmlns:p14="http://schemas.microsoft.com/office/powerpoint/2010/main" xmlns="" val="3298943405"/>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spAutoFit/>
          </a:bodyPr>
          <a:lstStyle/>
          <a:p>
            <a:pPr eaLnBrk="1" hangingPunct="1"/>
            <a:r>
              <a:rPr lang="en-US" altLang="zh-CN"/>
              <a:t>Hanoi</a:t>
            </a:r>
            <a:r>
              <a:rPr lang="zh-CN" altLang="en-US"/>
              <a:t>塔</a:t>
            </a:r>
            <a:endParaRPr lang="en-US" altLang="zh-CN"/>
          </a:p>
        </p:txBody>
      </p:sp>
      <p:sp>
        <p:nvSpPr>
          <p:cNvPr id="167939" name="Rectangle 3"/>
          <p:cNvSpPr>
            <a:spLocks noGrp="1" noChangeArrowheads="1"/>
          </p:cNvSpPr>
          <p:nvPr>
            <p:ph idx="1"/>
          </p:nvPr>
        </p:nvSpPr>
        <p:spPr/>
        <p:txBody>
          <a:bodyPr rIns="180000" bIns="108000"/>
          <a:lstStyle/>
          <a:p>
            <a:pPr marL="176213" eaLnBrk="1" hangingPunct="1">
              <a:lnSpc>
                <a:spcPct val="125000"/>
              </a:lnSpc>
            </a:pPr>
            <a:r>
              <a:rPr lang="en-US" altLang="zh-CN">
                <a:solidFill>
                  <a:srgbClr val="CC3300"/>
                </a:solidFill>
              </a:rPr>
              <a:t> </a:t>
            </a:r>
            <a:r>
              <a:rPr lang="en-US" altLang="zh-CN"/>
              <a:t>Hanoi</a:t>
            </a:r>
            <a:r>
              <a:rPr lang="zh-CN" altLang="en-US"/>
              <a:t>塔圆盘移动示例：</a:t>
            </a:r>
            <a:endParaRPr lang="en-US" altLang="zh-CN"/>
          </a:p>
        </p:txBody>
      </p:sp>
      <p:sp>
        <p:nvSpPr>
          <p:cNvPr id="167940" name="灯片编号占位符 1"/>
          <p:cNvSpPr>
            <a:spLocks noGrp="1"/>
          </p:cNvSpPr>
          <p:nvPr>
            <p:ph type="sldNum" sz="quarter" idx="10"/>
          </p:nvPr>
        </p:nvSpPr>
        <p:spPr>
          <a:noFill/>
        </p:spPr>
        <p:txBody>
          <a:bodyPr/>
          <a:lstStyle/>
          <a:p>
            <a:fld id="{FC32FC46-52E4-4612-A96E-7C4EC8D37DEB}" type="slidenum">
              <a:rPr lang="zh-CN" altLang="en-US" smtClean="0">
                <a:ea typeface="宋体" charset="-122"/>
              </a:rPr>
              <a:pPr/>
              <a:t>124</a:t>
            </a:fld>
            <a:endParaRPr lang="en-US" altLang="zh-CN">
              <a:ea typeface="宋体" charset="-122"/>
            </a:endParaRPr>
          </a:p>
        </p:txBody>
      </p:sp>
      <p:grpSp>
        <p:nvGrpSpPr>
          <p:cNvPr id="167941" name="Group 38"/>
          <p:cNvGrpSpPr>
            <a:grpSpLocks/>
          </p:cNvGrpSpPr>
          <p:nvPr/>
        </p:nvGrpSpPr>
        <p:grpSpPr bwMode="auto">
          <a:xfrm>
            <a:off x="1116013" y="2636838"/>
            <a:ext cx="6911975" cy="2863850"/>
            <a:chOff x="703" y="1616"/>
            <a:chExt cx="4354" cy="1804"/>
          </a:xfrm>
        </p:grpSpPr>
        <p:sp>
          <p:nvSpPr>
            <p:cNvPr id="167952" name="Line 19"/>
            <p:cNvSpPr>
              <a:spLocks noChangeShapeType="1"/>
            </p:cNvSpPr>
            <p:nvPr/>
          </p:nvSpPr>
          <p:spPr bwMode="auto">
            <a:xfrm flipH="1">
              <a:off x="1854" y="1872"/>
              <a:ext cx="0" cy="1538"/>
            </a:xfrm>
            <a:prstGeom prst="line">
              <a:avLst/>
            </a:prstGeom>
            <a:noFill/>
            <a:ln w="38100">
              <a:solidFill>
                <a:srgbClr val="808080"/>
              </a:solidFill>
              <a:round/>
              <a:headEnd/>
              <a:tailEnd/>
            </a:ln>
          </p:spPr>
          <p:txBody>
            <a:bodyPr/>
            <a:lstStyle/>
            <a:p>
              <a:endParaRPr lang="zh-CN" altLang="en-US"/>
            </a:p>
          </p:txBody>
        </p:sp>
        <p:sp>
          <p:nvSpPr>
            <p:cNvPr id="167953" name="AutoShape 20"/>
            <p:cNvSpPr>
              <a:spLocks noChangeAspect="1" noChangeArrowheads="1"/>
            </p:cNvSpPr>
            <p:nvPr/>
          </p:nvSpPr>
          <p:spPr bwMode="auto">
            <a:xfrm>
              <a:off x="904" y="1872"/>
              <a:ext cx="4054" cy="1538"/>
            </a:xfrm>
            <a:prstGeom prst="rect">
              <a:avLst/>
            </a:prstGeom>
            <a:noFill/>
            <a:ln w="9525">
              <a:noFill/>
              <a:miter lim="800000"/>
              <a:headEnd/>
              <a:tailEnd/>
            </a:ln>
          </p:spPr>
          <p:txBody>
            <a:bodyPr/>
            <a:lstStyle/>
            <a:p>
              <a:pPr algn="ctr"/>
              <a:endParaRPr lang="zh-CN" altLang="en-US" sz="2400"/>
            </a:p>
          </p:txBody>
        </p:sp>
        <p:sp>
          <p:nvSpPr>
            <p:cNvPr id="167954" name="Line 21"/>
            <p:cNvSpPr>
              <a:spLocks noChangeShapeType="1"/>
            </p:cNvSpPr>
            <p:nvPr/>
          </p:nvSpPr>
          <p:spPr bwMode="auto">
            <a:xfrm>
              <a:off x="703" y="3420"/>
              <a:ext cx="4354" cy="0"/>
            </a:xfrm>
            <a:prstGeom prst="line">
              <a:avLst/>
            </a:prstGeom>
            <a:noFill/>
            <a:ln w="38100">
              <a:solidFill>
                <a:srgbClr val="808080"/>
              </a:solidFill>
              <a:round/>
              <a:headEnd/>
              <a:tailEnd/>
            </a:ln>
          </p:spPr>
          <p:txBody>
            <a:bodyPr/>
            <a:lstStyle/>
            <a:p>
              <a:endParaRPr lang="zh-CN" altLang="en-US"/>
            </a:p>
          </p:txBody>
        </p:sp>
        <p:sp>
          <p:nvSpPr>
            <p:cNvPr id="167955" name="Line 22"/>
            <p:cNvSpPr>
              <a:spLocks noChangeShapeType="1"/>
            </p:cNvSpPr>
            <p:nvPr/>
          </p:nvSpPr>
          <p:spPr bwMode="auto">
            <a:xfrm>
              <a:off x="3017" y="1879"/>
              <a:ext cx="0" cy="1538"/>
            </a:xfrm>
            <a:prstGeom prst="line">
              <a:avLst/>
            </a:prstGeom>
            <a:noFill/>
            <a:ln w="38100">
              <a:solidFill>
                <a:srgbClr val="808080"/>
              </a:solidFill>
              <a:round/>
              <a:headEnd/>
              <a:tailEnd/>
            </a:ln>
          </p:spPr>
          <p:txBody>
            <a:bodyPr/>
            <a:lstStyle/>
            <a:p>
              <a:endParaRPr lang="zh-CN" altLang="en-US"/>
            </a:p>
          </p:txBody>
        </p:sp>
        <p:sp>
          <p:nvSpPr>
            <p:cNvPr id="167956" name="Line 23"/>
            <p:cNvSpPr>
              <a:spLocks noChangeShapeType="1"/>
            </p:cNvSpPr>
            <p:nvPr/>
          </p:nvSpPr>
          <p:spPr bwMode="auto">
            <a:xfrm>
              <a:off x="4206" y="1879"/>
              <a:ext cx="0" cy="1538"/>
            </a:xfrm>
            <a:prstGeom prst="line">
              <a:avLst/>
            </a:prstGeom>
            <a:noFill/>
            <a:ln w="38100">
              <a:solidFill>
                <a:srgbClr val="808080"/>
              </a:solidFill>
              <a:round/>
              <a:headEnd/>
              <a:tailEnd/>
            </a:ln>
          </p:spPr>
          <p:txBody>
            <a:bodyPr/>
            <a:lstStyle/>
            <a:p>
              <a:endParaRPr lang="zh-CN" altLang="en-US"/>
            </a:p>
          </p:txBody>
        </p:sp>
        <p:sp>
          <p:nvSpPr>
            <p:cNvPr id="167957" name="Text Box 24"/>
            <p:cNvSpPr txBox="1">
              <a:spLocks noChangeArrowheads="1"/>
            </p:cNvSpPr>
            <p:nvPr/>
          </p:nvSpPr>
          <p:spPr bwMode="auto">
            <a:xfrm>
              <a:off x="1869" y="1616"/>
              <a:ext cx="286" cy="317"/>
            </a:xfrm>
            <a:prstGeom prst="rect">
              <a:avLst/>
            </a:prstGeom>
            <a:noFill/>
            <a:ln w="9525">
              <a:noFill/>
              <a:miter lim="800000"/>
              <a:headEnd/>
              <a:tailEnd/>
            </a:ln>
          </p:spPr>
          <p:txBody>
            <a:bodyPr lIns="0" tIns="0" rIns="0" bIns="0"/>
            <a:lstStyle/>
            <a:p>
              <a:pPr algn="ctr"/>
              <a:r>
                <a:rPr lang="en-US" altLang="zh-CN" sz="2400" b="1">
                  <a:latin typeface="黑体" pitchFamily="49" charset="-122"/>
                  <a:ea typeface="黑体" pitchFamily="49" charset="-122"/>
                </a:rPr>
                <a:t>x</a:t>
              </a:r>
              <a:endParaRPr lang="en-US" altLang="zh-CN" sz="2400"/>
            </a:p>
          </p:txBody>
        </p:sp>
        <p:sp>
          <p:nvSpPr>
            <p:cNvPr id="167958" name="Text Box 25"/>
            <p:cNvSpPr txBox="1">
              <a:spLocks noChangeArrowheads="1"/>
            </p:cNvSpPr>
            <p:nvPr/>
          </p:nvSpPr>
          <p:spPr bwMode="auto">
            <a:xfrm>
              <a:off x="2989" y="1616"/>
              <a:ext cx="292" cy="317"/>
            </a:xfrm>
            <a:prstGeom prst="rect">
              <a:avLst/>
            </a:prstGeom>
            <a:noFill/>
            <a:ln w="9525">
              <a:noFill/>
              <a:miter lim="800000"/>
              <a:headEnd/>
              <a:tailEnd/>
            </a:ln>
          </p:spPr>
          <p:txBody>
            <a:bodyPr lIns="0" tIns="0" rIns="0" bIns="0"/>
            <a:lstStyle/>
            <a:p>
              <a:pPr algn="ctr"/>
              <a:r>
                <a:rPr lang="en-US" altLang="zh-CN" sz="2400" b="1">
                  <a:latin typeface="黑体" pitchFamily="49" charset="-122"/>
                  <a:ea typeface="黑体" pitchFamily="49" charset="-122"/>
                </a:rPr>
                <a:t>y</a:t>
              </a:r>
              <a:endParaRPr lang="en-US" altLang="zh-CN" sz="2400"/>
            </a:p>
          </p:txBody>
        </p:sp>
        <p:sp>
          <p:nvSpPr>
            <p:cNvPr id="167959" name="Text Box 26"/>
            <p:cNvSpPr txBox="1">
              <a:spLocks noChangeArrowheads="1"/>
            </p:cNvSpPr>
            <p:nvPr/>
          </p:nvSpPr>
          <p:spPr bwMode="auto">
            <a:xfrm>
              <a:off x="4185" y="1616"/>
              <a:ext cx="293" cy="317"/>
            </a:xfrm>
            <a:prstGeom prst="rect">
              <a:avLst/>
            </a:prstGeom>
            <a:noFill/>
            <a:ln w="9525">
              <a:noFill/>
              <a:miter lim="800000"/>
              <a:headEnd/>
              <a:tailEnd/>
            </a:ln>
          </p:spPr>
          <p:txBody>
            <a:bodyPr lIns="0" tIns="0" rIns="0" bIns="0"/>
            <a:lstStyle/>
            <a:p>
              <a:pPr algn="ctr"/>
              <a:r>
                <a:rPr lang="en-US" altLang="zh-CN" sz="2400" b="1">
                  <a:latin typeface="黑体" pitchFamily="49" charset="-122"/>
                  <a:ea typeface="黑体" pitchFamily="49" charset="-122"/>
                </a:rPr>
                <a:t>z</a:t>
              </a:r>
              <a:endParaRPr lang="en-US" altLang="zh-CN" sz="2400"/>
            </a:p>
          </p:txBody>
        </p:sp>
      </p:grpSp>
      <p:sp>
        <p:nvSpPr>
          <p:cNvPr id="304156" name="Rectangle 28"/>
          <p:cNvSpPr>
            <a:spLocks noChangeArrowheads="1"/>
          </p:cNvSpPr>
          <p:nvPr/>
        </p:nvSpPr>
        <p:spPr bwMode="auto">
          <a:xfrm>
            <a:off x="2293938" y="4413250"/>
            <a:ext cx="1295400" cy="539750"/>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304157" name="Rectangle 29"/>
          <p:cNvSpPr>
            <a:spLocks noChangeArrowheads="1"/>
          </p:cNvSpPr>
          <p:nvPr/>
        </p:nvSpPr>
        <p:spPr bwMode="auto">
          <a:xfrm>
            <a:off x="2005013" y="4953000"/>
            <a:ext cx="1871662" cy="539750"/>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304158" name="Rectangle 30"/>
          <p:cNvSpPr>
            <a:spLocks noChangeArrowheads="1"/>
          </p:cNvSpPr>
          <p:nvPr/>
        </p:nvSpPr>
        <p:spPr bwMode="auto">
          <a:xfrm>
            <a:off x="2582863" y="3868738"/>
            <a:ext cx="719137" cy="539750"/>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304159" name="Rectangle 31"/>
          <p:cNvSpPr>
            <a:spLocks noChangeArrowheads="1"/>
          </p:cNvSpPr>
          <p:nvPr/>
        </p:nvSpPr>
        <p:spPr bwMode="auto">
          <a:xfrm>
            <a:off x="6026150" y="4413250"/>
            <a:ext cx="1295400" cy="539750"/>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304160" name="Rectangle 32"/>
          <p:cNvSpPr>
            <a:spLocks noChangeArrowheads="1"/>
          </p:cNvSpPr>
          <p:nvPr/>
        </p:nvSpPr>
        <p:spPr bwMode="auto">
          <a:xfrm>
            <a:off x="5737225" y="4953000"/>
            <a:ext cx="1871663" cy="539750"/>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304161" name="Rectangle 33"/>
          <p:cNvSpPr>
            <a:spLocks noChangeArrowheads="1"/>
          </p:cNvSpPr>
          <p:nvPr/>
        </p:nvSpPr>
        <p:spPr bwMode="auto">
          <a:xfrm>
            <a:off x="6315075" y="3868738"/>
            <a:ext cx="719138" cy="539750"/>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304162" name="Rectangle 34"/>
          <p:cNvSpPr>
            <a:spLocks noChangeArrowheads="1"/>
          </p:cNvSpPr>
          <p:nvPr/>
        </p:nvSpPr>
        <p:spPr bwMode="auto">
          <a:xfrm>
            <a:off x="4152900" y="4953000"/>
            <a:ext cx="1295400" cy="539750"/>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304163" name="Rectangle 35"/>
          <p:cNvSpPr>
            <a:spLocks noChangeArrowheads="1"/>
          </p:cNvSpPr>
          <p:nvPr/>
        </p:nvSpPr>
        <p:spPr bwMode="auto">
          <a:xfrm>
            <a:off x="4441825" y="4413250"/>
            <a:ext cx="719138" cy="539750"/>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304164" name="Rectangle 36"/>
          <p:cNvSpPr>
            <a:spLocks noChangeArrowheads="1"/>
          </p:cNvSpPr>
          <p:nvPr/>
        </p:nvSpPr>
        <p:spPr bwMode="auto">
          <a:xfrm>
            <a:off x="6313488" y="4953000"/>
            <a:ext cx="719137" cy="539750"/>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304165" name="Rectangle 37"/>
          <p:cNvSpPr>
            <a:spLocks noChangeArrowheads="1"/>
          </p:cNvSpPr>
          <p:nvPr/>
        </p:nvSpPr>
        <p:spPr bwMode="auto">
          <a:xfrm>
            <a:off x="2581275" y="4953000"/>
            <a:ext cx="719138" cy="539750"/>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Tree>
    <p:extLst>
      <p:ext uri="{BB962C8B-B14F-4D97-AF65-F5344CB8AC3E}">
        <p14:creationId xmlns:p14="http://schemas.microsoft.com/office/powerpoint/2010/main" xmlns="" val="35520818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0415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0415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041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1" nodeType="clickEffect">
                                  <p:stCondLst>
                                    <p:cond delay="0"/>
                                  </p:stCondLst>
                                  <p:childTnLst>
                                    <p:animEffect transition="out" filter="wipe(down)">
                                      <p:cBhvr>
                                        <p:cTn id="16" dur="1000"/>
                                        <p:tgtEl>
                                          <p:spTgt spid="304158"/>
                                        </p:tgtEl>
                                      </p:cBhvr>
                                    </p:animEffect>
                                    <p:set>
                                      <p:cBhvr>
                                        <p:cTn id="17" dur="1" fill="hold">
                                          <p:stCondLst>
                                            <p:cond delay="999"/>
                                          </p:stCondLst>
                                        </p:cTn>
                                        <p:tgtEl>
                                          <p:spTgt spid="304158"/>
                                        </p:tgtEl>
                                        <p:attrNameLst>
                                          <p:attrName>style.visibility</p:attrName>
                                        </p:attrNameLst>
                                      </p:cBhvr>
                                      <p:to>
                                        <p:strVal val="hidden"/>
                                      </p:to>
                                    </p:se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304164"/>
                                        </p:tgtEl>
                                        <p:attrNameLst>
                                          <p:attrName>style.visibility</p:attrName>
                                        </p:attrNameLst>
                                      </p:cBhvr>
                                      <p:to>
                                        <p:strVal val="visible"/>
                                      </p:to>
                                    </p:set>
                                    <p:animEffect transition="in" filter="wipe(up)">
                                      <p:cBhvr>
                                        <p:cTn id="21" dur="1000"/>
                                        <p:tgtEl>
                                          <p:spTgt spid="304164"/>
                                        </p:tgtEl>
                                      </p:cBhvr>
                                    </p:animEffect>
                                  </p:childTnLst>
                                </p:cTn>
                              </p:par>
                            </p:childTnLst>
                          </p:cTn>
                        </p:par>
                        <p:par>
                          <p:cTn id="22" fill="hold">
                            <p:stCondLst>
                              <p:cond delay="2000"/>
                            </p:stCondLst>
                            <p:childTnLst>
                              <p:par>
                                <p:cTn id="23" presetID="22" presetClass="exit" presetSubtype="4" fill="hold" grpId="1" nodeType="afterEffect">
                                  <p:stCondLst>
                                    <p:cond delay="0"/>
                                  </p:stCondLst>
                                  <p:childTnLst>
                                    <p:animEffect transition="out" filter="wipe(down)">
                                      <p:cBhvr>
                                        <p:cTn id="24" dur="2000"/>
                                        <p:tgtEl>
                                          <p:spTgt spid="304156"/>
                                        </p:tgtEl>
                                      </p:cBhvr>
                                    </p:animEffect>
                                    <p:set>
                                      <p:cBhvr>
                                        <p:cTn id="25" dur="1" fill="hold">
                                          <p:stCondLst>
                                            <p:cond delay="1999"/>
                                          </p:stCondLst>
                                        </p:cTn>
                                        <p:tgtEl>
                                          <p:spTgt spid="304156"/>
                                        </p:tgtEl>
                                        <p:attrNameLst>
                                          <p:attrName>style.visibility</p:attrName>
                                        </p:attrNameLst>
                                      </p:cBhvr>
                                      <p:to>
                                        <p:strVal val="hidden"/>
                                      </p:to>
                                    </p:set>
                                  </p:childTnLst>
                                </p:cTn>
                              </p:par>
                            </p:childTnLst>
                          </p:cTn>
                        </p:par>
                        <p:par>
                          <p:cTn id="26" fill="hold">
                            <p:stCondLst>
                              <p:cond delay="4000"/>
                            </p:stCondLst>
                            <p:childTnLst>
                              <p:par>
                                <p:cTn id="27" presetID="22" presetClass="entr" presetSubtype="1" fill="hold" grpId="0" nodeType="afterEffect">
                                  <p:stCondLst>
                                    <p:cond delay="0"/>
                                  </p:stCondLst>
                                  <p:childTnLst>
                                    <p:set>
                                      <p:cBhvr>
                                        <p:cTn id="28" dur="1" fill="hold">
                                          <p:stCondLst>
                                            <p:cond delay="0"/>
                                          </p:stCondLst>
                                        </p:cTn>
                                        <p:tgtEl>
                                          <p:spTgt spid="304162"/>
                                        </p:tgtEl>
                                        <p:attrNameLst>
                                          <p:attrName>style.visibility</p:attrName>
                                        </p:attrNameLst>
                                      </p:cBhvr>
                                      <p:to>
                                        <p:strVal val="visible"/>
                                      </p:to>
                                    </p:set>
                                    <p:animEffect transition="in" filter="wipe(up)">
                                      <p:cBhvr>
                                        <p:cTn id="29" dur="1000"/>
                                        <p:tgtEl>
                                          <p:spTgt spid="304162"/>
                                        </p:tgtEl>
                                      </p:cBhvr>
                                    </p:animEffect>
                                  </p:childTnLst>
                                </p:cTn>
                              </p:par>
                            </p:childTnLst>
                          </p:cTn>
                        </p:par>
                        <p:par>
                          <p:cTn id="30" fill="hold">
                            <p:stCondLst>
                              <p:cond delay="5000"/>
                            </p:stCondLst>
                            <p:childTnLst>
                              <p:par>
                                <p:cTn id="31" presetID="22" presetClass="exit" presetSubtype="4" fill="hold" grpId="1" nodeType="afterEffect">
                                  <p:stCondLst>
                                    <p:cond delay="0"/>
                                  </p:stCondLst>
                                  <p:childTnLst>
                                    <p:animEffect transition="out" filter="wipe(down)">
                                      <p:cBhvr>
                                        <p:cTn id="32" dur="2000"/>
                                        <p:tgtEl>
                                          <p:spTgt spid="304164"/>
                                        </p:tgtEl>
                                      </p:cBhvr>
                                    </p:animEffect>
                                    <p:set>
                                      <p:cBhvr>
                                        <p:cTn id="33" dur="1" fill="hold">
                                          <p:stCondLst>
                                            <p:cond delay="1999"/>
                                          </p:stCondLst>
                                        </p:cTn>
                                        <p:tgtEl>
                                          <p:spTgt spid="304164"/>
                                        </p:tgtEl>
                                        <p:attrNameLst>
                                          <p:attrName>style.visibility</p:attrName>
                                        </p:attrNameLst>
                                      </p:cBhvr>
                                      <p:to>
                                        <p:strVal val="hidden"/>
                                      </p:to>
                                    </p:set>
                                  </p:childTnLst>
                                </p:cTn>
                              </p:par>
                            </p:childTnLst>
                          </p:cTn>
                        </p:par>
                        <p:par>
                          <p:cTn id="34" fill="hold">
                            <p:stCondLst>
                              <p:cond delay="7000"/>
                            </p:stCondLst>
                            <p:childTnLst>
                              <p:par>
                                <p:cTn id="35" presetID="22" presetClass="entr" presetSubtype="1" fill="hold" grpId="0" nodeType="afterEffect">
                                  <p:stCondLst>
                                    <p:cond delay="0"/>
                                  </p:stCondLst>
                                  <p:childTnLst>
                                    <p:set>
                                      <p:cBhvr>
                                        <p:cTn id="36" dur="1" fill="hold">
                                          <p:stCondLst>
                                            <p:cond delay="0"/>
                                          </p:stCondLst>
                                        </p:cTn>
                                        <p:tgtEl>
                                          <p:spTgt spid="304163"/>
                                        </p:tgtEl>
                                        <p:attrNameLst>
                                          <p:attrName>style.visibility</p:attrName>
                                        </p:attrNameLst>
                                      </p:cBhvr>
                                      <p:to>
                                        <p:strVal val="visible"/>
                                      </p:to>
                                    </p:set>
                                    <p:animEffect transition="in" filter="wipe(up)">
                                      <p:cBhvr>
                                        <p:cTn id="37" dur="1000"/>
                                        <p:tgtEl>
                                          <p:spTgt spid="304163"/>
                                        </p:tgtEl>
                                      </p:cBhvr>
                                    </p:animEffect>
                                  </p:childTnLst>
                                </p:cTn>
                              </p:par>
                            </p:childTnLst>
                          </p:cTn>
                        </p:par>
                        <p:par>
                          <p:cTn id="38" fill="hold">
                            <p:stCondLst>
                              <p:cond delay="8000"/>
                            </p:stCondLst>
                            <p:childTnLst>
                              <p:par>
                                <p:cTn id="39" presetID="22" presetClass="exit" presetSubtype="4" fill="hold" grpId="1" nodeType="afterEffect">
                                  <p:stCondLst>
                                    <p:cond delay="0"/>
                                  </p:stCondLst>
                                  <p:childTnLst>
                                    <p:animEffect transition="out" filter="wipe(down)">
                                      <p:cBhvr>
                                        <p:cTn id="40" dur="2000"/>
                                        <p:tgtEl>
                                          <p:spTgt spid="304157"/>
                                        </p:tgtEl>
                                      </p:cBhvr>
                                    </p:animEffect>
                                    <p:set>
                                      <p:cBhvr>
                                        <p:cTn id="41" dur="1" fill="hold">
                                          <p:stCondLst>
                                            <p:cond delay="1999"/>
                                          </p:stCondLst>
                                        </p:cTn>
                                        <p:tgtEl>
                                          <p:spTgt spid="304157"/>
                                        </p:tgtEl>
                                        <p:attrNameLst>
                                          <p:attrName>style.visibility</p:attrName>
                                        </p:attrNameLst>
                                      </p:cBhvr>
                                      <p:to>
                                        <p:strVal val="hidden"/>
                                      </p:to>
                                    </p:set>
                                  </p:childTnLst>
                                </p:cTn>
                              </p:par>
                            </p:childTnLst>
                          </p:cTn>
                        </p:par>
                        <p:par>
                          <p:cTn id="42" fill="hold">
                            <p:stCondLst>
                              <p:cond delay="10000"/>
                            </p:stCondLst>
                            <p:childTnLst>
                              <p:par>
                                <p:cTn id="43" presetID="22" presetClass="entr" presetSubtype="1" fill="hold" grpId="0" nodeType="afterEffect">
                                  <p:stCondLst>
                                    <p:cond delay="0"/>
                                  </p:stCondLst>
                                  <p:childTnLst>
                                    <p:set>
                                      <p:cBhvr>
                                        <p:cTn id="44" dur="1" fill="hold">
                                          <p:stCondLst>
                                            <p:cond delay="0"/>
                                          </p:stCondLst>
                                        </p:cTn>
                                        <p:tgtEl>
                                          <p:spTgt spid="304160"/>
                                        </p:tgtEl>
                                        <p:attrNameLst>
                                          <p:attrName>style.visibility</p:attrName>
                                        </p:attrNameLst>
                                      </p:cBhvr>
                                      <p:to>
                                        <p:strVal val="visible"/>
                                      </p:to>
                                    </p:set>
                                    <p:animEffect transition="in" filter="wipe(up)">
                                      <p:cBhvr>
                                        <p:cTn id="45" dur="1000"/>
                                        <p:tgtEl>
                                          <p:spTgt spid="304160"/>
                                        </p:tgtEl>
                                      </p:cBhvr>
                                    </p:animEffect>
                                  </p:childTnLst>
                                </p:cTn>
                              </p:par>
                            </p:childTnLst>
                          </p:cTn>
                        </p:par>
                        <p:par>
                          <p:cTn id="46" fill="hold">
                            <p:stCondLst>
                              <p:cond delay="11000"/>
                            </p:stCondLst>
                            <p:childTnLst>
                              <p:par>
                                <p:cTn id="47" presetID="22" presetClass="exit" presetSubtype="4" fill="hold" grpId="1" nodeType="afterEffect">
                                  <p:stCondLst>
                                    <p:cond delay="0"/>
                                  </p:stCondLst>
                                  <p:childTnLst>
                                    <p:animEffect transition="out" filter="wipe(down)">
                                      <p:cBhvr>
                                        <p:cTn id="48" dur="1000"/>
                                        <p:tgtEl>
                                          <p:spTgt spid="304163"/>
                                        </p:tgtEl>
                                      </p:cBhvr>
                                    </p:animEffect>
                                    <p:set>
                                      <p:cBhvr>
                                        <p:cTn id="49" dur="1" fill="hold">
                                          <p:stCondLst>
                                            <p:cond delay="999"/>
                                          </p:stCondLst>
                                        </p:cTn>
                                        <p:tgtEl>
                                          <p:spTgt spid="304163"/>
                                        </p:tgtEl>
                                        <p:attrNameLst>
                                          <p:attrName>style.visibility</p:attrName>
                                        </p:attrNameLst>
                                      </p:cBhvr>
                                      <p:to>
                                        <p:strVal val="hidden"/>
                                      </p:to>
                                    </p:set>
                                  </p:childTnLst>
                                </p:cTn>
                              </p:par>
                            </p:childTnLst>
                          </p:cTn>
                        </p:par>
                        <p:par>
                          <p:cTn id="50" fill="hold">
                            <p:stCondLst>
                              <p:cond delay="12000"/>
                            </p:stCondLst>
                            <p:childTnLst>
                              <p:par>
                                <p:cTn id="51" presetID="22" presetClass="entr" presetSubtype="1" fill="hold" grpId="0" nodeType="afterEffect">
                                  <p:stCondLst>
                                    <p:cond delay="0"/>
                                  </p:stCondLst>
                                  <p:childTnLst>
                                    <p:set>
                                      <p:cBhvr>
                                        <p:cTn id="52" dur="1" fill="hold">
                                          <p:stCondLst>
                                            <p:cond delay="0"/>
                                          </p:stCondLst>
                                        </p:cTn>
                                        <p:tgtEl>
                                          <p:spTgt spid="304165"/>
                                        </p:tgtEl>
                                        <p:attrNameLst>
                                          <p:attrName>style.visibility</p:attrName>
                                        </p:attrNameLst>
                                      </p:cBhvr>
                                      <p:to>
                                        <p:strVal val="visible"/>
                                      </p:to>
                                    </p:set>
                                    <p:animEffect transition="in" filter="wipe(up)">
                                      <p:cBhvr>
                                        <p:cTn id="53" dur="1000"/>
                                        <p:tgtEl>
                                          <p:spTgt spid="304165"/>
                                        </p:tgtEl>
                                      </p:cBhvr>
                                    </p:animEffect>
                                  </p:childTnLst>
                                </p:cTn>
                              </p:par>
                            </p:childTnLst>
                          </p:cTn>
                        </p:par>
                        <p:par>
                          <p:cTn id="54" fill="hold">
                            <p:stCondLst>
                              <p:cond delay="13000"/>
                            </p:stCondLst>
                            <p:childTnLst>
                              <p:par>
                                <p:cTn id="55" presetID="22" presetClass="exit" presetSubtype="4" fill="hold" grpId="1" nodeType="afterEffect">
                                  <p:stCondLst>
                                    <p:cond delay="0"/>
                                  </p:stCondLst>
                                  <p:childTnLst>
                                    <p:animEffect transition="out" filter="wipe(down)">
                                      <p:cBhvr>
                                        <p:cTn id="56" dur="1000"/>
                                        <p:tgtEl>
                                          <p:spTgt spid="304162"/>
                                        </p:tgtEl>
                                      </p:cBhvr>
                                    </p:animEffect>
                                    <p:set>
                                      <p:cBhvr>
                                        <p:cTn id="57" dur="1" fill="hold">
                                          <p:stCondLst>
                                            <p:cond delay="999"/>
                                          </p:stCondLst>
                                        </p:cTn>
                                        <p:tgtEl>
                                          <p:spTgt spid="304162"/>
                                        </p:tgtEl>
                                        <p:attrNameLst>
                                          <p:attrName>style.visibility</p:attrName>
                                        </p:attrNameLst>
                                      </p:cBhvr>
                                      <p:to>
                                        <p:strVal val="hidden"/>
                                      </p:to>
                                    </p:set>
                                  </p:childTnLst>
                                </p:cTn>
                              </p:par>
                            </p:childTnLst>
                          </p:cTn>
                        </p:par>
                        <p:par>
                          <p:cTn id="58" fill="hold">
                            <p:stCondLst>
                              <p:cond delay="14000"/>
                            </p:stCondLst>
                            <p:childTnLst>
                              <p:par>
                                <p:cTn id="59" presetID="22" presetClass="entr" presetSubtype="1" fill="hold" grpId="0" nodeType="afterEffect">
                                  <p:stCondLst>
                                    <p:cond delay="0"/>
                                  </p:stCondLst>
                                  <p:childTnLst>
                                    <p:set>
                                      <p:cBhvr>
                                        <p:cTn id="60" dur="1" fill="hold">
                                          <p:stCondLst>
                                            <p:cond delay="0"/>
                                          </p:stCondLst>
                                        </p:cTn>
                                        <p:tgtEl>
                                          <p:spTgt spid="304159"/>
                                        </p:tgtEl>
                                        <p:attrNameLst>
                                          <p:attrName>style.visibility</p:attrName>
                                        </p:attrNameLst>
                                      </p:cBhvr>
                                      <p:to>
                                        <p:strVal val="visible"/>
                                      </p:to>
                                    </p:set>
                                    <p:animEffect transition="in" filter="wipe(up)">
                                      <p:cBhvr>
                                        <p:cTn id="61" dur="1000"/>
                                        <p:tgtEl>
                                          <p:spTgt spid="304159"/>
                                        </p:tgtEl>
                                      </p:cBhvr>
                                    </p:animEffect>
                                  </p:childTnLst>
                                </p:cTn>
                              </p:par>
                            </p:childTnLst>
                          </p:cTn>
                        </p:par>
                        <p:par>
                          <p:cTn id="62" fill="hold">
                            <p:stCondLst>
                              <p:cond delay="15000"/>
                            </p:stCondLst>
                            <p:childTnLst>
                              <p:par>
                                <p:cTn id="63" presetID="22" presetClass="exit" presetSubtype="4" fill="hold" grpId="1" nodeType="afterEffect">
                                  <p:stCondLst>
                                    <p:cond delay="0"/>
                                  </p:stCondLst>
                                  <p:childTnLst>
                                    <p:animEffect transition="out" filter="wipe(down)">
                                      <p:cBhvr>
                                        <p:cTn id="64" dur="1000"/>
                                        <p:tgtEl>
                                          <p:spTgt spid="304165"/>
                                        </p:tgtEl>
                                      </p:cBhvr>
                                    </p:animEffect>
                                    <p:set>
                                      <p:cBhvr>
                                        <p:cTn id="65" dur="1" fill="hold">
                                          <p:stCondLst>
                                            <p:cond delay="999"/>
                                          </p:stCondLst>
                                        </p:cTn>
                                        <p:tgtEl>
                                          <p:spTgt spid="304165"/>
                                        </p:tgtEl>
                                        <p:attrNameLst>
                                          <p:attrName>style.visibility</p:attrName>
                                        </p:attrNameLst>
                                      </p:cBhvr>
                                      <p:to>
                                        <p:strVal val="hidden"/>
                                      </p:to>
                                    </p:set>
                                  </p:childTnLst>
                                </p:cTn>
                              </p:par>
                            </p:childTnLst>
                          </p:cTn>
                        </p:par>
                        <p:par>
                          <p:cTn id="66" fill="hold">
                            <p:stCondLst>
                              <p:cond delay="16000"/>
                            </p:stCondLst>
                            <p:childTnLst>
                              <p:par>
                                <p:cTn id="67" presetID="22" presetClass="entr" presetSubtype="1" fill="hold" grpId="0" nodeType="afterEffect">
                                  <p:stCondLst>
                                    <p:cond delay="0"/>
                                  </p:stCondLst>
                                  <p:childTnLst>
                                    <p:set>
                                      <p:cBhvr>
                                        <p:cTn id="68" dur="1" fill="hold">
                                          <p:stCondLst>
                                            <p:cond delay="0"/>
                                          </p:stCondLst>
                                        </p:cTn>
                                        <p:tgtEl>
                                          <p:spTgt spid="304161"/>
                                        </p:tgtEl>
                                        <p:attrNameLst>
                                          <p:attrName>style.visibility</p:attrName>
                                        </p:attrNameLst>
                                      </p:cBhvr>
                                      <p:to>
                                        <p:strVal val="visible"/>
                                      </p:to>
                                    </p:set>
                                    <p:animEffect transition="in" filter="wipe(up)">
                                      <p:cBhvr>
                                        <p:cTn id="69" dur="1000"/>
                                        <p:tgtEl>
                                          <p:spTgt spid="304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56" grpId="0" animBg="1"/>
      <p:bldP spid="304156" grpId="1" animBg="1"/>
      <p:bldP spid="304157" grpId="0" animBg="1"/>
      <p:bldP spid="304157" grpId="1" animBg="1"/>
      <p:bldP spid="304158" grpId="0" animBg="1"/>
      <p:bldP spid="304158" grpId="1" animBg="1"/>
      <p:bldP spid="304159" grpId="0" animBg="1"/>
      <p:bldP spid="304160" grpId="0" animBg="1"/>
      <p:bldP spid="304161" grpId="0" animBg="1"/>
      <p:bldP spid="304162" grpId="0" animBg="1"/>
      <p:bldP spid="304162" grpId="1" animBg="1"/>
      <p:bldP spid="304163" grpId="0" animBg="1"/>
      <p:bldP spid="304163" grpId="1" animBg="1"/>
      <p:bldP spid="304164" grpId="0" animBg="1"/>
      <p:bldP spid="304164" grpId="1" animBg="1"/>
      <p:bldP spid="304165" grpId="0" animBg="1"/>
      <p:bldP spid="304165" grpId="1"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spAutoFit/>
          </a:bodyPr>
          <a:lstStyle/>
          <a:p>
            <a:pPr eaLnBrk="1" hangingPunct="1"/>
            <a:r>
              <a:rPr lang="en-US" altLang="zh-CN"/>
              <a:t>Hanoi</a:t>
            </a:r>
            <a:r>
              <a:rPr lang="zh-CN" altLang="en-US"/>
              <a:t>塔</a:t>
            </a:r>
            <a:endParaRPr lang="en-US" altLang="zh-CN"/>
          </a:p>
        </p:txBody>
      </p:sp>
      <p:sp>
        <p:nvSpPr>
          <p:cNvPr id="168963" name="Rectangle 3"/>
          <p:cNvSpPr>
            <a:spLocks noGrp="1" noChangeArrowheads="1"/>
          </p:cNvSpPr>
          <p:nvPr>
            <p:ph idx="1"/>
          </p:nvPr>
        </p:nvSpPr>
        <p:spPr/>
        <p:txBody>
          <a:bodyPr rIns="180000" bIns="108000"/>
          <a:lstStyle/>
          <a:p>
            <a:pPr marL="176213" eaLnBrk="1" hangingPunct="1">
              <a:lnSpc>
                <a:spcPct val="125000"/>
              </a:lnSpc>
            </a:pPr>
            <a:r>
              <a:rPr lang="zh-CN" altLang="en-US"/>
              <a:t> 求解</a:t>
            </a:r>
            <a:r>
              <a:rPr lang="en-US" altLang="zh-CN"/>
              <a:t>n</a:t>
            </a:r>
            <a:r>
              <a:rPr lang="zh-CN" altLang="en-US"/>
              <a:t>阶</a:t>
            </a:r>
            <a:r>
              <a:rPr lang="en-US" altLang="zh-CN"/>
              <a:t>Hanoi</a:t>
            </a:r>
            <a:r>
              <a:rPr lang="zh-CN" altLang="en-US"/>
              <a:t>塔问题的算法思路：</a:t>
            </a:r>
            <a:endParaRPr lang="en-US" altLang="zh-CN"/>
          </a:p>
        </p:txBody>
      </p:sp>
      <p:sp>
        <p:nvSpPr>
          <p:cNvPr id="168964" name="灯片编号占位符 1"/>
          <p:cNvSpPr>
            <a:spLocks noGrp="1"/>
          </p:cNvSpPr>
          <p:nvPr>
            <p:ph type="sldNum" sz="quarter" idx="10"/>
          </p:nvPr>
        </p:nvSpPr>
        <p:spPr>
          <a:noFill/>
        </p:spPr>
        <p:txBody>
          <a:bodyPr/>
          <a:lstStyle/>
          <a:p>
            <a:fld id="{E36B6C3D-7048-48FB-B7AF-39F2FDE8D829}" type="slidenum">
              <a:rPr lang="zh-CN" altLang="en-US" smtClean="0">
                <a:ea typeface="宋体" charset="-122"/>
              </a:rPr>
              <a:pPr/>
              <a:t>125</a:t>
            </a:fld>
            <a:endParaRPr lang="en-US" altLang="zh-CN">
              <a:ea typeface="宋体" charset="-122"/>
            </a:endParaRPr>
          </a:p>
        </p:txBody>
      </p:sp>
      <p:grpSp>
        <p:nvGrpSpPr>
          <p:cNvPr id="168965" name="Group 46"/>
          <p:cNvGrpSpPr>
            <a:grpSpLocks/>
          </p:cNvGrpSpPr>
          <p:nvPr/>
        </p:nvGrpSpPr>
        <p:grpSpPr bwMode="auto">
          <a:xfrm>
            <a:off x="1116013" y="2636838"/>
            <a:ext cx="6911975" cy="2879725"/>
            <a:chOff x="703" y="1661"/>
            <a:chExt cx="4354" cy="1814"/>
          </a:xfrm>
        </p:grpSpPr>
        <p:sp>
          <p:nvSpPr>
            <p:cNvPr id="168980" name="Line 24"/>
            <p:cNvSpPr>
              <a:spLocks noChangeShapeType="1"/>
            </p:cNvSpPr>
            <p:nvPr/>
          </p:nvSpPr>
          <p:spPr bwMode="auto">
            <a:xfrm flipH="1">
              <a:off x="1854" y="1917"/>
              <a:ext cx="0" cy="1538"/>
            </a:xfrm>
            <a:prstGeom prst="line">
              <a:avLst/>
            </a:prstGeom>
            <a:noFill/>
            <a:ln w="38100">
              <a:solidFill>
                <a:srgbClr val="808080"/>
              </a:solidFill>
              <a:round/>
              <a:headEnd/>
              <a:tailEnd/>
            </a:ln>
          </p:spPr>
          <p:txBody>
            <a:bodyPr/>
            <a:lstStyle/>
            <a:p>
              <a:endParaRPr lang="zh-CN" altLang="en-US"/>
            </a:p>
          </p:txBody>
        </p:sp>
        <p:sp>
          <p:nvSpPr>
            <p:cNvPr id="168981" name="AutoShape 25"/>
            <p:cNvSpPr>
              <a:spLocks noChangeAspect="1" noChangeArrowheads="1"/>
            </p:cNvSpPr>
            <p:nvPr/>
          </p:nvSpPr>
          <p:spPr bwMode="auto">
            <a:xfrm>
              <a:off x="904" y="1917"/>
              <a:ext cx="4054" cy="1538"/>
            </a:xfrm>
            <a:prstGeom prst="rect">
              <a:avLst/>
            </a:prstGeom>
            <a:noFill/>
            <a:ln w="9525">
              <a:noFill/>
              <a:miter lim="800000"/>
              <a:headEnd/>
              <a:tailEnd/>
            </a:ln>
          </p:spPr>
          <p:txBody>
            <a:bodyPr/>
            <a:lstStyle/>
            <a:p>
              <a:pPr algn="ctr"/>
              <a:endParaRPr lang="zh-CN" altLang="en-US" sz="2400"/>
            </a:p>
          </p:txBody>
        </p:sp>
        <p:sp>
          <p:nvSpPr>
            <p:cNvPr id="168982" name="Line 26"/>
            <p:cNvSpPr>
              <a:spLocks noChangeShapeType="1"/>
            </p:cNvSpPr>
            <p:nvPr/>
          </p:nvSpPr>
          <p:spPr bwMode="auto">
            <a:xfrm>
              <a:off x="703" y="3475"/>
              <a:ext cx="4354" cy="0"/>
            </a:xfrm>
            <a:prstGeom prst="line">
              <a:avLst/>
            </a:prstGeom>
            <a:noFill/>
            <a:ln w="38100">
              <a:solidFill>
                <a:srgbClr val="808080"/>
              </a:solidFill>
              <a:round/>
              <a:headEnd/>
              <a:tailEnd/>
            </a:ln>
          </p:spPr>
          <p:txBody>
            <a:bodyPr/>
            <a:lstStyle/>
            <a:p>
              <a:endParaRPr lang="zh-CN" altLang="en-US"/>
            </a:p>
          </p:txBody>
        </p:sp>
        <p:sp>
          <p:nvSpPr>
            <p:cNvPr id="168983" name="Line 27"/>
            <p:cNvSpPr>
              <a:spLocks noChangeShapeType="1"/>
            </p:cNvSpPr>
            <p:nvPr/>
          </p:nvSpPr>
          <p:spPr bwMode="auto">
            <a:xfrm>
              <a:off x="3022" y="1924"/>
              <a:ext cx="0" cy="1538"/>
            </a:xfrm>
            <a:prstGeom prst="line">
              <a:avLst/>
            </a:prstGeom>
            <a:noFill/>
            <a:ln w="38100">
              <a:solidFill>
                <a:srgbClr val="808080"/>
              </a:solidFill>
              <a:round/>
              <a:headEnd/>
              <a:tailEnd/>
            </a:ln>
          </p:spPr>
          <p:txBody>
            <a:bodyPr/>
            <a:lstStyle/>
            <a:p>
              <a:endParaRPr lang="zh-CN" altLang="en-US"/>
            </a:p>
          </p:txBody>
        </p:sp>
        <p:sp>
          <p:nvSpPr>
            <p:cNvPr id="168984" name="Line 28"/>
            <p:cNvSpPr>
              <a:spLocks noChangeShapeType="1"/>
            </p:cNvSpPr>
            <p:nvPr/>
          </p:nvSpPr>
          <p:spPr bwMode="auto">
            <a:xfrm>
              <a:off x="4206" y="1924"/>
              <a:ext cx="0" cy="1538"/>
            </a:xfrm>
            <a:prstGeom prst="line">
              <a:avLst/>
            </a:prstGeom>
            <a:noFill/>
            <a:ln w="38100">
              <a:solidFill>
                <a:srgbClr val="808080"/>
              </a:solidFill>
              <a:round/>
              <a:headEnd/>
              <a:tailEnd/>
            </a:ln>
          </p:spPr>
          <p:txBody>
            <a:bodyPr/>
            <a:lstStyle/>
            <a:p>
              <a:endParaRPr lang="zh-CN" altLang="en-US"/>
            </a:p>
          </p:txBody>
        </p:sp>
        <p:sp>
          <p:nvSpPr>
            <p:cNvPr id="168985" name="Text Box 29"/>
            <p:cNvSpPr txBox="1">
              <a:spLocks noChangeArrowheads="1"/>
            </p:cNvSpPr>
            <p:nvPr/>
          </p:nvSpPr>
          <p:spPr bwMode="auto">
            <a:xfrm>
              <a:off x="1869" y="1661"/>
              <a:ext cx="286" cy="317"/>
            </a:xfrm>
            <a:prstGeom prst="rect">
              <a:avLst/>
            </a:prstGeom>
            <a:noFill/>
            <a:ln w="9525">
              <a:noFill/>
              <a:miter lim="800000"/>
              <a:headEnd/>
              <a:tailEnd/>
            </a:ln>
          </p:spPr>
          <p:txBody>
            <a:bodyPr lIns="0" tIns="0" rIns="0" bIns="0"/>
            <a:lstStyle/>
            <a:p>
              <a:pPr algn="ctr"/>
              <a:r>
                <a:rPr lang="en-US" altLang="zh-CN" sz="2400" b="1">
                  <a:latin typeface="黑体" pitchFamily="49" charset="-122"/>
                  <a:ea typeface="黑体" pitchFamily="49" charset="-122"/>
                </a:rPr>
                <a:t>x</a:t>
              </a:r>
              <a:endParaRPr lang="en-US" altLang="zh-CN" sz="2400"/>
            </a:p>
          </p:txBody>
        </p:sp>
        <p:sp>
          <p:nvSpPr>
            <p:cNvPr id="168986" name="Text Box 30"/>
            <p:cNvSpPr txBox="1">
              <a:spLocks noChangeArrowheads="1"/>
            </p:cNvSpPr>
            <p:nvPr/>
          </p:nvSpPr>
          <p:spPr bwMode="auto">
            <a:xfrm>
              <a:off x="2994" y="1661"/>
              <a:ext cx="292" cy="317"/>
            </a:xfrm>
            <a:prstGeom prst="rect">
              <a:avLst/>
            </a:prstGeom>
            <a:noFill/>
            <a:ln w="9525">
              <a:noFill/>
              <a:miter lim="800000"/>
              <a:headEnd/>
              <a:tailEnd/>
            </a:ln>
          </p:spPr>
          <p:txBody>
            <a:bodyPr lIns="0" tIns="0" rIns="0" bIns="0"/>
            <a:lstStyle/>
            <a:p>
              <a:pPr algn="ctr"/>
              <a:r>
                <a:rPr lang="en-US" altLang="zh-CN" sz="2400" b="1">
                  <a:latin typeface="黑体" pitchFamily="49" charset="-122"/>
                  <a:ea typeface="黑体" pitchFamily="49" charset="-122"/>
                </a:rPr>
                <a:t>y</a:t>
              </a:r>
              <a:endParaRPr lang="en-US" altLang="zh-CN" sz="2400"/>
            </a:p>
          </p:txBody>
        </p:sp>
        <p:sp>
          <p:nvSpPr>
            <p:cNvPr id="168987" name="Text Box 31"/>
            <p:cNvSpPr txBox="1">
              <a:spLocks noChangeArrowheads="1"/>
            </p:cNvSpPr>
            <p:nvPr/>
          </p:nvSpPr>
          <p:spPr bwMode="auto">
            <a:xfrm>
              <a:off x="4185" y="1661"/>
              <a:ext cx="293" cy="317"/>
            </a:xfrm>
            <a:prstGeom prst="rect">
              <a:avLst/>
            </a:prstGeom>
            <a:noFill/>
            <a:ln w="9525">
              <a:noFill/>
              <a:miter lim="800000"/>
              <a:headEnd/>
              <a:tailEnd/>
            </a:ln>
          </p:spPr>
          <p:txBody>
            <a:bodyPr lIns="0" tIns="0" rIns="0" bIns="0"/>
            <a:lstStyle/>
            <a:p>
              <a:pPr algn="ctr"/>
              <a:r>
                <a:rPr lang="en-US" altLang="zh-CN" sz="2400" b="1">
                  <a:latin typeface="黑体" pitchFamily="49" charset="-122"/>
                  <a:ea typeface="黑体" pitchFamily="49" charset="-122"/>
                </a:rPr>
                <a:t>z</a:t>
              </a:r>
              <a:endParaRPr lang="en-US" altLang="zh-CN" sz="2400"/>
            </a:p>
          </p:txBody>
        </p:sp>
      </p:grpSp>
      <p:grpSp>
        <p:nvGrpSpPr>
          <p:cNvPr id="3" name="Group 32"/>
          <p:cNvGrpSpPr>
            <a:grpSpLocks/>
          </p:cNvGrpSpPr>
          <p:nvPr/>
        </p:nvGrpSpPr>
        <p:grpSpPr bwMode="auto">
          <a:xfrm>
            <a:off x="2328863" y="3883025"/>
            <a:ext cx="1225550" cy="1222375"/>
            <a:chOff x="1483" y="2249"/>
            <a:chExt cx="772" cy="770"/>
          </a:xfrm>
        </p:grpSpPr>
        <p:sp>
          <p:nvSpPr>
            <p:cNvPr id="168977" name="Rectangle 33"/>
            <p:cNvSpPr>
              <a:spLocks noChangeArrowheads="1"/>
            </p:cNvSpPr>
            <p:nvPr/>
          </p:nvSpPr>
          <p:spPr bwMode="auto">
            <a:xfrm>
              <a:off x="1579" y="2506"/>
              <a:ext cx="579" cy="255"/>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168978" name="Rectangle 34"/>
            <p:cNvSpPr>
              <a:spLocks noChangeArrowheads="1"/>
            </p:cNvSpPr>
            <p:nvPr/>
          </p:nvSpPr>
          <p:spPr bwMode="auto">
            <a:xfrm>
              <a:off x="1483" y="2761"/>
              <a:ext cx="772" cy="258"/>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168979" name="Rectangle 35"/>
            <p:cNvSpPr>
              <a:spLocks noChangeArrowheads="1"/>
            </p:cNvSpPr>
            <p:nvPr/>
          </p:nvSpPr>
          <p:spPr bwMode="auto">
            <a:xfrm>
              <a:off x="1676" y="2249"/>
              <a:ext cx="386" cy="257"/>
            </a:xfrm>
            <a:prstGeom prst="rect">
              <a:avLst/>
            </a:prstGeom>
            <a:solidFill>
              <a:srgbClr val="FFFF99"/>
            </a:solidFill>
            <a:ln w="9525">
              <a:solidFill>
                <a:srgbClr val="000000"/>
              </a:solidFill>
              <a:miter lim="800000"/>
              <a:headEnd/>
              <a:tailEnd/>
            </a:ln>
          </p:spPr>
          <p:txBody>
            <a:bodyPr/>
            <a:lstStyle/>
            <a:p>
              <a:pPr algn="ctr"/>
              <a:endParaRPr lang="zh-CN" altLang="en-US" sz="2400"/>
            </a:p>
          </p:txBody>
        </p:sp>
      </p:grpSp>
      <p:sp>
        <p:nvSpPr>
          <p:cNvPr id="305188" name="Rectangle 36"/>
          <p:cNvSpPr>
            <a:spLocks noChangeArrowheads="1"/>
          </p:cNvSpPr>
          <p:nvPr/>
        </p:nvSpPr>
        <p:spPr bwMode="auto">
          <a:xfrm>
            <a:off x="2124075" y="5097463"/>
            <a:ext cx="1589088" cy="407987"/>
          </a:xfrm>
          <a:prstGeom prst="rect">
            <a:avLst/>
          </a:prstGeom>
          <a:solidFill>
            <a:srgbClr val="FFFF99"/>
          </a:solidFill>
          <a:ln w="9525">
            <a:solidFill>
              <a:srgbClr val="000000"/>
            </a:solidFill>
            <a:miter lim="800000"/>
            <a:headEnd/>
            <a:tailEnd/>
          </a:ln>
        </p:spPr>
        <p:txBody>
          <a:bodyPr/>
          <a:lstStyle/>
          <a:p>
            <a:pPr algn="ctr"/>
            <a:endParaRPr lang="zh-CN" altLang="en-US" sz="2400"/>
          </a:p>
        </p:txBody>
      </p:sp>
      <p:grpSp>
        <p:nvGrpSpPr>
          <p:cNvPr id="4" name="Group 37"/>
          <p:cNvGrpSpPr>
            <a:grpSpLocks/>
          </p:cNvGrpSpPr>
          <p:nvPr/>
        </p:nvGrpSpPr>
        <p:grpSpPr bwMode="auto">
          <a:xfrm>
            <a:off x="4184650" y="4284663"/>
            <a:ext cx="1225550" cy="1222375"/>
            <a:chOff x="1483" y="2249"/>
            <a:chExt cx="772" cy="770"/>
          </a:xfrm>
        </p:grpSpPr>
        <p:sp>
          <p:nvSpPr>
            <p:cNvPr id="168974" name="Rectangle 38"/>
            <p:cNvSpPr>
              <a:spLocks noChangeArrowheads="1"/>
            </p:cNvSpPr>
            <p:nvPr/>
          </p:nvSpPr>
          <p:spPr bwMode="auto">
            <a:xfrm>
              <a:off x="1579" y="2506"/>
              <a:ext cx="579" cy="255"/>
            </a:xfrm>
            <a:prstGeom prst="rect">
              <a:avLst/>
            </a:prstGeom>
            <a:solidFill>
              <a:srgbClr val="33CCCC"/>
            </a:solidFill>
            <a:ln w="9525">
              <a:solidFill>
                <a:srgbClr val="000000"/>
              </a:solidFill>
              <a:miter lim="800000"/>
              <a:headEnd/>
              <a:tailEnd/>
            </a:ln>
          </p:spPr>
          <p:txBody>
            <a:bodyPr/>
            <a:lstStyle/>
            <a:p>
              <a:pPr algn="ctr"/>
              <a:endParaRPr lang="zh-CN" altLang="en-US" sz="2400"/>
            </a:p>
          </p:txBody>
        </p:sp>
        <p:sp>
          <p:nvSpPr>
            <p:cNvPr id="168975" name="Rectangle 39"/>
            <p:cNvSpPr>
              <a:spLocks noChangeArrowheads="1"/>
            </p:cNvSpPr>
            <p:nvPr/>
          </p:nvSpPr>
          <p:spPr bwMode="auto">
            <a:xfrm>
              <a:off x="1483" y="2761"/>
              <a:ext cx="772" cy="258"/>
            </a:xfrm>
            <a:prstGeom prst="rect">
              <a:avLst/>
            </a:prstGeom>
            <a:solidFill>
              <a:srgbClr val="33CCCC"/>
            </a:solidFill>
            <a:ln w="9525">
              <a:solidFill>
                <a:srgbClr val="000000"/>
              </a:solidFill>
              <a:miter lim="800000"/>
              <a:headEnd/>
              <a:tailEnd/>
            </a:ln>
          </p:spPr>
          <p:txBody>
            <a:bodyPr/>
            <a:lstStyle/>
            <a:p>
              <a:pPr algn="ctr"/>
              <a:endParaRPr lang="zh-CN" altLang="en-US" sz="2400"/>
            </a:p>
          </p:txBody>
        </p:sp>
        <p:sp>
          <p:nvSpPr>
            <p:cNvPr id="168976" name="Rectangle 40"/>
            <p:cNvSpPr>
              <a:spLocks noChangeArrowheads="1"/>
            </p:cNvSpPr>
            <p:nvPr/>
          </p:nvSpPr>
          <p:spPr bwMode="auto">
            <a:xfrm>
              <a:off x="1676" y="2249"/>
              <a:ext cx="386" cy="257"/>
            </a:xfrm>
            <a:prstGeom prst="rect">
              <a:avLst/>
            </a:prstGeom>
            <a:solidFill>
              <a:srgbClr val="33CCCC"/>
            </a:solidFill>
            <a:ln w="9525">
              <a:solidFill>
                <a:srgbClr val="000000"/>
              </a:solidFill>
              <a:miter lim="800000"/>
              <a:headEnd/>
              <a:tailEnd/>
            </a:ln>
          </p:spPr>
          <p:txBody>
            <a:bodyPr/>
            <a:lstStyle/>
            <a:p>
              <a:pPr algn="ctr"/>
              <a:endParaRPr lang="zh-CN" altLang="en-US" sz="2400"/>
            </a:p>
          </p:txBody>
        </p:sp>
      </p:grpSp>
      <p:grpSp>
        <p:nvGrpSpPr>
          <p:cNvPr id="5" name="Group 41"/>
          <p:cNvGrpSpPr>
            <a:grpSpLocks/>
          </p:cNvGrpSpPr>
          <p:nvPr/>
        </p:nvGrpSpPr>
        <p:grpSpPr bwMode="auto">
          <a:xfrm>
            <a:off x="6072188" y="3881438"/>
            <a:ext cx="1225550" cy="1222375"/>
            <a:chOff x="1483" y="2249"/>
            <a:chExt cx="772" cy="770"/>
          </a:xfrm>
        </p:grpSpPr>
        <p:sp>
          <p:nvSpPr>
            <p:cNvPr id="168971" name="Rectangle 42"/>
            <p:cNvSpPr>
              <a:spLocks noChangeArrowheads="1"/>
            </p:cNvSpPr>
            <p:nvPr/>
          </p:nvSpPr>
          <p:spPr bwMode="auto">
            <a:xfrm>
              <a:off x="1579" y="2506"/>
              <a:ext cx="579" cy="255"/>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168972" name="Rectangle 43"/>
            <p:cNvSpPr>
              <a:spLocks noChangeArrowheads="1"/>
            </p:cNvSpPr>
            <p:nvPr/>
          </p:nvSpPr>
          <p:spPr bwMode="auto">
            <a:xfrm>
              <a:off x="1483" y="2761"/>
              <a:ext cx="772" cy="258"/>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168973" name="Rectangle 44"/>
            <p:cNvSpPr>
              <a:spLocks noChangeArrowheads="1"/>
            </p:cNvSpPr>
            <p:nvPr/>
          </p:nvSpPr>
          <p:spPr bwMode="auto">
            <a:xfrm>
              <a:off x="1676" y="2249"/>
              <a:ext cx="386" cy="257"/>
            </a:xfrm>
            <a:prstGeom prst="rect">
              <a:avLst/>
            </a:prstGeom>
            <a:solidFill>
              <a:srgbClr val="FFFF99"/>
            </a:solidFill>
            <a:ln w="9525">
              <a:solidFill>
                <a:srgbClr val="000000"/>
              </a:solidFill>
              <a:miter lim="800000"/>
              <a:headEnd/>
              <a:tailEnd/>
            </a:ln>
          </p:spPr>
          <p:txBody>
            <a:bodyPr/>
            <a:lstStyle/>
            <a:p>
              <a:pPr algn="ctr"/>
              <a:endParaRPr lang="zh-CN" altLang="en-US" sz="2400"/>
            </a:p>
          </p:txBody>
        </p:sp>
      </p:grpSp>
      <p:sp>
        <p:nvSpPr>
          <p:cNvPr id="305197" name="Rectangle 45"/>
          <p:cNvSpPr>
            <a:spLocks noChangeArrowheads="1"/>
          </p:cNvSpPr>
          <p:nvPr/>
        </p:nvSpPr>
        <p:spPr bwMode="auto">
          <a:xfrm>
            <a:off x="5867400" y="5100638"/>
            <a:ext cx="1589088" cy="407987"/>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Tree>
    <p:extLst>
      <p:ext uri="{BB962C8B-B14F-4D97-AF65-F5344CB8AC3E}">
        <p14:creationId xmlns:p14="http://schemas.microsoft.com/office/powerpoint/2010/main" xmlns="" val="18979755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1000"/>
                                        <p:tgtEl>
                                          <p:spTgt spid="3"/>
                                        </p:tgtEl>
                                      </p:cBhvr>
                                    </p:animEffect>
                                    <p:set>
                                      <p:cBhvr>
                                        <p:cTn id="7" dur="1" fill="hold">
                                          <p:stCondLst>
                                            <p:cond delay="999"/>
                                          </p:stCondLst>
                                        </p:cTn>
                                        <p:tgtEl>
                                          <p:spTgt spid="3"/>
                                        </p:tgtEl>
                                        <p:attrNameLst>
                                          <p:attrName>style.visibility</p:attrName>
                                        </p:attrNameLst>
                                      </p:cBhvr>
                                      <p:to>
                                        <p:strVal val="hidden"/>
                                      </p:to>
                                    </p:se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1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0" nodeType="clickEffect">
                                  <p:stCondLst>
                                    <p:cond delay="0"/>
                                  </p:stCondLst>
                                  <p:childTnLst>
                                    <p:animEffect transition="out" filter="wipe(down)">
                                      <p:cBhvr>
                                        <p:cTn id="15" dur="1000"/>
                                        <p:tgtEl>
                                          <p:spTgt spid="305188"/>
                                        </p:tgtEl>
                                      </p:cBhvr>
                                    </p:animEffect>
                                    <p:set>
                                      <p:cBhvr>
                                        <p:cTn id="16" dur="1" fill="hold">
                                          <p:stCondLst>
                                            <p:cond delay="999"/>
                                          </p:stCondLst>
                                        </p:cTn>
                                        <p:tgtEl>
                                          <p:spTgt spid="305188"/>
                                        </p:tgtEl>
                                        <p:attrNameLst>
                                          <p:attrName>style.visibility</p:attrName>
                                        </p:attrNameLst>
                                      </p:cBhvr>
                                      <p:to>
                                        <p:strVal val="hidden"/>
                                      </p:to>
                                    </p:se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05197"/>
                                        </p:tgtEl>
                                        <p:attrNameLst>
                                          <p:attrName>style.visibility</p:attrName>
                                        </p:attrNameLst>
                                      </p:cBhvr>
                                      <p:to>
                                        <p:strVal val="visible"/>
                                      </p:to>
                                    </p:set>
                                    <p:animEffect transition="in" filter="wipe(up)">
                                      <p:cBhvr>
                                        <p:cTn id="20" dur="1000"/>
                                        <p:tgtEl>
                                          <p:spTgt spid="30519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nodeType="clickEffect">
                                  <p:stCondLst>
                                    <p:cond delay="0"/>
                                  </p:stCondLst>
                                  <p:childTnLst>
                                    <p:animEffect transition="out" filter="wipe(down)">
                                      <p:cBhvr>
                                        <p:cTn id="24" dur="1000"/>
                                        <p:tgtEl>
                                          <p:spTgt spid="4"/>
                                        </p:tgtEl>
                                      </p:cBhvr>
                                    </p:animEffect>
                                    <p:set>
                                      <p:cBhvr>
                                        <p:cTn id="25" dur="1" fill="hold">
                                          <p:stCondLst>
                                            <p:cond delay="999"/>
                                          </p:stCondLst>
                                        </p:cTn>
                                        <p:tgtEl>
                                          <p:spTgt spid="4"/>
                                        </p:tgtEl>
                                        <p:attrNameLst>
                                          <p:attrName>style.visibility</p:attrName>
                                        </p:attrNameLst>
                                      </p:cBhvr>
                                      <p:to>
                                        <p:strVal val="hidden"/>
                                      </p:to>
                                    </p:set>
                                  </p:childTnLst>
                                </p:cTn>
                              </p:par>
                            </p:childTnLst>
                          </p:cTn>
                        </p:par>
                        <p:par>
                          <p:cTn id="26" fill="hold">
                            <p:stCondLst>
                              <p:cond delay="1000"/>
                            </p:stCondLst>
                            <p:childTnLst>
                              <p:par>
                                <p:cTn id="27" presetID="22" presetClass="entr" presetSubtype="1"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88" grpId="0" animBg="1"/>
      <p:bldP spid="30519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spAutoFit/>
          </a:bodyPr>
          <a:lstStyle/>
          <a:p>
            <a:pPr eaLnBrk="1" hangingPunct="1"/>
            <a:r>
              <a:rPr lang="en-US" altLang="zh-CN"/>
              <a:t>Hanoi</a:t>
            </a:r>
            <a:r>
              <a:rPr lang="zh-CN" altLang="en-US"/>
              <a:t>塔</a:t>
            </a:r>
            <a:endParaRPr lang="en-US" altLang="zh-CN"/>
          </a:p>
        </p:txBody>
      </p:sp>
      <p:sp>
        <p:nvSpPr>
          <p:cNvPr id="12292" name="Rectangle 3"/>
          <p:cNvSpPr>
            <a:spLocks noGrp="1" noChangeArrowheads="1"/>
          </p:cNvSpPr>
          <p:nvPr>
            <p:ph idx="1"/>
          </p:nvPr>
        </p:nvSpPr>
        <p:spPr/>
        <p:txBody>
          <a:bodyPr rIns="180000" bIns="108000"/>
          <a:lstStyle/>
          <a:p>
            <a:pPr marL="261938" indent="-187325" eaLnBrk="1" hangingPunct="1"/>
            <a:r>
              <a:rPr lang="zh-CN" altLang="en-US"/>
              <a:t>求解</a:t>
            </a:r>
            <a:r>
              <a:rPr lang="en-US" altLang="zh-CN"/>
              <a:t>Hanoi</a:t>
            </a:r>
            <a:r>
              <a:rPr lang="zh-CN" altLang="en-US"/>
              <a:t>塔问题的函数</a:t>
            </a:r>
            <a:r>
              <a:rPr lang="en-US" altLang="zh-CN">
                <a:solidFill>
                  <a:srgbClr val="C00000"/>
                </a:solidFill>
              </a:rPr>
              <a:t>Hanoi(x, n, y, z)</a:t>
            </a:r>
            <a:r>
              <a:rPr lang="en-US" altLang="zh-CN"/>
              <a:t>:</a:t>
            </a:r>
            <a:endParaRPr lang="zh-CN" altLang="en-US"/>
          </a:p>
          <a:p>
            <a:pPr marL="261938" indent="-187325" eaLnBrk="1" hangingPunct="1">
              <a:buFont typeface="Wingdings" pitchFamily="2" charset="2"/>
              <a:buNone/>
            </a:pPr>
            <a:r>
              <a:rPr lang="zh-CN" altLang="en-US"/>
              <a:t>  将塔座</a:t>
            </a:r>
            <a:r>
              <a:rPr lang="en-US" altLang="zh-CN"/>
              <a:t>x</a:t>
            </a:r>
            <a:r>
              <a:rPr lang="zh-CN" altLang="en-US"/>
              <a:t>上的</a:t>
            </a:r>
            <a:r>
              <a:rPr lang="en-US" altLang="zh-CN"/>
              <a:t>n</a:t>
            </a:r>
            <a:r>
              <a:rPr lang="zh-CN" altLang="en-US"/>
              <a:t>个圆盘都按照规则移动到塔座</a:t>
            </a:r>
            <a:r>
              <a:rPr lang="en-US" altLang="zh-CN"/>
              <a:t>z</a:t>
            </a:r>
            <a:r>
              <a:rPr lang="zh-CN" altLang="en-US"/>
              <a:t>上，其中，</a:t>
            </a:r>
            <a:r>
              <a:rPr lang="en-US" altLang="zh-CN"/>
              <a:t>y</a:t>
            </a:r>
            <a:r>
              <a:rPr lang="zh-CN" altLang="en-US"/>
              <a:t>作为辅助塔座。</a:t>
            </a:r>
          </a:p>
          <a:p>
            <a:pPr marL="261938" indent="-187325" eaLnBrk="1" hangingPunct="1">
              <a:spcBef>
                <a:spcPct val="50000"/>
              </a:spcBef>
            </a:pPr>
            <a:r>
              <a:rPr lang="zh-CN" altLang="en-US"/>
              <a:t>移动一个盘子的函数</a:t>
            </a:r>
            <a:r>
              <a:rPr lang="en-US" altLang="zh-CN">
                <a:solidFill>
                  <a:srgbClr val="3333FF"/>
                </a:solidFill>
              </a:rPr>
              <a:t>move(x, n, z)</a:t>
            </a:r>
            <a:r>
              <a:rPr lang="zh-CN" altLang="en-US"/>
              <a:t>：</a:t>
            </a:r>
          </a:p>
          <a:p>
            <a:pPr marL="261938" indent="-187325" eaLnBrk="1" hangingPunct="1">
              <a:buFont typeface="Wingdings" pitchFamily="2" charset="2"/>
              <a:buNone/>
            </a:pPr>
            <a:r>
              <a:rPr lang="zh-CN" altLang="en-US"/>
              <a:t>  将塔座</a:t>
            </a:r>
            <a:r>
              <a:rPr lang="en-US" altLang="zh-CN"/>
              <a:t>x</a:t>
            </a:r>
            <a:r>
              <a:rPr lang="zh-CN" altLang="en-US"/>
              <a:t>上的第</a:t>
            </a:r>
            <a:r>
              <a:rPr lang="en-US" altLang="zh-CN"/>
              <a:t>n</a:t>
            </a:r>
            <a:r>
              <a:rPr lang="zh-CN" altLang="en-US"/>
              <a:t>号圆盘移动到塔座</a:t>
            </a:r>
            <a:r>
              <a:rPr lang="en-US" altLang="zh-CN"/>
              <a:t>z</a:t>
            </a:r>
            <a:r>
              <a:rPr lang="zh-CN" altLang="en-US"/>
              <a:t>上。</a:t>
            </a:r>
            <a:endParaRPr lang="en-US" altLang="zh-CN"/>
          </a:p>
        </p:txBody>
      </p:sp>
      <p:sp>
        <p:nvSpPr>
          <p:cNvPr id="169988" name="灯片编号占位符 1"/>
          <p:cNvSpPr>
            <a:spLocks noGrp="1"/>
          </p:cNvSpPr>
          <p:nvPr>
            <p:ph type="sldNum" sz="quarter" idx="10"/>
          </p:nvPr>
        </p:nvSpPr>
        <p:spPr>
          <a:noFill/>
        </p:spPr>
        <p:txBody>
          <a:bodyPr/>
          <a:lstStyle/>
          <a:p>
            <a:fld id="{358DA4A1-A9EF-4C02-984C-67736598B2FA}" type="slidenum">
              <a:rPr lang="zh-CN" altLang="en-US" smtClean="0">
                <a:ea typeface="宋体" charset="-122"/>
              </a:rPr>
              <a:pPr/>
              <a:t>126</a:t>
            </a:fld>
            <a:endParaRPr lang="en-US" altLang="zh-CN">
              <a:ea typeface="宋体" charset="-122"/>
            </a:endParaRPr>
          </a:p>
        </p:txBody>
      </p:sp>
    </p:spTree>
    <p:extLst>
      <p:ext uri="{BB962C8B-B14F-4D97-AF65-F5344CB8AC3E}">
        <p14:creationId xmlns:p14="http://schemas.microsoft.com/office/powerpoint/2010/main" xmlns="" val="35402741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3000"/>
                                  </p:stCondLst>
                                  <p:childTnLst>
                                    <p:set>
                                      <p:cBhvr>
                                        <p:cTn id="6" dur="1" fill="hold">
                                          <p:stCondLst>
                                            <p:cond delay="0"/>
                                          </p:stCondLst>
                                        </p:cTn>
                                        <p:tgtEl>
                                          <p:spTgt spid="12292">
                                            <p:txEl>
                                              <p:pRg st="2" end="2"/>
                                            </p:txEl>
                                          </p:spTgt>
                                        </p:tgtEl>
                                        <p:attrNameLst>
                                          <p:attrName>style.visibility</p:attrName>
                                        </p:attrNameLst>
                                      </p:cBhvr>
                                      <p:to>
                                        <p:strVal val="visible"/>
                                      </p:to>
                                    </p:set>
                                    <p:animEffect transition="in" filter="wipe(left)">
                                      <p:cBhvr>
                                        <p:cTn id="7" dur="5000"/>
                                        <p:tgtEl>
                                          <p:spTgt spid="12292">
                                            <p:txEl>
                                              <p:pRg st="2" end="2"/>
                                            </p:txEl>
                                          </p:spTgt>
                                        </p:tgtEl>
                                      </p:cBhvr>
                                    </p:animEffect>
                                  </p:childTnLst>
                                </p:cTn>
                              </p:par>
                            </p:childTnLst>
                          </p:cTn>
                        </p:par>
                        <p:par>
                          <p:cTn id="8" fill="hold">
                            <p:stCondLst>
                              <p:cond delay="8000"/>
                            </p:stCondLst>
                            <p:childTnLst>
                              <p:par>
                                <p:cTn id="9" presetID="22" presetClass="entr" presetSubtype="8" fill="hold" nodeType="afterEffect">
                                  <p:stCondLst>
                                    <p:cond delay="0"/>
                                  </p:stCondLst>
                                  <p:childTnLst>
                                    <p:set>
                                      <p:cBhvr>
                                        <p:cTn id="10" dur="1" fill="hold">
                                          <p:stCondLst>
                                            <p:cond delay="0"/>
                                          </p:stCondLst>
                                        </p:cTn>
                                        <p:tgtEl>
                                          <p:spTgt spid="12292">
                                            <p:txEl>
                                              <p:pRg st="3" end="3"/>
                                            </p:txEl>
                                          </p:spTgt>
                                        </p:tgtEl>
                                        <p:attrNameLst>
                                          <p:attrName>style.visibility</p:attrName>
                                        </p:attrNameLst>
                                      </p:cBhvr>
                                      <p:to>
                                        <p:strVal val="visible"/>
                                      </p:to>
                                    </p:set>
                                    <p:animEffect transition="in" filter="wipe(left)">
                                      <p:cBhvr>
                                        <p:cTn id="11" dur="5000"/>
                                        <p:tgtEl>
                                          <p:spTgt spid="1229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spAutoFit/>
          </a:bodyPr>
          <a:lstStyle/>
          <a:p>
            <a:pPr eaLnBrk="1" hangingPunct="1"/>
            <a:r>
              <a:rPr lang="en-US" altLang="zh-CN"/>
              <a:t>Hanoi</a:t>
            </a:r>
            <a:r>
              <a:rPr lang="zh-CN" altLang="en-US"/>
              <a:t>塔</a:t>
            </a:r>
            <a:endParaRPr lang="en-US" altLang="zh-CN"/>
          </a:p>
        </p:txBody>
      </p:sp>
      <p:sp>
        <p:nvSpPr>
          <p:cNvPr id="13316" name="Rectangle 3"/>
          <p:cNvSpPr>
            <a:spLocks noGrp="1" noChangeArrowheads="1"/>
          </p:cNvSpPr>
          <p:nvPr>
            <p:ph idx="1"/>
          </p:nvPr>
        </p:nvSpPr>
        <p:spPr/>
        <p:txBody>
          <a:bodyPr rIns="180000" bIns="108000"/>
          <a:lstStyle/>
          <a:p>
            <a:pPr indent="1588" eaLnBrk="1" hangingPunct="1">
              <a:lnSpc>
                <a:spcPct val="100000"/>
              </a:lnSpc>
              <a:spcBef>
                <a:spcPts val="600"/>
              </a:spcBef>
            </a:pPr>
            <a:r>
              <a:rPr lang="zh-CN" altLang="en-US" dirty="0">
                <a:solidFill>
                  <a:srgbClr val="008000"/>
                </a:solidFill>
              </a:rPr>
              <a:t> </a:t>
            </a:r>
            <a:r>
              <a:rPr lang="zh-CN" altLang="en-US" dirty="0">
                <a:solidFill>
                  <a:srgbClr val="3333FF"/>
                </a:solidFill>
              </a:rPr>
              <a:t>求解</a:t>
            </a:r>
            <a:r>
              <a:rPr lang="en-US" altLang="zh-CN" dirty="0">
                <a:solidFill>
                  <a:srgbClr val="3333FF"/>
                </a:solidFill>
              </a:rPr>
              <a:t>n</a:t>
            </a:r>
            <a:r>
              <a:rPr lang="zh-CN" altLang="en-US" dirty="0">
                <a:solidFill>
                  <a:srgbClr val="3333FF"/>
                </a:solidFill>
              </a:rPr>
              <a:t>阶</a:t>
            </a:r>
            <a:r>
              <a:rPr lang="en-US" altLang="zh-CN" dirty="0">
                <a:solidFill>
                  <a:srgbClr val="3333FF"/>
                </a:solidFill>
              </a:rPr>
              <a:t>Hanoi</a:t>
            </a:r>
            <a:r>
              <a:rPr lang="zh-CN" altLang="en-US" dirty="0">
                <a:solidFill>
                  <a:srgbClr val="3333FF"/>
                </a:solidFill>
              </a:rPr>
              <a:t>塔问题的递归算法：</a:t>
            </a:r>
          </a:p>
          <a:p>
            <a:pPr indent="1588" eaLnBrk="1" hangingPunct="1">
              <a:lnSpc>
                <a:spcPct val="100000"/>
              </a:lnSpc>
              <a:spcBef>
                <a:spcPts val="600"/>
              </a:spcBef>
              <a:buFont typeface="Wingdings" pitchFamily="2" charset="2"/>
              <a:buNone/>
            </a:pPr>
            <a:r>
              <a:rPr lang="en-US" altLang="zh-CN" dirty="0"/>
              <a:t>Hanoi(x, n, y, z)</a:t>
            </a:r>
          </a:p>
          <a:p>
            <a:pPr indent="1588" eaLnBrk="1" hangingPunct="1">
              <a:lnSpc>
                <a:spcPct val="100000"/>
              </a:lnSpc>
              <a:spcBef>
                <a:spcPts val="600"/>
              </a:spcBef>
              <a:buFont typeface="Wingdings" pitchFamily="2" charset="2"/>
              <a:buNone/>
            </a:pPr>
            <a:r>
              <a:rPr lang="en-US" altLang="zh-CN" dirty="0"/>
              <a:t>{	if(n=1) move(x, 1, z);   </a:t>
            </a:r>
            <a:r>
              <a:rPr lang="en-US" altLang="zh-CN" dirty="0">
                <a:solidFill>
                  <a:srgbClr val="008000"/>
                </a:solidFill>
              </a:rPr>
              <a:t>//</a:t>
            </a:r>
            <a:r>
              <a:rPr lang="zh-CN" altLang="en-US" dirty="0">
                <a:solidFill>
                  <a:srgbClr val="008000"/>
                </a:solidFill>
              </a:rPr>
              <a:t>递归出口</a:t>
            </a:r>
          </a:p>
          <a:p>
            <a:pPr indent="1588" eaLnBrk="1" hangingPunct="1">
              <a:lnSpc>
                <a:spcPct val="100000"/>
              </a:lnSpc>
              <a:spcBef>
                <a:spcPts val="600"/>
              </a:spcBef>
              <a:buFont typeface="Wingdings" pitchFamily="2" charset="2"/>
              <a:buNone/>
            </a:pPr>
            <a:r>
              <a:rPr lang="en-US" altLang="zh-CN" dirty="0"/>
              <a:t>	else</a:t>
            </a:r>
            <a:endParaRPr lang="zh-CN" altLang="en-US" dirty="0"/>
          </a:p>
          <a:p>
            <a:pPr indent="1588" eaLnBrk="1" hangingPunct="1">
              <a:lnSpc>
                <a:spcPct val="100000"/>
              </a:lnSpc>
              <a:spcBef>
                <a:spcPts val="600"/>
              </a:spcBef>
              <a:buFont typeface="Wingdings" pitchFamily="2" charset="2"/>
              <a:buNone/>
            </a:pPr>
            <a:r>
              <a:rPr lang="en-US" altLang="zh-CN" dirty="0"/>
              <a:t>	{	Hanoi(x, n-1, z, y);</a:t>
            </a:r>
          </a:p>
          <a:p>
            <a:pPr indent="1588" eaLnBrk="1" hangingPunct="1">
              <a:lnSpc>
                <a:spcPct val="100000"/>
              </a:lnSpc>
              <a:spcBef>
                <a:spcPts val="600"/>
              </a:spcBef>
              <a:buFont typeface="Wingdings" pitchFamily="2" charset="2"/>
              <a:buNone/>
            </a:pPr>
            <a:r>
              <a:rPr lang="en-US" altLang="zh-CN" dirty="0"/>
              <a:t>		move(x, n, z);</a:t>
            </a:r>
          </a:p>
          <a:p>
            <a:pPr indent="1588" eaLnBrk="1" hangingPunct="1">
              <a:lnSpc>
                <a:spcPct val="100000"/>
              </a:lnSpc>
              <a:spcBef>
                <a:spcPts val="600"/>
              </a:spcBef>
              <a:buFont typeface="Wingdings" pitchFamily="2" charset="2"/>
              <a:buNone/>
            </a:pPr>
            <a:r>
              <a:rPr lang="en-US" altLang="zh-CN" dirty="0"/>
              <a:t>		Hanoi(y, n-1, x, z);</a:t>
            </a:r>
          </a:p>
          <a:p>
            <a:pPr indent="1588" eaLnBrk="1" hangingPunct="1">
              <a:lnSpc>
                <a:spcPct val="100000"/>
              </a:lnSpc>
              <a:spcBef>
                <a:spcPts val="600"/>
              </a:spcBef>
              <a:buFont typeface="Wingdings" pitchFamily="2" charset="2"/>
              <a:buNone/>
            </a:pPr>
            <a:r>
              <a:rPr lang="en-US" altLang="zh-CN" dirty="0"/>
              <a:t>	}</a:t>
            </a:r>
          </a:p>
          <a:p>
            <a:pPr indent="1588" eaLnBrk="1" hangingPunct="1">
              <a:lnSpc>
                <a:spcPct val="100000"/>
              </a:lnSpc>
              <a:spcBef>
                <a:spcPts val="600"/>
              </a:spcBef>
              <a:buFont typeface="Wingdings" pitchFamily="2" charset="2"/>
              <a:buNone/>
            </a:pPr>
            <a:r>
              <a:rPr lang="en-US" altLang="zh-CN" dirty="0"/>
              <a:t>} </a:t>
            </a:r>
            <a:r>
              <a:rPr lang="en-US" altLang="zh-CN" dirty="0">
                <a:solidFill>
                  <a:srgbClr val="008000"/>
                </a:solidFill>
              </a:rPr>
              <a:t>// Hanoi</a:t>
            </a:r>
            <a:r>
              <a:rPr lang="zh-CN" altLang="en-US" dirty="0">
                <a:solidFill>
                  <a:srgbClr val="008000"/>
                </a:solidFill>
              </a:rPr>
              <a:t>递归算法的时间复杂度为</a:t>
            </a:r>
            <a:r>
              <a:rPr lang="en-US" altLang="zh-CN" dirty="0">
                <a:solidFill>
                  <a:srgbClr val="008000"/>
                </a:solidFill>
              </a:rPr>
              <a:t>O(2</a:t>
            </a:r>
            <a:r>
              <a:rPr lang="en-US" altLang="zh-CN" baseline="30000" dirty="0">
                <a:solidFill>
                  <a:srgbClr val="008000"/>
                </a:solidFill>
              </a:rPr>
              <a:t>n</a:t>
            </a:r>
            <a:r>
              <a:rPr lang="en-US" altLang="zh-CN" dirty="0">
                <a:solidFill>
                  <a:srgbClr val="008000"/>
                </a:solidFill>
              </a:rPr>
              <a:t>)</a:t>
            </a:r>
          </a:p>
        </p:txBody>
      </p:sp>
      <p:sp>
        <p:nvSpPr>
          <p:cNvPr id="171012" name="灯片编号占位符 1"/>
          <p:cNvSpPr>
            <a:spLocks noGrp="1"/>
          </p:cNvSpPr>
          <p:nvPr>
            <p:ph type="sldNum" sz="quarter" idx="10"/>
          </p:nvPr>
        </p:nvSpPr>
        <p:spPr>
          <a:noFill/>
        </p:spPr>
        <p:txBody>
          <a:bodyPr/>
          <a:lstStyle/>
          <a:p>
            <a:fld id="{CFF7D4FC-B570-4069-B7F8-5058D800B54B}" type="slidenum">
              <a:rPr lang="zh-CN" altLang="en-US" smtClean="0">
                <a:ea typeface="宋体" charset="-122"/>
              </a:rPr>
              <a:pPr/>
              <a:t>127</a:t>
            </a:fld>
            <a:endParaRPr lang="en-US" altLang="zh-CN">
              <a:ea typeface="宋体" charset="-122"/>
            </a:endParaRPr>
          </a:p>
        </p:txBody>
      </p:sp>
    </p:spTree>
    <p:extLst>
      <p:ext uri="{BB962C8B-B14F-4D97-AF65-F5344CB8AC3E}">
        <p14:creationId xmlns:p14="http://schemas.microsoft.com/office/powerpoint/2010/main" xmlns="" val="1565280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6">
                                            <p:txEl>
                                              <p:pRg st="4" end="4"/>
                                            </p:txEl>
                                          </p:spTgt>
                                        </p:tgtEl>
                                        <p:attrNameLst>
                                          <p:attrName>style.visibility</p:attrName>
                                        </p:attrNameLst>
                                      </p:cBhvr>
                                      <p:to>
                                        <p:strVal val="visible"/>
                                      </p:to>
                                    </p:set>
                                    <p:animEffect transition="in" filter="wipe(left)">
                                      <p:cBhvr>
                                        <p:cTn id="7" dur="1000"/>
                                        <p:tgtEl>
                                          <p:spTgt spid="1331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16">
                                            <p:txEl>
                                              <p:pRg st="5" end="5"/>
                                            </p:txEl>
                                          </p:spTgt>
                                        </p:tgtEl>
                                        <p:attrNameLst>
                                          <p:attrName>style.visibility</p:attrName>
                                        </p:attrNameLst>
                                      </p:cBhvr>
                                      <p:to>
                                        <p:strVal val="visible"/>
                                      </p:to>
                                    </p:set>
                                    <p:animEffect transition="in" filter="wipe(left)">
                                      <p:cBhvr>
                                        <p:cTn id="12" dur="1000"/>
                                        <p:tgtEl>
                                          <p:spTgt spid="1331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16">
                                            <p:txEl>
                                              <p:pRg st="6" end="6"/>
                                            </p:txEl>
                                          </p:spTgt>
                                        </p:tgtEl>
                                        <p:attrNameLst>
                                          <p:attrName>style.visibility</p:attrName>
                                        </p:attrNameLst>
                                      </p:cBhvr>
                                      <p:to>
                                        <p:strVal val="visible"/>
                                      </p:to>
                                    </p:set>
                                    <p:animEffect transition="in" filter="wipe(left)">
                                      <p:cBhvr>
                                        <p:cTn id="17" dur="1000"/>
                                        <p:tgtEl>
                                          <p:spTgt spid="1331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316">
                                            <p:txEl>
                                              <p:pRg st="7" end="7"/>
                                            </p:txEl>
                                          </p:spTgt>
                                        </p:tgtEl>
                                        <p:attrNameLst>
                                          <p:attrName>style.visibility</p:attrName>
                                        </p:attrNameLst>
                                      </p:cBhvr>
                                      <p:to>
                                        <p:strVal val="visible"/>
                                      </p:to>
                                    </p:set>
                                    <p:animEffect transition="in" filter="wipe(left)">
                                      <p:cBhvr>
                                        <p:cTn id="22" dur="1000"/>
                                        <p:tgtEl>
                                          <p:spTgt spid="13316">
                                            <p:txEl>
                                              <p:pRg st="7" end="7"/>
                                            </p:txEl>
                                          </p:spTgt>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3316">
                                            <p:txEl>
                                              <p:pRg st="3" end="3"/>
                                            </p:txEl>
                                          </p:spTgt>
                                        </p:tgtEl>
                                        <p:attrNameLst>
                                          <p:attrName>style.visibility</p:attrName>
                                        </p:attrNameLst>
                                      </p:cBhvr>
                                      <p:to>
                                        <p:strVal val="visible"/>
                                      </p:to>
                                    </p:set>
                                    <p:animEffect transition="in" filter="wipe(left)">
                                      <p:cBhvr>
                                        <p:cTn id="26" dur="1000"/>
                                        <p:tgtEl>
                                          <p:spTgt spid="133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spAutoFit/>
          </a:bodyPr>
          <a:lstStyle/>
          <a:p>
            <a:pPr eaLnBrk="1" hangingPunct="1"/>
            <a:r>
              <a:rPr lang="zh-CN" altLang="en-US"/>
              <a:t>背包问题</a:t>
            </a:r>
            <a:endParaRPr lang="en-US" altLang="zh-CN"/>
          </a:p>
        </p:txBody>
      </p:sp>
      <p:sp>
        <p:nvSpPr>
          <p:cNvPr id="172035" name="Rectangle 3"/>
          <p:cNvSpPr>
            <a:spLocks noGrp="1" noChangeArrowheads="1"/>
          </p:cNvSpPr>
          <p:nvPr>
            <p:ph idx="1"/>
          </p:nvPr>
        </p:nvSpPr>
        <p:spPr/>
        <p:txBody>
          <a:bodyPr rIns="180000" bIns="108000"/>
          <a:lstStyle/>
          <a:p>
            <a:pPr marL="85725" indent="1588" algn="just" eaLnBrk="1" hangingPunct="1">
              <a:buNone/>
            </a:pPr>
            <a:r>
              <a:rPr lang="zh-CN" altLang="en-US" dirty="0">
                <a:solidFill>
                  <a:srgbClr val="006600"/>
                </a:solidFill>
              </a:rPr>
              <a:t>例</a:t>
            </a:r>
            <a:r>
              <a:rPr lang="en-US" altLang="zh-CN" dirty="0">
                <a:solidFill>
                  <a:srgbClr val="006600"/>
                </a:solidFill>
              </a:rPr>
              <a:t>1-15</a:t>
            </a:r>
            <a:r>
              <a:rPr lang="zh-CN" altLang="en-US" dirty="0">
                <a:solidFill>
                  <a:srgbClr val="006600"/>
                </a:solidFill>
              </a:rPr>
              <a:t> </a:t>
            </a:r>
            <a:r>
              <a:rPr lang="zh-CN" altLang="en-US" dirty="0"/>
              <a:t>设有</a:t>
            </a:r>
            <a:r>
              <a:rPr lang="en-US" altLang="zh-CN" dirty="0"/>
              <a:t>n</a:t>
            </a:r>
            <a:r>
              <a:rPr lang="zh-CN" altLang="en-US" dirty="0"/>
              <a:t>个物品，每个物品的重量为</a:t>
            </a:r>
            <a:r>
              <a:rPr lang="en-US" altLang="zh-CN" dirty="0" err="1"/>
              <a:t>w</a:t>
            </a:r>
            <a:r>
              <a:rPr lang="en-US" altLang="zh-CN" baseline="-25000" dirty="0" err="1"/>
              <a:t>i</a:t>
            </a:r>
            <a:r>
              <a:rPr lang="en-US" altLang="zh-CN" dirty="0"/>
              <a:t>, </a:t>
            </a:r>
            <a:r>
              <a:rPr lang="en-US" altLang="zh-CN" dirty="0" err="1"/>
              <a:t>i</a:t>
            </a:r>
            <a:r>
              <a:rPr lang="en-US" altLang="zh-CN" dirty="0"/>
              <a:t>=1, 2, …, n</a:t>
            </a:r>
            <a:r>
              <a:rPr lang="zh-CN" altLang="en-US" dirty="0"/>
              <a:t>。试从这</a:t>
            </a:r>
            <a:r>
              <a:rPr lang="en-US" altLang="zh-CN" dirty="0"/>
              <a:t>n</a:t>
            </a:r>
            <a:r>
              <a:rPr lang="zh-CN" altLang="en-US" dirty="0"/>
              <a:t>个物品中选取若干个，使其重量之和＝背包的容量</a:t>
            </a:r>
            <a:r>
              <a:rPr lang="en-US" altLang="zh-CN" dirty="0"/>
              <a:t>T</a:t>
            </a:r>
            <a:r>
              <a:rPr lang="zh-CN" altLang="en-US" dirty="0"/>
              <a:t>。</a:t>
            </a:r>
          </a:p>
          <a:p>
            <a:pPr marL="85725" indent="1588" algn="just" eaLnBrk="1" hangingPunct="1">
              <a:spcBef>
                <a:spcPct val="50000"/>
              </a:spcBef>
              <a:buFont typeface="Wingdings" pitchFamily="2" charset="2"/>
              <a:buNone/>
            </a:pPr>
            <a:r>
              <a:rPr lang="zh-CN" altLang="en-US" dirty="0">
                <a:solidFill>
                  <a:srgbClr val="008000"/>
                </a:solidFill>
              </a:rPr>
              <a:t>例</a:t>
            </a:r>
            <a:r>
              <a:rPr lang="zh-CN" altLang="en-US" dirty="0"/>
              <a:t>  </a:t>
            </a:r>
            <a:r>
              <a:rPr lang="en-US" altLang="zh-CN" dirty="0"/>
              <a:t>n=5</a:t>
            </a:r>
            <a:r>
              <a:rPr lang="zh-CN" altLang="en-US" dirty="0"/>
              <a:t>，</a:t>
            </a:r>
            <a:r>
              <a:rPr lang="en-US" altLang="zh-CN" dirty="0"/>
              <a:t>W={17, 51, 28, 32, 63},  T=100</a:t>
            </a:r>
            <a:r>
              <a:rPr lang="zh-CN" altLang="en-US" dirty="0"/>
              <a:t>。</a:t>
            </a:r>
          </a:p>
          <a:p>
            <a:pPr marL="85725" indent="1588" algn="just" eaLnBrk="1" hangingPunct="1">
              <a:buFont typeface="Wingdings" pitchFamily="2" charset="2"/>
              <a:buNone/>
            </a:pPr>
            <a:r>
              <a:rPr lang="en-US" altLang="zh-CN" dirty="0">
                <a:solidFill>
                  <a:srgbClr val="008000"/>
                </a:solidFill>
                <a:sym typeface="Wingdings" pitchFamily="2" charset="2"/>
              </a:rPr>
              <a:t>  </a:t>
            </a:r>
            <a:r>
              <a:rPr lang="en-US" altLang="zh-CN" dirty="0">
                <a:sym typeface="Wingdings" pitchFamily="2" charset="2"/>
              </a:rPr>
              <a:t> </a:t>
            </a:r>
            <a:r>
              <a:rPr lang="en-US" altLang="zh-CN" dirty="0"/>
              <a:t>w</a:t>
            </a:r>
            <a:r>
              <a:rPr lang="en-US" altLang="zh-CN" baseline="-25000" dirty="0"/>
              <a:t>1</a:t>
            </a:r>
            <a:r>
              <a:rPr lang="en-US" altLang="zh-CN" dirty="0"/>
              <a:t>+</a:t>
            </a:r>
            <a:r>
              <a:rPr lang="en-US" altLang="zh-CN" dirty="0">
                <a:sym typeface="Wingdings" pitchFamily="2" charset="2"/>
              </a:rPr>
              <a:t> </a:t>
            </a:r>
            <a:r>
              <a:rPr lang="en-US" altLang="zh-CN" dirty="0"/>
              <a:t>w</a:t>
            </a:r>
            <a:r>
              <a:rPr lang="en-US" altLang="zh-CN" baseline="-25000" dirty="0"/>
              <a:t>2</a:t>
            </a:r>
            <a:r>
              <a:rPr lang="en-US" altLang="zh-CN" dirty="0"/>
              <a:t>+</a:t>
            </a:r>
            <a:r>
              <a:rPr lang="en-US" altLang="zh-CN" dirty="0">
                <a:sym typeface="Wingdings" pitchFamily="2" charset="2"/>
              </a:rPr>
              <a:t> </a:t>
            </a:r>
            <a:r>
              <a:rPr lang="en-US" altLang="zh-CN" dirty="0"/>
              <a:t>w</a:t>
            </a:r>
            <a:r>
              <a:rPr lang="en-US" altLang="zh-CN" baseline="-25000" dirty="0"/>
              <a:t>4 </a:t>
            </a:r>
            <a:r>
              <a:rPr lang="en-US" altLang="zh-CN" dirty="0"/>
              <a:t>=</a:t>
            </a:r>
            <a:r>
              <a:rPr lang="en-US" altLang="zh-CN" dirty="0">
                <a:sym typeface="Wingdings" pitchFamily="2" charset="2"/>
              </a:rPr>
              <a:t> </a:t>
            </a:r>
            <a:r>
              <a:rPr lang="en-US" altLang="zh-CN" dirty="0"/>
              <a:t>sum(17, 51, 32) = 100</a:t>
            </a:r>
            <a:endParaRPr lang="zh-CN" altLang="en-US" dirty="0"/>
          </a:p>
        </p:txBody>
      </p:sp>
      <p:sp>
        <p:nvSpPr>
          <p:cNvPr id="172036" name="灯片编号占位符 1"/>
          <p:cNvSpPr>
            <a:spLocks noGrp="1"/>
          </p:cNvSpPr>
          <p:nvPr>
            <p:ph type="sldNum" sz="quarter" idx="10"/>
          </p:nvPr>
        </p:nvSpPr>
        <p:spPr>
          <a:noFill/>
        </p:spPr>
        <p:txBody>
          <a:bodyPr/>
          <a:lstStyle/>
          <a:p>
            <a:fld id="{95AF252E-09A0-43D2-83A5-E5FB0A029DA1}" type="slidenum">
              <a:rPr lang="zh-CN" altLang="en-US" smtClean="0">
                <a:ea typeface="宋体" charset="-122"/>
              </a:rPr>
              <a:pPr/>
              <a:t>128</a:t>
            </a:fld>
            <a:endParaRPr lang="en-US" altLang="zh-CN">
              <a:ea typeface="宋体" charset="-122"/>
            </a:endParaRPr>
          </a:p>
        </p:txBody>
      </p:sp>
    </p:spTree>
    <p:extLst>
      <p:ext uri="{BB962C8B-B14F-4D97-AF65-F5344CB8AC3E}">
        <p14:creationId xmlns:p14="http://schemas.microsoft.com/office/powerpoint/2010/main" xmlns="" val="2154369376"/>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spAutoFit/>
          </a:bodyPr>
          <a:lstStyle/>
          <a:p>
            <a:pPr eaLnBrk="1" hangingPunct="1"/>
            <a:r>
              <a:rPr lang="zh-CN" altLang="en-US" dirty="0"/>
              <a:t>背包问题</a:t>
            </a:r>
            <a:endParaRPr lang="en-US" altLang="zh-CN" dirty="0"/>
          </a:p>
        </p:txBody>
      </p:sp>
      <p:sp>
        <p:nvSpPr>
          <p:cNvPr id="173059" name="Rectangle 3"/>
          <p:cNvSpPr>
            <a:spLocks noGrp="1" noChangeArrowheads="1"/>
          </p:cNvSpPr>
          <p:nvPr>
            <p:ph idx="1"/>
          </p:nvPr>
        </p:nvSpPr>
        <p:spPr/>
        <p:txBody>
          <a:bodyPr rIns="180000" bIns="108000"/>
          <a:lstStyle/>
          <a:p>
            <a:pPr indent="1588" eaLnBrk="1" hangingPunct="1"/>
            <a:r>
              <a:rPr lang="zh-CN" altLang="en-US" sz="2400" dirty="0">
                <a:solidFill>
                  <a:srgbClr val="CC00CC"/>
                </a:solidFill>
                <a:latin typeface="黑体" pitchFamily="49" charset="-122"/>
                <a:ea typeface="黑体" pitchFamily="49" charset="-122"/>
              </a:rPr>
              <a:t> </a:t>
            </a:r>
            <a:r>
              <a:rPr lang="zh-CN" altLang="en-US" dirty="0"/>
              <a:t>假设问题的解为</a:t>
            </a:r>
            <a:r>
              <a:rPr lang="en-US" altLang="zh-CN" sz="3200" dirty="0"/>
              <a:t>K</a:t>
            </a:r>
            <a:r>
              <a:rPr lang="zh-CN" altLang="zh-CN" sz="3200" dirty="0"/>
              <a:t>napsack</a:t>
            </a:r>
            <a:r>
              <a:rPr lang="en-US" altLang="zh-CN" sz="3200" dirty="0"/>
              <a:t>(T, n)</a:t>
            </a:r>
            <a:r>
              <a:rPr lang="zh-CN" altLang="en-US" dirty="0"/>
              <a:t>。</a:t>
            </a:r>
            <a:endParaRPr lang="en-US" altLang="zh-CN" dirty="0"/>
          </a:p>
        </p:txBody>
      </p:sp>
      <p:sp>
        <p:nvSpPr>
          <p:cNvPr id="173060" name="灯片编号占位符 1"/>
          <p:cNvSpPr>
            <a:spLocks noGrp="1"/>
          </p:cNvSpPr>
          <p:nvPr>
            <p:ph type="sldNum" sz="quarter" idx="10"/>
          </p:nvPr>
        </p:nvSpPr>
        <p:spPr>
          <a:noFill/>
        </p:spPr>
        <p:txBody>
          <a:bodyPr/>
          <a:lstStyle/>
          <a:p>
            <a:fld id="{ABE11CB1-4895-40FB-B961-5DDE0CE49129}" type="slidenum">
              <a:rPr lang="zh-CN" altLang="en-US" smtClean="0">
                <a:ea typeface="宋体" charset="-122"/>
              </a:rPr>
              <a:pPr/>
              <a:t>129</a:t>
            </a:fld>
            <a:endParaRPr lang="en-US" altLang="zh-CN">
              <a:ea typeface="宋体" charset="-122"/>
            </a:endParaRPr>
          </a:p>
        </p:txBody>
      </p:sp>
      <p:sp>
        <p:nvSpPr>
          <p:cNvPr id="10" name="TextBox 9"/>
          <p:cNvSpPr txBox="1"/>
          <p:nvPr/>
        </p:nvSpPr>
        <p:spPr>
          <a:xfrm>
            <a:off x="1500188" y="3357563"/>
            <a:ext cx="3857630" cy="523220"/>
          </a:xfrm>
          <a:prstGeom prst="rect">
            <a:avLst/>
          </a:prstGeom>
          <a:noFill/>
        </p:spPr>
        <p:txBody>
          <a:bodyPr wrap="square">
            <a:spAutoFit/>
          </a:bodyPr>
          <a:lstStyle/>
          <a:p>
            <a:pPr>
              <a:defRPr/>
            </a:pPr>
            <a:r>
              <a:rPr lang="zh-CN" altLang="en-US" sz="2800" b="1" dirty="0">
                <a:solidFill>
                  <a:srgbClr val="008000"/>
                </a:solidFill>
                <a:latin typeface="+mn-lt"/>
                <a:ea typeface="宋体" pitchFamily="2" charset="-122"/>
                <a:sym typeface="Symbol"/>
              </a:rPr>
              <a:t></a:t>
            </a:r>
            <a:r>
              <a:rPr lang="en-US" altLang="zh-CN" sz="2800" b="1" dirty="0">
                <a:latin typeface="+mn-lt"/>
                <a:ea typeface="宋体" pitchFamily="2" charset="-122"/>
              </a:rPr>
              <a:t> K</a:t>
            </a:r>
            <a:r>
              <a:rPr lang="zh-CN" altLang="zh-CN" sz="2800" b="1" dirty="0">
                <a:latin typeface="+mn-lt"/>
              </a:rPr>
              <a:t>napsack</a:t>
            </a:r>
            <a:r>
              <a:rPr lang="en-US" altLang="zh-CN" sz="2800" b="1" dirty="0">
                <a:latin typeface="+mn-lt"/>
                <a:ea typeface="宋体" pitchFamily="2" charset="-122"/>
              </a:rPr>
              <a:t>(T-</a:t>
            </a:r>
            <a:r>
              <a:rPr lang="en-US" altLang="zh-CN" sz="2800" b="1" dirty="0" err="1">
                <a:latin typeface="+mn-lt"/>
                <a:ea typeface="宋体" pitchFamily="2" charset="-122"/>
              </a:rPr>
              <a:t>w</a:t>
            </a:r>
            <a:r>
              <a:rPr lang="en-US" altLang="zh-CN" sz="2800" b="1" baseline="-25000" dirty="0" err="1">
                <a:latin typeface="+mn-lt"/>
                <a:ea typeface="宋体" pitchFamily="2" charset="-122"/>
              </a:rPr>
              <a:t>n</a:t>
            </a:r>
            <a:r>
              <a:rPr lang="en-US" altLang="zh-CN" sz="2800" b="1" dirty="0">
                <a:latin typeface="+mn-lt"/>
                <a:ea typeface="宋体" pitchFamily="2" charset="-122"/>
              </a:rPr>
              <a:t>, n-1)</a:t>
            </a:r>
          </a:p>
        </p:txBody>
      </p:sp>
      <p:sp>
        <p:nvSpPr>
          <p:cNvPr id="11" name="TextBox 10"/>
          <p:cNvSpPr txBox="1"/>
          <p:nvPr/>
        </p:nvSpPr>
        <p:spPr>
          <a:xfrm>
            <a:off x="1500188" y="4214813"/>
            <a:ext cx="3429002" cy="523220"/>
          </a:xfrm>
          <a:prstGeom prst="rect">
            <a:avLst/>
          </a:prstGeom>
          <a:noFill/>
        </p:spPr>
        <p:txBody>
          <a:bodyPr wrap="square">
            <a:spAutoFit/>
          </a:bodyPr>
          <a:lstStyle/>
          <a:p>
            <a:pPr>
              <a:defRPr/>
            </a:pPr>
            <a:r>
              <a:rPr lang="zh-CN" altLang="en-US" sz="2800" b="1" dirty="0">
                <a:solidFill>
                  <a:srgbClr val="008000"/>
                </a:solidFill>
                <a:latin typeface="+mn-lt"/>
                <a:ea typeface="宋体" pitchFamily="2" charset="-122"/>
                <a:sym typeface="Symbol"/>
              </a:rPr>
              <a:t></a:t>
            </a:r>
            <a:r>
              <a:rPr lang="en-US" altLang="zh-CN" sz="2800" b="1" dirty="0">
                <a:latin typeface="+mn-lt"/>
                <a:ea typeface="宋体" pitchFamily="2" charset="-122"/>
              </a:rPr>
              <a:t> K</a:t>
            </a:r>
            <a:r>
              <a:rPr lang="zh-CN" altLang="zh-CN" sz="2800" b="1" dirty="0">
                <a:latin typeface="+mn-lt"/>
              </a:rPr>
              <a:t>napsack</a:t>
            </a:r>
            <a:r>
              <a:rPr lang="en-US" altLang="zh-CN" sz="2800" b="1" dirty="0">
                <a:latin typeface="+mn-lt"/>
                <a:ea typeface="宋体" pitchFamily="2" charset="-122"/>
              </a:rPr>
              <a:t>(T, n-1)</a:t>
            </a:r>
            <a:endParaRPr lang="zh-CN" altLang="en-US" sz="2800" b="1" dirty="0">
              <a:latin typeface="+mn-lt"/>
              <a:ea typeface="宋体" pitchFamily="2" charset="-122"/>
            </a:endParaRPr>
          </a:p>
        </p:txBody>
      </p:sp>
      <p:sp>
        <p:nvSpPr>
          <p:cNvPr id="19" name="十边形 18"/>
          <p:cNvSpPr/>
          <p:nvPr/>
        </p:nvSpPr>
        <p:spPr>
          <a:xfrm>
            <a:off x="6357938" y="2500313"/>
            <a:ext cx="928687" cy="714375"/>
          </a:xfrm>
          <a:prstGeom prst="decagon">
            <a:avLst/>
          </a:prstGeom>
          <a:noFill/>
          <a:ln w="1905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err="1">
                <a:solidFill>
                  <a:srgbClr val="3333FF"/>
                </a:solidFill>
              </a:rPr>
              <a:t>w</a:t>
            </a:r>
            <a:r>
              <a:rPr lang="en-US" altLang="zh-CN" sz="2800" b="1" baseline="-25000" dirty="0" err="1">
                <a:solidFill>
                  <a:srgbClr val="3333FF"/>
                </a:solidFill>
              </a:rPr>
              <a:t>n</a:t>
            </a:r>
            <a:endParaRPr lang="zh-CN" altLang="en-US" sz="2800" b="1" baseline="-25000" dirty="0">
              <a:solidFill>
                <a:srgbClr val="3333FF"/>
              </a:solidFill>
            </a:endParaRPr>
          </a:p>
        </p:txBody>
      </p:sp>
      <p:sp>
        <p:nvSpPr>
          <p:cNvPr id="20" name="十边形 19"/>
          <p:cNvSpPr/>
          <p:nvPr/>
        </p:nvSpPr>
        <p:spPr>
          <a:xfrm>
            <a:off x="6357938" y="4643438"/>
            <a:ext cx="928687" cy="714375"/>
          </a:xfrm>
          <a:prstGeom prst="decagon">
            <a:avLst/>
          </a:prstGeom>
          <a:noFill/>
          <a:ln w="1905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err="1">
                <a:solidFill>
                  <a:srgbClr val="3333FF"/>
                </a:solidFill>
              </a:rPr>
              <a:t>w</a:t>
            </a:r>
            <a:r>
              <a:rPr lang="en-US" altLang="zh-CN" sz="2800" b="1" baseline="-25000" dirty="0" err="1">
                <a:solidFill>
                  <a:srgbClr val="3333FF"/>
                </a:solidFill>
              </a:rPr>
              <a:t>n</a:t>
            </a:r>
            <a:endParaRPr lang="zh-CN" altLang="en-US" sz="2800" b="1" baseline="-25000" dirty="0">
              <a:solidFill>
                <a:srgbClr val="3333FF"/>
              </a:solidFill>
            </a:endParaRPr>
          </a:p>
        </p:txBody>
      </p:sp>
      <p:sp>
        <p:nvSpPr>
          <p:cNvPr id="21" name="TextBox 20"/>
          <p:cNvSpPr txBox="1"/>
          <p:nvPr/>
        </p:nvSpPr>
        <p:spPr>
          <a:xfrm>
            <a:off x="6215063" y="3916363"/>
            <a:ext cx="1214437" cy="584200"/>
          </a:xfrm>
          <a:prstGeom prst="rect">
            <a:avLst/>
          </a:prstGeom>
          <a:solidFill>
            <a:schemeClr val="bg1"/>
          </a:solidFill>
        </p:spPr>
        <p:txBody>
          <a:bodyPr>
            <a:spAutoFit/>
          </a:bodyPr>
          <a:lstStyle/>
          <a:p>
            <a:pPr algn="ctr">
              <a:defRPr/>
            </a:pPr>
            <a:r>
              <a:rPr lang="en-US" altLang="zh-CN" sz="3200" b="1" dirty="0">
                <a:latin typeface="+mn-lt"/>
                <a:ea typeface="宋体" pitchFamily="2" charset="-122"/>
              </a:rPr>
              <a:t>T-</a:t>
            </a:r>
            <a:r>
              <a:rPr lang="en-US" altLang="zh-CN" sz="3200" b="1" dirty="0" err="1">
                <a:latin typeface="+mn-lt"/>
                <a:ea typeface="宋体" pitchFamily="2" charset="-122"/>
              </a:rPr>
              <a:t>w</a:t>
            </a:r>
            <a:r>
              <a:rPr lang="en-US" altLang="zh-CN" sz="3200" b="1" baseline="-25000" dirty="0" err="1">
                <a:latin typeface="+mn-lt"/>
                <a:ea typeface="宋体" pitchFamily="2" charset="-122"/>
              </a:rPr>
              <a:t>n</a:t>
            </a:r>
            <a:endParaRPr lang="en-US" altLang="zh-CN" sz="3200" b="1" dirty="0">
              <a:latin typeface="+mn-lt"/>
              <a:ea typeface="宋体" pitchFamily="2" charset="-122"/>
            </a:endParaRPr>
          </a:p>
        </p:txBody>
      </p:sp>
      <p:sp>
        <p:nvSpPr>
          <p:cNvPr id="22" name="十边形 21"/>
          <p:cNvSpPr/>
          <p:nvPr/>
        </p:nvSpPr>
        <p:spPr>
          <a:xfrm>
            <a:off x="4929188" y="4643438"/>
            <a:ext cx="928687" cy="714375"/>
          </a:xfrm>
          <a:prstGeom prst="decagon">
            <a:avLst/>
          </a:prstGeom>
          <a:noFill/>
          <a:ln w="1905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err="1">
                <a:solidFill>
                  <a:srgbClr val="3333FF"/>
                </a:solidFill>
              </a:rPr>
              <a:t>w</a:t>
            </a:r>
            <a:r>
              <a:rPr lang="en-US" altLang="zh-CN" sz="2800" b="1" baseline="-25000" dirty="0" err="1">
                <a:solidFill>
                  <a:srgbClr val="3333FF"/>
                </a:solidFill>
              </a:rPr>
              <a:t>n</a:t>
            </a:r>
            <a:endParaRPr lang="zh-CN" altLang="en-US" sz="2800" b="1" baseline="-25000" dirty="0">
              <a:solidFill>
                <a:srgbClr val="3333FF"/>
              </a:solidFill>
            </a:endParaRPr>
          </a:p>
        </p:txBody>
      </p:sp>
      <p:sp>
        <p:nvSpPr>
          <p:cNvPr id="25" name="梯形 24"/>
          <p:cNvSpPr/>
          <p:nvPr/>
        </p:nvSpPr>
        <p:spPr>
          <a:xfrm>
            <a:off x="5857875" y="3357563"/>
            <a:ext cx="1928813" cy="2000250"/>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TextBox 12"/>
          <p:cNvSpPr txBox="1"/>
          <p:nvPr/>
        </p:nvSpPr>
        <p:spPr>
          <a:xfrm>
            <a:off x="6286500" y="3916363"/>
            <a:ext cx="1071563" cy="584200"/>
          </a:xfrm>
          <a:prstGeom prst="rect">
            <a:avLst/>
          </a:prstGeom>
          <a:solidFill>
            <a:schemeClr val="bg1"/>
          </a:solidFill>
        </p:spPr>
        <p:txBody>
          <a:bodyPr>
            <a:spAutoFit/>
          </a:bodyPr>
          <a:lstStyle/>
          <a:p>
            <a:pPr algn="ctr">
              <a:defRPr/>
            </a:pPr>
            <a:r>
              <a:rPr lang="en-US" altLang="zh-CN" sz="3200" b="1" dirty="0">
                <a:latin typeface="+mn-lt"/>
                <a:ea typeface="宋体" pitchFamily="2" charset="-122"/>
              </a:rPr>
              <a:t>T</a:t>
            </a:r>
          </a:p>
        </p:txBody>
      </p:sp>
    </p:spTree>
    <p:extLst>
      <p:ext uri="{BB962C8B-B14F-4D97-AF65-F5344CB8AC3E}">
        <p14:creationId xmlns:p14="http://schemas.microsoft.com/office/powerpoint/2010/main" xmlns="" val="40845258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2000"/>
                                        <p:tgtEl>
                                          <p:spTgt spid="19"/>
                                        </p:tgtEl>
                                      </p:cBhvr>
                                    </p:animEffect>
                                    <p:set>
                                      <p:cBhvr>
                                        <p:cTn id="16" dur="1" fill="hold">
                                          <p:stCondLst>
                                            <p:cond delay="1999"/>
                                          </p:stCondLst>
                                        </p:cTn>
                                        <p:tgtEl>
                                          <p:spTgt spid="19"/>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2000"/>
                                        <p:tgtEl>
                                          <p:spTgt spid="20"/>
                                        </p:tgtEl>
                                      </p:cBhvr>
                                    </p:animEffect>
                                  </p:childTnLst>
                                </p:cTn>
                              </p:par>
                            </p:childTnLst>
                          </p:cTn>
                        </p:par>
                        <p:par>
                          <p:cTn id="20" fill="hold">
                            <p:stCondLst>
                              <p:cond delay="2000"/>
                            </p:stCondLst>
                            <p:childTnLst>
                              <p:par>
                                <p:cTn id="21" presetID="1" presetClass="exit" presetSubtype="0" fill="hold" grpId="2" nodeType="after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1000"/>
                                        <p:tgtEl>
                                          <p:spTgt spid="21"/>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20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xit" presetSubtype="2" fill="hold" grpId="1" nodeType="clickEffect">
                                  <p:stCondLst>
                                    <p:cond delay="0"/>
                                  </p:stCondLst>
                                  <p:childTnLst>
                                    <p:animEffect transition="out" filter="wipe(right)">
                                      <p:cBhvr>
                                        <p:cTn id="34" dur="2000"/>
                                        <p:tgtEl>
                                          <p:spTgt spid="20"/>
                                        </p:tgtEl>
                                      </p:cBhvr>
                                    </p:animEffect>
                                    <p:set>
                                      <p:cBhvr>
                                        <p:cTn id="35" dur="1" fill="hold">
                                          <p:stCondLst>
                                            <p:cond delay="1999"/>
                                          </p:stCondLst>
                                        </p:cTn>
                                        <p:tgtEl>
                                          <p:spTgt spid="20"/>
                                        </p:tgtEl>
                                        <p:attrNameLst>
                                          <p:attrName>style.visibility</p:attrName>
                                        </p:attrNameLst>
                                      </p:cBhvr>
                                      <p:to>
                                        <p:strVal val="hidden"/>
                                      </p:to>
                                    </p:set>
                                  </p:childTnLst>
                                </p:cTn>
                              </p:par>
                            </p:childTnLst>
                          </p:cTn>
                        </p:par>
                        <p:par>
                          <p:cTn id="36" fill="hold">
                            <p:stCondLst>
                              <p:cond delay="2000"/>
                            </p:stCondLst>
                            <p:childTnLst>
                              <p:par>
                                <p:cTn id="37" presetID="22" presetClass="entr" presetSubtype="2"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right)">
                                      <p:cBhvr>
                                        <p:cTn id="39" dur="1000"/>
                                        <p:tgtEl>
                                          <p:spTgt spid="22"/>
                                        </p:tgtEl>
                                      </p:cBhvr>
                                    </p:animEffect>
                                  </p:childTnLst>
                                </p:cTn>
                              </p:par>
                            </p:childTnLst>
                          </p:cTn>
                        </p:par>
                        <p:par>
                          <p:cTn id="40" fill="hold">
                            <p:stCondLst>
                              <p:cond delay="3000"/>
                            </p:stCondLst>
                            <p:childTnLst>
                              <p:par>
                                <p:cTn id="41" presetID="10" presetClass="exit" presetSubtype="0" fill="hold" grpId="1" nodeType="afterEffect">
                                  <p:stCondLst>
                                    <p:cond delay="0"/>
                                  </p:stCondLst>
                                  <p:childTnLst>
                                    <p:animEffect transition="out" filter="fade">
                                      <p:cBhvr>
                                        <p:cTn id="42" dur="2000"/>
                                        <p:tgtEl>
                                          <p:spTgt spid="21"/>
                                        </p:tgtEl>
                                      </p:cBhvr>
                                    </p:animEffect>
                                    <p:set>
                                      <p:cBhvr>
                                        <p:cTn id="43" dur="1" fill="hold">
                                          <p:stCondLst>
                                            <p:cond delay="1999"/>
                                          </p:stCondLst>
                                        </p:cTn>
                                        <p:tgtEl>
                                          <p:spTgt spid="21"/>
                                        </p:tgtEl>
                                        <p:attrNameLst>
                                          <p:attrName>style.visibility</p:attrName>
                                        </p:attrNameLst>
                                      </p:cBhvr>
                                      <p:to>
                                        <p:strVal val="hidden"/>
                                      </p:to>
                                    </p:se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1000"/>
                                        <p:tgtEl>
                                          <p:spTgt spid="13"/>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left)">
                                      <p:cBhvr>
                                        <p:cTn id="5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9" grpId="0" animBg="1"/>
      <p:bldP spid="20" grpId="0" animBg="1"/>
      <p:bldP spid="20" grpId="1" animBg="1"/>
      <p:bldP spid="21" grpId="0" animBg="1"/>
      <p:bldP spid="21" grpId="1" animBg="1"/>
      <p:bldP spid="22" grpId="0" animBg="1"/>
      <p:bldP spid="13" grpId="0" animBg="1"/>
      <p:bldP spid="13" grpId="1" animBg="1"/>
      <p:bldP spid="13"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sz="3600"/>
              <a:t>删除</a:t>
            </a:r>
            <a:r>
              <a:rPr lang="en-US" altLang="zh-CN" sz="3600"/>
              <a:t>L</a:t>
            </a:r>
            <a:r>
              <a:rPr lang="zh-CN" altLang="en-US" sz="3600"/>
              <a:t>中的第</a:t>
            </a:r>
            <a:r>
              <a:rPr lang="en-US" altLang="zh-CN" sz="3600"/>
              <a:t>i</a:t>
            </a:r>
            <a:r>
              <a:rPr lang="zh-CN" altLang="en-US" sz="3600"/>
              <a:t>个数据元素</a:t>
            </a:r>
            <a:r>
              <a:rPr lang="en-US" altLang="zh-CN" sz="3200">
                <a:solidFill>
                  <a:srgbClr val="CC0000"/>
                </a:solidFill>
              </a:rPr>
              <a:t>(</a:t>
            </a:r>
            <a:r>
              <a:rPr lang="zh-CN" altLang="en-US" sz="3200">
                <a:solidFill>
                  <a:srgbClr val="CC0000"/>
                </a:solidFill>
              </a:rPr>
              <a:t>并用</a:t>
            </a:r>
            <a:r>
              <a:rPr lang="en-US" altLang="zh-CN" sz="3200">
                <a:solidFill>
                  <a:srgbClr val="CC0000"/>
                </a:solidFill>
              </a:rPr>
              <a:t>e</a:t>
            </a:r>
            <a:r>
              <a:rPr lang="zh-CN" altLang="en-US" sz="3200">
                <a:solidFill>
                  <a:srgbClr val="CC0000"/>
                </a:solidFill>
              </a:rPr>
              <a:t>返回</a:t>
            </a:r>
            <a:r>
              <a:rPr lang="en-US" altLang="zh-CN" sz="3200">
                <a:solidFill>
                  <a:srgbClr val="CC0000"/>
                </a:solidFill>
              </a:rPr>
              <a:t>)</a:t>
            </a:r>
          </a:p>
        </p:txBody>
      </p:sp>
      <p:sp>
        <p:nvSpPr>
          <p:cNvPr id="18435" name="Rectangle 3"/>
          <p:cNvSpPr>
            <a:spLocks noGrp="1" noChangeArrowheads="1"/>
          </p:cNvSpPr>
          <p:nvPr>
            <p:ph idx="1"/>
          </p:nvPr>
        </p:nvSpPr>
        <p:spPr>
          <a:xfrm>
            <a:off x="1000125" y="1600200"/>
            <a:ext cx="7143750" cy="4525963"/>
          </a:xfrm>
        </p:spPr>
        <p:txBody>
          <a:bodyPr/>
          <a:lstStyle/>
          <a:p>
            <a:pPr eaLnBrk="1" hangingPunct="1">
              <a:lnSpc>
                <a:spcPct val="135000"/>
              </a:lnSpc>
              <a:buFont typeface="Wingdings" pitchFamily="2" charset="2"/>
              <a:buNone/>
            </a:pPr>
            <a:r>
              <a:rPr lang="en-US" altLang="zh-CN" dirty="0" err="1"/>
              <a:t>DeleteList</a:t>
            </a:r>
            <a:r>
              <a:rPr lang="en-US" altLang="zh-CN" dirty="0"/>
              <a:t> (</a:t>
            </a:r>
            <a:r>
              <a:rPr lang="en-US" altLang="zh-CN" dirty="0" err="1"/>
              <a:t>SList</a:t>
            </a:r>
            <a:r>
              <a:rPr lang="en-US" altLang="zh-CN" dirty="0"/>
              <a:t> &amp;L, </a:t>
            </a:r>
            <a:r>
              <a:rPr lang="en-US" altLang="zh-CN" dirty="0" err="1">
                <a:solidFill>
                  <a:srgbClr val="0000CC"/>
                </a:solidFill>
              </a:rPr>
              <a:t>int</a:t>
            </a:r>
            <a:r>
              <a:rPr lang="en-US" altLang="zh-CN" dirty="0"/>
              <a:t> </a:t>
            </a:r>
            <a:r>
              <a:rPr lang="en-US" altLang="zh-CN" dirty="0" err="1"/>
              <a:t>i</a:t>
            </a:r>
            <a:r>
              <a:rPr lang="en-US" altLang="zh-CN" dirty="0"/>
              <a:t>, </a:t>
            </a:r>
            <a:r>
              <a:rPr lang="en-US" altLang="zh-CN" dirty="0">
                <a:solidFill>
                  <a:srgbClr val="CC0000"/>
                </a:solidFill>
              </a:rPr>
              <a:t>Type &amp;e</a:t>
            </a:r>
            <a:r>
              <a:rPr lang="en-US" altLang="zh-CN" dirty="0"/>
              <a:t>)</a:t>
            </a:r>
          </a:p>
          <a:p>
            <a:pPr eaLnBrk="1" hangingPunct="1">
              <a:lnSpc>
                <a:spcPct val="135000"/>
              </a:lnSpc>
              <a:buFont typeface="Wingdings" pitchFamily="2" charset="2"/>
              <a:buNone/>
            </a:pPr>
            <a:r>
              <a:rPr lang="en-US" altLang="zh-CN" dirty="0"/>
              <a:t>{	</a:t>
            </a:r>
            <a:r>
              <a:rPr lang="en-US" altLang="zh-CN" dirty="0">
                <a:solidFill>
                  <a:srgbClr val="0000CC"/>
                </a:solidFill>
              </a:rPr>
              <a:t>if</a:t>
            </a:r>
            <a:r>
              <a:rPr lang="en-US" altLang="zh-CN" dirty="0"/>
              <a:t> (</a:t>
            </a:r>
            <a:r>
              <a:rPr lang="en-US" altLang="zh-CN" dirty="0" err="1"/>
              <a:t>i</a:t>
            </a:r>
            <a:r>
              <a:rPr lang="en-US" altLang="zh-CN" dirty="0"/>
              <a:t>&lt;1 || </a:t>
            </a:r>
            <a:r>
              <a:rPr lang="en-US" altLang="zh-CN" dirty="0" err="1"/>
              <a:t>i</a:t>
            </a:r>
            <a:r>
              <a:rPr lang="en-US" altLang="zh-CN" dirty="0"/>
              <a:t>&gt;</a:t>
            </a:r>
            <a:r>
              <a:rPr lang="en-US" altLang="zh-CN" dirty="0" err="1"/>
              <a:t>L.n</a:t>
            </a:r>
            <a:r>
              <a:rPr lang="en-US" altLang="zh-CN" dirty="0"/>
              <a:t>) </a:t>
            </a:r>
            <a:r>
              <a:rPr lang="en-US" altLang="zh-CN" dirty="0">
                <a:solidFill>
                  <a:srgbClr val="0000CC"/>
                </a:solidFill>
              </a:rPr>
              <a:t>return</a:t>
            </a:r>
            <a:r>
              <a:rPr lang="en-US" altLang="zh-CN" dirty="0"/>
              <a:t>;</a:t>
            </a:r>
          </a:p>
          <a:p>
            <a:pPr eaLnBrk="1" hangingPunct="1">
              <a:lnSpc>
                <a:spcPct val="135000"/>
              </a:lnSpc>
              <a:buFont typeface="Wingdings" pitchFamily="2" charset="2"/>
              <a:buNone/>
            </a:pPr>
            <a:r>
              <a:rPr lang="en-US" altLang="zh-CN" dirty="0"/>
              <a:t>	</a:t>
            </a:r>
            <a:r>
              <a:rPr lang="en-US" altLang="zh-CN" dirty="0">
                <a:solidFill>
                  <a:srgbClr val="CC0000"/>
                </a:solidFill>
              </a:rPr>
              <a:t>e=</a:t>
            </a:r>
            <a:r>
              <a:rPr lang="en-US" altLang="zh-CN" dirty="0" err="1">
                <a:solidFill>
                  <a:srgbClr val="CC0000"/>
                </a:solidFill>
              </a:rPr>
              <a:t>L.elem</a:t>
            </a:r>
            <a:r>
              <a:rPr lang="en-US" altLang="zh-CN" baseline="-25000" dirty="0" err="1">
                <a:solidFill>
                  <a:srgbClr val="CC0000"/>
                </a:solidFill>
              </a:rPr>
              <a:t>i</a:t>
            </a:r>
            <a:r>
              <a:rPr lang="en-US" altLang="zh-CN" baseline="-25000" dirty="0">
                <a:solidFill>
                  <a:srgbClr val="CC0000"/>
                </a:solidFill>
              </a:rPr>
              <a:t> </a:t>
            </a:r>
            <a:r>
              <a:rPr lang="en-US" altLang="zh-CN" dirty="0">
                <a:solidFill>
                  <a:srgbClr val="CC0000"/>
                </a:solidFill>
              </a:rPr>
              <a:t>;</a:t>
            </a:r>
            <a:endParaRPr lang="en-US" altLang="zh-CN" dirty="0">
              <a:solidFill>
                <a:srgbClr val="008000"/>
              </a:solidFill>
            </a:endParaRPr>
          </a:p>
          <a:p>
            <a:pPr eaLnBrk="1" hangingPunct="1">
              <a:lnSpc>
                <a:spcPct val="135000"/>
              </a:lnSpc>
              <a:buFont typeface="Wingdings" pitchFamily="2" charset="2"/>
              <a:buNone/>
            </a:pPr>
            <a:r>
              <a:rPr lang="en-US" altLang="zh-CN" dirty="0"/>
              <a:t>	</a:t>
            </a:r>
            <a:r>
              <a:rPr lang="en-US" altLang="zh-CN" dirty="0">
                <a:solidFill>
                  <a:srgbClr val="0000CC"/>
                </a:solidFill>
              </a:rPr>
              <a:t>for</a:t>
            </a:r>
            <a:r>
              <a:rPr lang="en-US" altLang="zh-CN" dirty="0"/>
              <a:t> (j=</a:t>
            </a:r>
            <a:r>
              <a:rPr lang="en-US" altLang="zh-CN" dirty="0" err="1"/>
              <a:t>i</a:t>
            </a:r>
            <a:r>
              <a:rPr lang="en-US" altLang="zh-CN" dirty="0"/>
              <a:t>; </a:t>
            </a:r>
            <a:r>
              <a:rPr lang="en-US" altLang="zh-CN" dirty="0" err="1"/>
              <a:t>j</a:t>
            </a:r>
            <a:r>
              <a:rPr lang="en-US" altLang="zh-CN" sz="2000" dirty="0" err="1"/>
              <a:t>≤</a:t>
            </a:r>
            <a:r>
              <a:rPr lang="en-US" altLang="zh-CN" dirty="0" err="1"/>
              <a:t>L.n</a:t>
            </a:r>
            <a:r>
              <a:rPr lang="en-US" altLang="zh-CN" dirty="0"/>
              <a:t>; ++j)</a:t>
            </a:r>
          </a:p>
          <a:p>
            <a:pPr eaLnBrk="1" hangingPunct="1">
              <a:lnSpc>
                <a:spcPct val="135000"/>
              </a:lnSpc>
              <a:buFont typeface="Wingdings" pitchFamily="2" charset="2"/>
              <a:buNone/>
            </a:pPr>
            <a:r>
              <a:rPr lang="en-US" altLang="zh-CN" dirty="0"/>
              <a:t>		</a:t>
            </a:r>
            <a:r>
              <a:rPr lang="en-US" altLang="zh-CN" dirty="0" err="1"/>
              <a:t>L.elem</a:t>
            </a:r>
            <a:r>
              <a:rPr lang="en-US" altLang="zh-CN" baseline="-25000" dirty="0" err="1"/>
              <a:t>j</a:t>
            </a:r>
            <a:r>
              <a:rPr lang="en-US" altLang="zh-CN" dirty="0"/>
              <a:t>=L.elem</a:t>
            </a:r>
            <a:r>
              <a:rPr lang="en-US" altLang="zh-CN" baseline="-25000" dirty="0"/>
              <a:t>j+1</a:t>
            </a:r>
            <a:r>
              <a:rPr lang="en-US" altLang="zh-CN" dirty="0"/>
              <a:t>;  </a:t>
            </a:r>
            <a:r>
              <a:rPr lang="en-US" altLang="zh-CN" dirty="0">
                <a:solidFill>
                  <a:srgbClr val="008000"/>
                </a:solidFill>
              </a:rPr>
              <a:t>//</a:t>
            </a:r>
            <a:r>
              <a:rPr lang="zh-CN" altLang="en-US" dirty="0">
                <a:solidFill>
                  <a:srgbClr val="008000"/>
                </a:solidFill>
              </a:rPr>
              <a:t>元素前移</a:t>
            </a:r>
            <a:endParaRPr lang="en-US" altLang="zh-CN" dirty="0"/>
          </a:p>
          <a:p>
            <a:pPr eaLnBrk="1" hangingPunct="1">
              <a:lnSpc>
                <a:spcPct val="135000"/>
              </a:lnSpc>
              <a:buFont typeface="Wingdings" pitchFamily="2" charset="2"/>
              <a:buNone/>
            </a:pPr>
            <a:r>
              <a:rPr lang="zh-CN" altLang="en-US" dirty="0"/>
              <a:t>	</a:t>
            </a:r>
            <a:r>
              <a:rPr lang="en-US" altLang="zh-CN" dirty="0"/>
              <a:t>--</a:t>
            </a:r>
            <a:r>
              <a:rPr lang="en-US" altLang="zh-CN" dirty="0" err="1"/>
              <a:t>L.n</a:t>
            </a:r>
            <a:r>
              <a:rPr lang="en-US" altLang="zh-CN" dirty="0"/>
              <a:t>;   </a:t>
            </a:r>
            <a:r>
              <a:rPr lang="en-US" altLang="zh-CN" dirty="0">
                <a:solidFill>
                  <a:srgbClr val="008000"/>
                </a:solidFill>
              </a:rPr>
              <a:t>//</a:t>
            </a:r>
            <a:r>
              <a:rPr lang="zh-CN" altLang="en-US" dirty="0">
                <a:solidFill>
                  <a:srgbClr val="008000"/>
                </a:solidFill>
              </a:rPr>
              <a:t>线性表的长度减</a:t>
            </a:r>
            <a:r>
              <a:rPr lang="en-US" altLang="zh-CN" dirty="0">
                <a:solidFill>
                  <a:srgbClr val="008000"/>
                </a:solidFill>
              </a:rPr>
              <a:t>1</a:t>
            </a:r>
          </a:p>
          <a:p>
            <a:pPr eaLnBrk="1" hangingPunct="1">
              <a:lnSpc>
                <a:spcPct val="135000"/>
              </a:lnSpc>
              <a:buFont typeface="Wingdings" pitchFamily="2" charset="2"/>
              <a:buNone/>
            </a:pPr>
            <a:r>
              <a:rPr lang="en-US" altLang="zh-CN" dirty="0"/>
              <a:t>} </a:t>
            </a:r>
            <a:r>
              <a:rPr lang="en-US" altLang="zh-CN" dirty="0">
                <a:solidFill>
                  <a:srgbClr val="008000"/>
                </a:solidFill>
              </a:rPr>
              <a:t>//</a:t>
            </a:r>
            <a:r>
              <a:rPr lang="zh-CN" altLang="en-US" dirty="0">
                <a:solidFill>
                  <a:srgbClr val="008000"/>
                </a:solidFill>
              </a:rPr>
              <a:t>算法的时间复杂度为</a:t>
            </a:r>
            <a:r>
              <a:rPr lang="en-US" altLang="zh-CN" dirty="0">
                <a:solidFill>
                  <a:srgbClr val="008000"/>
                </a:solidFill>
              </a:rPr>
              <a:t>O(n)</a:t>
            </a:r>
            <a:r>
              <a:rPr lang="zh-CN" altLang="en-US" dirty="0">
                <a:solidFill>
                  <a:srgbClr val="008000"/>
                </a:solidFill>
              </a:rPr>
              <a:t>。</a:t>
            </a:r>
            <a:endParaRPr lang="en-US" altLang="zh-CN" dirty="0">
              <a:solidFill>
                <a:srgbClr val="008000"/>
              </a:solidFill>
            </a:endParaRPr>
          </a:p>
        </p:txBody>
      </p:sp>
      <p:sp>
        <p:nvSpPr>
          <p:cNvPr id="18436" name="灯片编号占位符 1"/>
          <p:cNvSpPr>
            <a:spLocks noGrp="1"/>
          </p:cNvSpPr>
          <p:nvPr>
            <p:ph type="sldNum" sz="quarter" idx="10"/>
          </p:nvPr>
        </p:nvSpPr>
        <p:spPr>
          <a:noFill/>
        </p:spPr>
        <p:txBody>
          <a:bodyPr/>
          <a:lstStyle/>
          <a:p>
            <a:fld id="{722BDFB2-1570-4B4C-B66C-361D57CFF81C}" type="slidenum">
              <a:rPr lang="zh-CN" altLang="en-US" smtClean="0">
                <a:ea typeface="宋体" charset="-122"/>
              </a:rPr>
              <a:pPr/>
              <a:t>13</a:t>
            </a:fld>
            <a:endParaRPr lang="en-US" altLang="zh-CN">
              <a:ea typeface="宋体" charset="-122"/>
            </a:endParaRP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spAutoFit/>
          </a:bodyPr>
          <a:lstStyle/>
          <a:p>
            <a:pPr eaLnBrk="1" hangingPunct="1"/>
            <a:r>
              <a:rPr lang="zh-CN" altLang="en-US"/>
              <a:t>背包问题</a:t>
            </a:r>
            <a:endParaRPr lang="en-US" altLang="zh-CN"/>
          </a:p>
        </p:txBody>
      </p:sp>
      <p:sp>
        <p:nvSpPr>
          <p:cNvPr id="15364" name="Rectangle 3"/>
          <p:cNvSpPr>
            <a:spLocks noGrp="1" noChangeArrowheads="1"/>
          </p:cNvSpPr>
          <p:nvPr>
            <p:ph idx="1"/>
          </p:nvPr>
        </p:nvSpPr>
        <p:spPr/>
        <p:txBody>
          <a:bodyPr rIns="180000" bIns="108000"/>
          <a:lstStyle/>
          <a:p>
            <a:pPr marL="92075" indent="1588" eaLnBrk="1" hangingPunct="1"/>
            <a:r>
              <a:rPr lang="zh-CN" altLang="en-US" sz="2400">
                <a:solidFill>
                  <a:srgbClr val="CC00CC"/>
                </a:solidFill>
                <a:latin typeface="黑体" pitchFamily="49" charset="-122"/>
                <a:ea typeface="黑体" pitchFamily="49" charset="-122"/>
              </a:rPr>
              <a:t> </a:t>
            </a:r>
            <a:r>
              <a:rPr lang="zh-CN" altLang="en-US" sz="2400">
                <a:latin typeface="黑体" pitchFamily="49" charset="-122"/>
                <a:ea typeface="黑体" pitchFamily="49" charset="-122"/>
              </a:rPr>
              <a:t>算法思路</a:t>
            </a:r>
            <a:r>
              <a:rPr lang="zh-CN" altLang="en-US" sz="2400"/>
              <a:t>：试探第</a:t>
            </a:r>
            <a:r>
              <a:rPr lang="en-US" altLang="zh-CN" sz="2400"/>
              <a:t>n</a:t>
            </a:r>
            <a:r>
              <a:rPr lang="zh-CN" altLang="en-US" sz="2400"/>
              <a:t>个物品</a:t>
            </a:r>
            <a:r>
              <a:rPr lang="en-US" altLang="zh-CN" sz="2400">
                <a:solidFill>
                  <a:srgbClr val="008000"/>
                </a:solidFill>
              </a:rPr>
              <a:t>(</a:t>
            </a:r>
            <a:r>
              <a:rPr lang="zh-CN" altLang="en-US" sz="2400">
                <a:solidFill>
                  <a:srgbClr val="008000"/>
                </a:solidFill>
              </a:rPr>
              <a:t>重量为</a:t>
            </a:r>
            <a:r>
              <a:rPr lang="en-US" altLang="zh-CN" sz="2400">
                <a:solidFill>
                  <a:srgbClr val="008000"/>
                </a:solidFill>
              </a:rPr>
              <a:t>w</a:t>
            </a:r>
            <a:r>
              <a:rPr lang="en-US" altLang="zh-CN" sz="2400" baseline="-25000">
                <a:solidFill>
                  <a:srgbClr val="008000"/>
                </a:solidFill>
              </a:rPr>
              <a:t>n</a:t>
            </a:r>
            <a:r>
              <a:rPr lang="en-US" altLang="zh-CN" sz="2400">
                <a:solidFill>
                  <a:srgbClr val="008000"/>
                </a:solidFill>
              </a:rPr>
              <a:t>)</a:t>
            </a:r>
            <a:r>
              <a:rPr lang="zh-CN" altLang="en-US" sz="2400"/>
              <a:t>。</a:t>
            </a:r>
          </a:p>
          <a:p>
            <a:pPr marL="92075" indent="1588" eaLnBrk="1" hangingPunct="1">
              <a:buFont typeface="Wingdings" pitchFamily="2" charset="2"/>
              <a:buNone/>
            </a:pPr>
            <a:r>
              <a:rPr lang="zh-CN" altLang="en-US" sz="2400"/>
              <a:t>如果背包剩余容量</a:t>
            </a:r>
            <a:r>
              <a:rPr lang="en-US" altLang="zh-CN" sz="2400"/>
              <a:t>T≥</a:t>
            </a:r>
            <a:r>
              <a:rPr lang="en-US" altLang="zh-CN" sz="2400">
                <a:solidFill>
                  <a:schemeClr val="tx2"/>
                </a:solidFill>
              </a:rPr>
              <a:t>w</a:t>
            </a:r>
            <a:r>
              <a:rPr lang="en-US" altLang="zh-CN" sz="2400" baseline="-25000">
                <a:solidFill>
                  <a:schemeClr val="tx2"/>
                </a:solidFill>
              </a:rPr>
              <a:t>n</a:t>
            </a:r>
            <a:r>
              <a:rPr lang="zh-CN" altLang="en-US" sz="2400"/>
              <a:t>，则将该物品放入背包，继续求解</a:t>
            </a:r>
            <a:r>
              <a:rPr lang="zh-CN" altLang="en-US" sz="2400">
                <a:latin typeface="Arial" charset="0"/>
              </a:rPr>
              <a:t>“</a:t>
            </a:r>
            <a:r>
              <a:rPr lang="zh-CN" altLang="en-US" sz="2400">
                <a:solidFill>
                  <a:srgbClr val="3333FF"/>
                </a:solidFill>
              </a:rPr>
              <a:t>从余下的</a:t>
            </a:r>
            <a:r>
              <a:rPr lang="en-US" altLang="zh-CN" sz="2400">
                <a:solidFill>
                  <a:srgbClr val="3333FF"/>
                </a:solidFill>
              </a:rPr>
              <a:t>n-1</a:t>
            </a:r>
            <a:r>
              <a:rPr lang="zh-CN" altLang="en-US" sz="2400">
                <a:solidFill>
                  <a:srgbClr val="3333FF"/>
                </a:solidFill>
              </a:rPr>
              <a:t>个物品中选取若干个，使其重量之和＝背包的剩余容量</a:t>
            </a:r>
            <a:r>
              <a:rPr lang="en-US" altLang="zh-CN" sz="2400">
                <a:solidFill>
                  <a:srgbClr val="3333FF"/>
                </a:solidFill>
              </a:rPr>
              <a:t>T-w</a:t>
            </a:r>
            <a:r>
              <a:rPr lang="en-US" altLang="zh-CN" sz="2400" baseline="-25000">
                <a:solidFill>
                  <a:srgbClr val="3333FF"/>
                </a:solidFill>
              </a:rPr>
              <a:t>n</a:t>
            </a:r>
            <a:r>
              <a:rPr lang="zh-CN" altLang="en-US" sz="2400">
                <a:latin typeface="Arial" charset="0"/>
              </a:rPr>
              <a:t>”</a:t>
            </a:r>
            <a:r>
              <a:rPr lang="zh-CN" altLang="en-US" sz="2400"/>
              <a:t>的问题。</a:t>
            </a:r>
          </a:p>
          <a:p>
            <a:pPr marL="92075" indent="1588" eaLnBrk="1" hangingPunct="1">
              <a:buFont typeface="Wingdings" pitchFamily="2" charset="2"/>
              <a:buNone/>
            </a:pPr>
            <a:r>
              <a:rPr lang="zh-CN" altLang="en-US" sz="2400"/>
              <a:t>否则，舍去该物品</a:t>
            </a:r>
            <a:r>
              <a:rPr lang="en-US" altLang="zh-CN" sz="2400">
                <a:solidFill>
                  <a:srgbClr val="008000"/>
                </a:solidFill>
              </a:rPr>
              <a:t>(</a:t>
            </a:r>
            <a:r>
              <a:rPr lang="zh-CN" altLang="en-US" sz="2400">
                <a:solidFill>
                  <a:srgbClr val="008000"/>
                </a:solidFill>
              </a:rPr>
              <a:t>第</a:t>
            </a:r>
            <a:r>
              <a:rPr lang="en-US" altLang="zh-CN" sz="2400">
                <a:solidFill>
                  <a:srgbClr val="008000"/>
                </a:solidFill>
              </a:rPr>
              <a:t>n</a:t>
            </a:r>
            <a:r>
              <a:rPr lang="zh-CN" altLang="en-US" sz="2400">
                <a:solidFill>
                  <a:srgbClr val="008000"/>
                </a:solidFill>
              </a:rPr>
              <a:t>个</a:t>
            </a:r>
            <a:r>
              <a:rPr lang="en-US" altLang="zh-CN" sz="2400">
                <a:solidFill>
                  <a:srgbClr val="008000"/>
                </a:solidFill>
              </a:rPr>
              <a:t>)</a:t>
            </a:r>
            <a:r>
              <a:rPr lang="zh-CN" altLang="en-US" sz="2400"/>
              <a:t>，转而求解</a:t>
            </a:r>
            <a:r>
              <a:rPr lang="zh-CN" altLang="en-US" sz="2400">
                <a:latin typeface="Arial" charset="0"/>
              </a:rPr>
              <a:t>“</a:t>
            </a:r>
            <a:r>
              <a:rPr lang="zh-CN" altLang="en-US" sz="2400">
                <a:solidFill>
                  <a:srgbClr val="CC3300"/>
                </a:solidFill>
              </a:rPr>
              <a:t>从余下的</a:t>
            </a:r>
            <a:r>
              <a:rPr lang="en-US" altLang="zh-CN" sz="2400">
                <a:solidFill>
                  <a:srgbClr val="CC3300"/>
                </a:solidFill>
              </a:rPr>
              <a:t>n</a:t>
            </a:r>
            <a:r>
              <a:rPr lang="en-US" altLang="zh-CN" sz="2400">
                <a:solidFill>
                  <a:srgbClr val="CC3300"/>
                </a:solidFill>
                <a:latin typeface="黑体" pitchFamily="49" charset="-122"/>
                <a:ea typeface="黑体" pitchFamily="49" charset="-122"/>
              </a:rPr>
              <a:t>-</a:t>
            </a:r>
            <a:r>
              <a:rPr lang="en-US" altLang="zh-CN" sz="2400">
                <a:solidFill>
                  <a:srgbClr val="CC3300"/>
                </a:solidFill>
              </a:rPr>
              <a:t>1</a:t>
            </a:r>
            <a:r>
              <a:rPr lang="zh-CN" altLang="en-US" sz="2400">
                <a:solidFill>
                  <a:srgbClr val="CC3300"/>
                </a:solidFill>
              </a:rPr>
              <a:t>个物品中选取若干个，使其重量之和＝背包的剩余容量</a:t>
            </a:r>
            <a:r>
              <a:rPr lang="en-US" altLang="zh-CN" sz="2400">
                <a:solidFill>
                  <a:srgbClr val="CC3300"/>
                </a:solidFill>
              </a:rPr>
              <a:t>T</a:t>
            </a:r>
            <a:r>
              <a:rPr lang="zh-CN" altLang="en-US" sz="2400">
                <a:latin typeface="Arial" charset="0"/>
              </a:rPr>
              <a:t>”</a:t>
            </a:r>
            <a:r>
              <a:rPr lang="zh-CN" altLang="en-US" sz="2400"/>
              <a:t>的问题。</a:t>
            </a:r>
          </a:p>
        </p:txBody>
      </p:sp>
      <p:sp>
        <p:nvSpPr>
          <p:cNvPr id="174084" name="灯片编号占位符 1"/>
          <p:cNvSpPr>
            <a:spLocks noGrp="1"/>
          </p:cNvSpPr>
          <p:nvPr>
            <p:ph type="sldNum" sz="quarter" idx="10"/>
          </p:nvPr>
        </p:nvSpPr>
        <p:spPr>
          <a:noFill/>
        </p:spPr>
        <p:txBody>
          <a:bodyPr/>
          <a:lstStyle/>
          <a:p>
            <a:fld id="{768A21D8-19C1-420D-A53D-17D308E9A9AD}" type="slidenum">
              <a:rPr lang="zh-CN" altLang="en-US" smtClean="0">
                <a:ea typeface="宋体" charset="-122"/>
              </a:rPr>
              <a:pPr/>
              <a:t>130</a:t>
            </a:fld>
            <a:endParaRPr lang="en-US" altLang="zh-CN">
              <a:ea typeface="宋体" charset="-122"/>
            </a:endParaRPr>
          </a:p>
        </p:txBody>
      </p:sp>
    </p:spTree>
    <p:extLst>
      <p:ext uri="{BB962C8B-B14F-4D97-AF65-F5344CB8AC3E}">
        <p14:creationId xmlns:p14="http://schemas.microsoft.com/office/powerpoint/2010/main" xmlns="" val="6734728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64">
                                            <p:txEl>
                                              <p:pRg st="2" end="2"/>
                                            </p:txEl>
                                          </p:spTgt>
                                        </p:tgtEl>
                                        <p:attrNameLst>
                                          <p:attrName>style.visibility</p:attrName>
                                        </p:attrNameLst>
                                      </p:cBhvr>
                                      <p:to>
                                        <p:strVal val="visible"/>
                                      </p:to>
                                    </p:set>
                                    <p:animEffect transition="in" filter="wipe(left)">
                                      <p:cBhvr>
                                        <p:cTn id="7" dur="1000"/>
                                        <p:tgtEl>
                                          <p:spTgt spid="153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spAutoFit/>
          </a:bodyPr>
          <a:lstStyle/>
          <a:p>
            <a:pPr eaLnBrk="1" hangingPunct="1"/>
            <a:r>
              <a:rPr lang="zh-CN" altLang="en-US"/>
              <a:t>背包问题</a:t>
            </a:r>
            <a:endParaRPr lang="en-US" altLang="zh-CN"/>
          </a:p>
        </p:txBody>
      </p:sp>
      <p:sp>
        <p:nvSpPr>
          <p:cNvPr id="175107" name="Rectangle 3"/>
          <p:cNvSpPr>
            <a:spLocks noGrp="1" noChangeArrowheads="1"/>
          </p:cNvSpPr>
          <p:nvPr>
            <p:ph idx="1"/>
          </p:nvPr>
        </p:nvSpPr>
        <p:spPr/>
        <p:txBody>
          <a:bodyPr rIns="180000" bIns="108000"/>
          <a:lstStyle/>
          <a:p>
            <a:pPr marL="174625" indent="1588" algn="just" eaLnBrk="1" hangingPunct="1"/>
            <a:r>
              <a:rPr lang="zh-CN" altLang="en-US" dirty="0"/>
              <a:t> 用布尔函数表示背包问题：</a:t>
            </a:r>
          </a:p>
          <a:p>
            <a:pPr marL="174625" indent="1588" algn="just" eaLnBrk="1" hangingPunct="1">
              <a:buFont typeface="Wingdings" pitchFamily="2" charset="2"/>
              <a:buNone/>
            </a:pPr>
            <a:r>
              <a:rPr lang="en-US" altLang="zh-CN" dirty="0">
                <a:solidFill>
                  <a:srgbClr val="008000"/>
                </a:solidFill>
                <a:latin typeface="Arial" charset="0"/>
              </a:rPr>
              <a:t>——</a:t>
            </a:r>
            <a:r>
              <a:rPr lang="en-US" altLang="zh-CN" dirty="0">
                <a:solidFill>
                  <a:srgbClr val="3333FF"/>
                </a:solidFill>
              </a:rPr>
              <a:t>k(T, n)=1</a:t>
            </a:r>
            <a:r>
              <a:rPr lang="zh-CN" altLang="en-US" dirty="0">
                <a:solidFill>
                  <a:srgbClr val="3333FF"/>
                </a:solidFill>
              </a:rPr>
              <a:t>表示有解，</a:t>
            </a:r>
            <a:r>
              <a:rPr lang="en-US" altLang="zh-CN" dirty="0">
                <a:solidFill>
                  <a:srgbClr val="3333FF"/>
                </a:solidFill>
              </a:rPr>
              <a:t>=0</a:t>
            </a:r>
            <a:r>
              <a:rPr lang="zh-CN" altLang="en-US" dirty="0">
                <a:solidFill>
                  <a:srgbClr val="3333FF"/>
                </a:solidFill>
              </a:rPr>
              <a:t>表示无解。</a:t>
            </a:r>
          </a:p>
        </p:txBody>
      </p:sp>
      <p:sp>
        <p:nvSpPr>
          <p:cNvPr id="175108" name="灯片编号占位符 1"/>
          <p:cNvSpPr>
            <a:spLocks noGrp="1"/>
          </p:cNvSpPr>
          <p:nvPr>
            <p:ph type="sldNum" sz="quarter" idx="10"/>
          </p:nvPr>
        </p:nvSpPr>
        <p:spPr>
          <a:noFill/>
        </p:spPr>
        <p:txBody>
          <a:bodyPr/>
          <a:lstStyle/>
          <a:p>
            <a:fld id="{075E37E4-5824-42B2-A506-CE68A7EF796F}" type="slidenum">
              <a:rPr lang="zh-CN" altLang="en-US" smtClean="0">
                <a:ea typeface="宋体" charset="-122"/>
              </a:rPr>
              <a:pPr/>
              <a:t>131</a:t>
            </a:fld>
            <a:endParaRPr lang="en-US" altLang="zh-CN">
              <a:ea typeface="宋体" charset="-122"/>
            </a:endParaRPr>
          </a:p>
        </p:txBody>
      </p:sp>
      <p:graphicFrame>
        <p:nvGraphicFramePr>
          <p:cNvPr id="6" name="表格 5"/>
          <p:cNvGraphicFramePr>
            <a:graphicFrameLocks noGrp="1"/>
          </p:cNvGraphicFramePr>
          <p:nvPr/>
        </p:nvGraphicFramePr>
        <p:xfrm>
          <a:off x="1285852" y="3200339"/>
          <a:ext cx="6215106" cy="2586116"/>
        </p:xfrm>
        <a:graphic>
          <a:graphicData uri="http://schemas.openxmlformats.org/drawingml/2006/table">
            <a:tbl>
              <a:tblPr firstRow="1" bandRow="1">
                <a:tableStyleId>{5C22544A-7EE6-4342-B048-85BDC9FD1C3A}</a:tableStyleId>
              </a:tblPr>
              <a:tblGrid>
                <a:gridCol w="1785950">
                  <a:extLst>
                    <a:ext uri="{9D8B030D-6E8A-4147-A177-3AD203B41FA5}">
                      <a16:colId xmlns:a16="http://schemas.microsoft.com/office/drawing/2014/main" xmlns="" val="20000"/>
                    </a:ext>
                  </a:extLst>
                </a:gridCol>
                <a:gridCol w="4429156">
                  <a:extLst>
                    <a:ext uri="{9D8B030D-6E8A-4147-A177-3AD203B41FA5}">
                      <a16:colId xmlns:a16="http://schemas.microsoft.com/office/drawing/2014/main" xmlns="" val="20001"/>
                    </a:ext>
                  </a:extLst>
                </a:gridCol>
              </a:tblGrid>
              <a:tr h="667120">
                <a:tc rowSpan="4">
                  <a:txBody>
                    <a:bodyPr/>
                    <a:lstStyle/>
                    <a:p>
                      <a:r>
                        <a:rPr lang="en-US" altLang="zh-CN" sz="2800" b="1" dirty="0">
                          <a:solidFill>
                            <a:schemeClr val="tx1"/>
                          </a:solidFill>
                        </a:rPr>
                        <a:t>K(T, n)=</a:t>
                      </a:r>
                      <a:endParaRPr lang="zh-CN" altLang="en-US" sz="2800" b="1"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altLang="zh-CN" sz="2800" b="1" kern="1200" dirty="0">
                          <a:solidFill>
                            <a:schemeClr val="dk1"/>
                          </a:solidFill>
                          <a:latin typeface="+mn-lt"/>
                          <a:ea typeface="+mn-ea"/>
                          <a:cs typeface="+mn-cs"/>
                        </a:rPr>
                        <a:t>1</a:t>
                      </a:r>
                      <a:r>
                        <a:rPr lang="zh-CN" altLang="en-US" sz="2800" b="1" kern="1200" dirty="0">
                          <a:solidFill>
                            <a:srgbClr val="008000"/>
                          </a:solidFill>
                          <a:latin typeface="+mn-lt"/>
                          <a:ea typeface="+mn-ea"/>
                          <a:cs typeface="+mn-cs"/>
                        </a:rPr>
                        <a:t>，</a:t>
                      </a:r>
                      <a:r>
                        <a:rPr lang="en-US" altLang="zh-CN" sz="2800" b="1" kern="1200" dirty="0">
                          <a:solidFill>
                            <a:srgbClr val="008000"/>
                          </a:solidFill>
                          <a:latin typeface="+mn-lt"/>
                          <a:ea typeface="+mn-ea"/>
                          <a:cs typeface="+mn-cs"/>
                        </a:rPr>
                        <a:t>T=0</a:t>
                      </a:r>
                      <a:endParaRPr lang="zh-CN" altLang="en-US" sz="2800" b="1" kern="1200" dirty="0">
                        <a:solidFill>
                          <a:srgbClr val="008000"/>
                        </a:solidFill>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667120">
                <a:tc vMerge="1">
                  <a:txBody>
                    <a:bodyPr/>
                    <a:lstStyle/>
                    <a:p>
                      <a:endParaRPr lang="zh-CN" altLang="en-US" sz="2800" b="1"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altLang="zh-CN" sz="2800" b="1" kern="1200" dirty="0">
                          <a:solidFill>
                            <a:schemeClr val="dk1"/>
                          </a:solidFill>
                          <a:latin typeface="+mn-lt"/>
                          <a:ea typeface="+mn-ea"/>
                          <a:cs typeface="+mn-cs"/>
                        </a:rPr>
                        <a:t>0</a:t>
                      </a:r>
                      <a:r>
                        <a:rPr lang="zh-CN" altLang="en-US" sz="2800" b="1" kern="1200" dirty="0">
                          <a:solidFill>
                            <a:srgbClr val="008000"/>
                          </a:solidFill>
                          <a:latin typeface="+mn-lt"/>
                          <a:ea typeface="+mn-ea"/>
                          <a:cs typeface="+mn-cs"/>
                        </a:rPr>
                        <a:t>，</a:t>
                      </a:r>
                      <a:r>
                        <a:rPr lang="en-US" altLang="zh-CN" sz="2800" b="1" kern="1200" dirty="0">
                          <a:solidFill>
                            <a:srgbClr val="008000"/>
                          </a:solidFill>
                          <a:latin typeface="+mn-lt"/>
                          <a:ea typeface="+mn-ea"/>
                          <a:cs typeface="+mn-cs"/>
                        </a:rPr>
                        <a:t>T&gt;0</a:t>
                      </a:r>
                      <a:r>
                        <a:rPr lang="zh-CN" altLang="en-US" sz="2800" b="1" kern="1200" dirty="0">
                          <a:solidFill>
                            <a:srgbClr val="008000"/>
                          </a:solidFill>
                          <a:latin typeface="+mn-lt"/>
                          <a:ea typeface="+mn-ea"/>
                          <a:cs typeface="+mn-cs"/>
                        </a:rPr>
                        <a:t>且</a:t>
                      </a:r>
                      <a:r>
                        <a:rPr lang="en-US" altLang="zh-CN" sz="2800" b="1" kern="1200" dirty="0">
                          <a:solidFill>
                            <a:srgbClr val="008000"/>
                          </a:solidFill>
                          <a:latin typeface="+mn-lt"/>
                          <a:ea typeface="+mn-ea"/>
                          <a:cs typeface="+mn-cs"/>
                        </a:rPr>
                        <a:t>n&lt;1</a:t>
                      </a:r>
                      <a:r>
                        <a:rPr lang="zh-CN" altLang="en-US" sz="2800" b="1" kern="1200" dirty="0">
                          <a:solidFill>
                            <a:srgbClr val="008000"/>
                          </a:solidFill>
                          <a:latin typeface="+mn-lt"/>
                          <a:ea typeface="+mn-ea"/>
                          <a:cs typeface="+mn-cs"/>
                        </a:rPr>
                        <a:t>，或者</a:t>
                      </a:r>
                      <a:r>
                        <a:rPr lang="en-US" altLang="zh-CN" sz="2800" b="1" kern="1200" dirty="0">
                          <a:solidFill>
                            <a:srgbClr val="008000"/>
                          </a:solidFill>
                          <a:latin typeface="+mn-lt"/>
                          <a:ea typeface="+mn-ea"/>
                          <a:cs typeface="+mn-cs"/>
                        </a:rPr>
                        <a:t>T&lt;0</a:t>
                      </a:r>
                      <a:endParaRPr lang="zh-CN" altLang="en-US" sz="2800" b="1" kern="1200" dirty="0">
                        <a:solidFill>
                          <a:srgbClr val="008000"/>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548461">
                <a:tc vMerge="1">
                  <a:txBody>
                    <a:bodyPr/>
                    <a:lstStyle/>
                    <a:p>
                      <a:endParaRPr lang="zh-CN" altLang="en-US"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800" b="1" kern="1200" dirty="0">
                          <a:solidFill>
                            <a:schemeClr val="dk1"/>
                          </a:solidFill>
                          <a:latin typeface="+mn-lt"/>
                          <a:ea typeface="+mn-ea"/>
                          <a:cs typeface="+mn-cs"/>
                        </a:rPr>
                        <a:t>K(T-</a:t>
                      </a:r>
                      <a:r>
                        <a:rPr lang="en-US" altLang="zh-CN" sz="2800" b="1" kern="1200" dirty="0" err="1">
                          <a:solidFill>
                            <a:schemeClr val="dk1"/>
                          </a:solidFill>
                          <a:latin typeface="+mn-lt"/>
                          <a:ea typeface="+mn-ea"/>
                          <a:cs typeface="+mn-cs"/>
                        </a:rPr>
                        <a:t>w</a:t>
                      </a:r>
                      <a:r>
                        <a:rPr lang="en-US" altLang="zh-CN" sz="2800" b="1" kern="1200" baseline="-25000" dirty="0" err="1">
                          <a:solidFill>
                            <a:schemeClr val="dk1"/>
                          </a:solidFill>
                          <a:latin typeface="+mn-lt"/>
                          <a:ea typeface="+mn-ea"/>
                          <a:cs typeface="+mn-cs"/>
                        </a:rPr>
                        <a:t>n</a:t>
                      </a:r>
                      <a:r>
                        <a:rPr lang="en-US" altLang="zh-CN" sz="2800" b="1" kern="1200" dirty="0">
                          <a:solidFill>
                            <a:schemeClr val="dk1"/>
                          </a:solidFill>
                          <a:latin typeface="+mn-lt"/>
                          <a:ea typeface="+mn-ea"/>
                          <a:cs typeface="+mn-cs"/>
                        </a:rPr>
                        <a:t>,</a:t>
                      </a:r>
                      <a:r>
                        <a:rPr lang="zh-CN" altLang="en-US" sz="2800" b="1" kern="1200" dirty="0">
                          <a:solidFill>
                            <a:schemeClr val="dk1"/>
                          </a:solidFill>
                          <a:latin typeface="+mn-lt"/>
                          <a:ea typeface="+mn-ea"/>
                          <a:cs typeface="+mn-cs"/>
                        </a:rPr>
                        <a:t> </a:t>
                      </a:r>
                      <a:r>
                        <a:rPr lang="en-US" altLang="zh-CN" sz="2800" b="1" kern="1200" dirty="0">
                          <a:solidFill>
                            <a:schemeClr val="dk1"/>
                          </a:solidFill>
                          <a:latin typeface="+mn-lt"/>
                          <a:ea typeface="+mn-ea"/>
                          <a:cs typeface="+mn-cs"/>
                        </a:rPr>
                        <a:t>n-1)</a:t>
                      </a:r>
                      <a:r>
                        <a:rPr lang="zh-CN" altLang="en-US" sz="2800" b="1" kern="1200" dirty="0">
                          <a:solidFill>
                            <a:srgbClr val="008000"/>
                          </a:solidFill>
                          <a:latin typeface="+mn-lt"/>
                          <a:ea typeface="+mn-ea"/>
                          <a:cs typeface="+mn-cs"/>
                        </a:rPr>
                        <a:t>，</a:t>
                      </a:r>
                      <a:r>
                        <a:rPr lang="en-US" altLang="zh-CN" sz="2800" b="1" kern="1200" dirty="0">
                          <a:solidFill>
                            <a:srgbClr val="008000"/>
                          </a:solidFill>
                          <a:latin typeface="+mn-lt"/>
                          <a:ea typeface="+mn-ea"/>
                          <a:cs typeface="+mn-cs"/>
                        </a:rPr>
                        <a:t>n</a:t>
                      </a:r>
                      <a:r>
                        <a:rPr lang="zh-CN" altLang="en-US" sz="2800" b="1" kern="1200" dirty="0">
                          <a:solidFill>
                            <a:srgbClr val="008000"/>
                          </a:solidFill>
                          <a:latin typeface="+mn-lt"/>
                          <a:ea typeface="+mn-ea"/>
                          <a:cs typeface="+mn-cs"/>
                        </a:rPr>
                        <a:t>≥</a:t>
                      </a:r>
                      <a:r>
                        <a:rPr lang="en-US" altLang="zh-CN" sz="2800" b="1" kern="1200" dirty="0">
                          <a:solidFill>
                            <a:srgbClr val="008000"/>
                          </a:solidFill>
                          <a:latin typeface="+mn-lt"/>
                          <a:ea typeface="+mn-ea"/>
                          <a:cs typeface="+mn-cs"/>
                        </a:rPr>
                        <a:t>1</a:t>
                      </a:r>
                      <a:r>
                        <a:rPr lang="zh-CN" altLang="en-US" sz="2800" b="1" kern="1200" dirty="0">
                          <a:solidFill>
                            <a:srgbClr val="008000"/>
                          </a:solidFill>
                          <a:latin typeface="+mn-lt"/>
                          <a:ea typeface="+mn-ea"/>
                          <a:cs typeface="+mn-cs"/>
                        </a:rPr>
                        <a:t>且</a:t>
                      </a:r>
                      <a:r>
                        <a:rPr lang="en-US" altLang="zh-CN" sz="2800" b="1" kern="1200" dirty="0">
                          <a:solidFill>
                            <a:srgbClr val="008000"/>
                          </a:solidFill>
                          <a:latin typeface="+mn-lt"/>
                          <a:ea typeface="+mn-ea"/>
                          <a:cs typeface="+mn-cs"/>
                        </a:rPr>
                        <a:t>T</a:t>
                      </a:r>
                      <a:r>
                        <a:rPr lang="zh-CN" altLang="en-US" sz="2800" b="1" kern="1200" dirty="0">
                          <a:solidFill>
                            <a:srgbClr val="008000"/>
                          </a:solidFill>
                          <a:latin typeface="+mn-lt"/>
                          <a:ea typeface="+mn-ea"/>
                          <a:cs typeface="+mn-cs"/>
                        </a:rPr>
                        <a:t>≥</a:t>
                      </a:r>
                      <a:r>
                        <a:rPr lang="en-US" altLang="zh-CN" sz="2800" b="1" kern="1200" dirty="0" err="1">
                          <a:solidFill>
                            <a:srgbClr val="008000"/>
                          </a:solidFill>
                          <a:latin typeface="+mn-lt"/>
                          <a:ea typeface="+mn-ea"/>
                          <a:cs typeface="+mn-cs"/>
                        </a:rPr>
                        <a:t>w</a:t>
                      </a:r>
                      <a:r>
                        <a:rPr lang="en-US" altLang="zh-CN" sz="2800" b="1" kern="1200" baseline="-25000" dirty="0" err="1">
                          <a:solidFill>
                            <a:srgbClr val="008000"/>
                          </a:solidFill>
                          <a:latin typeface="+mn-lt"/>
                          <a:ea typeface="+mn-ea"/>
                          <a:cs typeface="+mn-cs"/>
                        </a:rPr>
                        <a:t>n</a:t>
                      </a:r>
                      <a:endParaRPr lang="en-US" altLang="zh-CN" sz="2800" b="1" kern="1200" dirty="0">
                        <a:solidFill>
                          <a:srgbClr val="008000"/>
                        </a:solidFill>
                        <a:latin typeface="+mn-lt"/>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703415">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dk1"/>
                          </a:solidFill>
                          <a:latin typeface="+mn-lt"/>
                          <a:ea typeface="+mn-ea"/>
                          <a:cs typeface="+mn-cs"/>
                        </a:rPr>
                        <a:t>K(T,</a:t>
                      </a:r>
                      <a:r>
                        <a:rPr lang="zh-CN" altLang="en-US" sz="2800" b="1" kern="1200" dirty="0">
                          <a:solidFill>
                            <a:schemeClr val="dk1"/>
                          </a:solidFill>
                          <a:latin typeface="+mn-lt"/>
                          <a:ea typeface="+mn-ea"/>
                          <a:cs typeface="+mn-cs"/>
                        </a:rPr>
                        <a:t> </a:t>
                      </a:r>
                      <a:r>
                        <a:rPr lang="en-US" altLang="zh-CN" sz="2800" b="1" kern="1200" dirty="0">
                          <a:solidFill>
                            <a:schemeClr val="dk1"/>
                          </a:solidFill>
                          <a:latin typeface="+mn-lt"/>
                          <a:ea typeface="+mn-ea"/>
                          <a:cs typeface="+mn-cs"/>
                        </a:rPr>
                        <a:t>n-1)</a:t>
                      </a:r>
                      <a:r>
                        <a:rPr lang="zh-CN" altLang="en-US" sz="2800" b="1" kern="1200" dirty="0">
                          <a:solidFill>
                            <a:srgbClr val="008000"/>
                          </a:solidFill>
                          <a:latin typeface="+mn-lt"/>
                          <a:ea typeface="+mn-ea"/>
                          <a:cs typeface="+mn-cs"/>
                        </a:rPr>
                        <a:t>，</a:t>
                      </a:r>
                      <a:r>
                        <a:rPr lang="en-US" altLang="zh-CN" sz="2800" b="1" kern="1200" dirty="0">
                          <a:solidFill>
                            <a:srgbClr val="008000"/>
                          </a:solidFill>
                          <a:latin typeface="+mn-lt"/>
                          <a:ea typeface="+mn-ea"/>
                          <a:cs typeface="+mn-cs"/>
                        </a:rPr>
                        <a:t>n</a:t>
                      </a:r>
                      <a:r>
                        <a:rPr lang="zh-CN" altLang="en-US" sz="2800" b="1" kern="1200" dirty="0">
                          <a:solidFill>
                            <a:srgbClr val="008000"/>
                          </a:solidFill>
                          <a:latin typeface="+mn-lt"/>
                          <a:ea typeface="+mn-ea"/>
                          <a:cs typeface="+mn-cs"/>
                        </a:rPr>
                        <a:t>≥</a:t>
                      </a:r>
                      <a:r>
                        <a:rPr lang="en-US" altLang="zh-CN" sz="2800" b="1" kern="1200" dirty="0">
                          <a:solidFill>
                            <a:srgbClr val="008000"/>
                          </a:solidFill>
                          <a:latin typeface="+mn-lt"/>
                          <a:ea typeface="+mn-ea"/>
                          <a:cs typeface="+mn-cs"/>
                        </a:rPr>
                        <a:t>1</a:t>
                      </a:r>
                      <a:r>
                        <a:rPr lang="zh-CN" altLang="en-US" sz="2800" b="1" kern="1200" dirty="0">
                          <a:solidFill>
                            <a:srgbClr val="008000"/>
                          </a:solidFill>
                          <a:latin typeface="+mn-lt"/>
                          <a:ea typeface="+mn-ea"/>
                          <a:cs typeface="+mn-cs"/>
                        </a:rPr>
                        <a:t>且</a:t>
                      </a:r>
                      <a:r>
                        <a:rPr lang="en-US" altLang="zh-CN" sz="2800" b="1" kern="1200" dirty="0">
                          <a:solidFill>
                            <a:srgbClr val="008000"/>
                          </a:solidFill>
                          <a:latin typeface="+mn-lt"/>
                          <a:ea typeface="+mn-ea"/>
                          <a:cs typeface="+mn-cs"/>
                        </a:rPr>
                        <a:t>0&lt;T&lt;</a:t>
                      </a:r>
                      <a:r>
                        <a:rPr lang="en-US" altLang="zh-CN" sz="2800" b="1" kern="1200" dirty="0" err="1">
                          <a:solidFill>
                            <a:srgbClr val="008000"/>
                          </a:solidFill>
                          <a:latin typeface="+mn-lt"/>
                          <a:ea typeface="+mn-ea"/>
                          <a:cs typeface="+mn-cs"/>
                        </a:rPr>
                        <a:t>w</a:t>
                      </a:r>
                      <a:r>
                        <a:rPr lang="en-US" altLang="zh-CN" sz="2800" b="1" kern="1200" baseline="-25000" dirty="0" err="1">
                          <a:solidFill>
                            <a:srgbClr val="008000"/>
                          </a:solidFill>
                          <a:latin typeface="+mn-lt"/>
                          <a:ea typeface="+mn-ea"/>
                          <a:cs typeface="+mn-cs"/>
                        </a:rPr>
                        <a:t>n</a:t>
                      </a:r>
                      <a:endParaRPr lang="zh-CN" altLang="en-US" sz="2800" b="1" kern="1200" dirty="0">
                        <a:solidFill>
                          <a:srgbClr val="008000"/>
                        </a:solidFill>
                        <a:latin typeface="+mn-lt"/>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
        <p:nvSpPr>
          <p:cNvPr id="7" name="左大括号 6"/>
          <p:cNvSpPr/>
          <p:nvPr/>
        </p:nvSpPr>
        <p:spPr>
          <a:xfrm>
            <a:off x="2750881" y="3500438"/>
            <a:ext cx="357190" cy="1857388"/>
          </a:xfrm>
          <a:prstGeom prst="leftBrace">
            <a:avLst>
              <a:gd name="adj1" fmla="val 8333"/>
              <a:gd name="adj2" fmla="val 5378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xmlns="" val="348074416"/>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spAutoFit/>
          </a:bodyPr>
          <a:lstStyle/>
          <a:p>
            <a:pPr eaLnBrk="1" hangingPunct="1"/>
            <a:r>
              <a:rPr lang="zh-CN" altLang="en-US"/>
              <a:t>背包问题</a:t>
            </a:r>
            <a:endParaRPr lang="en-US" altLang="zh-CN"/>
          </a:p>
        </p:txBody>
      </p:sp>
      <p:sp>
        <p:nvSpPr>
          <p:cNvPr id="176131" name="Rectangle 3"/>
          <p:cNvSpPr>
            <a:spLocks noGrp="1" noChangeArrowheads="1"/>
          </p:cNvSpPr>
          <p:nvPr>
            <p:ph idx="1"/>
          </p:nvPr>
        </p:nvSpPr>
        <p:spPr/>
        <p:txBody>
          <a:bodyPr rIns="180000" bIns="108000"/>
          <a:lstStyle/>
          <a:p>
            <a:pPr marL="174625" indent="1588" eaLnBrk="1" hangingPunct="1">
              <a:buNone/>
            </a:pPr>
            <a:r>
              <a:rPr lang="zh-CN" altLang="zh-CN" dirty="0"/>
              <a:t>int </a:t>
            </a:r>
            <a:r>
              <a:rPr lang="en-US" altLang="zh-CN" dirty="0"/>
              <a:t> </a:t>
            </a:r>
            <a:r>
              <a:rPr lang="zh-CN" altLang="zh-CN" dirty="0"/>
              <a:t>Knapsack(int T</a:t>
            </a:r>
            <a:r>
              <a:rPr lang="en-US" altLang="zh-CN" dirty="0"/>
              <a:t>, </a:t>
            </a:r>
            <a:r>
              <a:rPr lang="zh-CN" altLang="zh-CN" dirty="0"/>
              <a:t>int n)</a:t>
            </a:r>
            <a:endParaRPr lang="en-US" altLang="zh-CN" dirty="0"/>
          </a:p>
          <a:p>
            <a:pPr marL="174625" indent="1588" eaLnBrk="1" hangingPunct="1">
              <a:buNone/>
            </a:pPr>
            <a:r>
              <a:rPr lang="zh-CN" altLang="zh-CN" dirty="0"/>
              <a:t>{	if(T=0)</a:t>
            </a:r>
            <a:r>
              <a:rPr lang="zh-CN" altLang="en-US" dirty="0"/>
              <a:t> </a:t>
            </a:r>
            <a:r>
              <a:rPr lang="zh-CN" altLang="zh-CN" dirty="0"/>
              <a:t>return </a:t>
            </a:r>
            <a:r>
              <a:rPr lang="en-US" altLang="zh-CN" dirty="0"/>
              <a:t>1</a:t>
            </a:r>
            <a:r>
              <a:rPr lang="zh-CN" altLang="zh-CN" dirty="0"/>
              <a:t>;</a:t>
            </a:r>
          </a:p>
          <a:p>
            <a:pPr marL="174625" indent="1588" eaLnBrk="1" hangingPunct="1">
              <a:buFont typeface="Wingdings" pitchFamily="2" charset="2"/>
              <a:buNone/>
            </a:pPr>
            <a:r>
              <a:rPr lang="zh-CN" altLang="zh-CN" dirty="0"/>
              <a:t>	if(T&lt;0 || n&lt;1)</a:t>
            </a:r>
            <a:r>
              <a:rPr lang="zh-CN" altLang="en-US" dirty="0"/>
              <a:t> </a:t>
            </a:r>
            <a:r>
              <a:rPr lang="zh-CN" altLang="zh-CN" dirty="0"/>
              <a:t>return 0;</a:t>
            </a:r>
          </a:p>
          <a:p>
            <a:pPr marL="174625" indent="1588" eaLnBrk="1" hangingPunct="1">
              <a:buNone/>
            </a:pPr>
            <a:r>
              <a:rPr lang="zh-CN" altLang="zh-CN" dirty="0">
                <a:solidFill>
                  <a:schemeClr val="hlink"/>
                </a:solidFill>
              </a:rPr>
              <a:t>	if(Knapsack(T-w</a:t>
            </a:r>
            <a:r>
              <a:rPr lang="zh-CN" altLang="zh-CN" baseline="-25000" dirty="0">
                <a:solidFill>
                  <a:schemeClr val="hlink"/>
                </a:solidFill>
              </a:rPr>
              <a:t>n</a:t>
            </a:r>
            <a:r>
              <a:rPr lang="en-US" altLang="zh-CN" dirty="0">
                <a:solidFill>
                  <a:schemeClr val="hlink"/>
                </a:solidFill>
              </a:rPr>
              <a:t>, </a:t>
            </a:r>
            <a:r>
              <a:rPr lang="zh-CN" altLang="zh-CN" dirty="0">
                <a:solidFill>
                  <a:schemeClr val="hlink"/>
                </a:solidFill>
              </a:rPr>
              <a:t>n-1)=1)</a:t>
            </a:r>
            <a:endParaRPr lang="en-US" altLang="zh-CN" dirty="0">
              <a:solidFill>
                <a:schemeClr val="hlink"/>
              </a:solidFill>
            </a:endParaRPr>
          </a:p>
          <a:p>
            <a:pPr marL="174625" indent="1588" eaLnBrk="1" hangingPunct="1">
              <a:buFont typeface="Wingdings" pitchFamily="2" charset="2"/>
              <a:buNone/>
            </a:pPr>
            <a:r>
              <a:rPr lang="en-US" altLang="zh-CN" dirty="0">
                <a:solidFill>
                  <a:schemeClr val="hlink"/>
                </a:solidFill>
              </a:rPr>
              <a:t>	</a:t>
            </a:r>
            <a:r>
              <a:rPr lang="zh-CN" altLang="zh-CN" dirty="0">
                <a:solidFill>
                  <a:schemeClr val="hlink"/>
                </a:solidFill>
              </a:rPr>
              <a:t>{</a:t>
            </a:r>
            <a:r>
              <a:rPr lang="zh-CN" altLang="en-US" dirty="0">
                <a:solidFill>
                  <a:schemeClr val="hlink"/>
                </a:solidFill>
              </a:rPr>
              <a:t> </a:t>
            </a:r>
            <a:r>
              <a:rPr lang="zh-CN" altLang="zh-CN" dirty="0">
                <a:solidFill>
                  <a:schemeClr val="hlink"/>
                </a:solidFill>
              </a:rPr>
              <a:t>printf</a:t>
            </a:r>
            <a:r>
              <a:rPr lang="en-US" altLang="zh-CN" dirty="0">
                <a:solidFill>
                  <a:schemeClr val="hlink"/>
                </a:solidFill>
              </a:rPr>
              <a:t>(</a:t>
            </a:r>
            <a:r>
              <a:rPr lang="zh-CN" altLang="zh-CN" dirty="0">
                <a:solidFill>
                  <a:schemeClr val="hlink"/>
                </a:solidFill>
              </a:rPr>
              <a:t>w</a:t>
            </a:r>
            <a:r>
              <a:rPr lang="zh-CN" altLang="zh-CN" baseline="-25000" dirty="0">
                <a:solidFill>
                  <a:schemeClr val="hlink"/>
                </a:solidFill>
              </a:rPr>
              <a:t>n</a:t>
            </a:r>
            <a:r>
              <a:rPr lang="en-US" altLang="zh-CN" dirty="0">
                <a:solidFill>
                  <a:schemeClr val="hlink"/>
                </a:solidFill>
              </a:rPr>
              <a:t>);</a:t>
            </a:r>
            <a:r>
              <a:rPr lang="zh-CN" altLang="en-US" dirty="0">
                <a:solidFill>
                  <a:schemeClr val="hlink"/>
                </a:solidFill>
              </a:rPr>
              <a:t> </a:t>
            </a:r>
            <a:r>
              <a:rPr lang="zh-CN" altLang="zh-CN" dirty="0">
                <a:solidFill>
                  <a:schemeClr val="hlink"/>
                </a:solidFill>
              </a:rPr>
              <a:t>return 1;</a:t>
            </a:r>
            <a:r>
              <a:rPr lang="zh-CN" altLang="en-US" dirty="0">
                <a:solidFill>
                  <a:schemeClr val="hlink"/>
                </a:solidFill>
              </a:rPr>
              <a:t> </a:t>
            </a:r>
            <a:r>
              <a:rPr lang="zh-CN" altLang="zh-CN" dirty="0">
                <a:solidFill>
                  <a:schemeClr val="hlink"/>
                </a:solidFill>
              </a:rPr>
              <a:t>}</a:t>
            </a:r>
            <a:endParaRPr lang="en-US" altLang="zh-CN" dirty="0">
              <a:solidFill>
                <a:schemeClr val="hlink"/>
              </a:solidFill>
            </a:endParaRPr>
          </a:p>
          <a:p>
            <a:pPr marL="174625" indent="1588" eaLnBrk="1" hangingPunct="1">
              <a:buFont typeface="Wingdings" pitchFamily="2" charset="2"/>
              <a:buNone/>
            </a:pPr>
            <a:r>
              <a:rPr lang="en-US" altLang="zh-CN" dirty="0"/>
              <a:t>	</a:t>
            </a:r>
            <a:r>
              <a:rPr lang="zh-CN" altLang="zh-CN" dirty="0"/>
              <a:t>return</a:t>
            </a:r>
            <a:r>
              <a:rPr lang="zh-CN" altLang="en-US" dirty="0"/>
              <a:t> </a:t>
            </a:r>
            <a:r>
              <a:rPr lang="zh-CN" altLang="zh-CN" dirty="0"/>
              <a:t>Knapsack(n-1,</a:t>
            </a:r>
            <a:r>
              <a:rPr lang="zh-CN" altLang="en-US" dirty="0"/>
              <a:t> </a:t>
            </a:r>
            <a:r>
              <a:rPr lang="zh-CN" altLang="zh-CN" dirty="0"/>
              <a:t>T);</a:t>
            </a:r>
          </a:p>
          <a:p>
            <a:pPr marL="174625" indent="1588" eaLnBrk="1" hangingPunct="1">
              <a:buFont typeface="Wingdings" pitchFamily="2" charset="2"/>
              <a:buNone/>
            </a:pPr>
            <a:r>
              <a:rPr lang="zh-CN" altLang="zh-CN" dirty="0"/>
              <a:t>} </a:t>
            </a:r>
            <a:r>
              <a:rPr lang="zh-CN" altLang="zh-CN" dirty="0">
                <a:solidFill>
                  <a:srgbClr val="008000"/>
                </a:solidFill>
              </a:rPr>
              <a:t>//</a:t>
            </a:r>
            <a:r>
              <a:rPr lang="zh-CN" altLang="en-US" dirty="0">
                <a:solidFill>
                  <a:srgbClr val="008000"/>
                </a:solidFill>
              </a:rPr>
              <a:t> </a:t>
            </a:r>
            <a:r>
              <a:rPr lang="zh-CN" altLang="zh-CN" dirty="0">
                <a:solidFill>
                  <a:srgbClr val="008000"/>
                </a:solidFill>
              </a:rPr>
              <a:t>Knapsack</a:t>
            </a:r>
            <a:endParaRPr lang="en-US" altLang="zh-CN" dirty="0">
              <a:solidFill>
                <a:srgbClr val="008000"/>
              </a:solidFill>
            </a:endParaRPr>
          </a:p>
        </p:txBody>
      </p:sp>
      <p:sp>
        <p:nvSpPr>
          <p:cNvPr id="176132" name="灯片编号占位符 1"/>
          <p:cNvSpPr>
            <a:spLocks noGrp="1"/>
          </p:cNvSpPr>
          <p:nvPr>
            <p:ph type="sldNum" sz="quarter" idx="10"/>
          </p:nvPr>
        </p:nvSpPr>
        <p:spPr>
          <a:noFill/>
        </p:spPr>
        <p:txBody>
          <a:bodyPr/>
          <a:lstStyle/>
          <a:p>
            <a:fld id="{0089D265-4894-4122-85C3-FD8F6EC70794}" type="slidenum">
              <a:rPr lang="zh-CN" altLang="en-US" smtClean="0">
                <a:ea typeface="宋体" charset="-122"/>
              </a:rPr>
              <a:pPr/>
              <a:t>132</a:t>
            </a:fld>
            <a:endParaRPr lang="en-US" altLang="zh-CN">
              <a:ea typeface="宋体" charset="-122"/>
            </a:endParaRPr>
          </a:p>
        </p:txBody>
      </p:sp>
    </p:spTree>
    <p:extLst>
      <p:ext uri="{BB962C8B-B14F-4D97-AF65-F5344CB8AC3E}">
        <p14:creationId xmlns:p14="http://schemas.microsoft.com/office/powerpoint/2010/main" xmlns="" val="956772109"/>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spAutoFit/>
          </a:bodyPr>
          <a:lstStyle/>
          <a:p>
            <a:pPr eaLnBrk="1" hangingPunct="1"/>
            <a:r>
              <a:rPr lang="zh-CN" altLang="en-US"/>
              <a:t>背包问题的另一种解法</a:t>
            </a:r>
            <a:endParaRPr lang="en-US" altLang="zh-CN"/>
          </a:p>
        </p:txBody>
      </p:sp>
      <p:sp>
        <p:nvSpPr>
          <p:cNvPr id="35" name="内容占位符 34"/>
          <p:cNvSpPr>
            <a:spLocks noGrp="1"/>
          </p:cNvSpPr>
          <p:nvPr>
            <p:ph idx="1"/>
          </p:nvPr>
        </p:nvSpPr>
        <p:spPr/>
        <p:txBody>
          <a:bodyPr/>
          <a:lstStyle/>
          <a:p>
            <a:pPr>
              <a:buNone/>
            </a:pPr>
            <a:r>
              <a:rPr lang="zh-CN" altLang="en-US" dirty="0">
                <a:solidFill>
                  <a:srgbClr val="006600"/>
                </a:solidFill>
              </a:rPr>
              <a:t>例</a:t>
            </a:r>
            <a:r>
              <a:rPr lang="en-US" altLang="zh-CN" dirty="0">
                <a:solidFill>
                  <a:srgbClr val="006600"/>
                </a:solidFill>
              </a:rPr>
              <a:t>2-16</a:t>
            </a:r>
            <a:endParaRPr lang="zh-CN" altLang="en-US" dirty="0">
              <a:solidFill>
                <a:srgbClr val="006600"/>
              </a:solidFill>
            </a:endParaRPr>
          </a:p>
        </p:txBody>
      </p:sp>
      <p:sp>
        <p:nvSpPr>
          <p:cNvPr id="177155" name="灯片编号占位符 1"/>
          <p:cNvSpPr>
            <a:spLocks noGrp="1"/>
          </p:cNvSpPr>
          <p:nvPr>
            <p:ph type="sldNum" sz="quarter" idx="10"/>
          </p:nvPr>
        </p:nvSpPr>
        <p:spPr>
          <a:noFill/>
        </p:spPr>
        <p:txBody>
          <a:bodyPr/>
          <a:lstStyle/>
          <a:p>
            <a:fld id="{FE36A903-5752-47DA-8442-D1617ADB0753}" type="slidenum">
              <a:rPr lang="zh-CN" altLang="en-US" smtClean="0">
                <a:ea typeface="宋体" charset="-122"/>
              </a:rPr>
              <a:pPr/>
              <a:t>133</a:t>
            </a:fld>
            <a:endParaRPr lang="en-US" altLang="zh-CN">
              <a:ea typeface="宋体" charset="-122"/>
            </a:endParaRPr>
          </a:p>
        </p:txBody>
      </p:sp>
      <p:grpSp>
        <p:nvGrpSpPr>
          <p:cNvPr id="177156" name="组合 51"/>
          <p:cNvGrpSpPr>
            <a:grpSpLocks/>
          </p:cNvGrpSpPr>
          <p:nvPr/>
        </p:nvGrpSpPr>
        <p:grpSpPr bwMode="auto">
          <a:xfrm>
            <a:off x="2262212" y="1643050"/>
            <a:ext cx="5999100" cy="4467225"/>
            <a:chOff x="2214545" y="1426488"/>
            <a:chExt cx="5999890" cy="4468528"/>
          </a:xfrm>
        </p:grpSpPr>
        <p:sp>
          <p:nvSpPr>
            <p:cNvPr id="6" name="矩形 5"/>
            <p:cNvSpPr/>
            <p:nvPr/>
          </p:nvSpPr>
          <p:spPr>
            <a:xfrm>
              <a:off x="2214545" y="1713909"/>
              <a:ext cx="5118773" cy="92895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defRPr/>
              </a:pPr>
              <a:r>
                <a:rPr lang="zh-CN" altLang="en-US" sz="2000" b="1" dirty="0">
                  <a:solidFill>
                    <a:schemeClr val="tx1"/>
                  </a:solidFill>
                  <a:latin typeface="楷体" pitchFamily="49" charset="-122"/>
                  <a:ea typeface="楷体" pitchFamily="49" charset="-122"/>
                </a:rPr>
                <a:t>设置初值</a:t>
              </a:r>
              <a:r>
                <a:rPr lang="en-US" altLang="zh-CN" sz="2000" b="1" dirty="0">
                  <a:solidFill>
                    <a:schemeClr val="tx1"/>
                  </a:solidFill>
                  <a:latin typeface="楷体" pitchFamily="49" charset="-122"/>
                  <a:ea typeface="楷体" pitchFamily="49" charset="-122"/>
                </a:rPr>
                <a:t>: n0</a:t>
              </a:r>
              <a:r>
                <a:rPr lang="zh-CN" altLang="en-US" sz="2000" b="1" dirty="0">
                  <a:solidFill>
                    <a:schemeClr val="tx1"/>
                  </a:solidFill>
                  <a:latin typeface="楷体" pitchFamily="49" charset="-122"/>
                  <a:ea typeface="楷体" pitchFamily="49" charset="-122"/>
                </a:rPr>
                <a:t>已处理的物件数</a:t>
              </a:r>
              <a:r>
                <a:rPr lang="en-US" altLang="zh-CN" sz="2000" b="1" dirty="0">
                  <a:solidFill>
                    <a:schemeClr val="tx1"/>
                  </a:solidFill>
                  <a:latin typeface="楷体" pitchFamily="49" charset="-122"/>
                  <a:ea typeface="楷体" pitchFamily="49" charset="-122"/>
                </a:rPr>
                <a:t>, </a:t>
              </a:r>
              <a:r>
                <a:rPr lang="en-US" altLang="zh-CN" sz="2000" b="1" dirty="0" err="1">
                  <a:solidFill>
                    <a:schemeClr val="tx1"/>
                  </a:solidFill>
                  <a:latin typeface="楷体" pitchFamily="49" charset="-122"/>
                  <a:ea typeface="楷体" pitchFamily="49" charset="-122"/>
                </a:rPr>
                <a:t>i</a:t>
              </a:r>
              <a:r>
                <a:rPr lang="zh-CN" altLang="en-US" sz="2000" b="1" dirty="0">
                  <a:solidFill>
                    <a:schemeClr val="tx1"/>
                  </a:solidFill>
                  <a:latin typeface="楷体" pitchFamily="49" charset="-122"/>
                  <a:ea typeface="楷体" pitchFamily="49" charset="-122"/>
                </a:rPr>
                <a:t>当前处理的物件号</a:t>
              </a:r>
              <a:r>
                <a:rPr lang="en-US" altLang="zh-CN" sz="2000" b="1" dirty="0">
                  <a:solidFill>
                    <a:schemeClr val="tx1"/>
                  </a:solidFill>
                  <a:latin typeface="楷体" pitchFamily="49" charset="-122"/>
                  <a:ea typeface="楷体" pitchFamily="49" charset="-122"/>
                </a:rPr>
                <a:t>, j</a:t>
              </a:r>
              <a:r>
                <a:rPr lang="zh-CN" altLang="en-US" sz="2000" b="1" dirty="0">
                  <a:solidFill>
                    <a:schemeClr val="tx1"/>
                  </a:solidFill>
                  <a:latin typeface="楷体" pitchFamily="49" charset="-122"/>
                  <a:ea typeface="楷体" pitchFamily="49" charset="-122"/>
                </a:rPr>
                <a:t>已放入背包的物件数</a:t>
              </a:r>
              <a:r>
                <a:rPr lang="en-US" altLang="zh-CN" sz="2000" b="1" dirty="0">
                  <a:solidFill>
                    <a:schemeClr val="tx1"/>
                  </a:solidFill>
                  <a:latin typeface="楷体" pitchFamily="49" charset="-122"/>
                  <a:ea typeface="楷体" pitchFamily="49" charset="-122"/>
                </a:rPr>
                <a:t>, k0</a:t>
              </a:r>
              <a:r>
                <a:rPr lang="zh-CN" altLang="en-US" sz="2000" b="1" dirty="0">
                  <a:solidFill>
                    <a:schemeClr val="tx1"/>
                  </a:solidFill>
                  <a:latin typeface="楷体" pitchFamily="49" charset="-122"/>
                  <a:ea typeface="楷体" pitchFamily="49" charset="-122"/>
                </a:rPr>
                <a:t>已找到解的组数</a:t>
              </a:r>
              <a:r>
                <a:rPr lang="en-US" altLang="zh-CN" sz="2000" b="1" dirty="0">
                  <a:solidFill>
                    <a:schemeClr val="tx1"/>
                  </a:solidFill>
                  <a:latin typeface="楷体" pitchFamily="49" charset="-122"/>
                  <a:ea typeface="楷体" pitchFamily="49" charset="-122"/>
                </a:rPr>
                <a:t>, min1</a:t>
              </a:r>
              <a:r>
                <a:rPr lang="zh-CN" altLang="en-US" sz="2000" b="1" dirty="0">
                  <a:solidFill>
                    <a:schemeClr val="tx1"/>
                  </a:solidFill>
                  <a:latin typeface="楷体" pitchFamily="49" charset="-122"/>
                  <a:ea typeface="楷体" pitchFamily="49" charset="-122"/>
                </a:rPr>
                <a:t>背包的最小剩余容积</a:t>
              </a:r>
            </a:p>
          </p:txBody>
        </p:sp>
        <p:cxnSp>
          <p:nvCxnSpPr>
            <p:cNvPr id="8" name="直接箭头连接符 7"/>
            <p:cNvCxnSpPr/>
            <p:nvPr/>
          </p:nvCxnSpPr>
          <p:spPr>
            <a:xfrm rot="16200000" flipH="1">
              <a:off x="4499236" y="1569405"/>
              <a:ext cx="287421"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10" idx="0"/>
            </p:cNvCxnSpPr>
            <p:nvPr/>
          </p:nvCxnSpPr>
          <p:spPr>
            <a:xfrm rot="5400000">
              <a:off x="4480975" y="2800870"/>
              <a:ext cx="319181" cy="635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菱形 9"/>
            <p:cNvSpPr/>
            <p:nvPr/>
          </p:nvSpPr>
          <p:spPr>
            <a:xfrm>
              <a:off x="4059464" y="2963636"/>
              <a:ext cx="1155852" cy="357291"/>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2000" b="1" dirty="0">
                  <a:solidFill>
                    <a:schemeClr val="tx1"/>
                  </a:solidFill>
                </a:rPr>
                <a:t>n0&lt;n?</a:t>
              </a:r>
              <a:endParaRPr lang="zh-CN" altLang="en-US" sz="2000" b="1" dirty="0">
                <a:solidFill>
                  <a:schemeClr val="tx1"/>
                </a:solidFill>
              </a:endParaRPr>
            </a:p>
          </p:txBody>
        </p:sp>
        <p:sp>
          <p:nvSpPr>
            <p:cNvPr id="15" name="矩形 14"/>
            <p:cNvSpPr/>
            <p:nvPr/>
          </p:nvSpPr>
          <p:spPr>
            <a:xfrm>
              <a:off x="3714931" y="3500368"/>
              <a:ext cx="1957178" cy="2858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zh-CN" altLang="en-US" sz="2000" b="1" dirty="0">
                  <a:solidFill>
                    <a:schemeClr val="tx1"/>
                  </a:solidFill>
                  <a:latin typeface="楷体" pitchFamily="49" charset="-122"/>
                  <a:ea typeface="楷体" pitchFamily="49" charset="-122"/>
                </a:rPr>
                <a:t>处理第</a:t>
              </a:r>
              <a:r>
                <a:rPr lang="en-US" altLang="zh-CN" sz="2000" b="1" dirty="0" err="1">
                  <a:solidFill>
                    <a:schemeClr val="tx1"/>
                  </a:solidFill>
                  <a:latin typeface="楷体" pitchFamily="49" charset="-122"/>
                  <a:ea typeface="楷体" pitchFamily="49" charset="-122"/>
                </a:rPr>
                <a:t>i</a:t>
              </a:r>
              <a:r>
                <a:rPr lang="zh-CN" altLang="en-US" sz="2000" b="1" dirty="0">
                  <a:solidFill>
                    <a:schemeClr val="tx1"/>
                  </a:solidFill>
                  <a:latin typeface="楷体" pitchFamily="49" charset="-122"/>
                  <a:ea typeface="楷体" pitchFamily="49" charset="-122"/>
                </a:rPr>
                <a:t>个物件</a:t>
              </a:r>
            </a:p>
          </p:txBody>
        </p:sp>
        <p:cxnSp>
          <p:nvCxnSpPr>
            <p:cNvPr id="16" name="直接箭头连接符 15"/>
            <p:cNvCxnSpPr/>
            <p:nvPr/>
          </p:nvCxnSpPr>
          <p:spPr>
            <a:xfrm rot="16200000" flipH="1">
              <a:off x="4553227" y="3409853"/>
              <a:ext cx="17944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929015" y="3965640"/>
              <a:ext cx="3613252" cy="2858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zh-CN" altLang="en-US" sz="2000" b="1" dirty="0">
                  <a:solidFill>
                    <a:schemeClr val="tx1"/>
                  </a:solidFill>
                  <a:latin typeface="楷体" pitchFamily="49" charset="-122"/>
                  <a:ea typeface="楷体" pitchFamily="49" charset="-122"/>
                </a:rPr>
                <a:t>更新背包的最小剩余容积</a:t>
              </a:r>
              <a:r>
                <a:rPr lang="en-US" altLang="zh-CN" sz="2000" b="1" dirty="0">
                  <a:solidFill>
                    <a:schemeClr val="tx1"/>
                  </a:solidFill>
                  <a:latin typeface="楷体" pitchFamily="49" charset="-122"/>
                  <a:ea typeface="楷体" pitchFamily="49" charset="-122"/>
                </a:rPr>
                <a:t>min1</a:t>
              </a:r>
              <a:endParaRPr lang="zh-CN" altLang="en-US" sz="2000" b="1" dirty="0">
                <a:solidFill>
                  <a:schemeClr val="tx1"/>
                </a:solidFill>
                <a:latin typeface="楷体" pitchFamily="49" charset="-122"/>
                <a:ea typeface="楷体" pitchFamily="49" charset="-122"/>
              </a:endParaRPr>
            </a:p>
          </p:txBody>
        </p:sp>
        <p:cxnSp>
          <p:nvCxnSpPr>
            <p:cNvPr id="18" name="直接箭头连接符 17"/>
            <p:cNvCxnSpPr/>
            <p:nvPr/>
          </p:nvCxnSpPr>
          <p:spPr>
            <a:xfrm rot="16200000" flipH="1">
              <a:off x="4553227" y="3875127"/>
              <a:ext cx="179439"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4563547" y="4341194"/>
              <a:ext cx="181028"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菱形 19"/>
            <p:cNvSpPr/>
            <p:nvPr/>
          </p:nvSpPr>
          <p:spPr>
            <a:xfrm>
              <a:off x="4072166" y="4429326"/>
              <a:ext cx="1154264" cy="357292"/>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2000" b="1" dirty="0">
                  <a:solidFill>
                    <a:schemeClr val="tx1"/>
                  </a:solidFill>
                </a:rPr>
                <a:t>T=0?</a:t>
              </a:r>
              <a:endParaRPr lang="zh-CN" altLang="en-US" sz="2000" b="1" dirty="0">
                <a:solidFill>
                  <a:schemeClr val="tx1"/>
                </a:solidFill>
              </a:endParaRPr>
            </a:p>
          </p:txBody>
        </p:sp>
        <p:sp>
          <p:nvSpPr>
            <p:cNvPr id="21" name="矩形 20"/>
            <p:cNvSpPr/>
            <p:nvPr/>
          </p:nvSpPr>
          <p:spPr>
            <a:xfrm>
              <a:off x="5429656" y="4465849"/>
              <a:ext cx="1554034" cy="29377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zh-CN" altLang="en-US" sz="2000" b="1" dirty="0">
                  <a:solidFill>
                    <a:schemeClr val="tx1"/>
                  </a:solidFill>
                  <a:latin typeface="楷体" pitchFamily="49" charset="-122"/>
                  <a:ea typeface="楷体" pitchFamily="49" charset="-122"/>
                </a:rPr>
                <a:t>输出一组解</a:t>
              </a:r>
            </a:p>
          </p:txBody>
        </p:sp>
        <p:cxnSp>
          <p:nvCxnSpPr>
            <p:cNvPr id="22" name="直接箭头连接符 21"/>
            <p:cNvCxnSpPr/>
            <p:nvPr/>
          </p:nvCxnSpPr>
          <p:spPr>
            <a:xfrm rot="16200000" flipH="1">
              <a:off x="5329631" y="4518266"/>
              <a:ext cx="0" cy="18099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572037" y="5000992"/>
              <a:ext cx="2308466" cy="2858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zh-CN" altLang="en-US" sz="2000" b="1" dirty="0">
                  <a:solidFill>
                    <a:schemeClr val="tx1"/>
                  </a:solidFill>
                  <a:latin typeface="楷体" pitchFamily="49" charset="-122"/>
                  <a:ea typeface="楷体" pitchFamily="49" charset="-122"/>
                </a:rPr>
                <a:t>回溯：找另一组解</a:t>
              </a:r>
            </a:p>
          </p:txBody>
        </p:sp>
        <p:cxnSp>
          <p:nvCxnSpPr>
            <p:cNvPr id="24" name="直接箭头连接符 23"/>
            <p:cNvCxnSpPr/>
            <p:nvPr/>
          </p:nvCxnSpPr>
          <p:spPr>
            <a:xfrm rot="16200000" flipH="1">
              <a:off x="4557193" y="4890629"/>
              <a:ext cx="219139"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4667556" y="4858076"/>
              <a:ext cx="1498797" cy="1588"/>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rot="5400000">
              <a:off x="6121891" y="4805673"/>
              <a:ext cx="90513" cy="15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7173" name="TextBox 28"/>
            <p:cNvSpPr txBox="1">
              <a:spLocks noChangeArrowheads="1"/>
            </p:cNvSpPr>
            <p:nvPr/>
          </p:nvSpPr>
          <p:spPr bwMode="auto">
            <a:xfrm>
              <a:off x="5214942" y="4357694"/>
              <a:ext cx="142876" cy="246221"/>
            </a:xfrm>
            <a:prstGeom prst="rect">
              <a:avLst/>
            </a:prstGeom>
            <a:noFill/>
            <a:ln w="9525">
              <a:noFill/>
              <a:miter lim="800000"/>
              <a:headEnd/>
              <a:tailEnd/>
            </a:ln>
          </p:spPr>
          <p:txBody>
            <a:bodyPr lIns="0" tIns="0" rIns="0" bIns="0" anchor="ctr" anchorCtr="1">
              <a:spAutoFit/>
            </a:bodyPr>
            <a:lstStyle/>
            <a:p>
              <a:r>
                <a:rPr lang="en-US" altLang="zh-CN" sz="1600"/>
                <a:t>Y</a:t>
              </a:r>
              <a:endParaRPr lang="zh-CN" altLang="en-US" sz="1600"/>
            </a:p>
          </p:txBody>
        </p:sp>
        <p:sp>
          <p:nvSpPr>
            <p:cNvPr id="177174" name="TextBox 29"/>
            <p:cNvSpPr txBox="1">
              <a:spLocks noChangeArrowheads="1"/>
            </p:cNvSpPr>
            <p:nvPr/>
          </p:nvSpPr>
          <p:spPr bwMode="auto">
            <a:xfrm>
              <a:off x="4429124" y="4762876"/>
              <a:ext cx="142876" cy="246221"/>
            </a:xfrm>
            <a:prstGeom prst="rect">
              <a:avLst/>
            </a:prstGeom>
            <a:noFill/>
            <a:ln w="9525">
              <a:noFill/>
              <a:miter lim="800000"/>
              <a:headEnd/>
              <a:tailEnd/>
            </a:ln>
          </p:spPr>
          <p:txBody>
            <a:bodyPr lIns="0" tIns="0" rIns="0" bIns="0" anchor="ctr" anchorCtr="1">
              <a:spAutoFit/>
            </a:bodyPr>
            <a:lstStyle/>
            <a:p>
              <a:r>
                <a:rPr lang="en-US" altLang="zh-CN" sz="1600"/>
                <a:t>N</a:t>
              </a:r>
              <a:endParaRPr lang="zh-CN" altLang="en-US" sz="1600"/>
            </a:p>
          </p:txBody>
        </p:sp>
        <p:sp>
          <p:nvSpPr>
            <p:cNvPr id="177175" name="TextBox 30"/>
            <p:cNvSpPr txBox="1">
              <a:spLocks noChangeArrowheads="1"/>
            </p:cNvSpPr>
            <p:nvPr/>
          </p:nvSpPr>
          <p:spPr bwMode="auto">
            <a:xfrm>
              <a:off x="4714876" y="3277663"/>
              <a:ext cx="142876" cy="246221"/>
            </a:xfrm>
            <a:prstGeom prst="rect">
              <a:avLst/>
            </a:prstGeom>
            <a:noFill/>
            <a:ln w="9525">
              <a:noFill/>
              <a:miter lim="800000"/>
              <a:headEnd/>
              <a:tailEnd/>
            </a:ln>
          </p:spPr>
          <p:txBody>
            <a:bodyPr lIns="0" tIns="0" rIns="0" bIns="0" anchor="ctr" anchorCtr="1">
              <a:spAutoFit/>
            </a:bodyPr>
            <a:lstStyle/>
            <a:p>
              <a:r>
                <a:rPr lang="en-US" altLang="zh-CN" sz="1600"/>
                <a:t>Y</a:t>
              </a:r>
              <a:endParaRPr lang="zh-CN" altLang="en-US" sz="1600"/>
            </a:p>
          </p:txBody>
        </p:sp>
        <p:sp>
          <p:nvSpPr>
            <p:cNvPr id="32" name="矩形 31"/>
            <p:cNvSpPr/>
            <p:nvPr/>
          </p:nvSpPr>
          <p:spPr>
            <a:xfrm>
              <a:off x="5905969" y="5429742"/>
              <a:ext cx="2308466" cy="2858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zh-CN" altLang="en-US" sz="2000" b="1" dirty="0">
                  <a:solidFill>
                    <a:schemeClr val="tx1"/>
                  </a:solidFill>
                  <a:latin typeface="楷体" pitchFamily="49" charset="-122"/>
                  <a:ea typeface="楷体" pitchFamily="49" charset="-122"/>
                </a:rPr>
                <a:t>无解的输出信息</a:t>
              </a:r>
            </a:p>
          </p:txBody>
        </p:sp>
        <p:cxnSp>
          <p:nvCxnSpPr>
            <p:cNvPr id="33" name="直接箭头连接符 32"/>
            <p:cNvCxnSpPr/>
            <p:nvPr/>
          </p:nvCxnSpPr>
          <p:spPr>
            <a:xfrm rot="16200000" flipH="1">
              <a:off x="4558782" y="5392426"/>
              <a:ext cx="215963" cy="1587"/>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16200000" flipH="1">
              <a:off x="5858155" y="4286409"/>
              <a:ext cx="2286667"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215316" y="3143076"/>
              <a:ext cx="1782997" cy="0"/>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V="1">
              <a:off x="2786121" y="5512316"/>
              <a:ext cx="1871909" cy="0"/>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rot="16200000" flipH="1">
              <a:off x="1435558" y="4150638"/>
              <a:ext cx="2701126"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2786121" y="2785784"/>
              <a:ext cx="1854444" cy="1587"/>
            </a:xfrm>
            <a:prstGeom prst="straightConnector1">
              <a:avLst/>
            </a:prstGeom>
            <a:ln w="127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77183" name="TextBox 49"/>
            <p:cNvSpPr txBox="1">
              <a:spLocks noChangeArrowheads="1"/>
            </p:cNvSpPr>
            <p:nvPr/>
          </p:nvSpPr>
          <p:spPr bwMode="auto">
            <a:xfrm>
              <a:off x="5357818" y="2897027"/>
              <a:ext cx="142876" cy="246221"/>
            </a:xfrm>
            <a:prstGeom prst="rect">
              <a:avLst/>
            </a:prstGeom>
            <a:noFill/>
            <a:ln w="9525">
              <a:noFill/>
              <a:miter lim="800000"/>
              <a:headEnd/>
              <a:tailEnd/>
            </a:ln>
          </p:spPr>
          <p:txBody>
            <a:bodyPr lIns="0" tIns="0" rIns="0" bIns="0" anchor="ctr" anchorCtr="1">
              <a:spAutoFit/>
            </a:bodyPr>
            <a:lstStyle/>
            <a:p>
              <a:r>
                <a:rPr lang="en-US" altLang="zh-CN" sz="1600"/>
                <a:t>N</a:t>
              </a:r>
              <a:endParaRPr lang="zh-CN" altLang="en-US" sz="1600"/>
            </a:p>
          </p:txBody>
        </p:sp>
        <p:cxnSp>
          <p:nvCxnSpPr>
            <p:cNvPr id="51" name="直接箭头连接符 50"/>
            <p:cNvCxnSpPr/>
            <p:nvPr/>
          </p:nvCxnSpPr>
          <p:spPr>
            <a:xfrm rot="16200000" flipH="1">
              <a:off x="6911769" y="5805296"/>
              <a:ext cx="17944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821431899"/>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标题 7"/>
          <p:cNvSpPr>
            <a:spLocks noGrp="1"/>
          </p:cNvSpPr>
          <p:nvPr>
            <p:ph type="title"/>
          </p:nvPr>
        </p:nvSpPr>
        <p:spPr>
          <a:xfrm>
            <a:off x="1000125" y="274638"/>
            <a:ext cx="7143750" cy="1143000"/>
          </a:xfrm>
        </p:spPr>
        <p:txBody>
          <a:bodyPr/>
          <a:lstStyle/>
          <a:p>
            <a:r>
              <a:rPr lang="zh-CN" altLang="en-US" dirty="0"/>
              <a:t>线性表逆置</a:t>
            </a:r>
          </a:p>
        </p:txBody>
      </p:sp>
      <p:sp>
        <p:nvSpPr>
          <p:cNvPr id="233475" name="Rectangle 3"/>
          <p:cNvSpPr>
            <a:spLocks noGrp="1" noChangeArrowheads="1"/>
          </p:cNvSpPr>
          <p:nvPr>
            <p:ph idx="1"/>
          </p:nvPr>
        </p:nvSpPr>
        <p:spPr>
          <a:xfrm>
            <a:off x="1000125" y="1600200"/>
            <a:ext cx="7143750" cy="4525963"/>
          </a:xfrm>
        </p:spPr>
        <p:txBody>
          <a:bodyPr/>
          <a:lstStyle/>
          <a:p>
            <a:pPr marL="450850" indent="-450850" eaLnBrk="1" hangingPunct="1">
              <a:buFont typeface="Wingdings" pitchFamily="2" charset="2"/>
              <a:buNone/>
            </a:pPr>
            <a:r>
              <a:rPr lang="zh-CN" altLang="en-US" dirty="0">
                <a:solidFill>
                  <a:srgbClr val="008000"/>
                </a:solidFill>
              </a:rPr>
              <a:t>例</a:t>
            </a:r>
            <a:r>
              <a:rPr lang="en-US" altLang="zh-CN" dirty="0">
                <a:solidFill>
                  <a:srgbClr val="008000"/>
                </a:solidFill>
              </a:rPr>
              <a:t>2-17 </a:t>
            </a:r>
            <a:r>
              <a:rPr lang="zh-CN" altLang="en-US" dirty="0"/>
              <a:t> 设计算法</a:t>
            </a:r>
            <a:r>
              <a:rPr lang="en-US" altLang="zh-CN" dirty="0"/>
              <a:t>, </a:t>
            </a:r>
            <a:r>
              <a:rPr lang="zh-CN" altLang="en-US" dirty="0"/>
              <a:t>将线性表</a:t>
            </a:r>
            <a:r>
              <a:rPr lang="en-US" altLang="zh-CN" dirty="0"/>
              <a:t>L</a:t>
            </a:r>
            <a:r>
              <a:rPr lang="zh-CN" altLang="en-US" dirty="0"/>
              <a:t>的数据元素逆置。</a:t>
            </a:r>
            <a:endParaRPr lang="en-US" altLang="zh-CN" dirty="0"/>
          </a:p>
          <a:p>
            <a:pPr marL="450850" indent="-450850" eaLnBrk="1" hangingPunct="1">
              <a:buFont typeface="Wingdings" pitchFamily="2" charset="2"/>
              <a:buNone/>
            </a:pPr>
            <a:r>
              <a:rPr lang="en-US" altLang="zh-CN" dirty="0">
                <a:solidFill>
                  <a:srgbClr val="008000"/>
                </a:solidFill>
              </a:rPr>
              <a:t>(1) </a:t>
            </a:r>
            <a:r>
              <a:rPr lang="zh-CN" altLang="en-US" dirty="0"/>
              <a:t>顺序表：利用随机存取特点，将相对应的“头”和“尾”交换位置。</a:t>
            </a:r>
            <a:endParaRPr lang="en-US" altLang="zh-CN" dirty="0"/>
          </a:p>
        </p:txBody>
      </p:sp>
      <p:sp>
        <p:nvSpPr>
          <p:cNvPr id="233476" name="灯片编号占位符 1"/>
          <p:cNvSpPr>
            <a:spLocks noGrp="1"/>
          </p:cNvSpPr>
          <p:nvPr>
            <p:ph type="sldNum" sz="quarter" idx="10"/>
          </p:nvPr>
        </p:nvSpPr>
        <p:spPr>
          <a:noFill/>
        </p:spPr>
        <p:txBody>
          <a:bodyPr/>
          <a:lstStyle/>
          <a:p>
            <a:fld id="{EFC0D812-E566-46EC-AD2E-CC51B666537C}" type="slidenum">
              <a:rPr lang="zh-CN" altLang="en-US" smtClean="0">
                <a:ea typeface="宋体" charset="-122"/>
              </a:rPr>
              <a:pPr/>
              <a:t>134</a:t>
            </a:fld>
            <a:endParaRPr lang="en-US" altLang="zh-CN">
              <a:ea typeface="宋体" charset="-122"/>
            </a:endParaRPr>
          </a:p>
        </p:txBody>
      </p:sp>
      <p:sp>
        <p:nvSpPr>
          <p:cNvPr id="6" name="矩形 5"/>
          <p:cNvSpPr/>
          <p:nvPr/>
        </p:nvSpPr>
        <p:spPr>
          <a:xfrm>
            <a:off x="3000375" y="4000500"/>
            <a:ext cx="3500438" cy="1357313"/>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altLang="zh-CN" sz="2800" b="1" dirty="0" err="1">
                <a:solidFill>
                  <a:schemeClr val="tx1"/>
                </a:solidFill>
              </a:rPr>
              <a:t>i</a:t>
            </a:r>
            <a:r>
              <a:rPr lang="en-US" altLang="zh-CN" sz="2800" b="1" dirty="0">
                <a:solidFill>
                  <a:schemeClr val="tx1"/>
                </a:solidFill>
              </a:rPr>
              <a:t> = 1, …, n/2</a:t>
            </a:r>
            <a:endParaRPr lang="zh-CN" altLang="en-US" sz="2800" b="1" dirty="0">
              <a:solidFill>
                <a:schemeClr val="tx1"/>
              </a:solidFill>
            </a:endParaRPr>
          </a:p>
        </p:txBody>
      </p:sp>
      <p:sp>
        <p:nvSpPr>
          <p:cNvPr id="7" name="矩形 6"/>
          <p:cNvSpPr/>
          <p:nvPr/>
        </p:nvSpPr>
        <p:spPr>
          <a:xfrm>
            <a:off x="3552825" y="4714875"/>
            <a:ext cx="2947988" cy="642938"/>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zh-CN" sz="2800" b="1" dirty="0">
                <a:solidFill>
                  <a:schemeClr val="tx1"/>
                </a:solidFill>
              </a:rPr>
              <a:t>L[</a:t>
            </a:r>
            <a:r>
              <a:rPr lang="en-US" altLang="zh-CN" sz="2800" b="1" dirty="0" err="1">
                <a:solidFill>
                  <a:schemeClr val="tx1"/>
                </a:solidFill>
              </a:rPr>
              <a:t>i</a:t>
            </a:r>
            <a:r>
              <a:rPr lang="en-US" altLang="zh-CN" sz="2800" b="1" dirty="0">
                <a:solidFill>
                  <a:schemeClr val="tx1"/>
                </a:solidFill>
              </a:rPr>
              <a:t>] </a:t>
            </a:r>
            <a:r>
              <a:rPr lang="en-US" altLang="zh-CN" sz="2800" b="1" dirty="0">
                <a:solidFill>
                  <a:schemeClr val="tx1"/>
                </a:solidFill>
                <a:sym typeface="Wingdings" pitchFamily="2" charset="2"/>
              </a:rPr>
              <a:t></a:t>
            </a:r>
            <a:r>
              <a:rPr lang="en-US" altLang="zh-CN" sz="2800" b="1" dirty="0">
                <a:solidFill>
                  <a:schemeClr val="tx1"/>
                </a:solidFill>
              </a:rPr>
              <a:t> L[n-i+1]</a:t>
            </a:r>
            <a:endParaRPr lang="zh-CN" altLang="en-US" sz="28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3000"/>
                                        <p:tgtEl>
                                          <p:spTgt spid="6"/>
                                        </p:tgtEl>
                                      </p:cBhvr>
                                    </p:animEffect>
                                  </p:childTnLst>
                                </p:cTn>
                              </p:par>
                            </p:childTnLst>
                          </p:cTn>
                        </p:par>
                        <p:par>
                          <p:cTn id="8" fill="hold">
                            <p:stCondLst>
                              <p:cond delay="30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标题 64"/>
          <p:cNvSpPr>
            <a:spLocks noGrp="1"/>
          </p:cNvSpPr>
          <p:nvPr>
            <p:ph type="title"/>
          </p:nvPr>
        </p:nvSpPr>
        <p:spPr>
          <a:xfrm>
            <a:off x="1000125" y="274638"/>
            <a:ext cx="7143750" cy="1143000"/>
          </a:xfrm>
        </p:spPr>
        <p:txBody>
          <a:bodyPr/>
          <a:lstStyle/>
          <a:p>
            <a:r>
              <a:rPr lang="zh-CN" altLang="en-US" dirty="0"/>
              <a:t>线性表逆置</a:t>
            </a:r>
          </a:p>
        </p:txBody>
      </p:sp>
      <p:sp>
        <p:nvSpPr>
          <p:cNvPr id="234499" name="Rectangle 3"/>
          <p:cNvSpPr>
            <a:spLocks noGrp="1" noChangeArrowheads="1"/>
          </p:cNvSpPr>
          <p:nvPr>
            <p:ph idx="1"/>
          </p:nvPr>
        </p:nvSpPr>
        <p:spPr>
          <a:xfrm>
            <a:off x="1000125" y="1600200"/>
            <a:ext cx="7143750" cy="4525963"/>
          </a:xfrm>
        </p:spPr>
        <p:txBody>
          <a:bodyPr/>
          <a:lstStyle/>
          <a:p>
            <a:pPr marL="450850" indent="-450850" eaLnBrk="1" hangingPunct="1">
              <a:buFont typeface="Wingdings" pitchFamily="2" charset="2"/>
              <a:buNone/>
            </a:pPr>
            <a:r>
              <a:rPr lang="en-US" altLang="zh-CN">
                <a:solidFill>
                  <a:srgbClr val="008000"/>
                </a:solidFill>
              </a:rPr>
              <a:t>(2) </a:t>
            </a:r>
            <a:r>
              <a:rPr lang="zh-CN" altLang="en-US"/>
              <a:t>链表：在访问过程中，将指针“逆置”。</a:t>
            </a:r>
            <a:endParaRPr lang="en-US" altLang="zh-CN"/>
          </a:p>
        </p:txBody>
      </p:sp>
      <p:sp>
        <p:nvSpPr>
          <p:cNvPr id="234500" name="灯片编号占位符 1"/>
          <p:cNvSpPr>
            <a:spLocks noGrp="1"/>
          </p:cNvSpPr>
          <p:nvPr>
            <p:ph type="sldNum" sz="quarter" idx="10"/>
          </p:nvPr>
        </p:nvSpPr>
        <p:spPr>
          <a:noFill/>
        </p:spPr>
        <p:txBody>
          <a:bodyPr/>
          <a:lstStyle/>
          <a:p>
            <a:fld id="{876490FF-F131-4ADC-A811-60E77E44AFB8}" type="slidenum">
              <a:rPr lang="zh-CN" altLang="en-US" smtClean="0">
                <a:ea typeface="宋体" charset="-122"/>
              </a:rPr>
              <a:pPr/>
              <a:t>135</a:t>
            </a:fld>
            <a:endParaRPr lang="en-US" altLang="zh-CN">
              <a:ea typeface="宋体" charset="-122"/>
            </a:endParaRPr>
          </a:p>
        </p:txBody>
      </p:sp>
      <p:sp>
        <p:nvSpPr>
          <p:cNvPr id="6" name="Line 4"/>
          <p:cNvSpPr>
            <a:spLocks noChangeShapeType="1"/>
          </p:cNvSpPr>
          <p:nvPr/>
        </p:nvSpPr>
        <p:spPr bwMode="auto">
          <a:xfrm>
            <a:off x="3589338" y="3130550"/>
            <a:ext cx="360362" cy="0"/>
          </a:xfrm>
          <a:prstGeom prst="line">
            <a:avLst/>
          </a:prstGeom>
          <a:noFill/>
          <a:ln w="38100">
            <a:solidFill>
              <a:srgbClr val="008000"/>
            </a:solidFill>
            <a:round/>
            <a:headEnd type="oval" w="med" len="med"/>
            <a:tailEnd type="arrow" w="lg" len="med"/>
          </a:ln>
        </p:spPr>
        <p:txBody>
          <a:bodyPr/>
          <a:lstStyle/>
          <a:p>
            <a:endParaRPr lang="zh-CN" altLang="en-US"/>
          </a:p>
        </p:txBody>
      </p:sp>
      <p:grpSp>
        <p:nvGrpSpPr>
          <p:cNvPr id="234502" name="Group 5"/>
          <p:cNvGrpSpPr>
            <a:grpSpLocks/>
          </p:cNvGrpSpPr>
          <p:nvPr/>
        </p:nvGrpSpPr>
        <p:grpSpPr bwMode="auto">
          <a:xfrm>
            <a:off x="1216025" y="2774950"/>
            <a:ext cx="1355725" cy="647700"/>
            <a:chOff x="736" y="2886"/>
            <a:chExt cx="1009" cy="408"/>
          </a:xfrm>
        </p:grpSpPr>
        <p:grpSp>
          <p:nvGrpSpPr>
            <p:cNvPr id="234556" name="Group 6"/>
            <p:cNvGrpSpPr>
              <a:grpSpLocks/>
            </p:cNvGrpSpPr>
            <p:nvPr/>
          </p:nvGrpSpPr>
          <p:grpSpPr bwMode="auto">
            <a:xfrm>
              <a:off x="1110" y="2886"/>
              <a:ext cx="635" cy="408"/>
              <a:chOff x="1474" y="3068"/>
              <a:chExt cx="726" cy="318"/>
            </a:xfrm>
          </p:grpSpPr>
          <p:sp>
            <p:nvSpPr>
              <p:cNvPr id="234558" name="Rectangle 7"/>
              <p:cNvSpPr>
                <a:spLocks noChangeArrowheads="1"/>
              </p:cNvSpPr>
              <p:nvPr/>
            </p:nvSpPr>
            <p:spPr bwMode="auto">
              <a:xfrm>
                <a:off x="1474" y="3068"/>
                <a:ext cx="453" cy="318"/>
              </a:xfrm>
              <a:prstGeom prst="rect">
                <a:avLst/>
              </a:prstGeom>
              <a:solidFill>
                <a:schemeClr val="bg2">
                  <a:alpha val="59999"/>
                </a:schemeClr>
              </a:solidFill>
              <a:ln w="6350" algn="ctr">
                <a:solidFill>
                  <a:schemeClr val="tx1"/>
                </a:solidFill>
                <a:miter lim="800000"/>
                <a:headEnd/>
                <a:tailEnd type="none" w="sm" len="lg"/>
              </a:ln>
            </p:spPr>
            <p:txBody>
              <a:bodyPr wrap="none" anchor="ctr"/>
              <a:lstStyle/>
              <a:p>
                <a:pPr algn="ctr"/>
                <a:endParaRPr lang="zh-CN" altLang="en-US" sz="2400">
                  <a:latin typeface="Times New Roman" pitchFamily="18" charset="0"/>
                </a:endParaRPr>
              </a:p>
            </p:txBody>
          </p:sp>
          <p:sp>
            <p:nvSpPr>
              <p:cNvPr id="234559" name="Rectangle 8"/>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anchor="ctr"/>
              <a:lstStyle/>
              <a:p>
                <a:pPr algn="ctr"/>
                <a:endParaRPr lang="en-US" altLang="zh-CN" sz="3200" b="1">
                  <a:ea typeface="华文新魏" pitchFamily="2" charset="-122"/>
                  <a:sym typeface="Symbol" pitchFamily="18" charset="2"/>
                </a:endParaRPr>
              </a:p>
            </p:txBody>
          </p:sp>
        </p:grpSp>
        <p:sp>
          <p:nvSpPr>
            <p:cNvPr id="234557" name="Text Box 9"/>
            <p:cNvSpPr txBox="1">
              <a:spLocks noChangeArrowheads="1"/>
            </p:cNvSpPr>
            <p:nvPr/>
          </p:nvSpPr>
          <p:spPr bwMode="auto">
            <a:xfrm>
              <a:off x="736" y="2955"/>
              <a:ext cx="408"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t>
              </a:r>
              <a:r>
                <a:rPr lang="en-US" altLang="zh-CN" sz="2400" b="1">
                  <a:solidFill>
                    <a:srgbClr val="008000"/>
                  </a:solidFill>
                  <a:latin typeface="Times New Roman" pitchFamily="18" charset="0"/>
                  <a:sym typeface="Wingdings" pitchFamily="2" charset="2"/>
                </a:rPr>
                <a:t></a:t>
              </a:r>
            </a:p>
          </p:txBody>
        </p:sp>
      </p:grpSp>
      <p:grpSp>
        <p:nvGrpSpPr>
          <p:cNvPr id="234503" name="Group 10"/>
          <p:cNvGrpSpPr>
            <a:grpSpLocks/>
          </p:cNvGrpSpPr>
          <p:nvPr/>
        </p:nvGrpSpPr>
        <p:grpSpPr bwMode="auto">
          <a:xfrm>
            <a:off x="2859088" y="2773363"/>
            <a:ext cx="825500" cy="647700"/>
            <a:chOff x="1474" y="3068"/>
            <a:chExt cx="726" cy="318"/>
          </a:xfrm>
        </p:grpSpPr>
        <p:sp>
          <p:nvSpPr>
            <p:cNvPr id="234554" name="Rectangle 11"/>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1</a:t>
              </a:r>
            </a:p>
          </p:txBody>
        </p:sp>
        <p:sp>
          <p:nvSpPr>
            <p:cNvPr id="234555" name="Rectangle 12"/>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234504" name="Group 13"/>
          <p:cNvGrpSpPr>
            <a:grpSpLocks/>
          </p:cNvGrpSpPr>
          <p:nvPr/>
        </p:nvGrpSpPr>
        <p:grpSpPr bwMode="auto">
          <a:xfrm>
            <a:off x="3943350" y="2773363"/>
            <a:ext cx="742950" cy="647700"/>
            <a:chOff x="1474" y="3068"/>
            <a:chExt cx="726" cy="318"/>
          </a:xfrm>
        </p:grpSpPr>
        <p:sp>
          <p:nvSpPr>
            <p:cNvPr id="234552" name="Rectangle 14"/>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2</a:t>
              </a:r>
            </a:p>
          </p:txBody>
        </p:sp>
        <p:sp>
          <p:nvSpPr>
            <p:cNvPr id="234553" name="Rectangle 15"/>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234505" name="Group 16"/>
          <p:cNvGrpSpPr>
            <a:grpSpLocks/>
          </p:cNvGrpSpPr>
          <p:nvPr/>
        </p:nvGrpSpPr>
        <p:grpSpPr bwMode="auto">
          <a:xfrm>
            <a:off x="7143750" y="2773363"/>
            <a:ext cx="785813" cy="647700"/>
            <a:chOff x="1474" y="3068"/>
            <a:chExt cx="726" cy="318"/>
          </a:xfrm>
        </p:grpSpPr>
        <p:sp>
          <p:nvSpPr>
            <p:cNvPr id="234550" name="Rectangle 17"/>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n</a:t>
              </a:r>
            </a:p>
          </p:txBody>
        </p:sp>
        <p:sp>
          <p:nvSpPr>
            <p:cNvPr id="234551" name="Rectangle 18"/>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3200" b="1">
                  <a:latin typeface="Times New Roman" pitchFamily="18" charset="0"/>
                  <a:sym typeface="Symbol" pitchFamily="18" charset="2"/>
                </a:rPr>
                <a:t></a:t>
              </a:r>
            </a:p>
          </p:txBody>
        </p:sp>
      </p:grpSp>
      <p:sp>
        <p:nvSpPr>
          <p:cNvPr id="40971" name="Line 19"/>
          <p:cNvSpPr>
            <a:spLocks noChangeShapeType="1"/>
          </p:cNvSpPr>
          <p:nvPr/>
        </p:nvSpPr>
        <p:spPr bwMode="auto">
          <a:xfrm>
            <a:off x="2503488" y="3130550"/>
            <a:ext cx="3603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40972" name="Line 20"/>
          <p:cNvSpPr>
            <a:spLocks noChangeShapeType="1"/>
          </p:cNvSpPr>
          <p:nvPr/>
        </p:nvSpPr>
        <p:spPr bwMode="auto">
          <a:xfrm>
            <a:off x="4600575" y="3130550"/>
            <a:ext cx="3603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40973" name="Line 21"/>
          <p:cNvSpPr>
            <a:spLocks noChangeShapeType="1"/>
          </p:cNvSpPr>
          <p:nvPr/>
        </p:nvSpPr>
        <p:spPr bwMode="auto">
          <a:xfrm>
            <a:off x="6786563" y="3133725"/>
            <a:ext cx="3603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234509" name="Text Box 22"/>
          <p:cNvSpPr txBox="1">
            <a:spLocks noChangeArrowheads="1"/>
          </p:cNvSpPr>
          <p:nvPr/>
        </p:nvSpPr>
        <p:spPr bwMode="auto">
          <a:xfrm>
            <a:off x="5014913" y="2774950"/>
            <a:ext cx="360362" cy="487363"/>
          </a:xfrm>
          <a:prstGeom prst="rect">
            <a:avLst/>
          </a:prstGeom>
          <a:noFill/>
          <a:ln w="6350" algn="ctr">
            <a:noFill/>
            <a:miter lim="800000"/>
            <a:headEnd/>
            <a:tailEnd type="none" w="sm" len="lg"/>
          </a:ln>
        </p:spPr>
        <p:txBody>
          <a:bodyPr lIns="0" tIns="0" rIns="0" bIns="0" anchor="ctr" anchorCtr="1">
            <a:spAutoFit/>
          </a:bodyPr>
          <a:lstStyle/>
          <a:p>
            <a:pPr algn="ctr"/>
            <a:r>
              <a:rPr lang="en-US" altLang="zh-CN" sz="3200" b="1">
                <a:sym typeface="Symbol" pitchFamily="18" charset="2"/>
              </a:rPr>
              <a:t>…</a:t>
            </a:r>
            <a:endParaRPr lang="zh-CN" altLang="en-US" sz="3200" b="1">
              <a:sym typeface="Symbol" pitchFamily="18" charset="2"/>
            </a:endParaRPr>
          </a:p>
        </p:txBody>
      </p:sp>
      <p:sp>
        <p:nvSpPr>
          <p:cNvPr id="40975" name="Line 4"/>
          <p:cNvSpPr>
            <a:spLocks noChangeShapeType="1"/>
          </p:cNvSpPr>
          <p:nvPr/>
        </p:nvSpPr>
        <p:spPr bwMode="auto">
          <a:xfrm>
            <a:off x="5503863" y="3136900"/>
            <a:ext cx="360362" cy="0"/>
          </a:xfrm>
          <a:prstGeom prst="line">
            <a:avLst/>
          </a:prstGeom>
          <a:noFill/>
          <a:ln w="38100">
            <a:solidFill>
              <a:srgbClr val="008000"/>
            </a:solidFill>
            <a:round/>
            <a:headEnd type="oval" w="med" len="med"/>
            <a:tailEnd type="arrow" w="lg" len="med"/>
          </a:ln>
        </p:spPr>
        <p:txBody>
          <a:bodyPr/>
          <a:lstStyle/>
          <a:p>
            <a:endParaRPr lang="zh-CN" altLang="en-US"/>
          </a:p>
        </p:txBody>
      </p:sp>
      <p:grpSp>
        <p:nvGrpSpPr>
          <p:cNvPr id="234511" name="Group 13"/>
          <p:cNvGrpSpPr>
            <a:grpSpLocks/>
          </p:cNvGrpSpPr>
          <p:nvPr/>
        </p:nvGrpSpPr>
        <p:grpSpPr bwMode="auto">
          <a:xfrm>
            <a:off x="5857875" y="2779713"/>
            <a:ext cx="1000125" cy="647700"/>
            <a:chOff x="1474" y="3068"/>
            <a:chExt cx="726" cy="318"/>
          </a:xfrm>
        </p:grpSpPr>
        <p:sp>
          <p:nvSpPr>
            <p:cNvPr id="234548" name="Rectangle 14"/>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n-1</a:t>
              </a:r>
            </a:p>
          </p:txBody>
        </p:sp>
        <p:sp>
          <p:nvSpPr>
            <p:cNvPr id="234549" name="Rectangle 15"/>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9" name="组合 40"/>
          <p:cNvGrpSpPr>
            <a:grpSpLocks/>
          </p:cNvGrpSpPr>
          <p:nvPr/>
        </p:nvGrpSpPr>
        <p:grpSpPr bwMode="auto">
          <a:xfrm>
            <a:off x="3071813" y="2039938"/>
            <a:ext cx="357187" cy="714375"/>
            <a:chOff x="214282" y="4286256"/>
            <a:chExt cx="357190" cy="714380"/>
          </a:xfrm>
        </p:grpSpPr>
        <p:sp>
          <p:nvSpPr>
            <p:cNvPr id="35" name="TextBox 34"/>
            <p:cNvSpPr txBox="1"/>
            <p:nvPr/>
          </p:nvSpPr>
          <p:spPr>
            <a:xfrm>
              <a:off x="214282" y="4286256"/>
              <a:ext cx="357190" cy="523879"/>
            </a:xfrm>
            <a:prstGeom prst="rect">
              <a:avLst/>
            </a:prstGeom>
            <a:noFill/>
          </p:spPr>
          <p:txBody>
            <a:bodyPr>
              <a:spAutoFit/>
            </a:bodyPr>
            <a:lstStyle/>
            <a:p>
              <a:pPr>
                <a:defRPr/>
              </a:pPr>
              <a:r>
                <a:rPr lang="en-US" altLang="zh-CN" sz="2800" b="1" dirty="0">
                  <a:latin typeface="+mn-lt"/>
                  <a:ea typeface="宋体" pitchFamily="2" charset="-122"/>
                </a:rPr>
                <a:t>p</a:t>
              </a:r>
              <a:endParaRPr lang="zh-CN" altLang="en-US" b="1" dirty="0">
                <a:latin typeface="+mn-lt"/>
                <a:ea typeface="宋体" pitchFamily="2" charset="-122"/>
              </a:endParaRPr>
            </a:p>
          </p:txBody>
        </p:sp>
        <p:cxnSp>
          <p:nvCxnSpPr>
            <p:cNvPr id="38" name="直接箭头连接符 37"/>
            <p:cNvCxnSpPr/>
            <p:nvPr/>
          </p:nvCxnSpPr>
          <p:spPr>
            <a:xfrm rot="16200000" flipH="1">
              <a:off x="-5590" y="4766478"/>
              <a:ext cx="468316" cy="0"/>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组合 39"/>
          <p:cNvGrpSpPr>
            <a:grpSpLocks/>
          </p:cNvGrpSpPr>
          <p:nvPr/>
        </p:nvGrpSpPr>
        <p:grpSpPr bwMode="auto">
          <a:xfrm>
            <a:off x="4129088" y="2039938"/>
            <a:ext cx="357187" cy="714375"/>
            <a:chOff x="642910" y="4286256"/>
            <a:chExt cx="357190" cy="714380"/>
          </a:xfrm>
        </p:grpSpPr>
        <p:sp>
          <p:nvSpPr>
            <p:cNvPr id="36" name="TextBox 35"/>
            <p:cNvSpPr txBox="1"/>
            <p:nvPr/>
          </p:nvSpPr>
          <p:spPr>
            <a:xfrm>
              <a:off x="642910" y="4286256"/>
              <a:ext cx="357190" cy="523879"/>
            </a:xfrm>
            <a:prstGeom prst="rect">
              <a:avLst/>
            </a:prstGeom>
            <a:noFill/>
          </p:spPr>
          <p:txBody>
            <a:bodyPr>
              <a:spAutoFit/>
            </a:bodyPr>
            <a:lstStyle/>
            <a:p>
              <a:pPr>
                <a:defRPr/>
              </a:pPr>
              <a:r>
                <a:rPr lang="en-US" altLang="zh-CN" sz="2800" b="1" dirty="0">
                  <a:latin typeface="+mn-lt"/>
                  <a:ea typeface="宋体" pitchFamily="2" charset="-122"/>
                </a:rPr>
                <a:t>r</a:t>
              </a:r>
              <a:endParaRPr lang="zh-CN" altLang="en-US" b="1" dirty="0">
                <a:latin typeface="+mn-lt"/>
                <a:ea typeface="宋体" pitchFamily="2" charset="-122"/>
              </a:endParaRPr>
            </a:p>
          </p:txBody>
        </p:sp>
        <p:cxnSp>
          <p:nvCxnSpPr>
            <p:cNvPr id="39" name="直接箭头连接符 38"/>
            <p:cNvCxnSpPr/>
            <p:nvPr/>
          </p:nvCxnSpPr>
          <p:spPr>
            <a:xfrm rot="16200000" flipH="1">
              <a:off x="435739" y="4766478"/>
              <a:ext cx="468316" cy="0"/>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grpSp>
      <p:sp>
        <p:nvSpPr>
          <p:cNvPr id="42" name="TextBox 41"/>
          <p:cNvSpPr txBox="1">
            <a:spLocks noChangeArrowheads="1"/>
          </p:cNvSpPr>
          <p:nvPr/>
        </p:nvSpPr>
        <p:spPr bwMode="auto">
          <a:xfrm>
            <a:off x="3357563" y="2898775"/>
            <a:ext cx="357187" cy="523875"/>
          </a:xfrm>
          <a:prstGeom prst="rect">
            <a:avLst/>
          </a:prstGeom>
          <a:noFill/>
          <a:ln w="9525">
            <a:noFill/>
            <a:miter lim="800000"/>
            <a:headEnd/>
            <a:tailEnd/>
          </a:ln>
        </p:spPr>
        <p:txBody>
          <a:bodyPr>
            <a:spAutoFit/>
          </a:bodyPr>
          <a:lstStyle/>
          <a:p>
            <a:r>
              <a:rPr lang="en-US" altLang="zh-CN" sz="2800" b="1">
                <a:latin typeface="Baskerville Old Face" pitchFamily="18" charset="0"/>
              </a:rPr>
              <a:t>^</a:t>
            </a:r>
            <a:endParaRPr lang="zh-CN" altLang="en-US" sz="2800" b="1">
              <a:latin typeface="Baskerville Old Face" pitchFamily="18" charset="0"/>
            </a:endParaRPr>
          </a:p>
        </p:txBody>
      </p:sp>
      <p:grpSp>
        <p:nvGrpSpPr>
          <p:cNvPr id="11" name="组合 45"/>
          <p:cNvGrpSpPr>
            <a:grpSpLocks/>
          </p:cNvGrpSpPr>
          <p:nvPr/>
        </p:nvGrpSpPr>
        <p:grpSpPr bwMode="auto">
          <a:xfrm>
            <a:off x="6072188" y="2054225"/>
            <a:ext cx="357187" cy="714375"/>
            <a:chOff x="214282" y="4286256"/>
            <a:chExt cx="357190" cy="714380"/>
          </a:xfrm>
        </p:grpSpPr>
        <p:sp>
          <p:nvSpPr>
            <p:cNvPr id="47" name="TextBox 46"/>
            <p:cNvSpPr txBox="1"/>
            <p:nvPr/>
          </p:nvSpPr>
          <p:spPr>
            <a:xfrm>
              <a:off x="214282" y="4286256"/>
              <a:ext cx="357190" cy="523879"/>
            </a:xfrm>
            <a:prstGeom prst="rect">
              <a:avLst/>
            </a:prstGeom>
            <a:noFill/>
          </p:spPr>
          <p:txBody>
            <a:bodyPr>
              <a:spAutoFit/>
            </a:bodyPr>
            <a:lstStyle/>
            <a:p>
              <a:pPr>
                <a:defRPr/>
              </a:pPr>
              <a:r>
                <a:rPr lang="en-US" altLang="zh-CN" sz="2800" b="1" dirty="0">
                  <a:latin typeface="+mn-lt"/>
                  <a:ea typeface="宋体" pitchFamily="2" charset="-122"/>
                </a:rPr>
                <a:t>p</a:t>
              </a:r>
              <a:endParaRPr lang="zh-CN" altLang="en-US" b="1" dirty="0">
                <a:latin typeface="+mn-lt"/>
                <a:ea typeface="宋体" pitchFamily="2" charset="-122"/>
              </a:endParaRPr>
            </a:p>
          </p:txBody>
        </p:sp>
        <p:cxnSp>
          <p:nvCxnSpPr>
            <p:cNvPr id="48" name="直接箭头连接符 47"/>
            <p:cNvCxnSpPr/>
            <p:nvPr/>
          </p:nvCxnSpPr>
          <p:spPr>
            <a:xfrm rot="16200000" flipH="1">
              <a:off x="-5589" y="4766478"/>
              <a:ext cx="468315" cy="0"/>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组合 48"/>
          <p:cNvGrpSpPr>
            <a:grpSpLocks/>
          </p:cNvGrpSpPr>
          <p:nvPr/>
        </p:nvGrpSpPr>
        <p:grpSpPr bwMode="auto">
          <a:xfrm>
            <a:off x="7358063" y="2039938"/>
            <a:ext cx="357187" cy="714375"/>
            <a:chOff x="642910" y="4286256"/>
            <a:chExt cx="357190" cy="714380"/>
          </a:xfrm>
        </p:grpSpPr>
        <p:sp>
          <p:nvSpPr>
            <p:cNvPr id="50" name="TextBox 49"/>
            <p:cNvSpPr txBox="1"/>
            <p:nvPr/>
          </p:nvSpPr>
          <p:spPr>
            <a:xfrm>
              <a:off x="642910" y="4286256"/>
              <a:ext cx="357190" cy="523879"/>
            </a:xfrm>
            <a:prstGeom prst="rect">
              <a:avLst/>
            </a:prstGeom>
            <a:noFill/>
          </p:spPr>
          <p:txBody>
            <a:bodyPr>
              <a:spAutoFit/>
            </a:bodyPr>
            <a:lstStyle/>
            <a:p>
              <a:pPr>
                <a:defRPr/>
              </a:pPr>
              <a:r>
                <a:rPr lang="en-US" altLang="zh-CN" sz="2800" b="1" dirty="0">
                  <a:latin typeface="+mn-lt"/>
                  <a:ea typeface="宋体" pitchFamily="2" charset="-122"/>
                </a:rPr>
                <a:t>r</a:t>
              </a:r>
              <a:endParaRPr lang="zh-CN" altLang="en-US" b="1" dirty="0">
                <a:latin typeface="+mn-lt"/>
                <a:ea typeface="宋体" pitchFamily="2" charset="-122"/>
              </a:endParaRPr>
            </a:p>
          </p:txBody>
        </p:sp>
        <p:cxnSp>
          <p:nvCxnSpPr>
            <p:cNvPr id="51" name="直接箭头连接符 50"/>
            <p:cNvCxnSpPr/>
            <p:nvPr/>
          </p:nvCxnSpPr>
          <p:spPr>
            <a:xfrm rot="16200000" flipH="1">
              <a:off x="435739" y="4766478"/>
              <a:ext cx="468316" cy="0"/>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grpSp>
      <p:sp>
        <p:nvSpPr>
          <p:cNvPr id="40985" name="Line 20"/>
          <p:cNvSpPr>
            <a:spLocks noChangeShapeType="1"/>
          </p:cNvSpPr>
          <p:nvPr/>
        </p:nvSpPr>
        <p:spPr bwMode="auto">
          <a:xfrm rot="10800000">
            <a:off x="4572000" y="3141663"/>
            <a:ext cx="3603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40986" name="Line 20"/>
          <p:cNvSpPr>
            <a:spLocks noChangeShapeType="1"/>
          </p:cNvSpPr>
          <p:nvPr/>
        </p:nvSpPr>
        <p:spPr bwMode="auto">
          <a:xfrm rot="10800000">
            <a:off x="5500688" y="3141663"/>
            <a:ext cx="3603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40987" name="Line 20"/>
          <p:cNvSpPr>
            <a:spLocks noChangeShapeType="1"/>
          </p:cNvSpPr>
          <p:nvPr/>
        </p:nvSpPr>
        <p:spPr bwMode="auto">
          <a:xfrm rot="10800000">
            <a:off x="6737350" y="3141663"/>
            <a:ext cx="3603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40988" name="Line 19"/>
          <p:cNvSpPr>
            <a:spLocks noChangeShapeType="1"/>
          </p:cNvSpPr>
          <p:nvPr/>
        </p:nvSpPr>
        <p:spPr bwMode="auto">
          <a:xfrm flipV="1">
            <a:off x="2500313" y="3700463"/>
            <a:ext cx="5286375" cy="0"/>
          </a:xfrm>
          <a:prstGeom prst="line">
            <a:avLst/>
          </a:prstGeom>
          <a:noFill/>
          <a:ln w="38100">
            <a:solidFill>
              <a:srgbClr val="008000"/>
            </a:solidFill>
            <a:round/>
            <a:headEnd/>
            <a:tailEnd type="none" w="lg" len="med"/>
          </a:ln>
        </p:spPr>
        <p:txBody>
          <a:bodyPr/>
          <a:lstStyle/>
          <a:p>
            <a:endParaRPr lang="zh-CN" altLang="en-US"/>
          </a:p>
        </p:txBody>
      </p:sp>
      <p:sp>
        <p:nvSpPr>
          <p:cNvPr id="53" name="Line 19"/>
          <p:cNvSpPr>
            <a:spLocks noChangeShapeType="1"/>
          </p:cNvSpPr>
          <p:nvPr/>
        </p:nvSpPr>
        <p:spPr bwMode="auto">
          <a:xfrm>
            <a:off x="2500313" y="3141663"/>
            <a:ext cx="0" cy="571500"/>
          </a:xfrm>
          <a:prstGeom prst="line">
            <a:avLst/>
          </a:prstGeom>
          <a:noFill/>
          <a:ln w="38100">
            <a:solidFill>
              <a:srgbClr val="008000"/>
            </a:solidFill>
            <a:round/>
            <a:headEnd type="oval" w="med" len="med"/>
            <a:tailEnd/>
          </a:ln>
        </p:spPr>
        <p:txBody>
          <a:bodyPr/>
          <a:lstStyle/>
          <a:p>
            <a:endParaRPr lang="zh-CN" altLang="en-US"/>
          </a:p>
        </p:txBody>
      </p:sp>
      <p:sp>
        <p:nvSpPr>
          <p:cNvPr id="62" name="TextBox 61"/>
          <p:cNvSpPr txBox="1">
            <a:spLocks noChangeArrowheads="1"/>
          </p:cNvSpPr>
          <p:nvPr/>
        </p:nvSpPr>
        <p:spPr bwMode="auto">
          <a:xfrm>
            <a:off x="7643813" y="2927350"/>
            <a:ext cx="285750" cy="368300"/>
          </a:xfrm>
          <a:prstGeom prst="rect">
            <a:avLst/>
          </a:prstGeom>
          <a:solidFill>
            <a:schemeClr val="bg1"/>
          </a:solidFill>
          <a:ln w="9525">
            <a:noFill/>
            <a:miter lim="800000"/>
            <a:headEnd/>
            <a:tailEnd/>
          </a:ln>
        </p:spPr>
        <p:txBody>
          <a:bodyPr>
            <a:spAutoFit/>
          </a:bodyPr>
          <a:lstStyle/>
          <a:p>
            <a:endParaRPr lang="zh-CN" altLang="en-US"/>
          </a:p>
        </p:txBody>
      </p:sp>
      <p:sp>
        <p:nvSpPr>
          <p:cNvPr id="54" name="Line 19"/>
          <p:cNvSpPr>
            <a:spLocks noChangeShapeType="1"/>
          </p:cNvSpPr>
          <p:nvPr/>
        </p:nvSpPr>
        <p:spPr bwMode="auto">
          <a:xfrm flipH="1">
            <a:off x="7786688" y="3143250"/>
            <a:ext cx="0" cy="571500"/>
          </a:xfrm>
          <a:prstGeom prst="line">
            <a:avLst/>
          </a:prstGeom>
          <a:noFill/>
          <a:ln w="38100">
            <a:solidFill>
              <a:srgbClr val="008000"/>
            </a:solidFill>
            <a:round/>
            <a:headEnd type="triangle" w="med" len="med"/>
            <a:tailEnd/>
          </a:ln>
        </p:spPr>
        <p:txBody>
          <a:bodyPr/>
          <a:lstStyle/>
          <a:p>
            <a:endParaRPr lang="zh-CN" altLang="en-US"/>
          </a:p>
        </p:txBody>
      </p:sp>
      <p:grpSp>
        <p:nvGrpSpPr>
          <p:cNvPr id="234524" name="组合 65"/>
          <p:cNvGrpSpPr>
            <a:grpSpLocks/>
          </p:cNvGrpSpPr>
          <p:nvPr/>
        </p:nvGrpSpPr>
        <p:grpSpPr bwMode="auto">
          <a:xfrm>
            <a:off x="1384300" y="4113213"/>
            <a:ext cx="6477000" cy="1673225"/>
            <a:chOff x="1384460" y="4041213"/>
            <a:chExt cx="6476498" cy="1673803"/>
          </a:xfrm>
        </p:grpSpPr>
        <p:sp>
          <p:nvSpPr>
            <p:cNvPr id="44" name="矩形 43"/>
            <p:cNvSpPr/>
            <p:nvPr/>
          </p:nvSpPr>
          <p:spPr bwMode="auto">
            <a:xfrm>
              <a:off x="1744795" y="4214310"/>
              <a:ext cx="1642935" cy="12863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400" b="1" dirty="0">
                  <a:solidFill>
                    <a:schemeClr val="tx1"/>
                  </a:solidFill>
                </a:rPr>
                <a:t>p=L-&gt;next;</a:t>
              </a:r>
            </a:p>
            <a:p>
              <a:pPr>
                <a:defRPr/>
              </a:pPr>
              <a:r>
                <a:rPr lang="en-US" altLang="zh-CN" sz="2400" b="1" dirty="0">
                  <a:solidFill>
                    <a:schemeClr val="tx1"/>
                  </a:solidFill>
                </a:rPr>
                <a:t>r=p-&gt;next;</a:t>
              </a:r>
            </a:p>
            <a:p>
              <a:pPr>
                <a:defRPr/>
              </a:pPr>
              <a:r>
                <a:rPr lang="en-US" altLang="zh-CN" sz="2400" b="1" dirty="0">
                  <a:solidFill>
                    <a:schemeClr val="tx1"/>
                  </a:solidFill>
                </a:rPr>
                <a:t>p-&gt;next=0;</a:t>
              </a:r>
              <a:endParaRPr lang="zh-CN" altLang="en-US" sz="2400" b="1" dirty="0">
                <a:solidFill>
                  <a:schemeClr val="tx1"/>
                </a:solidFill>
              </a:endParaRPr>
            </a:p>
          </p:txBody>
        </p:sp>
        <p:sp>
          <p:nvSpPr>
            <p:cNvPr id="45" name="矩形 44"/>
            <p:cNvSpPr/>
            <p:nvPr/>
          </p:nvSpPr>
          <p:spPr bwMode="auto">
            <a:xfrm>
              <a:off x="5857688" y="4285772"/>
              <a:ext cx="1642936" cy="14292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pt-BR" altLang="zh-CN" sz="2400" b="1" dirty="0">
                  <a:solidFill>
                    <a:schemeClr val="tx1"/>
                  </a:solidFill>
                </a:rPr>
                <a:t>q=r;</a:t>
              </a:r>
            </a:p>
            <a:p>
              <a:pPr>
                <a:defRPr/>
              </a:pPr>
              <a:r>
                <a:rPr lang="pt-BR" altLang="zh-CN" sz="2400" b="1" dirty="0">
                  <a:solidFill>
                    <a:schemeClr val="tx1"/>
                  </a:solidFill>
                </a:rPr>
                <a:t>r=r-&gt;next;</a:t>
              </a:r>
            </a:p>
            <a:p>
              <a:pPr>
                <a:defRPr/>
              </a:pPr>
              <a:r>
                <a:rPr lang="pt-BR" altLang="zh-CN" sz="2400" b="1" dirty="0">
                  <a:solidFill>
                    <a:schemeClr val="tx1"/>
                  </a:solidFill>
                </a:rPr>
                <a:t>q-&gt;next=p;</a:t>
              </a:r>
            </a:p>
            <a:p>
              <a:pPr>
                <a:defRPr/>
              </a:pPr>
              <a:r>
                <a:rPr lang="pt-BR" altLang="zh-CN" sz="2400" b="1" dirty="0">
                  <a:solidFill>
                    <a:schemeClr val="tx1"/>
                  </a:solidFill>
                </a:rPr>
                <a:t>p=q;</a:t>
              </a:r>
              <a:endParaRPr lang="zh-CN" altLang="en-US" sz="2400" b="1" dirty="0">
                <a:solidFill>
                  <a:schemeClr val="tx1"/>
                </a:solidFill>
              </a:endParaRPr>
            </a:p>
          </p:txBody>
        </p:sp>
        <p:sp>
          <p:nvSpPr>
            <p:cNvPr id="52" name="矩形 51"/>
            <p:cNvSpPr/>
            <p:nvPr/>
          </p:nvSpPr>
          <p:spPr bwMode="auto">
            <a:xfrm>
              <a:off x="3929026" y="5173491"/>
              <a:ext cx="1571503" cy="5002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400" b="1" dirty="0">
                  <a:solidFill>
                    <a:schemeClr val="tx1"/>
                  </a:solidFill>
                </a:rPr>
                <a:t>L-&gt;next=r;</a:t>
              </a:r>
              <a:endParaRPr lang="zh-CN" altLang="en-US" sz="2400" b="1" dirty="0">
                <a:solidFill>
                  <a:schemeClr val="tx1"/>
                </a:solidFill>
              </a:endParaRPr>
            </a:p>
          </p:txBody>
        </p:sp>
        <p:sp>
          <p:nvSpPr>
            <p:cNvPr id="57" name="菱形 56"/>
            <p:cNvSpPr/>
            <p:nvPr/>
          </p:nvSpPr>
          <p:spPr bwMode="auto">
            <a:xfrm>
              <a:off x="4173482" y="4285772"/>
              <a:ext cx="1041319" cy="571697"/>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dirty="0">
                  <a:solidFill>
                    <a:schemeClr val="tx1"/>
                  </a:solidFill>
                </a:rPr>
                <a:t>r</a:t>
              </a:r>
              <a:r>
                <a:rPr lang="zh-CN" altLang="en-US" sz="2400" b="1" dirty="0">
                  <a:solidFill>
                    <a:schemeClr val="tx1"/>
                  </a:solidFill>
                </a:rPr>
                <a:t> </a:t>
              </a:r>
              <a:r>
                <a:rPr lang="en-US" altLang="zh-CN" sz="2400" b="1" dirty="0">
                  <a:solidFill>
                    <a:schemeClr val="tx1"/>
                  </a:solidFill>
                </a:rPr>
                <a:t>?</a:t>
              </a:r>
              <a:endParaRPr lang="zh-CN" altLang="en-US" sz="1600" b="1" dirty="0">
                <a:solidFill>
                  <a:schemeClr val="tx1"/>
                </a:solidFill>
              </a:endParaRPr>
            </a:p>
          </p:txBody>
        </p:sp>
        <p:sp>
          <p:nvSpPr>
            <p:cNvPr id="234530" name="Line 19"/>
            <p:cNvSpPr>
              <a:spLocks noChangeShapeType="1"/>
            </p:cNvSpPr>
            <p:nvPr/>
          </p:nvSpPr>
          <p:spPr bwMode="auto">
            <a:xfrm>
              <a:off x="3387718" y="4571997"/>
              <a:ext cx="824518" cy="0"/>
            </a:xfrm>
            <a:prstGeom prst="line">
              <a:avLst/>
            </a:prstGeom>
            <a:noFill/>
            <a:ln w="19050">
              <a:solidFill>
                <a:schemeClr val="tx1"/>
              </a:solidFill>
              <a:round/>
              <a:headEnd/>
              <a:tailEnd type="arrow" w="lg" len="med"/>
            </a:ln>
          </p:spPr>
          <p:txBody>
            <a:bodyPr/>
            <a:lstStyle/>
            <a:p>
              <a:endParaRPr lang="zh-CN" altLang="en-US"/>
            </a:p>
          </p:txBody>
        </p:sp>
        <p:sp>
          <p:nvSpPr>
            <p:cNvPr id="234531" name="Line 19"/>
            <p:cNvSpPr>
              <a:spLocks noChangeShapeType="1"/>
            </p:cNvSpPr>
            <p:nvPr/>
          </p:nvSpPr>
          <p:spPr bwMode="auto">
            <a:xfrm flipV="1">
              <a:off x="5214941" y="4571998"/>
              <a:ext cx="648000" cy="0"/>
            </a:xfrm>
            <a:prstGeom prst="line">
              <a:avLst/>
            </a:prstGeom>
            <a:noFill/>
            <a:ln w="19050">
              <a:solidFill>
                <a:schemeClr val="tx1"/>
              </a:solidFill>
              <a:round/>
              <a:headEnd/>
              <a:tailEnd type="arrow" w="lg" len="med"/>
            </a:ln>
          </p:spPr>
          <p:txBody>
            <a:bodyPr/>
            <a:lstStyle/>
            <a:p>
              <a:endParaRPr lang="zh-CN" altLang="en-US"/>
            </a:p>
          </p:txBody>
        </p:sp>
        <p:sp>
          <p:nvSpPr>
            <p:cNvPr id="234532" name="Line 19"/>
            <p:cNvSpPr>
              <a:spLocks noChangeShapeType="1"/>
            </p:cNvSpPr>
            <p:nvPr/>
          </p:nvSpPr>
          <p:spPr bwMode="auto">
            <a:xfrm rot="5400000">
              <a:off x="4555886" y="5016749"/>
              <a:ext cx="287999" cy="0"/>
            </a:xfrm>
            <a:prstGeom prst="line">
              <a:avLst/>
            </a:prstGeom>
            <a:noFill/>
            <a:ln w="19050">
              <a:solidFill>
                <a:schemeClr val="tx1"/>
              </a:solidFill>
              <a:round/>
              <a:headEnd/>
              <a:tailEnd type="arrow" w="lg" len="med"/>
            </a:ln>
          </p:spPr>
          <p:txBody>
            <a:bodyPr/>
            <a:lstStyle/>
            <a:p>
              <a:endParaRPr lang="zh-CN" altLang="en-US"/>
            </a:p>
          </p:txBody>
        </p:sp>
        <p:sp>
          <p:nvSpPr>
            <p:cNvPr id="234533" name="TextBox 58"/>
            <p:cNvSpPr txBox="1">
              <a:spLocks noChangeArrowheads="1"/>
            </p:cNvSpPr>
            <p:nvPr/>
          </p:nvSpPr>
          <p:spPr bwMode="auto">
            <a:xfrm>
              <a:off x="5214942" y="4214818"/>
              <a:ext cx="571504" cy="369332"/>
            </a:xfrm>
            <a:prstGeom prst="rect">
              <a:avLst/>
            </a:prstGeom>
            <a:noFill/>
            <a:ln w="9525">
              <a:noFill/>
              <a:miter lim="800000"/>
              <a:headEnd/>
              <a:tailEnd/>
            </a:ln>
          </p:spPr>
          <p:txBody>
            <a:bodyPr>
              <a:spAutoFit/>
            </a:bodyPr>
            <a:lstStyle/>
            <a:p>
              <a:r>
                <a:rPr lang="en-US" altLang="zh-CN">
                  <a:solidFill>
                    <a:srgbClr val="008000"/>
                  </a:solidFill>
                </a:rPr>
                <a:t>Yes</a:t>
              </a:r>
              <a:endParaRPr lang="zh-CN" altLang="en-US">
                <a:solidFill>
                  <a:srgbClr val="008000"/>
                </a:solidFill>
              </a:endParaRPr>
            </a:p>
          </p:txBody>
        </p:sp>
        <p:sp>
          <p:nvSpPr>
            <p:cNvPr id="234534" name="TextBox 59"/>
            <p:cNvSpPr txBox="1">
              <a:spLocks noChangeArrowheads="1"/>
            </p:cNvSpPr>
            <p:nvPr/>
          </p:nvSpPr>
          <p:spPr bwMode="auto">
            <a:xfrm>
              <a:off x="4786314" y="4845620"/>
              <a:ext cx="500066" cy="369330"/>
            </a:xfrm>
            <a:prstGeom prst="rect">
              <a:avLst/>
            </a:prstGeom>
            <a:noFill/>
            <a:ln w="9525">
              <a:noFill/>
              <a:miter lim="800000"/>
              <a:headEnd/>
              <a:tailEnd/>
            </a:ln>
          </p:spPr>
          <p:txBody>
            <a:bodyPr>
              <a:spAutoFit/>
            </a:bodyPr>
            <a:lstStyle/>
            <a:p>
              <a:r>
                <a:rPr lang="en-US" altLang="zh-CN">
                  <a:solidFill>
                    <a:srgbClr val="008000"/>
                  </a:solidFill>
                </a:rPr>
                <a:t>No</a:t>
              </a:r>
              <a:endParaRPr lang="zh-CN" altLang="en-US">
                <a:solidFill>
                  <a:srgbClr val="008000"/>
                </a:solidFill>
              </a:endParaRPr>
            </a:p>
          </p:txBody>
        </p:sp>
        <p:sp>
          <p:nvSpPr>
            <p:cNvPr id="234535" name="Line 19"/>
            <p:cNvSpPr>
              <a:spLocks noChangeShapeType="1"/>
            </p:cNvSpPr>
            <p:nvPr/>
          </p:nvSpPr>
          <p:spPr bwMode="auto">
            <a:xfrm flipH="1">
              <a:off x="4688408" y="4045474"/>
              <a:ext cx="0" cy="252000"/>
            </a:xfrm>
            <a:prstGeom prst="line">
              <a:avLst/>
            </a:prstGeom>
            <a:noFill/>
            <a:ln w="19050">
              <a:solidFill>
                <a:schemeClr val="tx1"/>
              </a:solidFill>
              <a:round/>
              <a:headEnd/>
              <a:tailEnd type="arrow" w="lg" len="med"/>
            </a:ln>
          </p:spPr>
          <p:txBody>
            <a:bodyPr/>
            <a:lstStyle/>
            <a:p>
              <a:endParaRPr lang="zh-CN" altLang="en-US"/>
            </a:p>
          </p:txBody>
        </p:sp>
        <p:sp>
          <p:nvSpPr>
            <p:cNvPr id="234536" name="Line 19"/>
            <p:cNvSpPr>
              <a:spLocks noChangeShapeType="1"/>
            </p:cNvSpPr>
            <p:nvPr/>
          </p:nvSpPr>
          <p:spPr bwMode="auto">
            <a:xfrm flipV="1">
              <a:off x="4684896" y="4041213"/>
              <a:ext cx="3168000" cy="0"/>
            </a:xfrm>
            <a:prstGeom prst="line">
              <a:avLst/>
            </a:prstGeom>
            <a:noFill/>
            <a:ln w="19050">
              <a:solidFill>
                <a:schemeClr val="tx1"/>
              </a:solidFill>
              <a:round/>
              <a:headEnd/>
              <a:tailEnd type="none" w="lg" len="med"/>
            </a:ln>
          </p:spPr>
          <p:txBody>
            <a:bodyPr/>
            <a:lstStyle/>
            <a:p>
              <a:endParaRPr lang="zh-CN" altLang="en-US"/>
            </a:p>
          </p:txBody>
        </p:sp>
        <p:sp>
          <p:nvSpPr>
            <p:cNvPr id="234537" name="Line 19"/>
            <p:cNvSpPr>
              <a:spLocks noChangeShapeType="1"/>
            </p:cNvSpPr>
            <p:nvPr/>
          </p:nvSpPr>
          <p:spPr bwMode="auto">
            <a:xfrm>
              <a:off x="7500958" y="4984897"/>
              <a:ext cx="360000" cy="0"/>
            </a:xfrm>
            <a:prstGeom prst="line">
              <a:avLst/>
            </a:prstGeom>
            <a:noFill/>
            <a:ln w="19050">
              <a:solidFill>
                <a:schemeClr val="tx1"/>
              </a:solidFill>
              <a:round/>
              <a:headEnd/>
              <a:tailEnd type="none" w="lg" len="med"/>
            </a:ln>
          </p:spPr>
          <p:txBody>
            <a:bodyPr/>
            <a:lstStyle/>
            <a:p>
              <a:endParaRPr lang="zh-CN" altLang="en-US"/>
            </a:p>
          </p:txBody>
        </p:sp>
        <p:sp>
          <p:nvSpPr>
            <p:cNvPr id="234538" name="Line 19"/>
            <p:cNvSpPr>
              <a:spLocks noChangeShapeType="1"/>
            </p:cNvSpPr>
            <p:nvPr/>
          </p:nvSpPr>
          <p:spPr bwMode="auto">
            <a:xfrm>
              <a:off x="7858148" y="4041962"/>
              <a:ext cx="0" cy="936000"/>
            </a:xfrm>
            <a:prstGeom prst="line">
              <a:avLst/>
            </a:prstGeom>
            <a:noFill/>
            <a:ln w="19050">
              <a:solidFill>
                <a:schemeClr val="tx1"/>
              </a:solidFill>
              <a:round/>
              <a:headEnd/>
              <a:tailEnd type="none" w="lg" len="med"/>
            </a:ln>
          </p:spPr>
          <p:txBody>
            <a:bodyPr/>
            <a:lstStyle/>
            <a:p>
              <a:endParaRPr lang="zh-CN" altLang="en-US"/>
            </a:p>
          </p:txBody>
        </p:sp>
        <p:sp>
          <p:nvSpPr>
            <p:cNvPr id="234539" name="Line 19"/>
            <p:cNvSpPr>
              <a:spLocks noChangeShapeType="1"/>
            </p:cNvSpPr>
            <p:nvPr/>
          </p:nvSpPr>
          <p:spPr bwMode="auto">
            <a:xfrm>
              <a:off x="1384460" y="4857760"/>
              <a:ext cx="360000" cy="0"/>
            </a:xfrm>
            <a:prstGeom prst="line">
              <a:avLst/>
            </a:prstGeom>
            <a:noFill/>
            <a:ln w="19050">
              <a:solidFill>
                <a:schemeClr val="tx1"/>
              </a:solidFill>
              <a:round/>
              <a:headEnd/>
              <a:tailEnd type="arrow" w="lg" len="med"/>
            </a:ln>
          </p:spPr>
          <p:txBody>
            <a:bodyPr/>
            <a:lstStyle/>
            <a:p>
              <a:endParaRPr lang="zh-CN" altLang="en-US"/>
            </a:p>
          </p:txBody>
        </p:sp>
      </p:grpSp>
      <p:sp>
        <p:nvSpPr>
          <p:cNvPr id="64" name="Line 20"/>
          <p:cNvSpPr>
            <a:spLocks noChangeShapeType="1"/>
          </p:cNvSpPr>
          <p:nvPr/>
        </p:nvSpPr>
        <p:spPr bwMode="auto">
          <a:xfrm rot="10800000">
            <a:off x="3571875" y="3143250"/>
            <a:ext cx="360363" cy="0"/>
          </a:xfrm>
          <a:prstGeom prst="line">
            <a:avLst/>
          </a:prstGeom>
          <a:noFill/>
          <a:ln w="38100">
            <a:solidFill>
              <a:srgbClr val="008000"/>
            </a:solidFill>
            <a:round/>
            <a:headEnd type="oval" w="med" len="med"/>
            <a:tailEnd type="arrow" w="lg"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1000"/>
                                        <p:tgtEl>
                                          <p:spTgt spid="10"/>
                                        </p:tgtEl>
                                      </p:cBhvr>
                                    </p:animEffect>
                                  </p:childTnLst>
                                </p:cTn>
                              </p:par>
                            </p:childTnLst>
                          </p:cTn>
                        </p:par>
                        <p:par>
                          <p:cTn id="12" fill="hold">
                            <p:stCondLst>
                              <p:cond delay="2000"/>
                            </p:stCondLst>
                            <p:childTnLst>
                              <p:par>
                                <p:cTn id="13" presetID="22" presetClass="exit" presetSubtype="2" fill="hold" grpId="0" nodeType="afterEffect">
                                  <p:stCondLst>
                                    <p:cond delay="0"/>
                                  </p:stCondLst>
                                  <p:childTnLst>
                                    <p:animEffect transition="out" filter="wipe(right)">
                                      <p:cBhvr>
                                        <p:cTn id="14" dur="3000"/>
                                        <p:tgtEl>
                                          <p:spTgt spid="6"/>
                                        </p:tgtEl>
                                      </p:cBhvr>
                                    </p:animEffect>
                                    <p:set>
                                      <p:cBhvr>
                                        <p:cTn id="15" dur="1" fill="hold">
                                          <p:stCondLst>
                                            <p:cond delay="2999"/>
                                          </p:stCondLst>
                                        </p:cTn>
                                        <p:tgtEl>
                                          <p:spTgt spid="6"/>
                                        </p:tgtEl>
                                        <p:attrNameLst>
                                          <p:attrName>style.visibility</p:attrName>
                                        </p:attrNameLst>
                                      </p:cBhvr>
                                      <p:to>
                                        <p:strVal val="hidden"/>
                                      </p:to>
                                    </p:set>
                                  </p:childTnLst>
                                </p:cTn>
                              </p:par>
                            </p:childTnLst>
                          </p:cTn>
                        </p:par>
                        <p:par>
                          <p:cTn id="16" fill="hold">
                            <p:stCondLst>
                              <p:cond delay="5000"/>
                            </p:stCondLst>
                            <p:childTnLst>
                              <p:par>
                                <p:cTn id="17" presetID="10" presetClass="entr" presetSubtype="0"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20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2000"/>
                                        <p:tgtEl>
                                          <p:spTgt spid="9"/>
                                        </p:tgtEl>
                                      </p:cBhvr>
                                    </p:animEffect>
                                    <p:set>
                                      <p:cBhvr>
                                        <p:cTn id="24" dur="1" fill="hold">
                                          <p:stCondLst>
                                            <p:cond delay="1999"/>
                                          </p:stCondLst>
                                        </p:cTn>
                                        <p:tgtEl>
                                          <p:spTgt spid="9"/>
                                        </p:tgtEl>
                                        <p:attrNameLst>
                                          <p:attrName>style.visibility</p:attrName>
                                        </p:attrNameLst>
                                      </p:cBhvr>
                                      <p:to>
                                        <p:strVal val="hidden"/>
                                      </p:to>
                                    </p:set>
                                  </p:childTnLst>
                                </p:cTn>
                              </p:par>
                              <p:par>
                                <p:cTn id="25" presetID="22" presetClass="entr" presetSubtype="2"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right)">
                                      <p:cBhvr>
                                        <p:cTn id="27" dur="3000"/>
                                        <p:tgtEl>
                                          <p:spTgt spid="64"/>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1000"/>
                                        <p:tgtEl>
                                          <p:spTgt spid="11"/>
                                        </p:tgtEl>
                                      </p:cBhvr>
                                    </p:animEffect>
                                  </p:childTnLst>
                                </p:cTn>
                              </p:par>
                            </p:childTnLst>
                          </p:cTn>
                        </p:par>
                        <p:par>
                          <p:cTn id="32" fill="hold">
                            <p:stCondLst>
                              <p:cond delay="4000"/>
                            </p:stCondLst>
                            <p:childTnLst>
                              <p:par>
                                <p:cTn id="33" presetID="10" presetClass="exit" presetSubtype="0" fill="hold" nodeType="afterEffect">
                                  <p:stCondLst>
                                    <p:cond delay="0"/>
                                  </p:stCondLst>
                                  <p:childTnLst>
                                    <p:animEffect transition="out" filter="fade">
                                      <p:cBhvr>
                                        <p:cTn id="34" dur="2000"/>
                                        <p:tgtEl>
                                          <p:spTgt spid="10"/>
                                        </p:tgtEl>
                                      </p:cBhvr>
                                    </p:animEffect>
                                    <p:set>
                                      <p:cBhvr>
                                        <p:cTn id="35" dur="1" fill="hold">
                                          <p:stCondLst>
                                            <p:cond delay="1999"/>
                                          </p:stCondLst>
                                        </p:cTn>
                                        <p:tgtEl>
                                          <p:spTgt spid="10"/>
                                        </p:tgtEl>
                                        <p:attrNameLst>
                                          <p:attrName>style.visibility</p:attrName>
                                        </p:attrNameLst>
                                      </p:cBhvr>
                                      <p:to>
                                        <p:strVal val="hidden"/>
                                      </p:to>
                                    </p:set>
                                  </p:childTnLst>
                                </p:cTn>
                              </p:par>
                            </p:childTnLst>
                          </p:cTn>
                        </p:par>
                        <p:par>
                          <p:cTn id="36" fill="hold">
                            <p:stCondLst>
                              <p:cond delay="6000"/>
                            </p:stCondLst>
                            <p:childTnLst>
                              <p:par>
                                <p:cTn id="37" presetID="22" presetClass="entr" presetSubtype="1"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1000"/>
                                        <p:tgtEl>
                                          <p:spTgt spid="12"/>
                                        </p:tgtEl>
                                      </p:cBhvr>
                                    </p:animEffect>
                                  </p:childTnLst>
                                </p:cTn>
                              </p:par>
                            </p:childTnLst>
                          </p:cTn>
                        </p:par>
                        <p:par>
                          <p:cTn id="40" fill="hold">
                            <p:stCondLst>
                              <p:cond delay="7000"/>
                            </p:stCondLst>
                            <p:childTnLst>
                              <p:par>
                                <p:cTn id="41" presetID="22" presetClass="exit" presetSubtype="2" fill="hold" grpId="0" nodeType="afterEffect">
                                  <p:stCondLst>
                                    <p:cond delay="0"/>
                                  </p:stCondLst>
                                  <p:childTnLst>
                                    <p:animEffect transition="out" filter="wipe(right)">
                                      <p:cBhvr>
                                        <p:cTn id="42" dur="3000"/>
                                        <p:tgtEl>
                                          <p:spTgt spid="40972"/>
                                        </p:tgtEl>
                                      </p:cBhvr>
                                    </p:animEffect>
                                    <p:set>
                                      <p:cBhvr>
                                        <p:cTn id="43" dur="1" fill="hold">
                                          <p:stCondLst>
                                            <p:cond delay="2999"/>
                                          </p:stCondLst>
                                        </p:cTn>
                                        <p:tgtEl>
                                          <p:spTgt spid="40972"/>
                                        </p:tgtEl>
                                        <p:attrNameLst>
                                          <p:attrName>style.visibility</p:attrName>
                                        </p:attrNameLst>
                                      </p:cBhvr>
                                      <p:to>
                                        <p:strVal val="hidden"/>
                                      </p:to>
                                    </p:set>
                                  </p:childTnLst>
                                </p:cTn>
                              </p:par>
                              <p:par>
                                <p:cTn id="44" presetID="22" presetClass="entr" presetSubtype="2" fill="hold" grpId="0" nodeType="withEffect">
                                  <p:stCondLst>
                                    <p:cond delay="0"/>
                                  </p:stCondLst>
                                  <p:childTnLst>
                                    <p:set>
                                      <p:cBhvr>
                                        <p:cTn id="45" dur="1" fill="hold">
                                          <p:stCondLst>
                                            <p:cond delay="0"/>
                                          </p:stCondLst>
                                        </p:cTn>
                                        <p:tgtEl>
                                          <p:spTgt spid="40985"/>
                                        </p:tgtEl>
                                        <p:attrNameLst>
                                          <p:attrName>style.visibility</p:attrName>
                                        </p:attrNameLst>
                                      </p:cBhvr>
                                      <p:to>
                                        <p:strVal val="visible"/>
                                      </p:to>
                                    </p:set>
                                    <p:animEffect transition="in" filter="wipe(right)">
                                      <p:cBhvr>
                                        <p:cTn id="46" dur="3000"/>
                                        <p:tgtEl>
                                          <p:spTgt spid="40985"/>
                                        </p:tgtEl>
                                      </p:cBhvr>
                                    </p:animEffect>
                                  </p:childTnLst>
                                </p:cTn>
                              </p:par>
                            </p:childTnLst>
                          </p:cTn>
                        </p:par>
                        <p:par>
                          <p:cTn id="47" fill="hold">
                            <p:stCondLst>
                              <p:cond delay="10000"/>
                            </p:stCondLst>
                            <p:childTnLst>
                              <p:par>
                                <p:cTn id="48" presetID="22" presetClass="exit" presetSubtype="2" fill="hold" grpId="0" nodeType="afterEffect">
                                  <p:stCondLst>
                                    <p:cond delay="0"/>
                                  </p:stCondLst>
                                  <p:childTnLst>
                                    <p:animEffect transition="out" filter="wipe(right)">
                                      <p:cBhvr>
                                        <p:cTn id="49" dur="3000"/>
                                        <p:tgtEl>
                                          <p:spTgt spid="40975"/>
                                        </p:tgtEl>
                                      </p:cBhvr>
                                    </p:animEffect>
                                    <p:set>
                                      <p:cBhvr>
                                        <p:cTn id="50" dur="1" fill="hold">
                                          <p:stCondLst>
                                            <p:cond delay="2999"/>
                                          </p:stCondLst>
                                        </p:cTn>
                                        <p:tgtEl>
                                          <p:spTgt spid="40975"/>
                                        </p:tgtEl>
                                        <p:attrNameLst>
                                          <p:attrName>style.visibility</p:attrName>
                                        </p:attrNameLst>
                                      </p:cBhvr>
                                      <p:to>
                                        <p:strVal val="hidden"/>
                                      </p:to>
                                    </p:set>
                                  </p:childTnLst>
                                </p:cTn>
                              </p:par>
                              <p:par>
                                <p:cTn id="51" presetID="22" presetClass="entr" presetSubtype="2" fill="hold" grpId="0" nodeType="withEffect">
                                  <p:stCondLst>
                                    <p:cond delay="0"/>
                                  </p:stCondLst>
                                  <p:childTnLst>
                                    <p:set>
                                      <p:cBhvr>
                                        <p:cTn id="52" dur="1" fill="hold">
                                          <p:stCondLst>
                                            <p:cond delay="0"/>
                                          </p:stCondLst>
                                        </p:cTn>
                                        <p:tgtEl>
                                          <p:spTgt spid="40986"/>
                                        </p:tgtEl>
                                        <p:attrNameLst>
                                          <p:attrName>style.visibility</p:attrName>
                                        </p:attrNameLst>
                                      </p:cBhvr>
                                      <p:to>
                                        <p:strVal val="visible"/>
                                      </p:to>
                                    </p:set>
                                    <p:animEffect transition="in" filter="wipe(right)">
                                      <p:cBhvr>
                                        <p:cTn id="53" dur="3000"/>
                                        <p:tgtEl>
                                          <p:spTgt spid="40986"/>
                                        </p:tgtEl>
                                      </p:cBhvr>
                                    </p:animEffect>
                                  </p:childTnLst>
                                </p:cTn>
                              </p:par>
                            </p:childTnLst>
                          </p:cTn>
                        </p:par>
                        <p:par>
                          <p:cTn id="54" fill="hold">
                            <p:stCondLst>
                              <p:cond delay="13000"/>
                            </p:stCondLst>
                            <p:childTnLst>
                              <p:par>
                                <p:cTn id="55" presetID="10" presetClass="entr" presetSubtype="0" fill="hold" grpId="0" nodeType="after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2000"/>
                                        <p:tgtEl>
                                          <p:spTgt spid="62"/>
                                        </p:tgtEl>
                                      </p:cBhvr>
                                    </p:animEffect>
                                  </p:childTnLst>
                                </p:cTn>
                              </p:par>
                            </p:childTnLst>
                          </p:cTn>
                        </p:par>
                        <p:par>
                          <p:cTn id="58" fill="hold">
                            <p:stCondLst>
                              <p:cond delay="15000"/>
                            </p:stCondLst>
                            <p:childTnLst>
                              <p:par>
                                <p:cTn id="59" presetID="22" presetClass="exit" presetSubtype="2" fill="hold" grpId="0" nodeType="afterEffect">
                                  <p:stCondLst>
                                    <p:cond delay="0"/>
                                  </p:stCondLst>
                                  <p:childTnLst>
                                    <p:animEffect transition="out" filter="wipe(right)">
                                      <p:cBhvr>
                                        <p:cTn id="60" dur="3000"/>
                                        <p:tgtEl>
                                          <p:spTgt spid="40973"/>
                                        </p:tgtEl>
                                      </p:cBhvr>
                                    </p:animEffect>
                                    <p:set>
                                      <p:cBhvr>
                                        <p:cTn id="61" dur="1" fill="hold">
                                          <p:stCondLst>
                                            <p:cond delay="2999"/>
                                          </p:stCondLst>
                                        </p:cTn>
                                        <p:tgtEl>
                                          <p:spTgt spid="40973"/>
                                        </p:tgtEl>
                                        <p:attrNameLst>
                                          <p:attrName>style.visibility</p:attrName>
                                        </p:attrNameLst>
                                      </p:cBhvr>
                                      <p:to>
                                        <p:strVal val="hidden"/>
                                      </p:to>
                                    </p:set>
                                  </p:childTnLst>
                                </p:cTn>
                              </p:par>
                              <p:par>
                                <p:cTn id="62" presetID="22" presetClass="entr" presetSubtype="2" fill="hold" grpId="0" nodeType="withEffect">
                                  <p:stCondLst>
                                    <p:cond delay="0"/>
                                  </p:stCondLst>
                                  <p:childTnLst>
                                    <p:set>
                                      <p:cBhvr>
                                        <p:cTn id="63" dur="1" fill="hold">
                                          <p:stCondLst>
                                            <p:cond delay="0"/>
                                          </p:stCondLst>
                                        </p:cTn>
                                        <p:tgtEl>
                                          <p:spTgt spid="40987"/>
                                        </p:tgtEl>
                                        <p:attrNameLst>
                                          <p:attrName>style.visibility</p:attrName>
                                        </p:attrNameLst>
                                      </p:cBhvr>
                                      <p:to>
                                        <p:strVal val="visible"/>
                                      </p:to>
                                    </p:set>
                                    <p:animEffect transition="in" filter="wipe(right)">
                                      <p:cBhvr>
                                        <p:cTn id="64" dur="3000"/>
                                        <p:tgtEl>
                                          <p:spTgt spid="4098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xit" presetSubtype="2" fill="hold" grpId="0" nodeType="clickEffect">
                                  <p:stCondLst>
                                    <p:cond delay="0"/>
                                  </p:stCondLst>
                                  <p:childTnLst>
                                    <p:animEffect transition="out" filter="wipe(right)">
                                      <p:cBhvr>
                                        <p:cTn id="68" dur="2000"/>
                                        <p:tgtEl>
                                          <p:spTgt spid="40971"/>
                                        </p:tgtEl>
                                      </p:cBhvr>
                                    </p:animEffect>
                                    <p:set>
                                      <p:cBhvr>
                                        <p:cTn id="69" dur="1" fill="hold">
                                          <p:stCondLst>
                                            <p:cond delay="1999"/>
                                          </p:stCondLst>
                                        </p:cTn>
                                        <p:tgtEl>
                                          <p:spTgt spid="40971"/>
                                        </p:tgtEl>
                                        <p:attrNameLst>
                                          <p:attrName>style.visibility</p:attrName>
                                        </p:attrNameLst>
                                      </p:cBhvr>
                                      <p:to>
                                        <p:strVal val="hidden"/>
                                      </p:to>
                                    </p:set>
                                  </p:childTnLst>
                                </p:cTn>
                              </p:par>
                            </p:childTnLst>
                          </p:cTn>
                        </p:par>
                        <p:par>
                          <p:cTn id="70" fill="hold">
                            <p:stCondLst>
                              <p:cond delay="2000"/>
                            </p:stCondLst>
                            <p:childTnLst>
                              <p:par>
                                <p:cTn id="71" presetID="22" presetClass="entr" presetSubtype="1" fill="hold" grpId="0" nodeType="after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wipe(up)">
                                      <p:cBhvr>
                                        <p:cTn id="73" dur="2000"/>
                                        <p:tgtEl>
                                          <p:spTgt spid="53"/>
                                        </p:tgtEl>
                                      </p:cBhvr>
                                    </p:animEffect>
                                  </p:childTnLst>
                                </p:cTn>
                              </p:par>
                            </p:childTnLst>
                          </p:cTn>
                        </p:par>
                        <p:par>
                          <p:cTn id="74" fill="hold">
                            <p:stCondLst>
                              <p:cond delay="4000"/>
                            </p:stCondLst>
                            <p:childTnLst>
                              <p:par>
                                <p:cTn id="75" presetID="22" presetClass="entr" presetSubtype="8" fill="hold" grpId="0" nodeType="afterEffect">
                                  <p:stCondLst>
                                    <p:cond delay="0"/>
                                  </p:stCondLst>
                                  <p:childTnLst>
                                    <p:set>
                                      <p:cBhvr>
                                        <p:cTn id="76" dur="1" fill="hold">
                                          <p:stCondLst>
                                            <p:cond delay="0"/>
                                          </p:stCondLst>
                                        </p:cTn>
                                        <p:tgtEl>
                                          <p:spTgt spid="40988"/>
                                        </p:tgtEl>
                                        <p:attrNameLst>
                                          <p:attrName>style.visibility</p:attrName>
                                        </p:attrNameLst>
                                      </p:cBhvr>
                                      <p:to>
                                        <p:strVal val="visible"/>
                                      </p:to>
                                    </p:set>
                                    <p:animEffect transition="in" filter="wipe(left)">
                                      <p:cBhvr>
                                        <p:cTn id="77" dur="1000"/>
                                        <p:tgtEl>
                                          <p:spTgt spid="40988"/>
                                        </p:tgtEl>
                                      </p:cBhvr>
                                    </p:animEffect>
                                  </p:childTnLst>
                                </p:cTn>
                              </p:par>
                            </p:childTnLst>
                          </p:cTn>
                        </p:par>
                        <p:par>
                          <p:cTn id="78" fill="hold">
                            <p:stCondLst>
                              <p:cond delay="5000"/>
                            </p:stCondLst>
                            <p:childTnLst>
                              <p:par>
                                <p:cTn id="79" presetID="22" presetClass="entr" presetSubtype="4" fill="hold" grpId="0" nodeType="after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down)">
                                      <p:cBhvr>
                                        <p:cTn id="81" dur="2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0971" grpId="0" animBg="1"/>
      <p:bldP spid="40972" grpId="0" animBg="1"/>
      <p:bldP spid="40973" grpId="0" animBg="1"/>
      <p:bldP spid="40975" grpId="0" animBg="1"/>
      <p:bldP spid="42" grpId="0"/>
      <p:bldP spid="40985" grpId="0" animBg="1"/>
      <p:bldP spid="40986" grpId="0" animBg="1"/>
      <p:bldP spid="40987" grpId="0" animBg="1"/>
      <p:bldP spid="40988" grpId="0" animBg="1"/>
      <p:bldP spid="53" grpId="0" animBg="1"/>
      <p:bldP spid="62" grpId="0" animBg="1"/>
      <p:bldP spid="54" grpId="0" animBg="1"/>
      <p:bldP spid="64"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标题 4"/>
          <p:cNvSpPr>
            <a:spLocks noGrp="1"/>
          </p:cNvSpPr>
          <p:nvPr>
            <p:ph type="title"/>
          </p:nvPr>
        </p:nvSpPr>
        <p:spPr>
          <a:xfrm>
            <a:off x="1000125" y="274638"/>
            <a:ext cx="7143750" cy="1143000"/>
          </a:xfrm>
        </p:spPr>
        <p:txBody>
          <a:bodyPr/>
          <a:lstStyle/>
          <a:p>
            <a:pPr eaLnBrk="1" hangingPunct="1"/>
            <a:r>
              <a:rPr lang="zh-CN" altLang="en-US" dirty="0"/>
              <a:t>查找倒数第</a:t>
            </a:r>
            <a:r>
              <a:rPr lang="en-US" altLang="zh-CN" dirty="0"/>
              <a:t>k</a:t>
            </a:r>
            <a:r>
              <a:rPr lang="zh-CN" altLang="en-US" dirty="0"/>
              <a:t>个位置上的结点</a:t>
            </a:r>
            <a:endParaRPr lang="zh-CN" altLang="en-US" sz="1600" b="0" dirty="0">
              <a:solidFill>
                <a:srgbClr val="008000"/>
              </a:solidFill>
              <a:latin typeface="Times New Roman" pitchFamily="18" charset="0"/>
              <a:cs typeface="Times New Roman" pitchFamily="18" charset="0"/>
            </a:endParaRPr>
          </a:p>
        </p:txBody>
      </p:sp>
      <p:sp>
        <p:nvSpPr>
          <p:cNvPr id="235524" name="灯片编号占位符 1"/>
          <p:cNvSpPr>
            <a:spLocks noGrp="1"/>
          </p:cNvSpPr>
          <p:nvPr>
            <p:ph type="sldNum" sz="quarter" idx="10"/>
          </p:nvPr>
        </p:nvSpPr>
        <p:spPr>
          <a:noFill/>
        </p:spPr>
        <p:txBody>
          <a:bodyPr/>
          <a:lstStyle/>
          <a:p>
            <a:fld id="{A0CE8ED8-2694-47F9-815E-779EA9B4DDFC}" type="slidenum">
              <a:rPr lang="zh-CN" altLang="en-US" smtClean="0">
                <a:ea typeface="宋体" charset="-122"/>
              </a:rPr>
              <a:pPr/>
              <a:t>136</a:t>
            </a:fld>
            <a:endParaRPr lang="en-US" altLang="zh-CN">
              <a:ea typeface="宋体" charset="-122"/>
            </a:endParaRPr>
          </a:p>
        </p:txBody>
      </p:sp>
      <p:sp>
        <p:nvSpPr>
          <p:cNvPr id="5" name="内容占位符 4"/>
          <p:cNvSpPr>
            <a:spLocks noGrp="1"/>
          </p:cNvSpPr>
          <p:nvPr>
            <p:ph idx="1"/>
          </p:nvPr>
        </p:nvSpPr>
        <p:spPr/>
        <p:txBody>
          <a:bodyPr/>
          <a:lstStyle/>
          <a:p>
            <a:pPr>
              <a:buNone/>
            </a:pPr>
            <a:r>
              <a:rPr lang="zh-CN" altLang="en-US" dirty="0">
                <a:solidFill>
                  <a:srgbClr val="008000"/>
                </a:solidFill>
              </a:rPr>
              <a:t>例</a:t>
            </a:r>
            <a:r>
              <a:rPr lang="en-US" altLang="zh-CN" dirty="0">
                <a:solidFill>
                  <a:srgbClr val="008000"/>
                </a:solidFill>
              </a:rPr>
              <a:t>2-18 </a:t>
            </a:r>
            <a:r>
              <a:rPr lang="en-US" altLang="zh-CN" dirty="0"/>
              <a:t> </a:t>
            </a:r>
            <a:r>
              <a:rPr lang="zh-CN" altLang="en-US" dirty="0"/>
              <a:t>给定链表的头指针</a:t>
            </a:r>
            <a:r>
              <a:rPr lang="en-US" altLang="zh-CN" dirty="0"/>
              <a:t>L</a:t>
            </a:r>
            <a:r>
              <a:rPr lang="zh-CN" altLang="en-US" dirty="0"/>
              <a:t>和一个正整数</a:t>
            </a:r>
            <a:r>
              <a:rPr lang="en-US" altLang="zh-CN" dirty="0"/>
              <a:t>k</a:t>
            </a:r>
            <a:r>
              <a:rPr lang="zh-CN" altLang="en-US" dirty="0"/>
              <a:t>。试设计一个尽可能高效的算法，用于查找链表</a:t>
            </a:r>
            <a:r>
              <a:rPr lang="en-US" altLang="zh-CN" dirty="0"/>
              <a:t>L</a:t>
            </a:r>
            <a:r>
              <a:rPr lang="zh-CN" altLang="en-US" dirty="0"/>
              <a:t>中倒数第</a:t>
            </a:r>
            <a:r>
              <a:rPr lang="en-US" altLang="zh-CN" dirty="0"/>
              <a:t>k</a:t>
            </a:r>
            <a:r>
              <a:rPr lang="zh-CN" altLang="en-US" dirty="0"/>
              <a:t>个位置上的结点。</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标题 4"/>
          <p:cNvSpPr>
            <a:spLocks noGrp="1"/>
          </p:cNvSpPr>
          <p:nvPr>
            <p:ph type="title"/>
          </p:nvPr>
        </p:nvSpPr>
        <p:spPr>
          <a:xfrm>
            <a:off x="1000125" y="274638"/>
            <a:ext cx="7143750" cy="1143000"/>
          </a:xfrm>
        </p:spPr>
        <p:txBody>
          <a:bodyPr/>
          <a:lstStyle/>
          <a:p>
            <a:pPr eaLnBrk="1" hangingPunct="1"/>
            <a:r>
              <a:rPr lang="zh-CN" altLang="en-US" dirty="0"/>
              <a:t>查找倒数第</a:t>
            </a:r>
            <a:r>
              <a:rPr lang="en-US" altLang="zh-CN" dirty="0"/>
              <a:t>k</a:t>
            </a:r>
            <a:r>
              <a:rPr lang="zh-CN" altLang="en-US" dirty="0"/>
              <a:t>个位置上的结点</a:t>
            </a:r>
            <a:endParaRPr lang="zh-CN" altLang="en-US" sz="1600" b="0" dirty="0">
              <a:solidFill>
                <a:srgbClr val="008000"/>
              </a:solidFill>
              <a:latin typeface="Times New Roman" pitchFamily="18" charset="0"/>
              <a:cs typeface="Times New Roman" pitchFamily="18" charset="0"/>
            </a:endParaRPr>
          </a:p>
        </p:txBody>
      </p:sp>
      <p:sp>
        <p:nvSpPr>
          <p:cNvPr id="236547" name="内容占位符 5"/>
          <p:cNvSpPr>
            <a:spLocks noGrp="1"/>
          </p:cNvSpPr>
          <p:nvPr>
            <p:ph idx="1"/>
          </p:nvPr>
        </p:nvSpPr>
        <p:spPr>
          <a:xfrm>
            <a:off x="1000125" y="1600200"/>
            <a:ext cx="7143750" cy="4525963"/>
          </a:xfrm>
        </p:spPr>
        <p:txBody>
          <a:bodyPr/>
          <a:lstStyle/>
          <a:p>
            <a:pPr>
              <a:buFont typeface="Wingdings" pitchFamily="2" charset="2"/>
              <a:buChar char="Ø"/>
            </a:pPr>
            <a:r>
              <a:rPr lang="zh-CN" altLang="en-US" dirty="0">
                <a:solidFill>
                  <a:srgbClr val="FF0000"/>
                </a:solidFill>
                <a:latin typeface="楷体" pitchFamily="49" charset="-122"/>
              </a:rPr>
              <a:t>算法思路</a:t>
            </a:r>
            <a:r>
              <a:rPr lang="en-US" altLang="zh-CN" dirty="0">
                <a:solidFill>
                  <a:srgbClr val="FF0000"/>
                </a:solidFill>
                <a:latin typeface="楷体" pitchFamily="49" charset="-122"/>
              </a:rPr>
              <a:t>1</a:t>
            </a:r>
            <a:r>
              <a:rPr lang="zh-CN" altLang="en-US" dirty="0">
                <a:solidFill>
                  <a:srgbClr val="FF0000"/>
                </a:solidFill>
                <a:latin typeface="楷体" pitchFamily="49" charset="-122"/>
              </a:rPr>
              <a:t>：</a:t>
            </a:r>
          </a:p>
          <a:p>
            <a:pPr>
              <a:buFont typeface="Wingdings" pitchFamily="2" charset="2"/>
              <a:buNone/>
            </a:pPr>
            <a:r>
              <a:rPr lang="zh-CN" altLang="en-US" dirty="0">
                <a:latin typeface="楷体" pitchFamily="49" charset="-122"/>
              </a:rPr>
              <a:t>	先计算单链表的长度</a:t>
            </a:r>
            <a:r>
              <a:rPr lang="en-US" altLang="zh-CN" dirty="0">
                <a:latin typeface="楷体" pitchFamily="49" charset="-122"/>
              </a:rPr>
              <a:t>n</a:t>
            </a:r>
            <a:r>
              <a:rPr lang="zh-CN" altLang="en-US" dirty="0">
                <a:latin typeface="楷体" pitchFamily="49" charset="-122"/>
              </a:rPr>
              <a:t>，</a:t>
            </a:r>
          </a:p>
          <a:p>
            <a:pPr>
              <a:buFont typeface="Wingdings" pitchFamily="2" charset="2"/>
              <a:buNone/>
            </a:pPr>
            <a:r>
              <a:rPr lang="zh-CN" altLang="en-US" dirty="0">
                <a:latin typeface="楷体" pitchFamily="49" charset="-122"/>
              </a:rPr>
              <a:t>	再查找第</a:t>
            </a:r>
            <a:r>
              <a:rPr lang="en-US" altLang="zh-CN" dirty="0">
                <a:latin typeface="楷体" pitchFamily="49" charset="-122"/>
              </a:rPr>
              <a:t>n-k+1</a:t>
            </a:r>
            <a:r>
              <a:rPr lang="zh-CN" altLang="en-US" dirty="0">
                <a:latin typeface="楷体" pitchFamily="49" charset="-122"/>
              </a:rPr>
              <a:t>个结点。</a:t>
            </a:r>
          </a:p>
          <a:p>
            <a:pPr>
              <a:buFont typeface="Wingdings" pitchFamily="2" charset="2"/>
              <a:buNone/>
            </a:pPr>
            <a:r>
              <a:rPr lang="zh-CN" altLang="en-US" dirty="0">
                <a:solidFill>
                  <a:srgbClr val="008000"/>
                </a:solidFill>
                <a:latin typeface="楷体" pitchFamily="49" charset="-122"/>
                <a:sym typeface="Symbol" pitchFamily="18" charset="2"/>
              </a:rPr>
              <a:t></a:t>
            </a:r>
            <a:r>
              <a:rPr lang="zh-CN" altLang="en-US" dirty="0">
                <a:latin typeface="楷体" pitchFamily="49" charset="-122"/>
                <a:sym typeface="Symbol" pitchFamily="18" charset="2"/>
              </a:rPr>
              <a:t> 算法的时间复杂度为</a:t>
            </a:r>
            <a:r>
              <a:rPr lang="en-US" altLang="zh-CN" dirty="0">
                <a:latin typeface="楷体" pitchFamily="49" charset="-122"/>
                <a:sym typeface="Symbol" pitchFamily="18" charset="2"/>
              </a:rPr>
              <a:t>O(2n-k)</a:t>
            </a:r>
            <a:r>
              <a:rPr lang="zh-CN" altLang="en-US" dirty="0">
                <a:latin typeface="楷体" pitchFamily="49" charset="-122"/>
                <a:sym typeface="Symbol" pitchFamily="18" charset="2"/>
              </a:rPr>
              <a:t>。</a:t>
            </a:r>
          </a:p>
          <a:p>
            <a:pPr>
              <a:buFont typeface="Wingdings" pitchFamily="2" charset="2"/>
              <a:buNone/>
            </a:pPr>
            <a:r>
              <a:rPr lang="en-US" altLang="zh-CN" dirty="0">
                <a:solidFill>
                  <a:srgbClr val="008000"/>
                </a:solidFill>
                <a:latin typeface="楷体" pitchFamily="49" charset="-122"/>
                <a:sym typeface="Symbol" pitchFamily="18" charset="2"/>
              </a:rPr>
              <a:t>??</a:t>
            </a:r>
            <a:r>
              <a:rPr lang="en-US" altLang="zh-CN" dirty="0">
                <a:latin typeface="楷体" pitchFamily="49" charset="-122"/>
                <a:sym typeface="Symbol" pitchFamily="18" charset="2"/>
              </a:rPr>
              <a:t> </a:t>
            </a:r>
            <a:r>
              <a:rPr lang="zh-CN" altLang="en-US" dirty="0">
                <a:latin typeface="楷体" pitchFamily="49" charset="-122"/>
                <a:sym typeface="Symbol" pitchFamily="18" charset="2"/>
              </a:rPr>
              <a:t>算法的时间复杂度</a:t>
            </a:r>
            <a:r>
              <a:rPr lang="en-US" altLang="zh-CN" dirty="0">
                <a:latin typeface="楷体" pitchFamily="49" charset="-122"/>
                <a:sym typeface="Symbol" pitchFamily="18" charset="2"/>
              </a:rPr>
              <a:t>= O(</a:t>
            </a:r>
            <a:r>
              <a:rPr lang="en-US" altLang="zh-CN" dirty="0">
                <a:latin typeface="楷体" pitchFamily="49" charset="-122"/>
              </a:rPr>
              <a:t>n)</a:t>
            </a:r>
          </a:p>
        </p:txBody>
      </p:sp>
      <p:sp>
        <p:nvSpPr>
          <p:cNvPr id="236548" name="灯片编号占位符 1"/>
          <p:cNvSpPr>
            <a:spLocks noGrp="1"/>
          </p:cNvSpPr>
          <p:nvPr>
            <p:ph type="sldNum" sz="quarter" idx="10"/>
          </p:nvPr>
        </p:nvSpPr>
        <p:spPr>
          <a:noFill/>
        </p:spPr>
        <p:txBody>
          <a:bodyPr/>
          <a:lstStyle/>
          <a:p>
            <a:fld id="{5E1B5CEF-CD47-4325-8400-41665B2F8C14}" type="slidenum">
              <a:rPr lang="zh-CN" altLang="en-US" smtClean="0">
                <a:ea typeface="宋体" charset="-122"/>
              </a:rPr>
              <a:pPr/>
              <a:t>137</a:t>
            </a:fld>
            <a:endParaRPr lang="en-US" altLang="zh-CN">
              <a:ea typeface="宋体"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标题 4"/>
          <p:cNvSpPr>
            <a:spLocks noGrp="1"/>
          </p:cNvSpPr>
          <p:nvPr>
            <p:ph type="title"/>
          </p:nvPr>
        </p:nvSpPr>
        <p:spPr>
          <a:xfrm>
            <a:off x="1000125" y="274638"/>
            <a:ext cx="7143750" cy="1143000"/>
          </a:xfrm>
        </p:spPr>
        <p:txBody>
          <a:bodyPr/>
          <a:lstStyle/>
          <a:p>
            <a:pPr eaLnBrk="1" hangingPunct="1"/>
            <a:r>
              <a:rPr lang="zh-CN" altLang="en-US" dirty="0"/>
              <a:t>查找倒数第</a:t>
            </a:r>
            <a:r>
              <a:rPr lang="en-US" altLang="zh-CN" dirty="0"/>
              <a:t>k</a:t>
            </a:r>
            <a:r>
              <a:rPr lang="zh-CN" altLang="en-US" dirty="0"/>
              <a:t>个位置上的结点</a:t>
            </a:r>
            <a:endParaRPr lang="zh-CN" altLang="en-US" sz="1600" b="0" dirty="0">
              <a:solidFill>
                <a:srgbClr val="008000"/>
              </a:solidFill>
              <a:latin typeface="Times New Roman" pitchFamily="18" charset="0"/>
              <a:cs typeface="Times New Roman" pitchFamily="18" charset="0"/>
            </a:endParaRPr>
          </a:p>
        </p:txBody>
      </p:sp>
      <p:graphicFrame>
        <p:nvGraphicFramePr>
          <p:cNvPr id="50222" name="Group 46"/>
          <p:cNvGraphicFramePr>
            <a:graphicFrameLocks noGrp="1"/>
          </p:cNvGraphicFramePr>
          <p:nvPr>
            <p:ph idx="1"/>
          </p:nvPr>
        </p:nvGraphicFramePr>
        <p:xfrm>
          <a:off x="1000125" y="3214688"/>
          <a:ext cx="7143750" cy="642938"/>
        </p:xfrm>
        <a:graphic>
          <a:graphicData uri="http://schemas.openxmlformats.org/drawingml/2006/table">
            <a:tbl>
              <a:tblPr/>
              <a:tblGrid>
                <a:gridCol w="615950">
                  <a:extLst>
                    <a:ext uri="{9D8B030D-6E8A-4147-A177-3AD203B41FA5}">
                      <a16:colId xmlns:a16="http://schemas.microsoft.com/office/drawing/2014/main" xmlns="" val="20000"/>
                    </a:ext>
                  </a:extLst>
                </a:gridCol>
                <a:gridCol w="617538">
                  <a:extLst>
                    <a:ext uri="{9D8B030D-6E8A-4147-A177-3AD203B41FA5}">
                      <a16:colId xmlns:a16="http://schemas.microsoft.com/office/drawing/2014/main" xmlns="" val="20001"/>
                    </a:ext>
                  </a:extLst>
                </a:gridCol>
                <a:gridCol w="708025">
                  <a:extLst>
                    <a:ext uri="{9D8B030D-6E8A-4147-A177-3AD203B41FA5}">
                      <a16:colId xmlns:a16="http://schemas.microsoft.com/office/drawing/2014/main" xmlns="" val="20002"/>
                    </a:ext>
                  </a:extLst>
                </a:gridCol>
                <a:gridCol w="879475">
                  <a:extLst>
                    <a:ext uri="{9D8B030D-6E8A-4147-A177-3AD203B41FA5}">
                      <a16:colId xmlns:a16="http://schemas.microsoft.com/office/drawing/2014/main" xmlns="" val="20003"/>
                    </a:ext>
                  </a:extLst>
                </a:gridCol>
                <a:gridCol w="708025">
                  <a:extLst>
                    <a:ext uri="{9D8B030D-6E8A-4147-A177-3AD203B41FA5}">
                      <a16:colId xmlns:a16="http://schemas.microsoft.com/office/drawing/2014/main" xmlns="" val="20004"/>
                    </a:ext>
                  </a:extLst>
                </a:gridCol>
                <a:gridCol w="706437">
                  <a:extLst>
                    <a:ext uri="{9D8B030D-6E8A-4147-A177-3AD203B41FA5}">
                      <a16:colId xmlns:a16="http://schemas.microsoft.com/office/drawing/2014/main" xmlns="" val="20005"/>
                    </a:ext>
                  </a:extLst>
                </a:gridCol>
                <a:gridCol w="1320800">
                  <a:extLst>
                    <a:ext uri="{9D8B030D-6E8A-4147-A177-3AD203B41FA5}">
                      <a16:colId xmlns:a16="http://schemas.microsoft.com/office/drawing/2014/main" xmlns="" val="20006"/>
                    </a:ext>
                  </a:extLst>
                </a:gridCol>
                <a:gridCol w="793750">
                  <a:extLst>
                    <a:ext uri="{9D8B030D-6E8A-4147-A177-3AD203B41FA5}">
                      <a16:colId xmlns:a16="http://schemas.microsoft.com/office/drawing/2014/main" xmlns="" val="20007"/>
                    </a:ext>
                  </a:extLst>
                </a:gridCol>
                <a:gridCol w="793750">
                  <a:extLst>
                    <a:ext uri="{9D8B030D-6E8A-4147-A177-3AD203B41FA5}">
                      <a16:colId xmlns:a16="http://schemas.microsoft.com/office/drawing/2014/main" xmlns="" val="20008"/>
                    </a:ext>
                  </a:extLst>
                </a:gridCol>
              </a:tblGrid>
              <a:tr h="642938">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1</a:t>
                      </a:r>
                    </a:p>
                  </a:txBody>
                  <a:tcPr marL="0" marR="0" marT="0" marB="0" anchor="ctr" anchorCtr="1" horzOverflow="overflow">
                    <a:lnL w="28575"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6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Arial" charset="0"/>
                          <a:ea typeface="楷体_GB2312" pitchFamily="49" charset="-122"/>
                        </a:rPr>
                        <a:t>…</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k</a:t>
                      </a:r>
                    </a:p>
                  </a:txBody>
                  <a:tcPr marL="0" marR="0" marT="0" marB="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k+1</a:t>
                      </a:r>
                    </a:p>
                  </a:txBody>
                  <a:tcPr marL="0" marR="0" marT="0" marB="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6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Arial" charset="0"/>
                          <a:ea typeface="楷体_GB2312" pitchFamily="49" charset="-122"/>
                        </a:rPr>
                        <a:t>…</a:t>
                      </a: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6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Arial" charset="0"/>
                          <a:ea typeface="楷体_GB2312" pitchFamily="49" charset="-122"/>
                        </a:rPr>
                        <a:t>…</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n-k+1</a:t>
                      </a:r>
                    </a:p>
                  </a:txBody>
                  <a:tcPr marL="0" marR="0" marT="0" marB="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6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Arial" charset="0"/>
                          <a:ea typeface="楷体_GB2312" pitchFamily="49" charset="-122"/>
                        </a:rPr>
                        <a:t>…</a:t>
                      </a: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dirty="0">
                          <a:ln>
                            <a:noFill/>
                          </a:ln>
                          <a:solidFill>
                            <a:schemeClr val="tx1"/>
                          </a:solidFill>
                          <a:effectLst/>
                          <a:latin typeface="Times New Roman" pitchFamily="18" charset="0"/>
                          <a:ea typeface="楷体_GB2312" pitchFamily="49" charset="-122"/>
                        </a:rPr>
                        <a:t>n</a:t>
                      </a:r>
                    </a:p>
                  </a:txBody>
                  <a:tcPr marL="0" marR="0" marT="0" marB="0" anchor="ctr" anchorCtr="1" horzOverflow="overflow">
                    <a:lnL w="12700" cap="flat" cmpd="sng" algn="ctr">
                      <a:solidFill>
                        <a:schemeClr val="tx1"/>
                      </a:solidFill>
                      <a:prstDash val="solid"/>
                      <a:round/>
                      <a:headEnd type="none" w="med" len="med"/>
                      <a:tailEnd type="none" w="sm" len="lg"/>
                    </a:lnL>
                    <a:lnR w="28575"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237593" name="灯片编号占位符 1"/>
          <p:cNvSpPr>
            <a:spLocks noGrp="1"/>
          </p:cNvSpPr>
          <p:nvPr>
            <p:ph type="sldNum" sz="quarter" idx="10"/>
          </p:nvPr>
        </p:nvSpPr>
        <p:spPr>
          <a:noFill/>
        </p:spPr>
        <p:txBody>
          <a:bodyPr/>
          <a:lstStyle/>
          <a:p>
            <a:fld id="{938FA8A9-A3F9-455D-AF16-8420C61EE0F0}" type="slidenum">
              <a:rPr lang="zh-CN" altLang="en-US" smtClean="0">
                <a:ea typeface="宋体" charset="-122"/>
              </a:rPr>
              <a:pPr/>
              <a:t>138</a:t>
            </a:fld>
            <a:endParaRPr lang="en-US" altLang="zh-CN">
              <a:ea typeface="宋体" charset="-122"/>
            </a:endParaRPr>
          </a:p>
        </p:txBody>
      </p:sp>
      <p:sp>
        <p:nvSpPr>
          <p:cNvPr id="237594" name="Rectangle 3"/>
          <p:cNvSpPr>
            <a:spLocks noChangeArrowheads="1"/>
          </p:cNvSpPr>
          <p:nvPr/>
        </p:nvSpPr>
        <p:spPr bwMode="auto">
          <a:xfrm>
            <a:off x="1042988" y="1628775"/>
            <a:ext cx="7129462" cy="4176713"/>
          </a:xfrm>
          <a:prstGeom prst="rect">
            <a:avLst/>
          </a:prstGeom>
          <a:noFill/>
          <a:ln w="38100" cmpd="dbl">
            <a:noFill/>
            <a:miter lim="800000"/>
            <a:headEnd/>
            <a:tailEnd/>
          </a:ln>
        </p:spPr>
        <p:txBody>
          <a:bodyPr/>
          <a:lstStyle/>
          <a:p>
            <a:pPr>
              <a:lnSpc>
                <a:spcPct val="150000"/>
              </a:lnSpc>
              <a:buClr>
                <a:srgbClr val="008000"/>
              </a:buClr>
              <a:buFont typeface="Wingdings" pitchFamily="2" charset="2"/>
              <a:buChar char="Ø"/>
            </a:pPr>
            <a:r>
              <a:rPr lang="zh-CN" altLang="en-US" sz="2800" b="1" dirty="0">
                <a:solidFill>
                  <a:srgbClr val="FF0000"/>
                </a:solidFill>
                <a:latin typeface="楷体" pitchFamily="49" charset="-122"/>
                <a:ea typeface="楷体" pitchFamily="49" charset="-122"/>
              </a:rPr>
              <a:t>算法思路</a:t>
            </a:r>
            <a:r>
              <a:rPr lang="en-US" altLang="zh-CN" sz="2800" b="1" dirty="0">
                <a:solidFill>
                  <a:srgbClr val="FF0000"/>
                </a:solidFill>
                <a:latin typeface="楷体" pitchFamily="49" charset="-122"/>
                <a:ea typeface="楷体" pitchFamily="49" charset="-122"/>
              </a:rPr>
              <a:t>2</a:t>
            </a:r>
            <a:r>
              <a:rPr lang="zh-CN" altLang="en-US" sz="2800" b="1" dirty="0">
                <a:solidFill>
                  <a:srgbClr val="FF0000"/>
                </a:solidFill>
                <a:latin typeface="楷体" pitchFamily="49" charset="-122"/>
                <a:ea typeface="楷体" pitchFamily="49" charset="-122"/>
              </a:rPr>
              <a:t>：</a:t>
            </a:r>
          </a:p>
          <a:p>
            <a:pPr>
              <a:lnSpc>
                <a:spcPct val="110000"/>
              </a:lnSpc>
              <a:buClr>
                <a:srgbClr val="008000"/>
              </a:buClr>
              <a:buFont typeface="Wingdings" pitchFamily="2" charset="2"/>
              <a:buNone/>
            </a:pPr>
            <a:endParaRPr lang="zh-CN" altLang="en-US" sz="2800" b="1" dirty="0">
              <a:latin typeface="Times New Roman" pitchFamily="18" charset="0"/>
              <a:ea typeface="楷体_GB2312" pitchFamily="49" charset="-122"/>
            </a:endParaRPr>
          </a:p>
          <a:p>
            <a:pPr>
              <a:lnSpc>
                <a:spcPct val="110000"/>
              </a:lnSpc>
              <a:buClr>
                <a:srgbClr val="008000"/>
              </a:buClr>
              <a:buFont typeface="Wingdings" pitchFamily="2" charset="2"/>
              <a:buNone/>
            </a:pPr>
            <a:endParaRPr lang="zh-CN" altLang="en-US" sz="2800" b="1" dirty="0">
              <a:latin typeface="Times New Roman" pitchFamily="18" charset="0"/>
              <a:ea typeface="楷体_GB2312" pitchFamily="49" charset="-122"/>
            </a:endParaRPr>
          </a:p>
          <a:p>
            <a:pPr>
              <a:lnSpc>
                <a:spcPct val="110000"/>
              </a:lnSpc>
              <a:buClr>
                <a:srgbClr val="008000"/>
              </a:buClr>
              <a:buFont typeface="Wingdings" pitchFamily="2" charset="2"/>
              <a:buNone/>
            </a:pPr>
            <a:endParaRPr lang="zh-CN" altLang="en-US" sz="2800" b="1" dirty="0">
              <a:latin typeface="Times New Roman" pitchFamily="18" charset="0"/>
              <a:ea typeface="楷体_GB2312" pitchFamily="49" charset="-122"/>
            </a:endParaRPr>
          </a:p>
          <a:p>
            <a:pPr>
              <a:lnSpc>
                <a:spcPct val="110000"/>
              </a:lnSpc>
              <a:buClr>
                <a:srgbClr val="008000"/>
              </a:buClr>
              <a:buFont typeface="Wingdings" pitchFamily="2" charset="2"/>
              <a:buNone/>
            </a:pPr>
            <a:endParaRPr lang="zh-CN" altLang="en-US" sz="2800" b="1" dirty="0">
              <a:solidFill>
                <a:srgbClr val="008000"/>
              </a:solidFill>
              <a:latin typeface="Times New Roman" pitchFamily="18" charset="0"/>
              <a:ea typeface="楷体_GB2312" pitchFamily="49" charset="-122"/>
              <a:sym typeface="Symbol" pitchFamily="18" charset="2"/>
            </a:endParaRPr>
          </a:p>
          <a:p>
            <a:pPr>
              <a:lnSpc>
                <a:spcPct val="110000"/>
              </a:lnSpc>
              <a:buClr>
                <a:srgbClr val="008000"/>
              </a:buClr>
              <a:buFont typeface="Wingdings" pitchFamily="2" charset="2"/>
              <a:buNone/>
            </a:pPr>
            <a:endParaRPr lang="zh-CN" altLang="en-US" sz="2800" b="1" dirty="0">
              <a:solidFill>
                <a:srgbClr val="008000"/>
              </a:solidFill>
              <a:latin typeface="Times New Roman" pitchFamily="18" charset="0"/>
              <a:ea typeface="楷体_GB2312" pitchFamily="49" charset="-122"/>
              <a:sym typeface="Symbol" pitchFamily="18" charset="2"/>
            </a:endParaRPr>
          </a:p>
          <a:p>
            <a:pPr>
              <a:lnSpc>
                <a:spcPct val="135000"/>
              </a:lnSpc>
              <a:buClr>
                <a:srgbClr val="008000"/>
              </a:buClr>
              <a:buFont typeface="Wingdings" pitchFamily="2" charset="2"/>
              <a:buNone/>
            </a:pPr>
            <a:r>
              <a:rPr lang="zh-CN" altLang="en-US" sz="2800" b="1" dirty="0">
                <a:solidFill>
                  <a:srgbClr val="008000"/>
                </a:solidFill>
                <a:latin typeface="Times New Roman" pitchFamily="18" charset="0"/>
                <a:ea typeface="楷体_GB2312" pitchFamily="49" charset="-122"/>
                <a:sym typeface="Symbol" pitchFamily="18" charset="2"/>
              </a:rPr>
              <a:t></a:t>
            </a:r>
            <a:r>
              <a:rPr lang="zh-CN" altLang="en-US" sz="2800" b="1" dirty="0">
                <a:latin typeface="Times New Roman" pitchFamily="18" charset="0"/>
                <a:ea typeface="楷体_GB2312" pitchFamily="49" charset="-122"/>
                <a:sym typeface="Symbol" pitchFamily="18" charset="2"/>
              </a:rPr>
              <a:t> </a:t>
            </a:r>
            <a:r>
              <a:rPr lang="zh-CN" altLang="en-US" sz="2800" b="1" dirty="0">
                <a:latin typeface="楷体" pitchFamily="49" charset="-122"/>
                <a:ea typeface="楷体" pitchFamily="49" charset="-122"/>
                <a:sym typeface="Symbol" pitchFamily="18" charset="2"/>
              </a:rPr>
              <a:t>算法的时间复杂度为</a:t>
            </a:r>
            <a:r>
              <a:rPr lang="en-US" altLang="zh-CN" sz="2800" b="1" dirty="0">
                <a:latin typeface="楷体" pitchFamily="49" charset="-122"/>
                <a:ea typeface="楷体" pitchFamily="49" charset="-122"/>
                <a:sym typeface="Symbol" pitchFamily="18" charset="2"/>
              </a:rPr>
              <a:t>O(</a:t>
            </a:r>
            <a:r>
              <a:rPr lang="en-US" altLang="zh-CN" sz="2800" b="1" dirty="0">
                <a:latin typeface="楷体" pitchFamily="49" charset="-122"/>
                <a:ea typeface="楷体" pitchFamily="49" charset="-122"/>
              </a:rPr>
              <a:t>n)</a:t>
            </a:r>
            <a:r>
              <a:rPr lang="zh-CN" altLang="en-US" sz="2800" b="1" dirty="0">
                <a:latin typeface="楷体" pitchFamily="49" charset="-122"/>
                <a:ea typeface="楷体" pitchFamily="49" charset="-122"/>
              </a:rPr>
              <a:t>。</a:t>
            </a:r>
          </a:p>
        </p:txBody>
      </p:sp>
      <p:grpSp>
        <p:nvGrpSpPr>
          <p:cNvPr id="2" name="Group 26"/>
          <p:cNvGrpSpPr>
            <a:grpSpLocks/>
          </p:cNvGrpSpPr>
          <p:nvPr/>
        </p:nvGrpSpPr>
        <p:grpSpPr bwMode="auto">
          <a:xfrm>
            <a:off x="2357438" y="2276475"/>
            <a:ext cx="431800" cy="935038"/>
            <a:chOff x="2154" y="1344"/>
            <a:chExt cx="272" cy="589"/>
          </a:xfrm>
        </p:grpSpPr>
        <p:sp>
          <p:nvSpPr>
            <p:cNvPr id="237605" name="Text Box 27"/>
            <p:cNvSpPr txBox="1">
              <a:spLocks noChangeArrowheads="1"/>
            </p:cNvSpPr>
            <p:nvPr/>
          </p:nvSpPr>
          <p:spPr bwMode="auto">
            <a:xfrm>
              <a:off x="2154" y="1344"/>
              <a:ext cx="272" cy="269"/>
            </a:xfrm>
            <a:prstGeom prst="rect">
              <a:avLst/>
            </a:prstGeom>
            <a:noFill/>
            <a:ln w="6350" algn="ctr">
              <a:noFill/>
              <a:miter lim="800000"/>
              <a:headEnd/>
              <a:tailEnd type="none" w="sm" len="lg"/>
            </a:ln>
          </p:spPr>
          <p:txBody>
            <a:bodyPr lIns="0" tIns="0" rIns="0" bIns="0" anchor="ctr" anchorCtr="1">
              <a:spAutoFit/>
            </a:bodyPr>
            <a:lstStyle/>
            <a:p>
              <a:pPr algn="ctr"/>
              <a:r>
                <a:rPr lang="en-US" altLang="zh-CN" sz="2800" b="1">
                  <a:latin typeface="Times New Roman" pitchFamily="18" charset="0"/>
                </a:rPr>
                <a:t>p</a:t>
              </a:r>
            </a:p>
          </p:txBody>
        </p:sp>
        <p:sp>
          <p:nvSpPr>
            <p:cNvPr id="237606" name="Line 28"/>
            <p:cNvSpPr>
              <a:spLocks noChangeShapeType="1"/>
            </p:cNvSpPr>
            <p:nvPr/>
          </p:nvSpPr>
          <p:spPr bwMode="auto">
            <a:xfrm>
              <a:off x="2290" y="1616"/>
              <a:ext cx="0" cy="317"/>
            </a:xfrm>
            <a:prstGeom prst="line">
              <a:avLst/>
            </a:prstGeom>
            <a:noFill/>
            <a:ln w="38100">
              <a:solidFill>
                <a:srgbClr val="0000FF"/>
              </a:solidFill>
              <a:round/>
              <a:headEnd/>
              <a:tailEnd type="arrow" w="sm" len="lg"/>
            </a:ln>
          </p:spPr>
          <p:txBody>
            <a:bodyPr/>
            <a:lstStyle/>
            <a:p>
              <a:endParaRPr lang="zh-CN" altLang="en-US"/>
            </a:p>
          </p:txBody>
        </p:sp>
      </p:grpSp>
      <p:grpSp>
        <p:nvGrpSpPr>
          <p:cNvPr id="3" name="Group 29"/>
          <p:cNvGrpSpPr>
            <a:grpSpLocks/>
          </p:cNvGrpSpPr>
          <p:nvPr/>
        </p:nvGrpSpPr>
        <p:grpSpPr bwMode="auto">
          <a:xfrm>
            <a:off x="1071563" y="3860800"/>
            <a:ext cx="431800" cy="792163"/>
            <a:chOff x="1066" y="2205"/>
            <a:chExt cx="272" cy="499"/>
          </a:xfrm>
        </p:grpSpPr>
        <p:sp>
          <p:nvSpPr>
            <p:cNvPr id="237603" name="Text Box 30"/>
            <p:cNvSpPr txBox="1">
              <a:spLocks noChangeArrowheads="1"/>
            </p:cNvSpPr>
            <p:nvPr/>
          </p:nvSpPr>
          <p:spPr bwMode="auto">
            <a:xfrm>
              <a:off x="1066" y="2435"/>
              <a:ext cx="272" cy="269"/>
            </a:xfrm>
            <a:prstGeom prst="rect">
              <a:avLst/>
            </a:prstGeom>
            <a:noFill/>
            <a:ln w="6350" algn="ctr">
              <a:noFill/>
              <a:miter lim="800000"/>
              <a:headEnd/>
              <a:tailEnd type="none" w="sm" len="lg"/>
            </a:ln>
          </p:spPr>
          <p:txBody>
            <a:bodyPr lIns="0" tIns="0" rIns="0" bIns="0" anchor="ctr" anchorCtr="1">
              <a:spAutoFit/>
            </a:bodyPr>
            <a:lstStyle/>
            <a:p>
              <a:pPr algn="ctr"/>
              <a:r>
                <a:rPr lang="en-US" altLang="zh-CN" sz="2800" b="1">
                  <a:latin typeface="Times New Roman" pitchFamily="18" charset="0"/>
                </a:rPr>
                <a:t>q</a:t>
              </a:r>
            </a:p>
          </p:txBody>
        </p:sp>
        <p:sp>
          <p:nvSpPr>
            <p:cNvPr id="237604" name="Line 31"/>
            <p:cNvSpPr>
              <a:spLocks noChangeShapeType="1"/>
            </p:cNvSpPr>
            <p:nvPr/>
          </p:nvSpPr>
          <p:spPr bwMode="auto">
            <a:xfrm>
              <a:off x="1202" y="2205"/>
              <a:ext cx="0" cy="317"/>
            </a:xfrm>
            <a:prstGeom prst="line">
              <a:avLst/>
            </a:prstGeom>
            <a:noFill/>
            <a:ln w="38100">
              <a:solidFill>
                <a:srgbClr val="0000FF"/>
              </a:solidFill>
              <a:round/>
              <a:headEnd type="arrow" w="sm" len="lg"/>
              <a:tailEnd type="none" w="sm" len="lg"/>
            </a:ln>
          </p:spPr>
          <p:txBody>
            <a:bodyPr/>
            <a:lstStyle/>
            <a:p>
              <a:endParaRPr lang="zh-CN" altLang="en-US"/>
            </a:p>
          </p:txBody>
        </p:sp>
      </p:grpSp>
      <p:grpSp>
        <p:nvGrpSpPr>
          <p:cNvPr id="4" name="Group 32"/>
          <p:cNvGrpSpPr>
            <a:grpSpLocks/>
          </p:cNvGrpSpPr>
          <p:nvPr/>
        </p:nvGrpSpPr>
        <p:grpSpPr bwMode="auto">
          <a:xfrm>
            <a:off x="7426325" y="2276475"/>
            <a:ext cx="431800" cy="935038"/>
            <a:chOff x="2154" y="1344"/>
            <a:chExt cx="272" cy="589"/>
          </a:xfrm>
        </p:grpSpPr>
        <p:sp>
          <p:nvSpPr>
            <p:cNvPr id="237601" name="Text Box 33"/>
            <p:cNvSpPr txBox="1">
              <a:spLocks noChangeArrowheads="1"/>
            </p:cNvSpPr>
            <p:nvPr/>
          </p:nvSpPr>
          <p:spPr bwMode="auto">
            <a:xfrm>
              <a:off x="2154" y="1344"/>
              <a:ext cx="272" cy="269"/>
            </a:xfrm>
            <a:prstGeom prst="rect">
              <a:avLst/>
            </a:prstGeom>
            <a:noFill/>
            <a:ln w="6350" algn="ctr">
              <a:noFill/>
              <a:miter lim="800000"/>
              <a:headEnd/>
              <a:tailEnd type="none" w="sm" len="lg"/>
            </a:ln>
          </p:spPr>
          <p:txBody>
            <a:bodyPr lIns="0" tIns="0" rIns="0" bIns="0" anchor="ctr" anchorCtr="1">
              <a:spAutoFit/>
            </a:bodyPr>
            <a:lstStyle/>
            <a:p>
              <a:pPr algn="ctr"/>
              <a:r>
                <a:rPr lang="en-US" altLang="zh-CN" sz="2800" b="1">
                  <a:latin typeface="Times New Roman" pitchFamily="18" charset="0"/>
                </a:rPr>
                <a:t>p</a:t>
              </a:r>
            </a:p>
          </p:txBody>
        </p:sp>
        <p:sp>
          <p:nvSpPr>
            <p:cNvPr id="237602" name="Line 34"/>
            <p:cNvSpPr>
              <a:spLocks noChangeShapeType="1"/>
            </p:cNvSpPr>
            <p:nvPr/>
          </p:nvSpPr>
          <p:spPr bwMode="auto">
            <a:xfrm>
              <a:off x="2290" y="1616"/>
              <a:ext cx="0" cy="317"/>
            </a:xfrm>
            <a:prstGeom prst="line">
              <a:avLst/>
            </a:prstGeom>
            <a:noFill/>
            <a:ln w="38100">
              <a:solidFill>
                <a:srgbClr val="0000FF"/>
              </a:solidFill>
              <a:round/>
              <a:headEnd/>
              <a:tailEnd type="arrow" w="sm" len="lg"/>
            </a:ln>
          </p:spPr>
          <p:txBody>
            <a:bodyPr/>
            <a:lstStyle/>
            <a:p>
              <a:endParaRPr lang="zh-CN" altLang="en-US"/>
            </a:p>
          </p:txBody>
        </p:sp>
      </p:grpSp>
      <p:grpSp>
        <p:nvGrpSpPr>
          <p:cNvPr id="5" name="Group 35"/>
          <p:cNvGrpSpPr>
            <a:grpSpLocks/>
          </p:cNvGrpSpPr>
          <p:nvPr/>
        </p:nvGrpSpPr>
        <p:grpSpPr bwMode="auto">
          <a:xfrm>
            <a:off x="5568950" y="3857625"/>
            <a:ext cx="431800" cy="792163"/>
            <a:chOff x="1066" y="2205"/>
            <a:chExt cx="272" cy="499"/>
          </a:xfrm>
        </p:grpSpPr>
        <p:sp>
          <p:nvSpPr>
            <p:cNvPr id="237599" name="Text Box 36"/>
            <p:cNvSpPr txBox="1">
              <a:spLocks noChangeArrowheads="1"/>
            </p:cNvSpPr>
            <p:nvPr/>
          </p:nvSpPr>
          <p:spPr bwMode="auto">
            <a:xfrm>
              <a:off x="1066" y="2435"/>
              <a:ext cx="272" cy="269"/>
            </a:xfrm>
            <a:prstGeom prst="rect">
              <a:avLst/>
            </a:prstGeom>
            <a:noFill/>
            <a:ln w="6350" algn="ctr">
              <a:noFill/>
              <a:miter lim="800000"/>
              <a:headEnd/>
              <a:tailEnd type="none" w="sm" len="lg"/>
            </a:ln>
          </p:spPr>
          <p:txBody>
            <a:bodyPr lIns="0" tIns="0" rIns="0" bIns="0" anchor="ctr" anchorCtr="1">
              <a:spAutoFit/>
            </a:bodyPr>
            <a:lstStyle/>
            <a:p>
              <a:pPr algn="ctr"/>
              <a:r>
                <a:rPr lang="en-US" altLang="zh-CN" sz="2800" b="1">
                  <a:latin typeface="Times New Roman" pitchFamily="18" charset="0"/>
                </a:rPr>
                <a:t>q</a:t>
              </a:r>
            </a:p>
          </p:txBody>
        </p:sp>
        <p:sp>
          <p:nvSpPr>
            <p:cNvPr id="237600" name="Line 37"/>
            <p:cNvSpPr>
              <a:spLocks noChangeShapeType="1"/>
            </p:cNvSpPr>
            <p:nvPr/>
          </p:nvSpPr>
          <p:spPr bwMode="auto">
            <a:xfrm>
              <a:off x="1202" y="2205"/>
              <a:ext cx="0" cy="317"/>
            </a:xfrm>
            <a:prstGeom prst="line">
              <a:avLst/>
            </a:prstGeom>
            <a:noFill/>
            <a:ln w="38100">
              <a:solidFill>
                <a:srgbClr val="0000FF"/>
              </a:solidFill>
              <a:round/>
              <a:headEnd type="arrow" w="sm" len="lg"/>
              <a:tailEnd type="none" w="sm" len="lg"/>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par>
                                <p:cTn id="8" presetID="22" presetClass="exit" presetSubtype="8" fill="hold" nodeType="withEffect">
                                  <p:stCondLst>
                                    <p:cond delay="0"/>
                                  </p:stCondLst>
                                  <p:childTnLst>
                                    <p:animEffect transition="out" filter="wipe(left)">
                                      <p:cBhvr>
                                        <p:cTn id="9" dur="1000"/>
                                        <p:tgtEl>
                                          <p:spTgt spid="3"/>
                                        </p:tgtEl>
                                      </p:cBhvr>
                                    </p:animEffect>
                                    <p:set>
                                      <p:cBhvr>
                                        <p:cTn id="10" dur="1" fill="hold">
                                          <p:stCondLst>
                                            <p:cond delay="999"/>
                                          </p:stCondLst>
                                        </p:cTn>
                                        <p:tgtEl>
                                          <p:spTgt spid="3"/>
                                        </p:tgtEl>
                                        <p:attrNameLst>
                                          <p:attrName>style.visibility</p:attrName>
                                        </p:attrNameLst>
                                      </p:cBhvr>
                                      <p:to>
                                        <p:strVal val="hidden"/>
                                      </p:to>
                                    </p:se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1000"/>
                                        <p:tgtEl>
                                          <p:spTgt spid="4"/>
                                        </p:tgtEl>
                                      </p:cBhvr>
                                    </p:animEffect>
                                  </p:childTnLst>
                                </p:cTn>
                              </p:par>
                              <p:par>
                                <p:cTn id="15" presetID="22" presetClass="entr" presetSubtype="8"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标题 4"/>
          <p:cNvSpPr>
            <a:spLocks noGrp="1"/>
          </p:cNvSpPr>
          <p:nvPr>
            <p:ph type="title"/>
          </p:nvPr>
        </p:nvSpPr>
        <p:spPr>
          <a:xfrm>
            <a:off x="1000125" y="274638"/>
            <a:ext cx="7143750" cy="1143000"/>
          </a:xfrm>
        </p:spPr>
        <p:txBody>
          <a:bodyPr/>
          <a:lstStyle/>
          <a:p>
            <a:pPr eaLnBrk="1" hangingPunct="1"/>
            <a:r>
              <a:rPr lang="zh-CN" altLang="en-US" dirty="0"/>
              <a:t>查找倒数第</a:t>
            </a:r>
            <a:r>
              <a:rPr lang="en-US" altLang="zh-CN" dirty="0"/>
              <a:t>k</a:t>
            </a:r>
            <a:r>
              <a:rPr lang="zh-CN" altLang="en-US" dirty="0"/>
              <a:t>个位置上的结点</a:t>
            </a:r>
            <a:endParaRPr lang="zh-CN" altLang="en-US" sz="1600" b="0" dirty="0">
              <a:solidFill>
                <a:srgbClr val="008000"/>
              </a:solidFill>
              <a:latin typeface="Times New Roman" pitchFamily="18" charset="0"/>
              <a:cs typeface="Times New Roman" pitchFamily="18" charset="0"/>
            </a:endParaRPr>
          </a:p>
        </p:txBody>
      </p:sp>
      <p:sp>
        <p:nvSpPr>
          <p:cNvPr id="238595" name="内容占位符 5"/>
          <p:cNvSpPr>
            <a:spLocks noGrp="1"/>
          </p:cNvSpPr>
          <p:nvPr>
            <p:ph idx="1"/>
          </p:nvPr>
        </p:nvSpPr>
        <p:spPr>
          <a:xfrm>
            <a:off x="1000125" y="1600200"/>
            <a:ext cx="7143750" cy="4525963"/>
          </a:xfrm>
        </p:spPr>
        <p:txBody>
          <a:bodyPr/>
          <a:lstStyle/>
          <a:p>
            <a:pPr>
              <a:lnSpc>
                <a:spcPct val="100000"/>
              </a:lnSpc>
              <a:spcBef>
                <a:spcPts val="600"/>
              </a:spcBef>
              <a:buFont typeface="Wingdings" pitchFamily="2" charset="2"/>
              <a:buNone/>
            </a:pPr>
            <a:r>
              <a:rPr lang="en-US" altLang="zh-CN" dirty="0" err="1">
                <a:ea typeface="楷体_GB2312" pitchFamily="49" charset="-122"/>
              </a:rPr>
              <a:t>LinkList</a:t>
            </a:r>
            <a:r>
              <a:rPr lang="en-US" altLang="zh-CN" dirty="0">
                <a:ea typeface="楷体_GB2312" pitchFamily="49" charset="-122"/>
              </a:rPr>
              <a:t> </a:t>
            </a:r>
            <a:r>
              <a:rPr lang="en-US" altLang="zh-CN" dirty="0" err="1">
                <a:ea typeface="楷体_GB2312" pitchFamily="49" charset="-122"/>
              </a:rPr>
              <a:t>LinkSearch</a:t>
            </a:r>
            <a:r>
              <a:rPr lang="en-US" altLang="zh-CN" dirty="0">
                <a:ea typeface="楷体_GB2312" pitchFamily="49" charset="-122"/>
              </a:rPr>
              <a:t>(</a:t>
            </a:r>
            <a:r>
              <a:rPr lang="en-US" altLang="zh-CN" dirty="0" err="1">
                <a:ea typeface="楷体_GB2312" pitchFamily="49" charset="-122"/>
              </a:rPr>
              <a:t>LinkList</a:t>
            </a:r>
            <a:r>
              <a:rPr lang="en-US" altLang="zh-CN" dirty="0">
                <a:ea typeface="楷体_GB2312" pitchFamily="49" charset="-122"/>
              </a:rPr>
              <a:t> L, </a:t>
            </a:r>
            <a:r>
              <a:rPr lang="en-US" altLang="zh-CN" dirty="0" err="1">
                <a:ea typeface="楷体_GB2312" pitchFamily="49" charset="-122"/>
              </a:rPr>
              <a:t>int</a:t>
            </a:r>
            <a:r>
              <a:rPr lang="en-US" altLang="zh-CN" dirty="0">
                <a:ea typeface="楷体_GB2312" pitchFamily="49" charset="-122"/>
              </a:rPr>
              <a:t> k)</a:t>
            </a:r>
          </a:p>
          <a:p>
            <a:pPr>
              <a:lnSpc>
                <a:spcPct val="100000"/>
              </a:lnSpc>
              <a:spcBef>
                <a:spcPts val="600"/>
              </a:spcBef>
              <a:buFont typeface="Wingdings" pitchFamily="2" charset="2"/>
              <a:buNone/>
            </a:pPr>
            <a:r>
              <a:rPr lang="en-US" altLang="zh-CN" dirty="0">
                <a:ea typeface="楷体_GB2312" pitchFamily="49" charset="-122"/>
              </a:rPr>
              <a:t>{	k</a:t>
            </a:r>
            <a:r>
              <a:rPr lang="en-US" altLang="zh-CN" baseline="-25000" dirty="0">
                <a:ea typeface="楷体_GB2312" pitchFamily="49" charset="-122"/>
              </a:rPr>
              <a:t>0</a:t>
            </a:r>
            <a:r>
              <a:rPr lang="en-US" altLang="zh-CN" dirty="0">
                <a:ea typeface="楷体_GB2312" pitchFamily="49" charset="-122"/>
              </a:rPr>
              <a:t>=1; p=L-&gt;next, q=p;  </a:t>
            </a:r>
            <a:r>
              <a:rPr lang="en-US" altLang="zh-CN" dirty="0">
                <a:solidFill>
                  <a:srgbClr val="008000"/>
                </a:solidFill>
                <a:ea typeface="楷体_GB2312" pitchFamily="49" charset="-122"/>
              </a:rPr>
              <a:t>//</a:t>
            </a:r>
            <a:r>
              <a:rPr lang="en-US" altLang="zh-CN" dirty="0">
                <a:solidFill>
                  <a:srgbClr val="008000"/>
                </a:solidFill>
                <a:latin typeface="楷体" pitchFamily="49" charset="-122"/>
              </a:rPr>
              <a:t>q</a:t>
            </a:r>
            <a:r>
              <a:rPr lang="zh-CN" altLang="en-US" dirty="0">
                <a:solidFill>
                  <a:srgbClr val="008000"/>
                </a:solidFill>
                <a:latin typeface="楷体" pitchFamily="49" charset="-122"/>
              </a:rPr>
              <a:t>为所查结点</a:t>
            </a:r>
          </a:p>
          <a:p>
            <a:pPr>
              <a:lnSpc>
                <a:spcPct val="100000"/>
              </a:lnSpc>
              <a:spcBef>
                <a:spcPts val="600"/>
              </a:spcBef>
              <a:buFont typeface="Wingdings" pitchFamily="2" charset="2"/>
              <a:buNone/>
            </a:pPr>
            <a:r>
              <a:rPr lang="en-US" altLang="zh-CN" dirty="0">
                <a:ea typeface="楷体_GB2312" pitchFamily="49" charset="-122"/>
              </a:rPr>
              <a:t>	while(p)</a:t>
            </a:r>
          </a:p>
          <a:p>
            <a:pPr>
              <a:lnSpc>
                <a:spcPct val="100000"/>
              </a:lnSpc>
              <a:spcBef>
                <a:spcPts val="600"/>
              </a:spcBef>
              <a:buFont typeface="Wingdings" pitchFamily="2" charset="2"/>
              <a:buNone/>
            </a:pPr>
            <a:r>
              <a:rPr lang="en-US" altLang="zh-CN" dirty="0">
                <a:ea typeface="楷体_GB2312" pitchFamily="49" charset="-122"/>
              </a:rPr>
              <a:t>	{</a:t>
            </a:r>
            <a:r>
              <a:rPr lang="en-US" altLang="zh-CN" dirty="0">
                <a:solidFill>
                  <a:srgbClr val="3333FF"/>
                </a:solidFill>
                <a:ea typeface="楷体_GB2312" pitchFamily="49" charset="-122"/>
              </a:rPr>
              <a:t>	if(k</a:t>
            </a:r>
            <a:r>
              <a:rPr lang="en-US" altLang="zh-CN" baseline="-25000" dirty="0">
                <a:solidFill>
                  <a:srgbClr val="3333FF"/>
                </a:solidFill>
                <a:ea typeface="楷体_GB2312" pitchFamily="49" charset="-122"/>
              </a:rPr>
              <a:t>0</a:t>
            </a:r>
            <a:r>
              <a:rPr lang="en-US" altLang="zh-CN" dirty="0">
                <a:solidFill>
                  <a:srgbClr val="3333FF"/>
                </a:solidFill>
                <a:ea typeface="楷体_GB2312" pitchFamily="49" charset="-122"/>
              </a:rPr>
              <a:t>≤k) k</a:t>
            </a:r>
            <a:r>
              <a:rPr lang="en-US" altLang="zh-CN" baseline="-25000" dirty="0">
                <a:solidFill>
                  <a:srgbClr val="3333FF"/>
                </a:solidFill>
                <a:ea typeface="楷体_GB2312" pitchFamily="49" charset="-122"/>
              </a:rPr>
              <a:t>0</a:t>
            </a:r>
            <a:r>
              <a:rPr lang="en-US" altLang="zh-CN" dirty="0">
                <a:solidFill>
                  <a:srgbClr val="3333FF"/>
                </a:solidFill>
                <a:ea typeface="楷体_GB2312" pitchFamily="49" charset="-122"/>
              </a:rPr>
              <a:t>++;</a:t>
            </a:r>
          </a:p>
          <a:p>
            <a:pPr>
              <a:lnSpc>
                <a:spcPct val="100000"/>
              </a:lnSpc>
              <a:spcBef>
                <a:spcPts val="600"/>
              </a:spcBef>
              <a:buFont typeface="Wingdings" pitchFamily="2" charset="2"/>
              <a:buNone/>
            </a:pPr>
            <a:r>
              <a:rPr lang="en-US" altLang="zh-CN" dirty="0">
                <a:solidFill>
                  <a:srgbClr val="3333FF"/>
                </a:solidFill>
                <a:ea typeface="楷体_GB2312" pitchFamily="49" charset="-122"/>
              </a:rPr>
              <a:t>		else q=q-&gt;next;</a:t>
            </a:r>
          </a:p>
          <a:p>
            <a:pPr>
              <a:lnSpc>
                <a:spcPct val="100000"/>
              </a:lnSpc>
              <a:spcBef>
                <a:spcPts val="600"/>
              </a:spcBef>
              <a:buFont typeface="Wingdings" pitchFamily="2" charset="2"/>
              <a:buNone/>
            </a:pPr>
            <a:r>
              <a:rPr lang="en-US" altLang="zh-CN" dirty="0">
                <a:ea typeface="楷体_GB2312" pitchFamily="49" charset="-122"/>
              </a:rPr>
              <a:t>		p=p-&gt;next;</a:t>
            </a:r>
          </a:p>
          <a:p>
            <a:pPr>
              <a:lnSpc>
                <a:spcPct val="100000"/>
              </a:lnSpc>
              <a:spcBef>
                <a:spcPts val="600"/>
              </a:spcBef>
              <a:buFont typeface="Wingdings" pitchFamily="2" charset="2"/>
              <a:buNone/>
            </a:pPr>
            <a:r>
              <a:rPr lang="en-US" altLang="zh-CN" dirty="0">
                <a:ea typeface="楷体_GB2312" pitchFamily="49" charset="-122"/>
              </a:rPr>
              <a:t>	}</a:t>
            </a:r>
          </a:p>
          <a:p>
            <a:pPr>
              <a:lnSpc>
                <a:spcPct val="100000"/>
              </a:lnSpc>
              <a:spcBef>
                <a:spcPts val="600"/>
              </a:spcBef>
              <a:buFont typeface="Wingdings" pitchFamily="2" charset="2"/>
              <a:buNone/>
            </a:pPr>
            <a:r>
              <a:rPr lang="en-US" altLang="zh-CN" dirty="0">
                <a:ea typeface="楷体_GB2312" pitchFamily="49" charset="-122"/>
              </a:rPr>
              <a:t>	return q;</a:t>
            </a:r>
          </a:p>
          <a:p>
            <a:pPr>
              <a:lnSpc>
                <a:spcPct val="100000"/>
              </a:lnSpc>
              <a:spcBef>
                <a:spcPts val="600"/>
              </a:spcBef>
              <a:buFont typeface="Wingdings" pitchFamily="2" charset="2"/>
              <a:buNone/>
            </a:pPr>
            <a:r>
              <a:rPr lang="en-US" altLang="zh-CN" dirty="0">
                <a:ea typeface="楷体_GB2312" pitchFamily="49" charset="-122"/>
              </a:rPr>
              <a:t>} </a:t>
            </a:r>
            <a:r>
              <a:rPr lang="en-US" altLang="zh-CN" dirty="0">
                <a:solidFill>
                  <a:srgbClr val="008000"/>
                </a:solidFill>
                <a:ea typeface="楷体_GB2312" pitchFamily="49" charset="-122"/>
              </a:rPr>
              <a:t>// </a:t>
            </a:r>
            <a:r>
              <a:rPr lang="zh-CN" altLang="en-US" dirty="0">
                <a:solidFill>
                  <a:srgbClr val="008000"/>
                </a:solidFill>
                <a:latin typeface="楷体" pitchFamily="49" charset="-122"/>
              </a:rPr>
              <a:t>算法的时间复杂度为</a:t>
            </a:r>
            <a:r>
              <a:rPr lang="en-US" altLang="zh-CN" dirty="0">
                <a:solidFill>
                  <a:srgbClr val="008000"/>
                </a:solidFill>
                <a:latin typeface="楷体" pitchFamily="49" charset="-122"/>
              </a:rPr>
              <a:t>O(n)</a:t>
            </a:r>
            <a:endParaRPr lang="zh-CN" altLang="en-US" dirty="0">
              <a:solidFill>
                <a:srgbClr val="008000"/>
              </a:solidFill>
              <a:latin typeface="楷体" pitchFamily="49" charset="-122"/>
            </a:endParaRPr>
          </a:p>
        </p:txBody>
      </p:sp>
      <p:sp>
        <p:nvSpPr>
          <p:cNvPr id="238596" name="灯片编号占位符 1"/>
          <p:cNvSpPr>
            <a:spLocks noGrp="1"/>
          </p:cNvSpPr>
          <p:nvPr>
            <p:ph type="sldNum" sz="quarter" idx="10"/>
          </p:nvPr>
        </p:nvSpPr>
        <p:spPr>
          <a:noFill/>
        </p:spPr>
        <p:txBody>
          <a:bodyPr/>
          <a:lstStyle/>
          <a:p>
            <a:fld id="{E6501766-58AF-42FC-90BE-3C654F7F7930}" type="slidenum">
              <a:rPr lang="zh-CN" altLang="en-US" smtClean="0">
                <a:ea typeface="宋体" charset="-122"/>
              </a:rPr>
              <a:pPr/>
              <a:t>139</a:t>
            </a:fld>
            <a:endParaRPr lang="en-US" altLang="zh-CN">
              <a:ea typeface="宋体" charset="-122"/>
            </a:endParaRPr>
          </a:p>
        </p:txBody>
      </p:sp>
      <p:sp>
        <p:nvSpPr>
          <p:cNvPr id="5" name="动作按钮: 开始 4">
            <a:hlinkClick r:id="" action="ppaction://hlinkshowjump?jump=firstslide" highlightClick="1"/>
          </p:cNvPr>
          <p:cNvSpPr/>
          <p:nvPr/>
        </p:nvSpPr>
        <p:spPr>
          <a:xfrm rot="5400000">
            <a:off x="8374821" y="5945082"/>
            <a:ext cx="360000" cy="180000"/>
          </a:xfrm>
          <a:prstGeom prst="actionButtonBeginning">
            <a:avLst/>
          </a:prstGeom>
          <a:noFill/>
          <a:ln w="63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sz="3600"/>
              <a:t>查找第</a:t>
            </a:r>
            <a:r>
              <a:rPr lang="en-US" altLang="zh-CN" sz="3600"/>
              <a:t>1</a:t>
            </a:r>
            <a:r>
              <a:rPr lang="zh-CN" altLang="en-US" sz="3600"/>
              <a:t>个值≥</a:t>
            </a:r>
            <a:r>
              <a:rPr lang="en-US" altLang="zh-CN" sz="3600"/>
              <a:t>e</a:t>
            </a:r>
            <a:r>
              <a:rPr lang="zh-CN" altLang="en-US" sz="3600"/>
              <a:t>的数据元素的位序</a:t>
            </a:r>
            <a:endParaRPr lang="en-US" altLang="zh-CN" sz="3600"/>
          </a:p>
        </p:txBody>
      </p:sp>
      <p:sp>
        <p:nvSpPr>
          <p:cNvPr id="19459" name="Rectangle 3"/>
          <p:cNvSpPr>
            <a:spLocks noGrp="1" noChangeArrowheads="1"/>
          </p:cNvSpPr>
          <p:nvPr>
            <p:ph idx="1"/>
          </p:nvPr>
        </p:nvSpPr>
        <p:spPr>
          <a:xfrm>
            <a:off x="1000125" y="1600200"/>
            <a:ext cx="7143750" cy="4525963"/>
          </a:xfrm>
        </p:spPr>
        <p:txBody>
          <a:bodyPr/>
          <a:lstStyle/>
          <a:p>
            <a:pPr eaLnBrk="1" hangingPunct="1">
              <a:buFont typeface="Wingdings" pitchFamily="2" charset="2"/>
              <a:buNone/>
            </a:pPr>
            <a:r>
              <a:rPr lang="en-US" altLang="zh-CN" dirty="0" err="1"/>
              <a:t>int</a:t>
            </a:r>
            <a:r>
              <a:rPr lang="en-US" altLang="zh-CN" dirty="0"/>
              <a:t> </a:t>
            </a:r>
            <a:r>
              <a:rPr lang="en-US" altLang="zh-CN" dirty="0" err="1"/>
              <a:t>LocateList</a:t>
            </a:r>
            <a:r>
              <a:rPr lang="en-US" altLang="zh-CN" dirty="0"/>
              <a:t> (</a:t>
            </a:r>
            <a:r>
              <a:rPr lang="en-US" altLang="zh-CN" dirty="0" err="1"/>
              <a:t>SList</a:t>
            </a:r>
            <a:r>
              <a:rPr lang="en-US" altLang="zh-CN" dirty="0"/>
              <a:t> L, Type e)</a:t>
            </a:r>
          </a:p>
          <a:p>
            <a:pPr eaLnBrk="1" hangingPunct="1">
              <a:buFont typeface="Wingdings" pitchFamily="2" charset="2"/>
              <a:buNone/>
            </a:pPr>
            <a:r>
              <a:rPr lang="en-US" altLang="zh-CN" dirty="0"/>
              <a:t>{	</a:t>
            </a:r>
            <a:r>
              <a:rPr lang="en-US" altLang="zh-CN" dirty="0" err="1"/>
              <a:t>i</a:t>
            </a:r>
            <a:r>
              <a:rPr lang="en-US" altLang="zh-CN" dirty="0"/>
              <a:t>=1;	</a:t>
            </a:r>
            <a:r>
              <a:rPr lang="en-US" altLang="zh-CN" dirty="0">
                <a:solidFill>
                  <a:srgbClr val="008000"/>
                </a:solidFill>
              </a:rPr>
              <a:t>//</a:t>
            </a:r>
            <a:r>
              <a:rPr lang="zh-CN" altLang="en-US" dirty="0">
                <a:solidFill>
                  <a:srgbClr val="008000"/>
                </a:solidFill>
              </a:rPr>
              <a:t>第</a:t>
            </a:r>
            <a:r>
              <a:rPr lang="en-US" altLang="zh-CN" dirty="0">
                <a:solidFill>
                  <a:srgbClr val="008000"/>
                </a:solidFill>
              </a:rPr>
              <a:t>1</a:t>
            </a:r>
            <a:r>
              <a:rPr lang="zh-CN" altLang="en-US" dirty="0">
                <a:solidFill>
                  <a:srgbClr val="008000"/>
                </a:solidFill>
              </a:rPr>
              <a:t>个数据元素的位序</a:t>
            </a:r>
          </a:p>
          <a:p>
            <a:pPr eaLnBrk="1" hangingPunct="1">
              <a:buFont typeface="Wingdings" pitchFamily="2" charset="2"/>
              <a:buNone/>
            </a:pPr>
            <a:r>
              <a:rPr lang="zh-CN" altLang="en-US" dirty="0"/>
              <a:t>	</a:t>
            </a:r>
            <a:r>
              <a:rPr lang="en-US" altLang="zh-CN" dirty="0">
                <a:solidFill>
                  <a:srgbClr val="0000CC"/>
                </a:solidFill>
              </a:rPr>
              <a:t>while </a:t>
            </a:r>
            <a:r>
              <a:rPr lang="en-US" altLang="zh-CN" dirty="0"/>
              <a:t>(</a:t>
            </a:r>
            <a:r>
              <a:rPr lang="en-US" altLang="zh-CN" dirty="0" err="1"/>
              <a:t>i</a:t>
            </a:r>
            <a:r>
              <a:rPr lang="en-US" altLang="zh-CN" sz="2000" dirty="0" err="1"/>
              <a:t>≤</a:t>
            </a:r>
            <a:r>
              <a:rPr lang="en-US" altLang="zh-CN" dirty="0" err="1"/>
              <a:t>L.n</a:t>
            </a:r>
            <a:r>
              <a:rPr lang="en-US" altLang="zh-CN" dirty="0"/>
              <a:t> &amp; </a:t>
            </a:r>
            <a:r>
              <a:rPr lang="en-US" altLang="zh-CN" dirty="0" err="1"/>
              <a:t>L.elem</a:t>
            </a:r>
            <a:r>
              <a:rPr lang="en-US" altLang="zh-CN" baseline="-25000" dirty="0" err="1"/>
              <a:t>i</a:t>
            </a:r>
            <a:r>
              <a:rPr lang="en-US" altLang="zh-CN" dirty="0"/>
              <a:t>&lt;e)  ++</a:t>
            </a:r>
            <a:r>
              <a:rPr lang="en-US" altLang="zh-CN" dirty="0" err="1"/>
              <a:t>i</a:t>
            </a:r>
            <a:r>
              <a:rPr lang="en-US" altLang="zh-CN" dirty="0"/>
              <a:t>;</a:t>
            </a:r>
          </a:p>
          <a:p>
            <a:pPr eaLnBrk="1" hangingPunct="1">
              <a:buFont typeface="Wingdings" pitchFamily="2" charset="2"/>
              <a:buNone/>
            </a:pPr>
            <a:r>
              <a:rPr lang="en-US" altLang="zh-CN" dirty="0"/>
              <a:t>	</a:t>
            </a:r>
            <a:r>
              <a:rPr lang="en-US" altLang="zh-CN" dirty="0">
                <a:solidFill>
                  <a:srgbClr val="0000CC"/>
                </a:solidFill>
              </a:rPr>
              <a:t>if</a:t>
            </a:r>
            <a:r>
              <a:rPr lang="en-US" altLang="zh-CN" dirty="0"/>
              <a:t> (</a:t>
            </a:r>
            <a:r>
              <a:rPr lang="en-US" altLang="zh-CN" dirty="0" err="1"/>
              <a:t>i</a:t>
            </a:r>
            <a:r>
              <a:rPr lang="en-US" altLang="zh-CN" sz="2000" dirty="0" err="1"/>
              <a:t>≤</a:t>
            </a:r>
            <a:r>
              <a:rPr lang="en-US" altLang="zh-CN" dirty="0" err="1"/>
              <a:t>L.n</a:t>
            </a:r>
            <a:r>
              <a:rPr lang="en-US" altLang="zh-CN" dirty="0"/>
              <a:t>)  return </a:t>
            </a:r>
            <a:r>
              <a:rPr lang="en-US" altLang="zh-CN" dirty="0" err="1"/>
              <a:t>i</a:t>
            </a:r>
            <a:r>
              <a:rPr lang="en-US" altLang="zh-CN" dirty="0"/>
              <a:t>;</a:t>
            </a:r>
          </a:p>
          <a:p>
            <a:pPr eaLnBrk="1" hangingPunct="1">
              <a:buFont typeface="Wingdings" pitchFamily="2" charset="2"/>
              <a:buNone/>
            </a:pPr>
            <a:r>
              <a:rPr lang="en-US" altLang="zh-CN" dirty="0"/>
              <a:t>	</a:t>
            </a:r>
            <a:r>
              <a:rPr lang="en-US" altLang="zh-CN" dirty="0">
                <a:solidFill>
                  <a:srgbClr val="0000CC"/>
                </a:solidFill>
              </a:rPr>
              <a:t>else</a:t>
            </a:r>
            <a:r>
              <a:rPr lang="en-US" altLang="zh-CN" dirty="0"/>
              <a:t> return 0;  </a:t>
            </a:r>
            <a:r>
              <a:rPr lang="en-US" altLang="zh-CN" dirty="0">
                <a:solidFill>
                  <a:srgbClr val="008000"/>
                </a:solidFill>
              </a:rPr>
              <a:t>//</a:t>
            </a:r>
            <a:r>
              <a:rPr lang="zh-CN" altLang="en-US" dirty="0">
                <a:solidFill>
                  <a:srgbClr val="008000"/>
                </a:solidFill>
              </a:rPr>
              <a:t>没有找到数据元素</a:t>
            </a:r>
            <a:r>
              <a:rPr lang="en-US" altLang="zh-CN" dirty="0">
                <a:solidFill>
                  <a:srgbClr val="008000"/>
                </a:solidFill>
              </a:rPr>
              <a:t>e</a:t>
            </a:r>
          </a:p>
          <a:p>
            <a:pPr eaLnBrk="1" hangingPunct="1">
              <a:buFont typeface="Wingdings" pitchFamily="2" charset="2"/>
              <a:buNone/>
            </a:pPr>
            <a:r>
              <a:rPr lang="en-US" altLang="zh-CN" dirty="0"/>
              <a:t>}  </a:t>
            </a:r>
            <a:r>
              <a:rPr lang="en-US" altLang="zh-CN" dirty="0">
                <a:solidFill>
                  <a:srgbClr val="008000"/>
                </a:solidFill>
              </a:rPr>
              <a:t>//</a:t>
            </a:r>
            <a:r>
              <a:rPr lang="zh-CN" altLang="en-US" dirty="0">
                <a:solidFill>
                  <a:srgbClr val="008000"/>
                </a:solidFill>
              </a:rPr>
              <a:t>算法的时间复杂度为</a:t>
            </a:r>
            <a:r>
              <a:rPr lang="en-US" altLang="zh-CN" dirty="0">
                <a:solidFill>
                  <a:srgbClr val="008000"/>
                </a:solidFill>
              </a:rPr>
              <a:t>O(n)</a:t>
            </a:r>
            <a:r>
              <a:rPr lang="zh-CN" altLang="en-US" dirty="0">
                <a:solidFill>
                  <a:srgbClr val="008000"/>
                </a:solidFill>
              </a:rPr>
              <a:t>。</a:t>
            </a:r>
          </a:p>
        </p:txBody>
      </p:sp>
      <p:sp>
        <p:nvSpPr>
          <p:cNvPr id="19460" name="灯片编号占位符 1"/>
          <p:cNvSpPr>
            <a:spLocks noGrp="1"/>
          </p:cNvSpPr>
          <p:nvPr>
            <p:ph type="sldNum" sz="quarter" idx="10"/>
          </p:nvPr>
        </p:nvSpPr>
        <p:spPr>
          <a:noFill/>
        </p:spPr>
        <p:txBody>
          <a:bodyPr/>
          <a:lstStyle/>
          <a:p>
            <a:fld id="{13569BC0-C37E-4D46-B979-89028188248F}" type="slidenum">
              <a:rPr lang="zh-CN" altLang="en-US" smtClean="0">
                <a:ea typeface="宋体" charset="-122"/>
              </a:rPr>
              <a:pPr/>
              <a:t>14</a:t>
            </a:fld>
            <a:endParaRPr lang="en-US" altLang="zh-CN">
              <a:ea typeface="宋体" charset="-122"/>
            </a:endParaRP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标题 5"/>
          <p:cNvSpPr>
            <a:spLocks noGrp="1"/>
          </p:cNvSpPr>
          <p:nvPr>
            <p:ph type="title"/>
          </p:nvPr>
        </p:nvSpPr>
        <p:spPr>
          <a:xfrm>
            <a:off x="1000125" y="274638"/>
            <a:ext cx="7143750" cy="1143000"/>
          </a:xfrm>
        </p:spPr>
        <p:txBody>
          <a:bodyPr/>
          <a:lstStyle/>
          <a:p>
            <a:r>
              <a:rPr lang="zh-CN" altLang="en-US"/>
              <a:t>小结</a:t>
            </a:r>
          </a:p>
        </p:txBody>
      </p:sp>
      <p:sp>
        <p:nvSpPr>
          <p:cNvPr id="229379" name="Rectangle 3"/>
          <p:cNvSpPr>
            <a:spLocks noGrp="1" noChangeArrowheads="1"/>
          </p:cNvSpPr>
          <p:nvPr>
            <p:ph idx="1"/>
          </p:nvPr>
        </p:nvSpPr>
        <p:spPr>
          <a:xfrm>
            <a:off x="1000125" y="1600200"/>
            <a:ext cx="7143750" cy="4525963"/>
          </a:xfrm>
        </p:spPr>
        <p:txBody>
          <a:bodyPr/>
          <a:lstStyle/>
          <a:p>
            <a:pPr marL="450850" indent="-450850" eaLnBrk="1" hangingPunct="1">
              <a:lnSpc>
                <a:spcPct val="100000"/>
              </a:lnSpc>
              <a:spcBef>
                <a:spcPts val="600"/>
              </a:spcBef>
            </a:pPr>
            <a:r>
              <a:rPr lang="zh-CN" altLang="en-US" dirty="0"/>
              <a:t>线性结构的逻辑特征。</a:t>
            </a:r>
            <a:endParaRPr lang="en-US" altLang="zh-CN" dirty="0"/>
          </a:p>
          <a:p>
            <a:pPr marL="450850" indent="-450850" eaLnBrk="1" hangingPunct="1">
              <a:lnSpc>
                <a:spcPct val="100000"/>
              </a:lnSpc>
              <a:spcBef>
                <a:spcPts val="600"/>
              </a:spcBef>
            </a:pPr>
            <a:r>
              <a:rPr lang="zh-CN" altLang="en-US" dirty="0"/>
              <a:t>顺序表的存储结构及其基本操作。</a:t>
            </a:r>
            <a:endParaRPr lang="en-US" altLang="zh-CN" dirty="0"/>
          </a:p>
          <a:p>
            <a:pPr marL="450850" indent="-450850" eaLnBrk="1" hangingPunct="1">
              <a:lnSpc>
                <a:spcPct val="100000"/>
              </a:lnSpc>
              <a:spcBef>
                <a:spcPts val="600"/>
              </a:spcBef>
            </a:pPr>
            <a:r>
              <a:rPr lang="zh-CN" altLang="en-US" dirty="0"/>
              <a:t>链表的存储结构及其基本操作。</a:t>
            </a:r>
            <a:endParaRPr lang="en-US" altLang="zh-CN" dirty="0"/>
          </a:p>
          <a:p>
            <a:pPr marL="450850" indent="-450850" eaLnBrk="1" hangingPunct="1">
              <a:lnSpc>
                <a:spcPct val="100000"/>
              </a:lnSpc>
              <a:spcBef>
                <a:spcPts val="600"/>
              </a:spcBef>
            </a:pPr>
            <a:r>
              <a:rPr lang="zh-CN" altLang="en-US" dirty="0"/>
              <a:t>循环链表、 双向链表。</a:t>
            </a:r>
            <a:endParaRPr lang="en-US" altLang="zh-CN" dirty="0"/>
          </a:p>
          <a:p>
            <a:pPr marL="450850" indent="-450850" eaLnBrk="1" hangingPunct="1">
              <a:lnSpc>
                <a:spcPct val="100000"/>
              </a:lnSpc>
              <a:spcBef>
                <a:spcPts val="600"/>
              </a:spcBef>
            </a:pPr>
            <a:r>
              <a:rPr lang="zh-CN" altLang="en-US" dirty="0"/>
              <a:t>顺序表和链表的比较：存储空间、访问时间、插入操作和删除操作。</a:t>
            </a:r>
            <a:endParaRPr lang="en-US" altLang="zh-CN" dirty="0"/>
          </a:p>
        </p:txBody>
      </p:sp>
      <p:sp>
        <p:nvSpPr>
          <p:cNvPr id="229380" name="灯片编号占位符 1"/>
          <p:cNvSpPr>
            <a:spLocks noGrp="1"/>
          </p:cNvSpPr>
          <p:nvPr>
            <p:ph type="sldNum" sz="quarter" idx="10"/>
          </p:nvPr>
        </p:nvSpPr>
        <p:spPr>
          <a:noFill/>
        </p:spPr>
        <p:txBody>
          <a:bodyPr/>
          <a:lstStyle/>
          <a:p>
            <a:fld id="{A875A45D-613C-4086-AAB2-45E6481F8DE5}" type="slidenum">
              <a:rPr lang="zh-CN" altLang="en-US" smtClean="0">
                <a:ea typeface="宋体" charset="-122"/>
              </a:rPr>
              <a:pPr/>
              <a:t>140</a:t>
            </a:fld>
            <a:endParaRPr lang="en-US" altLang="zh-CN">
              <a:ea typeface="宋体" charset="-122"/>
            </a:endParaRPr>
          </a:p>
        </p:txBody>
      </p:sp>
    </p:spTree>
    <p:extLst>
      <p:ext uri="{BB962C8B-B14F-4D97-AF65-F5344CB8AC3E}">
        <p14:creationId xmlns:p14="http://schemas.microsoft.com/office/powerpoint/2010/main" xmlns="" val="972363910"/>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标题 5"/>
          <p:cNvSpPr>
            <a:spLocks noGrp="1"/>
          </p:cNvSpPr>
          <p:nvPr>
            <p:ph type="title"/>
          </p:nvPr>
        </p:nvSpPr>
        <p:spPr>
          <a:xfrm>
            <a:off x="1000125" y="274638"/>
            <a:ext cx="7143750" cy="1143000"/>
          </a:xfrm>
        </p:spPr>
        <p:txBody>
          <a:bodyPr/>
          <a:lstStyle/>
          <a:p>
            <a:r>
              <a:rPr lang="zh-CN" altLang="en-US" dirty="0"/>
              <a:t>小结</a:t>
            </a:r>
          </a:p>
        </p:txBody>
      </p:sp>
      <p:sp>
        <p:nvSpPr>
          <p:cNvPr id="232451" name="Rectangle 3"/>
          <p:cNvSpPr>
            <a:spLocks noGrp="1" noChangeArrowheads="1"/>
          </p:cNvSpPr>
          <p:nvPr>
            <p:ph idx="1"/>
          </p:nvPr>
        </p:nvSpPr>
        <p:spPr>
          <a:xfrm>
            <a:off x="1000125" y="1600200"/>
            <a:ext cx="7143750" cy="4525963"/>
          </a:xfrm>
        </p:spPr>
        <p:txBody>
          <a:bodyPr lIns="180000" tIns="180000" rIns="180000" bIns="180000"/>
          <a:lstStyle/>
          <a:p>
            <a:pPr eaLnBrk="1" hangingPunct="1">
              <a:lnSpc>
                <a:spcPct val="100000"/>
              </a:lnSpc>
              <a:spcBef>
                <a:spcPts val="1200"/>
              </a:spcBef>
            </a:pPr>
            <a:r>
              <a:rPr lang="zh-CN" altLang="en-US" dirty="0"/>
              <a:t>栈：后进先出。</a:t>
            </a:r>
            <a:endParaRPr lang="en-US" altLang="zh-CN" dirty="0"/>
          </a:p>
          <a:p>
            <a:pPr eaLnBrk="1" hangingPunct="1">
              <a:lnSpc>
                <a:spcPct val="100000"/>
              </a:lnSpc>
              <a:spcBef>
                <a:spcPts val="1200"/>
              </a:spcBef>
            </a:pPr>
            <a:r>
              <a:rPr lang="zh-CN" altLang="en-US" dirty="0"/>
              <a:t> 队列：先进先出。</a:t>
            </a:r>
            <a:endParaRPr lang="en-US" altLang="zh-CN" dirty="0"/>
          </a:p>
          <a:p>
            <a:pPr eaLnBrk="1" hangingPunct="1">
              <a:lnSpc>
                <a:spcPct val="100000"/>
              </a:lnSpc>
              <a:spcBef>
                <a:spcPts val="1200"/>
              </a:spcBef>
            </a:pPr>
            <a:r>
              <a:rPr lang="zh-CN" altLang="en-US" dirty="0"/>
              <a:t> 栈和队列主要用来“保存”中间结果。</a:t>
            </a:r>
            <a:endParaRPr lang="en-US" altLang="zh-CN" dirty="0"/>
          </a:p>
          <a:p>
            <a:pPr eaLnBrk="1" hangingPunct="1">
              <a:lnSpc>
                <a:spcPct val="100000"/>
              </a:lnSpc>
              <a:spcBef>
                <a:spcPts val="1200"/>
              </a:spcBef>
              <a:buFont typeface="Wingdings" pitchFamily="2" charset="2"/>
              <a:buChar char="ü"/>
            </a:pPr>
            <a:r>
              <a:rPr lang="zh-CN" altLang="en-US" sz="2000" dirty="0"/>
              <a:t>输出结果的次序跟中间结果一致的，采用队列保存；</a:t>
            </a:r>
            <a:endParaRPr lang="en-US" altLang="zh-CN" sz="2000" dirty="0"/>
          </a:p>
          <a:p>
            <a:pPr eaLnBrk="1" hangingPunct="1">
              <a:lnSpc>
                <a:spcPct val="100000"/>
              </a:lnSpc>
              <a:spcBef>
                <a:spcPts val="1200"/>
              </a:spcBef>
              <a:buFont typeface="Wingdings" pitchFamily="2" charset="2"/>
              <a:buChar char="ü"/>
            </a:pPr>
            <a:r>
              <a:rPr lang="zh-CN" altLang="en-US" sz="2000" dirty="0"/>
              <a:t>输出结果的次序跟中间结果可能不一致的，采用栈保存。</a:t>
            </a:r>
            <a:endParaRPr lang="en-US" altLang="zh-CN" sz="2000" dirty="0"/>
          </a:p>
          <a:p>
            <a:pPr eaLnBrk="1" hangingPunct="1">
              <a:lnSpc>
                <a:spcPct val="100000"/>
              </a:lnSpc>
              <a:spcBef>
                <a:spcPts val="1200"/>
              </a:spcBef>
            </a:pPr>
            <a:r>
              <a:rPr lang="zh-CN" altLang="en-US" dirty="0"/>
              <a:t> 循环队列。</a:t>
            </a:r>
            <a:endParaRPr lang="en-US" altLang="zh-CN" dirty="0"/>
          </a:p>
          <a:p>
            <a:pPr eaLnBrk="1" hangingPunct="1">
              <a:lnSpc>
                <a:spcPct val="100000"/>
              </a:lnSpc>
              <a:spcBef>
                <a:spcPts val="1200"/>
              </a:spcBef>
            </a:pPr>
            <a:r>
              <a:rPr lang="zh-CN" altLang="en-US" dirty="0"/>
              <a:t>递归算法。</a:t>
            </a:r>
            <a:endParaRPr lang="en-US" altLang="zh-CN" dirty="0"/>
          </a:p>
        </p:txBody>
      </p:sp>
      <p:sp>
        <p:nvSpPr>
          <p:cNvPr id="232452" name="灯片编号占位符 1"/>
          <p:cNvSpPr>
            <a:spLocks noGrp="1"/>
          </p:cNvSpPr>
          <p:nvPr>
            <p:ph type="sldNum" sz="quarter" idx="10"/>
          </p:nvPr>
        </p:nvSpPr>
        <p:spPr>
          <a:noFill/>
        </p:spPr>
        <p:txBody>
          <a:bodyPr/>
          <a:lstStyle/>
          <a:p>
            <a:fld id="{C93E8B54-2CFA-4683-BDE8-D6584F5FA989}" type="slidenum">
              <a:rPr lang="zh-CN" altLang="en-US" smtClean="0">
                <a:ea typeface="宋体" charset="-122"/>
              </a:rPr>
              <a:pPr/>
              <a:t>141</a:t>
            </a:fld>
            <a:endParaRPr lang="en-US" altLang="zh-CN">
              <a:ea typeface="宋体" charset="-122"/>
            </a:endParaRP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1763713" y="152400"/>
            <a:ext cx="4965700" cy="1044575"/>
          </a:xfrm>
        </p:spPr>
        <p:txBody>
          <a:bodyPr>
            <a:prstTxWarp prst="textNoShape">
              <a:avLst/>
            </a:prstTxWarp>
          </a:bodyPr>
          <a:lstStyle/>
          <a:p>
            <a:pPr eaLnBrk="1" hangingPunct="1"/>
            <a:r>
              <a:rPr lang="en-US" altLang="zh-CN" dirty="0"/>
              <a:t>4.</a:t>
            </a:r>
            <a:r>
              <a:rPr lang="zh-CN" altLang="en-US" dirty="0"/>
              <a:t>串</a:t>
            </a:r>
          </a:p>
        </p:txBody>
      </p:sp>
      <p:sp>
        <p:nvSpPr>
          <p:cNvPr id="198659" name="Rectangle 3"/>
          <p:cNvSpPr>
            <a:spLocks noChangeArrowheads="1"/>
          </p:cNvSpPr>
          <p:nvPr/>
        </p:nvSpPr>
        <p:spPr bwMode="auto">
          <a:xfrm>
            <a:off x="755577" y="1412874"/>
            <a:ext cx="7488832" cy="3240261"/>
          </a:xfrm>
          <a:prstGeom prst="rect">
            <a:avLst/>
          </a:prstGeom>
          <a:noFill/>
          <a:ln w="9525">
            <a:noFill/>
            <a:miter lim="800000"/>
            <a:headEnd/>
            <a:tailEnd/>
          </a:ln>
        </p:spPr>
        <p:txBody>
          <a:bodyPr/>
          <a:lstStyle/>
          <a:p>
            <a:pPr>
              <a:lnSpc>
                <a:spcPct val="110000"/>
              </a:lnSpc>
            </a:pPr>
            <a:r>
              <a:rPr lang="zh-CN" altLang="en-US" dirty="0">
                <a:latin typeface="楷体" pitchFamily="49" charset="-122"/>
                <a:ea typeface="楷体" pitchFamily="49" charset="-122"/>
              </a:rPr>
              <a:t>        </a:t>
            </a:r>
            <a:endParaRPr lang="en-US" altLang="zh-CN" dirty="0">
              <a:latin typeface="楷体" pitchFamily="49" charset="-122"/>
              <a:ea typeface="楷体" pitchFamily="49" charset="-122"/>
            </a:endParaRPr>
          </a:p>
          <a:p>
            <a:pPr>
              <a:lnSpc>
                <a:spcPct val="110000"/>
              </a:lnSpc>
            </a:pP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在非数值处理、事务处理等问题常涉及到一系列的字符操作。计算机的硬件结构主要是反映数值计算的要求，因此，字符串的处理比具体数值处理复杂。本节讨论串的存储结构及几种基本的处理。</a:t>
            </a:r>
            <a:endParaRPr lang="zh-CN" altLang="en-US" sz="28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942E04A-5154-4F62-B4F4-FA1AE41F76E8}" type="slidenum">
              <a:rPr lang="zh-CN" altLang="en-US" smtClean="0"/>
              <a:pPr/>
              <a:t>142</a:t>
            </a:fld>
            <a:endParaRPr lang="en-US" altLang="zh-CN"/>
          </a:p>
        </p:txBody>
      </p:sp>
    </p:spTree>
  </p:cSld>
  <p:clrMapOvr>
    <a:masterClrMapping/>
  </p:clrMapOvr>
  <p:transition spd="med" advClick="0"/>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idx="4294967295"/>
          </p:nvPr>
        </p:nvSpPr>
        <p:spPr>
          <a:xfrm>
            <a:off x="1143000" y="152400"/>
            <a:ext cx="6248400" cy="838200"/>
          </a:xfrm>
        </p:spPr>
        <p:txBody>
          <a:bodyPr>
            <a:prstTxWarp prst="textNoShape">
              <a:avLst/>
            </a:prstTxWarp>
          </a:bodyPr>
          <a:lstStyle/>
          <a:p>
            <a:pPr eaLnBrk="1" hangingPunct="1"/>
            <a:r>
              <a:rPr lang="en-US" altLang="zh-CN" dirty="0"/>
              <a:t>4.1 </a:t>
            </a:r>
            <a:r>
              <a:rPr lang="zh-CN" altLang="en-US" dirty="0"/>
              <a:t>串类型的定义</a:t>
            </a:r>
          </a:p>
        </p:txBody>
      </p:sp>
      <p:sp>
        <p:nvSpPr>
          <p:cNvPr id="199683" name="Rectangle 3"/>
          <p:cNvSpPr>
            <a:spLocks noChangeArrowheads="1"/>
          </p:cNvSpPr>
          <p:nvPr/>
        </p:nvSpPr>
        <p:spPr bwMode="auto">
          <a:xfrm>
            <a:off x="304800" y="1066800"/>
            <a:ext cx="51816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r>
              <a:rPr lang="en-US" altLang="zh-CN" sz="2800" dirty="0">
                <a:solidFill>
                  <a:schemeClr val="tx2"/>
                </a:solidFill>
                <a:effectLst>
                  <a:outerShdw blurRad="38100" dist="38100" dir="2700000" algn="tl">
                    <a:srgbClr val="000000"/>
                  </a:outerShdw>
                </a:effectLst>
              </a:rPr>
              <a:t> </a:t>
            </a:r>
            <a:r>
              <a:rPr lang="zh-CN" altLang="en-US" sz="3200" b="1" dirty="0">
                <a:solidFill>
                  <a:schemeClr val="tx2"/>
                </a:solidFill>
                <a:latin typeface="楷体" pitchFamily="49" charset="-122"/>
                <a:ea typeface="楷体" pitchFamily="49" charset="-122"/>
              </a:rPr>
              <a:t>串的基本概念</a:t>
            </a:r>
          </a:p>
        </p:txBody>
      </p:sp>
      <p:sp>
        <p:nvSpPr>
          <p:cNvPr id="5123" name="Rectangle 4"/>
          <p:cNvSpPr>
            <a:spLocks noGrp="1" noChangeArrowheads="1"/>
          </p:cNvSpPr>
          <p:nvPr>
            <p:ph/>
          </p:nvPr>
        </p:nvSpPr>
        <p:spPr>
          <a:xfrm>
            <a:off x="152400" y="1905000"/>
            <a:ext cx="8812213" cy="4764088"/>
          </a:xfrm>
        </p:spPr>
        <p:txBody>
          <a:bodyPr/>
          <a:lstStyle/>
          <a:p>
            <a:pPr marL="0" indent="0">
              <a:lnSpc>
                <a:spcPct val="110000"/>
              </a:lnSpc>
              <a:buFont typeface="Wingdings" pitchFamily="2" charset="2"/>
              <a:buNone/>
            </a:pPr>
            <a:r>
              <a:rPr lang="zh-CN" altLang="en-US" sz="2800" b="1" dirty="0">
                <a:solidFill>
                  <a:schemeClr val="folHlink"/>
                </a:solidFill>
                <a:latin typeface="宋体" pitchFamily="2" charset="-122"/>
              </a:rPr>
              <a:t>    串</a:t>
            </a:r>
            <a:r>
              <a:rPr lang="en-US" altLang="zh-CN" sz="2800" b="1" dirty="0">
                <a:latin typeface="宋体" pitchFamily="2" charset="-122"/>
              </a:rPr>
              <a:t>(</a:t>
            </a:r>
            <a:r>
              <a:rPr lang="zh-CN" altLang="en-US" sz="2800" b="1" dirty="0">
                <a:solidFill>
                  <a:schemeClr val="folHlink"/>
                </a:solidFill>
                <a:latin typeface="宋体" pitchFamily="2" charset="-122"/>
              </a:rPr>
              <a:t>字符串</a:t>
            </a:r>
            <a:r>
              <a:rPr lang="en-US" altLang="zh-CN" sz="2800" b="1" dirty="0">
                <a:latin typeface="宋体" pitchFamily="2" charset="-122"/>
              </a:rPr>
              <a:t>)</a:t>
            </a:r>
            <a:r>
              <a:rPr lang="zh-CN" altLang="en-US" sz="2800" b="1" dirty="0">
                <a:latin typeface="宋体" pitchFamily="2" charset="-122"/>
              </a:rPr>
              <a:t>：是零个或多个字符组成的有限序列。记作： </a:t>
            </a:r>
            <a:r>
              <a:rPr lang="en-US" altLang="zh-CN" sz="2800" b="1" dirty="0"/>
              <a:t>S=“a</a:t>
            </a:r>
            <a:r>
              <a:rPr lang="en-US" altLang="zh-CN" sz="2800" b="1" baseline="-20000" dirty="0"/>
              <a:t>1</a:t>
            </a:r>
            <a:r>
              <a:rPr lang="en-US" altLang="zh-CN" sz="2800" b="1" dirty="0"/>
              <a:t>a</a:t>
            </a:r>
            <a:r>
              <a:rPr lang="en-US" altLang="zh-CN" sz="2800" b="1" baseline="-20000" dirty="0"/>
              <a:t>2</a:t>
            </a:r>
            <a:r>
              <a:rPr lang="en-US" altLang="zh-CN" sz="2800" b="1" dirty="0"/>
              <a:t>a</a:t>
            </a:r>
            <a:r>
              <a:rPr lang="en-US" altLang="zh-CN" sz="2800" b="1" baseline="-20000" dirty="0"/>
              <a:t>3</a:t>
            </a:r>
            <a:r>
              <a:rPr lang="en-US" altLang="zh-CN" sz="2800" b="1" dirty="0"/>
              <a:t>…”</a:t>
            </a:r>
            <a:r>
              <a:rPr lang="zh-CN" altLang="en-US" sz="2800" b="1" dirty="0">
                <a:latin typeface="宋体" pitchFamily="2" charset="-122"/>
              </a:rPr>
              <a:t>，其中</a:t>
            </a:r>
            <a:r>
              <a:rPr lang="en-US" altLang="zh-CN" sz="2800" b="1" dirty="0"/>
              <a:t>S</a:t>
            </a:r>
            <a:r>
              <a:rPr lang="zh-CN" altLang="en-US" sz="2800" b="1" dirty="0">
                <a:latin typeface="宋体" pitchFamily="2" charset="-122"/>
              </a:rPr>
              <a:t>是串名，</a:t>
            </a:r>
            <a:r>
              <a:rPr lang="en-US" altLang="zh-CN" sz="2800" b="1" dirty="0" err="1"/>
              <a:t>a</a:t>
            </a:r>
            <a:r>
              <a:rPr lang="en-US" altLang="zh-CN" sz="2800" b="1" baseline="-20000" dirty="0" err="1"/>
              <a:t>i</a:t>
            </a:r>
            <a:r>
              <a:rPr lang="en-US" altLang="zh-CN" sz="2800" b="1" dirty="0"/>
              <a:t>(1≦i≦n)</a:t>
            </a:r>
            <a:r>
              <a:rPr lang="zh-CN" altLang="en-US" sz="2800" b="1" dirty="0"/>
              <a:t> </a:t>
            </a:r>
            <a:r>
              <a:rPr lang="zh-CN" altLang="en-US" sz="2800" b="1" dirty="0">
                <a:latin typeface="宋体" pitchFamily="2" charset="-122"/>
              </a:rPr>
              <a:t>可以是字母、数字或其它字符。</a:t>
            </a:r>
          </a:p>
          <a:p>
            <a:pPr marL="0" indent="0">
              <a:lnSpc>
                <a:spcPct val="110000"/>
              </a:lnSpc>
              <a:buFont typeface="Wingdings" pitchFamily="2" charset="2"/>
              <a:buNone/>
            </a:pPr>
            <a:r>
              <a:rPr lang="zh-CN" altLang="en-US" sz="2800" b="1" dirty="0">
                <a:solidFill>
                  <a:schemeClr val="folHlink"/>
                </a:solidFill>
                <a:latin typeface="宋体" pitchFamily="2" charset="-122"/>
              </a:rPr>
              <a:t>    串值</a:t>
            </a:r>
            <a:r>
              <a:rPr lang="zh-CN" altLang="en-US" sz="2800" b="1" dirty="0">
                <a:latin typeface="宋体" pitchFamily="2" charset="-122"/>
              </a:rPr>
              <a:t>：双引号括起来的字符序列是串值。</a:t>
            </a:r>
          </a:p>
          <a:p>
            <a:pPr marL="0" indent="0">
              <a:lnSpc>
                <a:spcPct val="110000"/>
              </a:lnSpc>
              <a:buFont typeface="Wingdings" pitchFamily="2" charset="2"/>
              <a:buNone/>
            </a:pPr>
            <a:r>
              <a:rPr lang="zh-CN" altLang="en-US" sz="2800" b="1" dirty="0">
                <a:solidFill>
                  <a:schemeClr val="folHlink"/>
                </a:solidFill>
                <a:latin typeface="宋体" pitchFamily="2" charset="-122"/>
              </a:rPr>
              <a:t>    串长</a:t>
            </a:r>
            <a:r>
              <a:rPr lang="zh-CN" altLang="en-US" sz="2800" b="1" dirty="0">
                <a:latin typeface="宋体" pitchFamily="2" charset="-122"/>
              </a:rPr>
              <a:t>：串中所包含的字符个数称为该串的长度。</a:t>
            </a:r>
          </a:p>
          <a:p>
            <a:pPr marL="0" indent="0">
              <a:lnSpc>
                <a:spcPct val="110000"/>
              </a:lnSpc>
              <a:buFont typeface="Wingdings" pitchFamily="2" charset="2"/>
              <a:buNone/>
            </a:pPr>
            <a:r>
              <a:rPr lang="zh-CN" altLang="en-US" sz="2800" b="1" dirty="0">
                <a:solidFill>
                  <a:schemeClr val="folHlink"/>
                </a:solidFill>
                <a:latin typeface="宋体" pitchFamily="2" charset="-122"/>
              </a:rPr>
              <a:t>    空串</a:t>
            </a:r>
            <a:r>
              <a:rPr lang="en-US" altLang="zh-CN" sz="2800" b="1" dirty="0">
                <a:latin typeface="宋体" pitchFamily="2" charset="-122"/>
              </a:rPr>
              <a:t>(</a:t>
            </a:r>
            <a:r>
              <a:rPr lang="zh-CN" altLang="en-US" sz="2800" b="1" dirty="0">
                <a:solidFill>
                  <a:schemeClr val="accent1"/>
                </a:solidFill>
                <a:latin typeface="宋体" pitchFamily="2" charset="-122"/>
              </a:rPr>
              <a:t>空的字符串</a:t>
            </a:r>
            <a:r>
              <a:rPr lang="en-US" altLang="zh-CN" sz="2800" b="1" dirty="0">
                <a:latin typeface="宋体" pitchFamily="2" charset="-122"/>
              </a:rPr>
              <a:t>)</a:t>
            </a:r>
            <a:r>
              <a:rPr lang="zh-CN" altLang="en-US" sz="2800" b="1" dirty="0">
                <a:latin typeface="宋体" pitchFamily="2" charset="-122"/>
              </a:rPr>
              <a:t>：长度为零的串称为空串，它不包含任何字符。</a:t>
            </a:r>
          </a:p>
          <a:p>
            <a:pPr marL="0" indent="0">
              <a:lnSpc>
                <a:spcPct val="110000"/>
              </a:lnSpc>
              <a:buFont typeface="Wingdings" pitchFamily="2" charset="2"/>
              <a:buNone/>
            </a:pPr>
            <a:r>
              <a:rPr lang="zh-CN" altLang="en-US" sz="2800" b="1" dirty="0">
                <a:solidFill>
                  <a:schemeClr val="folHlink"/>
                </a:solidFill>
                <a:latin typeface="宋体" pitchFamily="2" charset="-122"/>
              </a:rPr>
              <a:t>    空格串</a:t>
            </a:r>
            <a:r>
              <a:rPr lang="en-US" altLang="zh-CN" sz="2800" b="1" dirty="0">
                <a:latin typeface="宋体" pitchFamily="2" charset="-122"/>
              </a:rPr>
              <a:t>(</a:t>
            </a:r>
            <a:r>
              <a:rPr lang="zh-CN" altLang="en-US" sz="2800" b="1" dirty="0">
                <a:solidFill>
                  <a:schemeClr val="folHlink"/>
                </a:solidFill>
                <a:latin typeface="宋体" pitchFamily="2" charset="-122"/>
              </a:rPr>
              <a:t>空白串</a:t>
            </a:r>
            <a:r>
              <a:rPr lang="en-US" altLang="zh-CN" sz="2800" b="1" dirty="0">
                <a:latin typeface="宋体" pitchFamily="2" charset="-122"/>
              </a:rPr>
              <a:t>)</a:t>
            </a:r>
            <a:r>
              <a:rPr lang="zh-CN" altLang="en-US" sz="2800" b="1" dirty="0">
                <a:latin typeface="宋体" pitchFamily="2" charset="-122"/>
              </a:rPr>
              <a:t>：构成串的所有字符都是空格的串称为空白串。</a:t>
            </a:r>
          </a:p>
        </p:txBody>
      </p:sp>
      <p:sp>
        <p:nvSpPr>
          <p:cNvPr id="5" name="灯片编号占位符 4"/>
          <p:cNvSpPr>
            <a:spLocks noGrp="1"/>
          </p:cNvSpPr>
          <p:nvPr>
            <p:ph type="sldNum" sz="quarter" idx="12"/>
          </p:nvPr>
        </p:nvSpPr>
        <p:spPr/>
        <p:txBody>
          <a:bodyPr/>
          <a:lstStyle/>
          <a:p>
            <a:fld id="{8EC1CFFA-9162-4795-A94E-2747091806DB}" type="slidenum">
              <a:rPr lang="zh-CN" altLang="en-US" smtClean="0"/>
              <a:pPr/>
              <a:t>143</a:t>
            </a:fld>
            <a:endParaRPr lang="en-US" altLang="zh-CN"/>
          </a:p>
        </p:txBody>
      </p:sp>
    </p:spTree>
  </p:cSld>
  <p:clrMapOvr>
    <a:masterClrMapping/>
  </p:clrMapOvr>
  <p:transition spd="slow"/>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p:nvPr>
        </p:nvSpPr>
        <p:spPr>
          <a:xfrm>
            <a:off x="76200" y="147638"/>
            <a:ext cx="8888413" cy="6161087"/>
          </a:xfrm>
        </p:spPr>
        <p:txBody>
          <a:bodyPr/>
          <a:lstStyle/>
          <a:p>
            <a:pPr marL="0" indent="0">
              <a:lnSpc>
                <a:spcPct val="110000"/>
              </a:lnSpc>
              <a:buFont typeface="Wingdings" pitchFamily="2" charset="2"/>
              <a:buNone/>
            </a:pPr>
            <a:endParaRPr lang="en-US" altLang="zh-CN" sz="2800" b="1" dirty="0">
              <a:solidFill>
                <a:schemeClr val="folHlink"/>
              </a:solidFill>
              <a:latin typeface="宋体" pitchFamily="2" charset="-122"/>
            </a:endParaRPr>
          </a:p>
          <a:p>
            <a:pPr marL="0" indent="0">
              <a:lnSpc>
                <a:spcPct val="110000"/>
              </a:lnSpc>
              <a:buFont typeface="Wingdings" pitchFamily="2" charset="2"/>
              <a:buNone/>
            </a:pPr>
            <a:r>
              <a:rPr lang="zh-CN" altLang="en-US" sz="2800" b="1" dirty="0">
                <a:solidFill>
                  <a:schemeClr val="folHlink"/>
                </a:solidFill>
                <a:latin typeface="宋体" pitchFamily="2" charset="-122"/>
              </a:rPr>
              <a:t>注意</a:t>
            </a:r>
            <a:r>
              <a:rPr lang="zh-CN" altLang="en-US" sz="2800" b="1" dirty="0">
                <a:latin typeface="宋体" pitchFamily="2" charset="-122"/>
              </a:rPr>
              <a:t>：空串和空白串的不同，例如</a:t>
            </a:r>
            <a:r>
              <a:rPr lang="zh-CN" altLang="en-US" sz="2800" b="1" dirty="0"/>
              <a:t>“</a:t>
            </a:r>
            <a:r>
              <a:rPr lang="zh-CN" altLang="en-US" sz="2800" b="1" dirty="0">
                <a:latin typeface="宋体" pitchFamily="2" charset="-122"/>
              </a:rPr>
              <a:t>  </a:t>
            </a:r>
            <a:r>
              <a:rPr lang="zh-CN" altLang="en-US" sz="2800" b="1" dirty="0"/>
              <a:t>”</a:t>
            </a:r>
            <a:r>
              <a:rPr lang="zh-CN" altLang="en-US" sz="2800" b="1" dirty="0">
                <a:latin typeface="宋体" pitchFamily="2" charset="-122"/>
              </a:rPr>
              <a:t>和</a:t>
            </a:r>
            <a:r>
              <a:rPr lang="zh-CN" altLang="en-US" sz="2800" b="1" dirty="0"/>
              <a:t>“”</a:t>
            </a:r>
            <a:r>
              <a:rPr lang="zh-CN" altLang="en-US" sz="2800" b="1" dirty="0">
                <a:latin typeface="宋体" pitchFamily="2" charset="-122"/>
              </a:rPr>
              <a:t>分别表示长度为</a:t>
            </a:r>
            <a:r>
              <a:rPr lang="en-US" altLang="zh-CN" sz="2800" b="1" dirty="0">
                <a:latin typeface="宋体" pitchFamily="2" charset="-122"/>
              </a:rPr>
              <a:t>1</a:t>
            </a:r>
            <a:r>
              <a:rPr lang="zh-CN" altLang="en-US" sz="2800" b="1" dirty="0">
                <a:latin typeface="宋体" pitchFamily="2" charset="-122"/>
              </a:rPr>
              <a:t>的空白串和长度为</a:t>
            </a:r>
            <a:r>
              <a:rPr lang="en-US" altLang="zh-CN" sz="2800" b="1" dirty="0"/>
              <a:t>0</a:t>
            </a:r>
            <a:r>
              <a:rPr lang="zh-CN" altLang="en-US" sz="2800" b="1" dirty="0">
                <a:latin typeface="宋体" pitchFamily="2" charset="-122"/>
              </a:rPr>
              <a:t>的空串。</a:t>
            </a:r>
          </a:p>
          <a:p>
            <a:pPr marL="0" indent="0">
              <a:lnSpc>
                <a:spcPct val="110000"/>
              </a:lnSpc>
              <a:buFont typeface="Wingdings" pitchFamily="2" charset="2"/>
              <a:buNone/>
            </a:pPr>
            <a:r>
              <a:rPr lang="zh-CN" altLang="en-US" sz="2800" b="1" dirty="0">
                <a:solidFill>
                  <a:schemeClr val="folHlink"/>
                </a:solidFill>
                <a:latin typeface="宋体" pitchFamily="2" charset="-122"/>
              </a:rPr>
              <a:t>    子串</a:t>
            </a:r>
            <a:r>
              <a:rPr lang="en-US" altLang="zh-CN" sz="2800" b="1" dirty="0">
                <a:latin typeface="宋体" pitchFamily="2" charset="-122"/>
              </a:rPr>
              <a:t>(</a:t>
            </a:r>
            <a:r>
              <a:rPr lang="en-US" altLang="zh-CN" sz="2800" b="1" dirty="0">
                <a:solidFill>
                  <a:schemeClr val="accent1"/>
                </a:solidFill>
              </a:rPr>
              <a:t>substring</a:t>
            </a:r>
            <a:r>
              <a:rPr lang="en-US" altLang="zh-CN" sz="2800" b="1" dirty="0">
                <a:latin typeface="宋体" pitchFamily="2" charset="-122"/>
              </a:rPr>
              <a:t>)</a:t>
            </a:r>
            <a:r>
              <a:rPr lang="zh-CN" altLang="en-US" sz="2800" b="1" dirty="0">
                <a:latin typeface="宋体" pitchFamily="2" charset="-122"/>
              </a:rPr>
              <a:t>：串中任意个连续字符组成的子序列称为该串的子串，包含子串的串相应地称为主串。</a:t>
            </a:r>
          </a:p>
          <a:p>
            <a:pPr marL="0" indent="0">
              <a:lnSpc>
                <a:spcPct val="110000"/>
              </a:lnSpc>
              <a:buFont typeface="Wingdings" pitchFamily="2" charset="2"/>
              <a:buNone/>
            </a:pPr>
            <a:r>
              <a:rPr lang="zh-CN" altLang="en-US" sz="2800" b="1" dirty="0">
                <a:solidFill>
                  <a:schemeClr val="folHlink"/>
                </a:solidFill>
                <a:latin typeface="宋体" pitchFamily="2" charset="-122"/>
              </a:rPr>
              <a:t>    子串的序号</a:t>
            </a:r>
            <a:r>
              <a:rPr lang="zh-CN" altLang="en-US" sz="2800" b="1" dirty="0">
                <a:latin typeface="宋体" pitchFamily="2" charset="-122"/>
              </a:rPr>
              <a:t>：将子串在主串中首次出现时的该子串的首字符对应在主串中的序号，称为子串在主串中的序号（或位置）。</a:t>
            </a:r>
          </a:p>
          <a:p>
            <a:pPr marL="0" indent="0">
              <a:lnSpc>
                <a:spcPct val="110000"/>
              </a:lnSpc>
              <a:buFont typeface="Wingdings" pitchFamily="2" charset="2"/>
              <a:buNone/>
            </a:pPr>
            <a:r>
              <a:rPr lang="zh-CN" altLang="en-US" sz="2800" b="1" dirty="0">
                <a:latin typeface="宋体" pitchFamily="2" charset="-122"/>
              </a:rPr>
              <a:t>例如，</a:t>
            </a:r>
            <a:r>
              <a:rPr lang="zh-CN" altLang="en-US" sz="2800" b="1" dirty="0"/>
              <a:t>设有串</a:t>
            </a:r>
            <a:r>
              <a:rPr lang="en-US" altLang="zh-CN" sz="2800" b="1" dirty="0"/>
              <a:t>A</a:t>
            </a:r>
            <a:r>
              <a:rPr lang="zh-CN" altLang="en-US" sz="2800" b="1" dirty="0"/>
              <a:t>和</a:t>
            </a:r>
            <a:r>
              <a:rPr lang="en-US" altLang="zh-CN" sz="2800" b="1" dirty="0"/>
              <a:t>B</a:t>
            </a:r>
            <a:r>
              <a:rPr lang="zh-CN" altLang="en-US" sz="2800" b="1" dirty="0"/>
              <a:t>分别是：</a:t>
            </a:r>
          </a:p>
          <a:p>
            <a:pPr marL="0" indent="0">
              <a:lnSpc>
                <a:spcPct val="110000"/>
              </a:lnSpc>
              <a:buFont typeface="Wingdings" pitchFamily="2" charset="2"/>
              <a:buNone/>
            </a:pPr>
            <a:r>
              <a:rPr lang="zh-CN" altLang="en-US" sz="2800" b="1" dirty="0"/>
              <a:t>     </a:t>
            </a:r>
            <a:r>
              <a:rPr lang="en-US" altLang="zh-CN" sz="2800" b="1" dirty="0"/>
              <a:t>A=“</a:t>
            </a:r>
            <a:r>
              <a:rPr lang="zh-CN" altLang="en-US" sz="2800" b="1" dirty="0"/>
              <a:t>这</a:t>
            </a:r>
            <a:r>
              <a:rPr lang="zh-CN" altLang="en-US" dirty="0"/>
              <a:t>个</a:t>
            </a:r>
            <a:r>
              <a:rPr lang="zh-CN" altLang="en-US" sz="2800" b="1" dirty="0"/>
              <a:t>是不是字符串”，</a:t>
            </a:r>
            <a:r>
              <a:rPr lang="en-US" altLang="zh-CN" sz="2800" b="1" dirty="0"/>
              <a:t>B=“</a:t>
            </a:r>
            <a:r>
              <a:rPr lang="zh-CN" altLang="en-US" sz="2800" b="1" dirty="0"/>
              <a:t>是”</a:t>
            </a:r>
          </a:p>
          <a:p>
            <a:pPr marL="0" indent="0">
              <a:lnSpc>
                <a:spcPct val="110000"/>
              </a:lnSpc>
              <a:buFont typeface="Wingdings" pitchFamily="2" charset="2"/>
              <a:buNone/>
            </a:pPr>
            <a:r>
              <a:rPr lang="zh-CN" altLang="en-US" sz="2800" b="1" dirty="0"/>
              <a:t>则</a:t>
            </a:r>
            <a:r>
              <a:rPr lang="en-US" altLang="zh-CN" sz="2800" b="1" dirty="0"/>
              <a:t>B</a:t>
            </a:r>
            <a:r>
              <a:rPr lang="zh-CN" altLang="en-US" sz="2800" b="1" dirty="0"/>
              <a:t>是</a:t>
            </a:r>
            <a:r>
              <a:rPr lang="en-US" altLang="zh-CN" sz="2800" b="1" dirty="0"/>
              <a:t>A</a:t>
            </a:r>
            <a:r>
              <a:rPr lang="zh-CN" altLang="en-US" sz="2800" b="1" dirty="0"/>
              <a:t>的子串，</a:t>
            </a:r>
            <a:r>
              <a:rPr lang="en-US" altLang="zh-CN" sz="2800" b="1" dirty="0"/>
              <a:t>A</a:t>
            </a:r>
            <a:r>
              <a:rPr lang="zh-CN" altLang="en-US" sz="2800" b="1" dirty="0"/>
              <a:t>为主串。</a:t>
            </a:r>
            <a:r>
              <a:rPr lang="en-US" altLang="zh-CN" sz="2800" b="1" dirty="0"/>
              <a:t>B</a:t>
            </a:r>
            <a:r>
              <a:rPr lang="zh-CN" altLang="en-US" sz="2800" b="1" dirty="0"/>
              <a:t>在</a:t>
            </a:r>
            <a:r>
              <a:rPr lang="en-US" altLang="zh-CN" sz="2800" b="1" dirty="0"/>
              <a:t>A</a:t>
            </a:r>
            <a:r>
              <a:rPr lang="zh-CN" altLang="en-US" sz="2800" b="1" dirty="0"/>
              <a:t>中出现了两次，其中首次出现所对应的主串位置是</a:t>
            </a:r>
            <a:r>
              <a:rPr lang="en-US" altLang="zh-CN" sz="2800" b="1" dirty="0"/>
              <a:t>3</a:t>
            </a:r>
            <a:r>
              <a:rPr lang="zh-CN" altLang="en-US" sz="2800" b="1" dirty="0"/>
              <a:t>。因此，称</a:t>
            </a:r>
            <a:r>
              <a:rPr lang="en-US" altLang="zh-CN" sz="2800" b="1" dirty="0"/>
              <a:t>B</a:t>
            </a:r>
            <a:r>
              <a:rPr lang="zh-CN" altLang="en-US" sz="2800" b="1" dirty="0"/>
              <a:t>在</a:t>
            </a:r>
            <a:r>
              <a:rPr lang="en-US" altLang="zh-CN" sz="2800" b="1" dirty="0"/>
              <a:t>A</a:t>
            </a:r>
            <a:r>
              <a:rPr lang="zh-CN" altLang="en-US" sz="2800" b="1" dirty="0"/>
              <a:t>中的序号为</a:t>
            </a:r>
            <a:r>
              <a:rPr lang="en-US" altLang="zh-CN" sz="2800" b="1" dirty="0"/>
              <a:t>3 </a:t>
            </a:r>
            <a:r>
              <a:rPr lang="zh-CN" altLang="en-US" sz="2800" b="1" dirty="0"/>
              <a:t>。</a:t>
            </a:r>
            <a:endParaRPr lang="zh-CN" altLang="en-US" sz="2800" b="1" dirty="0">
              <a:ea typeface="楷体_GB2312" pitchFamily="1" charset="-122"/>
            </a:endParaRP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144</a:t>
            </a:fld>
            <a:endParaRPr lang="en-US" altLang="zh-CN"/>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p:nvPr>
        </p:nvSpPr>
        <p:spPr>
          <a:xfrm>
            <a:off x="152400" y="152400"/>
            <a:ext cx="8812213" cy="6156325"/>
          </a:xfrm>
        </p:spPr>
        <p:txBody>
          <a:bodyPr/>
          <a:lstStyle/>
          <a:p>
            <a:pPr marL="0" indent="0">
              <a:lnSpc>
                <a:spcPct val="110000"/>
              </a:lnSpc>
              <a:buFont typeface="Wingdings" pitchFamily="2" charset="2"/>
              <a:buNone/>
            </a:pPr>
            <a:r>
              <a:rPr lang="zh-CN" altLang="en-US" dirty="0">
                <a:latin typeface="宋体" pitchFamily="2" charset="-122"/>
              </a:rPr>
              <a:t>   </a:t>
            </a:r>
            <a:r>
              <a:rPr lang="zh-CN" altLang="en-US" sz="2800" b="1" dirty="0">
                <a:latin typeface="宋体" pitchFamily="2" charset="-122"/>
              </a:rPr>
              <a:t>特别地，空串是任意串的子串，任意串是其自身的子串。    </a:t>
            </a:r>
          </a:p>
          <a:p>
            <a:pPr marL="0" indent="0">
              <a:lnSpc>
                <a:spcPct val="110000"/>
              </a:lnSpc>
              <a:buFont typeface="Wingdings" pitchFamily="2" charset="2"/>
              <a:buNone/>
            </a:pPr>
            <a:r>
              <a:rPr lang="zh-CN" altLang="en-US" sz="2800" b="1" dirty="0">
                <a:solidFill>
                  <a:schemeClr val="folHlink"/>
                </a:solidFill>
                <a:latin typeface="宋体" pitchFamily="2" charset="-122"/>
              </a:rPr>
              <a:t>    串相等</a:t>
            </a:r>
            <a:r>
              <a:rPr lang="zh-CN" altLang="en-US" sz="2800" b="1" dirty="0">
                <a:latin typeface="宋体" pitchFamily="2" charset="-122"/>
              </a:rPr>
              <a:t>：如果两个串的串值相等</a:t>
            </a:r>
            <a:r>
              <a:rPr lang="en-US" altLang="zh-CN" sz="2800" b="1" dirty="0">
                <a:latin typeface="宋体" pitchFamily="2" charset="-122"/>
              </a:rPr>
              <a:t>(</a:t>
            </a:r>
            <a:r>
              <a:rPr lang="zh-CN" altLang="en-US" sz="2800" b="1" dirty="0">
                <a:latin typeface="宋体" pitchFamily="2" charset="-122"/>
              </a:rPr>
              <a:t>相同</a:t>
            </a:r>
            <a:r>
              <a:rPr lang="en-US" altLang="zh-CN" sz="2800" b="1" dirty="0">
                <a:latin typeface="宋体" pitchFamily="2" charset="-122"/>
              </a:rPr>
              <a:t>)</a:t>
            </a:r>
            <a:r>
              <a:rPr lang="zh-CN" altLang="en-US" sz="2800" b="1" dirty="0">
                <a:latin typeface="宋体" pitchFamily="2" charset="-122"/>
              </a:rPr>
              <a:t>，称这两个串相等。换言之，只有当两个串的长度相等，且各个对应位置的字符都相同时才相等。</a:t>
            </a:r>
          </a:p>
          <a:p>
            <a:pPr marL="0" indent="0">
              <a:lnSpc>
                <a:spcPct val="110000"/>
              </a:lnSpc>
              <a:buFont typeface="Wingdings" pitchFamily="2" charset="2"/>
              <a:buNone/>
            </a:pPr>
            <a:r>
              <a:rPr lang="zh-CN" altLang="en-US" sz="2800" b="1" dirty="0">
                <a:latin typeface="宋体" pitchFamily="2" charset="-122"/>
              </a:rPr>
              <a:t>    通常在程序中使用的串可分为两种：串变量和串常量。</a:t>
            </a:r>
          </a:p>
          <a:p>
            <a:pPr marL="0" indent="0">
              <a:lnSpc>
                <a:spcPct val="110000"/>
              </a:lnSpc>
              <a:buFont typeface="Wingdings" pitchFamily="2" charset="2"/>
              <a:buNone/>
            </a:pPr>
            <a:r>
              <a:rPr lang="zh-CN" altLang="en-US" sz="2800" b="1" dirty="0">
                <a:latin typeface="宋体" pitchFamily="2" charset="-122"/>
              </a:rPr>
              <a:t>    串常量和整常数、实常数一样，在程序中只能被引用但不能不能改变其值，即只能读不能写。通常串常量是由直接量来表示的，例如语句错误</a:t>
            </a:r>
            <a:r>
              <a:rPr lang="en-US" altLang="zh-CN" sz="2800" b="1" dirty="0">
                <a:latin typeface="宋体" pitchFamily="2" charset="-122"/>
              </a:rPr>
              <a:t>(</a:t>
            </a:r>
            <a:r>
              <a:rPr lang="en-US" altLang="zh-CN" sz="2800" b="1" dirty="0"/>
              <a:t>“</a:t>
            </a:r>
            <a:r>
              <a:rPr lang="zh-CN" altLang="en-US" sz="2800" b="1" dirty="0">
                <a:latin typeface="宋体" pitchFamily="2" charset="-122"/>
              </a:rPr>
              <a:t>溢出</a:t>
            </a:r>
            <a:r>
              <a:rPr lang="zh-CN" altLang="en-US" sz="2800" b="1" dirty="0"/>
              <a:t>”</a:t>
            </a:r>
            <a:r>
              <a:rPr lang="en-US" altLang="zh-CN" sz="2800" b="1" dirty="0">
                <a:latin typeface="宋体" pitchFamily="2" charset="-122"/>
              </a:rPr>
              <a:t>)</a:t>
            </a:r>
            <a:r>
              <a:rPr lang="zh-CN" altLang="en-US" sz="2800" b="1" dirty="0">
                <a:latin typeface="宋体" pitchFamily="2" charset="-122"/>
              </a:rPr>
              <a:t>中</a:t>
            </a:r>
            <a:r>
              <a:rPr lang="zh-CN" altLang="en-US" sz="2800" b="1" dirty="0"/>
              <a:t>“</a:t>
            </a:r>
            <a:r>
              <a:rPr lang="zh-CN" altLang="en-US" sz="2800" b="1" dirty="0">
                <a:latin typeface="宋体" pitchFamily="2" charset="-122"/>
              </a:rPr>
              <a:t>溢出</a:t>
            </a:r>
            <a:r>
              <a:rPr lang="zh-CN" altLang="en-US" sz="2800" b="1" dirty="0"/>
              <a:t>”</a:t>
            </a:r>
            <a:r>
              <a:rPr lang="zh-CN" altLang="en-US" sz="2800" b="1" dirty="0">
                <a:latin typeface="宋体" pitchFamily="2" charset="-122"/>
              </a:rPr>
              <a:t>是直接量。</a:t>
            </a:r>
          </a:p>
          <a:p>
            <a:pPr marL="0" indent="0">
              <a:lnSpc>
                <a:spcPct val="110000"/>
              </a:lnSpc>
              <a:buFont typeface="Wingdings" pitchFamily="2" charset="2"/>
              <a:buNone/>
            </a:pPr>
            <a:r>
              <a:rPr lang="zh-CN" altLang="en-US" sz="2800" b="1" dirty="0">
                <a:latin typeface="宋体" pitchFamily="2" charset="-122"/>
              </a:rPr>
              <a:t>    串变量和其它类型的变量一样，其值是可以改变。</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145</a:t>
            </a:fld>
            <a:endParaRPr lang="en-US" altLang="zh-CN"/>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idx="4294967295"/>
          </p:nvPr>
        </p:nvSpPr>
        <p:spPr>
          <a:xfrm>
            <a:off x="685800" y="142875"/>
            <a:ext cx="7696200" cy="838200"/>
          </a:xfrm>
        </p:spPr>
        <p:txBody>
          <a:bodyPr>
            <a:prstTxWarp prst="textNoShape">
              <a:avLst/>
            </a:prstTxWarp>
          </a:bodyPr>
          <a:lstStyle/>
          <a:p>
            <a:pPr eaLnBrk="1" hangingPunct="1"/>
            <a:r>
              <a:rPr lang="zh-CN" altLang="en-US" dirty="0"/>
              <a:t>串的抽象数据类型定义 </a:t>
            </a:r>
          </a:p>
        </p:txBody>
      </p:sp>
      <p:sp>
        <p:nvSpPr>
          <p:cNvPr id="9218" name="Rectangle 3"/>
          <p:cNvSpPr>
            <a:spLocks noChangeArrowheads="1"/>
          </p:cNvSpPr>
          <p:nvPr/>
        </p:nvSpPr>
        <p:spPr bwMode="auto">
          <a:xfrm>
            <a:off x="152400" y="981075"/>
            <a:ext cx="8839200" cy="4696928"/>
          </a:xfrm>
          <a:prstGeom prst="rect">
            <a:avLst/>
          </a:prstGeom>
          <a:noFill/>
          <a:ln w="9525">
            <a:noFill/>
            <a:miter lim="800000"/>
            <a:headEnd/>
            <a:tailEnd/>
          </a:ln>
        </p:spPr>
        <p:txBody>
          <a:bodyPr lIns="92075" tIns="46038" rIns="92075" bIns="46038">
            <a:spAutoFit/>
          </a:bodyPr>
          <a:lstStyle/>
          <a:p>
            <a:pPr>
              <a:lnSpc>
                <a:spcPct val="110000"/>
              </a:lnSpc>
              <a:spcBef>
                <a:spcPct val="20000"/>
              </a:spcBef>
            </a:pPr>
            <a:r>
              <a:rPr lang="en-US" altLang="zh-CN" sz="2400" b="1" dirty="0"/>
              <a:t>ADT String{</a:t>
            </a:r>
          </a:p>
          <a:p>
            <a:pPr lvl="1">
              <a:lnSpc>
                <a:spcPct val="110000"/>
              </a:lnSpc>
              <a:spcBef>
                <a:spcPct val="20000"/>
              </a:spcBef>
            </a:pPr>
            <a:r>
              <a:rPr lang="zh-CN" altLang="en-US" sz="2400" b="1" dirty="0">
                <a:latin typeface="楷体" pitchFamily="49" charset="-122"/>
                <a:ea typeface="楷体" pitchFamily="49" charset="-122"/>
              </a:rPr>
              <a:t>数据对象：</a:t>
            </a:r>
            <a:r>
              <a:rPr lang="en-US" altLang="zh-CN" sz="2400" b="1" dirty="0">
                <a:latin typeface="楷体" pitchFamily="49" charset="-122"/>
                <a:ea typeface="楷体" pitchFamily="49" charset="-122"/>
              </a:rPr>
              <a:t>D = { </a:t>
            </a:r>
            <a:r>
              <a:rPr lang="en-US" altLang="zh-CN" sz="2400" b="1" dirty="0" err="1">
                <a:latin typeface="楷体" pitchFamily="49" charset="-122"/>
                <a:ea typeface="楷体" pitchFamily="49" charset="-122"/>
              </a:rPr>
              <a:t>a</a:t>
            </a:r>
            <a:r>
              <a:rPr lang="en-US" altLang="zh-CN" sz="2400" b="1" baseline="-20000" dirty="0" err="1">
                <a:latin typeface="楷体" pitchFamily="49" charset="-122"/>
                <a:ea typeface="楷体" pitchFamily="49" charset="-122"/>
              </a:rPr>
              <a:t>i</a:t>
            </a:r>
            <a:r>
              <a:rPr lang="en-US" altLang="zh-CN" sz="2400" b="1" dirty="0" err="1">
                <a:latin typeface="楷体" pitchFamily="49" charset="-122"/>
                <a:ea typeface="楷体" pitchFamily="49" charset="-122"/>
              </a:rPr>
              <a:t>|a</a:t>
            </a:r>
            <a:r>
              <a:rPr lang="en-US" altLang="zh-CN" sz="2400" b="1" baseline="-20000" dirty="0" err="1">
                <a:latin typeface="楷体" pitchFamily="49" charset="-122"/>
                <a:ea typeface="楷体" pitchFamily="49" charset="-122"/>
              </a:rPr>
              <a:t>i</a:t>
            </a:r>
            <a:r>
              <a:rPr lang="en-US" altLang="zh-CN" sz="2400" b="1" dirty="0" err="1">
                <a:latin typeface="楷体" pitchFamily="49" charset="-122"/>
                <a:ea typeface="楷体" pitchFamily="49" charset="-122"/>
              </a:rPr>
              <a:t>∈CharacterSet</a:t>
            </a:r>
            <a:r>
              <a:rPr lang="en-US" altLang="zh-CN" sz="2400" b="1" dirty="0">
                <a:latin typeface="楷体" pitchFamily="49" charset="-122"/>
                <a:ea typeface="楷体" pitchFamily="49" charset="-122"/>
              </a:rPr>
              <a:t>,  </a:t>
            </a:r>
            <a:r>
              <a:rPr lang="en-US" altLang="zh-CN" sz="2400" b="1" dirty="0" err="1">
                <a:latin typeface="楷体" pitchFamily="49" charset="-122"/>
                <a:ea typeface="楷体" pitchFamily="49" charset="-122"/>
              </a:rPr>
              <a:t>i</a:t>
            </a:r>
            <a:r>
              <a:rPr lang="en-US" altLang="zh-CN" sz="2400" b="1" dirty="0">
                <a:latin typeface="楷体" pitchFamily="49" charset="-122"/>
                <a:ea typeface="楷体" pitchFamily="49" charset="-122"/>
              </a:rPr>
              <a:t>=1,2,…,n, n ≥0 }</a:t>
            </a:r>
          </a:p>
          <a:p>
            <a:pPr lvl="1">
              <a:lnSpc>
                <a:spcPct val="110000"/>
              </a:lnSpc>
              <a:spcBef>
                <a:spcPct val="20000"/>
              </a:spcBef>
            </a:pPr>
            <a:r>
              <a:rPr lang="zh-CN" altLang="en-US" sz="2400" b="1" dirty="0">
                <a:latin typeface="楷体" pitchFamily="49" charset="-122"/>
                <a:ea typeface="楷体" pitchFamily="49" charset="-122"/>
              </a:rPr>
              <a:t>数据关系：</a:t>
            </a:r>
            <a:r>
              <a:rPr lang="en-US" altLang="zh-CN" sz="2400" b="1" dirty="0">
                <a:latin typeface="楷体" pitchFamily="49" charset="-122"/>
                <a:ea typeface="楷体" pitchFamily="49" charset="-122"/>
              </a:rPr>
              <a:t>R = {&lt;a</a:t>
            </a:r>
            <a:r>
              <a:rPr lang="en-US" altLang="zh-CN" sz="2400" b="1" baseline="-20000" dirty="0">
                <a:latin typeface="楷体" pitchFamily="49" charset="-122"/>
                <a:ea typeface="楷体" pitchFamily="49" charset="-122"/>
              </a:rPr>
              <a:t>i-1</a:t>
            </a:r>
            <a:r>
              <a:rPr lang="en-US" altLang="zh-CN" sz="2400" b="1" dirty="0">
                <a:latin typeface="楷体" pitchFamily="49" charset="-122"/>
                <a:ea typeface="楷体" pitchFamily="49" charset="-122"/>
              </a:rPr>
              <a:t>, </a:t>
            </a:r>
            <a:r>
              <a:rPr lang="en-US" altLang="zh-CN" sz="2400" b="1" dirty="0" err="1">
                <a:latin typeface="楷体" pitchFamily="49" charset="-122"/>
                <a:ea typeface="楷体" pitchFamily="49" charset="-122"/>
              </a:rPr>
              <a:t>a</a:t>
            </a:r>
            <a:r>
              <a:rPr lang="en-US" altLang="zh-CN" sz="2400" b="1" baseline="-20000" dirty="0" err="1">
                <a:latin typeface="楷体" pitchFamily="49" charset="-122"/>
                <a:ea typeface="楷体" pitchFamily="49" charset="-122"/>
              </a:rPr>
              <a:t>i</a:t>
            </a:r>
            <a:r>
              <a:rPr lang="en-US" altLang="zh-CN" sz="2400" b="1" dirty="0">
                <a:latin typeface="楷体" pitchFamily="49" charset="-122"/>
                <a:ea typeface="楷体" pitchFamily="49" charset="-122"/>
              </a:rPr>
              <a:t>&gt;| a</a:t>
            </a:r>
            <a:r>
              <a:rPr lang="en-US" altLang="zh-CN" sz="2400" b="1" baseline="-20000" dirty="0">
                <a:latin typeface="楷体" pitchFamily="49" charset="-122"/>
                <a:ea typeface="楷体" pitchFamily="49" charset="-122"/>
              </a:rPr>
              <a:t>i-1</a:t>
            </a:r>
            <a:r>
              <a:rPr lang="en-US" altLang="zh-CN" sz="2400" b="1" dirty="0">
                <a:latin typeface="楷体" pitchFamily="49" charset="-122"/>
                <a:ea typeface="楷体" pitchFamily="49" charset="-122"/>
              </a:rPr>
              <a:t>, </a:t>
            </a:r>
            <a:r>
              <a:rPr lang="en-US" altLang="zh-CN" sz="2400" b="1" dirty="0" err="1">
                <a:latin typeface="楷体" pitchFamily="49" charset="-122"/>
                <a:ea typeface="楷体" pitchFamily="49" charset="-122"/>
              </a:rPr>
              <a:t>a</a:t>
            </a:r>
            <a:r>
              <a:rPr lang="en-US" altLang="zh-CN" sz="2400" b="1" baseline="-20000" dirty="0" err="1">
                <a:latin typeface="楷体" pitchFamily="49" charset="-122"/>
                <a:ea typeface="楷体" pitchFamily="49" charset="-122"/>
              </a:rPr>
              <a:t>i</a:t>
            </a:r>
            <a:r>
              <a:rPr lang="en-US" altLang="zh-CN" sz="2400" b="1" dirty="0" err="1">
                <a:latin typeface="楷体" pitchFamily="49" charset="-122"/>
                <a:ea typeface="楷体" pitchFamily="49" charset="-122"/>
              </a:rPr>
              <a:t>∈D</a:t>
            </a:r>
            <a:r>
              <a:rPr lang="en-US" altLang="zh-CN" sz="2400" b="1" dirty="0">
                <a:latin typeface="楷体" pitchFamily="49" charset="-122"/>
                <a:ea typeface="楷体" pitchFamily="49" charset="-122"/>
              </a:rPr>
              <a:t>,  </a:t>
            </a:r>
            <a:r>
              <a:rPr lang="en-US" altLang="zh-CN" sz="2400" b="1" dirty="0" err="1">
                <a:latin typeface="楷体" pitchFamily="49" charset="-122"/>
                <a:ea typeface="楷体" pitchFamily="49" charset="-122"/>
              </a:rPr>
              <a:t>i</a:t>
            </a:r>
            <a:r>
              <a:rPr lang="en-US" altLang="zh-CN" sz="2400" b="1" dirty="0">
                <a:latin typeface="楷体" pitchFamily="49" charset="-122"/>
                <a:ea typeface="楷体" pitchFamily="49" charset="-122"/>
              </a:rPr>
              <a:t>=2,3,…,n }</a:t>
            </a:r>
          </a:p>
          <a:p>
            <a:pPr lvl="1">
              <a:lnSpc>
                <a:spcPct val="110000"/>
              </a:lnSpc>
              <a:spcBef>
                <a:spcPct val="20000"/>
              </a:spcBef>
            </a:pPr>
            <a:r>
              <a:rPr lang="zh-CN" altLang="en-US" sz="2400" b="1" dirty="0">
                <a:latin typeface="楷体" pitchFamily="49" charset="-122"/>
                <a:ea typeface="楷体" pitchFamily="49" charset="-122"/>
              </a:rPr>
              <a:t>基本操作：</a:t>
            </a:r>
          </a:p>
          <a:p>
            <a:pPr lvl="1">
              <a:lnSpc>
                <a:spcPct val="110000"/>
              </a:lnSpc>
              <a:spcBef>
                <a:spcPct val="20000"/>
              </a:spcBef>
            </a:pPr>
            <a:r>
              <a:rPr lang="en-US" altLang="zh-CN" sz="2400" b="1" dirty="0" err="1">
                <a:latin typeface="楷体" pitchFamily="49" charset="-122"/>
                <a:ea typeface="楷体" pitchFamily="49" charset="-122"/>
              </a:rPr>
              <a:t>StrAssign</a:t>
            </a:r>
            <a:r>
              <a:rPr lang="en-US" altLang="zh-CN" sz="2400" b="1" dirty="0">
                <a:latin typeface="楷体" pitchFamily="49" charset="-122"/>
                <a:ea typeface="楷体" pitchFamily="49" charset="-122"/>
              </a:rPr>
              <a:t>(t , chars)</a:t>
            </a:r>
          </a:p>
          <a:p>
            <a:pPr lvl="1">
              <a:lnSpc>
                <a:spcPct val="110000"/>
              </a:lnSpc>
              <a:spcBef>
                <a:spcPct val="20000"/>
              </a:spcBef>
            </a:pPr>
            <a:r>
              <a:rPr lang="zh-CN" altLang="en-US" sz="2400" b="1" dirty="0">
                <a:latin typeface="楷体" pitchFamily="49" charset="-122"/>
                <a:ea typeface="楷体" pitchFamily="49" charset="-122"/>
              </a:rPr>
              <a:t>初始条件： </a:t>
            </a:r>
            <a:r>
              <a:rPr lang="en-US" altLang="zh-CN" sz="2400" b="1" dirty="0">
                <a:latin typeface="楷体" pitchFamily="49" charset="-122"/>
                <a:ea typeface="楷体" pitchFamily="49" charset="-122"/>
              </a:rPr>
              <a:t>chars</a:t>
            </a:r>
            <a:r>
              <a:rPr lang="zh-CN" altLang="en-US" sz="2400" b="1" dirty="0">
                <a:latin typeface="楷体" pitchFamily="49" charset="-122"/>
                <a:ea typeface="楷体" pitchFamily="49" charset="-122"/>
              </a:rPr>
              <a:t>是一个字符串常量。</a:t>
            </a:r>
          </a:p>
          <a:p>
            <a:pPr lvl="1">
              <a:lnSpc>
                <a:spcPct val="110000"/>
              </a:lnSpc>
              <a:spcBef>
                <a:spcPct val="20000"/>
              </a:spcBef>
            </a:pPr>
            <a:r>
              <a:rPr lang="zh-CN" altLang="en-US" sz="2400" b="1" dirty="0">
                <a:latin typeface="楷体" pitchFamily="49" charset="-122"/>
                <a:ea typeface="楷体" pitchFamily="49" charset="-122"/>
              </a:rPr>
              <a:t>操作结果：生成一个值为</a:t>
            </a:r>
            <a:r>
              <a:rPr lang="en-US" altLang="zh-CN" sz="2400" b="1" dirty="0">
                <a:latin typeface="楷体" pitchFamily="49" charset="-122"/>
                <a:ea typeface="楷体" pitchFamily="49" charset="-122"/>
              </a:rPr>
              <a:t>chars</a:t>
            </a:r>
            <a:r>
              <a:rPr lang="zh-CN" altLang="en-US" sz="2400" b="1" dirty="0">
                <a:latin typeface="楷体" pitchFamily="49" charset="-122"/>
                <a:ea typeface="楷体" pitchFamily="49" charset="-122"/>
              </a:rPr>
              <a:t>的串</a:t>
            </a:r>
            <a:r>
              <a:rPr lang="en-US" altLang="zh-CN" sz="2400" b="1" dirty="0">
                <a:latin typeface="楷体" pitchFamily="49" charset="-122"/>
                <a:ea typeface="楷体" pitchFamily="49" charset="-122"/>
              </a:rPr>
              <a:t>t </a:t>
            </a:r>
            <a:r>
              <a:rPr lang="zh-CN" altLang="en-US" sz="2400" b="1" dirty="0">
                <a:latin typeface="楷体" pitchFamily="49" charset="-122"/>
                <a:ea typeface="楷体" pitchFamily="49" charset="-122"/>
              </a:rPr>
              <a:t>。</a:t>
            </a:r>
          </a:p>
          <a:p>
            <a:pPr lvl="1">
              <a:lnSpc>
                <a:spcPct val="110000"/>
              </a:lnSpc>
              <a:spcBef>
                <a:spcPct val="20000"/>
              </a:spcBef>
            </a:pPr>
            <a:r>
              <a:rPr lang="en-US" altLang="zh-CN" sz="2400" b="1" dirty="0" err="1">
                <a:latin typeface="楷体" pitchFamily="49" charset="-122"/>
                <a:ea typeface="楷体" pitchFamily="49" charset="-122"/>
              </a:rPr>
              <a:t>StrConcat</a:t>
            </a:r>
            <a:r>
              <a:rPr lang="en-US" altLang="zh-CN" sz="2400" b="1" dirty="0">
                <a:latin typeface="楷体" pitchFamily="49" charset="-122"/>
                <a:ea typeface="楷体" pitchFamily="49" charset="-122"/>
              </a:rPr>
              <a:t>(s, t)   //Concatenate</a:t>
            </a:r>
          </a:p>
          <a:p>
            <a:pPr lvl="1">
              <a:lnSpc>
                <a:spcPct val="110000"/>
              </a:lnSpc>
              <a:spcBef>
                <a:spcPct val="20000"/>
              </a:spcBef>
            </a:pPr>
            <a:r>
              <a:rPr lang="zh-CN" altLang="en-US" sz="2400" b="1" dirty="0">
                <a:latin typeface="楷体" pitchFamily="49" charset="-122"/>
                <a:ea typeface="楷体" pitchFamily="49" charset="-122"/>
              </a:rPr>
              <a:t>初始条件：串</a:t>
            </a:r>
            <a:r>
              <a:rPr lang="en-US" altLang="zh-CN" sz="2400" b="1" dirty="0">
                <a:latin typeface="楷体" pitchFamily="49" charset="-122"/>
                <a:ea typeface="楷体" pitchFamily="49" charset="-122"/>
              </a:rPr>
              <a:t>s, t </a:t>
            </a:r>
            <a:r>
              <a:rPr lang="zh-CN" altLang="en-US" sz="2400" b="1" dirty="0">
                <a:latin typeface="楷体" pitchFamily="49" charset="-122"/>
                <a:ea typeface="楷体" pitchFamily="49" charset="-122"/>
              </a:rPr>
              <a:t>已存在。</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146</a:t>
            </a:fld>
            <a:endParaRPr lang="en-US" altLang="zh-CN"/>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ChangeArrowheads="1"/>
          </p:cNvSpPr>
          <p:nvPr/>
        </p:nvSpPr>
        <p:spPr bwMode="auto">
          <a:xfrm>
            <a:off x="152400" y="980727"/>
            <a:ext cx="8839200" cy="4746557"/>
          </a:xfrm>
          <a:prstGeom prst="rect">
            <a:avLst/>
          </a:prstGeom>
          <a:noFill/>
          <a:ln w="9525">
            <a:noFill/>
            <a:miter lim="800000"/>
            <a:headEnd/>
            <a:tailEnd/>
          </a:ln>
        </p:spPr>
        <p:txBody>
          <a:bodyPr wrap="square" lIns="92075" tIns="46038" rIns="92075" bIns="46038">
            <a:spAutoFit/>
          </a:bodyPr>
          <a:lstStyle/>
          <a:p>
            <a:pPr lvl="1">
              <a:lnSpc>
                <a:spcPct val="110000"/>
              </a:lnSpc>
              <a:spcBef>
                <a:spcPct val="20000"/>
              </a:spcBef>
            </a:pPr>
            <a:r>
              <a:rPr lang="zh-CN" altLang="en-US" sz="2400" b="1" dirty="0">
                <a:latin typeface="楷体" pitchFamily="49" charset="-122"/>
                <a:ea typeface="楷体" pitchFamily="49" charset="-122"/>
              </a:rPr>
              <a:t>操作结果：将串</a:t>
            </a:r>
            <a:r>
              <a:rPr lang="en-US" altLang="zh-CN" sz="2400" b="1" dirty="0">
                <a:latin typeface="楷体" pitchFamily="49" charset="-122"/>
                <a:ea typeface="楷体" pitchFamily="49" charset="-122"/>
              </a:rPr>
              <a:t>t</a:t>
            </a:r>
            <a:r>
              <a:rPr lang="zh-CN" altLang="en-US" sz="2400" b="1" dirty="0">
                <a:latin typeface="楷体" pitchFamily="49" charset="-122"/>
                <a:ea typeface="楷体" pitchFamily="49" charset="-122"/>
              </a:rPr>
              <a:t>联结到串</a:t>
            </a:r>
            <a:r>
              <a:rPr lang="en-US" altLang="zh-CN" sz="2400" b="1" dirty="0">
                <a:latin typeface="楷体" pitchFamily="49" charset="-122"/>
                <a:ea typeface="楷体" pitchFamily="49" charset="-122"/>
              </a:rPr>
              <a:t>s</a:t>
            </a:r>
            <a:r>
              <a:rPr lang="zh-CN" altLang="en-US" sz="2400" b="1" dirty="0">
                <a:latin typeface="楷体" pitchFamily="49" charset="-122"/>
                <a:ea typeface="楷体" pitchFamily="49" charset="-122"/>
              </a:rPr>
              <a:t>后形成新串存放到</a:t>
            </a:r>
            <a:r>
              <a:rPr lang="en-US" altLang="zh-CN" sz="2400" b="1" dirty="0">
                <a:latin typeface="楷体" pitchFamily="49" charset="-122"/>
                <a:ea typeface="楷体" pitchFamily="49" charset="-122"/>
              </a:rPr>
              <a:t>s</a:t>
            </a:r>
            <a:r>
              <a:rPr lang="zh-CN" altLang="en-US" sz="2400" b="1" dirty="0">
                <a:latin typeface="楷体" pitchFamily="49" charset="-122"/>
                <a:ea typeface="楷体" pitchFamily="49" charset="-122"/>
              </a:rPr>
              <a:t>中。</a:t>
            </a:r>
          </a:p>
          <a:p>
            <a:pPr lvl="1">
              <a:lnSpc>
                <a:spcPct val="110000"/>
              </a:lnSpc>
              <a:spcBef>
                <a:spcPct val="20000"/>
              </a:spcBef>
            </a:pPr>
            <a:r>
              <a:rPr lang="en-US" altLang="zh-CN" sz="2400" b="1" dirty="0" err="1">
                <a:latin typeface="楷体" pitchFamily="49" charset="-122"/>
                <a:ea typeface="楷体" pitchFamily="49" charset="-122"/>
              </a:rPr>
              <a:t>StrLength</a:t>
            </a:r>
            <a:r>
              <a:rPr lang="en-US" altLang="zh-CN" sz="2400" b="1" dirty="0">
                <a:latin typeface="楷体" pitchFamily="49" charset="-122"/>
                <a:ea typeface="楷体" pitchFamily="49" charset="-122"/>
              </a:rPr>
              <a:t>(t)</a:t>
            </a:r>
          </a:p>
          <a:p>
            <a:pPr lvl="1">
              <a:lnSpc>
                <a:spcPct val="110000"/>
              </a:lnSpc>
              <a:spcBef>
                <a:spcPct val="20000"/>
              </a:spcBef>
            </a:pPr>
            <a:r>
              <a:rPr lang="zh-CN" altLang="en-US" sz="2400" b="1" dirty="0">
                <a:latin typeface="楷体" pitchFamily="49" charset="-122"/>
                <a:ea typeface="楷体" pitchFamily="49" charset="-122"/>
              </a:rPr>
              <a:t>初始条件：字符串</a:t>
            </a:r>
            <a:r>
              <a:rPr lang="en-US" altLang="zh-CN" sz="2400" b="1" dirty="0">
                <a:latin typeface="楷体" pitchFamily="49" charset="-122"/>
                <a:ea typeface="楷体" pitchFamily="49" charset="-122"/>
              </a:rPr>
              <a:t>t</a:t>
            </a:r>
            <a:r>
              <a:rPr lang="zh-CN" altLang="en-US" sz="2400" b="1" dirty="0">
                <a:latin typeface="楷体" pitchFamily="49" charset="-122"/>
                <a:ea typeface="楷体" pitchFamily="49" charset="-122"/>
              </a:rPr>
              <a:t>已存在。</a:t>
            </a:r>
          </a:p>
          <a:p>
            <a:pPr lvl="1">
              <a:lnSpc>
                <a:spcPct val="110000"/>
              </a:lnSpc>
              <a:spcBef>
                <a:spcPct val="20000"/>
              </a:spcBef>
            </a:pPr>
            <a:r>
              <a:rPr lang="zh-CN" altLang="en-US" sz="2400" b="1" dirty="0">
                <a:latin typeface="楷体" pitchFamily="49" charset="-122"/>
                <a:ea typeface="楷体" pitchFamily="49" charset="-122"/>
              </a:rPr>
              <a:t>操作结果：返回串</a:t>
            </a:r>
            <a:r>
              <a:rPr lang="en-US" altLang="zh-CN" sz="2400" b="1" dirty="0">
                <a:latin typeface="楷体" pitchFamily="49" charset="-122"/>
                <a:ea typeface="楷体" pitchFamily="49" charset="-122"/>
              </a:rPr>
              <a:t>t</a:t>
            </a:r>
            <a:r>
              <a:rPr lang="zh-CN" altLang="en-US" sz="2400" b="1" dirty="0">
                <a:latin typeface="楷体" pitchFamily="49" charset="-122"/>
                <a:ea typeface="楷体" pitchFamily="49" charset="-122"/>
              </a:rPr>
              <a:t>中的元素个数，称为串长。</a:t>
            </a:r>
          </a:p>
          <a:p>
            <a:pPr lvl="1">
              <a:lnSpc>
                <a:spcPct val="110000"/>
              </a:lnSpc>
              <a:spcBef>
                <a:spcPct val="20000"/>
              </a:spcBef>
            </a:pPr>
            <a:r>
              <a:rPr lang="en-US" altLang="zh-CN" sz="2400" b="1" dirty="0" err="1">
                <a:latin typeface="楷体" pitchFamily="49" charset="-122"/>
                <a:ea typeface="楷体" pitchFamily="49" charset="-122"/>
              </a:rPr>
              <a:t>SubString</a:t>
            </a:r>
            <a:r>
              <a:rPr lang="en-US" altLang="zh-CN" sz="2400" b="1" dirty="0">
                <a:latin typeface="楷体" pitchFamily="49" charset="-122"/>
                <a:ea typeface="楷体" pitchFamily="49" charset="-122"/>
              </a:rPr>
              <a:t> (s, pos, </a:t>
            </a:r>
            <a:r>
              <a:rPr lang="en-US" altLang="zh-CN" sz="2400" b="1" dirty="0" err="1">
                <a:latin typeface="楷体" pitchFamily="49" charset="-122"/>
                <a:ea typeface="楷体" pitchFamily="49" charset="-122"/>
              </a:rPr>
              <a:t>len</a:t>
            </a:r>
            <a:r>
              <a:rPr lang="en-US" altLang="zh-CN" sz="2400" b="1" dirty="0">
                <a:latin typeface="楷体" pitchFamily="49" charset="-122"/>
                <a:ea typeface="楷体" pitchFamily="49" charset="-122"/>
              </a:rPr>
              <a:t>, sub)</a:t>
            </a:r>
          </a:p>
          <a:p>
            <a:pPr lvl="1">
              <a:lnSpc>
                <a:spcPct val="110000"/>
              </a:lnSpc>
              <a:spcBef>
                <a:spcPct val="20000"/>
              </a:spcBef>
            </a:pPr>
            <a:r>
              <a:rPr lang="zh-CN" altLang="en-US" sz="2400" b="1" dirty="0">
                <a:latin typeface="楷体" pitchFamily="49" charset="-122"/>
                <a:ea typeface="楷体" pitchFamily="49" charset="-122"/>
              </a:rPr>
              <a:t>初始条件：串</a:t>
            </a:r>
            <a:r>
              <a:rPr lang="en-US" altLang="zh-CN" sz="2400" b="1" dirty="0">
                <a:latin typeface="楷体" pitchFamily="49" charset="-122"/>
                <a:ea typeface="楷体" pitchFamily="49" charset="-122"/>
              </a:rPr>
              <a:t>s, </a:t>
            </a:r>
            <a:r>
              <a:rPr lang="zh-CN" altLang="en-US" sz="2400" b="1" dirty="0">
                <a:latin typeface="楷体" pitchFamily="49" charset="-122"/>
                <a:ea typeface="楷体" pitchFamily="49" charset="-122"/>
              </a:rPr>
              <a:t>已存在</a:t>
            </a:r>
            <a:r>
              <a:rPr lang="en-US" altLang="zh-CN" sz="2400" b="1" dirty="0">
                <a:latin typeface="楷体" pitchFamily="49" charset="-122"/>
                <a:ea typeface="楷体" pitchFamily="49" charset="-122"/>
              </a:rPr>
              <a:t>, 1≦pos≦StrLength(s)</a:t>
            </a:r>
            <a:r>
              <a:rPr lang="zh-CN" altLang="en-US" sz="2400" b="1" dirty="0">
                <a:latin typeface="楷体" pitchFamily="49" charset="-122"/>
                <a:ea typeface="楷体" pitchFamily="49" charset="-122"/>
              </a:rPr>
              <a:t>且</a:t>
            </a:r>
            <a:r>
              <a:rPr lang="zh-CN" altLang="en-US" sz="2400" dirty="0">
                <a:latin typeface="楷体" pitchFamily="49" charset="-122"/>
                <a:ea typeface="楷体" pitchFamily="49" charset="-122"/>
              </a:rPr>
              <a:t> </a:t>
            </a:r>
            <a:r>
              <a:rPr lang="en-US" altLang="zh-CN" sz="2400" b="1" dirty="0">
                <a:latin typeface="楷体" pitchFamily="49" charset="-122"/>
                <a:ea typeface="楷体" pitchFamily="49" charset="-122"/>
              </a:rPr>
              <a:t>0≦len≦StrLength(s) –pos+1</a:t>
            </a:r>
            <a:r>
              <a:rPr lang="zh-CN" altLang="en-US" sz="2400" b="1" dirty="0">
                <a:latin typeface="楷体" pitchFamily="49" charset="-122"/>
                <a:ea typeface="楷体" pitchFamily="49" charset="-122"/>
              </a:rPr>
              <a:t>。</a:t>
            </a:r>
          </a:p>
          <a:p>
            <a:pPr lvl="1">
              <a:lnSpc>
                <a:spcPct val="110000"/>
              </a:lnSpc>
              <a:spcBef>
                <a:spcPct val="20000"/>
              </a:spcBef>
            </a:pPr>
            <a:r>
              <a:rPr lang="zh-CN" altLang="en-US" sz="2400" b="1" dirty="0">
                <a:latin typeface="楷体" pitchFamily="49" charset="-122"/>
                <a:ea typeface="楷体" pitchFamily="49" charset="-122"/>
              </a:rPr>
              <a:t>操作结果：用</a:t>
            </a:r>
            <a:r>
              <a:rPr lang="en-US" altLang="zh-CN" sz="2400" b="1" dirty="0">
                <a:latin typeface="楷体" pitchFamily="49" charset="-122"/>
                <a:ea typeface="楷体" pitchFamily="49" charset="-122"/>
              </a:rPr>
              <a:t>sub</a:t>
            </a:r>
            <a:r>
              <a:rPr lang="zh-CN" altLang="en-US" sz="2400" b="1" dirty="0">
                <a:latin typeface="楷体" pitchFamily="49" charset="-122"/>
                <a:ea typeface="楷体" pitchFamily="49" charset="-122"/>
              </a:rPr>
              <a:t>返回串</a:t>
            </a:r>
            <a:r>
              <a:rPr lang="en-US" altLang="zh-CN" sz="2400" b="1" dirty="0">
                <a:latin typeface="楷体" pitchFamily="49" charset="-122"/>
                <a:ea typeface="楷体" pitchFamily="49" charset="-122"/>
              </a:rPr>
              <a:t>s</a:t>
            </a:r>
            <a:r>
              <a:rPr lang="zh-CN" altLang="en-US" sz="2400" b="1" dirty="0">
                <a:latin typeface="楷体" pitchFamily="49" charset="-122"/>
                <a:ea typeface="楷体" pitchFamily="49" charset="-122"/>
              </a:rPr>
              <a:t>的第</a:t>
            </a:r>
            <a:r>
              <a:rPr lang="en-US" altLang="zh-CN" sz="2400" b="1" dirty="0">
                <a:latin typeface="楷体" pitchFamily="49" charset="-122"/>
                <a:ea typeface="楷体" pitchFamily="49" charset="-122"/>
              </a:rPr>
              <a:t>pos</a:t>
            </a:r>
            <a:r>
              <a:rPr lang="zh-CN" altLang="en-US" sz="2400" b="1" dirty="0">
                <a:latin typeface="楷体" pitchFamily="49" charset="-122"/>
                <a:ea typeface="楷体" pitchFamily="49" charset="-122"/>
              </a:rPr>
              <a:t>个字符起长度为</a:t>
            </a:r>
            <a:r>
              <a:rPr lang="en-US" altLang="zh-CN" sz="2400" b="1" dirty="0" err="1">
                <a:latin typeface="楷体" pitchFamily="49" charset="-122"/>
                <a:ea typeface="楷体" pitchFamily="49" charset="-122"/>
              </a:rPr>
              <a:t>len</a:t>
            </a:r>
            <a:r>
              <a:rPr lang="zh-CN" altLang="en-US" sz="2400" b="1" dirty="0">
                <a:latin typeface="楷体" pitchFamily="49" charset="-122"/>
                <a:ea typeface="楷体" pitchFamily="49" charset="-122"/>
              </a:rPr>
              <a:t>的子串。</a:t>
            </a:r>
          </a:p>
          <a:p>
            <a:pPr lvl="1">
              <a:lnSpc>
                <a:spcPct val="110000"/>
              </a:lnSpc>
              <a:spcBef>
                <a:spcPct val="20000"/>
              </a:spcBef>
            </a:pPr>
            <a:r>
              <a:rPr lang="en-US" altLang="zh-CN" sz="2400" b="1" dirty="0">
                <a:latin typeface="楷体" pitchFamily="49" charset="-122"/>
                <a:ea typeface="楷体" pitchFamily="49" charset="-122"/>
              </a:rPr>
              <a:t>……</a:t>
            </a:r>
          </a:p>
          <a:p>
            <a:pPr>
              <a:lnSpc>
                <a:spcPct val="110000"/>
              </a:lnSpc>
              <a:spcBef>
                <a:spcPct val="20000"/>
              </a:spcBef>
            </a:pPr>
            <a:r>
              <a:rPr lang="en-US" altLang="zh-CN" sz="2400" b="1" dirty="0">
                <a:latin typeface="楷体" pitchFamily="49" charset="-122"/>
                <a:ea typeface="楷体" pitchFamily="49" charset="-122"/>
              </a:rPr>
              <a:t>} ADT  String</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147</a:t>
            </a:fld>
            <a:endParaRPr lang="en-US" altLang="zh-CN"/>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idx="4294967295"/>
          </p:nvPr>
        </p:nvSpPr>
        <p:spPr>
          <a:xfrm>
            <a:off x="395288" y="138113"/>
            <a:ext cx="8153400" cy="914400"/>
          </a:xfrm>
        </p:spPr>
        <p:txBody>
          <a:bodyPr>
            <a:prstTxWarp prst="textNoShape">
              <a:avLst/>
            </a:prstTxWarp>
          </a:bodyPr>
          <a:lstStyle/>
          <a:p>
            <a:r>
              <a:rPr lang="en-US" altLang="zh-CN" dirty="0"/>
              <a:t>4.2 </a:t>
            </a:r>
            <a:r>
              <a:rPr lang="zh-CN" altLang="en-US" dirty="0"/>
              <a:t>串的存储表示和实现</a:t>
            </a:r>
          </a:p>
        </p:txBody>
      </p:sp>
      <p:sp>
        <p:nvSpPr>
          <p:cNvPr id="11266" name="Rectangle 3"/>
          <p:cNvSpPr>
            <a:spLocks noGrp="1" noChangeArrowheads="1"/>
          </p:cNvSpPr>
          <p:nvPr>
            <p:ph/>
          </p:nvPr>
        </p:nvSpPr>
        <p:spPr>
          <a:xfrm>
            <a:off x="214282" y="1142984"/>
            <a:ext cx="8766175" cy="5014912"/>
          </a:xfrm>
        </p:spPr>
        <p:txBody>
          <a:bodyPr/>
          <a:lstStyle/>
          <a:p>
            <a:pPr marL="0" indent="0">
              <a:lnSpc>
                <a:spcPct val="110000"/>
              </a:lnSpc>
              <a:buFont typeface="Wingdings" pitchFamily="2" charset="2"/>
              <a:buNone/>
            </a:pPr>
            <a:r>
              <a:rPr lang="zh-CN" altLang="en-US" sz="2800" b="1" dirty="0">
                <a:latin typeface="宋体" pitchFamily="2" charset="-122"/>
              </a:rPr>
              <a:t>    串是一种特殊的线性表，其存储表示和线性表类似，但又不完全相同。串的存储方式取决于将要对串所进行的操作。串在计算机中有</a:t>
            </a:r>
            <a:r>
              <a:rPr lang="en-US" altLang="zh-CN" sz="2800" b="1" dirty="0"/>
              <a:t>3</a:t>
            </a:r>
            <a:r>
              <a:rPr lang="zh-CN" altLang="en-US" sz="2800" b="1" dirty="0">
                <a:latin typeface="宋体" pitchFamily="2" charset="-122"/>
              </a:rPr>
              <a:t>种表示方式：</a:t>
            </a:r>
          </a:p>
          <a:p>
            <a:pPr marL="533400" lvl="1" indent="0">
              <a:lnSpc>
                <a:spcPct val="110000"/>
              </a:lnSpc>
              <a:buFont typeface="Wingdings" pitchFamily="2" charset="2"/>
              <a:buNone/>
            </a:pPr>
            <a:r>
              <a:rPr lang="zh-CN" altLang="en-US" b="1" dirty="0">
                <a:solidFill>
                  <a:schemeClr val="folHlink"/>
                </a:solidFill>
                <a:latin typeface="宋体" pitchFamily="2" charset="-122"/>
              </a:rPr>
              <a:t>◆ </a:t>
            </a:r>
            <a:r>
              <a:rPr lang="zh-CN" altLang="en-US" b="1" dirty="0">
                <a:solidFill>
                  <a:schemeClr val="folHlink"/>
                </a:solidFill>
                <a:latin typeface="楷体" pitchFamily="49" charset="-122"/>
                <a:ea typeface="楷体" pitchFamily="49" charset="-122"/>
              </a:rPr>
              <a:t>定长顺序存储表示</a:t>
            </a:r>
            <a:r>
              <a:rPr lang="zh-CN" altLang="en-US" b="1" dirty="0">
                <a:latin typeface="楷体" pitchFamily="49" charset="-122"/>
                <a:ea typeface="楷体" pitchFamily="49" charset="-122"/>
              </a:rPr>
              <a:t>：</a:t>
            </a:r>
            <a:r>
              <a:rPr lang="zh-CN" altLang="en-US" b="1" dirty="0">
                <a:latin typeface="宋体" pitchFamily="2" charset="-122"/>
                <a:ea typeface="楷体" pitchFamily="49" charset="-122"/>
                <a:cs typeface="+mn-cs"/>
              </a:rPr>
              <a:t>将串定义成字符数组，利用串名可以直接访问串值。用这种表示方式，串的存储空间在编译时确定，其大小不能改变。</a:t>
            </a:r>
          </a:p>
          <a:p>
            <a:pPr marL="533400" lvl="1" indent="0">
              <a:lnSpc>
                <a:spcPct val="110000"/>
              </a:lnSpc>
              <a:buFont typeface="Wingdings" pitchFamily="2" charset="2"/>
              <a:buNone/>
            </a:pPr>
            <a:r>
              <a:rPr lang="zh-CN" altLang="en-US" b="1" dirty="0">
                <a:solidFill>
                  <a:schemeClr val="folHlink"/>
                </a:solidFill>
                <a:latin typeface="宋体" pitchFamily="2" charset="-122"/>
              </a:rPr>
              <a:t>◆ </a:t>
            </a:r>
            <a:r>
              <a:rPr lang="zh-CN" altLang="en-US" b="1" dirty="0">
                <a:solidFill>
                  <a:schemeClr val="folHlink"/>
                </a:solidFill>
                <a:latin typeface="楷体" pitchFamily="49" charset="-122"/>
                <a:ea typeface="楷体" pitchFamily="49" charset="-122"/>
              </a:rPr>
              <a:t>堆分配存储方式：</a:t>
            </a:r>
            <a:r>
              <a:rPr lang="zh-CN" altLang="en-US" b="1" dirty="0">
                <a:latin typeface="宋体" pitchFamily="2" charset="-122"/>
                <a:ea typeface="楷体" pitchFamily="49" charset="-122"/>
                <a:cs typeface="+mn-cs"/>
              </a:rPr>
              <a:t>仍然用一组地址连续的存储单元来依次存储串中的字符序列，但串的存储空间是在程序运行时根据串的实际长度动态分配的。</a:t>
            </a:r>
          </a:p>
          <a:p>
            <a:pPr marL="533400" lvl="1" indent="0">
              <a:lnSpc>
                <a:spcPct val="110000"/>
              </a:lnSpc>
              <a:buFont typeface="Wingdings" pitchFamily="2" charset="2"/>
              <a:buNone/>
            </a:pPr>
            <a:r>
              <a:rPr lang="zh-CN" altLang="en-US" b="1" dirty="0">
                <a:solidFill>
                  <a:schemeClr val="folHlink"/>
                </a:solidFill>
                <a:latin typeface="宋体" pitchFamily="2" charset="-122"/>
              </a:rPr>
              <a:t>◆ </a:t>
            </a:r>
            <a:r>
              <a:rPr lang="zh-CN" altLang="en-US" b="1" dirty="0">
                <a:solidFill>
                  <a:schemeClr val="folHlink"/>
                </a:solidFill>
                <a:latin typeface="楷体" pitchFamily="49" charset="-122"/>
                <a:ea typeface="楷体" pitchFamily="49" charset="-122"/>
              </a:rPr>
              <a:t>块链存储方式：</a:t>
            </a:r>
            <a:r>
              <a:rPr lang="zh-CN" altLang="en-US" b="1" dirty="0">
                <a:latin typeface="宋体" pitchFamily="2" charset="-122"/>
                <a:ea typeface="楷体" pitchFamily="49" charset="-122"/>
                <a:cs typeface="+mn-cs"/>
              </a:rPr>
              <a:t>是一种链式存储结构表示。</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148</a:t>
            </a:fld>
            <a:endParaRPr lang="en-US" altLang="zh-CN"/>
          </a:p>
        </p:txBody>
      </p:sp>
    </p:spTree>
  </p:cSld>
  <p:clrMapOvr>
    <a:masterClrMapping/>
  </p:clrMapOvr>
  <p:transition spd="slow">
    <p:fad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idx="4294967295"/>
          </p:nvPr>
        </p:nvSpPr>
        <p:spPr>
          <a:xfrm>
            <a:off x="539750" y="142875"/>
            <a:ext cx="7993063" cy="838200"/>
          </a:xfrm>
        </p:spPr>
        <p:txBody>
          <a:bodyPr>
            <a:prstTxWarp prst="textNoShape">
              <a:avLst/>
            </a:prstTxWarp>
          </a:bodyPr>
          <a:lstStyle/>
          <a:p>
            <a:r>
              <a:rPr lang="en-US" altLang="zh-CN" dirty="0"/>
              <a:t>   </a:t>
            </a:r>
            <a:r>
              <a:rPr lang="zh-CN" altLang="en-US" dirty="0"/>
              <a:t>串的定长顺序存储表示</a:t>
            </a:r>
          </a:p>
        </p:txBody>
      </p:sp>
      <p:sp>
        <p:nvSpPr>
          <p:cNvPr id="13314" name="Rectangle 3"/>
          <p:cNvSpPr>
            <a:spLocks noChangeArrowheads="1"/>
          </p:cNvSpPr>
          <p:nvPr/>
        </p:nvSpPr>
        <p:spPr bwMode="auto">
          <a:xfrm>
            <a:off x="152400" y="1143000"/>
            <a:ext cx="8812213" cy="5381625"/>
          </a:xfrm>
          <a:prstGeom prst="rect">
            <a:avLst/>
          </a:prstGeom>
          <a:noFill/>
          <a:ln w="9525">
            <a:noFill/>
            <a:miter lim="800000"/>
            <a:headEnd/>
            <a:tailEnd/>
          </a:ln>
        </p:spPr>
        <p:txBody>
          <a:bodyPr/>
          <a:lstStyle/>
          <a:p>
            <a:pPr>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    用一组连续的存储单元来存放串中的字符序列。所谓定长顺序存储结构，是直接使用定长的字符数组来定义，数组的上界预先确定。</a:t>
            </a:r>
          </a:p>
          <a:p>
            <a:pPr>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    定长顺序存储结构定义为：</a:t>
            </a:r>
          </a:p>
          <a:p>
            <a:pPr>
              <a:lnSpc>
                <a:spcPct val="110000"/>
              </a:lnSpc>
              <a:spcBef>
                <a:spcPct val="20000"/>
              </a:spcBef>
              <a:buClr>
                <a:schemeClr val="accent2"/>
              </a:buClr>
              <a:buSzPct val="80000"/>
              <a:buFont typeface="Wingdings" pitchFamily="2" charset="2"/>
              <a:buNone/>
            </a:pPr>
            <a:r>
              <a:rPr lang="en-US" altLang="zh-CN" sz="2800" b="1" dirty="0"/>
              <a:t>#define MAX_STRLEN  256</a:t>
            </a:r>
          </a:p>
          <a:p>
            <a:pPr>
              <a:lnSpc>
                <a:spcPct val="110000"/>
              </a:lnSpc>
              <a:spcBef>
                <a:spcPct val="20000"/>
              </a:spcBef>
              <a:buClr>
                <a:schemeClr val="accent2"/>
              </a:buClr>
              <a:buSzPct val="80000"/>
              <a:buFont typeface="Wingdings" pitchFamily="2" charset="2"/>
              <a:buNone/>
            </a:pPr>
            <a:r>
              <a:rPr lang="en-US" altLang="zh-CN" sz="2800" b="1" dirty="0" err="1"/>
              <a:t>typedef</a:t>
            </a:r>
            <a:r>
              <a:rPr lang="en-US" altLang="zh-CN" sz="2800" b="1" dirty="0"/>
              <a:t>  </a:t>
            </a:r>
            <a:r>
              <a:rPr lang="en-US" altLang="zh-CN" sz="2800" b="1" dirty="0" err="1"/>
              <a:t>struct</a:t>
            </a:r>
            <a:endParaRPr lang="en-US" altLang="zh-CN" sz="2800" b="1" dirty="0"/>
          </a:p>
          <a:p>
            <a:pPr marL="355600" lvl="1">
              <a:lnSpc>
                <a:spcPct val="110000"/>
              </a:lnSpc>
              <a:spcBef>
                <a:spcPct val="20000"/>
              </a:spcBef>
              <a:buClr>
                <a:schemeClr val="accent2"/>
              </a:buClr>
              <a:buSzPct val="80000"/>
              <a:buFont typeface="Wingdings" pitchFamily="2" charset="2"/>
              <a:buNone/>
            </a:pPr>
            <a:r>
              <a:rPr lang="en-US" altLang="zh-CN" sz="2800" b="1" dirty="0"/>
              <a:t>{  char  </a:t>
            </a:r>
            <a:r>
              <a:rPr lang="en-US" altLang="zh-CN" sz="2800" b="1" dirty="0" err="1"/>
              <a:t>str</a:t>
            </a:r>
            <a:r>
              <a:rPr lang="en-US" altLang="zh-CN" sz="2800" b="1" dirty="0"/>
              <a:t>[MAX_STRLEN] ;</a:t>
            </a:r>
          </a:p>
          <a:p>
            <a:pPr marL="723900" lvl="2">
              <a:lnSpc>
                <a:spcPct val="110000"/>
              </a:lnSpc>
              <a:spcBef>
                <a:spcPct val="20000"/>
              </a:spcBef>
              <a:buClr>
                <a:schemeClr val="accent2"/>
              </a:buClr>
              <a:buSzPct val="80000"/>
              <a:buFont typeface="Wingdings" pitchFamily="2" charset="2"/>
              <a:buNone/>
            </a:pPr>
            <a:r>
              <a:rPr lang="en-US" altLang="zh-CN" sz="2800" b="1" dirty="0" err="1"/>
              <a:t>int</a:t>
            </a:r>
            <a:r>
              <a:rPr lang="en-US" altLang="zh-CN" sz="2800" b="1" dirty="0"/>
              <a:t>  length;</a:t>
            </a:r>
          </a:p>
          <a:p>
            <a:pPr marL="355600" lvl="1">
              <a:lnSpc>
                <a:spcPct val="110000"/>
              </a:lnSpc>
              <a:spcBef>
                <a:spcPct val="20000"/>
              </a:spcBef>
              <a:buClr>
                <a:schemeClr val="accent2"/>
              </a:buClr>
              <a:buSzPct val="80000"/>
              <a:buFont typeface="Wingdings" pitchFamily="2" charset="2"/>
              <a:buNone/>
            </a:pPr>
            <a:r>
              <a:rPr lang="en-US" altLang="zh-CN" sz="2800" b="1" dirty="0"/>
              <a:t>} </a:t>
            </a:r>
            <a:r>
              <a:rPr lang="en-US" altLang="zh-CN" sz="2800" b="1" dirty="0" err="1"/>
              <a:t>StringType</a:t>
            </a:r>
            <a:r>
              <a:rPr lang="en-US" altLang="zh-CN" sz="2800" b="1" dirty="0"/>
              <a:t> ;   </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149</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4"/>
          <p:cNvSpPr>
            <a:spLocks noGrp="1"/>
          </p:cNvSpPr>
          <p:nvPr>
            <p:ph type="title"/>
          </p:nvPr>
        </p:nvSpPr>
        <p:spPr>
          <a:xfrm>
            <a:off x="1000125" y="274638"/>
            <a:ext cx="7143750" cy="1143000"/>
          </a:xfrm>
        </p:spPr>
        <p:txBody>
          <a:bodyPr/>
          <a:lstStyle/>
          <a:p>
            <a:pPr eaLnBrk="1" hangingPunct="1"/>
            <a:r>
              <a:rPr lang="zh-CN" altLang="en-US"/>
              <a:t>顺序表</a:t>
            </a:r>
            <a:endParaRPr lang="zh-CN" altLang="en-US" sz="1600" b="0">
              <a:solidFill>
                <a:srgbClr val="008000"/>
              </a:solidFill>
              <a:latin typeface="Times New Roman" pitchFamily="18" charset="0"/>
              <a:cs typeface="Times New Roman" pitchFamily="18" charset="0"/>
            </a:endParaRPr>
          </a:p>
        </p:txBody>
      </p:sp>
      <p:sp>
        <p:nvSpPr>
          <p:cNvPr id="22531" name="内容占位符 5"/>
          <p:cNvSpPr>
            <a:spLocks noGrp="1"/>
          </p:cNvSpPr>
          <p:nvPr>
            <p:ph idx="1"/>
          </p:nvPr>
        </p:nvSpPr>
        <p:spPr>
          <a:xfrm>
            <a:off x="1000125" y="1600200"/>
            <a:ext cx="7143750" cy="4525963"/>
          </a:xfrm>
        </p:spPr>
        <p:txBody>
          <a:bodyPr/>
          <a:lstStyle/>
          <a:p>
            <a:pPr>
              <a:buFont typeface="Wingdings" pitchFamily="2" charset="2"/>
              <a:buNone/>
            </a:pPr>
            <a:r>
              <a:rPr lang="zh-CN" altLang="en-US" dirty="0">
                <a:solidFill>
                  <a:srgbClr val="008000"/>
                </a:solidFill>
              </a:rPr>
              <a:t>例</a:t>
            </a:r>
            <a:r>
              <a:rPr lang="en-US" altLang="zh-CN" dirty="0">
                <a:solidFill>
                  <a:srgbClr val="008000"/>
                </a:solidFill>
              </a:rPr>
              <a:t>2-1</a:t>
            </a:r>
            <a:r>
              <a:rPr lang="en-US" altLang="zh-CN" dirty="0">
                <a:solidFill>
                  <a:schemeClr val="folHlink"/>
                </a:solidFill>
              </a:rPr>
              <a:t> </a:t>
            </a:r>
            <a:r>
              <a:rPr lang="zh-CN" altLang="en-US" dirty="0"/>
              <a:t>归并两个非递减有序顺序表</a:t>
            </a:r>
            <a:r>
              <a:rPr lang="en-US" altLang="zh-CN" dirty="0"/>
              <a:t>La</a:t>
            </a:r>
            <a:r>
              <a:rPr lang="zh-CN" altLang="en-US" dirty="0"/>
              <a:t>和</a:t>
            </a:r>
            <a:r>
              <a:rPr lang="en-US" altLang="zh-CN" dirty="0"/>
              <a:t>Lb</a:t>
            </a:r>
            <a:r>
              <a:rPr lang="zh-CN" altLang="en-US" dirty="0"/>
              <a:t>，得到新的非递减有序顺序表</a:t>
            </a:r>
            <a:r>
              <a:rPr lang="en-US" altLang="zh-CN" dirty="0" err="1"/>
              <a:t>Lc</a:t>
            </a:r>
            <a:r>
              <a:rPr lang="zh-CN" altLang="en-US" dirty="0"/>
              <a:t>。</a:t>
            </a:r>
          </a:p>
          <a:p>
            <a:pPr>
              <a:buFont typeface="Wingdings" pitchFamily="2" charset="2"/>
              <a:buNone/>
            </a:pPr>
            <a:r>
              <a:rPr lang="zh-CN" altLang="en-US" dirty="0">
                <a:solidFill>
                  <a:srgbClr val="008000"/>
                </a:solidFill>
                <a:sym typeface="Wingdings" pitchFamily="2" charset="2"/>
              </a:rPr>
              <a:t></a:t>
            </a:r>
            <a:r>
              <a:rPr lang="zh-CN" altLang="en-US" dirty="0">
                <a:solidFill>
                  <a:srgbClr val="CC0000"/>
                </a:solidFill>
              </a:rPr>
              <a:t>算法思路</a:t>
            </a:r>
            <a:r>
              <a:rPr lang="zh-CN" altLang="en-US" dirty="0"/>
              <a:t>：</a:t>
            </a:r>
          </a:p>
          <a:p>
            <a:pPr>
              <a:buFont typeface="Wingdings" pitchFamily="2" charset="2"/>
              <a:buNone/>
            </a:pPr>
            <a:r>
              <a:rPr lang="zh-CN" altLang="en-US" dirty="0"/>
              <a:t>申请</a:t>
            </a:r>
            <a:r>
              <a:rPr lang="en-US" altLang="zh-CN" dirty="0" err="1"/>
              <a:t>Lc</a:t>
            </a:r>
            <a:r>
              <a:rPr lang="zh-CN" altLang="en-US" dirty="0"/>
              <a:t>；</a:t>
            </a:r>
          </a:p>
          <a:p>
            <a:pPr>
              <a:buFont typeface="Wingdings" pitchFamily="2" charset="2"/>
              <a:buNone/>
            </a:pPr>
            <a:r>
              <a:rPr lang="zh-CN" altLang="en-US" dirty="0"/>
              <a:t>依次将</a:t>
            </a:r>
            <a:r>
              <a:rPr lang="en-US" altLang="zh-CN" dirty="0"/>
              <a:t>La</a:t>
            </a:r>
            <a:r>
              <a:rPr lang="zh-CN" altLang="en-US" dirty="0"/>
              <a:t>和</a:t>
            </a:r>
            <a:r>
              <a:rPr lang="en-US" altLang="zh-CN" dirty="0"/>
              <a:t>Lb</a:t>
            </a:r>
            <a:r>
              <a:rPr lang="zh-CN" altLang="en-US" dirty="0"/>
              <a:t>中当前较小的结点写入</a:t>
            </a:r>
            <a:r>
              <a:rPr lang="en-US" altLang="zh-CN" dirty="0" err="1"/>
              <a:t>Lc</a:t>
            </a:r>
            <a:r>
              <a:rPr lang="en-US" altLang="zh-CN" dirty="0"/>
              <a:t>;</a:t>
            </a:r>
          </a:p>
          <a:p>
            <a:pPr>
              <a:buFont typeface="Wingdings" pitchFamily="2" charset="2"/>
              <a:buNone/>
            </a:pPr>
            <a:r>
              <a:rPr lang="zh-CN" altLang="en-US" dirty="0"/>
              <a:t>销毁</a:t>
            </a:r>
            <a:r>
              <a:rPr lang="en-US" altLang="zh-CN" dirty="0"/>
              <a:t>La</a:t>
            </a:r>
            <a:r>
              <a:rPr lang="zh-CN" altLang="en-US" dirty="0"/>
              <a:t>和</a:t>
            </a:r>
            <a:r>
              <a:rPr lang="en-US" altLang="zh-CN" dirty="0"/>
              <a:t>Lb</a:t>
            </a:r>
            <a:r>
              <a:rPr lang="zh-CN" altLang="en-US" dirty="0"/>
              <a:t>。</a:t>
            </a:r>
          </a:p>
        </p:txBody>
      </p:sp>
      <p:sp>
        <p:nvSpPr>
          <p:cNvPr id="22532" name="灯片编号占位符 1"/>
          <p:cNvSpPr>
            <a:spLocks noGrp="1"/>
          </p:cNvSpPr>
          <p:nvPr>
            <p:ph type="sldNum" sz="quarter" idx="10"/>
          </p:nvPr>
        </p:nvSpPr>
        <p:spPr>
          <a:noFill/>
        </p:spPr>
        <p:txBody>
          <a:bodyPr/>
          <a:lstStyle/>
          <a:p>
            <a:fld id="{9342990A-ED3E-48AD-B890-2C50D5D34F22}" type="slidenum">
              <a:rPr lang="zh-CN" altLang="en-US" smtClean="0">
                <a:ea typeface="宋体" charset="-122"/>
              </a:rPr>
              <a:pPr/>
              <a:t>15</a:t>
            </a:fld>
            <a:endParaRPr lang="en-US" altLang="zh-CN">
              <a:ea typeface="宋体" charset="-122"/>
            </a:endParaRPr>
          </a:p>
        </p:txBody>
      </p:sp>
      <p:sp>
        <p:nvSpPr>
          <p:cNvPr id="22533" name="Rectangle 3"/>
          <p:cNvSpPr>
            <a:spLocks noChangeArrowheads="1"/>
          </p:cNvSpPr>
          <p:nvPr/>
        </p:nvSpPr>
        <p:spPr bwMode="auto">
          <a:xfrm>
            <a:off x="928688" y="1614488"/>
            <a:ext cx="7429500" cy="4505325"/>
          </a:xfrm>
          <a:prstGeom prst="rect">
            <a:avLst/>
          </a:prstGeom>
          <a:noFill/>
          <a:ln w="38100" cmpd="dbl">
            <a:noFill/>
            <a:miter lim="800000"/>
            <a:headEnd/>
            <a:tailEnd/>
          </a:ln>
        </p:spPr>
        <p:txBody>
          <a:bodyPr/>
          <a:lstStyle/>
          <a:p>
            <a:pPr>
              <a:lnSpc>
                <a:spcPct val="150000"/>
              </a:lnSpc>
              <a:buClr>
                <a:srgbClr val="008000"/>
              </a:buClr>
              <a:buFont typeface="Wingdings" pitchFamily="2" charset="2"/>
              <a:buNone/>
            </a:pPr>
            <a:endParaRPr lang="zh-CN" altLang="en-US" sz="2800" b="1">
              <a:latin typeface="Times New Roman" pitchFamily="18" charset="0"/>
              <a:ea typeface="楷体_GB2312" pitchFamily="49"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p:nvPr>
        </p:nvSpPr>
        <p:spPr>
          <a:xfrm>
            <a:off x="152400" y="152400"/>
            <a:ext cx="8812213" cy="6156325"/>
          </a:xfrm>
        </p:spPr>
        <p:txBody>
          <a:bodyPr/>
          <a:lstStyle/>
          <a:p>
            <a:pPr marL="0" indent="0">
              <a:lnSpc>
                <a:spcPct val="110000"/>
              </a:lnSpc>
              <a:buFont typeface="Wingdings" pitchFamily="2" charset="2"/>
              <a:buNone/>
            </a:pPr>
            <a:r>
              <a:rPr lang="en-US" altLang="zh-CN" dirty="0">
                <a:solidFill>
                  <a:schemeClr val="folHlink"/>
                </a:solidFill>
                <a:latin typeface="楷体" pitchFamily="49" charset="-122"/>
              </a:rPr>
              <a:t>1  </a:t>
            </a:r>
            <a:r>
              <a:rPr lang="zh-CN" altLang="en-US" dirty="0">
                <a:solidFill>
                  <a:schemeClr val="folHlink"/>
                </a:solidFill>
                <a:latin typeface="楷体" pitchFamily="49" charset="-122"/>
              </a:rPr>
              <a:t>串</a:t>
            </a:r>
            <a:r>
              <a:rPr lang="zh-CN" altLang="en-US" b="1" dirty="0">
                <a:solidFill>
                  <a:schemeClr val="folHlink"/>
                </a:solidFill>
                <a:latin typeface="楷体" pitchFamily="49" charset="-122"/>
              </a:rPr>
              <a:t>的联结操作</a:t>
            </a:r>
          </a:p>
          <a:p>
            <a:pPr marL="0" indent="0">
              <a:lnSpc>
                <a:spcPct val="110000"/>
              </a:lnSpc>
              <a:buFont typeface="Wingdings" pitchFamily="2" charset="2"/>
              <a:buNone/>
            </a:pPr>
            <a:r>
              <a:rPr lang="en-US" altLang="zh-CN" sz="2800" b="1" dirty="0">
                <a:ea typeface="楷体_GB2312" pitchFamily="1" charset="-122"/>
              </a:rPr>
              <a:t>Status  </a:t>
            </a:r>
            <a:r>
              <a:rPr lang="en-US" altLang="zh-CN" sz="2800" b="1" dirty="0" err="1">
                <a:ea typeface="楷体_GB2312" pitchFamily="1" charset="-122"/>
              </a:rPr>
              <a:t>StrConcat</a:t>
            </a:r>
            <a:r>
              <a:rPr lang="en-US" altLang="zh-CN" sz="2800" b="1" dirty="0">
                <a:ea typeface="楷体_GB2312" pitchFamily="1" charset="-122"/>
              </a:rPr>
              <a:t> ( </a:t>
            </a:r>
            <a:r>
              <a:rPr lang="en-US" altLang="zh-CN" sz="2800" b="1" dirty="0" err="1">
                <a:ea typeface="楷体_GB2312" pitchFamily="1" charset="-122"/>
              </a:rPr>
              <a:t>StringType</a:t>
            </a:r>
            <a:r>
              <a:rPr lang="en-US" altLang="zh-CN" sz="2800" b="1" dirty="0">
                <a:ea typeface="楷体_GB2312" pitchFamily="1" charset="-122"/>
              </a:rPr>
              <a:t>  s, </a:t>
            </a:r>
            <a:r>
              <a:rPr lang="en-US" altLang="zh-CN" sz="2800" b="1" dirty="0" err="1">
                <a:ea typeface="楷体_GB2312" pitchFamily="1" charset="-122"/>
              </a:rPr>
              <a:t>StringType</a:t>
            </a:r>
            <a:r>
              <a:rPr lang="en-US" altLang="zh-CN" sz="2800" b="1" dirty="0">
                <a:ea typeface="楷体_GB2312" pitchFamily="1" charset="-122"/>
              </a:rPr>
              <a:t> t)</a:t>
            </a:r>
          </a:p>
          <a:p>
            <a:pPr marL="355600" lvl="1" indent="0">
              <a:lnSpc>
                <a:spcPct val="110000"/>
              </a:lnSpc>
              <a:buFont typeface="Wingdings" pitchFamily="2" charset="2"/>
              <a:buNone/>
            </a:pPr>
            <a:r>
              <a:rPr lang="en-US" altLang="zh-CN" sz="2400" b="1" dirty="0"/>
              <a:t>/*</a:t>
            </a:r>
            <a:r>
              <a:rPr lang="en-US" altLang="zh-CN" sz="2400" b="1" dirty="0">
                <a:latin typeface="宋体" pitchFamily="2" charset="-122"/>
              </a:rPr>
              <a:t>  </a:t>
            </a:r>
            <a:r>
              <a:rPr lang="zh-CN" altLang="en-US" sz="2400" b="1" dirty="0">
                <a:latin typeface="楷体" pitchFamily="49" charset="-122"/>
                <a:ea typeface="楷体" pitchFamily="49" charset="-122"/>
              </a:rPr>
              <a:t>将串</a:t>
            </a:r>
            <a:r>
              <a:rPr lang="en-US" altLang="zh-CN" sz="2400" b="1" dirty="0">
                <a:latin typeface="楷体" pitchFamily="49" charset="-122"/>
                <a:ea typeface="楷体" pitchFamily="49" charset="-122"/>
              </a:rPr>
              <a:t>t</a:t>
            </a:r>
            <a:r>
              <a:rPr lang="zh-CN" altLang="en-US" sz="2400" b="1" dirty="0">
                <a:latin typeface="楷体" pitchFamily="49" charset="-122"/>
                <a:ea typeface="楷体" pitchFamily="49" charset="-122"/>
              </a:rPr>
              <a:t>联结到串</a:t>
            </a:r>
            <a:r>
              <a:rPr lang="en-US" altLang="zh-CN" sz="2400" b="1" dirty="0">
                <a:latin typeface="楷体" pitchFamily="49" charset="-122"/>
                <a:ea typeface="楷体" pitchFamily="49" charset="-122"/>
              </a:rPr>
              <a:t>s</a:t>
            </a:r>
            <a:r>
              <a:rPr lang="zh-CN" altLang="en-US" sz="2400" b="1" dirty="0">
                <a:latin typeface="楷体" pitchFamily="49" charset="-122"/>
                <a:ea typeface="楷体" pitchFamily="49" charset="-122"/>
              </a:rPr>
              <a:t>之后，结果仍然保存在</a:t>
            </a:r>
            <a:r>
              <a:rPr lang="en-US" altLang="zh-CN" sz="2400" b="1" dirty="0">
                <a:latin typeface="楷体" pitchFamily="49" charset="-122"/>
                <a:ea typeface="楷体" pitchFamily="49" charset="-122"/>
              </a:rPr>
              <a:t>s</a:t>
            </a:r>
            <a:r>
              <a:rPr lang="zh-CN" altLang="en-US" sz="2400" b="1" dirty="0">
                <a:latin typeface="楷体" pitchFamily="49" charset="-122"/>
                <a:ea typeface="楷体" pitchFamily="49" charset="-122"/>
              </a:rPr>
              <a:t>中  </a:t>
            </a:r>
            <a:r>
              <a:rPr lang="zh-CN" altLang="en-US" sz="2400" b="1" dirty="0"/>
              <a:t>*</a:t>
            </a:r>
            <a:r>
              <a:rPr lang="en-US" altLang="zh-CN" sz="2400" b="1" dirty="0"/>
              <a:t>/</a:t>
            </a:r>
          </a:p>
          <a:p>
            <a:pPr marL="355600" lvl="1" indent="0">
              <a:lnSpc>
                <a:spcPct val="110000"/>
              </a:lnSpc>
              <a:buFont typeface="Wingdings" pitchFamily="2" charset="2"/>
              <a:buNone/>
            </a:pPr>
            <a:r>
              <a:rPr lang="en-US" altLang="zh-CN" b="1" dirty="0"/>
              <a:t>{  </a:t>
            </a:r>
            <a:r>
              <a:rPr lang="en-US" altLang="zh-CN" b="1" dirty="0" err="1"/>
              <a:t>int</a:t>
            </a:r>
            <a:r>
              <a:rPr lang="en-US" altLang="zh-CN" b="1" dirty="0"/>
              <a:t> </a:t>
            </a:r>
            <a:r>
              <a:rPr lang="en-US" altLang="zh-CN" b="1" dirty="0" err="1"/>
              <a:t>i</a:t>
            </a:r>
            <a:r>
              <a:rPr lang="en-US" altLang="zh-CN" b="1" dirty="0"/>
              <a:t>,  j ;</a:t>
            </a:r>
          </a:p>
          <a:p>
            <a:pPr marL="723900" lvl="2" indent="0">
              <a:lnSpc>
                <a:spcPct val="110000"/>
              </a:lnSpc>
              <a:buFont typeface="Wingdings" pitchFamily="2" charset="2"/>
              <a:buNone/>
            </a:pPr>
            <a:r>
              <a:rPr lang="en-US" altLang="zh-CN" sz="2800" b="1" dirty="0"/>
              <a:t>if ((</a:t>
            </a:r>
            <a:r>
              <a:rPr lang="en-US" altLang="zh-CN" sz="2800" b="1" dirty="0" err="1"/>
              <a:t>s.length+t.length</a:t>
            </a:r>
            <a:r>
              <a:rPr lang="en-US" altLang="zh-CN" sz="2800" b="1" dirty="0"/>
              <a:t>)&gt;MAX_STRLEN)</a:t>
            </a:r>
          </a:p>
          <a:p>
            <a:pPr marL="1079500" lvl="3" indent="0">
              <a:lnSpc>
                <a:spcPct val="110000"/>
              </a:lnSpc>
              <a:buFont typeface="Wingdings" pitchFamily="2" charset="2"/>
              <a:buNone/>
            </a:pPr>
            <a:r>
              <a:rPr lang="en-US" altLang="zh-CN" sz="2800" b="1" dirty="0"/>
              <a:t>Return ERROR ;   </a:t>
            </a:r>
            <a:r>
              <a:rPr lang="en-US" altLang="zh-CN" sz="2400" b="1" dirty="0">
                <a:latin typeface="楷体" pitchFamily="49" charset="-122"/>
                <a:ea typeface="楷体" pitchFamily="49" charset="-122"/>
              </a:rPr>
              <a:t>/*  </a:t>
            </a:r>
            <a:r>
              <a:rPr lang="zh-CN" altLang="en-US" sz="2400" b="1" dirty="0">
                <a:latin typeface="楷体" pitchFamily="49" charset="-122"/>
                <a:ea typeface="楷体" pitchFamily="49" charset="-122"/>
              </a:rPr>
              <a:t>联结后长度超出范围  *</a:t>
            </a:r>
            <a:r>
              <a:rPr lang="en-US" altLang="zh-CN" sz="2400" b="1" dirty="0">
                <a:latin typeface="楷体" pitchFamily="49" charset="-122"/>
                <a:ea typeface="楷体" pitchFamily="49" charset="-122"/>
              </a:rPr>
              <a:t>/</a:t>
            </a:r>
          </a:p>
          <a:p>
            <a:pPr marL="723900" lvl="2" indent="0">
              <a:lnSpc>
                <a:spcPct val="110000"/>
              </a:lnSpc>
              <a:buFont typeface="Wingdings" pitchFamily="2" charset="2"/>
              <a:buNone/>
            </a:pPr>
            <a:r>
              <a:rPr lang="en-US" altLang="zh-CN" sz="2800" b="1" dirty="0"/>
              <a:t> for (</a:t>
            </a:r>
            <a:r>
              <a:rPr lang="en-US" altLang="zh-CN" sz="2800" b="1" dirty="0" err="1"/>
              <a:t>i</a:t>
            </a:r>
            <a:r>
              <a:rPr lang="en-US" altLang="zh-CN" sz="2800" b="1" dirty="0"/>
              <a:t>=0 ; </a:t>
            </a:r>
            <a:r>
              <a:rPr lang="en-US" altLang="zh-CN" sz="2800" b="1" dirty="0" err="1"/>
              <a:t>i</a:t>
            </a:r>
            <a:r>
              <a:rPr lang="en-US" altLang="zh-CN" sz="2800" b="1" dirty="0"/>
              <a:t>&lt;</a:t>
            </a:r>
            <a:r>
              <a:rPr lang="en-US" altLang="zh-CN" sz="2800" b="1" dirty="0" err="1"/>
              <a:t>t.length</a:t>
            </a:r>
            <a:r>
              <a:rPr lang="en-US" altLang="zh-CN" sz="2800" b="1" dirty="0"/>
              <a:t> ; </a:t>
            </a:r>
            <a:r>
              <a:rPr lang="en-US" altLang="zh-CN" sz="2800" b="1" dirty="0" err="1"/>
              <a:t>i</a:t>
            </a:r>
            <a:r>
              <a:rPr lang="en-US" altLang="zh-CN" sz="2800" b="1" dirty="0"/>
              <a:t>++)</a:t>
            </a:r>
          </a:p>
          <a:p>
            <a:pPr marL="1079500" lvl="3" indent="0">
              <a:lnSpc>
                <a:spcPct val="110000"/>
              </a:lnSpc>
              <a:buFont typeface="Wingdings" pitchFamily="2" charset="2"/>
              <a:buNone/>
            </a:pPr>
            <a:r>
              <a:rPr lang="en-US" altLang="zh-CN" sz="2800" b="1" dirty="0"/>
              <a:t>s.str[</a:t>
            </a:r>
            <a:r>
              <a:rPr lang="en-US" altLang="zh-CN" sz="2800" b="1" dirty="0" err="1"/>
              <a:t>s.length+i</a:t>
            </a:r>
            <a:r>
              <a:rPr lang="en-US" altLang="zh-CN" sz="2800" b="1" dirty="0"/>
              <a:t>]=t.str[</a:t>
            </a:r>
            <a:r>
              <a:rPr lang="en-US" altLang="zh-CN" sz="2800" b="1" dirty="0" err="1"/>
              <a:t>i</a:t>
            </a:r>
            <a:r>
              <a:rPr lang="en-US" altLang="zh-CN" sz="2800" b="1" dirty="0"/>
              <a:t>] ;   </a:t>
            </a:r>
            <a:r>
              <a:rPr lang="en-US" altLang="zh-CN" sz="2400" b="1" dirty="0"/>
              <a:t>/*  </a:t>
            </a:r>
            <a:r>
              <a:rPr lang="zh-CN" altLang="en-US" sz="2400" b="1" dirty="0">
                <a:latin typeface="楷体" pitchFamily="49" charset="-122"/>
                <a:ea typeface="楷体" pitchFamily="49" charset="-122"/>
              </a:rPr>
              <a:t>串</a:t>
            </a:r>
            <a:r>
              <a:rPr lang="en-US" altLang="zh-CN" sz="2400" b="1" dirty="0">
                <a:latin typeface="楷体" pitchFamily="49" charset="-122"/>
                <a:ea typeface="楷体" pitchFamily="49" charset="-122"/>
              </a:rPr>
              <a:t>t</a:t>
            </a:r>
            <a:r>
              <a:rPr lang="zh-CN" altLang="en-US" sz="2400" b="1" dirty="0">
                <a:latin typeface="楷体" pitchFamily="49" charset="-122"/>
                <a:ea typeface="楷体" pitchFamily="49" charset="-122"/>
              </a:rPr>
              <a:t>联结到串</a:t>
            </a:r>
            <a:r>
              <a:rPr lang="en-US" altLang="zh-CN" sz="2400" b="1" dirty="0">
                <a:latin typeface="楷体" pitchFamily="49" charset="-122"/>
                <a:ea typeface="楷体" pitchFamily="49" charset="-122"/>
              </a:rPr>
              <a:t>s</a:t>
            </a:r>
            <a:r>
              <a:rPr lang="zh-CN" altLang="en-US" sz="2400" b="1" dirty="0">
                <a:latin typeface="楷体" pitchFamily="49" charset="-122"/>
                <a:ea typeface="楷体" pitchFamily="49" charset="-122"/>
              </a:rPr>
              <a:t>之后  </a:t>
            </a:r>
            <a:r>
              <a:rPr lang="zh-CN" altLang="en-US" sz="2400" b="1" dirty="0"/>
              <a:t>*</a:t>
            </a:r>
            <a:r>
              <a:rPr lang="en-US" altLang="zh-CN" sz="2400" b="1" dirty="0"/>
              <a:t>/</a:t>
            </a:r>
          </a:p>
          <a:p>
            <a:pPr marL="723900" lvl="2" indent="0">
              <a:lnSpc>
                <a:spcPct val="110000"/>
              </a:lnSpc>
              <a:buFont typeface="Wingdings" pitchFamily="2" charset="2"/>
              <a:buNone/>
            </a:pPr>
            <a:r>
              <a:rPr lang="en-US" altLang="zh-CN" sz="2800" b="1" dirty="0" err="1"/>
              <a:t>s.length</a:t>
            </a:r>
            <a:r>
              <a:rPr lang="en-US" altLang="zh-CN" sz="2800" b="1" dirty="0"/>
              <a:t>=</a:t>
            </a:r>
            <a:r>
              <a:rPr lang="en-US" altLang="zh-CN" sz="2800" b="1" dirty="0" err="1"/>
              <a:t>s.length+t.length</a:t>
            </a:r>
            <a:r>
              <a:rPr lang="en-US" altLang="zh-CN" sz="2800" b="1" dirty="0"/>
              <a:t> ;  </a:t>
            </a:r>
            <a:r>
              <a:rPr lang="en-US" altLang="zh-CN" b="1" dirty="0"/>
              <a:t>/* </a:t>
            </a:r>
            <a:r>
              <a:rPr lang="zh-CN" altLang="en-US" b="1" dirty="0">
                <a:latin typeface="楷体" pitchFamily="49" charset="-122"/>
                <a:ea typeface="楷体" pitchFamily="49" charset="-122"/>
              </a:rPr>
              <a:t>修改联结后的串长度 </a:t>
            </a:r>
            <a:r>
              <a:rPr lang="zh-CN" altLang="en-US" b="1" dirty="0"/>
              <a:t>*</a:t>
            </a:r>
            <a:r>
              <a:rPr lang="en-US" altLang="zh-CN" b="1" dirty="0"/>
              <a:t>/</a:t>
            </a:r>
          </a:p>
          <a:p>
            <a:pPr marL="723900" lvl="2" indent="0">
              <a:lnSpc>
                <a:spcPct val="110000"/>
              </a:lnSpc>
              <a:buFont typeface="Wingdings" pitchFamily="2" charset="2"/>
              <a:buNone/>
            </a:pPr>
            <a:r>
              <a:rPr lang="en-US" altLang="zh-CN" sz="2800" b="1" dirty="0"/>
              <a:t>return OK ;</a:t>
            </a:r>
          </a:p>
          <a:p>
            <a:pPr marL="355600" lvl="1" indent="0">
              <a:lnSpc>
                <a:spcPct val="110000"/>
              </a:lnSpc>
              <a:buFont typeface="Wingdings" pitchFamily="2" charset="2"/>
              <a:buNone/>
            </a:pPr>
            <a:r>
              <a:rPr lang="en-US" altLang="zh-CN" b="1" dirty="0"/>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150</a:t>
            </a:fld>
            <a:endParaRPr lang="en-US" altLang="zh-CN"/>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p:nvPr>
        </p:nvSpPr>
        <p:spPr>
          <a:xfrm>
            <a:off x="0" y="152400"/>
            <a:ext cx="8964613" cy="6348434"/>
          </a:xfrm>
        </p:spPr>
        <p:txBody>
          <a:bodyPr/>
          <a:lstStyle/>
          <a:p>
            <a:pPr marL="0" indent="0">
              <a:lnSpc>
                <a:spcPct val="110000"/>
              </a:lnSpc>
              <a:buFont typeface="Wingdings" pitchFamily="2" charset="2"/>
              <a:buNone/>
            </a:pPr>
            <a:r>
              <a:rPr lang="en-US" altLang="zh-CN" dirty="0">
                <a:solidFill>
                  <a:schemeClr val="folHlink"/>
                </a:solidFill>
                <a:latin typeface="楷体" pitchFamily="49" charset="-122"/>
              </a:rPr>
              <a:t>2   </a:t>
            </a:r>
            <a:r>
              <a:rPr lang="zh-CN" altLang="en-US" dirty="0">
                <a:solidFill>
                  <a:schemeClr val="folHlink"/>
                </a:solidFill>
                <a:latin typeface="楷体" pitchFamily="49" charset="-122"/>
              </a:rPr>
              <a:t>求子串操作</a:t>
            </a:r>
          </a:p>
          <a:p>
            <a:pPr marL="0" indent="0">
              <a:lnSpc>
                <a:spcPct val="110000"/>
              </a:lnSpc>
              <a:buFont typeface="Wingdings" pitchFamily="2" charset="2"/>
              <a:buNone/>
            </a:pPr>
            <a:r>
              <a:rPr lang="en-US" altLang="zh-CN" sz="2800" b="1" dirty="0">
                <a:ea typeface="楷体_GB2312" pitchFamily="1" charset="-122"/>
              </a:rPr>
              <a:t>Status </a:t>
            </a:r>
            <a:r>
              <a:rPr lang="en-US" altLang="zh-CN" sz="2800" b="1" dirty="0" err="1"/>
              <a:t>SubString</a:t>
            </a:r>
            <a:r>
              <a:rPr lang="en-US" altLang="zh-CN" sz="2800" b="1" dirty="0"/>
              <a:t> (</a:t>
            </a:r>
            <a:r>
              <a:rPr lang="en-US" altLang="zh-CN" sz="2800" b="1" dirty="0" err="1">
                <a:ea typeface="楷体_GB2312" pitchFamily="1" charset="-122"/>
              </a:rPr>
              <a:t>StringType</a:t>
            </a:r>
            <a:r>
              <a:rPr lang="en-US" altLang="zh-CN" sz="2800" b="1" dirty="0">
                <a:ea typeface="楷体_GB2312" pitchFamily="1" charset="-122"/>
              </a:rPr>
              <a:t> </a:t>
            </a:r>
            <a:r>
              <a:rPr lang="en-US" altLang="zh-CN" sz="2800" b="1" dirty="0"/>
              <a:t>s, </a:t>
            </a:r>
            <a:r>
              <a:rPr lang="en-US" altLang="zh-CN" sz="2800" b="1" dirty="0" err="1"/>
              <a:t>int</a:t>
            </a:r>
            <a:r>
              <a:rPr lang="en-US" altLang="zh-CN" sz="2800" b="1" dirty="0"/>
              <a:t> pos, </a:t>
            </a:r>
            <a:r>
              <a:rPr lang="en-US" altLang="zh-CN" sz="2800" b="1" dirty="0" err="1"/>
              <a:t>int</a:t>
            </a:r>
            <a:r>
              <a:rPr lang="en-US" altLang="zh-CN" sz="2800" b="1" dirty="0"/>
              <a:t> </a:t>
            </a:r>
            <a:r>
              <a:rPr lang="en-US" altLang="zh-CN" sz="2800" b="1" dirty="0" err="1"/>
              <a:t>len</a:t>
            </a:r>
            <a:r>
              <a:rPr lang="en-US" altLang="zh-CN" sz="2800" b="1" dirty="0"/>
              <a:t>, </a:t>
            </a:r>
            <a:r>
              <a:rPr lang="en-US" altLang="zh-CN" sz="2800" b="1" dirty="0" err="1">
                <a:ea typeface="楷体_GB2312" pitchFamily="1" charset="-122"/>
              </a:rPr>
              <a:t>StringType</a:t>
            </a:r>
            <a:r>
              <a:rPr lang="en-US" altLang="zh-CN" sz="2800" b="1" dirty="0"/>
              <a:t> *sub)</a:t>
            </a:r>
          </a:p>
          <a:p>
            <a:pPr marL="355600" lvl="1" indent="0">
              <a:lnSpc>
                <a:spcPct val="110000"/>
              </a:lnSpc>
              <a:buFont typeface="Wingdings" pitchFamily="2" charset="2"/>
              <a:buNone/>
            </a:pPr>
            <a:r>
              <a:rPr lang="en-US" altLang="zh-CN" b="1" dirty="0"/>
              <a:t>{  </a:t>
            </a:r>
            <a:r>
              <a:rPr lang="en-US" altLang="zh-CN" b="1" dirty="0" err="1"/>
              <a:t>int</a:t>
            </a:r>
            <a:r>
              <a:rPr lang="en-US" altLang="zh-CN" b="1" dirty="0"/>
              <a:t> k,  j ;</a:t>
            </a:r>
          </a:p>
          <a:p>
            <a:pPr marL="723900" lvl="2" indent="0">
              <a:lnSpc>
                <a:spcPct val="110000"/>
              </a:lnSpc>
              <a:buFont typeface="Wingdings" pitchFamily="2" charset="2"/>
              <a:buNone/>
            </a:pPr>
            <a:r>
              <a:rPr lang="en-US" altLang="zh-CN" sz="2800" b="1" dirty="0"/>
              <a:t>if (pos&lt;1||pos&gt;</a:t>
            </a:r>
            <a:r>
              <a:rPr lang="en-US" altLang="zh-CN" sz="2800" b="1" dirty="0" err="1"/>
              <a:t>s.length</a:t>
            </a:r>
            <a:r>
              <a:rPr lang="en-US" altLang="zh-CN" sz="2800" b="1" dirty="0"/>
              <a:t>||</a:t>
            </a:r>
            <a:r>
              <a:rPr lang="en-US" altLang="zh-CN" sz="2800" b="1" dirty="0" err="1"/>
              <a:t>len</a:t>
            </a:r>
            <a:r>
              <a:rPr lang="en-US" altLang="zh-CN" sz="2800" b="1" dirty="0"/>
              <a:t>&lt;0||</a:t>
            </a:r>
            <a:r>
              <a:rPr lang="en-US" altLang="zh-CN" sz="2800" b="1" dirty="0" err="1"/>
              <a:t>len</a:t>
            </a:r>
            <a:r>
              <a:rPr lang="en-US" altLang="zh-CN" sz="2800" b="1" dirty="0"/>
              <a:t>&gt;(s.length-pos+1))      /* 0≦len≦StrLength(s) –pos+1*/</a:t>
            </a:r>
          </a:p>
          <a:p>
            <a:pPr marL="1079500" lvl="3" indent="0">
              <a:lnSpc>
                <a:spcPct val="110000"/>
              </a:lnSpc>
              <a:buFont typeface="Wingdings" pitchFamily="2" charset="2"/>
              <a:buNone/>
            </a:pPr>
            <a:r>
              <a:rPr lang="en-US" altLang="zh-CN" sz="2800" b="1" dirty="0"/>
              <a:t>return ERROR ;   </a:t>
            </a:r>
            <a:r>
              <a:rPr lang="en-US" altLang="zh-CN" sz="2400" b="1" dirty="0"/>
              <a:t>/*  </a:t>
            </a:r>
            <a:r>
              <a:rPr lang="zh-CN" altLang="en-US" sz="2400" b="1" dirty="0">
                <a:latin typeface="楷体" pitchFamily="49" charset="-122"/>
                <a:ea typeface="楷体" pitchFamily="49" charset="-122"/>
              </a:rPr>
              <a:t>参数非法  </a:t>
            </a:r>
            <a:r>
              <a:rPr lang="zh-CN" altLang="en-US" sz="2400" b="1" dirty="0"/>
              <a:t>*</a:t>
            </a:r>
            <a:r>
              <a:rPr lang="en-US" altLang="zh-CN" sz="2400" b="1" dirty="0"/>
              <a:t>/</a:t>
            </a:r>
          </a:p>
          <a:p>
            <a:pPr marL="723900" lvl="2" indent="0">
              <a:lnSpc>
                <a:spcPct val="110000"/>
              </a:lnSpc>
              <a:buFont typeface="Wingdings" pitchFamily="2" charset="2"/>
              <a:buNone/>
            </a:pPr>
            <a:r>
              <a:rPr lang="en-US" altLang="zh-CN" sz="2800" b="1" dirty="0"/>
              <a:t>sub-&gt;length=</a:t>
            </a:r>
            <a:r>
              <a:rPr lang="en-US" altLang="zh-CN" sz="2800" b="1" dirty="0" err="1"/>
              <a:t>len</a:t>
            </a:r>
            <a:r>
              <a:rPr lang="en-US" altLang="zh-CN" sz="2800" b="1" dirty="0"/>
              <a:t> ;   </a:t>
            </a:r>
            <a:r>
              <a:rPr lang="en-US" altLang="zh-CN" b="1" dirty="0"/>
              <a:t>/*  </a:t>
            </a:r>
            <a:r>
              <a:rPr lang="zh-CN" altLang="en-US" b="1" dirty="0">
                <a:latin typeface="楷体" pitchFamily="49" charset="-122"/>
                <a:ea typeface="楷体" pitchFamily="49" charset="-122"/>
              </a:rPr>
              <a:t>求得子串长度  </a:t>
            </a:r>
            <a:r>
              <a:rPr lang="zh-CN" altLang="en-US" b="1" dirty="0"/>
              <a:t>*</a:t>
            </a:r>
            <a:r>
              <a:rPr lang="en-US" altLang="zh-CN" b="1" dirty="0"/>
              <a:t>/</a:t>
            </a:r>
          </a:p>
          <a:p>
            <a:pPr marL="723900" lvl="2" indent="0">
              <a:lnSpc>
                <a:spcPct val="110000"/>
              </a:lnSpc>
              <a:buFont typeface="Wingdings" pitchFamily="2" charset="2"/>
              <a:buNone/>
            </a:pPr>
            <a:r>
              <a:rPr lang="en-US" altLang="zh-CN" sz="2800" b="1" dirty="0"/>
              <a:t>for (j=0, k=0 ; k&lt;</a:t>
            </a:r>
            <a:r>
              <a:rPr lang="en-US" altLang="zh-CN" sz="2800" b="1" dirty="0" err="1"/>
              <a:t>len</a:t>
            </a:r>
            <a:r>
              <a:rPr lang="en-US" altLang="zh-CN" sz="2800" b="1" dirty="0"/>
              <a:t> ; k++, j++)</a:t>
            </a:r>
          </a:p>
          <a:p>
            <a:pPr marL="723900" lvl="2" indent="0">
              <a:lnSpc>
                <a:spcPct val="110000"/>
              </a:lnSpc>
              <a:buFont typeface="Wingdings" pitchFamily="2" charset="2"/>
              <a:buNone/>
            </a:pPr>
            <a:r>
              <a:rPr lang="en-US" altLang="zh-CN" sz="2800" b="1" dirty="0"/>
              <a:t>sub-&gt;</a:t>
            </a:r>
            <a:r>
              <a:rPr lang="en-US" altLang="zh-CN" sz="2800" b="1" dirty="0" err="1"/>
              <a:t>str</a:t>
            </a:r>
            <a:r>
              <a:rPr lang="en-US" altLang="zh-CN" sz="2800" b="1" dirty="0"/>
              <a:t>[j]=s.str[</a:t>
            </a:r>
            <a:r>
              <a:rPr lang="en-US" altLang="zh-CN" sz="2800" b="1" dirty="0" err="1"/>
              <a:t>pos+k</a:t>
            </a:r>
            <a:r>
              <a:rPr lang="en-US" altLang="zh-CN" sz="2800" b="1" dirty="0"/>
              <a:t>] ;   </a:t>
            </a:r>
            <a:r>
              <a:rPr lang="en-US" altLang="zh-CN" sz="2400" b="1" dirty="0"/>
              <a:t>/*  </a:t>
            </a:r>
            <a:r>
              <a:rPr lang="zh-CN" altLang="en-US" sz="2400" b="1" dirty="0">
                <a:latin typeface="楷体" pitchFamily="49" charset="-122"/>
                <a:ea typeface="楷体" pitchFamily="49" charset="-122"/>
              </a:rPr>
              <a:t>逐个字符复制求得子串  </a:t>
            </a:r>
            <a:r>
              <a:rPr lang="zh-CN" altLang="en-US" sz="2400" b="1" dirty="0"/>
              <a:t>*</a:t>
            </a:r>
            <a:r>
              <a:rPr lang="en-US" altLang="zh-CN" sz="2400" b="1" dirty="0"/>
              <a:t>/</a:t>
            </a:r>
          </a:p>
          <a:p>
            <a:pPr marL="723900" lvl="2" indent="0">
              <a:lnSpc>
                <a:spcPct val="110000"/>
              </a:lnSpc>
              <a:buFont typeface="Wingdings" pitchFamily="2" charset="2"/>
              <a:buNone/>
            </a:pPr>
            <a:r>
              <a:rPr lang="en-US" altLang="zh-CN" sz="2800" b="1" dirty="0"/>
              <a:t>return OK ;</a:t>
            </a:r>
          </a:p>
          <a:p>
            <a:pPr marL="355600" lvl="1" indent="0">
              <a:lnSpc>
                <a:spcPct val="110000"/>
              </a:lnSpc>
              <a:buFont typeface="Wingdings" pitchFamily="2" charset="2"/>
              <a:buNone/>
            </a:pPr>
            <a:r>
              <a:rPr lang="en-US" altLang="zh-CN" b="1" dirty="0"/>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151</a:t>
            </a:fld>
            <a:endParaRPr lang="en-US" altLang="zh-CN"/>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idx="4294967295"/>
          </p:nvPr>
        </p:nvSpPr>
        <p:spPr>
          <a:xfrm>
            <a:off x="685800" y="146050"/>
            <a:ext cx="6934200" cy="762000"/>
          </a:xfrm>
        </p:spPr>
        <p:txBody>
          <a:bodyPr>
            <a:prstTxWarp prst="textNoShape">
              <a:avLst/>
            </a:prstTxWarp>
          </a:bodyPr>
          <a:lstStyle/>
          <a:p>
            <a:r>
              <a:rPr lang="en-US" altLang="zh-CN" dirty="0"/>
              <a:t>   </a:t>
            </a:r>
            <a:r>
              <a:rPr lang="zh-CN" altLang="en-US" dirty="0"/>
              <a:t>串的堆分配存储表示</a:t>
            </a:r>
          </a:p>
        </p:txBody>
      </p:sp>
      <p:sp>
        <p:nvSpPr>
          <p:cNvPr id="17410" name="Rectangle 3"/>
          <p:cNvSpPr>
            <a:spLocks noChangeArrowheads="1"/>
          </p:cNvSpPr>
          <p:nvPr/>
        </p:nvSpPr>
        <p:spPr bwMode="auto">
          <a:xfrm>
            <a:off x="179388" y="981075"/>
            <a:ext cx="8763000" cy="5688013"/>
          </a:xfrm>
          <a:prstGeom prst="rect">
            <a:avLst/>
          </a:prstGeom>
          <a:noFill/>
          <a:ln w="9525">
            <a:noFill/>
            <a:miter lim="800000"/>
            <a:headEnd/>
            <a:tailEnd/>
          </a:ln>
        </p:spPr>
        <p:txBody>
          <a:bodyPr/>
          <a:lstStyle/>
          <a:p>
            <a:pPr>
              <a:lnSpc>
                <a:spcPct val="110000"/>
              </a:lnSpc>
              <a:spcBef>
                <a:spcPct val="20000"/>
              </a:spcBef>
              <a:buClr>
                <a:schemeClr val="accent2"/>
              </a:buClr>
              <a:buSzPct val="80000"/>
              <a:buFont typeface="Wingdings" pitchFamily="2" charset="2"/>
              <a:buNone/>
            </a:pPr>
            <a:r>
              <a:rPr lang="zh-CN" altLang="en-US" sz="2800" b="1" dirty="0">
                <a:latin typeface="宋体" pitchFamily="2" charset="-122"/>
              </a:rPr>
              <a:t>    </a:t>
            </a:r>
            <a:r>
              <a:rPr lang="zh-CN" altLang="en-US" sz="2800" b="1" dirty="0">
                <a:latin typeface="楷体" pitchFamily="49" charset="-122"/>
                <a:ea typeface="楷体" pitchFamily="49" charset="-122"/>
              </a:rPr>
              <a:t>实现方法：系统提供一个空间足够大且地址连续的存储空间</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称为“</a:t>
            </a:r>
            <a:r>
              <a:rPr lang="zh-CN" altLang="en-US" sz="2800" b="1" dirty="0">
                <a:solidFill>
                  <a:schemeClr val="folHlink"/>
                </a:solidFill>
                <a:latin typeface="楷体" pitchFamily="49" charset="-122"/>
                <a:ea typeface="楷体" pitchFamily="49" charset="-122"/>
              </a:rPr>
              <a:t>堆</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供串使用。可使用</a:t>
            </a:r>
            <a:r>
              <a:rPr lang="en-US" altLang="zh-CN" sz="2800" b="1" dirty="0">
                <a:latin typeface="楷体" pitchFamily="49" charset="-122"/>
                <a:ea typeface="楷体" pitchFamily="49" charset="-122"/>
              </a:rPr>
              <a:t>C</a:t>
            </a:r>
            <a:r>
              <a:rPr lang="zh-CN" altLang="en-US" sz="2800" b="1" dirty="0">
                <a:latin typeface="楷体" pitchFamily="49" charset="-122"/>
                <a:ea typeface="楷体" pitchFamily="49" charset="-122"/>
              </a:rPr>
              <a:t>语言的动态存储分配函数</a:t>
            </a:r>
            <a:r>
              <a:rPr lang="en-US" altLang="zh-CN" sz="2800" b="1" dirty="0" err="1">
                <a:latin typeface="楷体" pitchFamily="49" charset="-122"/>
                <a:ea typeface="楷体" pitchFamily="49" charset="-122"/>
              </a:rPr>
              <a:t>malloc</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和</a:t>
            </a:r>
            <a:r>
              <a:rPr lang="en-US" altLang="zh-CN" sz="2800" b="1" dirty="0">
                <a:latin typeface="楷体" pitchFamily="49" charset="-122"/>
                <a:ea typeface="楷体" pitchFamily="49" charset="-122"/>
              </a:rPr>
              <a:t>free()</a:t>
            </a:r>
            <a:r>
              <a:rPr lang="zh-CN" altLang="en-US" sz="2800" b="1" dirty="0">
                <a:latin typeface="楷体" pitchFamily="49" charset="-122"/>
                <a:ea typeface="楷体" pitchFamily="49" charset="-122"/>
              </a:rPr>
              <a:t>来管理。</a:t>
            </a:r>
          </a:p>
          <a:p>
            <a:pPr>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    特点是：仍然以一组地址连续的存储空间来存储字符串值，但其所需的存储空间是在程序执行过程中动态分配，故是动态的，变长的。</a:t>
            </a:r>
          </a:p>
          <a:p>
            <a:pPr>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    串的堆式存储结构的类型定义</a:t>
            </a:r>
          </a:p>
          <a:p>
            <a:pPr>
              <a:lnSpc>
                <a:spcPct val="110000"/>
              </a:lnSpc>
              <a:spcBef>
                <a:spcPct val="20000"/>
              </a:spcBef>
              <a:buClr>
                <a:schemeClr val="accent2"/>
              </a:buClr>
              <a:buSzPct val="80000"/>
              <a:buFont typeface="Wingdings" pitchFamily="2" charset="2"/>
              <a:buNone/>
            </a:pPr>
            <a:r>
              <a:rPr lang="en-US" altLang="zh-CN" sz="2800" b="1" dirty="0" err="1"/>
              <a:t>typedef</a:t>
            </a:r>
            <a:r>
              <a:rPr lang="en-US" altLang="zh-CN" sz="2800" b="1" dirty="0"/>
              <a:t>  </a:t>
            </a:r>
            <a:r>
              <a:rPr lang="en-US" altLang="zh-CN" sz="2800" b="1" dirty="0" err="1"/>
              <a:t>struct</a:t>
            </a:r>
            <a:endParaRPr lang="en-US" altLang="zh-CN" sz="2800" b="1" dirty="0"/>
          </a:p>
          <a:p>
            <a:pPr marL="355600" lvl="1">
              <a:lnSpc>
                <a:spcPct val="110000"/>
              </a:lnSpc>
              <a:spcBef>
                <a:spcPct val="20000"/>
              </a:spcBef>
              <a:buClr>
                <a:schemeClr val="accent2"/>
              </a:buClr>
              <a:buSzPct val="80000"/>
              <a:buFont typeface="Wingdings" pitchFamily="2" charset="2"/>
              <a:buNone/>
            </a:pPr>
            <a:r>
              <a:rPr lang="en-US" altLang="zh-CN" sz="2800" b="1" dirty="0"/>
              <a:t>{  char *</a:t>
            </a:r>
            <a:r>
              <a:rPr lang="en-US" altLang="zh-CN" sz="2800" b="1" dirty="0" err="1"/>
              <a:t>ch</a:t>
            </a:r>
            <a:r>
              <a:rPr lang="en-US" altLang="zh-CN" sz="2800" b="1" dirty="0"/>
              <a:t>;    </a:t>
            </a:r>
            <a:r>
              <a:rPr lang="en-US" altLang="zh-CN" b="1" dirty="0"/>
              <a:t>/*  </a:t>
            </a:r>
            <a:r>
              <a:rPr lang="zh-CN" altLang="en-US" b="1" dirty="0">
                <a:latin typeface="楷体" pitchFamily="49" charset="-122"/>
                <a:ea typeface="楷体" pitchFamily="49" charset="-122"/>
              </a:rPr>
              <a:t>若非空，按长度分配，否则为</a:t>
            </a:r>
            <a:r>
              <a:rPr lang="en-US" altLang="zh-CN" b="1" dirty="0">
                <a:latin typeface="楷体" pitchFamily="49" charset="-122"/>
                <a:ea typeface="楷体" pitchFamily="49" charset="-122"/>
              </a:rPr>
              <a:t>NULL </a:t>
            </a:r>
            <a:r>
              <a:rPr lang="en-US" altLang="zh-CN" b="1" dirty="0"/>
              <a:t>*/</a:t>
            </a:r>
          </a:p>
          <a:p>
            <a:pPr marL="723900" lvl="2">
              <a:lnSpc>
                <a:spcPct val="110000"/>
              </a:lnSpc>
              <a:spcBef>
                <a:spcPct val="20000"/>
              </a:spcBef>
              <a:buClr>
                <a:schemeClr val="accent2"/>
              </a:buClr>
              <a:buSzPct val="80000"/>
              <a:buFont typeface="Wingdings" pitchFamily="2" charset="2"/>
              <a:buNone/>
            </a:pPr>
            <a:r>
              <a:rPr lang="en-US" altLang="zh-CN" sz="2800" b="1" dirty="0" err="1"/>
              <a:t>int</a:t>
            </a:r>
            <a:r>
              <a:rPr lang="en-US" altLang="zh-CN" sz="2800" b="1" dirty="0"/>
              <a:t> length;      </a:t>
            </a:r>
            <a:r>
              <a:rPr lang="en-US" altLang="zh-CN" b="1" dirty="0"/>
              <a:t>/*  </a:t>
            </a:r>
            <a:r>
              <a:rPr lang="zh-CN" altLang="en-US" b="1" dirty="0">
                <a:latin typeface="楷体" pitchFamily="49" charset="-122"/>
                <a:ea typeface="楷体" pitchFamily="49" charset="-122"/>
              </a:rPr>
              <a:t>串的长度  </a:t>
            </a:r>
            <a:r>
              <a:rPr lang="zh-CN" altLang="en-US" b="1" dirty="0"/>
              <a:t>*</a:t>
            </a:r>
            <a:r>
              <a:rPr lang="en-US" altLang="zh-CN" b="1" dirty="0"/>
              <a:t>/</a:t>
            </a:r>
          </a:p>
          <a:p>
            <a:pPr marL="355600" lvl="1">
              <a:lnSpc>
                <a:spcPct val="110000"/>
              </a:lnSpc>
              <a:spcBef>
                <a:spcPct val="20000"/>
              </a:spcBef>
              <a:buClr>
                <a:schemeClr val="accent2"/>
              </a:buClr>
              <a:buSzPct val="80000"/>
              <a:buFont typeface="Wingdings" pitchFamily="2" charset="2"/>
              <a:buNone/>
            </a:pPr>
            <a:r>
              <a:rPr lang="en-US" altLang="zh-CN" sz="2800" b="1" dirty="0"/>
              <a:t>} </a:t>
            </a:r>
            <a:r>
              <a:rPr lang="en-US" altLang="zh-CN" sz="2800" b="1" dirty="0" err="1"/>
              <a:t>HString</a:t>
            </a:r>
            <a:r>
              <a:rPr lang="en-US" altLang="zh-CN" sz="2800" b="1" dirty="0"/>
              <a:t> ;</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152</a:t>
            </a:fld>
            <a:endParaRPr lang="en-US" altLang="zh-CN"/>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p:nvPr>
        </p:nvSpPr>
        <p:spPr>
          <a:xfrm>
            <a:off x="152400" y="152400"/>
            <a:ext cx="8812213" cy="6516688"/>
          </a:xfrm>
        </p:spPr>
        <p:txBody>
          <a:bodyPr/>
          <a:lstStyle/>
          <a:p>
            <a:pPr marL="0" indent="0">
              <a:lnSpc>
                <a:spcPct val="110000"/>
              </a:lnSpc>
              <a:buFont typeface="Wingdings" pitchFamily="2" charset="2"/>
              <a:buNone/>
            </a:pPr>
            <a:r>
              <a:rPr lang="en-US" altLang="zh-CN" dirty="0">
                <a:solidFill>
                  <a:schemeClr val="folHlink"/>
                </a:solidFill>
                <a:latin typeface="楷体" pitchFamily="49" charset="-122"/>
              </a:rPr>
              <a:t>1  </a:t>
            </a:r>
            <a:r>
              <a:rPr lang="zh-CN" altLang="en-US" dirty="0">
                <a:solidFill>
                  <a:schemeClr val="folHlink"/>
                </a:solidFill>
                <a:latin typeface="楷体" pitchFamily="49" charset="-122"/>
              </a:rPr>
              <a:t>串的联结操作</a:t>
            </a:r>
          </a:p>
          <a:p>
            <a:pPr marL="0" indent="0">
              <a:lnSpc>
                <a:spcPct val="110000"/>
              </a:lnSpc>
              <a:buFont typeface="Wingdings" pitchFamily="2" charset="2"/>
              <a:buNone/>
            </a:pPr>
            <a:r>
              <a:rPr lang="en-US" altLang="zh-CN" sz="2800" b="1" dirty="0">
                <a:ea typeface="楷体_GB2312" pitchFamily="1" charset="-122"/>
              </a:rPr>
              <a:t>Status  </a:t>
            </a:r>
            <a:r>
              <a:rPr lang="en-US" altLang="zh-CN" sz="2800" b="1" dirty="0" err="1"/>
              <a:t>Hstring</a:t>
            </a:r>
            <a:r>
              <a:rPr lang="en-US" altLang="zh-CN" sz="2800" b="1" dirty="0"/>
              <a:t>  *</a:t>
            </a:r>
            <a:r>
              <a:rPr lang="en-US" altLang="zh-CN" sz="2800" b="1" dirty="0" err="1"/>
              <a:t>StrConcat</a:t>
            </a:r>
            <a:r>
              <a:rPr lang="en-US" altLang="zh-CN" sz="2800" b="1" dirty="0"/>
              <a:t>(</a:t>
            </a:r>
            <a:r>
              <a:rPr lang="en-US" altLang="zh-CN" sz="2800" b="1" dirty="0" err="1"/>
              <a:t>HString</a:t>
            </a:r>
            <a:r>
              <a:rPr lang="en-US" altLang="zh-CN" sz="2800" b="1" dirty="0"/>
              <a:t>  *T, </a:t>
            </a:r>
            <a:r>
              <a:rPr lang="en-US" altLang="zh-CN" sz="2800" b="1" dirty="0" err="1"/>
              <a:t>HString</a:t>
            </a:r>
            <a:r>
              <a:rPr lang="en-US" altLang="zh-CN" sz="2800" b="1" dirty="0"/>
              <a:t> *s1, </a:t>
            </a:r>
            <a:r>
              <a:rPr lang="en-US" altLang="zh-CN" sz="2800" b="1" dirty="0" err="1"/>
              <a:t>HString</a:t>
            </a:r>
            <a:r>
              <a:rPr lang="en-US" altLang="zh-CN" sz="2800" b="1" dirty="0"/>
              <a:t> *s2)</a:t>
            </a:r>
          </a:p>
          <a:p>
            <a:pPr marL="355600" lvl="1" indent="0">
              <a:lnSpc>
                <a:spcPct val="110000"/>
              </a:lnSpc>
              <a:buFont typeface="Wingdings" pitchFamily="2" charset="2"/>
              <a:buNone/>
            </a:pPr>
            <a:r>
              <a:rPr lang="en-US" altLang="zh-CN" sz="2400" b="1" dirty="0"/>
              <a:t>/*  </a:t>
            </a:r>
            <a:r>
              <a:rPr lang="zh-CN" altLang="en-US" sz="2400" b="1" dirty="0">
                <a:latin typeface="楷体" pitchFamily="49" charset="-122"/>
                <a:ea typeface="楷体" pitchFamily="49" charset="-122"/>
              </a:rPr>
              <a:t>用</a:t>
            </a:r>
            <a:r>
              <a:rPr lang="en-US" altLang="zh-CN" sz="2400" b="1" dirty="0">
                <a:latin typeface="楷体" pitchFamily="49" charset="-122"/>
                <a:ea typeface="楷体" pitchFamily="49" charset="-122"/>
              </a:rPr>
              <a:t>T</a:t>
            </a:r>
            <a:r>
              <a:rPr lang="zh-CN" altLang="en-US" sz="2400" b="1" dirty="0">
                <a:latin typeface="楷体" pitchFamily="49" charset="-122"/>
                <a:ea typeface="楷体" pitchFamily="49" charset="-122"/>
              </a:rPr>
              <a:t>返回由</a:t>
            </a:r>
            <a:r>
              <a:rPr lang="en-US" altLang="zh-CN" sz="2400" b="1" dirty="0">
                <a:latin typeface="楷体" pitchFamily="49" charset="-122"/>
                <a:ea typeface="楷体" pitchFamily="49" charset="-122"/>
              </a:rPr>
              <a:t>s1</a:t>
            </a:r>
            <a:r>
              <a:rPr lang="zh-CN" altLang="en-US" sz="2400" b="1" dirty="0">
                <a:latin typeface="楷体" pitchFamily="49" charset="-122"/>
                <a:ea typeface="楷体" pitchFamily="49" charset="-122"/>
              </a:rPr>
              <a:t>和</a:t>
            </a:r>
            <a:r>
              <a:rPr lang="en-US" altLang="zh-CN" sz="2400" b="1" dirty="0">
                <a:latin typeface="楷体" pitchFamily="49" charset="-122"/>
                <a:ea typeface="楷体" pitchFamily="49" charset="-122"/>
              </a:rPr>
              <a:t>s2</a:t>
            </a:r>
            <a:r>
              <a:rPr lang="zh-CN" altLang="en-US" sz="2400" b="1" dirty="0">
                <a:latin typeface="楷体" pitchFamily="49" charset="-122"/>
                <a:ea typeface="楷体" pitchFamily="49" charset="-122"/>
              </a:rPr>
              <a:t>联结而成的串  </a:t>
            </a:r>
            <a:r>
              <a:rPr lang="zh-CN" altLang="en-US" sz="2400" b="1" dirty="0"/>
              <a:t>*</a:t>
            </a:r>
            <a:r>
              <a:rPr lang="en-US" altLang="zh-CN" sz="2400" b="1" dirty="0"/>
              <a:t>/  </a:t>
            </a:r>
          </a:p>
          <a:p>
            <a:pPr marL="355600" lvl="1" indent="0">
              <a:lnSpc>
                <a:spcPct val="110000"/>
              </a:lnSpc>
              <a:buFont typeface="Wingdings" pitchFamily="2" charset="2"/>
              <a:buNone/>
            </a:pPr>
            <a:r>
              <a:rPr lang="en-US" altLang="zh-CN" b="1" dirty="0"/>
              <a:t>{   </a:t>
            </a:r>
            <a:r>
              <a:rPr lang="en-US" altLang="zh-CN" b="1" dirty="0" err="1"/>
              <a:t>int</a:t>
            </a:r>
            <a:r>
              <a:rPr lang="en-US" altLang="zh-CN" b="1" dirty="0"/>
              <a:t> k,  j , </a:t>
            </a:r>
            <a:r>
              <a:rPr lang="en-US" altLang="zh-CN" b="1" dirty="0" err="1"/>
              <a:t>t_len</a:t>
            </a:r>
            <a:r>
              <a:rPr lang="en-US" altLang="zh-CN" b="1" dirty="0"/>
              <a:t> ; </a:t>
            </a:r>
          </a:p>
          <a:p>
            <a:pPr marL="723900" lvl="2" indent="0">
              <a:lnSpc>
                <a:spcPct val="110000"/>
              </a:lnSpc>
              <a:buFont typeface="Wingdings" pitchFamily="2" charset="2"/>
              <a:buNone/>
            </a:pPr>
            <a:r>
              <a:rPr lang="en-US" altLang="zh-CN" sz="2800" b="1" dirty="0"/>
              <a:t>if (T-&gt;</a:t>
            </a:r>
            <a:r>
              <a:rPr lang="en-US" altLang="zh-CN" sz="2800" b="1" dirty="0" err="1"/>
              <a:t>ch</a:t>
            </a:r>
            <a:r>
              <a:rPr lang="en-US" altLang="zh-CN" sz="2800" b="1" dirty="0"/>
              <a:t>)  free(T-&gt;</a:t>
            </a:r>
            <a:r>
              <a:rPr lang="en-US" altLang="zh-CN" sz="2800" b="1" dirty="0" err="1"/>
              <a:t>ch</a:t>
            </a:r>
            <a:r>
              <a:rPr lang="en-US" altLang="zh-CN" sz="2800" b="1" dirty="0"/>
              <a:t>);     </a:t>
            </a:r>
            <a:r>
              <a:rPr lang="en-US" altLang="zh-CN" b="1" dirty="0"/>
              <a:t>/*  </a:t>
            </a:r>
            <a:r>
              <a:rPr lang="zh-CN" altLang="en-US" b="1" dirty="0">
                <a:latin typeface="楷体" pitchFamily="49" charset="-122"/>
                <a:ea typeface="楷体" pitchFamily="49" charset="-122"/>
              </a:rPr>
              <a:t>释放旧空间   </a:t>
            </a:r>
            <a:r>
              <a:rPr lang="zh-CN" altLang="en-US" b="1" dirty="0"/>
              <a:t>*</a:t>
            </a:r>
            <a:r>
              <a:rPr lang="en-US" altLang="zh-CN" b="1" dirty="0"/>
              <a:t>/</a:t>
            </a:r>
          </a:p>
          <a:p>
            <a:pPr marL="723900" lvl="2" indent="0">
              <a:lnSpc>
                <a:spcPct val="110000"/>
              </a:lnSpc>
              <a:buFont typeface="Wingdings" pitchFamily="2" charset="2"/>
              <a:buNone/>
            </a:pPr>
            <a:r>
              <a:rPr lang="en-US" altLang="zh-CN" sz="2800" b="1" dirty="0" err="1"/>
              <a:t>t_len</a:t>
            </a:r>
            <a:r>
              <a:rPr lang="en-US" altLang="zh-CN" sz="2800" b="1" dirty="0"/>
              <a:t>=s1-&gt;length+s2-&gt;length ;</a:t>
            </a:r>
          </a:p>
          <a:p>
            <a:pPr marL="723900" lvl="2" indent="0">
              <a:lnSpc>
                <a:spcPct val="110000"/>
              </a:lnSpc>
              <a:buFont typeface="Wingdings" pitchFamily="2" charset="2"/>
              <a:buNone/>
            </a:pPr>
            <a:r>
              <a:rPr lang="en-US" altLang="zh-CN" sz="2800" b="1" dirty="0"/>
              <a:t>if ((T-&gt;</a:t>
            </a:r>
            <a:r>
              <a:rPr lang="en-US" altLang="zh-CN" sz="2800" b="1" dirty="0" err="1"/>
              <a:t>ch</a:t>
            </a:r>
            <a:r>
              <a:rPr lang="en-US" altLang="zh-CN" sz="2800" b="1" dirty="0"/>
              <a:t>=(char*)</a:t>
            </a:r>
            <a:r>
              <a:rPr lang="en-US" altLang="zh-CN" sz="2800" b="1" dirty="0" err="1"/>
              <a:t>malloc</a:t>
            </a:r>
            <a:r>
              <a:rPr lang="en-US" altLang="zh-CN" sz="2800" b="1" dirty="0"/>
              <a:t>(</a:t>
            </a:r>
            <a:r>
              <a:rPr lang="en-US" altLang="zh-CN" sz="2800" b="1" dirty="0" err="1"/>
              <a:t>sizeof</a:t>
            </a:r>
            <a:r>
              <a:rPr lang="en-US" altLang="zh-CN" sz="2800" b="1" dirty="0"/>
              <a:t>((char)*</a:t>
            </a:r>
            <a:r>
              <a:rPr lang="en-US" altLang="zh-CN" sz="2800" b="1" dirty="0" err="1"/>
              <a:t>t_len</a:t>
            </a:r>
            <a:r>
              <a:rPr lang="en-US" altLang="zh-CN" sz="2800" b="1" dirty="0"/>
              <a:t>))==NULL)</a:t>
            </a:r>
          </a:p>
          <a:p>
            <a:pPr marL="1079500" lvl="3" indent="0">
              <a:lnSpc>
                <a:spcPct val="110000"/>
              </a:lnSpc>
              <a:buFont typeface="Wingdings" pitchFamily="2" charset="2"/>
              <a:buNone/>
            </a:pPr>
            <a:r>
              <a:rPr lang="en-US" altLang="zh-CN" sz="2800" b="1" dirty="0"/>
              <a:t>{   </a:t>
            </a:r>
            <a:r>
              <a:rPr lang="en-US" altLang="zh-CN" sz="2800" b="1" dirty="0" err="1"/>
              <a:t>printf</a:t>
            </a:r>
            <a:r>
              <a:rPr lang="en-US" altLang="zh-CN" sz="2800" b="1" dirty="0"/>
              <a:t>(“</a:t>
            </a:r>
            <a:r>
              <a:rPr lang="zh-CN" altLang="en-US" sz="2800" b="1" dirty="0">
                <a:latin typeface="楷体" pitchFamily="49" charset="-122"/>
                <a:ea typeface="楷体" pitchFamily="49" charset="-122"/>
              </a:rPr>
              <a:t>系统空间不够，申请空间失败 ！</a:t>
            </a:r>
            <a:r>
              <a:rPr lang="en-US" altLang="zh-CN" sz="2800" b="1" dirty="0"/>
              <a:t>\n”) ; </a:t>
            </a:r>
          </a:p>
          <a:p>
            <a:pPr marL="1435100" lvl="4" indent="0">
              <a:lnSpc>
                <a:spcPct val="110000"/>
              </a:lnSpc>
              <a:buFont typeface="Wingdings" pitchFamily="2" charset="2"/>
              <a:buNone/>
            </a:pPr>
            <a:r>
              <a:rPr lang="en-US" altLang="zh-CN" sz="2800" b="1" dirty="0"/>
              <a:t>return ERROR  ;     }</a:t>
            </a:r>
          </a:p>
          <a:p>
            <a:pPr marL="723900" lvl="2" indent="0">
              <a:lnSpc>
                <a:spcPct val="110000"/>
              </a:lnSpc>
              <a:buFont typeface="Wingdings" pitchFamily="2" charset="2"/>
              <a:buNone/>
            </a:pPr>
            <a:r>
              <a:rPr lang="en-US" altLang="zh-CN" sz="2800" b="1" dirty="0"/>
              <a:t>for (j=0 ; j&lt;s1-&gt;length; j++) </a:t>
            </a:r>
          </a:p>
          <a:p>
            <a:pPr marL="1079500" lvl="3" indent="0">
              <a:lnSpc>
                <a:spcPct val="110000"/>
              </a:lnSpc>
              <a:buFont typeface="Wingdings" pitchFamily="2" charset="2"/>
              <a:buNone/>
            </a:pPr>
            <a:r>
              <a:rPr lang="en-US" altLang="zh-CN" sz="2800" b="1" dirty="0"/>
              <a:t>T-&gt;</a:t>
            </a:r>
            <a:r>
              <a:rPr lang="en-US" altLang="zh-CN" sz="2800" b="1" dirty="0" err="1"/>
              <a:t>ch</a:t>
            </a:r>
            <a:r>
              <a:rPr lang="en-US" altLang="zh-CN" sz="2800" b="1" dirty="0"/>
              <a:t>[j]=s1-&gt;</a:t>
            </a:r>
            <a:r>
              <a:rPr lang="en-US" altLang="zh-CN" sz="2800" b="1" dirty="0" err="1"/>
              <a:t>ch</a:t>
            </a:r>
            <a:r>
              <a:rPr lang="en-US" altLang="zh-CN" sz="2800" b="1" dirty="0"/>
              <a:t>[j] ;    </a:t>
            </a:r>
            <a:r>
              <a:rPr lang="en-US" altLang="zh-CN" sz="2400" b="1" dirty="0"/>
              <a:t>/*  </a:t>
            </a:r>
            <a:r>
              <a:rPr lang="zh-CN" altLang="en-US" sz="2400" b="1" dirty="0">
                <a:latin typeface="楷体" pitchFamily="49" charset="-122"/>
                <a:ea typeface="楷体" pitchFamily="49" charset="-122"/>
              </a:rPr>
              <a:t>将串</a:t>
            </a:r>
            <a:r>
              <a:rPr lang="en-US" altLang="zh-CN" sz="2400" b="1" dirty="0">
                <a:latin typeface="楷体" pitchFamily="49" charset="-122"/>
                <a:ea typeface="楷体" pitchFamily="49" charset="-122"/>
              </a:rPr>
              <a:t>s</a:t>
            </a:r>
            <a:r>
              <a:rPr lang="zh-CN" altLang="en-US" sz="2400" b="1" dirty="0">
                <a:latin typeface="楷体" pitchFamily="49" charset="-122"/>
                <a:ea typeface="楷体" pitchFamily="49" charset="-122"/>
              </a:rPr>
              <a:t>复制到串</a:t>
            </a:r>
            <a:r>
              <a:rPr lang="en-US" altLang="zh-CN" sz="2400" b="1" dirty="0">
                <a:latin typeface="楷体" pitchFamily="49" charset="-122"/>
                <a:ea typeface="楷体" pitchFamily="49" charset="-122"/>
              </a:rPr>
              <a:t>T</a:t>
            </a:r>
            <a:r>
              <a:rPr lang="zh-CN" altLang="en-US" sz="2400" b="1" dirty="0">
                <a:latin typeface="楷体" pitchFamily="49" charset="-122"/>
                <a:ea typeface="楷体" pitchFamily="49" charset="-122"/>
              </a:rPr>
              <a:t>中 </a:t>
            </a:r>
            <a:r>
              <a:rPr lang="zh-CN" altLang="en-US" sz="2400" b="1" dirty="0"/>
              <a:t>*</a:t>
            </a:r>
            <a:r>
              <a:rPr lang="en-US" altLang="zh-CN" sz="2400" b="1" dirty="0"/>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153</a:t>
            </a:fld>
            <a:endParaRPr lang="en-US" altLang="zh-CN"/>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p:nvPr>
        </p:nvSpPr>
        <p:spPr>
          <a:xfrm>
            <a:off x="107504" y="1628800"/>
            <a:ext cx="8812213" cy="3132138"/>
          </a:xfrm>
        </p:spPr>
        <p:txBody>
          <a:bodyPr/>
          <a:lstStyle/>
          <a:p>
            <a:pPr marL="723900" lvl="2" indent="0">
              <a:buFont typeface="Wingdings" pitchFamily="2" charset="2"/>
              <a:buNone/>
            </a:pPr>
            <a:r>
              <a:rPr lang="en-US" altLang="zh-CN" sz="2800" b="1" dirty="0"/>
              <a:t>for (k=s1-&gt;length, j=0 ; j&lt;s2-&gt;length; k++, j++) </a:t>
            </a:r>
          </a:p>
          <a:p>
            <a:pPr marL="1079500" lvl="3" indent="0">
              <a:buFont typeface="Wingdings" pitchFamily="2" charset="2"/>
              <a:buNone/>
            </a:pPr>
            <a:r>
              <a:rPr lang="en-US" altLang="zh-CN" sz="2800" b="1" dirty="0"/>
              <a:t>T-&gt;</a:t>
            </a:r>
            <a:r>
              <a:rPr lang="en-US" altLang="zh-CN" sz="2800" b="1" dirty="0" err="1"/>
              <a:t>ch</a:t>
            </a:r>
            <a:r>
              <a:rPr lang="en-US" altLang="zh-CN" sz="2800" b="1" dirty="0"/>
              <a:t>[k]=s2-&gt;</a:t>
            </a:r>
            <a:r>
              <a:rPr lang="en-US" altLang="zh-CN" sz="2800" b="1" dirty="0" err="1"/>
              <a:t>ch</a:t>
            </a:r>
            <a:r>
              <a:rPr lang="en-US" altLang="zh-CN" sz="2800" b="1" dirty="0"/>
              <a:t>[j] ;    </a:t>
            </a:r>
            <a:r>
              <a:rPr lang="en-US" altLang="zh-CN" sz="2400" b="1" dirty="0"/>
              <a:t>/*  </a:t>
            </a:r>
            <a:r>
              <a:rPr lang="zh-CN" altLang="en-US" sz="2400" b="1" dirty="0">
                <a:latin typeface="楷体" pitchFamily="49" charset="-122"/>
                <a:ea typeface="楷体" pitchFamily="49" charset="-122"/>
              </a:rPr>
              <a:t>将串</a:t>
            </a:r>
            <a:r>
              <a:rPr lang="en-US" altLang="zh-CN" sz="2400" b="1" dirty="0">
                <a:latin typeface="楷体" pitchFamily="49" charset="-122"/>
                <a:ea typeface="楷体" pitchFamily="49" charset="-122"/>
              </a:rPr>
              <a:t>s2</a:t>
            </a:r>
            <a:r>
              <a:rPr lang="zh-CN" altLang="en-US" sz="2400" b="1" dirty="0">
                <a:latin typeface="楷体" pitchFamily="49" charset="-122"/>
                <a:ea typeface="楷体" pitchFamily="49" charset="-122"/>
              </a:rPr>
              <a:t>复制到串</a:t>
            </a:r>
            <a:r>
              <a:rPr lang="en-US" altLang="zh-CN" sz="2400" b="1" dirty="0">
                <a:latin typeface="楷体" pitchFamily="49" charset="-122"/>
                <a:ea typeface="楷体" pitchFamily="49" charset="-122"/>
              </a:rPr>
              <a:t>T</a:t>
            </a:r>
            <a:r>
              <a:rPr lang="zh-CN" altLang="en-US" sz="2400" b="1" dirty="0">
                <a:latin typeface="楷体" pitchFamily="49" charset="-122"/>
                <a:ea typeface="楷体" pitchFamily="49" charset="-122"/>
              </a:rPr>
              <a:t>中 </a:t>
            </a:r>
            <a:r>
              <a:rPr lang="zh-CN" altLang="en-US" sz="2400" b="1" dirty="0"/>
              <a:t>*</a:t>
            </a:r>
            <a:r>
              <a:rPr lang="en-US" altLang="zh-CN" sz="2400" b="1" dirty="0"/>
              <a:t>/</a:t>
            </a:r>
            <a:endParaRPr lang="en-US" altLang="zh-CN" sz="2800" b="1" dirty="0"/>
          </a:p>
          <a:p>
            <a:pPr marL="723900" lvl="2" indent="0">
              <a:buFont typeface="Wingdings" pitchFamily="2" charset="2"/>
              <a:buNone/>
            </a:pPr>
            <a:r>
              <a:rPr lang="en-US" altLang="zh-CN" sz="2800" b="1" dirty="0"/>
              <a:t>free(s1-&gt;</a:t>
            </a:r>
            <a:r>
              <a:rPr lang="en-US" altLang="zh-CN" sz="2800" b="1" dirty="0" err="1"/>
              <a:t>ch</a:t>
            </a:r>
            <a:r>
              <a:rPr lang="en-US" altLang="zh-CN" sz="2800" b="1" dirty="0"/>
              <a:t>) ; </a:t>
            </a:r>
          </a:p>
          <a:p>
            <a:pPr marL="723900" lvl="2" indent="0">
              <a:buFont typeface="Wingdings" pitchFamily="2" charset="2"/>
              <a:buNone/>
            </a:pPr>
            <a:r>
              <a:rPr lang="en-US" altLang="zh-CN" sz="2800" b="1" dirty="0"/>
              <a:t>free(s2-&gt;</a:t>
            </a:r>
            <a:r>
              <a:rPr lang="en-US" altLang="zh-CN" sz="2800" b="1" dirty="0" err="1"/>
              <a:t>ch</a:t>
            </a:r>
            <a:r>
              <a:rPr lang="en-US" altLang="zh-CN" sz="2800" b="1" dirty="0"/>
              <a:t>) ; </a:t>
            </a:r>
          </a:p>
          <a:p>
            <a:pPr marL="723900" lvl="2" indent="0">
              <a:buFont typeface="Wingdings" pitchFamily="2" charset="2"/>
              <a:buNone/>
            </a:pPr>
            <a:r>
              <a:rPr lang="en-US" altLang="zh-CN" sz="2800" b="1" dirty="0"/>
              <a:t>return OK ;   </a:t>
            </a:r>
          </a:p>
          <a:p>
            <a:pPr marL="355600" lvl="1" indent="0">
              <a:buFont typeface="Wingdings" pitchFamily="2" charset="2"/>
              <a:buNone/>
            </a:pPr>
            <a:r>
              <a:rPr lang="en-US" altLang="zh-CN" sz="3200" b="1" dirty="0"/>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154</a:t>
            </a:fld>
            <a:endParaRPr lang="en-US" altLang="zh-CN"/>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idx="4294967295"/>
          </p:nvPr>
        </p:nvSpPr>
        <p:spPr>
          <a:xfrm>
            <a:off x="685800" y="228600"/>
            <a:ext cx="6934200" cy="762000"/>
          </a:xfrm>
        </p:spPr>
        <p:txBody>
          <a:bodyPr>
            <a:prstTxWarp prst="textNoShape">
              <a:avLst/>
            </a:prstTxWarp>
          </a:bodyPr>
          <a:lstStyle/>
          <a:p>
            <a:r>
              <a:rPr lang="en-US" altLang="zh-CN" dirty="0"/>
              <a:t>   </a:t>
            </a:r>
            <a:r>
              <a:rPr lang="zh-CN" altLang="en-US" dirty="0"/>
              <a:t>串的链式存储表示</a:t>
            </a:r>
          </a:p>
        </p:txBody>
      </p:sp>
      <p:sp>
        <p:nvSpPr>
          <p:cNvPr id="20482" name="Rectangle 3"/>
          <p:cNvSpPr>
            <a:spLocks noChangeArrowheads="1"/>
          </p:cNvSpPr>
          <p:nvPr/>
        </p:nvSpPr>
        <p:spPr bwMode="auto">
          <a:xfrm>
            <a:off x="152400" y="1143000"/>
            <a:ext cx="8763000" cy="5022850"/>
          </a:xfrm>
          <a:prstGeom prst="rect">
            <a:avLst/>
          </a:prstGeom>
          <a:noFill/>
          <a:ln w="9525">
            <a:noFill/>
            <a:miter lim="800000"/>
            <a:headEnd/>
            <a:tailEnd/>
          </a:ln>
        </p:spPr>
        <p:txBody>
          <a:bodyPr/>
          <a:lstStyle/>
          <a:p>
            <a:pPr>
              <a:lnSpc>
                <a:spcPct val="110000"/>
              </a:lnSpc>
            </a:pPr>
            <a:r>
              <a:rPr lang="zh-CN" altLang="en-US" sz="2800" b="1" dirty="0">
                <a:latin typeface="宋体" pitchFamily="2" charset="-122"/>
              </a:rPr>
              <a:t>    </a:t>
            </a:r>
            <a:r>
              <a:rPr lang="zh-CN" altLang="en-US" sz="2800" b="1" dirty="0">
                <a:latin typeface="楷体" pitchFamily="49" charset="-122"/>
                <a:ea typeface="楷体" pitchFamily="49" charset="-122"/>
              </a:rPr>
              <a:t>串的链式存储结构和线性表的串的链式存储结构类似，采用单链表来存储串，结点的构成是：</a:t>
            </a:r>
          </a:p>
          <a:p>
            <a:pPr marL="355600" lvl="1">
              <a:lnSpc>
                <a:spcPct val="110000"/>
              </a:lnSpc>
              <a:buClr>
                <a:schemeClr val="accent2"/>
              </a:buClr>
              <a:buSzPct val="80000"/>
            </a:pPr>
            <a:r>
              <a:rPr lang="zh-CN" altLang="en-US" sz="2800" b="1" dirty="0">
                <a:solidFill>
                  <a:srgbClr val="CC3300"/>
                </a:solidFill>
                <a:latin typeface="楷体" pitchFamily="49" charset="-122"/>
                <a:ea typeface="楷体" pitchFamily="49" charset="-122"/>
              </a:rPr>
              <a:t>◆</a:t>
            </a:r>
            <a:r>
              <a:rPr lang="zh-CN" altLang="en-US" sz="2800" dirty="0">
                <a:solidFill>
                  <a:srgbClr val="CC3300"/>
                </a:solidFill>
                <a:latin typeface="楷体" pitchFamily="49" charset="-122"/>
                <a:ea typeface="楷体" pitchFamily="49" charset="-122"/>
              </a:rPr>
              <a:t> </a:t>
            </a:r>
            <a:r>
              <a:rPr lang="en-US" altLang="zh-CN" sz="2800" b="1" dirty="0">
                <a:solidFill>
                  <a:srgbClr val="CC3300"/>
                </a:solidFill>
                <a:latin typeface="楷体" pitchFamily="49" charset="-122"/>
                <a:ea typeface="楷体" pitchFamily="49" charset="-122"/>
              </a:rPr>
              <a:t>data</a:t>
            </a:r>
            <a:r>
              <a:rPr lang="zh-CN" altLang="en-US" sz="2800" b="1" dirty="0">
                <a:solidFill>
                  <a:srgbClr val="CC3300"/>
                </a:solidFill>
                <a:latin typeface="楷体" pitchFamily="49" charset="-122"/>
                <a:ea typeface="楷体" pitchFamily="49" charset="-122"/>
              </a:rPr>
              <a:t>域：存放字符，</a:t>
            </a:r>
            <a:r>
              <a:rPr lang="en-US" altLang="zh-CN" sz="2800" b="1" dirty="0">
                <a:solidFill>
                  <a:srgbClr val="CC3300"/>
                </a:solidFill>
                <a:latin typeface="楷体" pitchFamily="49" charset="-122"/>
                <a:ea typeface="楷体" pitchFamily="49" charset="-122"/>
              </a:rPr>
              <a:t>data</a:t>
            </a:r>
            <a:r>
              <a:rPr lang="zh-CN" altLang="en-US" sz="2800" b="1" dirty="0">
                <a:solidFill>
                  <a:srgbClr val="CC3300"/>
                </a:solidFill>
                <a:latin typeface="楷体" pitchFamily="49" charset="-122"/>
                <a:ea typeface="楷体" pitchFamily="49" charset="-122"/>
              </a:rPr>
              <a:t>域可存放的字符个数称为结点的大小；</a:t>
            </a:r>
          </a:p>
          <a:p>
            <a:pPr marL="355600" lvl="1">
              <a:lnSpc>
                <a:spcPct val="110000"/>
              </a:lnSpc>
              <a:buClr>
                <a:schemeClr val="accent2"/>
              </a:buClr>
              <a:buSzPct val="80000"/>
            </a:pPr>
            <a:r>
              <a:rPr lang="zh-CN" altLang="en-US" sz="2800" b="1" dirty="0">
                <a:solidFill>
                  <a:srgbClr val="CC3300"/>
                </a:solidFill>
                <a:latin typeface="楷体" pitchFamily="49" charset="-122"/>
                <a:ea typeface="楷体" pitchFamily="49" charset="-122"/>
              </a:rPr>
              <a:t>◆</a:t>
            </a:r>
            <a:r>
              <a:rPr lang="zh-CN" altLang="en-US" sz="2800" dirty="0">
                <a:solidFill>
                  <a:srgbClr val="CC3300"/>
                </a:solidFill>
                <a:latin typeface="楷体" pitchFamily="49" charset="-122"/>
                <a:ea typeface="楷体" pitchFamily="49" charset="-122"/>
              </a:rPr>
              <a:t> </a:t>
            </a:r>
            <a:r>
              <a:rPr lang="en-US" altLang="zh-CN" sz="2800" b="1" dirty="0">
                <a:solidFill>
                  <a:srgbClr val="CC3300"/>
                </a:solidFill>
                <a:latin typeface="楷体" pitchFamily="49" charset="-122"/>
                <a:ea typeface="楷体" pitchFamily="49" charset="-122"/>
              </a:rPr>
              <a:t>next</a:t>
            </a:r>
            <a:r>
              <a:rPr lang="zh-CN" altLang="en-US" sz="2800" b="1" dirty="0">
                <a:solidFill>
                  <a:srgbClr val="CC3300"/>
                </a:solidFill>
                <a:latin typeface="楷体" pitchFamily="49" charset="-122"/>
                <a:ea typeface="楷体" pitchFamily="49" charset="-122"/>
              </a:rPr>
              <a:t>域：存放指向下一结点的指针。</a:t>
            </a:r>
          </a:p>
          <a:p>
            <a:pPr>
              <a:lnSpc>
                <a:spcPct val="110000"/>
              </a:lnSpc>
            </a:pPr>
            <a:r>
              <a:rPr lang="zh-CN" altLang="en-US" sz="2800" b="1" dirty="0">
                <a:latin typeface="楷体" pitchFamily="49" charset="-122"/>
                <a:ea typeface="楷体" pitchFamily="49" charset="-122"/>
              </a:rPr>
              <a:t>    若每个结点仅存放一个字符，则结点的指针域就非常多，造成系统空间浪费，为节省存储空间，考虑串结构的特殊性，使每个结点存放若干个字符，这种结构称为块链结构。如图</a:t>
            </a:r>
            <a:r>
              <a:rPr lang="en-US" altLang="zh-CN" sz="2800" b="1" dirty="0">
                <a:latin typeface="楷体" pitchFamily="49" charset="-122"/>
                <a:ea typeface="楷体" pitchFamily="49" charset="-122"/>
              </a:rPr>
              <a:t>4-1</a:t>
            </a:r>
            <a:r>
              <a:rPr lang="zh-CN" altLang="en-US" sz="2800" b="1" dirty="0">
                <a:latin typeface="楷体" pitchFamily="49" charset="-122"/>
                <a:ea typeface="楷体" pitchFamily="49" charset="-122"/>
              </a:rPr>
              <a:t>是块大小为</a:t>
            </a:r>
            <a:r>
              <a:rPr lang="en-US" altLang="zh-CN" sz="2800" b="1" dirty="0">
                <a:latin typeface="楷体" pitchFamily="49" charset="-122"/>
                <a:ea typeface="楷体" pitchFamily="49" charset="-122"/>
              </a:rPr>
              <a:t>3</a:t>
            </a:r>
            <a:r>
              <a:rPr lang="zh-CN" altLang="en-US" sz="2800" b="1" dirty="0">
                <a:latin typeface="楷体" pitchFamily="49" charset="-122"/>
                <a:ea typeface="楷体" pitchFamily="49" charset="-122"/>
              </a:rPr>
              <a:t>的串的块链式存储结构示意图。</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155</a:t>
            </a:fld>
            <a:endParaRPr lang="en-US" altLang="zh-CN"/>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ChangeArrowheads="1"/>
          </p:cNvSpPr>
          <p:nvPr/>
        </p:nvSpPr>
        <p:spPr bwMode="auto">
          <a:xfrm>
            <a:off x="142844" y="2357430"/>
            <a:ext cx="8763000" cy="3916363"/>
          </a:xfrm>
          <a:prstGeom prst="rect">
            <a:avLst/>
          </a:prstGeom>
          <a:noFill/>
          <a:ln w="9525">
            <a:noFill/>
            <a:miter lim="800000"/>
            <a:headEnd/>
            <a:tailEnd/>
          </a:ln>
        </p:spPr>
        <p:txBody>
          <a:bodyPr/>
          <a:lstStyle/>
          <a:p>
            <a:pPr>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    串的块链式存储的类型定义包括：</a:t>
            </a:r>
          </a:p>
          <a:p>
            <a:pPr>
              <a:lnSpc>
                <a:spcPct val="110000"/>
              </a:lnSpc>
              <a:spcBef>
                <a:spcPct val="20000"/>
              </a:spcBef>
            </a:pPr>
            <a:r>
              <a:rPr lang="zh-CN" altLang="en-US" sz="2800" b="1" dirty="0">
                <a:latin typeface="楷体" pitchFamily="49" charset="-122"/>
                <a:ea typeface="楷体" pitchFamily="49" charset="-122"/>
              </a:rPr>
              <a:t>⑴ 块结点的类型定义</a:t>
            </a:r>
          </a:p>
          <a:p>
            <a:pPr>
              <a:lnSpc>
                <a:spcPct val="110000"/>
              </a:lnSpc>
              <a:spcBef>
                <a:spcPct val="20000"/>
              </a:spcBef>
            </a:pPr>
            <a:r>
              <a:rPr lang="en-US" altLang="zh-CN" sz="2800" b="1" dirty="0"/>
              <a:t>#define BLOCK_SIZE  3</a:t>
            </a:r>
          </a:p>
          <a:p>
            <a:pPr>
              <a:lnSpc>
                <a:spcPct val="110000"/>
              </a:lnSpc>
              <a:spcBef>
                <a:spcPct val="20000"/>
              </a:spcBef>
            </a:pPr>
            <a:r>
              <a:rPr lang="en-US" altLang="zh-CN" sz="2800" b="1" dirty="0" err="1"/>
              <a:t>typedef</a:t>
            </a:r>
            <a:r>
              <a:rPr lang="en-US" altLang="zh-CN" sz="2800" b="1" dirty="0"/>
              <a:t>  </a:t>
            </a:r>
            <a:r>
              <a:rPr lang="en-US" altLang="zh-CN" sz="2800" b="1" dirty="0" err="1"/>
              <a:t>struct</a:t>
            </a:r>
            <a:r>
              <a:rPr lang="en-US" altLang="zh-CN" sz="2800" b="1" dirty="0"/>
              <a:t>  </a:t>
            </a:r>
            <a:r>
              <a:rPr lang="en-US" altLang="zh-CN" sz="2800" b="1" dirty="0" err="1"/>
              <a:t>Blstrtype</a:t>
            </a:r>
            <a:endParaRPr lang="en-US" altLang="zh-CN" sz="2800" b="1" dirty="0"/>
          </a:p>
          <a:p>
            <a:pPr marL="355600" lvl="1">
              <a:lnSpc>
                <a:spcPct val="110000"/>
              </a:lnSpc>
              <a:spcBef>
                <a:spcPct val="20000"/>
              </a:spcBef>
            </a:pPr>
            <a:r>
              <a:rPr lang="en-US" altLang="zh-CN" sz="2800" b="1" dirty="0"/>
              <a:t>{  char  data[BLOCK_SIZE] ;</a:t>
            </a:r>
          </a:p>
          <a:p>
            <a:pPr marL="723900" lvl="2">
              <a:lnSpc>
                <a:spcPct val="110000"/>
              </a:lnSpc>
              <a:spcBef>
                <a:spcPct val="20000"/>
              </a:spcBef>
            </a:pPr>
            <a:r>
              <a:rPr lang="en-US" altLang="zh-CN" sz="2800" b="1" dirty="0" err="1"/>
              <a:t>struct</a:t>
            </a:r>
            <a:r>
              <a:rPr lang="en-US" altLang="zh-CN" sz="2800" b="1" dirty="0"/>
              <a:t>  </a:t>
            </a:r>
            <a:r>
              <a:rPr lang="en-US" altLang="zh-CN" sz="2800" b="1" dirty="0" err="1"/>
              <a:t>Blstrtype</a:t>
            </a:r>
            <a:r>
              <a:rPr lang="en-US" altLang="zh-CN" sz="2800" b="1" dirty="0"/>
              <a:t>  *next;</a:t>
            </a:r>
          </a:p>
          <a:p>
            <a:pPr marL="355600" lvl="1">
              <a:lnSpc>
                <a:spcPct val="110000"/>
              </a:lnSpc>
              <a:spcBef>
                <a:spcPct val="20000"/>
              </a:spcBef>
            </a:pPr>
            <a:r>
              <a:rPr lang="en-US" altLang="zh-CN" sz="2800" b="1" dirty="0"/>
              <a:t>}BNODE ;</a:t>
            </a:r>
          </a:p>
        </p:txBody>
      </p:sp>
      <p:grpSp>
        <p:nvGrpSpPr>
          <p:cNvPr id="2" name="Group 3"/>
          <p:cNvGrpSpPr>
            <a:grpSpLocks/>
          </p:cNvGrpSpPr>
          <p:nvPr/>
        </p:nvGrpSpPr>
        <p:grpSpPr bwMode="auto">
          <a:xfrm>
            <a:off x="703263" y="500042"/>
            <a:ext cx="7069137" cy="1571636"/>
            <a:chOff x="0" y="0"/>
            <a:chExt cx="4453" cy="855"/>
          </a:xfrm>
        </p:grpSpPr>
        <p:grpSp>
          <p:nvGrpSpPr>
            <p:cNvPr id="3" name="Group 4"/>
            <p:cNvGrpSpPr>
              <a:grpSpLocks/>
            </p:cNvGrpSpPr>
            <p:nvPr/>
          </p:nvGrpSpPr>
          <p:grpSpPr bwMode="auto">
            <a:xfrm>
              <a:off x="0" y="0"/>
              <a:ext cx="4453" cy="449"/>
              <a:chOff x="0" y="0"/>
              <a:chExt cx="4453" cy="449"/>
            </a:xfrm>
          </p:grpSpPr>
          <p:grpSp>
            <p:nvGrpSpPr>
              <p:cNvPr id="4" name="Group 5"/>
              <p:cNvGrpSpPr>
                <a:grpSpLocks/>
              </p:cNvGrpSpPr>
              <p:nvPr/>
            </p:nvGrpSpPr>
            <p:grpSpPr bwMode="auto">
              <a:xfrm>
                <a:off x="570" y="222"/>
                <a:ext cx="1104" cy="227"/>
                <a:chOff x="0" y="0"/>
                <a:chExt cx="1104" cy="227"/>
              </a:xfrm>
            </p:grpSpPr>
            <p:sp>
              <p:nvSpPr>
                <p:cNvPr id="216070" name="Rectangle 6"/>
                <p:cNvSpPr>
                  <a:spLocks noChangeArrowheads="1"/>
                </p:cNvSpPr>
                <p:nvPr/>
              </p:nvSpPr>
              <p:spPr bwMode="auto">
                <a:xfrm>
                  <a:off x="0" y="0"/>
                  <a:ext cx="907"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a      b    c  </a:t>
                  </a:r>
                </a:p>
              </p:txBody>
            </p:sp>
            <p:sp>
              <p:nvSpPr>
                <p:cNvPr id="216071" name="Line 7"/>
                <p:cNvSpPr>
                  <a:spLocks noChangeShapeType="1"/>
                </p:cNvSpPr>
                <p:nvPr/>
              </p:nvSpPr>
              <p:spPr bwMode="auto">
                <a:xfrm>
                  <a:off x="240" y="0"/>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16072" name="Line 8"/>
                <p:cNvSpPr>
                  <a:spLocks noChangeShapeType="1"/>
                </p:cNvSpPr>
                <p:nvPr/>
              </p:nvSpPr>
              <p:spPr bwMode="auto">
                <a:xfrm>
                  <a:off x="480" y="0"/>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16073" name="Line 9"/>
                <p:cNvSpPr>
                  <a:spLocks noChangeShapeType="1"/>
                </p:cNvSpPr>
                <p:nvPr/>
              </p:nvSpPr>
              <p:spPr bwMode="auto">
                <a:xfrm>
                  <a:off x="720" y="0"/>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16074" name="Line 10"/>
                <p:cNvSpPr>
                  <a:spLocks noChangeShapeType="1"/>
                </p:cNvSpPr>
                <p:nvPr/>
              </p:nvSpPr>
              <p:spPr bwMode="auto">
                <a:xfrm>
                  <a:off x="816" y="117"/>
                  <a:ext cx="288"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5" name="Group 11"/>
              <p:cNvGrpSpPr>
                <a:grpSpLocks/>
              </p:cNvGrpSpPr>
              <p:nvPr/>
            </p:nvGrpSpPr>
            <p:grpSpPr bwMode="auto">
              <a:xfrm>
                <a:off x="1674" y="222"/>
                <a:ext cx="1104" cy="227"/>
                <a:chOff x="0" y="0"/>
                <a:chExt cx="1104" cy="227"/>
              </a:xfrm>
            </p:grpSpPr>
            <p:sp>
              <p:nvSpPr>
                <p:cNvPr id="216076" name="Rectangle 12"/>
                <p:cNvSpPr>
                  <a:spLocks noChangeArrowheads="1"/>
                </p:cNvSpPr>
                <p:nvPr/>
              </p:nvSpPr>
              <p:spPr bwMode="auto">
                <a:xfrm>
                  <a:off x="0" y="0"/>
                  <a:ext cx="907"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e       p   c  </a:t>
                  </a:r>
                </a:p>
              </p:txBody>
            </p:sp>
            <p:sp>
              <p:nvSpPr>
                <p:cNvPr id="216077" name="Line 13"/>
                <p:cNvSpPr>
                  <a:spLocks noChangeShapeType="1"/>
                </p:cNvSpPr>
                <p:nvPr/>
              </p:nvSpPr>
              <p:spPr bwMode="auto">
                <a:xfrm>
                  <a:off x="240" y="0"/>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16078" name="Line 14"/>
                <p:cNvSpPr>
                  <a:spLocks noChangeShapeType="1"/>
                </p:cNvSpPr>
                <p:nvPr/>
              </p:nvSpPr>
              <p:spPr bwMode="auto">
                <a:xfrm>
                  <a:off x="480" y="0"/>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16079" name="Line 15"/>
                <p:cNvSpPr>
                  <a:spLocks noChangeShapeType="1"/>
                </p:cNvSpPr>
                <p:nvPr/>
              </p:nvSpPr>
              <p:spPr bwMode="auto">
                <a:xfrm>
                  <a:off x="720" y="0"/>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16080" name="Line 16"/>
                <p:cNvSpPr>
                  <a:spLocks noChangeShapeType="1"/>
                </p:cNvSpPr>
                <p:nvPr/>
              </p:nvSpPr>
              <p:spPr bwMode="auto">
                <a:xfrm>
                  <a:off x="816" y="117"/>
                  <a:ext cx="288"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6" name="Group 17"/>
              <p:cNvGrpSpPr>
                <a:grpSpLocks/>
              </p:cNvGrpSpPr>
              <p:nvPr/>
            </p:nvGrpSpPr>
            <p:grpSpPr bwMode="auto">
              <a:xfrm>
                <a:off x="3546" y="222"/>
                <a:ext cx="907" cy="227"/>
                <a:chOff x="0" y="0"/>
                <a:chExt cx="907" cy="227"/>
              </a:xfrm>
            </p:grpSpPr>
            <p:sp>
              <p:nvSpPr>
                <p:cNvPr id="216082" name="Rectangle 18"/>
                <p:cNvSpPr>
                  <a:spLocks noChangeArrowheads="1"/>
                </p:cNvSpPr>
                <p:nvPr/>
              </p:nvSpPr>
              <p:spPr bwMode="auto">
                <a:xfrm>
                  <a:off x="0" y="0"/>
                  <a:ext cx="907"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g   </a:t>
                  </a:r>
                  <a:r>
                    <a:rPr lang="en-US" altLang="zh-CN" sz="2000">
                      <a:latin typeface="Times New Roman" pitchFamily="2" charset="0"/>
                      <a:ea typeface="宋体" charset="0"/>
                    </a:rPr>
                    <a:t>@   @</a:t>
                  </a:r>
                  <a:r>
                    <a:rPr lang="en-US" altLang="zh-CN">
                      <a:latin typeface="Times New Roman" pitchFamily="2" charset="0"/>
                      <a:ea typeface="宋体" charset="0"/>
                    </a:rPr>
                    <a:t> </a:t>
                  </a:r>
                  <a:r>
                    <a:rPr lang="en-US" altLang="zh-CN">
                      <a:latin typeface="Times New Roman" pitchFamily="2" charset="0"/>
                      <a:ea typeface="Arial Unicode MS" charset="0"/>
                    </a:rPr>
                    <a:t>⋀</a:t>
                  </a:r>
                  <a:r>
                    <a:rPr lang="en-US" altLang="zh-CN">
                      <a:latin typeface="Times New Roman" pitchFamily="2" charset="0"/>
                      <a:ea typeface="宋体" charset="0"/>
                    </a:rPr>
                    <a:t> </a:t>
                  </a:r>
                </a:p>
              </p:txBody>
            </p:sp>
            <p:sp>
              <p:nvSpPr>
                <p:cNvPr id="216083" name="Line 19"/>
                <p:cNvSpPr>
                  <a:spLocks noChangeShapeType="1"/>
                </p:cNvSpPr>
                <p:nvPr/>
              </p:nvSpPr>
              <p:spPr bwMode="auto">
                <a:xfrm>
                  <a:off x="240" y="0"/>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16084" name="Line 20"/>
                <p:cNvSpPr>
                  <a:spLocks noChangeShapeType="1"/>
                </p:cNvSpPr>
                <p:nvPr/>
              </p:nvSpPr>
              <p:spPr bwMode="auto">
                <a:xfrm>
                  <a:off x="480" y="0"/>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16085" name="Line 21"/>
                <p:cNvSpPr>
                  <a:spLocks noChangeShapeType="1"/>
                </p:cNvSpPr>
                <p:nvPr/>
              </p:nvSpPr>
              <p:spPr bwMode="auto">
                <a:xfrm>
                  <a:off x="720" y="0"/>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16086" name="Rectangle 22"/>
              <p:cNvSpPr>
                <a:spLocks noChangeArrowheads="1"/>
              </p:cNvSpPr>
              <p:nvPr/>
            </p:nvSpPr>
            <p:spPr bwMode="auto">
              <a:xfrm>
                <a:off x="2826" y="222"/>
                <a:ext cx="431"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zh-CN" altLang="en-US">
                    <a:latin typeface="Times New Roman" pitchFamily="2" charset="0"/>
                    <a:ea typeface="Arial Unicode MS" charset="0"/>
                  </a:rPr>
                  <a:t>⋯⋯</a:t>
                </a:r>
                <a:endParaRPr lang="zh-CN" altLang="en-US">
                  <a:latin typeface="Times New Roman" pitchFamily="2" charset="0"/>
                  <a:ea typeface="宋体" charset="0"/>
                </a:endParaRPr>
              </a:p>
            </p:txBody>
          </p:sp>
          <p:sp>
            <p:nvSpPr>
              <p:cNvPr id="216087" name="Line 23"/>
              <p:cNvSpPr>
                <a:spLocks noChangeShapeType="1"/>
              </p:cNvSpPr>
              <p:nvPr/>
            </p:nvSpPr>
            <p:spPr bwMode="auto">
              <a:xfrm>
                <a:off x="3258" y="339"/>
                <a:ext cx="288"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7" name="Group 24"/>
              <p:cNvGrpSpPr>
                <a:grpSpLocks/>
              </p:cNvGrpSpPr>
              <p:nvPr/>
            </p:nvGrpSpPr>
            <p:grpSpPr bwMode="auto">
              <a:xfrm>
                <a:off x="0" y="0"/>
                <a:ext cx="576" cy="336"/>
                <a:chOff x="0" y="0"/>
                <a:chExt cx="576" cy="336"/>
              </a:xfrm>
            </p:grpSpPr>
            <p:sp>
              <p:nvSpPr>
                <p:cNvPr id="216089" name="Rectangle 25"/>
                <p:cNvSpPr>
                  <a:spLocks noChangeArrowheads="1"/>
                </p:cNvSpPr>
                <p:nvPr/>
              </p:nvSpPr>
              <p:spPr bwMode="auto">
                <a:xfrm>
                  <a:off x="0" y="0"/>
                  <a:ext cx="408"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000">
                      <a:latin typeface="Times New Roman" pitchFamily="2" charset="0"/>
                      <a:ea typeface="宋体" charset="0"/>
                    </a:rPr>
                    <a:t>head</a:t>
                  </a:r>
                </a:p>
              </p:txBody>
            </p:sp>
            <p:sp>
              <p:nvSpPr>
                <p:cNvPr id="216090" name="Line 26"/>
                <p:cNvSpPr>
                  <a:spLocks noChangeShapeType="1"/>
                </p:cNvSpPr>
                <p:nvPr/>
              </p:nvSpPr>
              <p:spPr bwMode="auto">
                <a:xfrm>
                  <a:off x="192" y="240"/>
                  <a:ext cx="0" cy="96"/>
                </a:xfrm>
                <a:prstGeom prst="line">
                  <a:avLst/>
                </a:prstGeom>
                <a:noFill/>
                <a:ln w="19050"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16091" name="Line 27"/>
                <p:cNvSpPr>
                  <a:spLocks noChangeShapeType="1"/>
                </p:cNvSpPr>
                <p:nvPr/>
              </p:nvSpPr>
              <p:spPr bwMode="auto">
                <a:xfrm>
                  <a:off x="192" y="336"/>
                  <a:ext cx="384"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sp>
          <p:nvSpPr>
            <p:cNvPr id="21531" name="Rectangle 28"/>
            <p:cNvSpPr>
              <a:spLocks noChangeArrowheads="1"/>
            </p:cNvSpPr>
            <p:nvPr/>
          </p:nvSpPr>
          <p:spPr bwMode="auto">
            <a:xfrm>
              <a:off x="949" y="615"/>
              <a:ext cx="2849"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4-1   </a:t>
              </a:r>
              <a:r>
                <a:rPr lang="zh-CN" altLang="en-US" sz="2000" b="1" dirty="0">
                  <a:latin typeface="楷体" pitchFamily="49" charset="-122"/>
                  <a:ea typeface="楷体" pitchFamily="49" charset="-122"/>
                </a:rPr>
                <a:t>串的块链式存储结构示意图</a:t>
              </a:r>
            </a:p>
          </p:txBody>
        </p:sp>
      </p:grpSp>
      <p:sp>
        <p:nvSpPr>
          <p:cNvPr id="29" name="灯片编号占位符 28"/>
          <p:cNvSpPr>
            <a:spLocks noGrp="1"/>
          </p:cNvSpPr>
          <p:nvPr>
            <p:ph type="sldNum" sz="quarter" idx="12"/>
          </p:nvPr>
        </p:nvSpPr>
        <p:spPr/>
        <p:txBody>
          <a:bodyPr/>
          <a:lstStyle/>
          <a:p>
            <a:fld id="{8EC1CFFA-9162-4795-A94E-2747091806DB}" type="slidenum">
              <a:rPr lang="zh-CN" altLang="en-US" smtClean="0"/>
              <a:pPr/>
              <a:t>156</a:t>
            </a:fld>
            <a:endParaRPr lang="en-US" altLang="zh-CN"/>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ChangeArrowheads="1"/>
          </p:cNvSpPr>
          <p:nvPr/>
        </p:nvSpPr>
        <p:spPr bwMode="auto">
          <a:xfrm>
            <a:off x="152400" y="115888"/>
            <a:ext cx="8763000" cy="6170632"/>
          </a:xfrm>
          <a:prstGeom prst="rect">
            <a:avLst/>
          </a:prstGeom>
          <a:noFill/>
          <a:ln w="9525">
            <a:noFill/>
            <a:miter lim="800000"/>
            <a:headEnd/>
            <a:tailEnd/>
          </a:ln>
        </p:spPr>
        <p:txBody>
          <a:bodyPr/>
          <a:lstStyle/>
          <a:p>
            <a:pPr>
              <a:lnSpc>
                <a:spcPct val="110000"/>
              </a:lnSpc>
              <a:spcBef>
                <a:spcPct val="20000"/>
              </a:spcBef>
            </a:pPr>
            <a:r>
              <a:rPr lang="en-US" altLang="zh-CN" sz="2800" b="1" dirty="0"/>
              <a:t>(2</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块链串的类型定义</a:t>
            </a:r>
          </a:p>
          <a:p>
            <a:pPr>
              <a:lnSpc>
                <a:spcPct val="110000"/>
              </a:lnSpc>
              <a:spcBef>
                <a:spcPct val="20000"/>
              </a:spcBef>
            </a:pPr>
            <a:r>
              <a:rPr lang="en-US" altLang="zh-CN" sz="2800" b="1" dirty="0" err="1"/>
              <a:t>typedef</a:t>
            </a:r>
            <a:r>
              <a:rPr lang="en-US" altLang="zh-CN" sz="2800" b="1" dirty="0"/>
              <a:t>  </a:t>
            </a:r>
            <a:r>
              <a:rPr lang="en-US" altLang="zh-CN" sz="2800" b="1" dirty="0" err="1"/>
              <a:t>struct</a:t>
            </a:r>
            <a:endParaRPr lang="en-US" altLang="zh-CN" sz="2800" b="1" dirty="0"/>
          </a:p>
          <a:p>
            <a:pPr>
              <a:lnSpc>
                <a:spcPct val="110000"/>
              </a:lnSpc>
              <a:spcBef>
                <a:spcPct val="20000"/>
              </a:spcBef>
            </a:pPr>
            <a:r>
              <a:rPr lang="en-US" altLang="zh-CN" sz="2800" b="1" dirty="0"/>
              <a:t>  {  BNODE  head;     </a:t>
            </a:r>
            <a:r>
              <a:rPr lang="en-US" altLang="zh-CN" b="1" dirty="0"/>
              <a:t>/*  </a:t>
            </a:r>
            <a:r>
              <a:rPr lang="zh-CN" altLang="en-US" b="1" dirty="0">
                <a:latin typeface="楷体" pitchFamily="49" charset="-122"/>
                <a:ea typeface="楷体" pitchFamily="49" charset="-122"/>
              </a:rPr>
              <a:t>头指针  </a:t>
            </a:r>
            <a:r>
              <a:rPr lang="zh-CN" altLang="en-US" b="1" dirty="0"/>
              <a:t>*</a:t>
            </a:r>
            <a:r>
              <a:rPr lang="en-US" altLang="zh-CN" b="1" dirty="0"/>
              <a:t>/</a:t>
            </a:r>
          </a:p>
          <a:p>
            <a:pPr>
              <a:lnSpc>
                <a:spcPct val="110000"/>
              </a:lnSpc>
              <a:spcBef>
                <a:spcPct val="20000"/>
              </a:spcBef>
            </a:pPr>
            <a:r>
              <a:rPr lang="en-US" altLang="zh-CN" sz="2800" b="1" dirty="0"/>
              <a:t>      </a:t>
            </a:r>
            <a:r>
              <a:rPr lang="en-US" altLang="zh-CN" sz="2800" b="1" dirty="0" err="1"/>
              <a:t>int</a:t>
            </a:r>
            <a:r>
              <a:rPr lang="en-US" altLang="zh-CN" sz="2800" b="1" dirty="0"/>
              <a:t>  </a:t>
            </a:r>
            <a:r>
              <a:rPr lang="en-US" altLang="zh-CN" sz="2800" b="1" dirty="0" err="1"/>
              <a:t>Strlen</a:t>
            </a:r>
            <a:r>
              <a:rPr lang="en-US" altLang="zh-CN" sz="2800" b="1" dirty="0"/>
              <a:t> ;        </a:t>
            </a:r>
            <a:r>
              <a:rPr lang="en-US" altLang="zh-CN" b="1" dirty="0"/>
              <a:t>/*  </a:t>
            </a:r>
            <a:r>
              <a:rPr lang="zh-CN" altLang="en-US" b="1" dirty="0">
                <a:latin typeface="楷体" pitchFamily="49" charset="-122"/>
                <a:ea typeface="楷体" pitchFamily="49" charset="-122"/>
              </a:rPr>
              <a:t>当前长度</a:t>
            </a:r>
            <a:r>
              <a:rPr lang="zh-CN" altLang="en-US" b="1" dirty="0"/>
              <a:t>  *</a:t>
            </a:r>
            <a:r>
              <a:rPr lang="en-US" altLang="zh-CN" b="1" dirty="0"/>
              <a:t>/</a:t>
            </a:r>
          </a:p>
          <a:p>
            <a:pPr>
              <a:lnSpc>
                <a:spcPct val="110000"/>
              </a:lnSpc>
              <a:spcBef>
                <a:spcPct val="20000"/>
              </a:spcBef>
            </a:pPr>
            <a:r>
              <a:rPr lang="en-US" altLang="zh-CN" sz="2800" b="1" dirty="0"/>
              <a:t>   } </a:t>
            </a:r>
            <a:r>
              <a:rPr lang="en-US" altLang="zh-CN" sz="2800" b="1" dirty="0" err="1"/>
              <a:t>Blstring</a:t>
            </a:r>
            <a:r>
              <a:rPr lang="en-US" altLang="zh-CN" sz="2800" b="1" dirty="0"/>
              <a:t> ;</a:t>
            </a:r>
          </a:p>
          <a:p>
            <a:pPr>
              <a:lnSpc>
                <a:spcPct val="110000"/>
              </a:lnSpc>
              <a:spcBef>
                <a:spcPct val="20000"/>
              </a:spcBef>
              <a:buClr>
                <a:schemeClr val="accent2"/>
              </a:buClr>
              <a:buSzPct val="80000"/>
              <a:buFont typeface="Wingdings" pitchFamily="2" charset="2"/>
              <a:buNone/>
            </a:pP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在这种存储结构下，结点的分配总是完整的结点为单位，因此，为使一个串能存放在整数个结点中，在串的末尾填上不属于串值的特殊字符，以表示串的终结。</a:t>
            </a:r>
          </a:p>
          <a:p>
            <a:pPr>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    当一个块</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结点</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内存放多个字符时，往往会使操作过程变得较为复杂，如在串中插入或删除字符操作时通常需要在块间移动字符。</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157</a:t>
            </a:fld>
            <a:endParaRPr lang="en-US" altLang="zh-CN"/>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idx="4294967295"/>
          </p:nvPr>
        </p:nvSpPr>
        <p:spPr>
          <a:xfrm>
            <a:off x="762000" y="152400"/>
            <a:ext cx="7410450" cy="900113"/>
          </a:xfrm>
        </p:spPr>
        <p:txBody>
          <a:bodyPr>
            <a:prstTxWarp prst="textNoShape">
              <a:avLst/>
            </a:prstTxWarp>
          </a:bodyPr>
          <a:lstStyle/>
          <a:p>
            <a:r>
              <a:rPr lang="en-US" altLang="zh-CN" dirty="0"/>
              <a:t>4.3 </a:t>
            </a:r>
            <a:r>
              <a:rPr lang="zh-CN" altLang="en-US" dirty="0"/>
              <a:t>串的模式匹配算法</a:t>
            </a:r>
          </a:p>
        </p:txBody>
      </p:sp>
      <p:sp>
        <p:nvSpPr>
          <p:cNvPr id="23554" name="Rectangle 3"/>
          <p:cNvSpPr>
            <a:spLocks noGrp="1" noChangeArrowheads="1"/>
          </p:cNvSpPr>
          <p:nvPr>
            <p:ph/>
          </p:nvPr>
        </p:nvSpPr>
        <p:spPr>
          <a:xfrm>
            <a:off x="152400" y="1066800"/>
            <a:ext cx="8839200" cy="5530850"/>
          </a:xfrm>
        </p:spPr>
        <p:txBody>
          <a:bodyPr/>
          <a:lstStyle/>
          <a:p>
            <a:pPr marL="0" indent="0">
              <a:lnSpc>
                <a:spcPct val="110000"/>
              </a:lnSpc>
              <a:buFont typeface="Wingdings" pitchFamily="2" charset="2"/>
              <a:buNone/>
            </a:pPr>
            <a:r>
              <a:rPr lang="zh-CN" altLang="en-US" b="1" dirty="0">
                <a:solidFill>
                  <a:schemeClr val="folHlink"/>
                </a:solidFill>
                <a:latin typeface="宋体" pitchFamily="2" charset="-122"/>
              </a:rPr>
              <a:t>    模式匹配</a:t>
            </a:r>
            <a:r>
              <a:rPr lang="zh-CN" altLang="en-US" b="1" dirty="0">
                <a:latin typeface="宋体" pitchFamily="2" charset="-122"/>
              </a:rPr>
              <a:t>：</a:t>
            </a:r>
            <a:r>
              <a:rPr lang="zh-CN" altLang="en-US" sz="2800" b="1" dirty="0">
                <a:latin typeface="宋体" pitchFamily="2" charset="-122"/>
              </a:rPr>
              <a:t>子串在主串中的定位称为模式匹配或串匹配</a:t>
            </a:r>
            <a:r>
              <a:rPr lang="en-US" altLang="zh-CN" sz="2800" b="1" dirty="0">
                <a:latin typeface="宋体" pitchFamily="2" charset="-122"/>
              </a:rPr>
              <a:t>(</a:t>
            </a:r>
            <a:r>
              <a:rPr lang="zh-CN" altLang="en-US" sz="2800" b="1" dirty="0">
                <a:latin typeface="宋体" pitchFamily="2" charset="-122"/>
              </a:rPr>
              <a:t>字符串匹配</a:t>
            </a:r>
            <a:r>
              <a:rPr lang="en-US" altLang="zh-CN" sz="2800" b="1" dirty="0">
                <a:latin typeface="宋体" pitchFamily="2" charset="-122"/>
              </a:rPr>
              <a:t>) </a:t>
            </a:r>
            <a:r>
              <a:rPr lang="zh-CN" altLang="en-US" sz="2800" b="1" dirty="0">
                <a:latin typeface="宋体" pitchFamily="2" charset="-122"/>
              </a:rPr>
              <a:t>。模式匹配成功是指在主串</a:t>
            </a:r>
            <a:r>
              <a:rPr lang="en-US" altLang="zh-CN" sz="2800" b="1" dirty="0"/>
              <a:t>S</a:t>
            </a:r>
            <a:r>
              <a:rPr lang="zh-CN" altLang="en-US" sz="2800" b="1" dirty="0">
                <a:latin typeface="宋体" pitchFamily="2" charset="-122"/>
              </a:rPr>
              <a:t>中能够找到模式串</a:t>
            </a:r>
            <a:r>
              <a:rPr lang="en-US" altLang="zh-CN" sz="2800" b="1" dirty="0"/>
              <a:t>T</a:t>
            </a:r>
            <a:r>
              <a:rPr lang="zh-CN" altLang="en-US" sz="2800" b="1" dirty="0">
                <a:latin typeface="宋体" pitchFamily="2" charset="-122"/>
              </a:rPr>
              <a:t>，否则，称模式串</a:t>
            </a:r>
            <a:r>
              <a:rPr lang="en-US" altLang="zh-CN" sz="2800" b="1" dirty="0"/>
              <a:t>T</a:t>
            </a:r>
            <a:r>
              <a:rPr lang="zh-CN" altLang="en-US" sz="2800" b="1" dirty="0">
                <a:latin typeface="宋体" pitchFamily="2" charset="-122"/>
              </a:rPr>
              <a:t>在主串</a:t>
            </a:r>
            <a:r>
              <a:rPr lang="en-US" altLang="zh-CN" sz="2800" b="1" dirty="0"/>
              <a:t>S</a:t>
            </a:r>
            <a:r>
              <a:rPr lang="zh-CN" altLang="en-US" sz="2800" b="1" dirty="0">
                <a:latin typeface="宋体" pitchFamily="2" charset="-122"/>
              </a:rPr>
              <a:t>中不存在。</a:t>
            </a:r>
          </a:p>
          <a:p>
            <a:pPr marL="0" indent="0">
              <a:lnSpc>
                <a:spcPct val="110000"/>
              </a:lnSpc>
              <a:buFont typeface="Wingdings" pitchFamily="2" charset="2"/>
              <a:buNone/>
            </a:pPr>
            <a:r>
              <a:rPr lang="zh-CN" altLang="en-US" b="1" dirty="0">
                <a:solidFill>
                  <a:schemeClr val="hlink"/>
                </a:solidFill>
                <a:latin typeface="宋体" pitchFamily="2" charset="-122"/>
              </a:rPr>
              <a:t>    </a:t>
            </a:r>
            <a:r>
              <a:rPr lang="zh-CN" altLang="en-US" sz="2800" b="1" dirty="0">
                <a:latin typeface="宋体" pitchFamily="2" charset="-122"/>
              </a:rPr>
              <a:t>模式匹配的应用在非常广泛。例如，在文本编辑程序中，我们经常要查找某一特定单词在文本中出现的位置。显然，解此问题的有效算法能极大地提高文本编辑程序的响应性能。</a:t>
            </a:r>
          </a:p>
          <a:p>
            <a:pPr marL="0" indent="0">
              <a:lnSpc>
                <a:spcPct val="110000"/>
              </a:lnSpc>
              <a:buFont typeface="Wingdings" pitchFamily="2" charset="2"/>
              <a:buNone/>
            </a:pPr>
            <a:r>
              <a:rPr lang="zh-CN" altLang="en-US" sz="2800" b="1" dirty="0">
                <a:latin typeface="宋体" pitchFamily="2" charset="-122"/>
              </a:rPr>
              <a:t>    模式匹配是一个较为复杂的串操作过程。迄今为止，人们对串的模式匹配提出了许多思想和效率各不相同的计算机算法。</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158</a:t>
            </a:fld>
            <a:endParaRPr lang="en-US" altLang="zh-CN"/>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idx="4294967295"/>
          </p:nvPr>
        </p:nvSpPr>
        <p:spPr>
          <a:xfrm>
            <a:off x="685800" y="115888"/>
            <a:ext cx="7989888" cy="762000"/>
          </a:xfrm>
        </p:spPr>
        <p:txBody>
          <a:bodyPr>
            <a:prstTxWarp prst="textNoShape">
              <a:avLst/>
            </a:prstTxWarp>
          </a:bodyPr>
          <a:lstStyle/>
          <a:p>
            <a:r>
              <a:rPr lang="en-US" altLang="zh-CN" dirty="0"/>
              <a:t>Brute-Force</a:t>
            </a:r>
            <a:r>
              <a:rPr lang="zh-CN" altLang="en-US" dirty="0"/>
              <a:t>模式匹配算法</a:t>
            </a:r>
          </a:p>
        </p:txBody>
      </p:sp>
      <p:sp>
        <p:nvSpPr>
          <p:cNvPr id="24578" name="Rectangle 3"/>
          <p:cNvSpPr>
            <a:spLocks noGrp="1" noChangeArrowheads="1"/>
          </p:cNvSpPr>
          <p:nvPr>
            <p:ph/>
          </p:nvPr>
        </p:nvSpPr>
        <p:spPr>
          <a:xfrm>
            <a:off x="152400" y="947738"/>
            <a:ext cx="8839200" cy="5721350"/>
          </a:xfrm>
        </p:spPr>
        <p:txBody>
          <a:bodyPr/>
          <a:lstStyle/>
          <a:p>
            <a:pPr marL="0" indent="0">
              <a:lnSpc>
                <a:spcPct val="110000"/>
              </a:lnSpc>
              <a:buFont typeface="Wingdings" pitchFamily="2" charset="2"/>
              <a:buNone/>
            </a:pPr>
            <a:r>
              <a:rPr lang="zh-CN" altLang="en-US" b="1" dirty="0"/>
              <a:t>        </a:t>
            </a:r>
            <a:r>
              <a:rPr lang="zh-CN" altLang="en-US" sz="2800" b="1" dirty="0">
                <a:latin typeface="楷体" pitchFamily="49" charset="-122"/>
              </a:rPr>
              <a:t>设</a:t>
            </a:r>
            <a:r>
              <a:rPr lang="en-US" altLang="zh-CN" sz="2800" b="1" dirty="0">
                <a:latin typeface="楷体" pitchFamily="49" charset="-122"/>
              </a:rPr>
              <a:t>S</a:t>
            </a:r>
            <a:r>
              <a:rPr lang="zh-CN" altLang="en-US" sz="2800" b="1" dirty="0">
                <a:latin typeface="楷体" pitchFamily="49" charset="-122"/>
              </a:rPr>
              <a:t>为目标串，</a:t>
            </a:r>
            <a:r>
              <a:rPr lang="en-US" altLang="zh-CN" sz="2800" b="1" dirty="0">
                <a:latin typeface="楷体" pitchFamily="49" charset="-122"/>
              </a:rPr>
              <a:t>T</a:t>
            </a:r>
            <a:r>
              <a:rPr lang="zh-CN" altLang="en-US" sz="2800" b="1" dirty="0">
                <a:latin typeface="楷体" pitchFamily="49" charset="-122"/>
              </a:rPr>
              <a:t>为模式串，且不妨设：</a:t>
            </a:r>
          </a:p>
          <a:p>
            <a:pPr marL="533400" lvl="1" indent="0">
              <a:lnSpc>
                <a:spcPct val="110000"/>
              </a:lnSpc>
              <a:buFont typeface="Wingdings" pitchFamily="2" charset="2"/>
              <a:buNone/>
            </a:pPr>
            <a:r>
              <a:rPr lang="en-US" altLang="zh-CN" b="1" dirty="0">
                <a:latin typeface="楷体" pitchFamily="49" charset="-122"/>
                <a:ea typeface="楷体" pitchFamily="49" charset="-122"/>
              </a:rPr>
              <a:t>S=“s</a:t>
            </a:r>
            <a:r>
              <a:rPr lang="en-US" altLang="zh-CN" b="1" baseline="-20000" dirty="0">
                <a:latin typeface="楷体" pitchFamily="49" charset="-122"/>
                <a:ea typeface="楷体" pitchFamily="49" charset="-122"/>
              </a:rPr>
              <a:t>0</a:t>
            </a:r>
            <a:r>
              <a:rPr lang="en-US" altLang="zh-CN" b="1" dirty="0">
                <a:latin typeface="楷体" pitchFamily="49" charset="-122"/>
                <a:ea typeface="楷体" pitchFamily="49" charset="-122"/>
              </a:rPr>
              <a:t>s</a:t>
            </a:r>
            <a:r>
              <a:rPr lang="en-US" altLang="zh-CN" b="1" baseline="-20000" dirty="0">
                <a:latin typeface="楷体" pitchFamily="49" charset="-122"/>
                <a:ea typeface="楷体" pitchFamily="49" charset="-122"/>
              </a:rPr>
              <a:t>1</a:t>
            </a:r>
            <a:r>
              <a:rPr lang="en-US" altLang="zh-CN" b="1" dirty="0">
                <a:latin typeface="楷体" pitchFamily="49" charset="-122"/>
                <a:ea typeface="楷体" pitchFamily="49" charset="-122"/>
              </a:rPr>
              <a:t>s</a:t>
            </a:r>
            <a:r>
              <a:rPr lang="en-US" altLang="zh-CN" b="1" baseline="-20000" dirty="0">
                <a:latin typeface="楷体" pitchFamily="49" charset="-122"/>
                <a:ea typeface="楷体" pitchFamily="49" charset="-122"/>
              </a:rPr>
              <a:t>2</a:t>
            </a:r>
            <a:r>
              <a:rPr lang="en-US" altLang="zh-CN" b="1" dirty="0">
                <a:latin typeface="楷体" pitchFamily="49" charset="-122"/>
                <a:ea typeface="楷体" pitchFamily="49" charset="-122"/>
              </a:rPr>
              <a:t>…s</a:t>
            </a:r>
            <a:r>
              <a:rPr lang="en-US" altLang="zh-CN" b="1" baseline="-20000" dirty="0">
                <a:latin typeface="楷体" pitchFamily="49" charset="-122"/>
                <a:ea typeface="楷体" pitchFamily="49" charset="-122"/>
              </a:rPr>
              <a:t>n-1</a:t>
            </a:r>
            <a:r>
              <a:rPr lang="en-US" altLang="zh-CN" b="1" dirty="0">
                <a:latin typeface="楷体" pitchFamily="49" charset="-122"/>
                <a:ea typeface="楷体" pitchFamily="49" charset="-122"/>
              </a:rPr>
              <a:t>” </a:t>
            </a:r>
            <a:r>
              <a:rPr lang="zh-CN" altLang="en-US" b="1" dirty="0">
                <a:latin typeface="楷体" pitchFamily="49" charset="-122"/>
                <a:ea typeface="楷体" pitchFamily="49" charset="-122"/>
              </a:rPr>
              <a:t>， </a:t>
            </a:r>
            <a:r>
              <a:rPr lang="en-US" altLang="zh-CN" b="1" dirty="0">
                <a:latin typeface="楷体" pitchFamily="49" charset="-122"/>
                <a:ea typeface="楷体" pitchFamily="49" charset="-122"/>
              </a:rPr>
              <a:t>T=“t</a:t>
            </a:r>
            <a:r>
              <a:rPr lang="en-US" altLang="zh-CN" b="1" baseline="-20000" dirty="0">
                <a:latin typeface="楷体" pitchFamily="49" charset="-122"/>
                <a:ea typeface="楷体" pitchFamily="49" charset="-122"/>
              </a:rPr>
              <a:t>0</a:t>
            </a:r>
            <a:r>
              <a:rPr lang="en-US" altLang="zh-CN" b="1" dirty="0">
                <a:latin typeface="楷体" pitchFamily="49" charset="-122"/>
                <a:ea typeface="楷体" pitchFamily="49" charset="-122"/>
              </a:rPr>
              <a:t>t</a:t>
            </a:r>
            <a:r>
              <a:rPr lang="en-US" altLang="zh-CN" b="1" baseline="-20000" dirty="0">
                <a:latin typeface="楷体" pitchFamily="49" charset="-122"/>
                <a:ea typeface="楷体" pitchFamily="49" charset="-122"/>
              </a:rPr>
              <a:t>1</a:t>
            </a:r>
            <a:r>
              <a:rPr lang="en-US" altLang="zh-CN" b="1" dirty="0">
                <a:latin typeface="楷体" pitchFamily="49" charset="-122"/>
                <a:ea typeface="楷体" pitchFamily="49" charset="-122"/>
              </a:rPr>
              <a:t>t</a:t>
            </a:r>
            <a:r>
              <a:rPr lang="en-US" altLang="zh-CN" b="1" baseline="-20000" dirty="0">
                <a:latin typeface="楷体" pitchFamily="49" charset="-122"/>
                <a:ea typeface="楷体" pitchFamily="49" charset="-122"/>
              </a:rPr>
              <a:t>2</a:t>
            </a:r>
            <a:r>
              <a:rPr lang="en-US" altLang="zh-CN" b="1" dirty="0">
                <a:latin typeface="楷体" pitchFamily="49" charset="-122"/>
                <a:ea typeface="楷体" pitchFamily="49" charset="-122"/>
              </a:rPr>
              <a:t> …t</a:t>
            </a:r>
            <a:r>
              <a:rPr lang="en-US" altLang="zh-CN" b="1" baseline="-20000" dirty="0">
                <a:latin typeface="楷体" pitchFamily="49" charset="-122"/>
                <a:ea typeface="楷体" pitchFamily="49" charset="-122"/>
              </a:rPr>
              <a:t>m-1</a:t>
            </a:r>
            <a:r>
              <a:rPr lang="en-US" altLang="zh-CN" b="1" dirty="0">
                <a:latin typeface="楷体" pitchFamily="49" charset="-122"/>
                <a:ea typeface="楷体" pitchFamily="49" charset="-122"/>
              </a:rPr>
              <a:t>” </a:t>
            </a:r>
          </a:p>
          <a:p>
            <a:pPr marL="0" indent="0">
              <a:lnSpc>
                <a:spcPct val="110000"/>
              </a:lnSpc>
              <a:buFont typeface="Wingdings" pitchFamily="2" charset="2"/>
              <a:buNone/>
            </a:pPr>
            <a:r>
              <a:rPr lang="en-US" altLang="zh-CN" sz="2800" b="1" dirty="0">
                <a:latin typeface="楷体" pitchFamily="49" charset="-122"/>
              </a:rPr>
              <a:t>       </a:t>
            </a:r>
            <a:r>
              <a:rPr lang="zh-CN" altLang="en-US" sz="2800" b="1" dirty="0">
                <a:latin typeface="楷体" pitchFamily="49" charset="-122"/>
              </a:rPr>
              <a:t>串的匹配实际上是对合法的位置</a:t>
            </a:r>
            <a:r>
              <a:rPr lang="en-US" altLang="zh-CN" sz="2800" b="1" dirty="0">
                <a:latin typeface="楷体" pitchFamily="49" charset="-122"/>
              </a:rPr>
              <a:t>0≦i≦n-m</a:t>
            </a:r>
            <a:r>
              <a:rPr lang="zh-CN" altLang="en-US" sz="2800" b="1" dirty="0">
                <a:latin typeface="楷体" pitchFamily="49" charset="-122"/>
              </a:rPr>
              <a:t>依次将目标串中的子串</a:t>
            </a:r>
            <a:r>
              <a:rPr lang="en-US" altLang="zh-CN" sz="2800" b="1" dirty="0">
                <a:latin typeface="楷体" pitchFamily="49" charset="-122"/>
              </a:rPr>
              <a:t>s[</a:t>
            </a:r>
            <a:r>
              <a:rPr lang="en-US" altLang="zh-CN" sz="2800" b="1" dirty="0" err="1">
                <a:latin typeface="楷体" pitchFamily="49" charset="-122"/>
              </a:rPr>
              <a:t>i</a:t>
            </a:r>
            <a:r>
              <a:rPr lang="en-US" altLang="zh-CN" sz="2800" b="1" dirty="0">
                <a:latin typeface="楷体" pitchFamily="49" charset="-122"/>
              </a:rPr>
              <a:t>…i+m-1]</a:t>
            </a:r>
            <a:r>
              <a:rPr lang="zh-CN" altLang="en-US" sz="2800" b="1" dirty="0">
                <a:latin typeface="楷体" pitchFamily="49" charset="-122"/>
              </a:rPr>
              <a:t>和模式串</a:t>
            </a:r>
            <a:r>
              <a:rPr lang="en-US" altLang="zh-CN" sz="2800" b="1" dirty="0">
                <a:latin typeface="楷体" pitchFamily="49" charset="-122"/>
              </a:rPr>
              <a:t>t[0…m-1]</a:t>
            </a:r>
            <a:r>
              <a:rPr lang="zh-CN" altLang="en-US" sz="2800" b="1" dirty="0">
                <a:latin typeface="楷体" pitchFamily="49" charset="-122"/>
              </a:rPr>
              <a:t>进行比较：</a:t>
            </a:r>
          </a:p>
          <a:p>
            <a:pPr marL="533400" lvl="1" indent="0">
              <a:lnSpc>
                <a:spcPct val="110000"/>
              </a:lnSpc>
              <a:buFont typeface="Wingdings" pitchFamily="2" charset="2"/>
              <a:buNone/>
            </a:pPr>
            <a:r>
              <a:rPr lang="zh-CN" altLang="en-US" b="1" dirty="0">
                <a:latin typeface="楷体" pitchFamily="49" charset="-122"/>
                <a:ea typeface="楷体" pitchFamily="49" charset="-122"/>
              </a:rPr>
              <a:t> </a:t>
            </a:r>
            <a:r>
              <a:rPr lang="zh-CN" altLang="en-US" b="1" dirty="0">
                <a:solidFill>
                  <a:schemeClr val="folHlink"/>
                </a:solidFill>
                <a:latin typeface="楷体" pitchFamily="49" charset="-122"/>
                <a:ea typeface="楷体" pitchFamily="49" charset="-122"/>
              </a:rPr>
              <a:t>◆ </a:t>
            </a:r>
            <a:r>
              <a:rPr lang="zh-CN" altLang="en-US" b="1" dirty="0">
                <a:latin typeface="楷体" pitchFamily="49" charset="-122"/>
                <a:ea typeface="楷体" pitchFamily="49" charset="-122"/>
              </a:rPr>
              <a:t>若</a:t>
            </a:r>
            <a:r>
              <a:rPr lang="en-US" altLang="zh-CN" b="1" dirty="0">
                <a:latin typeface="楷体" pitchFamily="49" charset="-122"/>
                <a:ea typeface="楷体" pitchFamily="49" charset="-122"/>
              </a:rPr>
              <a:t>s[</a:t>
            </a:r>
            <a:r>
              <a:rPr lang="en-US" altLang="zh-CN" b="1" dirty="0" err="1">
                <a:latin typeface="楷体" pitchFamily="49" charset="-122"/>
                <a:ea typeface="楷体" pitchFamily="49" charset="-122"/>
              </a:rPr>
              <a:t>i</a:t>
            </a:r>
            <a:r>
              <a:rPr lang="en-US" altLang="zh-CN" b="1" dirty="0">
                <a:latin typeface="楷体" pitchFamily="49" charset="-122"/>
                <a:ea typeface="楷体" pitchFamily="49" charset="-122"/>
              </a:rPr>
              <a:t>…i+m-1]=t[0…m-1]</a:t>
            </a:r>
            <a:r>
              <a:rPr lang="zh-CN" altLang="en-US" b="1" dirty="0">
                <a:latin typeface="楷体" pitchFamily="49" charset="-122"/>
                <a:ea typeface="楷体" pitchFamily="49" charset="-122"/>
              </a:rPr>
              <a:t>：则称从位置</a:t>
            </a:r>
            <a:r>
              <a:rPr lang="en-US" altLang="zh-CN" b="1" dirty="0" err="1">
                <a:latin typeface="楷体" pitchFamily="49" charset="-122"/>
                <a:ea typeface="楷体" pitchFamily="49" charset="-122"/>
              </a:rPr>
              <a:t>i</a:t>
            </a:r>
            <a:r>
              <a:rPr lang="zh-CN" altLang="en-US" b="1" dirty="0">
                <a:latin typeface="楷体" pitchFamily="49" charset="-122"/>
                <a:ea typeface="楷体" pitchFamily="49" charset="-122"/>
              </a:rPr>
              <a:t>开始的匹配成功，亦称模式</a:t>
            </a:r>
            <a:r>
              <a:rPr lang="en-US" altLang="zh-CN" b="1" dirty="0">
                <a:latin typeface="楷体" pitchFamily="49" charset="-122"/>
                <a:ea typeface="楷体" pitchFamily="49" charset="-122"/>
              </a:rPr>
              <a:t>t</a:t>
            </a:r>
            <a:r>
              <a:rPr lang="zh-CN" altLang="en-US" b="1" dirty="0">
                <a:latin typeface="楷体" pitchFamily="49" charset="-122"/>
                <a:ea typeface="楷体" pitchFamily="49" charset="-122"/>
              </a:rPr>
              <a:t>在目标</a:t>
            </a:r>
            <a:r>
              <a:rPr lang="en-US" altLang="zh-CN" b="1" dirty="0">
                <a:latin typeface="楷体" pitchFamily="49" charset="-122"/>
                <a:ea typeface="楷体" pitchFamily="49" charset="-122"/>
              </a:rPr>
              <a:t>s</a:t>
            </a:r>
            <a:r>
              <a:rPr lang="zh-CN" altLang="en-US" b="1" dirty="0">
                <a:latin typeface="楷体" pitchFamily="49" charset="-122"/>
                <a:ea typeface="楷体" pitchFamily="49" charset="-122"/>
              </a:rPr>
              <a:t>中出现；</a:t>
            </a:r>
          </a:p>
          <a:p>
            <a:pPr marL="533400" lvl="1" indent="0">
              <a:lnSpc>
                <a:spcPct val="110000"/>
              </a:lnSpc>
              <a:buFont typeface="Wingdings" pitchFamily="2" charset="2"/>
              <a:buNone/>
            </a:pPr>
            <a:r>
              <a:rPr lang="zh-CN" altLang="en-US" b="1" dirty="0">
                <a:latin typeface="楷体" pitchFamily="49" charset="-122"/>
                <a:ea typeface="楷体" pitchFamily="49" charset="-122"/>
              </a:rPr>
              <a:t> </a:t>
            </a:r>
            <a:r>
              <a:rPr lang="zh-CN" altLang="en-US" b="1" dirty="0">
                <a:solidFill>
                  <a:schemeClr val="folHlink"/>
                </a:solidFill>
                <a:latin typeface="楷体" pitchFamily="49" charset="-122"/>
                <a:ea typeface="楷体" pitchFamily="49" charset="-122"/>
              </a:rPr>
              <a:t>◆ </a:t>
            </a:r>
            <a:r>
              <a:rPr lang="zh-CN" altLang="en-US" b="1" dirty="0">
                <a:latin typeface="楷体" pitchFamily="49" charset="-122"/>
                <a:ea typeface="楷体" pitchFamily="49" charset="-122"/>
              </a:rPr>
              <a:t>若</a:t>
            </a:r>
            <a:r>
              <a:rPr lang="en-US" altLang="zh-CN" b="1" dirty="0">
                <a:latin typeface="楷体" pitchFamily="49" charset="-122"/>
                <a:ea typeface="楷体" pitchFamily="49" charset="-122"/>
              </a:rPr>
              <a:t>s[</a:t>
            </a:r>
            <a:r>
              <a:rPr lang="en-US" altLang="zh-CN" b="1" dirty="0" err="1">
                <a:latin typeface="楷体" pitchFamily="49" charset="-122"/>
                <a:ea typeface="楷体" pitchFamily="49" charset="-122"/>
              </a:rPr>
              <a:t>i</a:t>
            </a:r>
            <a:r>
              <a:rPr lang="en-US" altLang="zh-CN" b="1" dirty="0">
                <a:latin typeface="楷体" pitchFamily="49" charset="-122"/>
                <a:ea typeface="楷体" pitchFamily="49" charset="-122"/>
              </a:rPr>
              <a:t>…i+m-1]≠t[0…m-1]</a:t>
            </a:r>
            <a:r>
              <a:rPr lang="zh-CN" altLang="en-US" b="1" dirty="0">
                <a:latin typeface="楷体" pitchFamily="49" charset="-122"/>
                <a:ea typeface="楷体" pitchFamily="49" charset="-122"/>
              </a:rPr>
              <a:t>：从</a:t>
            </a:r>
            <a:r>
              <a:rPr lang="en-US" altLang="zh-CN" b="1" dirty="0" err="1">
                <a:latin typeface="楷体" pitchFamily="49" charset="-122"/>
                <a:ea typeface="楷体" pitchFamily="49" charset="-122"/>
              </a:rPr>
              <a:t>i</a:t>
            </a:r>
            <a:r>
              <a:rPr lang="zh-CN" altLang="en-US" b="1" dirty="0">
                <a:latin typeface="楷体" pitchFamily="49" charset="-122"/>
                <a:ea typeface="楷体" pitchFamily="49" charset="-122"/>
              </a:rPr>
              <a:t>开始的匹配失败。位置</a:t>
            </a:r>
            <a:r>
              <a:rPr lang="en-US" altLang="zh-CN" b="1" dirty="0" err="1">
                <a:latin typeface="楷体" pitchFamily="49" charset="-122"/>
                <a:ea typeface="楷体" pitchFamily="49" charset="-122"/>
              </a:rPr>
              <a:t>i</a:t>
            </a:r>
            <a:r>
              <a:rPr lang="zh-CN" altLang="en-US" b="1" dirty="0">
                <a:latin typeface="楷体" pitchFamily="49" charset="-122"/>
                <a:ea typeface="楷体" pitchFamily="49" charset="-122"/>
              </a:rPr>
              <a:t>称为位移，当</a:t>
            </a:r>
            <a:r>
              <a:rPr lang="en-US" altLang="zh-CN" b="1" dirty="0">
                <a:latin typeface="楷体" pitchFamily="49" charset="-122"/>
                <a:ea typeface="楷体" pitchFamily="49" charset="-122"/>
              </a:rPr>
              <a:t>s[</a:t>
            </a:r>
            <a:r>
              <a:rPr lang="en-US" altLang="zh-CN" b="1" dirty="0" err="1">
                <a:latin typeface="楷体" pitchFamily="49" charset="-122"/>
                <a:ea typeface="楷体" pitchFamily="49" charset="-122"/>
              </a:rPr>
              <a:t>i</a:t>
            </a:r>
            <a:r>
              <a:rPr lang="en-US" altLang="zh-CN" b="1" dirty="0">
                <a:latin typeface="楷体" pitchFamily="49" charset="-122"/>
                <a:ea typeface="楷体" pitchFamily="49" charset="-122"/>
              </a:rPr>
              <a:t>…i+m-1]=t[0…m-1]</a:t>
            </a:r>
            <a:r>
              <a:rPr lang="zh-CN" altLang="en-US" b="1" dirty="0">
                <a:latin typeface="楷体" pitchFamily="49" charset="-122"/>
                <a:ea typeface="楷体" pitchFamily="49" charset="-122"/>
              </a:rPr>
              <a:t>时，</a:t>
            </a:r>
            <a:r>
              <a:rPr lang="en-US" altLang="zh-CN" b="1" dirty="0" err="1">
                <a:latin typeface="楷体" pitchFamily="49" charset="-122"/>
                <a:ea typeface="楷体" pitchFamily="49" charset="-122"/>
              </a:rPr>
              <a:t>i</a:t>
            </a:r>
            <a:r>
              <a:rPr lang="zh-CN" altLang="en-US" b="1" dirty="0">
                <a:latin typeface="楷体" pitchFamily="49" charset="-122"/>
                <a:ea typeface="楷体" pitchFamily="49" charset="-122"/>
              </a:rPr>
              <a:t>称为有效位移；当</a:t>
            </a:r>
            <a:r>
              <a:rPr lang="en-US" altLang="zh-CN" b="1" dirty="0">
                <a:latin typeface="楷体" pitchFamily="49" charset="-122"/>
                <a:ea typeface="楷体" pitchFamily="49" charset="-122"/>
              </a:rPr>
              <a:t>s[</a:t>
            </a:r>
            <a:r>
              <a:rPr lang="en-US" altLang="zh-CN" b="1" dirty="0" err="1">
                <a:latin typeface="楷体" pitchFamily="49" charset="-122"/>
                <a:ea typeface="楷体" pitchFamily="49" charset="-122"/>
              </a:rPr>
              <a:t>i</a:t>
            </a:r>
            <a:r>
              <a:rPr lang="en-US" altLang="zh-CN" b="1" dirty="0">
                <a:latin typeface="楷体" pitchFamily="49" charset="-122"/>
                <a:ea typeface="楷体" pitchFamily="49" charset="-122"/>
              </a:rPr>
              <a:t>…i+m-1] ≠t[0…m-1]</a:t>
            </a:r>
            <a:r>
              <a:rPr lang="zh-CN" altLang="en-US" b="1" dirty="0">
                <a:latin typeface="楷体" pitchFamily="49" charset="-122"/>
                <a:ea typeface="楷体" pitchFamily="49" charset="-122"/>
              </a:rPr>
              <a:t>时，</a:t>
            </a:r>
            <a:r>
              <a:rPr lang="en-US" altLang="zh-CN" b="1" dirty="0" err="1">
                <a:latin typeface="楷体" pitchFamily="49" charset="-122"/>
                <a:ea typeface="楷体" pitchFamily="49" charset="-122"/>
              </a:rPr>
              <a:t>i</a:t>
            </a:r>
            <a:r>
              <a:rPr lang="zh-CN" altLang="en-US" b="1" dirty="0">
                <a:latin typeface="楷体" pitchFamily="49" charset="-122"/>
                <a:ea typeface="楷体" pitchFamily="49" charset="-122"/>
              </a:rPr>
              <a:t>称为无效位移。</a:t>
            </a:r>
            <a:endParaRPr lang="zh-CN" altLang="en-US" sz="2400" b="1"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159</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a:xfrm>
            <a:off x="1000125" y="274638"/>
            <a:ext cx="7143750" cy="1143000"/>
          </a:xfrm>
        </p:spPr>
        <p:txBody>
          <a:bodyPr/>
          <a:lstStyle/>
          <a:p>
            <a:pPr eaLnBrk="1" hangingPunct="1"/>
            <a:r>
              <a:rPr lang="zh-CN" altLang="en-US"/>
              <a:t>顺序表</a:t>
            </a:r>
            <a:endParaRPr lang="zh-CN" altLang="en-US" sz="1600" b="0">
              <a:solidFill>
                <a:srgbClr val="008000"/>
              </a:solidFill>
              <a:latin typeface="Times New Roman" pitchFamily="18" charset="0"/>
              <a:cs typeface="Times New Roman" pitchFamily="18" charset="0"/>
            </a:endParaRPr>
          </a:p>
        </p:txBody>
      </p:sp>
      <p:sp>
        <p:nvSpPr>
          <p:cNvPr id="23555" name="灯片编号占位符 1"/>
          <p:cNvSpPr>
            <a:spLocks noGrp="1"/>
          </p:cNvSpPr>
          <p:nvPr>
            <p:ph type="sldNum" sz="quarter" idx="10"/>
          </p:nvPr>
        </p:nvSpPr>
        <p:spPr>
          <a:noFill/>
        </p:spPr>
        <p:txBody>
          <a:bodyPr/>
          <a:lstStyle/>
          <a:p>
            <a:fld id="{5D6D3DE0-66F2-4652-A48A-5E71A49EBE46}" type="slidenum">
              <a:rPr lang="zh-CN" altLang="en-US" smtClean="0">
                <a:ea typeface="宋体" charset="-122"/>
              </a:rPr>
              <a:pPr/>
              <a:t>16</a:t>
            </a:fld>
            <a:endParaRPr lang="en-US" altLang="zh-CN">
              <a:ea typeface="宋体" charset="-122"/>
            </a:endParaRPr>
          </a:p>
        </p:txBody>
      </p:sp>
      <p:sp>
        <p:nvSpPr>
          <p:cNvPr id="23556" name="Rectangle 5"/>
          <p:cNvSpPr>
            <a:spLocks noChangeArrowheads="1"/>
          </p:cNvSpPr>
          <p:nvPr/>
        </p:nvSpPr>
        <p:spPr bwMode="auto">
          <a:xfrm>
            <a:off x="1981200" y="2420938"/>
            <a:ext cx="719138" cy="431800"/>
          </a:xfrm>
          <a:prstGeom prst="rect">
            <a:avLst/>
          </a:prstGeom>
          <a:no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10</a:t>
            </a:r>
          </a:p>
        </p:txBody>
      </p:sp>
      <p:sp>
        <p:nvSpPr>
          <p:cNvPr id="23557" name="Rectangle 6"/>
          <p:cNvSpPr>
            <a:spLocks noChangeArrowheads="1"/>
          </p:cNvSpPr>
          <p:nvPr/>
        </p:nvSpPr>
        <p:spPr bwMode="auto">
          <a:xfrm>
            <a:off x="2844800" y="2420938"/>
            <a:ext cx="719138" cy="431800"/>
          </a:xfrm>
          <a:prstGeom prst="rect">
            <a:avLst/>
          </a:prstGeom>
          <a:no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30</a:t>
            </a:r>
          </a:p>
        </p:txBody>
      </p:sp>
      <p:sp>
        <p:nvSpPr>
          <p:cNvPr id="23558" name="Rectangle 7"/>
          <p:cNvSpPr>
            <a:spLocks noChangeArrowheads="1"/>
          </p:cNvSpPr>
          <p:nvPr/>
        </p:nvSpPr>
        <p:spPr bwMode="auto">
          <a:xfrm>
            <a:off x="3708400" y="2420938"/>
            <a:ext cx="719138" cy="431800"/>
          </a:xfrm>
          <a:prstGeom prst="rect">
            <a:avLst/>
          </a:prstGeom>
          <a:no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51</a:t>
            </a:r>
          </a:p>
        </p:txBody>
      </p:sp>
      <p:sp>
        <p:nvSpPr>
          <p:cNvPr id="23559" name="Rectangle 8"/>
          <p:cNvSpPr>
            <a:spLocks noChangeArrowheads="1"/>
          </p:cNvSpPr>
          <p:nvPr/>
        </p:nvSpPr>
        <p:spPr bwMode="auto">
          <a:xfrm>
            <a:off x="1981200" y="4652963"/>
            <a:ext cx="719138" cy="431800"/>
          </a:xfrm>
          <a:prstGeom prst="rect">
            <a:avLst/>
          </a:prstGeom>
          <a:no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13</a:t>
            </a:r>
          </a:p>
        </p:txBody>
      </p:sp>
      <p:sp>
        <p:nvSpPr>
          <p:cNvPr id="23560" name="Rectangle 9"/>
          <p:cNvSpPr>
            <a:spLocks noChangeArrowheads="1"/>
          </p:cNvSpPr>
          <p:nvPr/>
        </p:nvSpPr>
        <p:spPr bwMode="auto">
          <a:xfrm>
            <a:off x="2844800" y="4652963"/>
            <a:ext cx="719138" cy="431800"/>
          </a:xfrm>
          <a:prstGeom prst="rect">
            <a:avLst/>
          </a:prstGeom>
          <a:no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27</a:t>
            </a:r>
          </a:p>
        </p:txBody>
      </p:sp>
      <p:sp>
        <p:nvSpPr>
          <p:cNvPr id="23561" name="Rectangle 10"/>
          <p:cNvSpPr>
            <a:spLocks noChangeArrowheads="1"/>
          </p:cNvSpPr>
          <p:nvPr/>
        </p:nvSpPr>
        <p:spPr bwMode="auto">
          <a:xfrm>
            <a:off x="3708400" y="4652963"/>
            <a:ext cx="719138" cy="431800"/>
          </a:xfrm>
          <a:prstGeom prst="rect">
            <a:avLst/>
          </a:prstGeom>
          <a:no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44</a:t>
            </a:r>
          </a:p>
        </p:txBody>
      </p:sp>
      <p:sp>
        <p:nvSpPr>
          <p:cNvPr id="23562" name="Rectangle 12"/>
          <p:cNvSpPr>
            <a:spLocks noChangeArrowheads="1"/>
          </p:cNvSpPr>
          <p:nvPr/>
        </p:nvSpPr>
        <p:spPr bwMode="auto">
          <a:xfrm>
            <a:off x="4573588" y="2420938"/>
            <a:ext cx="719137" cy="431800"/>
          </a:xfrm>
          <a:prstGeom prst="rect">
            <a:avLst/>
          </a:prstGeom>
          <a:no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66</a:t>
            </a:r>
          </a:p>
        </p:txBody>
      </p:sp>
      <p:sp>
        <p:nvSpPr>
          <p:cNvPr id="23563" name="Rectangle 22"/>
          <p:cNvSpPr>
            <a:spLocks noChangeArrowheads="1"/>
          </p:cNvSpPr>
          <p:nvPr/>
        </p:nvSpPr>
        <p:spPr bwMode="auto">
          <a:xfrm>
            <a:off x="1187450" y="2420938"/>
            <a:ext cx="576263" cy="431800"/>
          </a:xfrm>
          <a:prstGeom prst="rect">
            <a:avLst/>
          </a:prstGeom>
          <a:noFill/>
          <a:ln w="6350" algn="ctr">
            <a:noFill/>
            <a:miter lim="800000"/>
            <a:headEnd/>
            <a:tailEnd type="none" w="sm" len="lg"/>
          </a:ln>
        </p:spPr>
        <p:txBody>
          <a:bodyPr wrap="none" anchor="ctr"/>
          <a:lstStyle/>
          <a:p>
            <a:pPr algn="ctr"/>
            <a:r>
              <a:rPr lang="en-US" altLang="zh-CN" sz="2800" b="1">
                <a:solidFill>
                  <a:srgbClr val="006600"/>
                </a:solidFill>
                <a:latin typeface="Times New Roman" pitchFamily="18" charset="0"/>
              </a:rPr>
              <a:t>La:</a:t>
            </a:r>
          </a:p>
        </p:txBody>
      </p:sp>
      <p:sp>
        <p:nvSpPr>
          <p:cNvPr id="23564" name="Rectangle 23"/>
          <p:cNvSpPr>
            <a:spLocks noChangeArrowheads="1"/>
          </p:cNvSpPr>
          <p:nvPr/>
        </p:nvSpPr>
        <p:spPr bwMode="auto">
          <a:xfrm>
            <a:off x="1187450" y="4652963"/>
            <a:ext cx="576263" cy="431800"/>
          </a:xfrm>
          <a:prstGeom prst="rect">
            <a:avLst/>
          </a:prstGeom>
          <a:noFill/>
          <a:ln w="6350" algn="ctr">
            <a:noFill/>
            <a:miter lim="800000"/>
            <a:headEnd/>
            <a:tailEnd type="none" w="sm" len="lg"/>
          </a:ln>
        </p:spPr>
        <p:txBody>
          <a:bodyPr wrap="none" anchor="ctr"/>
          <a:lstStyle/>
          <a:p>
            <a:pPr algn="ctr"/>
            <a:r>
              <a:rPr lang="en-US" altLang="zh-CN" sz="2800" b="1">
                <a:solidFill>
                  <a:srgbClr val="006600"/>
                </a:solidFill>
                <a:latin typeface="Times New Roman" pitchFamily="18" charset="0"/>
              </a:rPr>
              <a:t>L</a:t>
            </a:r>
            <a:r>
              <a:rPr lang="en-US" altLang="zh-CN" sz="2400" b="1">
                <a:solidFill>
                  <a:srgbClr val="006600"/>
                </a:solidFill>
                <a:latin typeface="Times New Roman" pitchFamily="18" charset="0"/>
              </a:rPr>
              <a:t>b</a:t>
            </a:r>
            <a:r>
              <a:rPr lang="en-US" altLang="zh-CN" sz="2800" b="1">
                <a:solidFill>
                  <a:srgbClr val="006600"/>
                </a:solidFill>
                <a:latin typeface="Times New Roman" pitchFamily="18" charset="0"/>
              </a:rPr>
              <a:t>:</a:t>
            </a:r>
          </a:p>
        </p:txBody>
      </p:sp>
      <p:sp>
        <p:nvSpPr>
          <p:cNvPr id="30744" name="Rectangle 24"/>
          <p:cNvSpPr>
            <a:spLocks noChangeArrowheads="1"/>
          </p:cNvSpPr>
          <p:nvPr/>
        </p:nvSpPr>
        <p:spPr bwMode="auto">
          <a:xfrm>
            <a:off x="1187450" y="3573463"/>
            <a:ext cx="576263" cy="431800"/>
          </a:xfrm>
          <a:prstGeom prst="rect">
            <a:avLst/>
          </a:prstGeom>
          <a:noFill/>
          <a:ln w="6350" algn="ctr">
            <a:noFill/>
            <a:miter lim="800000"/>
            <a:headEnd/>
            <a:tailEnd type="none" w="sm" len="lg"/>
          </a:ln>
        </p:spPr>
        <p:txBody>
          <a:bodyPr wrap="none" anchor="ctr"/>
          <a:lstStyle/>
          <a:p>
            <a:pPr algn="ctr"/>
            <a:r>
              <a:rPr lang="en-US" altLang="zh-CN" sz="2800" b="1">
                <a:solidFill>
                  <a:srgbClr val="006600"/>
                </a:solidFill>
                <a:latin typeface="Times New Roman" pitchFamily="18" charset="0"/>
              </a:rPr>
              <a:t>Lc:</a:t>
            </a:r>
          </a:p>
        </p:txBody>
      </p:sp>
      <p:sp>
        <p:nvSpPr>
          <p:cNvPr id="30748" name="AutoShape 28"/>
          <p:cNvSpPr>
            <a:spLocks noChangeArrowheads="1"/>
          </p:cNvSpPr>
          <p:nvPr/>
        </p:nvSpPr>
        <p:spPr bwMode="auto">
          <a:xfrm>
            <a:off x="2124075" y="1846263"/>
            <a:ext cx="504825" cy="503237"/>
          </a:xfrm>
          <a:prstGeom prst="downArrow">
            <a:avLst>
              <a:gd name="adj1" fmla="val 50000"/>
              <a:gd name="adj2" fmla="val 25000"/>
            </a:avLst>
          </a:prstGeom>
          <a:noFill/>
          <a:ln w="25400" algn="ctr">
            <a:solidFill>
              <a:srgbClr val="993300"/>
            </a:solidFill>
            <a:miter lim="800000"/>
            <a:headEnd/>
            <a:tailEnd type="none" w="sm" len="lg"/>
          </a:ln>
        </p:spPr>
        <p:txBody>
          <a:bodyPr wrap="none" anchor="ctr"/>
          <a:lstStyle/>
          <a:p>
            <a:pPr algn="ctr"/>
            <a:r>
              <a:rPr lang="en-US" altLang="zh-CN" sz="2800" b="1">
                <a:solidFill>
                  <a:srgbClr val="CC0000"/>
                </a:solidFill>
                <a:latin typeface="Times New Roman" pitchFamily="18" charset="0"/>
              </a:rPr>
              <a:t>i</a:t>
            </a:r>
          </a:p>
        </p:txBody>
      </p:sp>
      <p:sp>
        <p:nvSpPr>
          <p:cNvPr id="30749" name="AutoShape 29"/>
          <p:cNvSpPr>
            <a:spLocks noChangeArrowheads="1"/>
          </p:cNvSpPr>
          <p:nvPr/>
        </p:nvSpPr>
        <p:spPr bwMode="auto">
          <a:xfrm>
            <a:off x="2124075" y="5157788"/>
            <a:ext cx="503238" cy="503237"/>
          </a:xfrm>
          <a:prstGeom prst="upArrow">
            <a:avLst>
              <a:gd name="adj1" fmla="val 50000"/>
              <a:gd name="adj2" fmla="val 25000"/>
            </a:avLst>
          </a:prstGeom>
          <a:noFill/>
          <a:ln w="25400" algn="ctr">
            <a:solidFill>
              <a:srgbClr val="993300"/>
            </a:solidFill>
            <a:miter lim="800000"/>
            <a:headEnd/>
            <a:tailEnd type="none" w="sm" len="lg"/>
          </a:ln>
        </p:spPr>
        <p:txBody>
          <a:bodyPr wrap="none" anchor="ctr"/>
          <a:lstStyle/>
          <a:p>
            <a:pPr algn="ctr"/>
            <a:r>
              <a:rPr lang="en-US" altLang="zh-CN" sz="2800" b="1">
                <a:solidFill>
                  <a:srgbClr val="CC0000"/>
                </a:solidFill>
                <a:latin typeface="Times New Roman" pitchFamily="18" charset="0"/>
              </a:rPr>
              <a:t>j</a:t>
            </a:r>
          </a:p>
        </p:txBody>
      </p:sp>
      <p:sp>
        <p:nvSpPr>
          <p:cNvPr id="30750" name="AutoShape 30"/>
          <p:cNvSpPr>
            <a:spLocks noChangeArrowheads="1"/>
          </p:cNvSpPr>
          <p:nvPr/>
        </p:nvSpPr>
        <p:spPr bwMode="auto">
          <a:xfrm>
            <a:off x="2987675" y="1844675"/>
            <a:ext cx="504825" cy="503238"/>
          </a:xfrm>
          <a:prstGeom prst="downArrow">
            <a:avLst>
              <a:gd name="adj1" fmla="val 50000"/>
              <a:gd name="adj2" fmla="val 25000"/>
            </a:avLst>
          </a:prstGeom>
          <a:noFill/>
          <a:ln w="25400" algn="ctr">
            <a:solidFill>
              <a:srgbClr val="993300"/>
            </a:solidFill>
            <a:miter lim="800000"/>
            <a:headEnd/>
            <a:tailEnd type="none" w="sm" len="lg"/>
          </a:ln>
        </p:spPr>
        <p:txBody>
          <a:bodyPr wrap="none" anchor="ctr"/>
          <a:lstStyle/>
          <a:p>
            <a:pPr algn="ctr"/>
            <a:r>
              <a:rPr lang="en-US" altLang="zh-CN" sz="2800" b="1">
                <a:solidFill>
                  <a:srgbClr val="CC0000"/>
                </a:solidFill>
                <a:latin typeface="Times New Roman" pitchFamily="18" charset="0"/>
              </a:rPr>
              <a:t>i</a:t>
            </a:r>
          </a:p>
        </p:txBody>
      </p:sp>
      <p:sp>
        <p:nvSpPr>
          <p:cNvPr id="30751" name="AutoShape 31"/>
          <p:cNvSpPr>
            <a:spLocks noChangeArrowheads="1"/>
          </p:cNvSpPr>
          <p:nvPr/>
        </p:nvSpPr>
        <p:spPr bwMode="auto">
          <a:xfrm>
            <a:off x="2989263" y="5157788"/>
            <a:ext cx="503237" cy="503237"/>
          </a:xfrm>
          <a:prstGeom prst="upArrow">
            <a:avLst>
              <a:gd name="adj1" fmla="val 50000"/>
              <a:gd name="adj2" fmla="val 25000"/>
            </a:avLst>
          </a:prstGeom>
          <a:noFill/>
          <a:ln w="25400" algn="ctr">
            <a:solidFill>
              <a:srgbClr val="993300"/>
            </a:solidFill>
            <a:miter lim="800000"/>
            <a:headEnd/>
            <a:tailEnd type="none" w="sm" len="lg"/>
          </a:ln>
        </p:spPr>
        <p:txBody>
          <a:bodyPr wrap="none" anchor="ctr"/>
          <a:lstStyle/>
          <a:p>
            <a:pPr algn="ctr"/>
            <a:r>
              <a:rPr lang="en-US" altLang="zh-CN" sz="2800" b="1">
                <a:solidFill>
                  <a:srgbClr val="CC0000"/>
                </a:solidFill>
                <a:latin typeface="Times New Roman" pitchFamily="18" charset="0"/>
              </a:rPr>
              <a:t>j</a:t>
            </a:r>
          </a:p>
        </p:txBody>
      </p:sp>
      <p:sp>
        <p:nvSpPr>
          <p:cNvPr id="30752" name="AutoShape 32"/>
          <p:cNvSpPr>
            <a:spLocks noChangeArrowheads="1"/>
          </p:cNvSpPr>
          <p:nvPr/>
        </p:nvSpPr>
        <p:spPr bwMode="auto">
          <a:xfrm>
            <a:off x="3851275" y="1844675"/>
            <a:ext cx="504825" cy="503238"/>
          </a:xfrm>
          <a:prstGeom prst="downArrow">
            <a:avLst>
              <a:gd name="adj1" fmla="val 50000"/>
              <a:gd name="adj2" fmla="val 25000"/>
            </a:avLst>
          </a:prstGeom>
          <a:noFill/>
          <a:ln w="25400" algn="ctr">
            <a:solidFill>
              <a:srgbClr val="993300"/>
            </a:solidFill>
            <a:miter lim="800000"/>
            <a:headEnd/>
            <a:tailEnd type="none" w="sm" len="lg"/>
          </a:ln>
        </p:spPr>
        <p:txBody>
          <a:bodyPr wrap="none" anchor="ctr"/>
          <a:lstStyle/>
          <a:p>
            <a:pPr algn="ctr"/>
            <a:r>
              <a:rPr lang="en-US" altLang="zh-CN" sz="2800" b="1">
                <a:solidFill>
                  <a:srgbClr val="CC0000"/>
                </a:solidFill>
                <a:latin typeface="Times New Roman" pitchFamily="18" charset="0"/>
              </a:rPr>
              <a:t>i</a:t>
            </a:r>
          </a:p>
        </p:txBody>
      </p:sp>
      <p:sp>
        <p:nvSpPr>
          <p:cNvPr id="30753" name="AutoShape 33"/>
          <p:cNvSpPr>
            <a:spLocks noChangeArrowheads="1"/>
          </p:cNvSpPr>
          <p:nvPr/>
        </p:nvSpPr>
        <p:spPr bwMode="auto">
          <a:xfrm>
            <a:off x="3852863" y="5157788"/>
            <a:ext cx="503237" cy="503237"/>
          </a:xfrm>
          <a:prstGeom prst="upArrow">
            <a:avLst>
              <a:gd name="adj1" fmla="val 50000"/>
              <a:gd name="adj2" fmla="val 25000"/>
            </a:avLst>
          </a:prstGeom>
          <a:noFill/>
          <a:ln w="25400" algn="ctr">
            <a:solidFill>
              <a:srgbClr val="993300"/>
            </a:solidFill>
            <a:miter lim="800000"/>
            <a:headEnd/>
            <a:tailEnd type="none" w="sm" len="lg"/>
          </a:ln>
        </p:spPr>
        <p:txBody>
          <a:bodyPr wrap="none" anchor="ctr"/>
          <a:lstStyle/>
          <a:p>
            <a:pPr algn="ctr"/>
            <a:r>
              <a:rPr lang="en-US" altLang="zh-CN" sz="2800" b="1">
                <a:solidFill>
                  <a:srgbClr val="CC0000"/>
                </a:solidFill>
                <a:latin typeface="Times New Roman" pitchFamily="18" charset="0"/>
              </a:rPr>
              <a:t>j</a:t>
            </a:r>
          </a:p>
        </p:txBody>
      </p:sp>
      <p:sp>
        <p:nvSpPr>
          <p:cNvPr id="30755" name="AutoShape 35"/>
          <p:cNvSpPr>
            <a:spLocks noChangeArrowheads="1"/>
          </p:cNvSpPr>
          <p:nvPr/>
        </p:nvSpPr>
        <p:spPr bwMode="auto">
          <a:xfrm>
            <a:off x="4645025" y="5157788"/>
            <a:ext cx="503238" cy="503237"/>
          </a:xfrm>
          <a:prstGeom prst="upArrow">
            <a:avLst>
              <a:gd name="adj1" fmla="val 50000"/>
              <a:gd name="adj2" fmla="val 25000"/>
            </a:avLst>
          </a:prstGeom>
          <a:noFill/>
          <a:ln w="25400" algn="ctr">
            <a:solidFill>
              <a:srgbClr val="993300"/>
            </a:solidFill>
            <a:miter lim="800000"/>
            <a:headEnd/>
            <a:tailEnd type="none" w="sm" len="lg"/>
          </a:ln>
        </p:spPr>
        <p:txBody>
          <a:bodyPr wrap="none" anchor="ctr"/>
          <a:lstStyle/>
          <a:p>
            <a:pPr algn="ctr"/>
            <a:r>
              <a:rPr lang="en-US" altLang="zh-CN" sz="2800" b="1">
                <a:solidFill>
                  <a:srgbClr val="CC0000"/>
                </a:solidFill>
                <a:latin typeface="Times New Roman" pitchFamily="18" charset="0"/>
              </a:rPr>
              <a:t>j</a:t>
            </a:r>
          </a:p>
        </p:txBody>
      </p:sp>
      <p:sp>
        <p:nvSpPr>
          <p:cNvPr id="30756" name="Oval 36"/>
          <p:cNvSpPr>
            <a:spLocks noChangeArrowheads="1"/>
          </p:cNvSpPr>
          <p:nvPr/>
        </p:nvSpPr>
        <p:spPr bwMode="auto">
          <a:xfrm>
            <a:off x="2166938" y="3573463"/>
            <a:ext cx="360362" cy="431800"/>
          </a:xfrm>
          <a:prstGeom prst="ellipse">
            <a:avLst/>
          </a:prstGeom>
          <a:noFill/>
          <a:ln w="25400" algn="ctr">
            <a:solidFill>
              <a:srgbClr val="993300"/>
            </a:solidFill>
            <a:round/>
            <a:headEnd/>
            <a:tailEnd type="none" w="sm" len="lg"/>
          </a:ln>
        </p:spPr>
        <p:txBody>
          <a:bodyPr wrap="none" anchor="ctr"/>
          <a:lstStyle/>
          <a:p>
            <a:pPr algn="ctr"/>
            <a:r>
              <a:rPr lang="en-US" altLang="zh-CN" sz="2800" b="1">
                <a:solidFill>
                  <a:srgbClr val="CC0000"/>
                </a:solidFill>
                <a:latin typeface="Times New Roman" pitchFamily="18" charset="0"/>
              </a:rPr>
              <a:t>k</a:t>
            </a:r>
          </a:p>
        </p:txBody>
      </p:sp>
      <p:sp>
        <p:nvSpPr>
          <p:cNvPr id="30757" name="Oval 37"/>
          <p:cNvSpPr>
            <a:spLocks noChangeArrowheads="1"/>
          </p:cNvSpPr>
          <p:nvPr/>
        </p:nvSpPr>
        <p:spPr bwMode="auto">
          <a:xfrm>
            <a:off x="3030538" y="3573463"/>
            <a:ext cx="360362" cy="431800"/>
          </a:xfrm>
          <a:prstGeom prst="ellipse">
            <a:avLst/>
          </a:prstGeom>
          <a:noFill/>
          <a:ln w="25400" algn="ctr">
            <a:solidFill>
              <a:srgbClr val="993300"/>
            </a:solidFill>
            <a:round/>
            <a:headEnd/>
            <a:tailEnd type="none" w="sm" len="lg"/>
          </a:ln>
        </p:spPr>
        <p:txBody>
          <a:bodyPr wrap="none" anchor="ctr"/>
          <a:lstStyle/>
          <a:p>
            <a:pPr algn="ctr"/>
            <a:r>
              <a:rPr lang="en-US" altLang="zh-CN" sz="2800" b="1">
                <a:solidFill>
                  <a:srgbClr val="CC0000"/>
                </a:solidFill>
                <a:latin typeface="Times New Roman" pitchFamily="18" charset="0"/>
              </a:rPr>
              <a:t>k</a:t>
            </a:r>
          </a:p>
        </p:txBody>
      </p:sp>
      <p:sp>
        <p:nvSpPr>
          <p:cNvPr id="30758" name="Oval 38"/>
          <p:cNvSpPr>
            <a:spLocks noChangeArrowheads="1"/>
          </p:cNvSpPr>
          <p:nvPr/>
        </p:nvSpPr>
        <p:spPr bwMode="auto">
          <a:xfrm>
            <a:off x="3894138" y="3573463"/>
            <a:ext cx="360362" cy="431800"/>
          </a:xfrm>
          <a:prstGeom prst="ellipse">
            <a:avLst/>
          </a:prstGeom>
          <a:noFill/>
          <a:ln w="25400" algn="ctr">
            <a:solidFill>
              <a:srgbClr val="993300"/>
            </a:solidFill>
            <a:round/>
            <a:headEnd/>
            <a:tailEnd type="none" w="sm" len="lg"/>
          </a:ln>
        </p:spPr>
        <p:txBody>
          <a:bodyPr wrap="none" anchor="ctr"/>
          <a:lstStyle/>
          <a:p>
            <a:pPr algn="ctr"/>
            <a:r>
              <a:rPr lang="en-US" altLang="zh-CN" sz="2800" b="1">
                <a:solidFill>
                  <a:srgbClr val="CC0000"/>
                </a:solidFill>
                <a:latin typeface="Times New Roman" pitchFamily="18" charset="0"/>
              </a:rPr>
              <a:t>k</a:t>
            </a:r>
          </a:p>
        </p:txBody>
      </p:sp>
      <p:sp>
        <p:nvSpPr>
          <p:cNvPr id="30759" name="Oval 39"/>
          <p:cNvSpPr>
            <a:spLocks noChangeArrowheads="1"/>
          </p:cNvSpPr>
          <p:nvPr/>
        </p:nvSpPr>
        <p:spPr bwMode="auto">
          <a:xfrm>
            <a:off x="4759325" y="3573463"/>
            <a:ext cx="360363" cy="431800"/>
          </a:xfrm>
          <a:prstGeom prst="ellipse">
            <a:avLst/>
          </a:prstGeom>
          <a:noFill/>
          <a:ln w="25400" algn="ctr">
            <a:solidFill>
              <a:srgbClr val="993300"/>
            </a:solidFill>
            <a:round/>
            <a:headEnd/>
            <a:tailEnd type="none" w="sm" len="lg"/>
          </a:ln>
        </p:spPr>
        <p:txBody>
          <a:bodyPr wrap="none" anchor="ctr"/>
          <a:lstStyle/>
          <a:p>
            <a:pPr algn="ctr"/>
            <a:r>
              <a:rPr lang="en-US" altLang="zh-CN" sz="2800" b="1">
                <a:solidFill>
                  <a:srgbClr val="CC0000"/>
                </a:solidFill>
                <a:latin typeface="Times New Roman" pitchFamily="18" charset="0"/>
              </a:rPr>
              <a:t>k</a:t>
            </a:r>
          </a:p>
        </p:txBody>
      </p:sp>
      <p:sp>
        <p:nvSpPr>
          <p:cNvPr id="30760" name="Oval 40"/>
          <p:cNvSpPr>
            <a:spLocks noChangeArrowheads="1"/>
          </p:cNvSpPr>
          <p:nvPr/>
        </p:nvSpPr>
        <p:spPr bwMode="auto">
          <a:xfrm>
            <a:off x="5622925" y="3573463"/>
            <a:ext cx="360363" cy="431800"/>
          </a:xfrm>
          <a:prstGeom prst="ellipse">
            <a:avLst/>
          </a:prstGeom>
          <a:noFill/>
          <a:ln w="25400" algn="ctr">
            <a:solidFill>
              <a:srgbClr val="993300"/>
            </a:solidFill>
            <a:round/>
            <a:headEnd/>
            <a:tailEnd type="none" w="sm" len="lg"/>
          </a:ln>
        </p:spPr>
        <p:txBody>
          <a:bodyPr wrap="none" anchor="ctr"/>
          <a:lstStyle/>
          <a:p>
            <a:pPr algn="ctr"/>
            <a:r>
              <a:rPr lang="en-US" altLang="zh-CN" sz="2800" b="1">
                <a:solidFill>
                  <a:srgbClr val="CC0000"/>
                </a:solidFill>
                <a:latin typeface="Times New Roman" pitchFamily="18" charset="0"/>
              </a:rPr>
              <a:t>k</a:t>
            </a:r>
          </a:p>
        </p:txBody>
      </p:sp>
      <p:sp>
        <p:nvSpPr>
          <p:cNvPr id="30761" name="Oval 41"/>
          <p:cNvSpPr>
            <a:spLocks noChangeArrowheads="1"/>
          </p:cNvSpPr>
          <p:nvPr/>
        </p:nvSpPr>
        <p:spPr bwMode="auto">
          <a:xfrm>
            <a:off x="6488113" y="3573463"/>
            <a:ext cx="360362" cy="431800"/>
          </a:xfrm>
          <a:prstGeom prst="ellipse">
            <a:avLst/>
          </a:prstGeom>
          <a:noFill/>
          <a:ln w="25400" algn="ctr">
            <a:solidFill>
              <a:srgbClr val="993300"/>
            </a:solidFill>
            <a:round/>
            <a:headEnd/>
            <a:tailEnd type="none" w="sm" len="lg"/>
          </a:ln>
        </p:spPr>
        <p:txBody>
          <a:bodyPr wrap="none" anchor="ctr"/>
          <a:lstStyle/>
          <a:p>
            <a:pPr algn="ctr"/>
            <a:r>
              <a:rPr lang="en-US" altLang="zh-CN" sz="2800" b="1">
                <a:solidFill>
                  <a:srgbClr val="CC0000"/>
                </a:solidFill>
                <a:latin typeface="Times New Roman" pitchFamily="18" charset="0"/>
              </a:rPr>
              <a:t>k</a:t>
            </a:r>
          </a:p>
        </p:txBody>
      </p:sp>
      <p:sp>
        <p:nvSpPr>
          <p:cNvPr id="30763" name="AutoShape 43"/>
          <p:cNvSpPr>
            <a:spLocks noChangeArrowheads="1"/>
          </p:cNvSpPr>
          <p:nvPr/>
        </p:nvSpPr>
        <p:spPr bwMode="auto">
          <a:xfrm>
            <a:off x="5364163" y="1844675"/>
            <a:ext cx="504825" cy="503238"/>
          </a:xfrm>
          <a:prstGeom prst="downArrow">
            <a:avLst>
              <a:gd name="adj1" fmla="val 50000"/>
              <a:gd name="adj2" fmla="val 25000"/>
            </a:avLst>
          </a:prstGeom>
          <a:noFill/>
          <a:ln w="25400" algn="ctr">
            <a:solidFill>
              <a:srgbClr val="993300"/>
            </a:solidFill>
            <a:miter lim="800000"/>
            <a:headEnd/>
            <a:tailEnd type="none" w="sm" len="lg"/>
          </a:ln>
        </p:spPr>
        <p:txBody>
          <a:bodyPr wrap="none" anchor="ctr"/>
          <a:lstStyle/>
          <a:p>
            <a:pPr algn="ctr"/>
            <a:r>
              <a:rPr lang="en-US" altLang="zh-CN" sz="2800" b="1">
                <a:solidFill>
                  <a:srgbClr val="CC0000"/>
                </a:solidFill>
                <a:latin typeface="Times New Roman" pitchFamily="18" charset="0"/>
              </a:rPr>
              <a:t>i</a:t>
            </a:r>
          </a:p>
        </p:txBody>
      </p:sp>
      <p:sp>
        <p:nvSpPr>
          <p:cNvPr id="30764" name="Oval 44"/>
          <p:cNvSpPr>
            <a:spLocks noChangeArrowheads="1"/>
          </p:cNvSpPr>
          <p:nvPr/>
        </p:nvSpPr>
        <p:spPr bwMode="auto">
          <a:xfrm>
            <a:off x="8027988" y="3573463"/>
            <a:ext cx="360362" cy="431800"/>
          </a:xfrm>
          <a:prstGeom prst="ellipse">
            <a:avLst/>
          </a:prstGeom>
          <a:noFill/>
          <a:ln w="25400" algn="ctr">
            <a:solidFill>
              <a:srgbClr val="993300"/>
            </a:solidFill>
            <a:round/>
            <a:headEnd/>
            <a:tailEnd type="none" w="sm" len="lg"/>
          </a:ln>
        </p:spPr>
        <p:txBody>
          <a:bodyPr wrap="none" anchor="ctr"/>
          <a:lstStyle/>
          <a:p>
            <a:pPr algn="ctr"/>
            <a:r>
              <a:rPr lang="en-US" altLang="zh-CN" sz="2800" b="1">
                <a:solidFill>
                  <a:srgbClr val="CC0000"/>
                </a:solidFill>
                <a:latin typeface="Times New Roman" pitchFamily="18" charset="0"/>
              </a:rPr>
              <a:t>k</a:t>
            </a:r>
          </a:p>
        </p:txBody>
      </p:sp>
      <p:sp>
        <p:nvSpPr>
          <p:cNvPr id="30734" name="Rectangle 14"/>
          <p:cNvSpPr>
            <a:spLocks noChangeArrowheads="1"/>
          </p:cNvSpPr>
          <p:nvPr/>
        </p:nvSpPr>
        <p:spPr bwMode="auto">
          <a:xfrm>
            <a:off x="1981200" y="3544888"/>
            <a:ext cx="719138" cy="468312"/>
          </a:xfrm>
          <a:prstGeom prst="rect">
            <a:avLst/>
          </a:prstGeom>
          <a:solidFill>
            <a:schemeClr val="bg1"/>
          </a:solid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10</a:t>
            </a:r>
          </a:p>
        </p:txBody>
      </p:sp>
      <p:sp>
        <p:nvSpPr>
          <p:cNvPr id="30735" name="Rectangle 15"/>
          <p:cNvSpPr>
            <a:spLocks noChangeArrowheads="1"/>
          </p:cNvSpPr>
          <p:nvPr/>
        </p:nvSpPr>
        <p:spPr bwMode="auto">
          <a:xfrm>
            <a:off x="2844800" y="3544888"/>
            <a:ext cx="719138" cy="468312"/>
          </a:xfrm>
          <a:prstGeom prst="rect">
            <a:avLst/>
          </a:prstGeom>
          <a:solidFill>
            <a:schemeClr val="bg1"/>
          </a:solid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13</a:t>
            </a:r>
          </a:p>
        </p:txBody>
      </p:sp>
      <p:sp>
        <p:nvSpPr>
          <p:cNvPr id="30736" name="Rectangle 16"/>
          <p:cNvSpPr>
            <a:spLocks noChangeArrowheads="1"/>
          </p:cNvSpPr>
          <p:nvPr/>
        </p:nvSpPr>
        <p:spPr bwMode="auto">
          <a:xfrm>
            <a:off x="3708400" y="3544888"/>
            <a:ext cx="719138" cy="468312"/>
          </a:xfrm>
          <a:prstGeom prst="rect">
            <a:avLst/>
          </a:prstGeom>
          <a:solidFill>
            <a:schemeClr val="bg1"/>
          </a:solid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27</a:t>
            </a:r>
          </a:p>
        </p:txBody>
      </p:sp>
      <p:sp>
        <p:nvSpPr>
          <p:cNvPr id="30738" name="Rectangle 18"/>
          <p:cNvSpPr>
            <a:spLocks noChangeArrowheads="1"/>
          </p:cNvSpPr>
          <p:nvPr/>
        </p:nvSpPr>
        <p:spPr bwMode="auto">
          <a:xfrm>
            <a:off x="4573588" y="3544888"/>
            <a:ext cx="719137" cy="468312"/>
          </a:xfrm>
          <a:prstGeom prst="rect">
            <a:avLst/>
          </a:prstGeom>
          <a:solidFill>
            <a:schemeClr val="bg1"/>
          </a:solid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30</a:t>
            </a:r>
          </a:p>
        </p:txBody>
      </p:sp>
      <p:sp>
        <p:nvSpPr>
          <p:cNvPr id="30739" name="Rectangle 19"/>
          <p:cNvSpPr>
            <a:spLocks noChangeArrowheads="1"/>
          </p:cNvSpPr>
          <p:nvPr/>
        </p:nvSpPr>
        <p:spPr bwMode="auto">
          <a:xfrm>
            <a:off x="5437188" y="3544888"/>
            <a:ext cx="719137" cy="468312"/>
          </a:xfrm>
          <a:prstGeom prst="rect">
            <a:avLst/>
          </a:prstGeom>
          <a:solidFill>
            <a:schemeClr val="bg1"/>
          </a:solid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44</a:t>
            </a:r>
          </a:p>
        </p:txBody>
      </p:sp>
      <p:sp>
        <p:nvSpPr>
          <p:cNvPr id="30740" name="Rectangle 20"/>
          <p:cNvSpPr>
            <a:spLocks noChangeArrowheads="1"/>
          </p:cNvSpPr>
          <p:nvPr/>
        </p:nvSpPr>
        <p:spPr bwMode="auto">
          <a:xfrm>
            <a:off x="6300788" y="3544888"/>
            <a:ext cx="719137" cy="468312"/>
          </a:xfrm>
          <a:prstGeom prst="rect">
            <a:avLst/>
          </a:prstGeom>
          <a:solidFill>
            <a:schemeClr val="bg1"/>
          </a:solid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51</a:t>
            </a:r>
          </a:p>
        </p:txBody>
      </p:sp>
      <p:sp>
        <p:nvSpPr>
          <p:cNvPr id="30741" name="Rectangle 21"/>
          <p:cNvSpPr>
            <a:spLocks noChangeArrowheads="1"/>
          </p:cNvSpPr>
          <p:nvPr/>
        </p:nvSpPr>
        <p:spPr bwMode="auto">
          <a:xfrm>
            <a:off x="7164388" y="3544888"/>
            <a:ext cx="719137" cy="468312"/>
          </a:xfrm>
          <a:prstGeom prst="rect">
            <a:avLst/>
          </a:prstGeom>
          <a:solidFill>
            <a:schemeClr val="bg1"/>
          </a:solid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66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4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30748"/>
                                        </p:tgtEl>
                                        <p:attrNameLst>
                                          <p:attrName>style.visibility</p:attrName>
                                        </p:attrNameLst>
                                      </p:cBhvr>
                                      <p:to>
                                        <p:strVal val="visible"/>
                                      </p:to>
                                    </p:set>
                                    <p:animEffect transition="in" filter="wipe(left)">
                                      <p:cBhvr>
                                        <p:cTn id="10" dur="1000"/>
                                        <p:tgtEl>
                                          <p:spTgt spid="30748"/>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30749"/>
                                        </p:tgtEl>
                                        <p:attrNameLst>
                                          <p:attrName>style.visibility</p:attrName>
                                        </p:attrNameLst>
                                      </p:cBhvr>
                                      <p:to>
                                        <p:strVal val="visible"/>
                                      </p:to>
                                    </p:set>
                                    <p:animEffect transition="in" filter="wipe(left)">
                                      <p:cBhvr>
                                        <p:cTn id="14" dur="1000"/>
                                        <p:tgtEl>
                                          <p:spTgt spid="30749"/>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30756"/>
                                        </p:tgtEl>
                                        <p:attrNameLst>
                                          <p:attrName>style.visibility</p:attrName>
                                        </p:attrNameLst>
                                      </p:cBhvr>
                                      <p:to>
                                        <p:strVal val="visible"/>
                                      </p:to>
                                    </p:set>
                                    <p:animEffect transition="in" filter="wipe(left)">
                                      <p:cBhvr>
                                        <p:cTn id="18" dur="1000"/>
                                        <p:tgtEl>
                                          <p:spTgt spid="30756"/>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30734"/>
                                        </p:tgtEl>
                                        <p:attrNameLst>
                                          <p:attrName>style.visibility</p:attrName>
                                        </p:attrNameLst>
                                      </p:cBhvr>
                                      <p:to>
                                        <p:strVal val="visible"/>
                                      </p:to>
                                    </p:set>
                                    <p:animEffect transition="in" filter="slide(fromTop)">
                                      <p:cBhvr>
                                        <p:cTn id="23" dur="1000"/>
                                        <p:tgtEl>
                                          <p:spTgt spid="30734"/>
                                        </p:tgtEl>
                                      </p:cBhvr>
                                    </p:animEffect>
                                  </p:childTnLst>
                                </p:cTn>
                              </p:par>
                            </p:childTnLst>
                          </p:cTn>
                        </p:par>
                        <p:par>
                          <p:cTn id="24" fill="hold">
                            <p:stCondLst>
                              <p:cond delay="1000"/>
                            </p:stCondLst>
                            <p:childTnLst>
                              <p:par>
                                <p:cTn id="25" presetID="22" presetClass="exit" presetSubtype="8" fill="hold" grpId="1" nodeType="afterEffect">
                                  <p:stCondLst>
                                    <p:cond delay="0"/>
                                  </p:stCondLst>
                                  <p:childTnLst>
                                    <p:animEffect transition="out" filter="wipe(left)">
                                      <p:cBhvr>
                                        <p:cTn id="26" dur="1000"/>
                                        <p:tgtEl>
                                          <p:spTgt spid="30748"/>
                                        </p:tgtEl>
                                      </p:cBhvr>
                                    </p:animEffect>
                                    <p:set>
                                      <p:cBhvr>
                                        <p:cTn id="27" dur="1" fill="hold">
                                          <p:stCondLst>
                                            <p:cond delay="999"/>
                                          </p:stCondLst>
                                        </p:cTn>
                                        <p:tgtEl>
                                          <p:spTgt spid="30748"/>
                                        </p:tgtEl>
                                        <p:attrNameLst>
                                          <p:attrName>style.visibility</p:attrName>
                                        </p:attrNameLst>
                                      </p:cBhvr>
                                      <p:to>
                                        <p:strVal val="hidden"/>
                                      </p:to>
                                    </p:se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0750"/>
                                        </p:tgtEl>
                                        <p:attrNameLst>
                                          <p:attrName>style.visibility</p:attrName>
                                        </p:attrNameLst>
                                      </p:cBhvr>
                                      <p:to>
                                        <p:strVal val="visible"/>
                                      </p:to>
                                    </p:set>
                                    <p:animEffect transition="in" filter="wipe(left)">
                                      <p:cBhvr>
                                        <p:cTn id="31" dur="1000"/>
                                        <p:tgtEl>
                                          <p:spTgt spid="30750"/>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30757"/>
                                        </p:tgtEl>
                                        <p:attrNameLst>
                                          <p:attrName>style.visibility</p:attrName>
                                        </p:attrNameLst>
                                      </p:cBhvr>
                                      <p:to>
                                        <p:strVal val="visible"/>
                                      </p:to>
                                    </p:set>
                                    <p:animEffect transition="in" filter="wipe(left)">
                                      <p:cBhvr>
                                        <p:cTn id="35" dur="1000"/>
                                        <p:tgtEl>
                                          <p:spTgt spid="30757"/>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30735"/>
                                        </p:tgtEl>
                                        <p:attrNameLst>
                                          <p:attrName>style.visibility</p:attrName>
                                        </p:attrNameLst>
                                      </p:cBhvr>
                                      <p:to>
                                        <p:strVal val="visible"/>
                                      </p:to>
                                    </p:set>
                                    <p:animEffect transition="in" filter="slide(fromLeft)">
                                      <p:cBhvr>
                                        <p:cTn id="40" dur="1000"/>
                                        <p:tgtEl>
                                          <p:spTgt spid="30735"/>
                                        </p:tgtEl>
                                      </p:cBhvr>
                                    </p:animEffect>
                                  </p:childTnLst>
                                </p:cTn>
                              </p:par>
                            </p:childTnLst>
                          </p:cTn>
                        </p:par>
                        <p:par>
                          <p:cTn id="41" fill="hold">
                            <p:stCondLst>
                              <p:cond delay="1000"/>
                            </p:stCondLst>
                            <p:childTnLst>
                              <p:par>
                                <p:cTn id="42" presetID="22" presetClass="exit" presetSubtype="8" fill="hold" grpId="1" nodeType="afterEffect">
                                  <p:stCondLst>
                                    <p:cond delay="0"/>
                                  </p:stCondLst>
                                  <p:childTnLst>
                                    <p:animEffect transition="out" filter="wipe(left)">
                                      <p:cBhvr>
                                        <p:cTn id="43" dur="1000"/>
                                        <p:tgtEl>
                                          <p:spTgt spid="30749"/>
                                        </p:tgtEl>
                                      </p:cBhvr>
                                    </p:animEffect>
                                    <p:set>
                                      <p:cBhvr>
                                        <p:cTn id="44" dur="1" fill="hold">
                                          <p:stCondLst>
                                            <p:cond delay="999"/>
                                          </p:stCondLst>
                                        </p:cTn>
                                        <p:tgtEl>
                                          <p:spTgt spid="30749"/>
                                        </p:tgtEl>
                                        <p:attrNameLst>
                                          <p:attrName>style.visibility</p:attrName>
                                        </p:attrNameLst>
                                      </p:cBhvr>
                                      <p:to>
                                        <p:strVal val="hidden"/>
                                      </p:to>
                                    </p:se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30751"/>
                                        </p:tgtEl>
                                        <p:attrNameLst>
                                          <p:attrName>style.visibility</p:attrName>
                                        </p:attrNameLst>
                                      </p:cBhvr>
                                      <p:to>
                                        <p:strVal val="visible"/>
                                      </p:to>
                                    </p:set>
                                    <p:animEffect transition="in" filter="wipe(left)">
                                      <p:cBhvr>
                                        <p:cTn id="48" dur="1000"/>
                                        <p:tgtEl>
                                          <p:spTgt spid="30751"/>
                                        </p:tgtEl>
                                      </p:cBhvr>
                                    </p:animEffect>
                                  </p:childTnLst>
                                </p:cTn>
                              </p:par>
                            </p:childTnLst>
                          </p:cTn>
                        </p:par>
                        <p:par>
                          <p:cTn id="49" fill="hold">
                            <p:stCondLst>
                              <p:cond delay="3000"/>
                            </p:stCondLst>
                            <p:childTnLst>
                              <p:par>
                                <p:cTn id="50" presetID="22" presetClass="entr" presetSubtype="8" fill="hold" grpId="0" nodeType="afterEffect">
                                  <p:stCondLst>
                                    <p:cond delay="0"/>
                                  </p:stCondLst>
                                  <p:childTnLst>
                                    <p:set>
                                      <p:cBhvr>
                                        <p:cTn id="51" dur="1" fill="hold">
                                          <p:stCondLst>
                                            <p:cond delay="0"/>
                                          </p:stCondLst>
                                        </p:cTn>
                                        <p:tgtEl>
                                          <p:spTgt spid="30758"/>
                                        </p:tgtEl>
                                        <p:attrNameLst>
                                          <p:attrName>style.visibility</p:attrName>
                                        </p:attrNameLst>
                                      </p:cBhvr>
                                      <p:to>
                                        <p:strVal val="visible"/>
                                      </p:to>
                                    </p:set>
                                    <p:animEffect transition="in" filter="wipe(left)">
                                      <p:cBhvr>
                                        <p:cTn id="52" dur="1000"/>
                                        <p:tgtEl>
                                          <p:spTgt spid="30758"/>
                                        </p:tgtEl>
                                      </p:cBhvr>
                                    </p:animEffect>
                                  </p:childTnLst>
                                </p:cTn>
                              </p:par>
                            </p:childTnLst>
                          </p:cTn>
                        </p:par>
                        <p:par>
                          <p:cTn id="53" fill="hold">
                            <p:stCondLst>
                              <p:cond delay="4000"/>
                            </p:stCondLst>
                            <p:childTnLst>
                              <p:par>
                                <p:cTn id="54" presetID="12" presetClass="entr" presetSubtype="8" fill="hold" grpId="0" nodeType="afterEffect">
                                  <p:stCondLst>
                                    <p:cond delay="0"/>
                                  </p:stCondLst>
                                  <p:childTnLst>
                                    <p:set>
                                      <p:cBhvr>
                                        <p:cTn id="55" dur="1" fill="hold">
                                          <p:stCondLst>
                                            <p:cond delay="0"/>
                                          </p:stCondLst>
                                        </p:cTn>
                                        <p:tgtEl>
                                          <p:spTgt spid="30736"/>
                                        </p:tgtEl>
                                        <p:attrNameLst>
                                          <p:attrName>style.visibility</p:attrName>
                                        </p:attrNameLst>
                                      </p:cBhvr>
                                      <p:to>
                                        <p:strVal val="visible"/>
                                      </p:to>
                                    </p:set>
                                    <p:animEffect transition="in" filter="slide(fromLeft)">
                                      <p:cBhvr>
                                        <p:cTn id="56" dur="1000"/>
                                        <p:tgtEl>
                                          <p:spTgt spid="30736"/>
                                        </p:tgtEl>
                                      </p:cBhvr>
                                    </p:animEffect>
                                  </p:childTnLst>
                                </p:cTn>
                              </p:par>
                            </p:childTnLst>
                          </p:cTn>
                        </p:par>
                        <p:par>
                          <p:cTn id="57" fill="hold">
                            <p:stCondLst>
                              <p:cond delay="5000"/>
                            </p:stCondLst>
                            <p:childTnLst>
                              <p:par>
                                <p:cTn id="58" presetID="22" presetClass="exit" presetSubtype="8" fill="hold" grpId="1" nodeType="afterEffect">
                                  <p:stCondLst>
                                    <p:cond delay="0"/>
                                  </p:stCondLst>
                                  <p:childTnLst>
                                    <p:animEffect transition="out" filter="wipe(left)">
                                      <p:cBhvr>
                                        <p:cTn id="59" dur="1000"/>
                                        <p:tgtEl>
                                          <p:spTgt spid="30751"/>
                                        </p:tgtEl>
                                      </p:cBhvr>
                                    </p:animEffect>
                                    <p:set>
                                      <p:cBhvr>
                                        <p:cTn id="60" dur="1" fill="hold">
                                          <p:stCondLst>
                                            <p:cond delay="999"/>
                                          </p:stCondLst>
                                        </p:cTn>
                                        <p:tgtEl>
                                          <p:spTgt spid="30751"/>
                                        </p:tgtEl>
                                        <p:attrNameLst>
                                          <p:attrName>style.visibility</p:attrName>
                                        </p:attrNameLst>
                                      </p:cBhvr>
                                      <p:to>
                                        <p:strVal val="hidden"/>
                                      </p:to>
                                    </p:set>
                                  </p:childTnLst>
                                </p:cTn>
                              </p:par>
                            </p:childTnLst>
                          </p:cTn>
                        </p:par>
                        <p:par>
                          <p:cTn id="61" fill="hold">
                            <p:stCondLst>
                              <p:cond delay="6000"/>
                            </p:stCondLst>
                            <p:childTnLst>
                              <p:par>
                                <p:cTn id="62" presetID="22" presetClass="entr" presetSubtype="8" fill="hold" grpId="0" nodeType="afterEffect">
                                  <p:stCondLst>
                                    <p:cond delay="0"/>
                                  </p:stCondLst>
                                  <p:childTnLst>
                                    <p:set>
                                      <p:cBhvr>
                                        <p:cTn id="63" dur="1" fill="hold">
                                          <p:stCondLst>
                                            <p:cond delay="0"/>
                                          </p:stCondLst>
                                        </p:cTn>
                                        <p:tgtEl>
                                          <p:spTgt spid="30753"/>
                                        </p:tgtEl>
                                        <p:attrNameLst>
                                          <p:attrName>style.visibility</p:attrName>
                                        </p:attrNameLst>
                                      </p:cBhvr>
                                      <p:to>
                                        <p:strVal val="visible"/>
                                      </p:to>
                                    </p:set>
                                    <p:animEffect transition="in" filter="wipe(left)">
                                      <p:cBhvr>
                                        <p:cTn id="64" dur="500"/>
                                        <p:tgtEl>
                                          <p:spTgt spid="30753"/>
                                        </p:tgtEl>
                                      </p:cBhvr>
                                    </p:animEffect>
                                  </p:childTnLst>
                                </p:cTn>
                              </p:par>
                            </p:childTnLst>
                          </p:cTn>
                        </p:par>
                        <p:par>
                          <p:cTn id="65" fill="hold">
                            <p:stCondLst>
                              <p:cond delay="6500"/>
                            </p:stCondLst>
                            <p:childTnLst>
                              <p:par>
                                <p:cTn id="66" presetID="22" presetClass="entr" presetSubtype="8" fill="hold" grpId="0" nodeType="afterEffect">
                                  <p:stCondLst>
                                    <p:cond delay="0"/>
                                  </p:stCondLst>
                                  <p:childTnLst>
                                    <p:set>
                                      <p:cBhvr>
                                        <p:cTn id="67" dur="1" fill="hold">
                                          <p:stCondLst>
                                            <p:cond delay="0"/>
                                          </p:stCondLst>
                                        </p:cTn>
                                        <p:tgtEl>
                                          <p:spTgt spid="30759"/>
                                        </p:tgtEl>
                                        <p:attrNameLst>
                                          <p:attrName>style.visibility</p:attrName>
                                        </p:attrNameLst>
                                      </p:cBhvr>
                                      <p:to>
                                        <p:strVal val="visible"/>
                                      </p:to>
                                    </p:set>
                                    <p:animEffect transition="in" filter="wipe(left)">
                                      <p:cBhvr>
                                        <p:cTn id="68" dur="1000"/>
                                        <p:tgtEl>
                                          <p:spTgt spid="30759"/>
                                        </p:tgtEl>
                                      </p:cBhvr>
                                    </p:animEffect>
                                  </p:childTnLst>
                                </p:cTn>
                              </p:par>
                            </p:childTnLst>
                          </p:cTn>
                        </p:par>
                        <p:par>
                          <p:cTn id="69" fill="hold">
                            <p:stCondLst>
                              <p:cond delay="7500"/>
                            </p:stCondLst>
                            <p:childTnLst>
                              <p:par>
                                <p:cTn id="70" presetID="12" presetClass="entr" presetSubtype="8" fill="hold" grpId="0" nodeType="afterEffect">
                                  <p:stCondLst>
                                    <p:cond delay="0"/>
                                  </p:stCondLst>
                                  <p:childTnLst>
                                    <p:set>
                                      <p:cBhvr>
                                        <p:cTn id="71" dur="1" fill="hold">
                                          <p:stCondLst>
                                            <p:cond delay="0"/>
                                          </p:stCondLst>
                                        </p:cTn>
                                        <p:tgtEl>
                                          <p:spTgt spid="30738"/>
                                        </p:tgtEl>
                                        <p:attrNameLst>
                                          <p:attrName>style.visibility</p:attrName>
                                        </p:attrNameLst>
                                      </p:cBhvr>
                                      <p:to>
                                        <p:strVal val="visible"/>
                                      </p:to>
                                    </p:set>
                                    <p:animEffect transition="in" filter="slide(fromLeft)">
                                      <p:cBhvr>
                                        <p:cTn id="72" dur="500"/>
                                        <p:tgtEl>
                                          <p:spTgt spid="30738"/>
                                        </p:tgtEl>
                                      </p:cBhvr>
                                    </p:animEffect>
                                  </p:childTnLst>
                                </p:cTn>
                              </p:par>
                            </p:childTnLst>
                          </p:cTn>
                        </p:par>
                        <p:par>
                          <p:cTn id="73" fill="hold">
                            <p:stCondLst>
                              <p:cond delay="8000"/>
                            </p:stCondLst>
                            <p:childTnLst>
                              <p:par>
                                <p:cTn id="74" presetID="22" presetClass="exit" presetSubtype="8" fill="hold" grpId="1" nodeType="afterEffect">
                                  <p:stCondLst>
                                    <p:cond delay="0"/>
                                  </p:stCondLst>
                                  <p:childTnLst>
                                    <p:animEffect transition="out" filter="wipe(left)">
                                      <p:cBhvr>
                                        <p:cTn id="75" dur="1000"/>
                                        <p:tgtEl>
                                          <p:spTgt spid="30750"/>
                                        </p:tgtEl>
                                      </p:cBhvr>
                                    </p:animEffect>
                                    <p:set>
                                      <p:cBhvr>
                                        <p:cTn id="76" dur="1" fill="hold">
                                          <p:stCondLst>
                                            <p:cond delay="999"/>
                                          </p:stCondLst>
                                        </p:cTn>
                                        <p:tgtEl>
                                          <p:spTgt spid="30750"/>
                                        </p:tgtEl>
                                        <p:attrNameLst>
                                          <p:attrName>style.visibility</p:attrName>
                                        </p:attrNameLst>
                                      </p:cBhvr>
                                      <p:to>
                                        <p:strVal val="hidden"/>
                                      </p:to>
                                    </p:set>
                                  </p:childTnLst>
                                </p:cTn>
                              </p:par>
                            </p:childTnLst>
                          </p:cTn>
                        </p:par>
                        <p:par>
                          <p:cTn id="77" fill="hold">
                            <p:stCondLst>
                              <p:cond delay="9000"/>
                            </p:stCondLst>
                            <p:childTnLst>
                              <p:par>
                                <p:cTn id="78" presetID="22" presetClass="entr" presetSubtype="8" fill="hold" grpId="0" nodeType="afterEffect">
                                  <p:stCondLst>
                                    <p:cond delay="0"/>
                                  </p:stCondLst>
                                  <p:childTnLst>
                                    <p:set>
                                      <p:cBhvr>
                                        <p:cTn id="79" dur="1" fill="hold">
                                          <p:stCondLst>
                                            <p:cond delay="0"/>
                                          </p:stCondLst>
                                        </p:cTn>
                                        <p:tgtEl>
                                          <p:spTgt spid="30752"/>
                                        </p:tgtEl>
                                        <p:attrNameLst>
                                          <p:attrName>style.visibility</p:attrName>
                                        </p:attrNameLst>
                                      </p:cBhvr>
                                      <p:to>
                                        <p:strVal val="visible"/>
                                      </p:to>
                                    </p:set>
                                    <p:animEffect transition="in" filter="wipe(left)">
                                      <p:cBhvr>
                                        <p:cTn id="80" dur="500"/>
                                        <p:tgtEl>
                                          <p:spTgt spid="30752"/>
                                        </p:tgtEl>
                                      </p:cBhvr>
                                    </p:animEffect>
                                  </p:childTnLst>
                                </p:cTn>
                              </p:par>
                            </p:childTnLst>
                          </p:cTn>
                        </p:par>
                        <p:par>
                          <p:cTn id="81" fill="hold">
                            <p:stCondLst>
                              <p:cond delay="9500"/>
                            </p:stCondLst>
                            <p:childTnLst>
                              <p:par>
                                <p:cTn id="82" presetID="22" presetClass="entr" presetSubtype="8" fill="hold" grpId="0" nodeType="afterEffect">
                                  <p:stCondLst>
                                    <p:cond delay="0"/>
                                  </p:stCondLst>
                                  <p:childTnLst>
                                    <p:set>
                                      <p:cBhvr>
                                        <p:cTn id="83" dur="1" fill="hold">
                                          <p:stCondLst>
                                            <p:cond delay="0"/>
                                          </p:stCondLst>
                                        </p:cTn>
                                        <p:tgtEl>
                                          <p:spTgt spid="30760"/>
                                        </p:tgtEl>
                                        <p:attrNameLst>
                                          <p:attrName>style.visibility</p:attrName>
                                        </p:attrNameLst>
                                      </p:cBhvr>
                                      <p:to>
                                        <p:strVal val="visible"/>
                                      </p:to>
                                    </p:set>
                                    <p:animEffect transition="in" filter="wipe(left)">
                                      <p:cBhvr>
                                        <p:cTn id="84" dur="1000"/>
                                        <p:tgtEl>
                                          <p:spTgt spid="30760"/>
                                        </p:tgtEl>
                                      </p:cBhvr>
                                    </p:animEffect>
                                  </p:childTnLst>
                                </p:cTn>
                              </p:par>
                            </p:childTnLst>
                          </p:cTn>
                        </p:par>
                        <p:par>
                          <p:cTn id="85" fill="hold">
                            <p:stCondLst>
                              <p:cond delay="10500"/>
                            </p:stCondLst>
                            <p:childTnLst>
                              <p:par>
                                <p:cTn id="86" presetID="12" presetClass="entr" presetSubtype="8" fill="hold" grpId="0" nodeType="afterEffect">
                                  <p:stCondLst>
                                    <p:cond delay="0"/>
                                  </p:stCondLst>
                                  <p:childTnLst>
                                    <p:set>
                                      <p:cBhvr>
                                        <p:cTn id="87" dur="1" fill="hold">
                                          <p:stCondLst>
                                            <p:cond delay="0"/>
                                          </p:stCondLst>
                                        </p:cTn>
                                        <p:tgtEl>
                                          <p:spTgt spid="30739"/>
                                        </p:tgtEl>
                                        <p:attrNameLst>
                                          <p:attrName>style.visibility</p:attrName>
                                        </p:attrNameLst>
                                      </p:cBhvr>
                                      <p:to>
                                        <p:strVal val="visible"/>
                                      </p:to>
                                    </p:set>
                                    <p:animEffect transition="in" filter="slide(fromLeft)">
                                      <p:cBhvr>
                                        <p:cTn id="88" dur="500"/>
                                        <p:tgtEl>
                                          <p:spTgt spid="30739"/>
                                        </p:tgtEl>
                                      </p:cBhvr>
                                    </p:animEffect>
                                  </p:childTnLst>
                                </p:cTn>
                              </p:par>
                            </p:childTnLst>
                          </p:cTn>
                        </p:par>
                        <p:par>
                          <p:cTn id="89" fill="hold">
                            <p:stCondLst>
                              <p:cond delay="11000"/>
                            </p:stCondLst>
                            <p:childTnLst>
                              <p:par>
                                <p:cTn id="90" presetID="22" presetClass="exit" presetSubtype="8" fill="hold" grpId="1" nodeType="afterEffect">
                                  <p:stCondLst>
                                    <p:cond delay="0"/>
                                  </p:stCondLst>
                                  <p:childTnLst>
                                    <p:animEffect transition="out" filter="wipe(left)">
                                      <p:cBhvr>
                                        <p:cTn id="91" dur="500"/>
                                        <p:tgtEl>
                                          <p:spTgt spid="30753"/>
                                        </p:tgtEl>
                                      </p:cBhvr>
                                    </p:animEffect>
                                    <p:set>
                                      <p:cBhvr>
                                        <p:cTn id="92" dur="1" fill="hold">
                                          <p:stCondLst>
                                            <p:cond delay="499"/>
                                          </p:stCondLst>
                                        </p:cTn>
                                        <p:tgtEl>
                                          <p:spTgt spid="30753"/>
                                        </p:tgtEl>
                                        <p:attrNameLst>
                                          <p:attrName>style.visibility</p:attrName>
                                        </p:attrNameLst>
                                      </p:cBhvr>
                                      <p:to>
                                        <p:strVal val="hidden"/>
                                      </p:to>
                                    </p:set>
                                  </p:childTnLst>
                                </p:cTn>
                              </p:par>
                            </p:childTnLst>
                          </p:cTn>
                        </p:par>
                        <p:par>
                          <p:cTn id="93" fill="hold">
                            <p:stCondLst>
                              <p:cond delay="11500"/>
                            </p:stCondLst>
                            <p:childTnLst>
                              <p:par>
                                <p:cTn id="94" presetID="22" presetClass="entr" presetSubtype="8" fill="hold" grpId="0" nodeType="afterEffect">
                                  <p:stCondLst>
                                    <p:cond delay="0"/>
                                  </p:stCondLst>
                                  <p:childTnLst>
                                    <p:set>
                                      <p:cBhvr>
                                        <p:cTn id="95" dur="1" fill="hold">
                                          <p:stCondLst>
                                            <p:cond delay="0"/>
                                          </p:stCondLst>
                                        </p:cTn>
                                        <p:tgtEl>
                                          <p:spTgt spid="30755"/>
                                        </p:tgtEl>
                                        <p:attrNameLst>
                                          <p:attrName>style.visibility</p:attrName>
                                        </p:attrNameLst>
                                      </p:cBhvr>
                                      <p:to>
                                        <p:strVal val="visible"/>
                                      </p:to>
                                    </p:set>
                                    <p:animEffect transition="in" filter="wipe(left)">
                                      <p:cBhvr>
                                        <p:cTn id="96" dur="500"/>
                                        <p:tgtEl>
                                          <p:spTgt spid="30755"/>
                                        </p:tgtEl>
                                      </p:cBhvr>
                                    </p:animEffect>
                                  </p:childTnLst>
                                </p:cTn>
                              </p:par>
                            </p:childTnLst>
                          </p:cTn>
                        </p:par>
                        <p:par>
                          <p:cTn id="97" fill="hold">
                            <p:stCondLst>
                              <p:cond delay="12000"/>
                            </p:stCondLst>
                            <p:childTnLst>
                              <p:par>
                                <p:cTn id="98" presetID="22" presetClass="entr" presetSubtype="8" fill="hold" grpId="0" nodeType="afterEffect">
                                  <p:stCondLst>
                                    <p:cond delay="0"/>
                                  </p:stCondLst>
                                  <p:childTnLst>
                                    <p:set>
                                      <p:cBhvr>
                                        <p:cTn id="99" dur="1" fill="hold">
                                          <p:stCondLst>
                                            <p:cond delay="0"/>
                                          </p:stCondLst>
                                        </p:cTn>
                                        <p:tgtEl>
                                          <p:spTgt spid="30761"/>
                                        </p:tgtEl>
                                        <p:attrNameLst>
                                          <p:attrName>style.visibility</p:attrName>
                                        </p:attrNameLst>
                                      </p:cBhvr>
                                      <p:to>
                                        <p:strVal val="visible"/>
                                      </p:to>
                                    </p:set>
                                    <p:animEffect transition="in" filter="wipe(left)">
                                      <p:cBhvr>
                                        <p:cTn id="100" dur="1000"/>
                                        <p:tgtEl>
                                          <p:spTgt spid="30761"/>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xit" presetSubtype="8" fill="hold" grpId="1" nodeType="clickEffect">
                                  <p:stCondLst>
                                    <p:cond delay="0"/>
                                  </p:stCondLst>
                                  <p:childTnLst>
                                    <p:animEffect transition="out" filter="wipe(left)">
                                      <p:cBhvr>
                                        <p:cTn id="104" dur="500"/>
                                        <p:tgtEl>
                                          <p:spTgt spid="30752"/>
                                        </p:tgtEl>
                                      </p:cBhvr>
                                    </p:animEffect>
                                    <p:set>
                                      <p:cBhvr>
                                        <p:cTn id="105" dur="1" fill="hold">
                                          <p:stCondLst>
                                            <p:cond delay="499"/>
                                          </p:stCondLst>
                                        </p:cTn>
                                        <p:tgtEl>
                                          <p:spTgt spid="30752"/>
                                        </p:tgtEl>
                                        <p:attrNameLst>
                                          <p:attrName>style.visibility</p:attrName>
                                        </p:attrNameLst>
                                      </p:cBhvr>
                                      <p:to>
                                        <p:strVal val="hidden"/>
                                      </p:to>
                                    </p:set>
                                  </p:childTnLst>
                                </p:cTn>
                              </p:par>
                            </p:childTnLst>
                          </p:cTn>
                        </p:par>
                        <p:par>
                          <p:cTn id="106" fill="hold">
                            <p:stCondLst>
                              <p:cond delay="500"/>
                            </p:stCondLst>
                            <p:childTnLst>
                              <p:par>
                                <p:cTn id="107" presetID="22" presetClass="entr" presetSubtype="8" fill="hold" grpId="0" nodeType="afterEffect">
                                  <p:stCondLst>
                                    <p:cond delay="0"/>
                                  </p:stCondLst>
                                  <p:childTnLst>
                                    <p:set>
                                      <p:cBhvr>
                                        <p:cTn id="108" dur="1" fill="hold">
                                          <p:stCondLst>
                                            <p:cond delay="0"/>
                                          </p:stCondLst>
                                        </p:cTn>
                                        <p:tgtEl>
                                          <p:spTgt spid="30740"/>
                                        </p:tgtEl>
                                        <p:attrNameLst>
                                          <p:attrName>style.visibility</p:attrName>
                                        </p:attrNameLst>
                                      </p:cBhvr>
                                      <p:to>
                                        <p:strVal val="visible"/>
                                      </p:to>
                                    </p:set>
                                    <p:animEffect transition="in" filter="wipe(left)">
                                      <p:cBhvr>
                                        <p:cTn id="109" dur="500"/>
                                        <p:tgtEl>
                                          <p:spTgt spid="30740"/>
                                        </p:tgtEl>
                                      </p:cBhvr>
                                    </p:animEffect>
                                  </p:childTnLst>
                                </p:cTn>
                              </p:par>
                            </p:childTnLst>
                          </p:cTn>
                        </p:par>
                        <p:par>
                          <p:cTn id="110" fill="hold">
                            <p:stCondLst>
                              <p:cond delay="1000"/>
                            </p:stCondLst>
                            <p:childTnLst>
                              <p:par>
                                <p:cTn id="111" presetID="22" presetClass="entr" presetSubtype="8" fill="hold" grpId="0" nodeType="afterEffect">
                                  <p:stCondLst>
                                    <p:cond delay="0"/>
                                  </p:stCondLst>
                                  <p:childTnLst>
                                    <p:set>
                                      <p:cBhvr>
                                        <p:cTn id="112" dur="1" fill="hold">
                                          <p:stCondLst>
                                            <p:cond delay="0"/>
                                          </p:stCondLst>
                                        </p:cTn>
                                        <p:tgtEl>
                                          <p:spTgt spid="30741"/>
                                        </p:tgtEl>
                                        <p:attrNameLst>
                                          <p:attrName>style.visibility</p:attrName>
                                        </p:attrNameLst>
                                      </p:cBhvr>
                                      <p:to>
                                        <p:strVal val="visible"/>
                                      </p:to>
                                    </p:set>
                                    <p:animEffect transition="in" filter="wipe(left)">
                                      <p:cBhvr>
                                        <p:cTn id="113" dur="500"/>
                                        <p:tgtEl>
                                          <p:spTgt spid="30741"/>
                                        </p:tgtEl>
                                      </p:cBhvr>
                                    </p:animEffect>
                                  </p:childTnLst>
                                </p:cTn>
                              </p:par>
                            </p:childTnLst>
                          </p:cTn>
                        </p:par>
                        <p:par>
                          <p:cTn id="114" fill="hold">
                            <p:stCondLst>
                              <p:cond delay="1500"/>
                            </p:stCondLst>
                            <p:childTnLst>
                              <p:par>
                                <p:cTn id="115" presetID="22" presetClass="entr" presetSubtype="8" fill="hold" grpId="0" nodeType="afterEffect">
                                  <p:stCondLst>
                                    <p:cond delay="0"/>
                                  </p:stCondLst>
                                  <p:childTnLst>
                                    <p:set>
                                      <p:cBhvr>
                                        <p:cTn id="116" dur="1" fill="hold">
                                          <p:stCondLst>
                                            <p:cond delay="0"/>
                                          </p:stCondLst>
                                        </p:cTn>
                                        <p:tgtEl>
                                          <p:spTgt spid="30763"/>
                                        </p:tgtEl>
                                        <p:attrNameLst>
                                          <p:attrName>style.visibility</p:attrName>
                                        </p:attrNameLst>
                                      </p:cBhvr>
                                      <p:to>
                                        <p:strVal val="visible"/>
                                      </p:to>
                                    </p:set>
                                    <p:animEffect transition="in" filter="wipe(left)">
                                      <p:cBhvr>
                                        <p:cTn id="117" dur="500"/>
                                        <p:tgtEl>
                                          <p:spTgt spid="30763"/>
                                        </p:tgtEl>
                                      </p:cBhvr>
                                    </p:animEffect>
                                  </p:childTnLst>
                                </p:cTn>
                              </p:par>
                            </p:childTnLst>
                          </p:cTn>
                        </p:par>
                        <p:par>
                          <p:cTn id="118" fill="hold">
                            <p:stCondLst>
                              <p:cond delay="2000"/>
                            </p:stCondLst>
                            <p:childTnLst>
                              <p:par>
                                <p:cTn id="119" presetID="22" presetClass="entr" presetSubtype="8" fill="hold" grpId="0" nodeType="afterEffect">
                                  <p:stCondLst>
                                    <p:cond delay="0"/>
                                  </p:stCondLst>
                                  <p:childTnLst>
                                    <p:set>
                                      <p:cBhvr>
                                        <p:cTn id="120" dur="1" fill="hold">
                                          <p:stCondLst>
                                            <p:cond delay="0"/>
                                          </p:stCondLst>
                                        </p:cTn>
                                        <p:tgtEl>
                                          <p:spTgt spid="30764"/>
                                        </p:tgtEl>
                                        <p:attrNameLst>
                                          <p:attrName>style.visibility</p:attrName>
                                        </p:attrNameLst>
                                      </p:cBhvr>
                                      <p:to>
                                        <p:strVal val="visible"/>
                                      </p:to>
                                    </p:set>
                                    <p:animEffect transition="in" filter="wipe(left)">
                                      <p:cBhvr>
                                        <p:cTn id="121" dur="500"/>
                                        <p:tgtEl>
                                          <p:spTgt spid="30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4" grpId="0"/>
      <p:bldP spid="30748" grpId="0" animBg="1"/>
      <p:bldP spid="30748" grpId="1" animBg="1"/>
      <p:bldP spid="30749" grpId="0" animBg="1"/>
      <p:bldP spid="30749" grpId="1" animBg="1"/>
      <p:bldP spid="30750" grpId="0" animBg="1"/>
      <p:bldP spid="30750" grpId="1" animBg="1"/>
      <p:bldP spid="30751" grpId="0" animBg="1"/>
      <p:bldP spid="30751" grpId="1" animBg="1"/>
      <p:bldP spid="30752" grpId="0" animBg="1"/>
      <p:bldP spid="30752" grpId="1" animBg="1"/>
      <p:bldP spid="30753" grpId="0" animBg="1"/>
      <p:bldP spid="30753" grpId="1" animBg="1"/>
      <p:bldP spid="30755" grpId="0" animBg="1"/>
      <p:bldP spid="30756" grpId="0" animBg="1"/>
      <p:bldP spid="30757" grpId="0" animBg="1"/>
      <p:bldP spid="30758" grpId="0" animBg="1"/>
      <p:bldP spid="30759" grpId="0" animBg="1"/>
      <p:bldP spid="30760" grpId="0" animBg="1"/>
      <p:bldP spid="30761" grpId="0" animBg="1"/>
      <p:bldP spid="30763" grpId="0" animBg="1"/>
      <p:bldP spid="30764" grpId="0" animBg="1"/>
      <p:bldP spid="30734" grpId="0" animBg="1"/>
      <p:bldP spid="30735" grpId="0" animBg="1"/>
      <p:bldP spid="30736" grpId="0" animBg="1"/>
      <p:bldP spid="30738" grpId="0" animBg="1"/>
      <p:bldP spid="30739" grpId="0" animBg="1"/>
      <p:bldP spid="30740" grpId="0" animBg="1"/>
      <p:bldP spid="30741"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p:nvPr>
        </p:nvSpPr>
        <p:spPr>
          <a:xfrm>
            <a:off x="152400" y="141288"/>
            <a:ext cx="8839200" cy="6383337"/>
          </a:xfrm>
        </p:spPr>
        <p:txBody>
          <a:bodyPr/>
          <a:lstStyle/>
          <a:p>
            <a:pPr marL="0" indent="0">
              <a:lnSpc>
                <a:spcPct val="110000"/>
              </a:lnSpc>
              <a:buFont typeface="Wingdings" pitchFamily="2" charset="2"/>
              <a:buNone/>
            </a:pPr>
            <a:r>
              <a:rPr lang="zh-CN" altLang="en-US" sz="2800" b="1" dirty="0">
                <a:latin typeface="宋体" pitchFamily="2" charset="-122"/>
              </a:rPr>
              <a:t>    </a:t>
            </a:r>
            <a:r>
              <a:rPr lang="zh-CN" altLang="en-US" sz="2800" b="1" dirty="0">
                <a:latin typeface="楷体" pitchFamily="49" charset="-122"/>
              </a:rPr>
              <a:t>这样，串匹配问题可简化为找出某给定模式</a:t>
            </a:r>
            <a:r>
              <a:rPr lang="en-US" altLang="zh-CN" sz="2800" b="1" dirty="0">
                <a:latin typeface="楷体" pitchFamily="49" charset="-122"/>
              </a:rPr>
              <a:t>T</a:t>
            </a:r>
            <a:r>
              <a:rPr lang="zh-CN" altLang="en-US" sz="2800" b="1" dirty="0">
                <a:latin typeface="楷体" pitchFamily="49" charset="-122"/>
              </a:rPr>
              <a:t>在给定目标串</a:t>
            </a:r>
            <a:r>
              <a:rPr lang="en-US" altLang="zh-CN" sz="2800" b="1" dirty="0">
                <a:latin typeface="楷体" pitchFamily="49" charset="-122"/>
              </a:rPr>
              <a:t>S</a:t>
            </a:r>
            <a:r>
              <a:rPr lang="zh-CN" altLang="en-US" sz="2800" b="1" dirty="0">
                <a:latin typeface="楷体" pitchFamily="49" charset="-122"/>
              </a:rPr>
              <a:t>中首次出现的有效位移。</a:t>
            </a:r>
            <a:endParaRPr lang="zh-CN" altLang="en-US" b="1" dirty="0">
              <a:solidFill>
                <a:schemeClr val="hlink"/>
              </a:solidFill>
              <a:latin typeface="楷体" pitchFamily="49" charset="-122"/>
            </a:endParaRPr>
          </a:p>
          <a:p>
            <a:pPr marL="0" indent="0">
              <a:lnSpc>
                <a:spcPct val="110000"/>
              </a:lnSpc>
              <a:buFont typeface="Wingdings" pitchFamily="2" charset="2"/>
              <a:buNone/>
            </a:pPr>
            <a:r>
              <a:rPr lang="zh-CN" altLang="en-US" b="1" dirty="0">
                <a:solidFill>
                  <a:schemeClr val="folHlink"/>
                </a:solidFill>
                <a:latin typeface="宋体" pitchFamily="2" charset="-122"/>
              </a:rPr>
              <a:t>算法实现</a:t>
            </a:r>
          </a:p>
          <a:p>
            <a:pPr marL="0" indent="0">
              <a:lnSpc>
                <a:spcPct val="110000"/>
              </a:lnSpc>
              <a:buFont typeface="Wingdings" pitchFamily="2" charset="2"/>
              <a:buNone/>
            </a:pPr>
            <a:r>
              <a:rPr lang="en-US" altLang="zh-CN" sz="2800" b="1" dirty="0" err="1"/>
              <a:t>int</a:t>
            </a:r>
            <a:r>
              <a:rPr lang="en-US" altLang="zh-CN" sz="2800" b="1" dirty="0"/>
              <a:t> </a:t>
            </a:r>
            <a:r>
              <a:rPr lang="en-US" altLang="zh-CN" sz="2800" b="1" dirty="0" err="1"/>
              <a:t>IndexString</a:t>
            </a:r>
            <a:r>
              <a:rPr lang="en-US" altLang="zh-CN" sz="2800" b="1" dirty="0"/>
              <a:t>(</a:t>
            </a:r>
            <a:r>
              <a:rPr lang="en-US" altLang="zh-CN" sz="2800" b="1" dirty="0" err="1"/>
              <a:t>StringType</a:t>
            </a:r>
            <a:r>
              <a:rPr lang="en-US" altLang="zh-CN" sz="2800" b="1" dirty="0"/>
              <a:t>  s , </a:t>
            </a:r>
            <a:r>
              <a:rPr lang="en-US" altLang="zh-CN" sz="2800" b="1" dirty="0" err="1"/>
              <a:t>StringType</a:t>
            </a:r>
            <a:r>
              <a:rPr lang="en-US" altLang="zh-CN" sz="2800" b="1" dirty="0"/>
              <a:t>  t , </a:t>
            </a:r>
            <a:r>
              <a:rPr lang="en-US" altLang="zh-CN" sz="2800" b="1" dirty="0" err="1"/>
              <a:t>int</a:t>
            </a:r>
            <a:r>
              <a:rPr lang="en-US" altLang="zh-CN" sz="2800" b="1" dirty="0"/>
              <a:t> pos )</a:t>
            </a:r>
          </a:p>
          <a:p>
            <a:pPr marL="0" indent="0">
              <a:lnSpc>
                <a:spcPct val="110000"/>
              </a:lnSpc>
              <a:buFont typeface="Wingdings" pitchFamily="2" charset="2"/>
              <a:buNone/>
            </a:pPr>
            <a:r>
              <a:rPr lang="en-US" altLang="zh-CN" sz="2800" b="1" dirty="0"/>
              <a:t>   </a:t>
            </a:r>
            <a:r>
              <a:rPr lang="en-US" altLang="zh-CN" sz="2400" b="1" dirty="0"/>
              <a:t>/*   </a:t>
            </a:r>
            <a:r>
              <a:rPr lang="zh-CN" altLang="en-US" sz="2400" b="1" dirty="0"/>
              <a:t>采用顺序存储方式存储主串</a:t>
            </a:r>
            <a:r>
              <a:rPr lang="en-US" altLang="zh-CN" sz="2400" b="1" dirty="0"/>
              <a:t>s</a:t>
            </a:r>
            <a:r>
              <a:rPr lang="zh-CN" altLang="en-US" sz="2400" b="1" dirty="0"/>
              <a:t>和模式</a:t>
            </a:r>
            <a:r>
              <a:rPr lang="en-US" altLang="zh-CN" sz="2400" b="1" dirty="0"/>
              <a:t>t</a:t>
            </a:r>
            <a:r>
              <a:rPr lang="zh-CN" altLang="en-US" sz="2400" b="1" dirty="0"/>
              <a:t>，   *</a:t>
            </a:r>
            <a:r>
              <a:rPr lang="en-US" altLang="zh-CN" sz="2400" b="1" dirty="0"/>
              <a:t>/</a:t>
            </a:r>
          </a:p>
          <a:p>
            <a:pPr marL="0" indent="0">
              <a:lnSpc>
                <a:spcPct val="110000"/>
              </a:lnSpc>
              <a:buFont typeface="Wingdings" pitchFamily="2" charset="2"/>
              <a:buNone/>
            </a:pPr>
            <a:r>
              <a:rPr lang="en-US" altLang="zh-CN" sz="2400" b="1" dirty="0"/>
              <a:t>   /*   </a:t>
            </a:r>
            <a:r>
              <a:rPr lang="zh-CN" altLang="en-US" sz="2400" b="1" dirty="0"/>
              <a:t>若模式</a:t>
            </a:r>
            <a:r>
              <a:rPr lang="en-US" altLang="zh-CN" sz="2400" b="1" dirty="0"/>
              <a:t>t</a:t>
            </a:r>
            <a:r>
              <a:rPr lang="zh-CN" altLang="en-US" sz="2400" b="1" dirty="0"/>
              <a:t>在主串</a:t>
            </a:r>
            <a:r>
              <a:rPr lang="en-US" altLang="zh-CN" sz="2400" b="1" dirty="0"/>
              <a:t>s</a:t>
            </a:r>
            <a:r>
              <a:rPr lang="zh-CN" altLang="en-US" sz="2400" b="1" dirty="0"/>
              <a:t>中从第</a:t>
            </a:r>
            <a:r>
              <a:rPr lang="en-US" altLang="zh-CN" sz="2400" b="1" dirty="0"/>
              <a:t>pos</a:t>
            </a:r>
            <a:r>
              <a:rPr lang="zh-CN" altLang="en-US" sz="2400" b="1" dirty="0"/>
              <a:t>位置开始有匹配的子串，*</a:t>
            </a:r>
            <a:r>
              <a:rPr lang="en-US" altLang="zh-CN" sz="2400" b="1" dirty="0"/>
              <a:t>/</a:t>
            </a:r>
          </a:p>
          <a:p>
            <a:pPr marL="0" indent="0">
              <a:lnSpc>
                <a:spcPct val="110000"/>
              </a:lnSpc>
              <a:buFont typeface="Wingdings" pitchFamily="2" charset="2"/>
              <a:buNone/>
            </a:pPr>
            <a:r>
              <a:rPr lang="en-US" altLang="zh-CN" sz="2400" b="1" dirty="0"/>
              <a:t>   /*   </a:t>
            </a:r>
            <a:r>
              <a:rPr lang="zh-CN" altLang="en-US" sz="2400" b="1" dirty="0"/>
              <a:t>返回位置，否则返回</a:t>
            </a:r>
            <a:r>
              <a:rPr lang="en-US" altLang="zh-CN" sz="2400" b="1" dirty="0"/>
              <a:t>-1   */</a:t>
            </a:r>
          </a:p>
          <a:p>
            <a:pPr marL="355600" lvl="1" indent="0">
              <a:lnSpc>
                <a:spcPct val="110000"/>
              </a:lnSpc>
              <a:buFont typeface="Wingdings" pitchFamily="2" charset="2"/>
              <a:buNone/>
            </a:pPr>
            <a:r>
              <a:rPr lang="en-US" altLang="zh-CN" b="1" dirty="0"/>
              <a:t>{  char *p , *q ;</a:t>
            </a:r>
          </a:p>
          <a:p>
            <a:pPr marL="723900" lvl="2" indent="0">
              <a:lnSpc>
                <a:spcPct val="110000"/>
              </a:lnSpc>
              <a:buFont typeface="Wingdings" pitchFamily="2" charset="2"/>
              <a:buNone/>
            </a:pPr>
            <a:r>
              <a:rPr lang="en-US" altLang="zh-CN" sz="2800" b="1" dirty="0" err="1"/>
              <a:t>int</a:t>
            </a:r>
            <a:r>
              <a:rPr lang="en-US" altLang="zh-CN" sz="2800" b="1" dirty="0"/>
              <a:t>  k , j ;</a:t>
            </a:r>
          </a:p>
          <a:p>
            <a:pPr marL="723900" lvl="2" indent="0">
              <a:lnSpc>
                <a:spcPct val="110000"/>
              </a:lnSpc>
              <a:buFont typeface="Wingdings" pitchFamily="2" charset="2"/>
              <a:buNone/>
            </a:pPr>
            <a:r>
              <a:rPr lang="en-US" altLang="zh-CN" sz="2800" b="1" dirty="0"/>
              <a:t>k=pos-1 </a:t>
            </a:r>
            <a:r>
              <a:rPr lang="zh-CN" altLang="en-US" sz="2800" b="1" dirty="0"/>
              <a:t>； </a:t>
            </a:r>
            <a:r>
              <a:rPr lang="en-US" altLang="zh-CN" sz="2800" b="1" dirty="0"/>
              <a:t>j=0 ; p=s.str+pos-1 ; q=t.str ;</a:t>
            </a:r>
            <a:r>
              <a:rPr lang="en-US" altLang="zh-CN" sz="2000" b="1" dirty="0"/>
              <a:t>   </a:t>
            </a:r>
          </a:p>
          <a:p>
            <a:pPr marL="1079500" lvl="3" indent="0">
              <a:lnSpc>
                <a:spcPct val="110000"/>
              </a:lnSpc>
              <a:buFont typeface="Wingdings" pitchFamily="2" charset="2"/>
              <a:buNone/>
            </a:pPr>
            <a:r>
              <a:rPr lang="en-US" altLang="zh-CN" sz="2400" b="1" dirty="0">
                <a:latin typeface="楷体" pitchFamily="49" charset="-122"/>
                <a:ea typeface="楷体" pitchFamily="49" charset="-122"/>
              </a:rPr>
              <a:t>/*  </a:t>
            </a:r>
            <a:r>
              <a:rPr lang="zh-CN" altLang="en-US" sz="2400" b="1" dirty="0">
                <a:latin typeface="楷体" pitchFamily="49" charset="-122"/>
                <a:ea typeface="楷体" pitchFamily="49" charset="-122"/>
              </a:rPr>
              <a:t>初始匹配位置设置  *</a:t>
            </a:r>
            <a:r>
              <a:rPr lang="en-US" altLang="zh-CN" sz="2400" b="1" dirty="0">
                <a:latin typeface="楷体" pitchFamily="49" charset="-122"/>
                <a:ea typeface="楷体" pitchFamily="49" charset="-122"/>
              </a:rPr>
              <a:t>/</a:t>
            </a:r>
          </a:p>
          <a:p>
            <a:pPr marL="1079500" lvl="3" indent="0">
              <a:lnSpc>
                <a:spcPct val="110000"/>
              </a:lnSpc>
              <a:buFont typeface="Wingdings" pitchFamily="2" charset="2"/>
              <a:buNone/>
            </a:pPr>
            <a:r>
              <a:rPr lang="en-US" altLang="zh-CN" sz="2400" b="1" dirty="0">
                <a:latin typeface="楷体" pitchFamily="49" charset="-122"/>
                <a:ea typeface="楷体" pitchFamily="49" charset="-122"/>
              </a:rPr>
              <a:t> /*  </a:t>
            </a:r>
            <a:r>
              <a:rPr lang="zh-CN" altLang="en-US" sz="2400" b="1" dirty="0">
                <a:latin typeface="楷体" pitchFamily="49" charset="-122"/>
                <a:ea typeface="楷体" pitchFamily="49" charset="-122"/>
              </a:rPr>
              <a:t>顺序存放时第</a:t>
            </a:r>
            <a:r>
              <a:rPr lang="en-US" altLang="zh-CN" sz="2400" b="1" dirty="0">
                <a:latin typeface="楷体" pitchFamily="49" charset="-122"/>
                <a:ea typeface="楷体" pitchFamily="49" charset="-122"/>
              </a:rPr>
              <a:t>pos</a:t>
            </a:r>
            <a:r>
              <a:rPr lang="zh-CN" altLang="en-US" sz="2400" b="1" dirty="0">
                <a:latin typeface="楷体" pitchFamily="49" charset="-122"/>
                <a:ea typeface="楷体" pitchFamily="49" charset="-122"/>
              </a:rPr>
              <a:t>位置的下标值为</a:t>
            </a:r>
            <a:r>
              <a:rPr lang="en-US" altLang="zh-CN" sz="2400" b="1" dirty="0">
                <a:latin typeface="楷体" pitchFamily="49" charset="-122"/>
                <a:ea typeface="楷体" pitchFamily="49" charset="-122"/>
              </a:rPr>
              <a:t>pos-1 */</a:t>
            </a:r>
            <a:endParaRPr lang="en-US" altLang="zh-CN" sz="2800" b="1" dirty="0">
              <a:latin typeface="楷体" pitchFamily="49" charset="-122"/>
              <a:ea typeface="楷体" pitchFamily="49" charset="-122"/>
            </a:endParaRP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160</a:t>
            </a:fld>
            <a:endParaRPr lang="en-US" altLang="zh-CN"/>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p:nvPr>
        </p:nvSpPr>
        <p:spPr>
          <a:xfrm>
            <a:off x="152400" y="908720"/>
            <a:ext cx="8839200" cy="5184576"/>
          </a:xfrm>
        </p:spPr>
        <p:txBody>
          <a:bodyPr/>
          <a:lstStyle/>
          <a:p>
            <a:pPr marL="723900" lvl="2" indent="0">
              <a:lnSpc>
                <a:spcPct val="110000"/>
              </a:lnSpc>
              <a:buFont typeface="Wingdings" pitchFamily="2" charset="2"/>
              <a:buNone/>
            </a:pPr>
            <a:r>
              <a:rPr lang="en-US" altLang="zh-CN" sz="2800" b="1" dirty="0"/>
              <a:t>while (k&lt;</a:t>
            </a:r>
            <a:r>
              <a:rPr lang="en-US" altLang="zh-CN" sz="2800" b="1" dirty="0" err="1"/>
              <a:t>s.length</a:t>
            </a:r>
            <a:r>
              <a:rPr lang="en-US" altLang="zh-CN" sz="2800" b="1" dirty="0"/>
              <a:t>)&amp;&amp;(j&lt;</a:t>
            </a:r>
            <a:r>
              <a:rPr lang="en-US" altLang="zh-CN" sz="2800" b="1" dirty="0" err="1"/>
              <a:t>t.length</a:t>
            </a:r>
            <a:r>
              <a:rPr lang="en-US" altLang="zh-CN" sz="2800" b="1" dirty="0"/>
              <a:t>)</a:t>
            </a:r>
          </a:p>
          <a:p>
            <a:pPr marL="1079500" lvl="3" indent="0">
              <a:lnSpc>
                <a:spcPct val="110000"/>
              </a:lnSpc>
              <a:buFont typeface="Wingdings" pitchFamily="2" charset="2"/>
              <a:buNone/>
            </a:pPr>
            <a:r>
              <a:rPr lang="en-US" altLang="zh-CN" sz="2800" b="1" dirty="0"/>
              <a:t>{  if (*p==*q)   { p++ ; q++ ; k++ ; j++ ; } </a:t>
            </a:r>
          </a:p>
          <a:p>
            <a:pPr marL="1435100" lvl="4" indent="0">
              <a:lnSpc>
                <a:spcPct val="110000"/>
              </a:lnSpc>
              <a:buFont typeface="Wingdings" pitchFamily="2" charset="2"/>
              <a:buNone/>
            </a:pPr>
            <a:r>
              <a:rPr lang="en-US" altLang="zh-CN" sz="2800" b="1" dirty="0"/>
              <a:t>else { k=k-j+1 ; j=0 ; q=t.str ; p=</a:t>
            </a:r>
            <a:r>
              <a:rPr lang="en-US" altLang="zh-CN" sz="2800" b="1" dirty="0" err="1"/>
              <a:t>s.str+k</a:t>
            </a:r>
            <a:r>
              <a:rPr lang="en-US" altLang="zh-CN" sz="2800" b="1" dirty="0"/>
              <a:t> ;  }</a:t>
            </a:r>
          </a:p>
          <a:p>
            <a:pPr marL="1435100" lvl="4" indent="0">
              <a:lnSpc>
                <a:spcPct val="110000"/>
              </a:lnSpc>
              <a:buFont typeface="Wingdings" pitchFamily="2" charset="2"/>
              <a:buNone/>
            </a:pPr>
            <a:r>
              <a:rPr lang="en-US" altLang="zh-CN" sz="2400" b="1" dirty="0"/>
              <a:t>/*  </a:t>
            </a:r>
            <a:r>
              <a:rPr lang="zh-CN" altLang="en-US" sz="2400" b="1" dirty="0">
                <a:latin typeface="楷体" pitchFamily="49" charset="-122"/>
                <a:ea typeface="楷体" pitchFamily="49" charset="-122"/>
              </a:rPr>
              <a:t>重新设置匹配位置    </a:t>
            </a:r>
            <a:r>
              <a:rPr lang="zh-CN" altLang="en-US" sz="2400" b="1" dirty="0"/>
              <a:t>*</a:t>
            </a:r>
            <a:r>
              <a:rPr lang="en-US" altLang="zh-CN" sz="2400" b="1" dirty="0"/>
              <a:t>/</a:t>
            </a:r>
          </a:p>
          <a:p>
            <a:pPr marL="1435100" lvl="4" indent="0">
              <a:lnSpc>
                <a:spcPct val="110000"/>
              </a:lnSpc>
              <a:buFont typeface="Wingdings" pitchFamily="2" charset="2"/>
              <a:buNone/>
            </a:pPr>
            <a:r>
              <a:rPr lang="en-US" altLang="zh-CN" sz="2800" b="1" dirty="0"/>
              <a:t>}</a:t>
            </a:r>
          </a:p>
          <a:p>
            <a:pPr marL="723900" lvl="2" indent="0">
              <a:lnSpc>
                <a:spcPct val="110000"/>
              </a:lnSpc>
              <a:buFont typeface="Wingdings" pitchFamily="2" charset="2"/>
              <a:buNone/>
            </a:pPr>
            <a:r>
              <a:rPr lang="en-US" altLang="zh-CN" sz="2800" b="1" dirty="0">
                <a:ea typeface="楷体_GB2312" pitchFamily="1" charset="-122"/>
              </a:rPr>
              <a:t>if (j==</a:t>
            </a:r>
            <a:r>
              <a:rPr lang="en-US" altLang="zh-CN" sz="2800" b="1" dirty="0" err="1">
                <a:ea typeface="楷体_GB2312" pitchFamily="1" charset="-122"/>
              </a:rPr>
              <a:t>t.length</a:t>
            </a:r>
            <a:r>
              <a:rPr lang="en-US" altLang="zh-CN" sz="2800" b="1" dirty="0">
                <a:ea typeface="楷体_GB2312" pitchFamily="1" charset="-122"/>
              </a:rPr>
              <a:t>)</a:t>
            </a:r>
          </a:p>
          <a:p>
            <a:pPr marL="723900" lvl="2" indent="0">
              <a:lnSpc>
                <a:spcPct val="110000"/>
              </a:lnSpc>
              <a:buFont typeface="Wingdings" pitchFamily="2" charset="2"/>
              <a:buNone/>
            </a:pPr>
            <a:r>
              <a:rPr lang="en-US" altLang="zh-CN" sz="2800" b="1" dirty="0">
                <a:ea typeface="楷体_GB2312" pitchFamily="1" charset="-122"/>
              </a:rPr>
              <a:t>     return(k-</a:t>
            </a:r>
            <a:r>
              <a:rPr lang="en-US" altLang="zh-CN" sz="2800" b="1" dirty="0" err="1">
                <a:ea typeface="楷体_GB2312" pitchFamily="1" charset="-122"/>
              </a:rPr>
              <a:t>t.length</a:t>
            </a:r>
            <a:r>
              <a:rPr lang="en-US" altLang="zh-CN" sz="2800" b="1" dirty="0">
                <a:ea typeface="楷体_GB2312" pitchFamily="1" charset="-122"/>
              </a:rPr>
              <a:t>) ;   </a:t>
            </a:r>
            <a:r>
              <a:rPr lang="en-US" altLang="zh-CN" b="1" dirty="0">
                <a:ea typeface="楷体_GB2312" pitchFamily="1" charset="-122"/>
              </a:rPr>
              <a:t>/ *   </a:t>
            </a:r>
            <a:r>
              <a:rPr lang="zh-CN" altLang="en-US" b="1" dirty="0">
                <a:latin typeface="楷体" pitchFamily="49" charset="-122"/>
                <a:ea typeface="楷体" pitchFamily="49" charset="-122"/>
              </a:rPr>
              <a:t>匹配，返回位置   </a:t>
            </a:r>
            <a:r>
              <a:rPr lang="zh-CN" altLang="en-US" b="1" dirty="0">
                <a:ea typeface="楷体_GB2312" pitchFamily="1" charset="-122"/>
              </a:rPr>
              <a:t>*</a:t>
            </a:r>
            <a:r>
              <a:rPr lang="en-US" altLang="zh-CN" b="1" dirty="0">
                <a:ea typeface="楷体_GB2312" pitchFamily="1" charset="-122"/>
              </a:rPr>
              <a:t>/</a:t>
            </a:r>
          </a:p>
          <a:p>
            <a:pPr marL="723900" lvl="2" indent="0">
              <a:lnSpc>
                <a:spcPct val="110000"/>
              </a:lnSpc>
              <a:buFont typeface="Wingdings" pitchFamily="2" charset="2"/>
              <a:buNone/>
            </a:pPr>
            <a:r>
              <a:rPr lang="en-US" altLang="zh-CN" sz="2800" b="1" dirty="0"/>
              <a:t>else return(-1) ;      </a:t>
            </a:r>
            <a:r>
              <a:rPr lang="en-US" altLang="zh-CN" b="1" dirty="0">
                <a:latin typeface="楷体" pitchFamily="49" charset="-122"/>
                <a:ea typeface="楷体" pitchFamily="49" charset="-122"/>
              </a:rPr>
              <a:t>/*   </a:t>
            </a:r>
            <a:r>
              <a:rPr lang="zh-CN" altLang="en-US" b="1" dirty="0">
                <a:latin typeface="楷体" pitchFamily="49" charset="-122"/>
                <a:ea typeface="楷体" pitchFamily="49" charset="-122"/>
              </a:rPr>
              <a:t>不匹配，返回</a:t>
            </a:r>
            <a:r>
              <a:rPr lang="en-US" altLang="zh-CN" b="1" dirty="0">
                <a:latin typeface="楷体" pitchFamily="49" charset="-122"/>
                <a:ea typeface="楷体" pitchFamily="49" charset="-122"/>
              </a:rPr>
              <a:t>-1   </a:t>
            </a:r>
            <a:r>
              <a:rPr lang="en-US" altLang="zh-CN" b="1" dirty="0"/>
              <a:t>*/</a:t>
            </a:r>
          </a:p>
          <a:p>
            <a:pPr marL="355600" lvl="1" indent="0">
              <a:lnSpc>
                <a:spcPct val="110000"/>
              </a:lnSpc>
              <a:buFont typeface="Wingdings" pitchFamily="2" charset="2"/>
              <a:buNone/>
            </a:pPr>
            <a:r>
              <a:rPr lang="en-US" altLang="zh-CN" b="1" dirty="0"/>
              <a:t>}</a:t>
            </a:r>
            <a:endParaRPr lang="en-US" altLang="zh-CN" sz="3600" dirty="0"/>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161</a:t>
            </a:fld>
            <a:endParaRPr lang="en-US" altLang="zh-CN"/>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p:nvPr>
        </p:nvSpPr>
        <p:spPr>
          <a:xfrm>
            <a:off x="147638" y="764703"/>
            <a:ext cx="8816975" cy="5040561"/>
          </a:xfrm>
        </p:spPr>
        <p:txBody>
          <a:bodyPr/>
          <a:lstStyle/>
          <a:p>
            <a:pPr marL="0" indent="0">
              <a:lnSpc>
                <a:spcPct val="110000"/>
              </a:lnSpc>
              <a:buFont typeface="Wingdings" pitchFamily="2" charset="2"/>
              <a:buNone/>
            </a:pPr>
            <a:r>
              <a:rPr lang="zh-CN" altLang="en-US" sz="2800" b="1" dirty="0"/>
              <a:t>        该算法简单，易于理解。在一些场合的应用里，如文字处理中的文本编辑，其效率较高。</a:t>
            </a:r>
          </a:p>
          <a:p>
            <a:pPr marL="0" indent="0">
              <a:lnSpc>
                <a:spcPct val="110000"/>
              </a:lnSpc>
              <a:buFont typeface="Wingdings" pitchFamily="2" charset="2"/>
              <a:buNone/>
            </a:pPr>
            <a:r>
              <a:rPr lang="zh-CN" altLang="en-US" sz="2800" b="1" dirty="0"/>
              <a:t>        </a:t>
            </a:r>
            <a:r>
              <a:rPr lang="zh-CN" altLang="en-US" sz="2800" b="1" dirty="0">
                <a:latin typeface="宋体" pitchFamily="2" charset="-122"/>
              </a:rPr>
              <a:t>该算法的时间复杂度为</a:t>
            </a:r>
            <a:r>
              <a:rPr lang="en-US" altLang="zh-CN" sz="2800" b="1" dirty="0"/>
              <a:t>O(n*m) </a:t>
            </a:r>
            <a:r>
              <a:rPr lang="zh-CN" altLang="en-US" sz="2800" b="1" dirty="0"/>
              <a:t>，其中</a:t>
            </a:r>
            <a:r>
              <a:rPr lang="en-US" altLang="zh-CN" sz="2800" b="1" dirty="0"/>
              <a:t>n </a:t>
            </a:r>
            <a:r>
              <a:rPr lang="zh-CN" altLang="en-US" sz="2800" b="1" dirty="0"/>
              <a:t>、</a:t>
            </a:r>
            <a:r>
              <a:rPr lang="en-US" altLang="zh-CN" sz="2800" b="1" dirty="0"/>
              <a:t>m</a:t>
            </a:r>
            <a:r>
              <a:rPr lang="zh-CN" altLang="en-US" sz="2800" b="1" dirty="0"/>
              <a:t>分别是主串和模式串的长度。通常情况下，实际运行过程中，该算法的执行时间近似于</a:t>
            </a:r>
            <a:r>
              <a:rPr lang="en-US" altLang="zh-CN" sz="2800" b="1" dirty="0"/>
              <a:t>O(</a:t>
            </a:r>
            <a:r>
              <a:rPr lang="en-US" altLang="zh-CN" sz="2800" b="1" dirty="0" err="1"/>
              <a:t>n+m</a:t>
            </a:r>
            <a:r>
              <a:rPr lang="en-US" altLang="zh-CN" sz="2800" b="1" dirty="0"/>
              <a:t>) </a:t>
            </a:r>
            <a:r>
              <a:rPr lang="zh-CN" altLang="en-US" sz="2800" b="1" dirty="0"/>
              <a:t>。</a:t>
            </a:r>
            <a:endParaRPr lang="zh-CN" altLang="en-US" b="1" dirty="0">
              <a:solidFill>
                <a:schemeClr val="hlink"/>
              </a:solidFill>
              <a:latin typeface="宋体" pitchFamily="2" charset="-122"/>
            </a:endParaRPr>
          </a:p>
          <a:p>
            <a:pPr marL="0" indent="0">
              <a:lnSpc>
                <a:spcPct val="110000"/>
              </a:lnSpc>
              <a:buFont typeface="Wingdings" pitchFamily="2" charset="2"/>
              <a:buNone/>
            </a:pPr>
            <a:r>
              <a:rPr lang="zh-CN" altLang="en-US" b="1" dirty="0">
                <a:solidFill>
                  <a:schemeClr val="folHlink"/>
                </a:solidFill>
                <a:latin typeface="宋体" pitchFamily="2" charset="-122"/>
              </a:rPr>
              <a:t>理解该算法的关键点</a:t>
            </a:r>
          </a:p>
          <a:p>
            <a:pPr marL="0" indent="0">
              <a:lnSpc>
                <a:spcPct val="110000"/>
              </a:lnSpc>
              <a:buFont typeface="Wingdings" pitchFamily="2" charset="2"/>
              <a:buNone/>
            </a:pPr>
            <a:r>
              <a:rPr lang="zh-CN" altLang="en-US" b="1" dirty="0">
                <a:solidFill>
                  <a:schemeClr val="hlink"/>
                </a:solidFill>
                <a:latin typeface="宋体" pitchFamily="2" charset="-122"/>
              </a:rPr>
              <a:t>  </a:t>
            </a:r>
            <a:r>
              <a:rPr lang="zh-CN" altLang="en-US" sz="2800" b="1" dirty="0"/>
              <a:t>当第一次</a:t>
            </a:r>
            <a:r>
              <a:rPr lang="en-US" altLang="zh-CN" sz="2800" b="1" dirty="0" err="1"/>
              <a:t>s</a:t>
            </a:r>
            <a:r>
              <a:rPr lang="en-US" altLang="zh-CN" sz="2800" b="1" baseline="-20000" dirty="0" err="1"/>
              <a:t>k</a:t>
            </a:r>
            <a:r>
              <a:rPr lang="en-US" altLang="zh-CN" sz="2800" b="1" dirty="0" err="1"/>
              <a:t>≠t</a:t>
            </a:r>
            <a:r>
              <a:rPr lang="en-US" altLang="zh-CN" sz="2800" b="1" baseline="-20000" dirty="0" err="1"/>
              <a:t>j</a:t>
            </a:r>
            <a:r>
              <a:rPr lang="zh-CN" altLang="en-US" sz="2800" b="1" dirty="0"/>
              <a:t>时：主串要退回到</a:t>
            </a:r>
            <a:r>
              <a:rPr lang="en-US" altLang="zh-CN" sz="2800" b="1" dirty="0"/>
              <a:t>k-j+1</a:t>
            </a:r>
            <a:r>
              <a:rPr lang="zh-CN" altLang="en-US" sz="2800" b="1" dirty="0"/>
              <a:t>的位置，而模式串也要退回到第一个字符（即</a:t>
            </a:r>
            <a:r>
              <a:rPr lang="en-US" altLang="zh-CN" sz="2800" b="1" dirty="0"/>
              <a:t>j=0</a:t>
            </a:r>
            <a:r>
              <a:rPr lang="zh-CN" altLang="en-US" sz="2800" b="1" dirty="0"/>
              <a:t>的位置）。</a:t>
            </a:r>
          </a:p>
          <a:p>
            <a:pPr marL="0" lvl="1" indent="533400">
              <a:lnSpc>
                <a:spcPct val="110000"/>
              </a:lnSpc>
              <a:buFont typeface="Wingdings" pitchFamily="2" charset="2"/>
              <a:buNone/>
            </a:pPr>
            <a:r>
              <a:rPr lang="zh-CN" altLang="en-US" b="1" dirty="0">
                <a:latin typeface="楷体" pitchFamily="49" charset="-122"/>
                <a:ea typeface="楷体" pitchFamily="49" charset="-122"/>
              </a:rPr>
              <a:t>比较出现</a:t>
            </a:r>
            <a:r>
              <a:rPr lang="en-US" altLang="zh-CN" b="1" dirty="0" err="1">
                <a:latin typeface="楷体" pitchFamily="49" charset="-122"/>
                <a:ea typeface="楷体" pitchFamily="49" charset="-122"/>
              </a:rPr>
              <a:t>s</a:t>
            </a:r>
            <a:r>
              <a:rPr lang="en-US" altLang="zh-CN" b="1" baseline="-20000" dirty="0" err="1">
                <a:latin typeface="楷体" pitchFamily="49" charset="-122"/>
                <a:ea typeface="楷体" pitchFamily="49" charset="-122"/>
              </a:rPr>
              <a:t>k</a:t>
            </a:r>
            <a:r>
              <a:rPr lang="en-US" altLang="zh-CN" b="1" dirty="0" err="1">
                <a:latin typeface="楷体" pitchFamily="49" charset="-122"/>
                <a:ea typeface="楷体" pitchFamily="49" charset="-122"/>
              </a:rPr>
              <a:t>≠t</a:t>
            </a:r>
            <a:r>
              <a:rPr lang="en-US" altLang="zh-CN" b="1" baseline="-20000" dirty="0" err="1">
                <a:latin typeface="楷体" pitchFamily="49" charset="-122"/>
                <a:ea typeface="楷体" pitchFamily="49" charset="-122"/>
              </a:rPr>
              <a:t>j</a:t>
            </a:r>
            <a:r>
              <a:rPr lang="zh-CN" altLang="en-US" b="1" dirty="0">
                <a:latin typeface="楷体" pitchFamily="49" charset="-122"/>
                <a:ea typeface="楷体" pitchFamily="49" charset="-122"/>
              </a:rPr>
              <a:t>时：则应该有</a:t>
            </a:r>
            <a:r>
              <a:rPr lang="en-US" altLang="zh-CN" b="1" dirty="0">
                <a:latin typeface="楷体" pitchFamily="49" charset="-122"/>
                <a:ea typeface="楷体" pitchFamily="49" charset="-122"/>
              </a:rPr>
              <a:t>s</a:t>
            </a:r>
            <a:r>
              <a:rPr lang="en-US" altLang="zh-CN" b="1" baseline="-20000" dirty="0">
                <a:latin typeface="楷体" pitchFamily="49" charset="-122"/>
                <a:ea typeface="楷体" pitchFamily="49" charset="-122"/>
              </a:rPr>
              <a:t>k-1</a:t>
            </a:r>
            <a:r>
              <a:rPr lang="en-US" altLang="zh-CN" b="1" dirty="0">
                <a:latin typeface="楷体" pitchFamily="49" charset="-122"/>
                <a:ea typeface="楷体" pitchFamily="49" charset="-122"/>
              </a:rPr>
              <a:t>=t</a:t>
            </a:r>
            <a:r>
              <a:rPr lang="en-US" altLang="zh-CN" b="1" baseline="-20000" dirty="0">
                <a:latin typeface="楷体" pitchFamily="49" charset="-122"/>
                <a:ea typeface="楷体" pitchFamily="49" charset="-122"/>
              </a:rPr>
              <a:t>j-1</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a:t>
            </a:r>
            <a:endParaRPr lang="en-US" altLang="zh-CN" b="1" dirty="0">
              <a:latin typeface="楷体" pitchFamily="49" charset="-122"/>
              <a:ea typeface="楷体" pitchFamily="49" charset="-122"/>
            </a:endParaRPr>
          </a:p>
          <a:p>
            <a:pPr marL="0" lvl="1" indent="533400">
              <a:lnSpc>
                <a:spcPct val="110000"/>
              </a:lnSpc>
              <a:buFont typeface="Wingdings" pitchFamily="2" charset="2"/>
              <a:buNone/>
            </a:pPr>
            <a:r>
              <a:rPr lang="en-US" altLang="zh-CN" b="1" dirty="0">
                <a:latin typeface="楷体" pitchFamily="49" charset="-122"/>
                <a:ea typeface="楷体" pitchFamily="49" charset="-122"/>
              </a:rPr>
              <a:t>s</a:t>
            </a:r>
            <a:r>
              <a:rPr lang="en-US" altLang="zh-CN" b="1" baseline="-20000" dirty="0">
                <a:latin typeface="楷体" pitchFamily="49" charset="-122"/>
                <a:ea typeface="楷体" pitchFamily="49" charset="-122"/>
              </a:rPr>
              <a:t>k-j+1</a:t>
            </a:r>
            <a:r>
              <a:rPr lang="en-US" altLang="zh-CN" b="1" dirty="0">
                <a:latin typeface="楷体" pitchFamily="49" charset="-122"/>
                <a:ea typeface="楷体" pitchFamily="49" charset="-122"/>
              </a:rPr>
              <a:t>=t</a:t>
            </a:r>
            <a:r>
              <a:rPr lang="en-US" altLang="zh-CN" b="1" baseline="-20000" dirty="0">
                <a:latin typeface="楷体" pitchFamily="49" charset="-122"/>
                <a:ea typeface="楷体" pitchFamily="49" charset="-122"/>
              </a:rPr>
              <a:t>1</a:t>
            </a:r>
            <a:r>
              <a:rPr lang="zh-CN" altLang="en-US" b="1" dirty="0">
                <a:latin typeface="楷体" pitchFamily="49" charset="-122"/>
                <a:ea typeface="楷体" pitchFamily="49" charset="-122"/>
              </a:rPr>
              <a:t>， </a:t>
            </a:r>
            <a:r>
              <a:rPr lang="en-US" altLang="zh-CN" b="1" dirty="0" err="1">
                <a:latin typeface="楷体" pitchFamily="49" charset="-122"/>
                <a:ea typeface="楷体" pitchFamily="49" charset="-122"/>
              </a:rPr>
              <a:t>s</a:t>
            </a:r>
            <a:r>
              <a:rPr lang="en-US" altLang="zh-CN" b="1" baseline="-20000" dirty="0" err="1">
                <a:latin typeface="楷体" pitchFamily="49" charset="-122"/>
                <a:ea typeface="楷体" pitchFamily="49" charset="-122"/>
              </a:rPr>
              <a:t>k</a:t>
            </a:r>
            <a:r>
              <a:rPr lang="en-US" altLang="zh-CN" b="1" baseline="-20000" dirty="0">
                <a:latin typeface="楷体" pitchFamily="49" charset="-122"/>
                <a:ea typeface="楷体" pitchFamily="49" charset="-122"/>
              </a:rPr>
              <a:t>-j</a:t>
            </a:r>
            <a:r>
              <a:rPr lang="en-US" altLang="zh-CN" b="1" dirty="0">
                <a:latin typeface="楷体" pitchFamily="49" charset="-122"/>
                <a:ea typeface="楷体" pitchFamily="49" charset="-122"/>
              </a:rPr>
              <a:t>=t</a:t>
            </a:r>
            <a:r>
              <a:rPr lang="en-US" altLang="zh-CN" b="1" baseline="-20000" dirty="0">
                <a:latin typeface="楷体" pitchFamily="49" charset="-122"/>
                <a:ea typeface="楷体" pitchFamily="49" charset="-122"/>
              </a:rPr>
              <a:t>0</a:t>
            </a:r>
            <a:r>
              <a:rPr lang="en-US" altLang="zh-CN" b="1" dirty="0">
                <a:latin typeface="楷体" pitchFamily="49" charset="-122"/>
                <a:ea typeface="楷体" pitchFamily="49" charset="-122"/>
              </a:rPr>
              <a:t> </a:t>
            </a:r>
            <a:r>
              <a:rPr lang="zh-CN" altLang="en-US" b="1" dirty="0">
                <a:latin typeface="楷体" pitchFamily="49" charset="-122"/>
                <a:ea typeface="楷体" pitchFamily="49" charset="-122"/>
              </a:rPr>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162</a:t>
            </a:fld>
            <a:endParaRPr lang="en-US" altLang="zh-CN"/>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304800" y="188913"/>
            <a:ext cx="8458200" cy="936625"/>
          </a:xfrm>
        </p:spPr>
        <p:txBody>
          <a:bodyPr>
            <a:prstTxWarp prst="textNoShape">
              <a:avLst/>
            </a:prstTxWarp>
          </a:bodyPr>
          <a:lstStyle/>
          <a:p>
            <a:r>
              <a:rPr lang="en-US" altLang="zh-CN" b="1" dirty="0">
                <a:latin typeface="华文新魏" pitchFamily="2" charset="-122"/>
                <a:ea typeface="华文新魏" pitchFamily="2" charset="-122"/>
              </a:rPr>
              <a:t>5</a:t>
            </a:r>
            <a:r>
              <a:rPr lang="en-US" altLang="zh-CN" dirty="0">
                <a:latin typeface="华文新魏" pitchFamily="2" charset="-122"/>
                <a:ea typeface="华文新魏" pitchFamily="2" charset="-122"/>
              </a:rPr>
              <a:t>.</a:t>
            </a:r>
            <a:r>
              <a:rPr lang="zh-CN" altLang="en-US" b="1" dirty="0">
                <a:latin typeface="华文新魏" pitchFamily="2" charset="-122"/>
                <a:ea typeface="华文新魏" pitchFamily="2" charset="-122"/>
              </a:rPr>
              <a:t>数组和广义表</a:t>
            </a:r>
          </a:p>
        </p:txBody>
      </p:sp>
      <p:sp>
        <p:nvSpPr>
          <p:cNvPr id="233475" name="Rectangle 3"/>
          <p:cNvSpPr>
            <a:spLocks noGrp="1" noChangeArrowheads="1"/>
          </p:cNvSpPr>
          <p:nvPr>
            <p:ph idx="1"/>
          </p:nvPr>
        </p:nvSpPr>
        <p:spPr>
          <a:xfrm>
            <a:off x="228600" y="1268413"/>
            <a:ext cx="8736013" cy="5589587"/>
          </a:xfrm>
        </p:spPr>
        <p:txBody>
          <a:bodyPr/>
          <a:lstStyle/>
          <a:p>
            <a:pPr marL="0" indent="0">
              <a:lnSpc>
                <a:spcPct val="110000"/>
              </a:lnSpc>
              <a:buFont typeface="Wingdings" pitchFamily="2" charset="2"/>
              <a:buNone/>
            </a:pPr>
            <a:r>
              <a:rPr lang="zh-CN" altLang="en-US" sz="1800" dirty="0"/>
              <a:t>           </a:t>
            </a:r>
            <a:r>
              <a:rPr lang="zh-CN" altLang="en-US" dirty="0">
                <a:solidFill>
                  <a:schemeClr val="folHlink"/>
                </a:solidFill>
              </a:rPr>
              <a:t>数组</a:t>
            </a:r>
            <a:r>
              <a:rPr lang="zh-CN" altLang="en-US" sz="2800" b="1" dirty="0"/>
              <a:t>是一种人们非常熟悉的数据结构，几乎所有的程序设计语言都支持这种数据结构或将这种数据结构设定为语言的固有类型。</a:t>
            </a:r>
            <a:r>
              <a:rPr lang="zh-CN" altLang="en-US" sz="2800" b="1" dirty="0">
                <a:solidFill>
                  <a:schemeClr val="folHlink"/>
                </a:solidFill>
              </a:rPr>
              <a:t>数组</a:t>
            </a:r>
            <a:r>
              <a:rPr lang="zh-CN" altLang="en-US" dirty="0">
                <a:solidFill>
                  <a:schemeClr val="folHlink"/>
                </a:solidFill>
              </a:rPr>
              <a:t>这种数据结构可以看成是线性表的推广。 </a:t>
            </a:r>
          </a:p>
          <a:p>
            <a:pPr marL="0" indent="0">
              <a:lnSpc>
                <a:spcPct val="110000"/>
              </a:lnSpc>
              <a:buFont typeface="Wingdings" pitchFamily="2" charset="2"/>
              <a:buNone/>
            </a:pPr>
            <a:r>
              <a:rPr lang="zh-CN" altLang="en-US" sz="2800" b="1" dirty="0"/>
              <a:t>        科学计算中涉及到大量的矩阵问题，在程序设计语言中一般都采用数组来存储，被描述成一个二维数组。但</a:t>
            </a:r>
            <a:r>
              <a:rPr lang="zh-CN" altLang="en-US" sz="2800" b="1" dirty="0">
                <a:solidFill>
                  <a:schemeClr val="folHlink"/>
                </a:solidFill>
              </a:rPr>
              <a:t>当矩阵规模很大且具有特殊结构</a:t>
            </a:r>
            <a:r>
              <a:rPr lang="en-US" altLang="zh-CN" sz="2800" b="1" dirty="0"/>
              <a:t>(</a:t>
            </a:r>
            <a:r>
              <a:rPr lang="zh-CN" altLang="en-US" sz="2800" b="1" dirty="0"/>
              <a:t>对角矩阵、三角矩阵、对称矩阵、稀疏矩阵等</a:t>
            </a:r>
            <a:r>
              <a:rPr lang="en-US" altLang="zh-CN" sz="2800" b="1" dirty="0"/>
              <a:t>)</a:t>
            </a:r>
            <a:r>
              <a:rPr lang="zh-CN" altLang="en-US" sz="2800" b="1" dirty="0"/>
              <a:t>，为减少程序的时间和空间需求，</a:t>
            </a:r>
            <a:r>
              <a:rPr lang="zh-CN" altLang="en-US" sz="2800" b="1" dirty="0">
                <a:solidFill>
                  <a:schemeClr val="accent1"/>
                </a:solidFill>
              </a:rPr>
              <a:t>采用自定义的描述方式</a:t>
            </a:r>
            <a:r>
              <a:rPr lang="zh-CN" altLang="en-US" sz="2800" b="1" dirty="0"/>
              <a:t>。 </a:t>
            </a:r>
          </a:p>
          <a:p>
            <a:pPr marL="0" indent="0">
              <a:lnSpc>
                <a:spcPct val="110000"/>
              </a:lnSpc>
              <a:buFont typeface="Wingdings" pitchFamily="2" charset="2"/>
              <a:buNone/>
            </a:pPr>
            <a:r>
              <a:rPr lang="zh-CN" altLang="en-US" sz="2800" b="1" dirty="0"/>
              <a:t>        </a:t>
            </a:r>
            <a:r>
              <a:rPr lang="zh-CN" altLang="en-US" sz="2800" b="1" dirty="0">
                <a:solidFill>
                  <a:schemeClr val="folHlink"/>
                </a:solidFill>
              </a:rPr>
              <a:t>广义表</a:t>
            </a:r>
            <a:r>
              <a:rPr lang="zh-CN" altLang="en-US" sz="2800" b="1" dirty="0"/>
              <a:t>是另一种推广形式的线性表，是一种灵活的数据结构，在许多方面有广泛的应用。</a:t>
            </a:r>
          </a:p>
        </p:txBody>
      </p:sp>
      <p:sp>
        <p:nvSpPr>
          <p:cNvPr id="4" name="灯片编号占位符 3"/>
          <p:cNvSpPr>
            <a:spLocks noGrp="1"/>
          </p:cNvSpPr>
          <p:nvPr>
            <p:ph type="sldNum" sz="quarter" idx="12"/>
          </p:nvPr>
        </p:nvSpPr>
        <p:spPr/>
        <p:txBody>
          <a:bodyPr/>
          <a:lstStyle/>
          <a:p>
            <a:fld id="{0942E04A-5154-4F62-B4F4-FA1AE41F76E8}" type="slidenum">
              <a:rPr lang="zh-CN" altLang="en-US" smtClean="0"/>
              <a:pPr/>
              <a:t>163</a:t>
            </a:fld>
            <a:endParaRPr lang="en-US" altLang="zh-CN"/>
          </a:p>
        </p:txBody>
      </p:sp>
    </p:spTree>
  </p:cSld>
  <p:clrMapOvr>
    <a:masterClrMapping/>
  </p:clrMapOvr>
  <p:transition spd="slow">
    <p:fade/>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idx="4294967295"/>
          </p:nvPr>
        </p:nvSpPr>
        <p:spPr>
          <a:xfrm>
            <a:off x="1143000" y="152400"/>
            <a:ext cx="5949950" cy="914400"/>
          </a:xfrm>
        </p:spPr>
        <p:txBody>
          <a:bodyPr>
            <a:prstTxWarp prst="textNoShape">
              <a:avLst/>
            </a:prstTxWarp>
          </a:bodyPr>
          <a:lstStyle/>
          <a:p>
            <a:r>
              <a:rPr lang="en-US" altLang="zh-CN" b="1" dirty="0">
                <a:effectLst/>
                <a:latin typeface="+mj-ea"/>
              </a:rPr>
              <a:t>5.1</a:t>
            </a:r>
            <a:r>
              <a:rPr lang="en-US" altLang="zh-CN" b="1" dirty="0">
                <a:latin typeface="+mj-ea"/>
              </a:rPr>
              <a:t>   </a:t>
            </a:r>
            <a:r>
              <a:rPr lang="zh-CN" altLang="en-US" b="1" dirty="0">
                <a:effectLst/>
                <a:latin typeface="+mj-ea"/>
              </a:rPr>
              <a:t>数组的定义</a:t>
            </a:r>
          </a:p>
        </p:txBody>
      </p:sp>
      <p:sp>
        <p:nvSpPr>
          <p:cNvPr id="5122" name="Rectangle 3"/>
          <p:cNvSpPr>
            <a:spLocks noGrp="1" noChangeArrowheads="1"/>
          </p:cNvSpPr>
          <p:nvPr>
            <p:ph/>
          </p:nvPr>
        </p:nvSpPr>
        <p:spPr>
          <a:xfrm>
            <a:off x="0" y="1000108"/>
            <a:ext cx="8812213" cy="5562600"/>
          </a:xfrm>
        </p:spPr>
        <p:txBody>
          <a:bodyPr/>
          <a:lstStyle/>
          <a:p>
            <a:pPr marL="0" indent="0">
              <a:lnSpc>
                <a:spcPct val="110000"/>
              </a:lnSpc>
              <a:buFont typeface="Wingdings" pitchFamily="2" charset="2"/>
              <a:buNone/>
            </a:pPr>
            <a:r>
              <a:rPr lang="zh-CN" altLang="en-US" b="1" dirty="0">
                <a:solidFill>
                  <a:schemeClr val="hlink"/>
                </a:solidFill>
                <a:latin typeface="宋体" pitchFamily="2" charset="-122"/>
              </a:rPr>
              <a:t>    </a:t>
            </a:r>
            <a:r>
              <a:rPr lang="zh-CN" altLang="en-US" sz="2800" b="1" dirty="0">
                <a:solidFill>
                  <a:schemeClr val="folHlink"/>
                </a:solidFill>
                <a:latin typeface="宋体" pitchFamily="2" charset="-122"/>
              </a:rPr>
              <a:t>数组</a:t>
            </a:r>
            <a:r>
              <a:rPr lang="zh-CN" altLang="en-US" sz="2800" b="1" dirty="0">
                <a:latin typeface="宋体" pitchFamily="2" charset="-122"/>
              </a:rPr>
              <a:t>是一组偶对</a:t>
            </a:r>
            <a:r>
              <a:rPr lang="en-US" altLang="zh-CN" sz="2800" b="1" dirty="0">
                <a:latin typeface="宋体" pitchFamily="2" charset="-122"/>
              </a:rPr>
              <a:t>(</a:t>
            </a:r>
            <a:r>
              <a:rPr lang="zh-CN" altLang="en-US" sz="2800" b="1" dirty="0">
                <a:latin typeface="宋体" pitchFamily="2" charset="-122"/>
              </a:rPr>
              <a:t>下标值，数据元素值</a:t>
            </a:r>
            <a:r>
              <a:rPr lang="en-US" altLang="zh-CN" sz="2800" b="1" dirty="0">
                <a:latin typeface="宋体" pitchFamily="2" charset="-122"/>
              </a:rPr>
              <a:t>)</a:t>
            </a:r>
            <a:r>
              <a:rPr lang="zh-CN" altLang="en-US" sz="2800" b="1" dirty="0">
                <a:latin typeface="宋体" pitchFamily="2" charset="-122"/>
              </a:rPr>
              <a:t>的集合。在数组中，对于一组有意义的下标，都存在一个与其对应的值。一维数组对应着一个下标值，二维数组对应着两个下标值，如此类推。</a:t>
            </a:r>
          </a:p>
          <a:p>
            <a:pPr marL="0" indent="0">
              <a:lnSpc>
                <a:spcPct val="110000"/>
              </a:lnSpc>
              <a:buFont typeface="Wingdings" pitchFamily="2" charset="2"/>
              <a:buNone/>
            </a:pPr>
            <a:r>
              <a:rPr lang="zh-CN" altLang="en-US" sz="2800" b="1" dirty="0">
                <a:solidFill>
                  <a:schemeClr val="hlink"/>
                </a:solidFill>
                <a:latin typeface="宋体" pitchFamily="2" charset="-122"/>
              </a:rPr>
              <a:t>    </a:t>
            </a:r>
            <a:r>
              <a:rPr lang="zh-CN" altLang="en-US" sz="2800" b="1" dirty="0">
                <a:solidFill>
                  <a:schemeClr val="folHlink"/>
                </a:solidFill>
                <a:latin typeface="宋体" pitchFamily="2" charset="-122"/>
              </a:rPr>
              <a:t>数组</a:t>
            </a:r>
            <a:r>
              <a:rPr lang="zh-CN" altLang="en-US" sz="2800" b="1" dirty="0">
                <a:latin typeface="宋体" pitchFamily="2" charset="-122"/>
              </a:rPr>
              <a:t>是由</a:t>
            </a:r>
            <a:r>
              <a:rPr lang="en-US" altLang="zh-CN" sz="2800" b="1" dirty="0"/>
              <a:t>n(n&gt;1)</a:t>
            </a:r>
            <a:r>
              <a:rPr lang="zh-CN" altLang="en-US" sz="2800" b="1" dirty="0"/>
              <a:t>个具有相同数据类型的数据元素</a:t>
            </a:r>
            <a:r>
              <a:rPr lang="en-US" altLang="zh-CN" sz="2800" b="1" dirty="0"/>
              <a:t>a</a:t>
            </a:r>
            <a:r>
              <a:rPr lang="en-US" altLang="zh-CN" sz="2800" b="1" baseline="-20000" dirty="0"/>
              <a:t>1</a:t>
            </a:r>
            <a:r>
              <a:rPr lang="zh-CN" altLang="en-US" sz="2800" b="1" dirty="0">
                <a:latin typeface="宋体" pitchFamily="2" charset="-122"/>
              </a:rPr>
              <a:t>，</a:t>
            </a:r>
            <a:r>
              <a:rPr lang="en-US" altLang="zh-CN" sz="2800" b="1" dirty="0"/>
              <a:t>a</a:t>
            </a:r>
            <a:r>
              <a:rPr lang="en-US" altLang="zh-CN" sz="2800" b="1" baseline="-20000" dirty="0"/>
              <a:t>2</a:t>
            </a:r>
            <a:r>
              <a:rPr lang="zh-CN" altLang="en-US" sz="2800" b="1" dirty="0">
                <a:latin typeface="宋体" pitchFamily="2" charset="-122"/>
              </a:rPr>
              <a:t>，</a:t>
            </a:r>
            <a:r>
              <a:rPr lang="en-US" altLang="zh-CN" sz="2800" b="1" baseline="-20000" dirty="0">
                <a:ea typeface="Arial Unicode MS" pitchFamily="34" charset="-122"/>
                <a:cs typeface="Arial Unicode MS" pitchFamily="34" charset="-122"/>
              </a:rPr>
              <a:t>…</a:t>
            </a:r>
            <a:r>
              <a:rPr lang="zh-CN" altLang="en-US" sz="2800" b="1" dirty="0">
                <a:latin typeface="宋体" pitchFamily="2" charset="-122"/>
              </a:rPr>
              <a:t>，</a:t>
            </a:r>
            <a:r>
              <a:rPr lang="en-US" altLang="zh-CN" sz="2800" b="1" dirty="0"/>
              <a:t>a</a:t>
            </a:r>
            <a:r>
              <a:rPr lang="en-US" altLang="zh-CN" sz="2800" b="1" baseline="-20000" dirty="0"/>
              <a:t>n</a:t>
            </a:r>
            <a:r>
              <a:rPr lang="zh-CN" altLang="en-US" sz="2800" b="1" dirty="0"/>
              <a:t>组成的有序序列</a:t>
            </a:r>
            <a:r>
              <a:rPr lang="zh-CN" altLang="en-US" sz="2800" b="1" dirty="0">
                <a:latin typeface="宋体" pitchFamily="2" charset="-122"/>
              </a:rPr>
              <a:t>，且该</a:t>
            </a:r>
            <a:r>
              <a:rPr lang="zh-CN" altLang="en-US" sz="2800" b="1" dirty="0"/>
              <a:t>序列必须存储在一块地址连续的存储单元中</a:t>
            </a:r>
            <a:r>
              <a:rPr lang="zh-CN" altLang="en-US" sz="2800" b="1" dirty="0">
                <a:latin typeface="宋体" pitchFamily="2" charset="-122"/>
              </a:rPr>
              <a:t>。</a:t>
            </a:r>
          </a:p>
          <a:p>
            <a:pPr marL="355600" lvl="1" indent="0">
              <a:lnSpc>
                <a:spcPct val="110000"/>
              </a:lnSpc>
              <a:buFont typeface="Wingdings" pitchFamily="2" charset="2"/>
              <a:buNone/>
            </a:pPr>
            <a:r>
              <a:rPr lang="zh-CN" altLang="en-US" b="1" dirty="0">
                <a:solidFill>
                  <a:schemeClr val="folHlink"/>
                </a:solidFill>
                <a:latin typeface="宋体" pitchFamily="2" charset="-122"/>
              </a:rPr>
              <a:t>◆</a:t>
            </a:r>
            <a:r>
              <a:rPr lang="zh-CN" altLang="en-US" b="1" dirty="0">
                <a:latin typeface="宋体" pitchFamily="2" charset="-122"/>
              </a:rPr>
              <a:t> </a:t>
            </a:r>
            <a:r>
              <a:rPr lang="zh-CN" altLang="en-US" b="1" dirty="0">
                <a:latin typeface="楷体" pitchFamily="49" charset="-122"/>
                <a:ea typeface="楷体" pitchFamily="49" charset="-122"/>
              </a:rPr>
              <a:t>数组中的数据元素具有相同数据类型。</a:t>
            </a:r>
          </a:p>
          <a:p>
            <a:pPr marL="355600" lvl="1" indent="0">
              <a:lnSpc>
                <a:spcPct val="110000"/>
              </a:lnSpc>
              <a:buFont typeface="Wingdings" pitchFamily="2" charset="2"/>
              <a:buNone/>
            </a:pPr>
            <a:r>
              <a:rPr lang="zh-CN" altLang="en-US" b="1" dirty="0">
                <a:solidFill>
                  <a:schemeClr val="folHlink"/>
                </a:solidFill>
                <a:latin typeface="楷体" pitchFamily="49" charset="-122"/>
                <a:ea typeface="楷体" pitchFamily="49" charset="-122"/>
              </a:rPr>
              <a:t>◆</a:t>
            </a:r>
            <a:r>
              <a:rPr lang="zh-CN" altLang="en-US" b="1" dirty="0">
                <a:latin typeface="楷体" pitchFamily="49" charset="-122"/>
                <a:ea typeface="楷体" pitchFamily="49" charset="-122"/>
              </a:rPr>
              <a:t> 数组是一种随机存取结构，给定一组下标，就可以访问与其对应的数据元素。</a:t>
            </a:r>
          </a:p>
          <a:p>
            <a:pPr marL="355600" lvl="1" indent="0">
              <a:lnSpc>
                <a:spcPct val="110000"/>
              </a:lnSpc>
              <a:buFont typeface="Wingdings" pitchFamily="2" charset="2"/>
              <a:buNone/>
            </a:pPr>
            <a:r>
              <a:rPr lang="zh-CN" altLang="en-US" b="1" dirty="0">
                <a:solidFill>
                  <a:schemeClr val="folHlink"/>
                </a:solidFill>
                <a:latin typeface="楷体" pitchFamily="49" charset="-122"/>
                <a:ea typeface="楷体" pitchFamily="49" charset="-122"/>
              </a:rPr>
              <a:t>◆</a:t>
            </a:r>
            <a:r>
              <a:rPr lang="zh-CN" altLang="en-US" b="1" dirty="0">
                <a:latin typeface="楷体" pitchFamily="49" charset="-122"/>
                <a:ea typeface="楷体" pitchFamily="49" charset="-122"/>
              </a:rPr>
              <a:t> 数组中的数据元素个数是固定的。</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164</a:t>
            </a:fld>
            <a:endParaRPr lang="en-US" altLang="zh-CN"/>
          </a:p>
        </p:txBody>
      </p:sp>
    </p:spTree>
  </p:cSld>
  <p:clrMapOvr>
    <a:masterClrMapping/>
  </p:clrMapOvr>
  <p:transition spd="slow">
    <p:fade/>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idx="4294967295"/>
          </p:nvPr>
        </p:nvSpPr>
        <p:spPr>
          <a:xfrm>
            <a:off x="914400" y="198438"/>
            <a:ext cx="8001000" cy="838200"/>
          </a:xfrm>
        </p:spPr>
        <p:txBody>
          <a:bodyPr>
            <a:prstTxWarp prst="textNoShape">
              <a:avLst/>
            </a:prstTxWarp>
          </a:bodyPr>
          <a:lstStyle/>
          <a:p>
            <a:r>
              <a:rPr lang="en-US" altLang="zh-CN" b="1" dirty="0">
                <a:effectLst/>
                <a:latin typeface="+mj-ea"/>
              </a:rPr>
              <a:t>5.1.1  </a:t>
            </a:r>
            <a:r>
              <a:rPr lang="zh-CN" altLang="en-US" b="1" dirty="0">
                <a:effectLst/>
                <a:latin typeface="+mj-ea"/>
              </a:rPr>
              <a:t>数组的抽象数据类型定义</a:t>
            </a:r>
            <a:r>
              <a:rPr lang="zh-CN" altLang="en-US" sz="2800" dirty="0">
                <a:solidFill>
                  <a:schemeClr val="tx1"/>
                </a:solidFill>
                <a:effectLst/>
                <a:latin typeface="+mj-ea"/>
              </a:rPr>
              <a:t> </a:t>
            </a:r>
          </a:p>
        </p:txBody>
      </p:sp>
      <p:sp>
        <p:nvSpPr>
          <p:cNvPr id="7170" name="Rectangle 3"/>
          <p:cNvSpPr>
            <a:spLocks noChangeArrowheads="1"/>
          </p:cNvSpPr>
          <p:nvPr/>
        </p:nvSpPr>
        <p:spPr bwMode="auto">
          <a:xfrm>
            <a:off x="0" y="920924"/>
            <a:ext cx="8839200" cy="5937076"/>
          </a:xfrm>
          <a:prstGeom prst="rect">
            <a:avLst/>
          </a:prstGeom>
          <a:noFill/>
          <a:ln w="9525">
            <a:noFill/>
            <a:miter lim="800000"/>
            <a:headEnd/>
            <a:tailEnd/>
          </a:ln>
        </p:spPr>
        <p:txBody>
          <a:bodyPr lIns="92075" tIns="46038" rIns="92075" bIns="46038">
            <a:spAutoFit/>
          </a:bodyPr>
          <a:lstStyle/>
          <a:p>
            <a:pPr>
              <a:lnSpc>
                <a:spcPct val="110000"/>
              </a:lnSpc>
              <a:spcBef>
                <a:spcPct val="20000"/>
              </a:spcBef>
            </a:pPr>
            <a:r>
              <a:rPr lang="en-US" altLang="zh-CN" sz="3200" b="1" dirty="0">
                <a:solidFill>
                  <a:schemeClr val="tx2"/>
                </a:solidFill>
                <a:latin typeface="楷体" pitchFamily="49" charset="-122"/>
                <a:ea typeface="楷体" pitchFamily="49" charset="-122"/>
              </a:rPr>
              <a:t>1   </a:t>
            </a:r>
            <a:r>
              <a:rPr lang="zh-CN" altLang="en-US" sz="3200" b="1" dirty="0">
                <a:solidFill>
                  <a:schemeClr val="tx2"/>
                </a:solidFill>
                <a:latin typeface="楷体" pitchFamily="49" charset="-122"/>
                <a:ea typeface="楷体" pitchFamily="49" charset="-122"/>
              </a:rPr>
              <a:t>抽象数据类型定义</a:t>
            </a:r>
            <a:r>
              <a:rPr lang="zh-CN" altLang="en-US" sz="3200" dirty="0">
                <a:latin typeface="楷体" pitchFamily="49" charset="-122"/>
                <a:ea typeface="楷体" pitchFamily="49" charset="-122"/>
              </a:rPr>
              <a:t> </a:t>
            </a:r>
          </a:p>
          <a:p>
            <a:pPr>
              <a:lnSpc>
                <a:spcPct val="110000"/>
              </a:lnSpc>
              <a:spcBef>
                <a:spcPct val="20000"/>
              </a:spcBef>
            </a:pPr>
            <a:r>
              <a:rPr lang="en-US" altLang="zh-CN" sz="2800" b="1" dirty="0"/>
              <a:t>ADT Array{</a:t>
            </a:r>
          </a:p>
          <a:p>
            <a:pPr marL="533400" lvl="1">
              <a:lnSpc>
                <a:spcPct val="110000"/>
              </a:lnSpc>
              <a:spcBef>
                <a:spcPct val="20000"/>
              </a:spcBef>
            </a:pPr>
            <a:r>
              <a:rPr lang="zh-CN" altLang="en-US" sz="2800" b="1" dirty="0">
                <a:latin typeface="楷体" pitchFamily="49" charset="-122"/>
                <a:ea typeface="楷体" pitchFamily="49" charset="-122"/>
              </a:rPr>
              <a:t>数据对象：</a:t>
            </a:r>
            <a:r>
              <a:rPr lang="en-US" altLang="zh-CN" sz="2800" b="1" dirty="0" err="1">
                <a:latin typeface="楷体" pitchFamily="49" charset="-122"/>
                <a:ea typeface="楷体" pitchFamily="49" charset="-122"/>
              </a:rPr>
              <a:t>j</a:t>
            </a:r>
            <a:r>
              <a:rPr lang="en-US" altLang="zh-CN" sz="2800" b="1" baseline="-25000" dirty="0" err="1">
                <a:latin typeface="楷体" pitchFamily="49" charset="-122"/>
                <a:ea typeface="楷体" pitchFamily="49" charset="-122"/>
              </a:rPr>
              <a:t>i</a:t>
            </a:r>
            <a:r>
              <a:rPr lang="en-US" altLang="zh-CN" sz="2800" b="1" dirty="0">
                <a:latin typeface="楷体" pitchFamily="49" charset="-122"/>
                <a:ea typeface="楷体" pitchFamily="49" charset="-122"/>
              </a:rPr>
              <a:t>= 0,1,…,b</a:t>
            </a:r>
            <a:r>
              <a:rPr lang="en-US" altLang="zh-CN" sz="2800" b="1" baseline="-25000" dirty="0">
                <a:latin typeface="楷体" pitchFamily="49" charset="-122"/>
                <a:ea typeface="楷体" pitchFamily="49" charset="-122"/>
              </a:rPr>
              <a:t>i</a:t>
            </a:r>
            <a:r>
              <a:rPr lang="en-US" altLang="zh-CN" sz="2800" b="1" dirty="0">
                <a:latin typeface="楷体" pitchFamily="49" charset="-122"/>
                <a:ea typeface="楷体" pitchFamily="49" charset="-122"/>
              </a:rPr>
              <a:t>-1 , </a:t>
            </a:r>
            <a:r>
              <a:rPr lang="en-US" altLang="zh-CN" sz="2800" b="1" dirty="0" err="1">
                <a:latin typeface="楷体" pitchFamily="49" charset="-122"/>
                <a:ea typeface="楷体" pitchFamily="49" charset="-122"/>
              </a:rPr>
              <a:t>i</a:t>
            </a:r>
            <a:r>
              <a:rPr lang="en-US" altLang="zh-CN" sz="2800" b="1" dirty="0">
                <a:latin typeface="楷体" pitchFamily="49" charset="-122"/>
                <a:ea typeface="楷体" pitchFamily="49" charset="-122"/>
              </a:rPr>
              <a:t>=1,2, </a:t>
            </a:r>
            <a:r>
              <a:rPr lang="en-US" altLang="zh-CN" sz="2800" b="1" dirty="0">
                <a:latin typeface="楷体" pitchFamily="49" charset="-122"/>
                <a:ea typeface="楷体" pitchFamily="49" charset="-122"/>
                <a:cs typeface="Arial Unicode MS" pitchFamily="34" charset="-122"/>
              </a:rPr>
              <a:t>…</a:t>
            </a:r>
            <a:r>
              <a:rPr lang="en-US" altLang="zh-CN" sz="2800" b="1" dirty="0">
                <a:latin typeface="楷体" pitchFamily="49" charset="-122"/>
                <a:ea typeface="楷体" pitchFamily="49" charset="-122"/>
              </a:rPr>
              <a:t>,n ; </a:t>
            </a:r>
          </a:p>
          <a:p>
            <a:pPr marL="533400" lvl="1">
              <a:lnSpc>
                <a:spcPct val="110000"/>
              </a:lnSpc>
              <a:spcBef>
                <a:spcPct val="20000"/>
              </a:spcBef>
            </a:pPr>
            <a:r>
              <a:rPr lang="en-US" altLang="zh-CN" sz="2800" b="1" dirty="0">
                <a:latin typeface="楷体" pitchFamily="49" charset="-122"/>
                <a:ea typeface="楷体" pitchFamily="49" charset="-122"/>
              </a:rPr>
              <a:t>D = { a</a:t>
            </a:r>
            <a:r>
              <a:rPr lang="en-US" altLang="zh-CN" sz="2800" b="1" baseline="-8000" dirty="0">
                <a:latin typeface="楷体" pitchFamily="49" charset="-122"/>
                <a:ea typeface="楷体" pitchFamily="49" charset="-122"/>
              </a:rPr>
              <a:t>j</a:t>
            </a:r>
            <a:r>
              <a:rPr lang="en-US" altLang="zh-CN" sz="2800" b="1" baseline="-40000" dirty="0">
                <a:latin typeface="楷体" pitchFamily="49" charset="-122"/>
                <a:ea typeface="楷体" pitchFamily="49" charset="-122"/>
              </a:rPr>
              <a:t>1</a:t>
            </a:r>
            <a:r>
              <a:rPr lang="en-US" altLang="zh-CN" sz="2800" b="1" baseline="-8000" dirty="0">
                <a:latin typeface="楷体" pitchFamily="49" charset="-122"/>
                <a:ea typeface="楷体" pitchFamily="49" charset="-122"/>
              </a:rPr>
              <a:t>j</a:t>
            </a:r>
            <a:r>
              <a:rPr lang="en-US" altLang="zh-CN" sz="2800" b="1" baseline="-40000" dirty="0">
                <a:latin typeface="楷体" pitchFamily="49" charset="-122"/>
                <a:ea typeface="楷体" pitchFamily="49" charset="-122"/>
              </a:rPr>
              <a:t>2</a:t>
            </a:r>
            <a:r>
              <a:rPr lang="en-US" altLang="zh-CN" sz="2800" b="1" baseline="-25000" dirty="0">
                <a:latin typeface="楷体" pitchFamily="49" charset="-122"/>
                <a:ea typeface="楷体" pitchFamily="49" charset="-122"/>
              </a:rPr>
              <a:t>…</a:t>
            </a:r>
            <a:r>
              <a:rPr lang="en-US" altLang="zh-CN" sz="2800" b="1" baseline="-8000" dirty="0" err="1">
                <a:latin typeface="楷体" pitchFamily="49" charset="-122"/>
                <a:ea typeface="楷体" pitchFamily="49" charset="-122"/>
              </a:rPr>
              <a:t>j</a:t>
            </a:r>
            <a:r>
              <a:rPr lang="en-US" altLang="zh-CN" sz="2800" b="1" baseline="-40000" dirty="0" err="1">
                <a:latin typeface="楷体" pitchFamily="49" charset="-122"/>
                <a:ea typeface="楷体" pitchFamily="49" charset="-122"/>
              </a:rPr>
              <a:t>n</a:t>
            </a:r>
            <a:r>
              <a:rPr lang="en-US" altLang="zh-CN" sz="2800" b="1" dirty="0">
                <a:latin typeface="楷体" pitchFamily="49" charset="-122"/>
                <a:ea typeface="楷体" pitchFamily="49" charset="-122"/>
              </a:rPr>
              <a:t> | n&gt;0</a:t>
            </a:r>
            <a:r>
              <a:rPr lang="zh-CN" altLang="en-US" sz="2800" b="1" dirty="0">
                <a:latin typeface="楷体" pitchFamily="49" charset="-122"/>
                <a:ea typeface="楷体" pitchFamily="49" charset="-122"/>
              </a:rPr>
              <a:t>称为数组的维数，</a:t>
            </a:r>
            <a:r>
              <a:rPr lang="en-US" altLang="zh-CN" sz="2800" b="1" dirty="0">
                <a:latin typeface="楷体" pitchFamily="49" charset="-122"/>
                <a:ea typeface="楷体" pitchFamily="49" charset="-122"/>
              </a:rPr>
              <a:t>b</a:t>
            </a:r>
            <a:r>
              <a:rPr lang="en-US" altLang="zh-CN" sz="2800" b="1" baseline="-25000" dirty="0">
                <a:latin typeface="楷体" pitchFamily="49" charset="-122"/>
                <a:ea typeface="楷体" pitchFamily="49" charset="-122"/>
              </a:rPr>
              <a:t>i</a:t>
            </a:r>
            <a:r>
              <a:rPr lang="zh-CN" altLang="en-US" sz="2800" b="1" dirty="0">
                <a:latin typeface="楷体" pitchFamily="49" charset="-122"/>
                <a:ea typeface="楷体" pitchFamily="49" charset="-122"/>
              </a:rPr>
              <a:t>是数组第</a:t>
            </a:r>
            <a:r>
              <a:rPr lang="en-US" altLang="zh-CN" sz="2800" b="1" dirty="0" err="1">
                <a:latin typeface="楷体" pitchFamily="49" charset="-122"/>
                <a:ea typeface="楷体" pitchFamily="49" charset="-122"/>
              </a:rPr>
              <a:t>i</a:t>
            </a:r>
            <a:r>
              <a:rPr lang="zh-CN" altLang="en-US" sz="2800" b="1" dirty="0">
                <a:latin typeface="楷体" pitchFamily="49" charset="-122"/>
                <a:ea typeface="楷体" pitchFamily="49" charset="-122"/>
              </a:rPr>
              <a:t>维的长度，</a:t>
            </a:r>
            <a:r>
              <a:rPr lang="en-US" altLang="zh-CN" sz="2800" b="1" dirty="0" err="1">
                <a:latin typeface="楷体" pitchFamily="49" charset="-122"/>
                <a:ea typeface="楷体" pitchFamily="49" charset="-122"/>
              </a:rPr>
              <a:t>j</a:t>
            </a:r>
            <a:r>
              <a:rPr lang="en-US" altLang="zh-CN" sz="2800" b="1" baseline="-25000" dirty="0" err="1">
                <a:latin typeface="楷体" pitchFamily="49" charset="-122"/>
                <a:ea typeface="楷体" pitchFamily="49" charset="-122"/>
              </a:rPr>
              <a:t>i</a:t>
            </a:r>
            <a:r>
              <a:rPr lang="zh-CN" altLang="en-US" sz="2800" b="1" dirty="0">
                <a:latin typeface="楷体" pitchFamily="49" charset="-122"/>
                <a:ea typeface="楷体" pitchFamily="49" charset="-122"/>
              </a:rPr>
              <a:t>是数组元素第</a:t>
            </a:r>
            <a:r>
              <a:rPr lang="en-US" altLang="zh-CN" sz="2800" b="1" dirty="0" err="1">
                <a:latin typeface="楷体" pitchFamily="49" charset="-122"/>
                <a:ea typeface="楷体" pitchFamily="49" charset="-122"/>
              </a:rPr>
              <a:t>i</a:t>
            </a:r>
            <a:r>
              <a:rPr lang="zh-CN" altLang="en-US" sz="2800" b="1" dirty="0">
                <a:latin typeface="楷体" pitchFamily="49" charset="-122"/>
                <a:ea typeface="楷体" pitchFamily="49" charset="-122"/>
              </a:rPr>
              <a:t>维的下标，</a:t>
            </a:r>
            <a:r>
              <a:rPr lang="en-US" altLang="zh-CN" sz="2800" b="1" dirty="0">
                <a:latin typeface="楷体" pitchFamily="49" charset="-122"/>
                <a:ea typeface="楷体" pitchFamily="49" charset="-122"/>
              </a:rPr>
              <a:t>a</a:t>
            </a:r>
            <a:r>
              <a:rPr lang="en-US" altLang="zh-CN" sz="2800" b="1" baseline="-8000" dirty="0">
                <a:latin typeface="楷体" pitchFamily="49" charset="-122"/>
                <a:ea typeface="楷体" pitchFamily="49" charset="-122"/>
              </a:rPr>
              <a:t>j</a:t>
            </a:r>
            <a:r>
              <a:rPr lang="en-US" altLang="zh-CN" sz="2800" b="1" baseline="-40000" dirty="0">
                <a:latin typeface="楷体" pitchFamily="49" charset="-122"/>
                <a:ea typeface="楷体" pitchFamily="49" charset="-122"/>
              </a:rPr>
              <a:t>1</a:t>
            </a:r>
            <a:r>
              <a:rPr lang="en-US" altLang="zh-CN" sz="2800" b="1" baseline="-8000" dirty="0">
                <a:latin typeface="楷体" pitchFamily="49" charset="-122"/>
                <a:ea typeface="楷体" pitchFamily="49" charset="-122"/>
              </a:rPr>
              <a:t>j</a:t>
            </a:r>
            <a:r>
              <a:rPr lang="en-US" altLang="zh-CN" sz="2800" b="1" baseline="-40000" dirty="0">
                <a:latin typeface="楷体" pitchFamily="49" charset="-122"/>
                <a:ea typeface="楷体" pitchFamily="49" charset="-122"/>
              </a:rPr>
              <a:t>2</a:t>
            </a:r>
            <a:r>
              <a:rPr lang="en-US" altLang="zh-CN" sz="2800" b="1" baseline="-25000" dirty="0">
                <a:latin typeface="楷体" pitchFamily="49" charset="-122"/>
                <a:ea typeface="楷体" pitchFamily="49" charset="-122"/>
              </a:rPr>
              <a:t>…</a:t>
            </a:r>
            <a:r>
              <a:rPr lang="en-US" altLang="zh-CN" sz="2800" b="1" baseline="-8000" dirty="0" err="1">
                <a:latin typeface="楷体" pitchFamily="49" charset="-122"/>
                <a:ea typeface="楷体" pitchFamily="49" charset="-122"/>
              </a:rPr>
              <a:t>j</a:t>
            </a:r>
            <a:r>
              <a:rPr lang="en-US" altLang="zh-CN" sz="2800" b="1" baseline="-40000" dirty="0" err="1">
                <a:latin typeface="楷体" pitchFamily="49" charset="-122"/>
                <a:ea typeface="楷体" pitchFamily="49" charset="-122"/>
              </a:rPr>
              <a:t>n</a:t>
            </a:r>
            <a:r>
              <a:rPr lang="en-US" altLang="zh-CN" sz="2800" b="1" dirty="0" err="1">
                <a:latin typeface="楷体" pitchFamily="49" charset="-122"/>
                <a:ea typeface="楷体" pitchFamily="49" charset="-122"/>
                <a:cs typeface="Arial Unicode MS" pitchFamily="34" charset="-122"/>
              </a:rPr>
              <a:t>∈Elem</a:t>
            </a:r>
            <a:r>
              <a:rPr lang="en-US" altLang="zh-CN" sz="2800" b="1" dirty="0" err="1">
                <a:latin typeface="楷体" pitchFamily="49" charset="-122"/>
                <a:ea typeface="楷体" pitchFamily="49" charset="-122"/>
              </a:rPr>
              <a:t>Set</a:t>
            </a:r>
            <a:r>
              <a:rPr lang="en-US" altLang="zh-CN" sz="2800" b="1" dirty="0">
                <a:latin typeface="楷体" pitchFamily="49" charset="-122"/>
                <a:ea typeface="楷体" pitchFamily="49" charset="-122"/>
              </a:rPr>
              <a:t> }</a:t>
            </a:r>
          </a:p>
          <a:p>
            <a:pPr marL="533400" lvl="1">
              <a:lnSpc>
                <a:spcPct val="110000"/>
              </a:lnSpc>
              <a:spcBef>
                <a:spcPct val="20000"/>
              </a:spcBef>
            </a:pPr>
            <a:r>
              <a:rPr lang="zh-CN" altLang="en-US" sz="2800" b="1" dirty="0">
                <a:latin typeface="楷体" pitchFamily="49" charset="-122"/>
                <a:ea typeface="楷体" pitchFamily="49" charset="-122"/>
              </a:rPr>
              <a:t>数据关系：</a:t>
            </a:r>
            <a:r>
              <a:rPr lang="en-US" altLang="zh-CN" sz="2800" b="1" dirty="0">
                <a:latin typeface="楷体" pitchFamily="49" charset="-122"/>
                <a:ea typeface="楷体" pitchFamily="49" charset="-122"/>
              </a:rPr>
              <a:t>R = {R</a:t>
            </a:r>
            <a:r>
              <a:rPr lang="en-US" altLang="zh-CN" sz="2800" b="1" baseline="-25000" dirty="0">
                <a:latin typeface="楷体" pitchFamily="49" charset="-122"/>
                <a:ea typeface="楷体" pitchFamily="49" charset="-122"/>
              </a:rPr>
              <a:t>1</a:t>
            </a:r>
            <a:r>
              <a:rPr lang="en-US" altLang="zh-CN" sz="2800" b="1" dirty="0">
                <a:latin typeface="楷体" pitchFamily="49" charset="-122"/>
                <a:ea typeface="楷体" pitchFamily="49" charset="-122"/>
              </a:rPr>
              <a:t>, R</a:t>
            </a:r>
            <a:r>
              <a:rPr lang="en-US" altLang="zh-CN" sz="2800" b="1" baseline="-25000" dirty="0">
                <a:latin typeface="楷体" pitchFamily="49" charset="-122"/>
                <a:ea typeface="楷体" pitchFamily="49" charset="-122"/>
              </a:rPr>
              <a:t>2</a:t>
            </a:r>
            <a:r>
              <a:rPr lang="en-US" altLang="zh-CN" sz="2800" b="1" dirty="0">
                <a:latin typeface="楷体" pitchFamily="49" charset="-122"/>
                <a:ea typeface="楷体" pitchFamily="49" charset="-122"/>
              </a:rPr>
              <a:t>, </a:t>
            </a:r>
            <a:r>
              <a:rPr lang="en-US" altLang="zh-CN" sz="2800" b="1" dirty="0">
                <a:latin typeface="楷体" pitchFamily="49" charset="-122"/>
                <a:ea typeface="楷体" pitchFamily="49" charset="-122"/>
                <a:cs typeface="Arial Unicode MS" pitchFamily="34" charset="-122"/>
              </a:rPr>
              <a:t>…</a:t>
            </a:r>
            <a:r>
              <a:rPr lang="en-US" altLang="zh-CN" sz="2800" b="1" dirty="0">
                <a:latin typeface="楷体" pitchFamily="49" charset="-122"/>
                <a:ea typeface="楷体" pitchFamily="49" charset="-122"/>
              </a:rPr>
              <a:t>, </a:t>
            </a:r>
            <a:r>
              <a:rPr lang="en-US" altLang="zh-CN" sz="2800" b="1" dirty="0" err="1">
                <a:latin typeface="楷体" pitchFamily="49" charset="-122"/>
                <a:ea typeface="楷体" pitchFamily="49" charset="-122"/>
              </a:rPr>
              <a:t>R</a:t>
            </a:r>
            <a:r>
              <a:rPr lang="en-US" altLang="zh-CN" sz="2800" b="1" baseline="-25000" dirty="0" err="1">
                <a:latin typeface="楷体" pitchFamily="49" charset="-122"/>
                <a:ea typeface="楷体" pitchFamily="49" charset="-122"/>
              </a:rPr>
              <a:t>n</a:t>
            </a:r>
            <a:r>
              <a:rPr lang="en-US" altLang="zh-CN" sz="2800" b="1" dirty="0">
                <a:latin typeface="楷体" pitchFamily="49" charset="-122"/>
                <a:ea typeface="楷体" pitchFamily="49" charset="-122"/>
              </a:rPr>
              <a:t>}</a:t>
            </a:r>
          </a:p>
          <a:p>
            <a:pPr marL="533400" lvl="1">
              <a:lnSpc>
                <a:spcPct val="110000"/>
              </a:lnSpc>
              <a:spcBef>
                <a:spcPct val="20000"/>
              </a:spcBef>
            </a:pPr>
            <a:r>
              <a:rPr lang="en-US" altLang="zh-CN" sz="2800" b="1" dirty="0" err="1">
                <a:latin typeface="楷体" pitchFamily="49" charset="-122"/>
                <a:ea typeface="楷体" pitchFamily="49" charset="-122"/>
              </a:rPr>
              <a:t>R</a:t>
            </a:r>
            <a:r>
              <a:rPr lang="en-US" altLang="zh-CN" sz="2800" b="1" baseline="-20000" dirty="0" err="1">
                <a:latin typeface="楷体" pitchFamily="49" charset="-122"/>
                <a:ea typeface="楷体" pitchFamily="49" charset="-122"/>
              </a:rPr>
              <a:t>i</a:t>
            </a:r>
            <a:r>
              <a:rPr lang="en-US" altLang="zh-CN" sz="2800" b="1" dirty="0">
                <a:latin typeface="楷体" pitchFamily="49" charset="-122"/>
                <a:ea typeface="楷体" pitchFamily="49" charset="-122"/>
              </a:rPr>
              <a:t>={&lt;a</a:t>
            </a:r>
            <a:r>
              <a:rPr lang="en-US" altLang="zh-CN" sz="2800" b="1" baseline="-8000" dirty="0">
                <a:latin typeface="楷体" pitchFamily="49" charset="-122"/>
                <a:ea typeface="楷体" pitchFamily="49" charset="-122"/>
              </a:rPr>
              <a:t>j</a:t>
            </a:r>
            <a:r>
              <a:rPr lang="en-US" altLang="zh-CN" sz="2800" b="1" baseline="-40000" dirty="0">
                <a:latin typeface="楷体" pitchFamily="49" charset="-122"/>
                <a:ea typeface="楷体" pitchFamily="49" charset="-122"/>
              </a:rPr>
              <a:t>1</a:t>
            </a:r>
            <a:r>
              <a:rPr lang="en-US" altLang="zh-CN" sz="2800" b="1" baseline="-8000" dirty="0">
                <a:latin typeface="楷体" pitchFamily="49" charset="-122"/>
                <a:ea typeface="楷体" pitchFamily="49" charset="-122"/>
              </a:rPr>
              <a:t>j</a:t>
            </a:r>
            <a:r>
              <a:rPr lang="en-US" altLang="zh-CN" sz="2800" b="1" baseline="-40000" dirty="0">
                <a:latin typeface="楷体" pitchFamily="49" charset="-122"/>
                <a:ea typeface="楷体" pitchFamily="49" charset="-122"/>
              </a:rPr>
              <a:t>2 </a:t>
            </a:r>
            <a:r>
              <a:rPr lang="en-US" altLang="zh-CN" sz="2800" b="1" baseline="-25000" dirty="0">
                <a:latin typeface="楷体" pitchFamily="49" charset="-122"/>
                <a:ea typeface="楷体" pitchFamily="49" charset="-122"/>
              </a:rPr>
              <a:t>…</a:t>
            </a:r>
            <a:r>
              <a:rPr lang="en-US" altLang="zh-CN" sz="2800" b="1" baseline="-8000" dirty="0" err="1">
                <a:latin typeface="楷体" pitchFamily="49" charset="-122"/>
                <a:ea typeface="楷体" pitchFamily="49" charset="-122"/>
              </a:rPr>
              <a:t>j</a:t>
            </a:r>
            <a:r>
              <a:rPr lang="en-US" altLang="zh-CN" sz="2800" b="1" baseline="-40000" dirty="0" err="1">
                <a:latin typeface="楷体" pitchFamily="49" charset="-122"/>
                <a:ea typeface="楷体" pitchFamily="49" charset="-122"/>
              </a:rPr>
              <a:t>i</a:t>
            </a:r>
            <a:r>
              <a:rPr lang="en-US" altLang="zh-CN" sz="2800" b="1" baseline="-25000" dirty="0">
                <a:latin typeface="楷体" pitchFamily="49" charset="-122"/>
                <a:ea typeface="楷体" pitchFamily="49" charset="-122"/>
              </a:rPr>
              <a:t>…</a:t>
            </a:r>
            <a:r>
              <a:rPr lang="en-US" altLang="zh-CN" sz="2800" b="1" baseline="-8000" dirty="0" err="1">
                <a:latin typeface="楷体" pitchFamily="49" charset="-122"/>
                <a:ea typeface="楷体" pitchFamily="49" charset="-122"/>
              </a:rPr>
              <a:t>j</a:t>
            </a:r>
            <a:r>
              <a:rPr lang="en-US" altLang="zh-CN" sz="2800" b="1" baseline="-40000" dirty="0" err="1">
                <a:latin typeface="楷体" pitchFamily="49" charset="-122"/>
                <a:ea typeface="楷体" pitchFamily="49" charset="-122"/>
              </a:rPr>
              <a:t>n</a:t>
            </a:r>
            <a:r>
              <a:rPr lang="en-US" altLang="zh-CN" sz="2800" b="1" dirty="0">
                <a:latin typeface="楷体" pitchFamily="49" charset="-122"/>
                <a:ea typeface="楷体" pitchFamily="49" charset="-122"/>
              </a:rPr>
              <a:t> , a</a:t>
            </a:r>
            <a:r>
              <a:rPr lang="en-US" altLang="zh-CN" sz="2800" b="1" baseline="-8000" dirty="0">
                <a:latin typeface="楷体" pitchFamily="49" charset="-122"/>
                <a:ea typeface="楷体" pitchFamily="49" charset="-122"/>
              </a:rPr>
              <a:t>j</a:t>
            </a:r>
            <a:r>
              <a:rPr lang="en-US" altLang="zh-CN" sz="2800" b="1" baseline="-40000" dirty="0">
                <a:latin typeface="楷体" pitchFamily="49" charset="-122"/>
                <a:ea typeface="楷体" pitchFamily="49" charset="-122"/>
              </a:rPr>
              <a:t>1</a:t>
            </a:r>
            <a:r>
              <a:rPr lang="en-US" altLang="zh-CN" sz="2800" b="1" baseline="-8000" dirty="0">
                <a:latin typeface="楷体" pitchFamily="49" charset="-122"/>
                <a:ea typeface="楷体" pitchFamily="49" charset="-122"/>
              </a:rPr>
              <a:t>j</a:t>
            </a:r>
            <a:r>
              <a:rPr lang="en-US" altLang="zh-CN" sz="2800" b="1" baseline="-40000" dirty="0">
                <a:latin typeface="楷体" pitchFamily="49" charset="-122"/>
                <a:ea typeface="楷体" pitchFamily="49" charset="-122"/>
              </a:rPr>
              <a:t>2 </a:t>
            </a:r>
            <a:r>
              <a:rPr lang="en-US" altLang="zh-CN" sz="2800" b="1" baseline="-25000" dirty="0">
                <a:latin typeface="楷体" pitchFamily="49" charset="-122"/>
                <a:ea typeface="楷体" pitchFamily="49" charset="-122"/>
              </a:rPr>
              <a:t>…</a:t>
            </a:r>
            <a:r>
              <a:rPr lang="en-US" altLang="zh-CN" sz="2800" b="1" baseline="-8000" dirty="0">
                <a:latin typeface="楷体" pitchFamily="49" charset="-122"/>
                <a:ea typeface="楷体" pitchFamily="49" charset="-122"/>
              </a:rPr>
              <a:t>j</a:t>
            </a:r>
            <a:r>
              <a:rPr lang="en-US" altLang="zh-CN" sz="2800" b="1" baseline="-40000" dirty="0">
                <a:latin typeface="楷体" pitchFamily="49" charset="-122"/>
                <a:ea typeface="楷体" pitchFamily="49" charset="-122"/>
              </a:rPr>
              <a:t>i+1</a:t>
            </a:r>
            <a:r>
              <a:rPr lang="en-US" altLang="zh-CN" sz="2800" b="1" baseline="-25000" dirty="0">
                <a:latin typeface="楷体" pitchFamily="49" charset="-122"/>
                <a:ea typeface="楷体" pitchFamily="49" charset="-122"/>
              </a:rPr>
              <a:t>…</a:t>
            </a:r>
            <a:r>
              <a:rPr lang="en-US" altLang="zh-CN" sz="2800" b="1" baseline="-8000" dirty="0" err="1">
                <a:latin typeface="楷体" pitchFamily="49" charset="-122"/>
                <a:ea typeface="楷体" pitchFamily="49" charset="-122"/>
              </a:rPr>
              <a:t>j</a:t>
            </a:r>
            <a:r>
              <a:rPr lang="en-US" altLang="zh-CN" sz="2800" b="1" baseline="-40000" dirty="0" err="1">
                <a:latin typeface="楷体" pitchFamily="49" charset="-122"/>
                <a:ea typeface="楷体" pitchFamily="49" charset="-122"/>
              </a:rPr>
              <a:t>n</a:t>
            </a:r>
            <a:r>
              <a:rPr lang="en-US" altLang="zh-CN" sz="2800" b="1" dirty="0">
                <a:latin typeface="楷体" pitchFamily="49" charset="-122"/>
                <a:ea typeface="楷体" pitchFamily="49" charset="-122"/>
              </a:rPr>
              <a:t>&gt;|0</a:t>
            </a:r>
            <a:r>
              <a:rPr lang="en-US" altLang="zh-CN" sz="2800" b="1" dirty="0">
                <a:latin typeface="楷体" pitchFamily="49" charset="-122"/>
                <a:ea typeface="楷体" pitchFamily="49" charset="-122"/>
                <a:cs typeface="Arial Unicode MS" pitchFamily="34" charset="-122"/>
              </a:rPr>
              <a:t>≦j</a:t>
            </a:r>
            <a:r>
              <a:rPr lang="en-US" altLang="zh-CN" sz="2800" b="1" baseline="-25000" dirty="0">
                <a:latin typeface="楷体" pitchFamily="49" charset="-122"/>
                <a:ea typeface="楷体" pitchFamily="49" charset="-122"/>
                <a:cs typeface="Arial Unicode MS" pitchFamily="34" charset="-122"/>
              </a:rPr>
              <a:t>k</a:t>
            </a:r>
            <a:r>
              <a:rPr lang="en-US" altLang="zh-CN" sz="2800" b="1" dirty="0">
                <a:latin typeface="楷体" pitchFamily="49" charset="-122"/>
                <a:ea typeface="楷体" pitchFamily="49" charset="-122"/>
                <a:cs typeface="Arial Unicode MS" pitchFamily="34" charset="-122"/>
              </a:rPr>
              <a:t>≦b</a:t>
            </a:r>
            <a:r>
              <a:rPr lang="en-US" altLang="zh-CN" sz="2800" b="1" baseline="-25000" dirty="0">
                <a:latin typeface="楷体" pitchFamily="49" charset="-122"/>
                <a:ea typeface="楷体" pitchFamily="49" charset="-122"/>
                <a:cs typeface="Arial Unicode MS" pitchFamily="34" charset="-122"/>
              </a:rPr>
              <a:t>k</a:t>
            </a:r>
            <a:r>
              <a:rPr lang="en-US" altLang="zh-CN" sz="2800" b="1" dirty="0">
                <a:latin typeface="楷体" pitchFamily="49" charset="-122"/>
                <a:ea typeface="楷体" pitchFamily="49" charset="-122"/>
                <a:cs typeface="Arial Unicode MS" pitchFamily="34" charset="-122"/>
              </a:rPr>
              <a:t>-1 </a:t>
            </a:r>
            <a:r>
              <a:rPr lang="zh-CN" altLang="en-US" sz="2800" b="1" dirty="0">
                <a:latin typeface="楷体" pitchFamily="49" charset="-122"/>
                <a:ea typeface="楷体" pitchFamily="49" charset="-122"/>
              </a:rPr>
              <a:t>，          </a:t>
            </a:r>
            <a:r>
              <a:rPr lang="en-US" altLang="zh-CN" sz="2800" b="1" dirty="0">
                <a:latin typeface="楷体" pitchFamily="49" charset="-122"/>
                <a:ea typeface="楷体" pitchFamily="49" charset="-122"/>
              </a:rPr>
              <a:t>1</a:t>
            </a:r>
            <a:r>
              <a:rPr lang="en-US" altLang="zh-CN" sz="2800" b="1" dirty="0">
                <a:latin typeface="楷体" pitchFamily="49" charset="-122"/>
                <a:ea typeface="楷体" pitchFamily="49" charset="-122"/>
                <a:cs typeface="Arial Unicode MS" pitchFamily="34" charset="-122"/>
              </a:rPr>
              <a:t>≦</a:t>
            </a:r>
            <a:r>
              <a:rPr lang="en-US" altLang="zh-CN" sz="2800" b="1" dirty="0">
                <a:latin typeface="楷体" pitchFamily="49" charset="-122"/>
                <a:ea typeface="楷体" pitchFamily="49" charset="-122"/>
              </a:rPr>
              <a:t>k</a:t>
            </a:r>
            <a:r>
              <a:rPr lang="en-US" altLang="zh-CN" sz="2800" b="1" dirty="0">
                <a:latin typeface="楷体" pitchFamily="49" charset="-122"/>
                <a:ea typeface="楷体" pitchFamily="49" charset="-122"/>
                <a:cs typeface="Arial Unicode MS" pitchFamily="34" charset="-122"/>
              </a:rPr>
              <a:t>≦</a:t>
            </a:r>
            <a:r>
              <a:rPr lang="en-US" altLang="zh-CN" sz="2800" b="1" dirty="0">
                <a:latin typeface="楷体" pitchFamily="49" charset="-122"/>
                <a:ea typeface="楷体" pitchFamily="49" charset="-122"/>
              </a:rPr>
              <a:t>n</a:t>
            </a:r>
            <a:r>
              <a:rPr lang="zh-CN" altLang="en-US" sz="2800" b="1" dirty="0">
                <a:latin typeface="楷体" pitchFamily="49" charset="-122"/>
                <a:ea typeface="楷体" pitchFamily="49" charset="-122"/>
              </a:rPr>
              <a:t>且</a:t>
            </a:r>
            <a:r>
              <a:rPr lang="en-US" altLang="zh-CN" sz="2800" b="1" dirty="0" err="1">
                <a:latin typeface="楷体" pitchFamily="49" charset="-122"/>
                <a:ea typeface="楷体" pitchFamily="49" charset="-122"/>
              </a:rPr>
              <a:t>k</a:t>
            </a:r>
            <a:r>
              <a:rPr lang="en-US" altLang="zh-CN" sz="2800" b="1" dirty="0" err="1">
                <a:latin typeface="楷体" pitchFamily="49" charset="-122"/>
                <a:ea typeface="楷体" pitchFamily="49" charset="-122"/>
                <a:cs typeface="Arial Unicode MS" pitchFamily="34" charset="-122"/>
              </a:rPr>
              <a:t>≠</a:t>
            </a:r>
            <a:r>
              <a:rPr lang="en-US" altLang="zh-CN" sz="2800" b="1" dirty="0" err="1">
                <a:latin typeface="楷体" pitchFamily="49" charset="-122"/>
                <a:ea typeface="楷体" pitchFamily="49" charset="-122"/>
              </a:rPr>
              <a:t>i</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0</a:t>
            </a:r>
            <a:r>
              <a:rPr lang="en-US" altLang="zh-CN" sz="2800" b="1" dirty="0">
                <a:latin typeface="楷体" pitchFamily="49" charset="-122"/>
                <a:ea typeface="楷体" pitchFamily="49" charset="-122"/>
                <a:cs typeface="Arial Unicode MS" pitchFamily="34" charset="-122"/>
              </a:rPr>
              <a:t>≦</a:t>
            </a:r>
            <a:r>
              <a:rPr lang="en-US" altLang="zh-CN" sz="2800" b="1" dirty="0">
                <a:latin typeface="楷体" pitchFamily="49" charset="-122"/>
                <a:ea typeface="楷体" pitchFamily="49" charset="-122"/>
              </a:rPr>
              <a:t>j</a:t>
            </a:r>
            <a:r>
              <a:rPr lang="en-US" altLang="zh-CN" sz="2800" b="1" baseline="-25000" dirty="0">
                <a:latin typeface="楷体" pitchFamily="49" charset="-122"/>
                <a:ea typeface="楷体" pitchFamily="49" charset="-122"/>
              </a:rPr>
              <a:t>i</a:t>
            </a:r>
            <a:r>
              <a:rPr lang="en-US" altLang="zh-CN" sz="2800" b="1" dirty="0">
                <a:latin typeface="楷体" pitchFamily="49" charset="-122"/>
                <a:ea typeface="楷体" pitchFamily="49" charset="-122"/>
                <a:cs typeface="Arial Unicode MS" pitchFamily="34" charset="-122"/>
              </a:rPr>
              <a:t>≦</a:t>
            </a:r>
            <a:r>
              <a:rPr lang="en-US" altLang="zh-CN" sz="2800" b="1" dirty="0">
                <a:latin typeface="楷体" pitchFamily="49" charset="-122"/>
                <a:ea typeface="楷体" pitchFamily="49" charset="-122"/>
              </a:rPr>
              <a:t>b</a:t>
            </a:r>
            <a:r>
              <a:rPr lang="en-US" altLang="zh-CN" sz="2800" b="1" baseline="-25000" dirty="0">
                <a:latin typeface="楷体" pitchFamily="49" charset="-122"/>
                <a:ea typeface="楷体" pitchFamily="49" charset="-122"/>
              </a:rPr>
              <a:t>i</a:t>
            </a:r>
            <a:r>
              <a:rPr lang="en-US" altLang="zh-CN" sz="2800" b="1" dirty="0">
                <a:latin typeface="楷体" pitchFamily="49" charset="-122"/>
                <a:ea typeface="楷体" pitchFamily="49" charset="-122"/>
              </a:rPr>
              <a:t>-2</a:t>
            </a:r>
            <a:r>
              <a:rPr lang="zh-CN" altLang="en-US" sz="2800" b="1" dirty="0">
                <a:latin typeface="楷体" pitchFamily="49" charset="-122"/>
                <a:ea typeface="楷体" pitchFamily="49" charset="-122"/>
              </a:rPr>
              <a:t>， </a:t>
            </a:r>
            <a:r>
              <a:rPr lang="en-US" altLang="zh-CN" sz="2800" b="1" dirty="0">
                <a:latin typeface="楷体" pitchFamily="49" charset="-122"/>
                <a:ea typeface="楷体" pitchFamily="49" charset="-122"/>
              </a:rPr>
              <a:t>a</a:t>
            </a:r>
            <a:r>
              <a:rPr lang="en-US" altLang="zh-CN" sz="2800" b="1" baseline="-8000" dirty="0">
                <a:latin typeface="楷体" pitchFamily="49" charset="-122"/>
                <a:ea typeface="楷体" pitchFamily="49" charset="-122"/>
              </a:rPr>
              <a:t>j</a:t>
            </a:r>
            <a:r>
              <a:rPr lang="en-US" altLang="zh-CN" sz="2800" b="1" baseline="-40000" dirty="0">
                <a:latin typeface="楷体" pitchFamily="49" charset="-122"/>
                <a:ea typeface="楷体" pitchFamily="49" charset="-122"/>
              </a:rPr>
              <a:t>1</a:t>
            </a:r>
            <a:r>
              <a:rPr lang="en-US" altLang="zh-CN" sz="2800" b="1" baseline="-8000" dirty="0">
                <a:latin typeface="楷体" pitchFamily="49" charset="-122"/>
                <a:ea typeface="楷体" pitchFamily="49" charset="-122"/>
              </a:rPr>
              <a:t>j</a:t>
            </a:r>
            <a:r>
              <a:rPr lang="en-US" altLang="zh-CN" sz="2800" b="1" baseline="-40000" dirty="0">
                <a:latin typeface="楷体" pitchFamily="49" charset="-122"/>
                <a:ea typeface="楷体" pitchFamily="49" charset="-122"/>
              </a:rPr>
              <a:t>2 </a:t>
            </a:r>
            <a:r>
              <a:rPr lang="en-US" altLang="zh-CN" sz="2800" b="1" baseline="-25000" dirty="0">
                <a:latin typeface="楷体" pitchFamily="49" charset="-122"/>
                <a:ea typeface="楷体" pitchFamily="49" charset="-122"/>
              </a:rPr>
              <a:t>…</a:t>
            </a:r>
            <a:r>
              <a:rPr lang="en-US" altLang="zh-CN" sz="2800" b="1" baseline="-8000" dirty="0">
                <a:latin typeface="楷体" pitchFamily="49" charset="-122"/>
                <a:ea typeface="楷体" pitchFamily="49" charset="-122"/>
              </a:rPr>
              <a:t>j</a:t>
            </a:r>
            <a:r>
              <a:rPr lang="en-US" altLang="zh-CN" sz="2800" b="1" baseline="-40000" dirty="0">
                <a:latin typeface="楷体" pitchFamily="49" charset="-122"/>
                <a:ea typeface="楷体" pitchFamily="49" charset="-122"/>
              </a:rPr>
              <a:t>i+1</a:t>
            </a:r>
            <a:r>
              <a:rPr lang="en-US" altLang="zh-CN" sz="2800" b="1" baseline="-25000" dirty="0">
                <a:latin typeface="楷体" pitchFamily="49" charset="-122"/>
                <a:ea typeface="楷体" pitchFamily="49" charset="-122"/>
              </a:rPr>
              <a:t>…</a:t>
            </a:r>
            <a:r>
              <a:rPr lang="en-US" altLang="zh-CN" sz="2800" b="1" baseline="-8000" dirty="0" err="1">
                <a:latin typeface="楷体" pitchFamily="49" charset="-122"/>
                <a:ea typeface="楷体" pitchFamily="49" charset="-122"/>
              </a:rPr>
              <a:t>j</a:t>
            </a:r>
            <a:r>
              <a:rPr lang="en-US" altLang="zh-CN" sz="2800" b="1" baseline="-40000" dirty="0" err="1">
                <a:latin typeface="楷体" pitchFamily="49" charset="-122"/>
                <a:ea typeface="楷体" pitchFamily="49" charset="-122"/>
              </a:rPr>
              <a:t>n</a:t>
            </a:r>
            <a:r>
              <a:rPr lang="en-US" altLang="zh-CN" sz="2800" b="1" dirty="0" err="1">
                <a:latin typeface="楷体" pitchFamily="49" charset="-122"/>
                <a:ea typeface="楷体" pitchFamily="49" charset="-122"/>
                <a:cs typeface="Arial Unicode MS" pitchFamily="34" charset="-122"/>
              </a:rPr>
              <a:t>∈</a:t>
            </a:r>
            <a:r>
              <a:rPr lang="en-US" altLang="zh-CN" sz="2800" b="1" dirty="0" err="1">
                <a:latin typeface="楷体" pitchFamily="49" charset="-122"/>
                <a:ea typeface="楷体" pitchFamily="49" charset="-122"/>
              </a:rPr>
              <a:t>D</a:t>
            </a:r>
            <a:r>
              <a:rPr lang="en-US" altLang="zh-CN" sz="2800" b="1" dirty="0">
                <a:latin typeface="楷体" pitchFamily="49" charset="-122"/>
                <a:ea typeface="楷体" pitchFamily="49" charset="-122"/>
              </a:rPr>
              <a:t> }            </a:t>
            </a:r>
          </a:p>
          <a:p>
            <a:pPr marL="533400" lvl="1">
              <a:lnSpc>
                <a:spcPct val="110000"/>
              </a:lnSpc>
              <a:spcBef>
                <a:spcPct val="20000"/>
              </a:spcBef>
            </a:pPr>
            <a:r>
              <a:rPr lang="zh-CN" altLang="en-US" sz="2800" b="1" dirty="0">
                <a:latin typeface="楷体" pitchFamily="49" charset="-122"/>
                <a:ea typeface="楷体" pitchFamily="49" charset="-122"/>
              </a:rPr>
              <a:t>基本操作： </a:t>
            </a:r>
            <a:r>
              <a:rPr lang="en-US" altLang="zh-CN" sz="2800" b="1" dirty="0">
                <a:latin typeface="楷体" pitchFamily="49" charset="-122"/>
                <a:ea typeface="楷体" pitchFamily="49" charset="-122"/>
                <a:cs typeface="Arial Unicode MS" pitchFamily="34" charset="-122"/>
              </a:rPr>
              <a:t>……</a:t>
            </a:r>
            <a:r>
              <a:rPr lang="en-US" altLang="zh-CN" sz="2800" b="1" dirty="0">
                <a:latin typeface="楷体" pitchFamily="49" charset="-122"/>
                <a:ea typeface="楷体" pitchFamily="49" charset="-122"/>
              </a:rPr>
              <a:t> </a:t>
            </a:r>
          </a:p>
          <a:p>
            <a:pPr>
              <a:lnSpc>
                <a:spcPct val="110000"/>
              </a:lnSpc>
              <a:spcBef>
                <a:spcPct val="20000"/>
              </a:spcBef>
            </a:pPr>
            <a:r>
              <a:rPr lang="en-US" altLang="zh-CN" sz="2800" b="1" dirty="0"/>
              <a:t>    } ADT Array</a:t>
            </a:r>
            <a:endParaRPr lang="en-US" altLang="zh-CN" sz="2800" dirty="0">
              <a:latin typeface="宋体" pitchFamily="2" charset="-122"/>
            </a:endParaRP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165</a:t>
            </a:fld>
            <a:endParaRPr lang="en-US" altLang="zh-CN"/>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p:nvPr>
        </p:nvSpPr>
        <p:spPr>
          <a:xfrm>
            <a:off x="152400" y="152400"/>
            <a:ext cx="8812213" cy="6516688"/>
          </a:xfrm>
        </p:spPr>
        <p:txBody>
          <a:bodyPr/>
          <a:lstStyle/>
          <a:p>
            <a:pPr marL="0" indent="0">
              <a:lnSpc>
                <a:spcPct val="110000"/>
              </a:lnSpc>
              <a:buClrTx/>
              <a:buSzTx/>
              <a:buFont typeface="Wingdings" pitchFamily="2" charset="2"/>
              <a:buNone/>
            </a:pPr>
            <a:r>
              <a:rPr lang="zh-CN" altLang="en-US" sz="2800" b="1" dirty="0"/>
              <a:t>        由上述定义知</a:t>
            </a:r>
            <a:r>
              <a:rPr lang="zh-CN" altLang="en-US" sz="2800" b="1" dirty="0">
                <a:latin typeface="宋体" pitchFamily="2" charset="-122"/>
              </a:rPr>
              <a:t>，</a:t>
            </a:r>
            <a:r>
              <a:rPr lang="en-US" altLang="zh-CN" sz="2800" b="1" dirty="0"/>
              <a:t>n</a:t>
            </a:r>
            <a:r>
              <a:rPr lang="zh-CN" altLang="en-US" sz="2800" b="1" dirty="0"/>
              <a:t>维数组中有</a:t>
            </a:r>
            <a:r>
              <a:rPr lang="en-US" altLang="zh-CN" sz="2800" b="1" dirty="0"/>
              <a:t>b</a:t>
            </a:r>
            <a:r>
              <a:rPr lang="en-US" altLang="zh-CN" sz="2800" b="1" baseline="-25000" dirty="0"/>
              <a:t>1</a:t>
            </a:r>
            <a:r>
              <a:rPr lang="en-US" altLang="zh-CN" sz="2800" b="1" dirty="0">
                <a:sym typeface="Symbol" pitchFamily="18" charset="2"/>
              </a:rPr>
              <a:t></a:t>
            </a:r>
            <a:r>
              <a:rPr lang="en-US" altLang="zh-CN" sz="2800" b="1" dirty="0"/>
              <a:t>b</a:t>
            </a:r>
            <a:r>
              <a:rPr lang="en-US" altLang="zh-CN" sz="2800" b="1" baseline="-25000" dirty="0"/>
              <a:t>2 </a:t>
            </a:r>
            <a:r>
              <a:rPr lang="en-US" altLang="zh-CN" sz="2800" b="1" dirty="0">
                <a:sym typeface="Symbol" pitchFamily="18" charset="2"/>
              </a:rPr>
              <a:t></a:t>
            </a:r>
            <a:r>
              <a:rPr lang="en-US" altLang="zh-CN" sz="2800" b="1" baseline="-25000" dirty="0"/>
              <a:t> </a:t>
            </a:r>
            <a:r>
              <a:rPr lang="en-US" altLang="zh-CN" sz="2800" b="1" dirty="0">
                <a:ea typeface="Arial Unicode MS" pitchFamily="34" charset="-122"/>
                <a:cs typeface="Arial Unicode MS" pitchFamily="34" charset="-122"/>
              </a:rPr>
              <a:t>… </a:t>
            </a:r>
            <a:r>
              <a:rPr lang="en-US" altLang="zh-CN" sz="2800" b="1" dirty="0">
                <a:sym typeface="Symbol" pitchFamily="18" charset="2"/>
              </a:rPr>
              <a:t></a:t>
            </a:r>
            <a:r>
              <a:rPr lang="en-US" altLang="zh-CN" sz="2800" b="1" baseline="-25000" dirty="0"/>
              <a:t> </a:t>
            </a:r>
            <a:r>
              <a:rPr lang="en-US" altLang="zh-CN" sz="2800" b="1" dirty="0" err="1"/>
              <a:t>b</a:t>
            </a:r>
            <a:r>
              <a:rPr lang="en-US" altLang="zh-CN" sz="2800" b="1" baseline="-25000" dirty="0" err="1"/>
              <a:t>n</a:t>
            </a:r>
            <a:r>
              <a:rPr lang="zh-CN" altLang="en-US" sz="2800" b="1" dirty="0"/>
              <a:t>个数据元素</a:t>
            </a:r>
            <a:r>
              <a:rPr lang="zh-CN" altLang="en-US" sz="2800" b="1" dirty="0">
                <a:latin typeface="宋体" pitchFamily="2" charset="-122"/>
              </a:rPr>
              <a:t>，</a:t>
            </a:r>
            <a:r>
              <a:rPr lang="zh-CN" altLang="en-US" sz="2800" b="1" dirty="0">
                <a:solidFill>
                  <a:srgbClr val="FF0000"/>
                </a:solidFill>
                <a:latin typeface="宋体" pitchFamily="2" charset="-122"/>
              </a:rPr>
              <a:t>每个数据元素都受到</a:t>
            </a:r>
            <a:r>
              <a:rPr lang="en-US" altLang="zh-CN" sz="2800" b="1" dirty="0">
                <a:solidFill>
                  <a:srgbClr val="FF0000"/>
                </a:solidFill>
              </a:rPr>
              <a:t>n</a:t>
            </a:r>
            <a:r>
              <a:rPr lang="zh-CN" altLang="en-US" sz="2800" b="1" dirty="0">
                <a:solidFill>
                  <a:srgbClr val="FF0000"/>
                </a:solidFill>
                <a:latin typeface="宋体" pitchFamily="2" charset="-122"/>
              </a:rPr>
              <a:t>维关系的约束</a:t>
            </a:r>
            <a:r>
              <a:rPr lang="zh-CN" altLang="en-US" sz="2800" dirty="0">
                <a:solidFill>
                  <a:srgbClr val="FF0000"/>
                </a:solidFill>
                <a:latin typeface="宋体" pitchFamily="2" charset="-122"/>
              </a:rPr>
              <a:t>。</a:t>
            </a:r>
          </a:p>
          <a:p>
            <a:pPr marL="0" indent="0">
              <a:lnSpc>
                <a:spcPct val="110000"/>
              </a:lnSpc>
              <a:buFont typeface="Wingdings" pitchFamily="2" charset="2"/>
              <a:buNone/>
            </a:pPr>
            <a:r>
              <a:rPr lang="en-US" altLang="zh-CN" sz="3200" b="1" dirty="0">
                <a:solidFill>
                  <a:schemeClr val="tx2"/>
                </a:solidFill>
                <a:latin typeface="楷体" pitchFamily="49" charset="-122"/>
              </a:rPr>
              <a:t>2  </a:t>
            </a:r>
            <a:r>
              <a:rPr lang="zh-CN" altLang="en-US" sz="3200" b="1" dirty="0">
                <a:solidFill>
                  <a:schemeClr val="tx2"/>
                </a:solidFill>
                <a:latin typeface="楷体" pitchFamily="49" charset="-122"/>
              </a:rPr>
              <a:t>直观的</a:t>
            </a:r>
            <a:r>
              <a:rPr lang="en-US" altLang="zh-CN" sz="3200" b="1" dirty="0">
                <a:solidFill>
                  <a:schemeClr val="tx2"/>
                </a:solidFill>
                <a:latin typeface="楷体" pitchFamily="49" charset="-122"/>
              </a:rPr>
              <a:t>n</a:t>
            </a:r>
            <a:r>
              <a:rPr lang="zh-CN" altLang="en-US" sz="3200" b="1" dirty="0">
                <a:solidFill>
                  <a:schemeClr val="tx2"/>
                </a:solidFill>
                <a:latin typeface="楷体" pitchFamily="49" charset="-122"/>
              </a:rPr>
              <a:t>维数组</a:t>
            </a:r>
          </a:p>
          <a:p>
            <a:pPr marL="0" indent="0">
              <a:lnSpc>
                <a:spcPct val="110000"/>
              </a:lnSpc>
              <a:buFont typeface="Wingdings" pitchFamily="2" charset="2"/>
              <a:buNone/>
            </a:pPr>
            <a:r>
              <a:rPr lang="zh-CN" altLang="en-US" sz="2800" dirty="0">
                <a:latin typeface="宋体" pitchFamily="2" charset="-122"/>
              </a:rPr>
              <a:t>    </a:t>
            </a:r>
            <a:r>
              <a:rPr lang="zh-CN" altLang="en-US" sz="2800" b="1" dirty="0">
                <a:latin typeface="宋体" pitchFamily="2" charset="-122"/>
              </a:rPr>
              <a:t>以二维数组为例讨论。将</a:t>
            </a:r>
            <a:r>
              <a:rPr lang="zh-CN" altLang="en-US" sz="2800" b="1" dirty="0">
                <a:solidFill>
                  <a:schemeClr val="folHlink"/>
                </a:solidFill>
                <a:latin typeface="宋体" pitchFamily="2" charset="-122"/>
              </a:rPr>
              <a:t>二维数组看成是一个定长的线性表</a:t>
            </a:r>
            <a:r>
              <a:rPr lang="zh-CN" altLang="en-US" sz="2800" dirty="0">
                <a:latin typeface="宋体" pitchFamily="2" charset="-122"/>
              </a:rPr>
              <a:t>，</a:t>
            </a:r>
            <a:r>
              <a:rPr lang="zh-CN" altLang="en-US" sz="2800" b="1" dirty="0">
                <a:latin typeface="宋体" pitchFamily="2" charset="-122"/>
              </a:rPr>
              <a:t>其</a:t>
            </a:r>
            <a:r>
              <a:rPr lang="zh-CN" altLang="en-US" sz="2800" b="1" dirty="0">
                <a:solidFill>
                  <a:schemeClr val="folHlink"/>
                </a:solidFill>
                <a:latin typeface="宋体" pitchFamily="2" charset="-122"/>
              </a:rPr>
              <a:t>每个元素又是一个定长的线性表</a:t>
            </a:r>
            <a:r>
              <a:rPr lang="zh-CN" altLang="en-US" sz="2800" b="1" dirty="0">
                <a:latin typeface="宋体" pitchFamily="2" charset="-122"/>
              </a:rPr>
              <a:t>。</a:t>
            </a:r>
          </a:p>
          <a:p>
            <a:pPr marL="0" indent="0">
              <a:lnSpc>
                <a:spcPct val="110000"/>
              </a:lnSpc>
              <a:buFont typeface="Wingdings" pitchFamily="2" charset="2"/>
              <a:buNone/>
            </a:pPr>
            <a:r>
              <a:rPr lang="zh-CN" altLang="en-US" sz="2800" dirty="0">
                <a:latin typeface="宋体" pitchFamily="2" charset="-122"/>
              </a:rPr>
              <a:t>   </a:t>
            </a:r>
            <a:r>
              <a:rPr lang="zh-CN" altLang="en-US" sz="2800" b="1" dirty="0">
                <a:latin typeface="宋体" pitchFamily="2" charset="-122"/>
              </a:rPr>
              <a:t>设二维数组</a:t>
            </a:r>
            <a:r>
              <a:rPr lang="en-US" altLang="zh-CN" sz="2800" b="1" dirty="0"/>
              <a:t>A=(</a:t>
            </a:r>
            <a:r>
              <a:rPr lang="en-US" altLang="zh-CN" sz="2800" b="1" dirty="0" err="1"/>
              <a:t>a</a:t>
            </a:r>
            <a:r>
              <a:rPr lang="en-US" altLang="zh-CN" sz="2800" b="1" baseline="-25000" dirty="0" err="1"/>
              <a:t>ij</a:t>
            </a:r>
            <a:r>
              <a:rPr lang="en-US" altLang="zh-CN" sz="2800" b="1" dirty="0"/>
              <a:t>)</a:t>
            </a:r>
            <a:r>
              <a:rPr lang="en-US" altLang="zh-CN" sz="2800" b="1" baseline="-25000" dirty="0" err="1"/>
              <a:t>m</a:t>
            </a:r>
            <a:r>
              <a:rPr lang="en-US" altLang="zh-CN" sz="2800" b="1" baseline="-25000" dirty="0" err="1">
                <a:sym typeface="Symbol" pitchFamily="18" charset="2"/>
              </a:rPr>
              <a:t></a:t>
            </a:r>
            <a:r>
              <a:rPr lang="en-US" altLang="zh-CN" sz="2800" b="1" baseline="-25000" dirty="0" err="1"/>
              <a:t>n</a:t>
            </a:r>
            <a:r>
              <a:rPr lang="zh-CN" altLang="en-US" sz="2800" b="1" dirty="0">
                <a:latin typeface="宋体" pitchFamily="2" charset="-122"/>
              </a:rPr>
              <a:t>，则</a:t>
            </a:r>
          </a:p>
          <a:p>
            <a:pPr marL="0" indent="0">
              <a:lnSpc>
                <a:spcPct val="110000"/>
              </a:lnSpc>
              <a:buFont typeface="Wingdings" pitchFamily="2" charset="2"/>
              <a:buNone/>
            </a:pPr>
            <a:r>
              <a:rPr lang="zh-CN" altLang="en-US" sz="2800" b="1" dirty="0">
                <a:latin typeface="宋体" pitchFamily="2" charset="-122"/>
              </a:rPr>
              <a:t>    </a:t>
            </a:r>
            <a:r>
              <a:rPr lang="zh-CN" altLang="en-US" sz="2800" b="1" dirty="0"/>
              <a:t> </a:t>
            </a:r>
            <a:r>
              <a:rPr lang="en-US" altLang="zh-CN" sz="2800" b="1" dirty="0"/>
              <a:t>A=(</a:t>
            </a:r>
            <a:r>
              <a:rPr lang="en-US" altLang="zh-CN" sz="2800" b="1" dirty="0">
                <a:sym typeface="Kingsoft Phonetic Plain" pitchFamily="2" charset="2"/>
              </a:rPr>
              <a:t>α</a:t>
            </a:r>
            <a:r>
              <a:rPr lang="en-US" altLang="zh-CN" sz="2800" b="1" baseline="-25000" dirty="0">
                <a:sym typeface="Kingsoft Phonetic Plain" pitchFamily="2" charset="2"/>
              </a:rPr>
              <a:t>1</a:t>
            </a:r>
            <a:r>
              <a:rPr lang="zh-CN" altLang="en-US" sz="2800" b="1" dirty="0">
                <a:latin typeface="宋体" pitchFamily="2" charset="-122"/>
              </a:rPr>
              <a:t>，</a:t>
            </a:r>
            <a:r>
              <a:rPr lang="en-US" altLang="zh-CN" sz="2800" b="1" dirty="0">
                <a:sym typeface="Kingsoft Phonetic Plain" pitchFamily="2" charset="2"/>
              </a:rPr>
              <a:t>α</a:t>
            </a:r>
            <a:r>
              <a:rPr lang="en-US" altLang="zh-CN" sz="2800" b="1" baseline="-25000" dirty="0">
                <a:sym typeface="Kingsoft Phonetic Plain" pitchFamily="2" charset="2"/>
              </a:rPr>
              <a:t>2</a:t>
            </a:r>
            <a:r>
              <a:rPr lang="zh-CN" altLang="en-US" sz="2800" b="1" dirty="0">
                <a:latin typeface="宋体" pitchFamily="2" charset="-122"/>
              </a:rPr>
              <a:t>，</a:t>
            </a:r>
            <a:r>
              <a:rPr lang="en-US" altLang="zh-CN" sz="2800" b="1" dirty="0">
                <a:ea typeface="Arial Unicode MS" pitchFamily="34" charset="-122"/>
                <a:cs typeface="Arial Unicode MS" pitchFamily="34" charset="-122"/>
              </a:rPr>
              <a:t>…</a:t>
            </a:r>
            <a:r>
              <a:rPr lang="zh-CN" altLang="en-US" sz="2800" b="1" dirty="0">
                <a:latin typeface="宋体" pitchFamily="2" charset="-122"/>
              </a:rPr>
              <a:t>，</a:t>
            </a:r>
            <a:r>
              <a:rPr lang="en-US" altLang="zh-CN" sz="2800" b="1" dirty="0" err="1">
                <a:sym typeface="Kingsoft Phonetic Plain" pitchFamily="2" charset="2"/>
              </a:rPr>
              <a:t>α</a:t>
            </a:r>
            <a:r>
              <a:rPr lang="en-US" altLang="zh-CN" sz="2800" b="1" baseline="-25000" dirty="0" err="1">
                <a:sym typeface="Kingsoft Phonetic Plain" pitchFamily="2" charset="2"/>
              </a:rPr>
              <a:t>p</a:t>
            </a:r>
            <a:r>
              <a:rPr lang="en-US" altLang="zh-CN" sz="2800" b="1" dirty="0"/>
              <a:t>)    (p=m</a:t>
            </a:r>
            <a:r>
              <a:rPr lang="zh-CN" altLang="en-US" sz="2800" b="1" dirty="0"/>
              <a:t>或</a:t>
            </a:r>
            <a:r>
              <a:rPr lang="en-US" altLang="zh-CN" sz="2800" b="1" dirty="0"/>
              <a:t>n)</a:t>
            </a:r>
          </a:p>
          <a:p>
            <a:pPr marL="0" indent="0">
              <a:lnSpc>
                <a:spcPct val="110000"/>
              </a:lnSpc>
              <a:buFont typeface="Wingdings" pitchFamily="2" charset="2"/>
              <a:buNone/>
            </a:pPr>
            <a:r>
              <a:rPr lang="zh-CN" altLang="en-US" sz="2800" b="1" dirty="0">
                <a:latin typeface="宋体" pitchFamily="2" charset="-122"/>
              </a:rPr>
              <a:t>其中每个数据元素</a:t>
            </a:r>
            <a:r>
              <a:rPr lang="en-US" altLang="zh-CN" sz="2800" b="1" dirty="0" err="1">
                <a:sym typeface="Kingsoft Phonetic Plain" pitchFamily="2" charset="2"/>
              </a:rPr>
              <a:t>α</a:t>
            </a:r>
            <a:r>
              <a:rPr lang="en-US" altLang="zh-CN" sz="2800" b="1" baseline="-25000" dirty="0" err="1">
                <a:sym typeface="Kingsoft Phonetic Plain" pitchFamily="2" charset="2"/>
              </a:rPr>
              <a:t>j</a:t>
            </a:r>
            <a:r>
              <a:rPr lang="zh-CN" altLang="en-US" sz="2800" b="1" dirty="0">
                <a:latin typeface="宋体" pitchFamily="2" charset="-122"/>
              </a:rPr>
              <a:t>是一个列向量</a:t>
            </a:r>
            <a:r>
              <a:rPr lang="en-US" altLang="zh-CN" sz="2800" b="1" dirty="0"/>
              <a:t>(</a:t>
            </a:r>
            <a:r>
              <a:rPr lang="zh-CN" altLang="en-US" sz="2800" b="1" dirty="0">
                <a:latin typeface="宋体" pitchFamily="2" charset="-122"/>
              </a:rPr>
              <a:t>线性表</a:t>
            </a:r>
            <a:r>
              <a:rPr lang="en-US" altLang="zh-CN" sz="2800" b="1" dirty="0"/>
              <a:t>) </a:t>
            </a:r>
            <a:r>
              <a:rPr lang="zh-CN" altLang="en-US" sz="2800" b="1" dirty="0"/>
              <a:t>：</a:t>
            </a:r>
          </a:p>
          <a:p>
            <a:pPr marL="0" indent="0">
              <a:lnSpc>
                <a:spcPct val="110000"/>
              </a:lnSpc>
              <a:buFont typeface="Wingdings" pitchFamily="2" charset="2"/>
              <a:buNone/>
            </a:pPr>
            <a:r>
              <a:rPr lang="zh-CN" altLang="en-US" sz="2800" b="1" dirty="0">
                <a:sym typeface="Kingsoft Phonetic Plain" pitchFamily="2" charset="2"/>
              </a:rPr>
              <a:t>         </a:t>
            </a:r>
            <a:r>
              <a:rPr lang="en-US" altLang="zh-CN" sz="2800" b="1" dirty="0" err="1">
                <a:sym typeface="Kingsoft Phonetic Plain" pitchFamily="2" charset="2"/>
              </a:rPr>
              <a:t>α</a:t>
            </a:r>
            <a:r>
              <a:rPr lang="en-US" altLang="zh-CN" sz="2800" b="1" baseline="-25000" dirty="0" err="1">
                <a:sym typeface="Kingsoft Phonetic Plain" pitchFamily="2" charset="2"/>
              </a:rPr>
              <a:t>j</a:t>
            </a:r>
            <a:r>
              <a:rPr lang="en-US" altLang="zh-CN" sz="2800" b="1" baseline="-25000" dirty="0">
                <a:sym typeface="Kingsoft Phonetic Plain" pitchFamily="2" charset="2"/>
              </a:rPr>
              <a:t> </a:t>
            </a:r>
            <a:r>
              <a:rPr lang="en-US" altLang="zh-CN" sz="2800" b="1" dirty="0">
                <a:sym typeface="Kingsoft Phonetic Plain" pitchFamily="2" charset="2"/>
              </a:rPr>
              <a:t>=(</a:t>
            </a:r>
            <a:r>
              <a:rPr lang="en-US" altLang="zh-CN" sz="2800" b="1" dirty="0"/>
              <a:t>a</a:t>
            </a:r>
            <a:r>
              <a:rPr lang="en-US" altLang="zh-CN" sz="2800" b="1" baseline="-25000" dirty="0"/>
              <a:t>1j </a:t>
            </a:r>
            <a:r>
              <a:rPr lang="zh-CN" altLang="en-US" sz="2800" b="1" dirty="0">
                <a:latin typeface="宋体" pitchFamily="2" charset="-122"/>
              </a:rPr>
              <a:t>，</a:t>
            </a:r>
            <a:r>
              <a:rPr lang="en-US" altLang="zh-CN" sz="2800" b="1" dirty="0"/>
              <a:t>a</a:t>
            </a:r>
            <a:r>
              <a:rPr lang="en-US" altLang="zh-CN" sz="2800" b="1" baseline="-25000" dirty="0"/>
              <a:t>2j </a:t>
            </a:r>
            <a:r>
              <a:rPr lang="zh-CN" altLang="en-US" sz="2800" b="1" dirty="0">
                <a:latin typeface="宋体" pitchFamily="2" charset="-122"/>
              </a:rPr>
              <a:t>，</a:t>
            </a:r>
            <a:r>
              <a:rPr lang="en-US" altLang="zh-CN" sz="2800" b="1" dirty="0">
                <a:ea typeface="Arial Unicode MS" pitchFamily="34" charset="-122"/>
                <a:cs typeface="Arial Unicode MS" pitchFamily="34" charset="-122"/>
              </a:rPr>
              <a:t>…</a:t>
            </a:r>
            <a:r>
              <a:rPr lang="zh-CN" altLang="en-US" sz="2800" b="1" dirty="0">
                <a:latin typeface="宋体" pitchFamily="2" charset="-122"/>
              </a:rPr>
              <a:t>，</a:t>
            </a:r>
            <a:r>
              <a:rPr lang="en-US" altLang="zh-CN" sz="2800" b="1" dirty="0" err="1"/>
              <a:t>a</a:t>
            </a:r>
            <a:r>
              <a:rPr lang="en-US" altLang="zh-CN" sz="2800" b="1" baseline="-25000" dirty="0" err="1"/>
              <a:t>mj</a:t>
            </a:r>
            <a:r>
              <a:rPr lang="en-US" altLang="zh-CN" sz="2800" b="1" dirty="0">
                <a:sym typeface="Kingsoft Phonetic Plain" pitchFamily="2" charset="2"/>
              </a:rPr>
              <a:t>)    1</a:t>
            </a:r>
            <a:r>
              <a:rPr lang="en-US" altLang="zh-CN" sz="2800" b="1" dirty="0">
                <a:latin typeface="宋体" pitchFamily="2" charset="-122"/>
                <a:ea typeface="Arial Unicode MS" pitchFamily="34" charset="-122"/>
                <a:cs typeface="Arial Unicode MS" pitchFamily="34" charset="-122"/>
              </a:rPr>
              <a:t>≦</a:t>
            </a:r>
            <a:r>
              <a:rPr lang="en-US" altLang="zh-CN" sz="2800" b="1" dirty="0">
                <a:sym typeface="Kingsoft Phonetic Plain" pitchFamily="2" charset="2"/>
              </a:rPr>
              <a:t>j</a:t>
            </a:r>
            <a:r>
              <a:rPr lang="en-US" altLang="zh-CN" sz="2800" b="1" dirty="0">
                <a:latin typeface="宋体" pitchFamily="2" charset="-122"/>
                <a:ea typeface="Arial Unicode MS" pitchFamily="34" charset="-122"/>
                <a:cs typeface="Arial Unicode MS" pitchFamily="34" charset="-122"/>
              </a:rPr>
              <a:t>≦</a:t>
            </a:r>
            <a:r>
              <a:rPr lang="en-US" altLang="zh-CN" sz="2800" b="1" dirty="0">
                <a:sym typeface="Kingsoft Phonetic Plain" pitchFamily="2" charset="2"/>
              </a:rPr>
              <a:t>n</a:t>
            </a:r>
          </a:p>
          <a:p>
            <a:pPr marL="0" indent="0">
              <a:lnSpc>
                <a:spcPct val="110000"/>
              </a:lnSpc>
              <a:buFont typeface="Wingdings" pitchFamily="2" charset="2"/>
              <a:buNone/>
            </a:pPr>
            <a:r>
              <a:rPr lang="zh-CN" altLang="en-US" sz="2800" b="1" dirty="0">
                <a:sym typeface="Kingsoft Phonetic Plain" pitchFamily="2" charset="2"/>
              </a:rPr>
              <a:t>或</a:t>
            </a:r>
            <a:r>
              <a:rPr lang="zh-CN" altLang="en-US" sz="2800" b="1" dirty="0">
                <a:latin typeface="宋体" pitchFamily="2" charset="-122"/>
              </a:rPr>
              <a:t>是一个行向量</a:t>
            </a:r>
            <a:r>
              <a:rPr lang="zh-CN" altLang="en-US" sz="2800" b="1" dirty="0"/>
              <a:t>：</a:t>
            </a:r>
            <a:r>
              <a:rPr lang="zh-CN" altLang="en-US" sz="2800" b="1" dirty="0">
                <a:sym typeface="Kingsoft Phonetic Plain" pitchFamily="2" charset="2"/>
              </a:rPr>
              <a:t>   </a:t>
            </a:r>
          </a:p>
          <a:p>
            <a:pPr marL="0" indent="0">
              <a:lnSpc>
                <a:spcPct val="110000"/>
              </a:lnSpc>
              <a:buFont typeface="Wingdings" pitchFamily="2" charset="2"/>
              <a:buNone/>
            </a:pPr>
            <a:r>
              <a:rPr lang="zh-CN" altLang="en-US" sz="2800" b="1" dirty="0">
                <a:sym typeface="Kingsoft Phonetic Plain" pitchFamily="2" charset="2"/>
              </a:rPr>
              <a:t>         </a:t>
            </a:r>
            <a:r>
              <a:rPr lang="en-US" altLang="zh-CN" sz="2800" b="1" dirty="0" err="1">
                <a:sym typeface="Kingsoft Phonetic Plain" pitchFamily="2" charset="2"/>
              </a:rPr>
              <a:t>α</a:t>
            </a:r>
            <a:r>
              <a:rPr lang="en-US" altLang="zh-CN" sz="2800" b="1" baseline="-25000" dirty="0" err="1">
                <a:sym typeface="Kingsoft Phonetic Plain" pitchFamily="2" charset="2"/>
              </a:rPr>
              <a:t>i</a:t>
            </a:r>
            <a:r>
              <a:rPr lang="en-US" altLang="zh-CN" sz="2800" b="1" baseline="-25000" dirty="0">
                <a:sym typeface="Kingsoft Phonetic Plain" pitchFamily="2" charset="2"/>
              </a:rPr>
              <a:t> </a:t>
            </a:r>
            <a:r>
              <a:rPr lang="en-US" altLang="zh-CN" sz="2800" b="1" dirty="0">
                <a:sym typeface="Kingsoft Phonetic Plain" pitchFamily="2" charset="2"/>
              </a:rPr>
              <a:t>=(</a:t>
            </a:r>
            <a:r>
              <a:rPr lang="en-US" altLang="zh-CN" sz="2800" b="1" dirty="0"/>
              <a:t>a</a:t>
            </a:r>
            <a:r>
              <a:rPr lang="en-US" altLang="zh-CN" sz="2800" b="1" baseline="-25000" dirty="0"/>
              <a:t>i1 </a:t>
            </a:r>
            <a:r>
              <a:rPr lang="zh-CN" altLang="en-US" sz="2800" b="1" dirty="0"/>
              <a:t>，</a:t>
            </a:r>
            <a:r>
              <a:rPr lang="en-US" altLang="zh-CN" sz="2800" b="1" dirty="0"/>
              <a:t>a</a:t>
            </a:r>
            <a:r>
              <a:rPr lang="en-US" altLang="zh-CN" sz="2800" b="1" baseline="-25000" dirty="0"/>
              <a:t>i2 </a:t>
            </a:r>
            <a:r>
              <a:rPr lang="zh-CN" altLang="en-US" sz="2800" b="1" dirty="0"/>
              <a:t>，</a:t>
            </a:r>
            <a:r>
              <a:rPr lang="en-US" altLang="zh-CN" sz="2800" b="1" dirty="0">
                <a:ea typeface="Arial Unicode MS" pitchFamily="34" charset="-122"/>
                <a:cs typeface="Arial Unicode MS" pitchFamily="34" charset="-122"/>
              </a:rPr>
              <a:t>…</a:t>
            </a:r>
            <a:r>
              <a:rPr lang="zh-CN" altLang="en-US" sz="2800" b="1" dirty="0"/>
              <a:t>，</a:t>
            </a:r>
            <a:r>
              <a:rPr lang="en-US" altLang="zh-CN" sz="2800" b="1" dirty="0" err="1"/>
              <a:t>a</a:t>
            </a:r>
            <a:r>
              <a:rPr lang="en-US" altLang="zh-CN" sz="2800" b="1" baseline="-25000" dirty="0" err="1"/>
              <a:t>in</a:t>
            </a:r>
            <a:r>
              <a:rPr lang="en-US" altLang="zh-CN" sz="2800" b="1" dirty="0">
                <a:sym typeface="Kingsoft Phonetic Plain" pitchFamily="2" charset="2"/>
              </a:rPr>
              <a:t>)     1</a:t>
            </a:r>
            <a:r>
              <a:rPr lang="en-US" altLang="zh-CN" sz="2800" b="1" dirty="0">
                <a:ea typeface="Arial Unicode MS" pitchFamily="34" charset="-122"/>
                <a:cs typeface="Arial Unicode MS" pitchFamily="34" charset="-122"/>
              </a:rPr>
              <a:t>≦</a:t>
            </a:r>
            <a:r>
              <a:rPr lang="en-US" altLang="zh-CN" sz="2800" b="1" dirty="0">
                <a:sym typeface="Kingsoft Phonetic Plain" pitchFamily="2" charset="2"/>
              </a:rPr>
              <a:t>i</a:t>
            </a:r>
            <a:r>
              <a:rPr lang="en-US" altLang="zh-CN" sz="2800" b="1" dirty="0">
                <a:ea typeface="Arial Unicode MS" pitchFamily="34" charset="-122"/>
                <a:cs typeface="Arial Unicode MS" pitchFamily="34" charset="-122"/>
              </a:rPr>
              <a:t>≦m</a:t>
            </a:r>
          </a:p>
          <a:p>
            <a:pPr marL="0" indent="0">
              <a:lnSpc>
                <a:spcPct val="110000"/>
              </a:lnSpc>
              <a:buFont typeface="Wingdings" pitchFamily="2" charset="2"/>
              <a:buNone/>
            </a:pPr>
            <a:r>
              <a:rPr lang="zh-CN" altLang="en-US" sz="2800" b="1" dirty="0">
                <a:latin typeface="宋体" pitchFamily="2" charset="-122"/>
              </a:rPr>
              <a:t>如图</a:t>
            </a:r>
            <a:r>
              <a:rPr lang="en-US" altLang="zh-CN" sz="2800" b="1" dirty="0"/>
              <a:t>5-1</a:t>
            </a:r>
            <a:r>
              <a:rPr lang="zh-CN" altLang="en-US" sz="2800" b="1" dirty="0">
                <a:latin typeface="宋体" pitchFamily="2" charset="-122"/>
              </a:rPr>
              <a:t>所示。</a:t>
            </a:r>
          </a:p>
        </p:txBody>
      </p:sp>
      <p:sp>
        <p:nvSpPr>
          <p:cNvPr id="9218" name="Text Box 3"/>
          <p:cNvSpPr txBox="1">
            <a:spLocks noChangeArrowheads="1"/>
          </p:cNvSpPr>
          <p:nvPr/>
        </p:nvSpPr>
        <p:spPr bwMode="auto">
          <a:xfrm>
            <a:off x="2057400" y="5486400"/>
            <a:ext cx="930275" cy="519113"/>
          </a:xfrm>
          <a:prstGeom prst="rect">
            <a:avLst/>
          </a:prstGeom>
          <a:noFill/>
          <a:ln w="9525">
            <a:noFill/>
            <a:miter lim="800000"/>
            <a:headEnd/>
            <a:tailEnd/>
          </a:ln>
        </p:spPr>
        <p:txBody>
          <a:bodyPr>
            <a:spAutoFit/>
          </a:bodyPr>
          <a:lstStyle/>
          <a:p>
            <a:pPr>
              <a:spcBef>
                <a:spcPct val="20000"/>
              </a:spcBef>
            </a:pPr>
            <a:endParaRPr lang="zh-CN" altLang="en-US" sz="2800">
              <a:ea typeface="楷体_GB2312" pitchFamily="1" charset="-122"/>
            </a:endParaRP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166</a:t>
            </a:fld>
            <a:endParaRPr lang="en-US" altLang="zh-CN"/>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8788" y="271463"/>
            <a:ext cx="7966075" cy="5699124"/>
            <a:chOff x="0" y="0"/>
            <a:chExt cx="5018" cy="3590"/>
          </a:xfrm>
        </p:grpSpPr>
        <p:grpSp>
          <p:nvGrpSpPr>
            <p:cNvPr id="3" name="Group 3"/>
            <p:cNvGrpSpPr>
              <a:grpSpLocks/>
            </p:cNvGrpSpPr>
            <p:nvPr/>
          </p:nvGrpSpPr>
          <p:grpSpPr bwMode="auto">
            <a:xfrm>
              <a:off x="0" y="222"/>
              <a:ext cx="2059" cy="1154"/>
              <a:chOff x="0" y="0"/>
              <a:chExt cx="2059" cy="1154"/>
            </a:xfrm>
          </p:grpSpPr>
          <p:sp>
            <p:nvSpPr>
              <p:cNvPr id="239620" name="Rectangle 4"/>
              <p:cNvSpPr>
                <a:spLocks noChangeArrowheads="1"/>
              </p:cNvSpPr>
              <p:nvPr/>
            </p:nvSpPr>
            <p:spPr bwMode="auto">
              <a:xfrm>
                <a:off x="430" y="0"/>
                <a:ext cx="1564" cy="11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sz="2800">
                    <a:latin typeface="Times New Roman" pitchFamily="2" charset="0"/>
                    <a:ea typeface="宋体"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11   </a:t>
                </a:r>
                <a:r>
                  <a:rPr lang="en-US" altLang="zh-CN" sz="2800">
                    <a:latin typeface="Times New Roman" pitchFamily="2" charset="0"/>
                    <a:ea typeface="宋体" charset="0"/>
                  </a:rPr>
                  <a:t>a</a:t>
                </a:r>
                <a:r>
                  <a:rPr lang="en-US" altLang="zh-CN" sz="2800" baseline="-25000">
                    <a:latin typeface="Times New Roman" pitchFamily="2" charset="0"/>
                    <a:ea typeface="宋体" charset="0"/>
                  </a:rPr>
                  <a:t>12  </a:t>
                </a:r>
                <a:r>
                  <a:rPr lang="en-US" altLang="zh-CN" sz="2800">
                    <a:latin typeface="Times New Roman" pitchFamily="2" charset="0"/>
                    <a:ea typeface="Arial Unicode MS"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1n</a:t>
                </a:r>
              </a:p>
              <a:p>
                <a:pPr>
                  <a:buFont typeface="Arial" charset="0"/>
                  <a:buNone/>
                  <a:defRPr/>
                </a:pPr>
                <a:r>
                  <a:rPr lang="en-US" altLang="zh-CN" sz="2800">
                    <a:latin typeface="Times New Roman" pitchFamily="2" charset="0"/>
                    <a:ea typeface="宋体" charset="0"/>
                  </a:rPr>
                  <a:t> a</a:t>
                </a:r>
                <a:r>
                  <a:rPr lang="en-US" altLang="zh-CN" sz="2800" baseline="-25000">
                    <a:latin typeface="Times New Roman" pitchFamily="2" charset="0"/>
                    <a:ea typeface="宋体" charset="0"/>
                  </a:rPr>
                  <a:t>21   </a:t>
                </a:r>
                <a:r>
                  <a:rPr lang="en-US" altLang="zh-CN" sz="2800">
                    <a:latin typeface="Times New Roman" pitchFamily="2" charset="0"/>
                    <a:ea typeface="宋体" charset="0"/>
                  </a:rPr>
                  <a:t>a</a:t>
                </a:r>
                <a:r>
                  <a:rPr lang="en-US" altLang="zh-CN" sz="2800" baseline="-25000">
                    <a:latin typeface="Times New Roman" pitchFamily="2" charset="0"/>
                    <a:ea typeface="宋体" charset="0"/>
                  </a:rPr>
                  <a:t>22  </a:t>
                </a:r>
                <a:r>
                  <a:rPr lang="en-US" altLang="zh-CN" sz="2800">
                    <a:latin typeface="Times New Roman" pitchFamily="2" charset="0"/>
                    <a:ea typeface="Arial Unicode MS"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2n</a:t>
                </a:r>
              </a:p>
              <a:p>
                <a:pPr>
                  <a:buFont typeface="Arial" charset="0"/>
                  <a:buNone/>
                  <a:defRPr/>
                </a:pPr>
                <a:r>
                  <a:rPr lang="en-US" altLang="zh-CN" sz="2800">
                    <a:latin typeface="Times New Roman" pitchFamily="2" charset="0"/>
                    <a:ea typeface="宋体" charset="0"/>
                  </a:rPr>
                  <a:t>… … … … …</a:t>
                </a:r>
              </a:p>
              <a:p>
                <a:pPr>
                  <a:buFont typeface="Arial" charset="0"/>
                  <a:buNone/>
                  <a:defRPr/>
                </a:pPr>
                <a:r>
                  <a:rPr lang="en-US" altLang="zh-CN" sz="2800">
                    <a:latin typeface="Times New Roman" pitchFamily="2" charset="0"/>
                    <a:ea typeface="宋体" charset="0"/>
                  </a:rPr>
                  <a:t> a</a:t>
                </a:r>
                <a:r>
                  <a:rPr lang="en-US" altLang="zh-CN" sz="2800" baseline="-25000">
                    <a:latin typeface="Times New Roman" pitchFamily="2" charset="0"/>
                    <a:ea typeface="宋体" charset="0"/>
                  </a:rPr>
                  <a:t>m1   </a:t>
                </a:r>
                <a:r>
                  <a:rPr lang="en-US" altLang="zh-CN" sz="2800">
                    <a:latin typeface="Times New Roman" pitchFamily="2" charset="0"/>
                    <a:ea typeface="宋体" charset="0"/>
                  </a:rPr>
                  <a:t>a</a:t>
                </a:r>
                <a:r>
                  <a:rPr lang="en-US" altLang="zh-CN" sz="2800" baseline="-25000">
                    <a:latin typeface="Times New Roman" pitchFamily="2" charset="0"/>
                    <a:ea typeface="宋体" charset="0"/>
                  </a:rPr>
                  <a:t>m2  </a:t>
                </a:r>
                <a:r>
                  <a:rPr lang="en-US" altLang="zh-CN" sz="2800">
                    <a:latin typeface="Times New Roman" pitchFamily="2" charset="0"/>
                    <a:ea typeface="Arial Unicode MS"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mn</a:t>
                </a:r>
              </a:p>
            </p:txBody>
          </p:sp>
          <p:sp>
            <p:nvSpPr>
              <p:cNvPr id="239621" name="Rectangle 5"/>
              <p:cNvSpPr>
                <a:spLocks noChangeArrowheads="1"/>
              </p:cNvSpPr>
              <p:nvPr/>
            </p:nvSpPr>
            <p:spPr bwMode="auto">
              <a:xfrm>
                <a:off x="0" y="480"/>
                <a:ext cx="340" cy="2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p>
            </p:txBody>
          </p:sp>
          <p:sp>
            <p:nvSpPr>
              <p:cNvPr id="239622" name="AutoShape 6"/>
              <p:cNvSpPr/>
              <p:nvPr/>
            </p:nvSpPr>
            <p:spPr bwMode="auto">
              <a:xfrm>
                <a:off x="420" y="66"/>
                <a:ext cx="45" cy="1088"/>
              </a:xfrm>
              <a:prstGeom prst="leftBracket">
                <a:avLst>
                  <a:gd name="adj" fmla="val 201481"/>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39623" name="AutoShape 7"/>
              <p:cNvSpPr/>
              <p:nvPr/>
            </p:nvSpPr>
            <p:spPr bwMode="auto">
              <a:xfrm>
                <a:off x="2014" y="48"/>
                <a:ext cx="45" cy="1088"/>
              </a:xfrm>
              <a:prstGeom prst="rightBracket">
                <a:avLst>
                  <a:gd name="adj" fmla="val 201481"/>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5" name="Group 8"/>
            <p:cNvGrpSpPr>
              <a:grpSpLocks/>
            </p:cNvGrpSpPr>
            <p:nvPr/>
          </p:nvGrpSpPr>
          <p:grpSpPr bwMode="auto">
            <a:xfrm>
              <a:off x="2543" y="0"/>
              <a:ext cx="2187" cy="1370"/>
              <a:chOff x="0" y="0"/>
              <a:chExt cx="2187" cy="1370"/>
            </a:xfrm>
          </p:grpSpPr>
          <p:sp>
            <p:nvSpPr>
              <p:cNvPr id="239625" name="Rectangle 9"/>
              <p:cNvSpPr>
                <a:spLocks noChangeArrowheads="1"/>
              </p:cNvSpPr>
              <p:nvPr/>
            </p:nvSpPr>
            <p:spPr bwMode="auto">
              <a:xfrm>
                <a:off x="546" y="776"/>
                <a:ext cx="1440"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Arial Unicode MS" charset="0"/>
                  </a:rPr>
                  <a:t>… … … … …</a:t>
                </a:r>
              </a:p>
            </p:txBody>
          </p:sp>
          <p:sp>
            <p:nvSpPr>
              <p:cNvPr id="239626" name="Rectangle 10"/>
              <p:cNvSpPr>
                <a:spLocks noChangeArrowheads="1"/>
              </p:cNvSpPr>
              <p:nvPr/>
            </p:nvSpPr>
            <p:spPr bwMode="auto">
              <a:xfrm>
                <a:off x="0" y="632"/>
                <a:ext cx="340" cy="2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p>
            </p:txBody>
          </p:sp>
          <p:sp>
            <p:nvSpPr>
              <p:cNvPr id="239627" name="AutoShape 11"/>
              <p:cNvSpPr/>
              <p:nvPr/>
            </p:nvSpPr>
            <p:spPr bwMode="auto">
              <a:xfrm>
                <a:off x="409" y="97"/>
                <a:ext cx="45" cy="1247"/>
              </a:xfrm>
              <a:prstGeom prst="leftBracket">
                <a:avLst>
                  <a:gd name="adj" fmla="val 230926"/>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39628" name="AutoShape 12"/>
              <p:cNvSpPr/>
              <p:nvPr/>
            </p:nvSpPr>
            <p:spPr bwMode="auto">
              <a:xfrm>
                <a:off x="2142" y="104"/>
                <a:ext cx="45" cy="1247"/>
              </a:xfrm>
              <a:prstGeom prst="rightBracket">
                <a:avLst>
                  <a:gd name="adj" fmla="val 230926"/>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nvGrpSpPr>
              <p:cNvPr id="7" name="Group 13"/>
              <p:cNvGrpSpPr>
                <a:grpSpLocks/>
              </p:cNvGrpSpPr>
              <p:nvPr/>
            </p:nvGrpSpPr>
            <p:grpSpPr bwMode="auto">
              <a:xfrm>
                <a:off x="518" y="0"/>
                <a:ext cx="1468" cy="283"/>
                <a:chOff x="0" y="0"/>
                <a:chExt cx="1468" cy="283"/>
              </a:xfrm>
            </p:grpSpPr>
            <p:sp>
              <p:nvSpPr>
                <p:cNvPr id="239630" name="Rectangle 14"/>
                <p:cNvSpPr>
                  <a:spLocks noChangeArrowheads="1"/>
                </p:cNvSpPr>
                <p:nvPr/>
              </p:nvSpPr>
              <p:spPr bwMode="auto">
                <a:xfrm>
                  <a:off x="28" y="0"/>
                  <a:ext cx="1440"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r>
                    <a:rPr lang="en-US" altLang="zh-CN" sz="2800" baseline="-25000">
                      <a:latin typeface="Times New Roman" pitchFamily="2" charset="0"/>
                      <a:ea typeface="宋体" charset="0"/>
                    </a:rPr>
                    <a:t>11   </a:t>
                  </a:r>
                  <a:r>
                    <a:rPr lang="en-US" altLang="zh-CN" sz="2800">
                      <a:latin typeface="Times New Roman" pitchFamily="2" charset="0"/>
                      <a:ea typeface="宋体" charset="0"/>
                    </a:rPr>
                    <a:t>a</a:t>
                  </a:r>
                  <a:r>
                    <a:rPr lang="en-US" altLang="zh-CN" sz="2800" baseline="-25000">
                      <a:latin typeface="Times New Roman" pitchFamily="2" charset="0"/>
                      <a:ea typeface="宋体" charset="0"/>
                    </a:rPr>
                    <a:t>12  </a:t>
                  </a:r>
                  <a:r>
                    <a:rPr lang="en-US" altLang="zh-CN" sz="2800">
                      <a:latin typeface="Times New Roman" pitchFamily="2" charset="0"/>
                      <a:ea typeface="Arial Unicode MS"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1n</a:t>
                  </a:r>
                </a:p>
              </p:txBody>
            </p:sp>
            <p:sp>
              <p:nvSpPr>
                <p:cNvPr id="239631" name="AutoShape 15"/>
                <p:cNvSpPr/>
                <p:nvPr/>
              </p:nvSpPr>
              <p:spPr bwMode="auto">
                <a:xfrm>
                  <a:off x="0" y="46"/>
                  <a:ext cx="45" cy="227"/>
                </a:xfrm>
                <a:prstGeom prst="leftBracket">
                  <a:avLst>
                    <a:gd name="adj" fmla="val 42037"/>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39632" name="AutoShape 16"/>
                <p:cNvSpPr/>
                <p:nvPr/>
              </p:nvSpPr>
              <p:spPr bwMode="auto">
                <a:xfrm>
                  <a:off x="1400" y="56"/>
                  <a:ext cx="45" cy="227"/>
                </a:xfrm>
                <a:prstGeom prst="rightBracket">
                  <a:avLst>
                    <a:gd name="adj" fmla="val 42037"/>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8" name="Group 17"/>
              <p:cNvGrpSpPr>
                <a:grpSpLocks/>
              </p:cNvGrpSpPr>
              <p:nvPr/>
            </p:nvGrpSpPr>
            <p:grpSpPr bwMode="auto">
              <a:xfrm>
                <a:off x="528" y="384"/>
                <a:ext cx="1458" cy="276"/>
                <a:chOff x="0" y="0"/>
                <a:chExt cx="1458" cy="276"/>
              </a:xfrm>
            </p:grpSpPr>
            <p:sp>
              <p:nvSpPr>
                <p:cNvPr id="239634" name="Rectangle 18"/>
                <p:cNvSpPr>
                  <a:spLocks noChangeArrowheads="1"/>
                </p:cNvSpPr>
                <p:nvPr/>
              </p:nvSpPr>
              <p:spPr bwMode="auto">
                <a:xfrm>
                  <a:off x="18" y="0"/>
                  <a:ext cx="1440"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r>
                    <a:rPr lang="en-US" altLang="zh-CN" sz="2800" baseline="-25000">
                      <a:latin typeface="Times New Roman" pitchFamily="2" charset="0"/>
                      <a:ea typeface="宋体" charset="0"/>
                    </a:rPr>
                    <a:t>21   </a:t>
                  </a:r>
                  <a:r>
                    <a:rPr lang="en-US" altLang="zh-CN" sz="2800">
                      <a:latin typeface="Times New Roman" pitchFamily="2" charset="0"/>
                      <a:ea typeface="宋体" charset="0"/>
                    </a:rPr>
                    <a:t>a</a:t>
                  </a:r>
                  <a:r>
                    <a:rPr lang="en-US" altLang="zh-CN" sz="2800" baseline="-25000">
                      <a:latin typeface="Times New Roman" pitchFamily="2" charset="0"/>
                      <a:ea typeface="宋体" charset="0"/>
                    </a:rPr>
                    <a:t>22  </a:t>
                  </a:r>
                  <a:r>
                    <a:rPr lang="en-US" altLang="zh-CN" sz="2800">
                      <a:latin typeface="Times New Roman" pitchFamily="2" charset="0"/>
                      <a:ea typeface="Arial Unicode MS"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2n</a:t>
                  </a:r>
                </a:p>
              </p:txBody>
            </p:sp>
            <p:sp>
              <p:nvSpPr>
                <p:cNvPr id="239635" name="AutoShape 19"/>
                <p:cNvSpPr/>
                <p:nvPr/>
              </p:nvSpPr>
              <p:spPr bwMode="auto">
                <a:xfrm>
                  <a:off x="0" y="42"/>
                  <a:ext cx="45" cy="227"/>
                </a:xfrm>
                <a:prstGeom prst="leftBracket">
                  <a:avLst>
                    <a:gd name="adj" fmla="val 42037"/>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39636" name="AutoShape 20"/>
                <p:cNvSpPr/>
                <p:nvPr/>
              </p:nvSpPr>
              <p:spPr bwMode="auto">
                <a:xfrm>
                  <a:off x="1380" y="49"/>
                  <a:ext cx="45" cy="227"/>
                </a:xfrm>
                <a:prstGeom prst="rightBracket">
                  <a:avLst>
                    <a:gd name="adj" fmla="val 42037"/>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9" name="Group 21"/>
              <p:cNvGrpSpPr>
                <a:grpSpLocks/>
              </p:cNvGrpSpPr>
              <p:nvPr/>
            </p:nvGrpSpPr>
            <p:grpSpPr bwMode="auto">
              <a:xfrm>
                <a:off x="518" y="1090"/>
                <a:ext cx="1551" cy="280"/>
                <a:chOff x="0" y="0"/>
                <a:chExt cx="1551" cy="280"/>
              </a:xfrm>
            </p:grpSpPr>
            <p:sp>
              <p:nvSpPr>
                <p:cNvPr id="239638" name="Rectangle 22"/>
                <p:cNvSpPr>
                  <a:spLocks noChangeArrowheads="1"/>
                </p:cNvSpPr>
                <p:nvPr/>
              </p:nvSpPr>
              <p:spPr bwMode="auto">
                <a:xfrm>
                  <a:off x="28" y="0"/>
                  <a:ext cx="1440"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r>
                    <a:rPr lang="en-US" altLang="zh-CN" sz="2800" baseline="-25000">
                      <a:latin typeface="Times New Roman" pitchFamily="2" charset="0"/>
                      <a:ea typeface="宋体" charset="0"/>
                    </a:rPr>
                    <a:t>m1   </a:t>
                  </a:r>
                  <a:r>
                    <a:rPr lang="en-US" altLang="zh-CN" sz="2800">
                      <a:latin typeface="Times New Roman" pitchFamily="2" charset="0"/>
                      <a:ea typeface="宋体" charset="0"/>
                    </a:rPr>
                    <a:t>a</a:t>
                  </a:r>
                  <a:r>
                    <a:rPr lang="en-US" altLang="zh-CN" sz="2800" baseline="-25000">
                      <a:latin typeface="Times New Roman" pitchFamily="2" charset="0"/>
                      <a:ea typeface="宋体" charset="0"/>
                    </a:rPr>
                    <a:t>m2  </a:t>
                  </a:r>
                  <a:r>
                    <a:rPr lang="en-US" altLang="zh-CN" sz="2800">
                      <a:latin typeface="Times New Roman" pitchFamily="2" charset="0"/>
                      <a:ea typeface="Arial Unicode MS"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mn</a:t>
                  </a:r>
                </a:p>
              </p:txBody>
            </p:sp>
            <p:sp>
              <p:nvSpPr>
                <p:cNvPr id="239639" name="AutoShape 23"/>
                <p:cNvSpPr/>
                <p:nvPr/>
              </p:nvSpPr>
              <p:spPr bwMode="auto">
                <a:xfrm>
                  <a:off x="0" y="38"/>
                  <a:ext cx="45" cy="227"/>
                </a:xfrm>
                <a:prstGeom prst="leftBracket">
                  <a:avLst>
                    <a:gd name="adj" fmla="val 42037"/>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39640" name="AutoShape 24"/>
                <p:cNvSpPr/>
                <p:nvPr/>
              </p:nvSpPr>
              <p:spPr bwMode="auto">
                <a:xfrm>
                  <a:off x="1506" y="53"/>
                  <a:ext cx="45" cy="227"/>
                </a:xfrm>
                <a:prstGeom prst="rightBracket">
                  <a:avLst>
                    <a:gd name="adj" fmla="val 42037"/>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grpSp>
          <p:nvGrpSpPr>
            <p:cNvPr id="10" name="Group 25"/>
            <p:cNvGrpSpPr>
              <a:grpSpLocks/>
            </p:cNvGrpSpPr>
            <p:nvPr/>
          </p:nvGrpSpPr>
          <p:grpSpPr bwMode="auto">
            <a:xfrm>
              <a:off x="1010" y="1680"/>
              <a:ext cx="2589" cy="1250"/>
              <a:chOff x="0" y="0"/>
              <a:chExt cx="2589" cy="1250"/>
            </a:xfrm>
          </p:grpSpPr>
          <p:grpSp>
            <p:nvGrpSpPr>
              <p:cNvPr id="11" name="Group 26"/>
              <p:cNvGrpSpPr>
                <a:grpSpLocks/>
              </p:cNvGrpSpPr>
              <p:nvPr/>
            </p:nvGrpSpPr>
            <p:grpSpPr bwMode="auto">
              <a:xfrm>
                <a:off x="528" y="0"/>
                <a:ext cx="457" cy="1164"/>
                <a:chOff x="0" y="0"/>
                <a:chExt cx="457" cy="1164"/>
              </a:xfrm>
            </p:grpSpPr>
            <p:sp>
              <p:nvSpPr>
                <p:cNvPr id="239643" name="Rectangle 27"/>
                <p:cNvSpPr>
                  <a:spLocks noChangeArrowheads="1"/>
                </p:cNvSpPr>
                <p:nvPr/>
              </p:nvSpPr>
              <p:spPr bwMode="auto">
                <a:xfrm>
                  <a:off x="48" y="0"/>
                  <a:ext cx="385" cy="1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r>
                    <a:rPr lang="en-US" altLang="zh-CN" sz="2800" baseline="-25000">
                      <a:latin typeface="Times New Roman" pitchFamily="2" charset="0"/>
                      <a:ea typeface="宋体" charset="0"/>
                    </a:rPr>
                    <a:t>11</a:t>
                  </a:r>
                </a:p>
                <a:p>
                  <a:pPr>
                    <a:buFont typeface="Arial" charset="0"/>
                    <a:buNone/>
                    <a:defRPr/>
                  </a:pPr>
                  <a:r>
                    <a:rPr lang="en-US" altLang="zh-CN" sz="2800" baseline="-25000">
                      <a:latin typeface="Times New Roman" pitchFamily="2" charset="0"/>
                      <a:ea typeface="宋体"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21 </a:t>
                  </a:r>
                </a:p>
                <a:p>
                  <a:pPr>
                    <a:buFont typeface="Arial" charset="0"/>
                    <a:buNone/>
                    <a:defRPr/>
                  </a:pPr>
                  <a:r>
                    <a:rPr lang="en-US" altLang="zh-CN" sz="2800">
                      <a:latin typeface="Times New Roman" pitchFamily="2" charset="0"/>
                      <a:ea typeface="宋体" charset="0"/>
                    </a:rPr>
                    <a:t>┆</a:t>
                  </a:r>
                  <a:r>
                    <a:rPr lang="en-US" altLang="zh-CN" sz="2800">
                      <a:latin typeface="Times New Roman" pitchFamily="2" charset="0"/>
                      <a:ea typeface="Arial Unicode MS" charset="0"/>
                    </a:rPr>
                    <a:t> </a:t>
                  </a:r>
                </a:p>
                <a:p>
                  <a:pPr>
                    <a:buFont typeface="Arial" charset="0"/>
                    <a:buNone/>
                    <a:defRPr/>
                  </a:pPr>
                  <a:r>
                    <a:rPr lang="en-US" altLang="zh-CN" sz="2800">
                      <a:latin typeface="Times New Roman" pitchFamily="2" charset="0"/>
                      <a:ea typeface="宋体" charset="0"/>
                    </a:rPr>
                    <a:t>a</a:t>
                  </a:r>
                  <a:r>
                    <a:rPr lang="en-US" altLang="zh-CN" sz="2800" baseline="-25000">
                      <a:latin typeface="Times New Roman" pitchFamily="2" charset="0"/>
                      <a:ea typeface="宋体" charset="0"/>
                    </a:rPr>
                    <a:t>m1</a:t>
                  </a:r>
                </a:p>
              </p:txBody>
            </p:sp>
            <p:sp>
              <p:nvSpPr>
                <p:cNvPr id="239644" name="AutoShape 28"/>
                <p:cNvSpPr/>
                <p:nvPr/>
              </p:nvSpPr>
              <p:spPr bwMode="auto">
                <a:xfrm>
                  <a:off x="0" y="144"/>
                  <a:ext cx="45" cy="1020"/>
                </a:xfrm>
                <a:prstGeom prst="leftBracket">
                  <a:avLst>
                    <a:gd name="adj" fmla="val 188889"/>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4" name="AutoShape 29"/>
                <p:cNvSpPr/>
                <p:nvPr/>
              </p:nvSpPr>
              <p:spPr bwMode="auto">
                <a:xfrm>
                  <a:off x="412" y="142"/>
                  <a:ext cx="45" cy="1020"/>
                </a:xfrm>
                <a:prstGeom prst="rightBracket">
                  <a:avLst>
                    <a:gd name="adj" fmla="val 188889"/>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12" name="Group 30"/>
              <p:cNvGrpSpPr>
                <a:grpSpLocks/>
              </p:cNvGrpSpPr>
              <p:nvPr/>
            </p:nvGrpSpPr>
            <p:grpSpPr bwMode="auto">
              <a:xfrm>
                <a:off x="1105" y="8"/>
                <a:ext cx="476" cy="1162"/>
                <a:chOff x="0" y="0"/>
                <a:chExt cx="476" cy="1162"/>
              </a:xfrm>
            </p:grpSpPr>
            <p:sp>
              <p:nvSpPr>
                <p:cNvPr id="6" name="Rectangle 31"/>
                <p:cNvSpPr>
                  <a:spLocks noChangeArrowheads="1"/>
                </p:cNvSpPr>
                <p:nvPr/>
              </p:nvSpPr>
              <p:spPr bwMode="auto">
                <a:xfrm>
                  <a:off x="47" y="0"/>
                  <a:ext cx="385" cy="1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r>
                    <a:rPr lang="en-US" altLang="zh-CN" sz="2800" baseline="-25000">
                      <a:latin typeface="Times New Roman" pitchFamily="2" charset="0"/>
                      <a:ea typeface="宋体" charset="0"/>
                    </a:rPr>
                    <a:t>12</a:t>
                  </a:r>
                </a:p>
                <a:p>
                  <a:pPr>
                    <a:buFont typeface="Arial" charset="0"/>
                    <a:buNone/>
                    <a:defRPr/>
                  </a:pPr>
                  <a:r>
                    <a:rPr lang="en-US" altLang="zh-CN" sz="2800" baseline="-25000">
                      <a:latin typeface="Times New Roman" pitchFamily="2" charset="0"/>
                      <a:ea typeface="宋体"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22 </a:t>
                  </a:r>
                </a:p>
                <a:p>
                  <a:pPr>
                    <a:buFont typeface="Arial" charset="0"/>
                    <a:buNone/>
                    <a:defRPr/>
                  </a:pPr>
                  <a:r>
                    <a:rPr lang="en-US" altLang="zh-CN" sz="2800">
                      <a:latin typeface="Times New Roman" pitchFamily="2" charset="0"/>
                      <a:ea typeface="Arial Unicode MS" charset="0"/>
                    </a:rPr>
                    <a:t>┆ </a:t>
                  </a:r>
                </a:p>
                <a:p>
                  <a:pPr>
                    <a:buFont typeface="Arial" charset="0"/>
                    <a:buNone/>
                    <a:defRPr/>
                  </a:pPr>
                  <a:r>
                    <a:rPr lang="en-US" altLang="zh-CN" sz="2800">
                      <a:latin typeface="Times New Roman" pitchFamily="2" charset="0"/>
                      <a:ea typeface="宋体" charset="0"/>
                    </a:rPr>
                    <a:t>a</a:t>
                  </a:r>
                  <a:r>
                    <a:rPr lang="en-US" altLang="zh-CN" sz="2800" baseline="-25000">
                      <a:latin typeface="Times New Roman" pitchFamily="2" charset="0"/>
                      <a:ea typeface="宋体" charset="0"/>
                    </a:rPr>
                    <a:t>m2</a:t>
                  </a:r>
                </a:p>
              </p:txBody>
            </p:sp>
            <p:sp>
              <p:nvSpPr>
                <p:cNvPr id="239648" name="AutoShape 32"/>
                <p:cNvSpPr/>
                <p:nvPr/>
              </p:nvSpPr>
              <p:spPr bwMode="auto">
                <a:xfrm>
                  <a:off x="0" y="142"/>
                  <a:ext cx="45" cy="1020"/>
                </a:xfrm>
                <a:prstGeom prst="leftBracket">
                  <a:avLst>
                    <a:gd name="adj" fmla="val 188889"/>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39649" name="AutoShape 33"/>
                <p:cNvSpPr/>
                <p:nvPr/>
              </p:nvSpPr>
              <p:spPr bwMode="auto">
                <a:xfrm>
                  <a:off x="431" y="136"/>
                  <a:ext cx="45" cy="1020"/>
                </a:xfrm>
                <a:prstGeom prst="rightBracket">
                  <a:avLst>
                    <a:gd name="adj" fmla="val 188889"/>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13" name="Group 34"/>
              <p:cNvGrpSpPr>
                <a:grpSpLocks/>
              </p:cNvGrpSpPr>
              <p:nvPr/>
            </p:nvGrpSpPr>
            <p:grpSpPr bwMode="auto">
              <a:xfrm>
                <a:off x="2016" y="48"/>
                <a:ext cx="466" cy="1146"/>
                <a:chOff x="0" y="0"/>
                <a:chExt cx="466" cy="1146"/>
              </a:xfrm>
            </p:grpSpPr>
            <p:sp>
              <p:nvSpPr>
                <p:cNvPr id="239651" name="Rectangle 35"/>
                <p:cNvSpPr>
                  <a:spLocks noChangeArrowheads="1"/>
                </p:cNvSpPr>
                <p:nvPr/>
              </p:nvSpPr>
              <p:spPr bwMode="auto">
                <a:xfrm>
                  <a:off x="37" y="0"/>
                  <a:ext cx="385" cy="11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r>
                    <a:rPr lang="en-US" altLang="zh-CN" sz="2800" baseline="-25000">
                      <a:latin typeface="Times New Roman" pitchFamily="2" charset="0"/>
                      <a:ea typeface="宋体" charset="0"/>
                    </a:rPr>
                    <a:t>1n</a:t>
                  </a:r>
                </a:p>
                <a:p>
                  <a:pPr>
                    <a:buFont typeface="Arial" charset="0"/>
                    <a:buNone/>
                    <a:defRPr/>
                  </a:pPr>
                  <a:r>
                    <a:rPr lang="en-US" altLang="zh-CN" sz="2800" baseline="-25000">
                      <a:latin typeface="Times New Roman" pitchFamily="2" charset="0"/>
                      <a:ea typeface="宋体"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2n </a:t>
                  </a:r>
                </a:p>
                <a:p>
                  <a:pPr>
                    <a:buFont typeface="Arial" charset="0"/>
                    <a:buNone/>
                    <a:defRPr/>
                  </a:pPr>
                  <a:r>
                    <a:rPr lang="en-US" altLang="zh-CN" sz="2800">
                      <a:latin typeface="Times New Roman" pitchFamily="2" charset="0"/>
                      <a:ea typeface="Arial Unicode MS" charset="0"/>
                    </a:rPr>
                    <a:t>┆ </a:t>
                  </a:r>
                </a:p>
                <a:p>
                  <a:pPr>
                    <a:buFont typeface="Arial" charset="0"/>
                    <a:buNone/>
                    <a:defRPr/>
                  </a:pPr>
                  <a:r>
                    <a:rPr lang="en-US" altLang="zh-CN" sz="2800">
                      <a:latin typeface="Times New Roman" pitchFamily="2" charset="0"/>
                      <a:ea typeface="宋体" charset="0"/>
                    </a:rPr>
                    <a:t>a</a:t>
                  </a:r>
                  <a:r>
                    <a:rPr lang="en-US" altLang="zh-CN" sz="2800" baseline="-25000">
                      <a:latin typeface="Times New Roman" pitchFamily="2" charset="0"/>
                      <a:ea typeface="宋体" charset="0"/>
                    </a:rPr>
                    <a:t>mn</a:t>
                  </a:r>
                </a:p>
              </p:txBody>
            </p:sp>
            <p:sp>
              <p:nvSpPr>
                <p:cNvPr id="239652" name="AutoShape 36"/>
                <p:cNvSpPr/>
                <p:nvPr/>
              </p:nvSpPr>
              <p:spPr bwMode="auto">
                <a:xfrm>
                  <a:off x="0" y="124"/>
                  <a:ext cx="45" cy="1020"/>
                </a:xfrm>
                <a:prstGeom prst="leftBracket">
                  <a:avLst>
                    <a:gd name="adj" fmla="val 188889"/>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39653" name="AutoShape 37"/>
                <p:cNvSpPr/>
                <p:nvPr/>
              </p:nvSpPr>
              <p:spPr bwMode="auto">
                <a:xfrm>
                  <a:off x="421" y="126"/>
                  <a:ext cx="45" cy="1020"/>
                </a:xfrm>
                <a:prstGeom prst="rightBracket">
                  <a:avLst>
                    <a:gd name="adj" fmla="val 188889"/>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sp>
            <p:nvSpPr>
              <p:cNvPr id="239654" name="Rectangle 38"/>
              <p:cNvSpPr>
                <a:spLocks noChangeArrowheads="1"/>
              </p:cNvSpPr>
              <p:nvPr/>
            </p:nvSpPr>
            <p:spPr bwMode="auto">
              <a:xfrm>
                <a:off x="1654" y="162"/>
                <a:ext cx="317" cy="10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zh-CN" altLang="en-US" sz="2800">
                    <a:latin typeface="Times New Roman" pitchFamily="2" charset="0"/>
                    <a:ea typeface="Arial Unicode MS" charset="0"/>
                  </a:rPr>
                  <a:t>┆</a:t>
                </a:r>
              </a:p>
              <a:p>
                <a:pPr algn="ctr">
                  <a:buFont typeface="Arial" charset="0"/>
                  <a:buNone/>
                  <a:defRPr/>
                </a:pPr>
                <a:r>
                  <a:rPr lang="zh-CN" altLang="en-US" sz="2800">
                    <a:latin typeface="Times New Roman" pitchFamily="2" charset="0"/>
                    <a:ea typeface="Arial Unicode MS" charset="0"/>
                  </a:rPr>
                  <a:t>┆</a:t>
                </a:r>
              </a:p>
              <a:p>
                <a:pPr algn="ctr">
                  <a:buFont typeface="Arial" charset="0"/>
                  <a:buNone/>
                  <a:defRPr/>
                </a:pPr>
                <a:r>
                  <a:rPr lang="zh-CN" altLang="en-US" sz="2800">
                    <a:latin typeface="Times New Roman" pitchFamily="2" charset="0"/>
                    <a:ea typeface="Arial Unicode MS" charset="0"/>
                  </a:rPr>
                  <a:t>┆</a:t>
                </a:r>
              </a:p>
            </p:txBody>
          </p:sp>
          <p:sp>
            <p:nvSpPr>
              <p:cNvPr id="239655" name="AutoShape 39"/>
              <p:cNvSpPr/>
              <p:nvPr/>
            </p:nvSpPr>
            <p:spPr bwMode="auto">
              <a:xfrm>
                <a:off x="435" y="116"/>
                <a:ext cx="45" cy="1134"/>
              </a:xfrm>
              <a:prstGeom prst="leftBracket">
                <a:avLst>
                  <a:gd name="adj" fmla="val 210000"/>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39656" name="AutoShape 40"/>
              <p:cNvSpPr/>
              <p:nvPr/>
            </p:nvSpPr>
            <p:spPr bwMode="auto">
              <a:xfrm>
                <a:off x="2544" y="114"/>
                <a:ext cx="45" cy="1134"/>
              </a:xfrm>
              <a:prstGeom prst="rightBracket">
                <a:avLst>
                  <a:gd name="adj" fmla="val 210000"/>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39657" name="Rectangle 41"/>
              <p:cNvSpPr>
                <a:spLocks noChangeArrowheads="1"/>
              </p:cNvSpPr>
              <p:nvPr/>
            </p:nvSpPr>
            <p:spPr bwMode="auto">
              <a:xfrm>
                <a:off x="0" y="528"/>
                <a:ext cx="385" cy="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a:latin typeface="Times New Roman" pitchFamily="2" charset="0"/>
                    <a:ea typeface="宋体" charset="0"/>
                  </a:rPr>
                  <a:t>A=</a:t>
                </a:r>
              </a:p>
            </p:txBody>
          </p:sp>
        </p:grpSp>
        <p:sp>
          <p:nvSpPr>
            <p:cNvPr id="10281" name="Rectangle 42"/>
            <p:cNvSpPr>
              <a:spLocks noChangeArrowheads="1"/>
            </p:cNvSpPr>
            <p:nvPr/>
          </p:nvSpPr>
          <p:spPr bwMode="auto">
            <a:xfrm>
              <a:off x="1548" y="3350"/>
              <a:ext cx="2170"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5-1 </a:t>
              </a:r>
              <a:r>
                <a:rPr lang="zh-CN" altLang="en-US" sz="2000" b="1" dirty="0">
                  <a:latin typeface="楷体" pitchFamily="49" charset="-122"/>
                  <a:ea typeface="楷体" pitchFamily="49" charset="-122"/>
                </a:rPr>
                <a:t>二维数组图例形式</a:t>
              </a:r>
            </a:p>
          </p:txBody>
        </p:sp>
        <p:sp>
          <p:nvSpPr>
            <p:cNvPr id="10282" name="Rectangle 43"/>
            <p:cNvSpPr>
              <a:spLocks noChangeArrowheads="1"/>
            </p:cNvSpPr>
            <p:nvPr/>
          </p:nvSpPr>
          <p:spPr bwMode="auto">
            <a:xfrm>
              <a:off x="383" y="1440"/>
              <a:ext cx="1728" cy="240"/>
            </a:xfrm>
            <a:prstGeom prst="rect">
              <a:avLst/>
            </a:prstGeom>
            <a:noFill/>
            <a:ln w="9525">
              <a:noFill/>
              <a:miter lim="800000"/>
              <a:headEnd/>
              <a:tailEnd/>
            </a:ln>
          </p:spPr>
          <p:txBody>
            <a:bodyPr lIns="92075" tIns="46038" rIns="92075" bIns="46038" anchor="ctr"/>
            <a:lstStyle/>
            <a:p>
              <a:pPr algn="ctr" eaLnBrk="0" hangingPunct="0"/>
              <a:r>
                <a:rPr lang="en-US" altLang="zh-CN" sz="2000" b="1" dirty="0"/>
                <a:t>(a)</a:t>
              </a:r>
              <a:r>
                <a:rPr lang="en-US" altLang="zh-CN" sz="2000" b="1" dirty="0">
                  <a:latin typeface="Arial" pitchFamily="34" charset="0"/>
                </a:rPr>
                <a:t>   </a:t>
              </a:r>
              <a:r>
                <a:rPr lang="zh-CN" altLang="en-US" sz="2000" b="1" dirty="0">
                  <a:latin typeface="楷体" pitchFamily="49" charset="-122"/>
                  <a:ea typeface="楷体" pitchFamily="49" charset="-122"/>
                </a:rPr>
                <a:t>矩阵表示形式</a:t>
              </a:r>
            </a:p>
          </p:txBody>
        </p:sp>
        <p:sp>
          <p:nvSpPr>
            <p:cNvPr id="10283" name="Rectangle 44"/>
            <p:cNvSpPr>
              <a:spLocks noChangeArrowheads="1"/>
            </p:cNvSpPr>
            <p:nvPr/>
          </p:nvSpPr>
          <p:spPr bwMode="auto">
            <a:xfrm>
              <a:off x="2762" y="1466"/>
              <a:ext cx="2256" cy="240"/>
            </a:xfrm>
            <a:prstGeom prst="rect">
              <a:avLst/>
            </a:prstGeom>
            <a:noFill/>
            <a:ln w="9525">
              <a:noFill/>
              <a:miter lim="800000"/>
              <a:headEnd/>
              <a:tailEnd/>
            </a:ln>
          </p:spPr>
          <p:txBody>
            <a:bodyPr lIns="92075" tIns="46038" rIns="92075" bIns="46038" anchor="ctr"/>
            <a:lstStyle/>
            <a:p>
              <a:pPr algn="ctr" eaLnBrk="0" hangingPunct="0"/>
              <a:r>
                <a:rPr lang="en-US" altLang="zh-CN" sz="2000" b="1" dirty="0"/>
                <a:t>(b)  </a:t>
              </a:r>
              <a:r>
                <a:rPr lang="zh-CN" altLang="en-US" sz="2000" b="1" dirty="0">
                  <a:latin typeface="楷体" pitchFamily="49" charset="-122"/>
                  <a:ea typeface="楷体" pitchFamily="49" charset="-122"/>
                </a:rPr>
                <a:t>行向量的一维数组形式</a:t>
              </a:r>
            </a:p>
          </p:txBody>
        </p:sp>
        <p:sp>
          <p:nvSpPr>
            <p:cNvPr id="239661" name="Rectangle 45"/>
            <p:cNvSpPr>
              <a:spLocks noChangeArrowheads="1"/>
            </p:cNvSpPr>
            <p:nvPr/>
          </p:nvSpPr>
          <p:spPr bwMode="auto">
            <a:xfrm>
              <a:off x="1343" y="3024"/>
              <a:ext cx="2473" cy="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nchor="ctr"/>
            <a:lstStyle/>
            <a:p>
              <a:pPr algn="ctr"/>
              <a:r>
                <a:rPr lang="en-US" altLang="zh-CN" sz="2000" b="1" noProof="1">
                  <a:latin typeface="Times New Roman" pitchFamily="2" charset="0"/>
                  <a:ea typeface="宋体" charset="-122"/>
                  <a:cs typeface="+mn-ea"/>
                </a:rPr>
                <a:t>(c</a:t>
              </a:r>
              <a:r>
                <a:rPr lang="en-US" altLang="zh-CN" sz="2000" b="1" noProof="1">
                  <a:latin typeface="楷体" pitchFamily="49" charset="-122"/>
                  <a:ea typeface="楷体" pitchFamily="49" charset="-122"/>
                  <a:cs typeface="+mn-ea"/>
                </a:rPr>
                <a:t>)</a:t>
              </a:r>
              <a:r>
                <a:rPr lang="en-US" altLang="zh-CN" sz="2000" noProof="1">
                  <a:effectLst>
                    <a:outerShdw blurRad="38100" dist="38100" dir="2700000">
                      <a:srgbClr val="FFFFFF"/>
                    </a:outerShdw>
                  </a:effectLst>
                  <a:latin typeface="楷体" pitchFamily="49" charset="-122"/>
                  <a:ea typeface="楷体" pitchFamily="49" charset="-122"/>
                  <a:cs typeface="+mn-ea"/>
                </a:rPr>
                <a:t> </a:t>
              </a:r>
              <a:r>
                <a:rPr lang="zh-CN" altLang="en-US" sz="2000" b="1" noProof="1">
                  <a:effectLst>
                    <a:outerShdw blurRad="38100" dist="38100" dir="2700000">
                      <a:srgbClr val="FFFFFF"/>
                    </a:outerShdw>
                  </a:effectLst>
                  <a:latin typeface="楷体" pitchFamily="49" charset="-122"/>
                  <a:ea typeface="楷体" pitchFamily="49" charset="-122"/>
                  <a:cs typeface="+mn-ea"/>
                </a:rPr>
                <a:t>列</a:t>
              </a:r>
              <a:r>
                <a:rPr lang="zh-CN" altLang="en-US" sz="2000" b="1" noProof="1">
                  <a:latin typeface="楷体" pitchFamily="49" charset="-122"/>
                  <a:ea typeface="楷体" pitchFamily="49" charset="-122"/>
                  <a:cs typeface="+mn-ea"/>
                </a:rPr>
                <a:t>向量的一维数组形式</a:t>
              </a:r>
              <a:endParaRPr lang="zh-CN" altLang="en-US" sz="2000" b="1" noProof="1">
                <a:latin typeface="楷体" pitchFamily="49" charset="-122"/>
                <a:ea typeface="楷体" pitchFamily="49" charset="-122"/>
              </a:endParaRPr>
            </a:p>
          </p:txBody>
        </p:sp>
      </p:grpSp>
      <p:sp>
        <p:nvSpPr>
          <p:cNvPr id="46" name="灯片编号占位符 45"/>
          <p:cNvSpPr>
            <a:spLocks noGrp="1"/>
          </p:cNvSpPr>
          <p:nvPr>
            <p:ph type="sldNum" sz="quarter" idx="12"/>
          </p:nvPr>
        </p:nvSpPr>
        <p:spPr/>
        <p:txBody>
          <a:bodyPr/>
          <a:lstStyle/>
          <a:p>
            <a:fld id="{8EC1CFFA-9162-4795-A94E-2747091806DB}" type="slidenum">
              <a:rPr lang="zh-CN" altLang="en-US" smtClean="0"/>
              <a:pPr/>
              <a:t>167</a:t>
            </a:fld>
            <a:endParaRPr lang="en-US" altLang="zh-CN"/>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idx="4294967295"/>
          </p:nvPr>
        </p:nvSpPr>
        <p:spPr>
          <a:xfrm>
            <a:off x="304800" y="138113"/>
            <a:ext cx="8610600" cy="914400"/>
          </a:xfrm>
        </p:spPr>
        <p:txBody>
          <a:bodyPr>
            <a:prstTxWarp prst="textNoShape">
              <a:avLst/>
            </a:prstTxWarp>
          </a:bodyPr>
          <a:lstStyle/>
          <a:p>
            <a:r>
              <a:rPr lang="en-US" altLang="zh-CN" b="1" dirty="0">
                <a:effectLst/>
                <a:latin typeface="+mj-ea"/>
              </a:rPr>
              <a:t>5.2  </a:t>
            </a:r>
            <a:r>
              <a:rPr lang="zh-CN" altLang="en-US" b="1" dirty="0">
                <a:effectLst/>
                <a:latin typeface="+mj-ea"/>
              </a:rPr>
              <a:t>数组的顺序表示和实现</a:t>
            </a:r>
          </a:p>
        </p:txBody>
      </p:sp>
      <p:sp>
        <p:nvSpPr>
          <p:cNvPr id="11266" name="Rectangle 3"/>
          <p:cNvSpPr>
            <a:spLocks noGrp="1" noChangeArrowheads="1"/>
          </p:cNvSpPr>
          <p:nvPr>
            <p:ph/>
          </p:nvPr>
        </p:nvSpPr>
        <p:spPr>
          <a:xfrm>
            <a:off x="152400" y="1219200"/>
            <a:ext cx="8812213" cy="5233988"/>
          </a:xfrm>
        </p:spPr>
        <p:txBody>
          <a:bodyPr/>
          <a:lstStyle/>
          <a:p>
            <a:pPr marL="0" indent="0">
              <a:lnSpc>
                <a:spcPct val="110000"/>
              </a:lnSpc>
              <a:buFont typeface="Wingdings" pitchFamily="2" charset="2"/>
              <a:buNone/>
            </a:pPr>
            <a:r>
              <a:rPr lang="zh-CN" altLang="en-US" dirty="0">
                <a:latin typeface="宋体" pitchFamily="2" charset="-122"/>
              </a:rPr>
              <a:t>    </a:t>
            </a:r>
            <a:r>
              <a:rPr lang="zh-CN" altLang="en-US" sz="2800" b="1" dirty="0">
                <a:latin typeface="宋体" pitchFamily="2" charset="-122"/>
              </a:rPr>
              <a:t>数组一般不做插入和删除操作，也就是说，数组一旦建立，结构中的元素个数和元素间的关系就不再发生变化。因此，一般都是</a:t>
            </a:r>
            <a:r>
              <a:rPr lang="zh-CN" altLang="en-US" sz="2800" b="1" dirty="0">
                <a:solidFill>
                  <a:schemeClr val="folHlink"/>
                </a:solidFill>
                <a:latin typeface="宋体" pitchFamily="2" charset="-122"/>
              </a:rPr>
              <a:t>采用顺序存储的方法来表示数组</a:t>
            </a:r>
            <a:r>
              <a:rPr lang="zh-CN" altLang="en-US" sz="2800" b="1" dirty="0">
                <a:latin typeface="宋体" pitchFamily="2" charset="-122"/>
              </a:rPr>
              <a:t>。</a:t>
            </a:r>
          </a:p>
          <a:p>
            <a:pPr marL="0" indent="0">
              <a:lnSpc>
                <a:spcPct val="110000"/>
              </a:lnSpc>
              <a:buFont typeface="Wingdings" pitchFamily="2" charset="2"/>
              <a:buNone/>
            </a:pPr>
            <a:r>
              <a:rPr lang="zh-CN" altLang="en-US" sz="2800" b="1" dirty="0">
                <a:latin typeface="宋体" pitchFamily="2" charset="-122"/>
              </a:rPr>
              <a:t>   </a:t>
            </a:r>
            <a:r>
              <a:rPr lang="zh-CN" altLang="en-US" b="1" dirty="0">
                <a:solidFill>
                  <a:schemeClr val="accent1"/>
                </a:solidFill>
                <a:latin typeface="宋体" pitchFamily="2" charset="-122"/>
              </a:rPr>
              <a:t>问题</a:t>
            </a:r>
            <a:r>
              <a:rPr lang="zh-CN" altLang="en-US" b="1" dirty="0"/>
              <a:t>：</a:t>
            </a:r>
            <a:r>
              <a:rPr lang="zh-CN" altLang="en-US" sz="2800" b="1" dirty="0">
                <a:latin typeface="宋体" pitchFamily="2" charset="-122"/>
              </a:rPr>
              <a:t>计算机的</a:t>
            </a:r>
            <a:r>
              <a:rPr lang="zh-CN" altLang="en-US" sz="2800" b="1" dirty="0">
                <a:solidFill>
                  <a:schemeClr val="folHlink"/>
                </a:solidFill>
                <a:latin typeface="宋体" pitchFamily="2" charset="-122"/>
              </a:rPr>
              <a:t>内存结构是一维</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线性</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地址结构</a:t>
            </a:r>
            <a:r>
              <a:rPr lang="zh-CN" altLang="en-US" sz="2800" b="1" dirty="0">
                <a:latin typeface="宋体" pitchFamily="2" charset="-122"/>
              </a:rPr>
              <a:t>，对于多维数组，将其存放</a:t>
            </a:r>
            <a:r>
              <a:rPr lang="en-US" altLang="zh-CN" sz="2800" b="1" dirty="0">
                <a:latin typeface="宋体" pitchFamily="2" charset="-122"/>
              </a:rPr>
              <a:t>(</a:t>
            </a:r>
            <a:r>
              <a:rPr lang="zh-CN" altLang="en-US" sz="2800" b="1" dirty="0">
                <a:latin typeface="宋体" pitchFamily="2" charset="-122"/>
              </a:rPr>
              <a:t>映射</a:t>
            </a:r>
            <a:r>
              <a:rPr lang="en-US" altLang="zh-CN" sz="2800" b="1" dirty="0">
                <a:latin typeface="宋体" pitchFamily="2" charset="-122"/>
              </a:rPr>
              <a:t>)</a:t>
            </a:r>
            <a:r>
              <a:rPr lang="zh-CN" altLang="en-US" sz="2800" b="1" dirty="0">
                <a:latin typeface="宋体" pitchFamily="2" charset="-122"/>
              </a:rPr>
              <a:t>到内存一维结构时，有个</a:t>
            </a:r>
            <a:r>
              <a:rPr lang="zh-CN" altLang="en-US" sz="2800" b="1" dirty="0">
                <a:solidFill>
                  <a:schemeClr val="folHlink"/>
                </a:solidFill>
                <a:latin typeface="宋体" pitchFamily="2" charset="-122"/>
              </a:rPr>
              <a:t>次序约定问题</a:t>
            </a:r>
            <a:r>
              <a:rPr lang="zh-CN" altLang="en-US" sz="2800" b="1" dirty="0">
                <a:latin typeface="宋体" pitchFamily="2" charset="-122"/>
              </a:rPr>
              <a:t>。即必须按某种次序将数组元素排成一列序列，然后将这个线性序列存放到内存中。</a:t>
            </a:r>
          </a:p>
          <a:p>
            <a:pPr marL="0" indent="0">
              <a:lnSpc>
                <a:spcPct val="110000"/>
              </a:lnSpc>
              <a:buFont typeface="Wingdings" pitchFamily="2" charset="2"/>
              <a:buNone/>
            </a:pPr>
            <a:r>
              <a:rPr lang="zh-CN" altLang="en-US" sz="2800" b="1" dirty="0">
                <a:latin typeface="宋体" pitchFamily="2" charset="-122"/>
              </a:rPr>
              <a:t>    二维数组是最简单的多维数组，以此为例说明多维数组存放</a:t>
            </a:r>
            <a:r>
              <a:rPr lang="en-US" altLang="zh-CN" sz="2800" b="1" dirty="0">
                <a:latin typeface="宋体" pitchFamily="2" charset="-122"/>
              </a:rPr>
              <a:t>(</a:t>
            </a:r>
            <a:r>
              <a:rPr lang="zh-CN" altLang="en-US" sz="2800" b="1" dirty="0">
                <a:latin typeface="宋体" pitchFamily="2" charset="-122"/>
              </a:rPr>
              <a:t>映射</a:t>
            </a:r>
            <a:r>
              <a:rPr lang="en-US" altLang="zh-CN" sz="2800" b="1" dirty="0">
                <a:latin typeface="宋体" pitchFamily="2" charset="-122"/>
              </a:rPr>
              <a:t>)</a:t>
            </a:r>
            <a:r>
              <a:rPr lang="zh-CN" altLang="en-US" sz="2800" b="1" dirty="0">
                <a:latin typeface="宋体" pitchFamily="2" charset="-122"/>
              </a:rPr>
              <a:t>到内存一维结构时的</a:t>
            </a:r>
            <a:r>
              <a:rPr lang="zh-CN" altLang="en-US" sz="2800" b="1" dirty="0">
                <a:solidFill>
                  <a:schemeClr val="folHlink"/>
                </a:solidFill>
                <a:latin typeface="宋体" pitchFamily="2" charset="-122"/>
              </a:rPr>
              <a:t>次序约定问题</a:t>
            </a:r>
            <a:r>
              <a:rPr lang="zh-CN" altLang="en-US" sz="2800" b="1" dirty="0">
                <a:latin typeface="宋体" pitchFamily="2" charset="-122"/>
              </a:rPr>
              <a:t>。</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168</a:t>
            </a:fld>
            <a:endParaRPr lang="en-US" altLang="zh-CN"/>
          </a:p>
        </p:txBody>
      </p:sp>
    </p:spTree>
  </p:cSld>
  <p:clrMapOvr>
    <a:masterClrMapping/>
  </p:clrMapOvr>
  <p:transition spd="slow"/>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p:nvPr>
        </p:nvSpPr>
        <p:spPr>
          <a:xfrm>
            <a:off x="152400" y="188913"/>
            <a:ext cx="8763000" cy="6413500"/>
          </a:xfrm>
        </p:spPr>
        <p:txBody>
          <a:bodyPr/>
          <a:lstStyle/>
          <a:p>
            <a:pPr marL="0" indent="0">
              <a:lnSpc>
                <a:spcPct val="110000"/>
              </a:lnSpc>
              <a:buFont typeface="Wingdings" pitchFamily="2" charset="2"/>
              <a:buNone/>
            </a:pPr>
            <a:r>
              <a:rPr lang="zh-CN" altLang="en-US" b="1">
                <a:latin typeface="宋体" pitchFamily="2" charset="-122"/>
              </a:rPr>
              <a:t>通常有两种顺序存储方式</a:t>
            </a:r>
          </a:p>
          <a:p>
            <a:pPr marL="0" indent="0">
              <a:lnSpc>
                <a:spcPct val="110000"/>
              </a:lnSpc>
              <a:buFont typeface="Wingdings" pitchFamily="2" charset="2"/>
              <a:buNone/>
            </a:pPr>
            <a:r>
              <a:rPr lang="zh-CN" altLang="en-US" b="1">
                <a:solidFill>
                  <a:schemeClr val="folHlink"/>
                </a:solidFill>
              </a:rPr>
              <a:t>⑴</a:t>
            </a:r>
            <a:r>
              <a:rPr lang="zh-CN" altLang="en-US" sz="2800">
                <a:solidFill>
                  <a:schemeClr val="folHlink"/>
                </a:solidFill>
                <a:latin typeface="宋体" pitchFamily="2" charset="-122"/>
              </a:rPr>
              <a:t>  </a:t>
            </a:r>
            <a:r>
              <a:rPr lang="zh-CN" altLang="en-US" b="1">
                <a:solidFill>
                  <a:schemeClr val="folHlink"/>
                </a:solidFill>
                <a:latin typeface="宋体" pitchFamily="2" charset="-122"/>
              </a:rPr>
              <a:t>行优先顺序</a:t>
            </a:r>
            <a:r>
              <a:rPr lang="en-US" altLang="zh-CN" b="1"/>
              <a:t>(</a:t>
            </a:r>
            <a:r>
              <a:rPr lang="en-US" altLang="zh-CN" b="1">
                <a:solidFill>
                  <a:schemeClr val="folHlink"/>
                </a:solidFill>
              </a:rPr>
              <a:t>Row Major Order</a:t>
            </a:r>
            <a:r>
              <a:rPr lang="en-US" altLang="zh-CN" b="1"/>
              <a:t>)</a:t>
            </a:r>
            <a:r>
              <a:rPr lang="en-US" altLang="zh-CN" sz="2800"/>
              <a:t> </a:t>
            </a:r>
            <a:r>
              <a:rPr lang="zh-CN" altLang="en-US" b="1"/>
              <a:t>：</a:t>
            </a:r>
            <a:r>
              <a:rPr lang="zh-CN" altLang="en-US" sz="2800" b="1">
                <a:latin typeface="宋体" pitchFamily="2" charset="-122"/>
              </a:rPr>
              <a:t>将数组元素按行排列，第</a:t>
            </a:r>
            <a:r>
              <a:rPr lang="en-US" altLang="zh-CN" sz="2800" b="1"/>
              <a:t>i+1</a:t>
            </a:r>
            <a:r>
              <a:rPr lang="zh-CN" altLang="en-US" sz="2800" b="1">
                <a:latin typeface="宋体" pitchFamily="2" charset="-122"/>
              </a:rPr>
              <a:t>个行向量紧接在第</a:t>
            </a:r>
            <a:r>
              <a:rPr lang="en-US" altLang="zh-CN" sz="2800" b="1"/>
              <a:t>i</a:t>
            </a:r>
            <a:r>
              <a:rPr lang="zh-CN" altLang="en-US" sz="2800" b="1">
                <a:latin typeface="宋体" pitchFamily="2" charset="-122"/>
              </a:rPr>
              <a:t>个行向量后面。对二维数组，按行优先顺序存储的线性序列为：</a:t>
            </a:r>
          </a:p>
          <a:p>
            <a:pPr marL="0" indent="0">
              <a:lnSpc>
                <a:spcPct val="110000"/>
              </a:lnSpc>
              <a:buFont typeface="Wingdings" pitchFamily="2" charset="2"/>
              <a:buNone/>
            </a:pPr>
            <a:r>
              <a:rPr lang="zh-CN" altLang="en-US" sz="2800" b="1">
                <a:latin typeface="宋体" pitchFamily="2" charset="-122"/>
              </a:rPr>
              <a:t>     </a:t>
            </a:r>
            <a:r>
              <a:rPr lang="en-US" altLang="zh-CN" sz="2800" b="1"/>
              <a:t>a</a:t>
            </a:r>
            <a:r>
              <a:rPr lang="en-US" altLang="zh-CN" sz="2800" b="1" baseline="-18000"/>
              <a:t>11</a:t>
            </a:r>
            <a:r>
              <a:rPr lang="en-US" altLang="zh-CN" sz="2800" b="1"/>
              <a:t>,a</a:t>
            </a:r>
            <a:r>
              <a:rPr lang="en-US" altLang="zh-CN" sz="2800" b="1" baseline="-18000"/>
              <a:t>12</a:t>
            </a:r>
            <a:r>
              <a:rPr lang="en-US" altLang="zh-CN" sz="2800" b="1"/>
              <a:t>,…,a</a:t>
            </a:r>
            <a:r>
              <a:rPr lang="en-US" altLang="zh-CN" sz="2800" b="1" baseline="-18000"/>
              <a:t>1n</a:t>
            </a:r>
            <a:r>
              <a:rPr lang="en-US" altLang="zh-CN" sz="2800" b="1"/>
              <a:t>,  a</a:t>
            </a:r>
            <a:r>
              <a:rPr lang="en-US" altLang="zh-CN" sz="2800" b="1" baseline="-18000"/>
              <a:t>21</a:t>
            </a:r>
            <a:r>
              <a:rPr lang="en-US" altLang="zh-CN" sz="2800" b="1"/>
              <a:t>,a</a:t>
            </a:r>
            <a:r>
              <a:rPr lang="en-US" altLang="zh-CN" sz="2800" b="1" baseline="-18000"/>
              <a:t>22</a:t>
            </a:r>
            <a:r>
              <a:rPr lang="en-US" altLang="zh-CN" sz="2800" b="1"/>
              <a:t>,…a</a:t>
            </a:r>
            <a:r>
              <a:rPr lang="en-US" altLang="zh-CN" sz="2800" b="1" baseline="-18000"/>
              <a:t>2n    </a:t>
            </a:r>
            <a:r>
              <a:rPr lang="en-US" altLang="zh-CN" sz="2800" b="1"/>
              <a:t>,……,   a</a:t>
            </a:r>
            <a:r>
              <a:rPr lang="en-US" altLang="zh-CN" sz="2800" b="1" baseline="-18000"/>
              <a:t>m1</a:t>
            </a:r>
            <a:r>
              <a:rPr lang="en-US" altLang="zh-CN" sz="2800" b="1"/>
              <a:t>,a</a:t>
            </a:r>
            <a:r>
              <a:rPr lang="en-US" altLang="zh-CN" sz="2800" b="1" baseline="-18000"/>
              <a:t>m2</a:t>
            </a:r>
            <a:r>
              <a:rPr lang="en-US" altLang="zh-CN" sz="2800" b="1"/>
              <a:t>,…,a</a:t>
            </a:r>
            <a:r>
              <a:rPr lang="en-US" altLang="zh-CN" sz="2800" b="1" baseline="-18000"/>
              <a:t>mn</a:t>
            </a:r>
            <a:r>
              <a:rPr lang="en-US" altLang="zh-CN" sz="2800" b="1">
                <a:latin typeface="宋体" pitchFamily="2" charset="-122"/>
              </a:rPr>
              <a:t>   </a:t>
            </a:r>
          </a:p>
          <a:p>
            <a:pPr marL="0" indent="0">
              <a:lnSpc>
                <a:spcPct val="110000"/>
              </a:lnSpc>
              <a:buFont typeface="Wingdings" pitchFamily="2" charset="2"/>
              <a:buNone/>
            </a:pPr>
            <a:r>
              <a:rPr lang="en-US" altLang="zh-CN" sz="2800" b="1">
                <a:latin typeface="宋体" pitchFamily="2" charset="-122"/>
              </a:rPr>
              <a:t>    </a:t>
            </a:r>
            <a:r>
              <a:rPr lang="en-US" altLang="zh-CN" sz="2800" b="1"/>
              <a:t>PASCAL</a:t>
            </a:r>
            <a:r>
              <a:rPr lang="zh-CN" altLang="en-US" sz="2800" b="1"/>
              <a:t>、</a:t>
            </a:r>
            <a:r>
              <a:rPr lang="en-US" altLang="zh-CN" sz="2800" b="1"/>
              <a:t>C</a:t>
            </a:r>
            <a:r>
              <a:rPr lang="zh-CN" altLang="en-US" sz="2800" b="1">
                <a:latin typeface="宋体" pitchFamily="2" charset="-122"/>
              </a:rPr>
              <a:t>是按行优先顺序存储的，如图</a:t>
            </a:r>
            <a:r>
              <a:rPr lang="en-US" altLang="zh-CN" sz="2800" b="1"/>
              <a:t>5-2(b)</a:t>
            </a:r>
            <a:r>
              <a:rPr lang="zh-CN" altLang="en-US" sz="2800" b="1">
                <a:latin typeface="宋体" pitchFamily="2" charset="-122"/>
              </a:rPr>
              <a:t>示。</a:t>
            </a:r>
          </a:p>
          <a:p>
            <a:pPr marL="0" indent="0">
              <a:lnSpc>
                <a:spcPct val="110000"/>
              </a:lnSpc>
              <a:buFont typeface="Wingdings" pitchFamily="2" charset="2"/>
              <a:buNone/>
            </a:pPr>
            <a:r>
              <a:rPr lang="zh-CN" altLang="en-US" b="1">
                <a:solidFill>
                  <a:schemeClr val="folHlink"/>
                </a:solidFill>
                <a:latin typeface="宋体" pitchFamily="2" charset="-122"/>
              </a:rPr>
              <a:t>⑵</a:t>
            </a:r>
            <a:r>
              <a:rPr lang="zh-CN" altLang="en-US" sz="2800">
                <a:solidFill>
                  <a:schemeClr val="folHlink"/>
                </a:solidFill>
                <a:latin typeface="宋体" pitchFamily="2" charset="-122"/>
              </a:rPr>
              <a:t>  </a:t>
            </a:r>
            <a:r>
              <a:rPr lang="zh-CN" altLang="en-US" b="1">
                <a:solidFill>
                  <a:schemeClr val="folHlink"/>
                </a:solidFill>
                <a:latin typeface="宋体" pitchFamily="2" charset="-122"/>
              </a:rPr>
              <a:t>列优先顺序</a:t>
            </a:r>
            <a:r>
              <a:rPr lang="en-US" altLang="zh-CN" b="1"/>
              <a:t>(</a:t>
            </a:r>
            <a:r>
              <a:rPr lang="en-US" altLang="zh-CN" b="1">
                <a:solidFill>
                  <a:schemeClr val="folHlink"/>
                </a:solidFill>
              </a:rPr>
              <a:t>Column Major Order</a:t>
            </a:r>
            <a:r>
              <a:rPr lang="en-US" altLang="zh-CN" b="1"/>
              <a:t>)</a:t>
            </a:r>
            <a:r>
              <a:rPr lang="en-US" altLang="zh-CN" sz="2800"/>
              <a:t> </a:t>
            </a:r>
            <a:r>
              <a:rPr lang="zh-CN" altLang="en-US" sz="2800" b="1"/>
              <a:t>：</a:t>
            </a:r>
            <a:r>
              <a:rPr lang="zh-CN" altLang="en-US" sz="2800" b="1">
                <a:latin typeface="宋体" pitchFamily="2" charset="-122"/>
              </a:rPr>
              <a:t>将数组元素按列向量排列，第</a:t>
            </a:r>
            <a:r>
              <a:rPr lang="en-US" altLang="zh-CN" sz="2800" b="1"/>
              <a:t>j+1</a:t>
            </a:r>
            <a:r>
              <a:rPr lang="zh-CN" altLang="en-US" sz="2800" b="1">
                <a:latin typeface="宋体" pitchFamily="2" charset="-122"/>
              </a:rPr>
              <a:t>个列向量紧接在第</a:t>
            </a:r>
            <a:r>
              <a:rPr lang="en-US" altLang="zh-CN" sz="2800" b="1"/>
              <a:t>j</a:t>
            </a:r>
            <a:r>
              <a:rPr lang="zh-CN" altLang="en-US" sz="2800" b="1">
                <a:latin typeface="宋体" pitchFamily="2" charset="-122"/>
              </a:rPr>
              <a:t>个列向量之后，对二维数组，按列优先顺序存储的线性序列为：</a:t>
            </a:r>
          </a:p>
          <a:p>
            <a:pPr marL="0" indent="0">
              <a:lnSpc>
                <a:spcPct val="110000"/>
              </a:lnSpc>
              <a:buFont typeface="Wingdings" pitchFamily="2" charset="2"/>
              <a:buNone/>
            </a:pPr>
            <a:r>
              <a:rPr lang="zh-CN" altLang="en-US" sz="2800" b="1"/>
              <a:t>      </a:t>
            </a:r>
            <a:r>
              <a:rPr lang="en-US" altLang="zh-CN" sz="2800" b="1"/>
              <a:t>a</a:t>
            </a:r>
            <a:r>
              <a:rPr lang="en-US" altLang="zh-CN" sz="2800" b="1" baseline="-18000"/>
              <a:t>11</a:t>
            </a:r>
            <a:r>
              <a:rPr lang="en-US" altLang="zh-CN" sz="2800" b="1"/>
              <a:t>,a</a:t>
            </a:r>
            <a:r>
              <a:rPr lang="en-US" altLang="zh-CN" sz="2800" b="1" baseline="-18000"/>
              <a:t>21</a:t>
            </a:r>
            <a:r>
              <a:rPr lang="en-US" altLang="zh-CN" sz="2800" b="1"/>
              <a:t>,…,a</a:t>
            </a:r>
            <a:r>
              <a:rPr lang="en-US" altLang="zh-CN" sz="2800" b="1" baseline="-18000"/>
              <a:t>m1</a:t>
            </a:r>
            <a:r>
              <a:rPr lang="en-US" altLang="zh-CN" sz="2800" b="1"/>
              <a:t>,     a</a:t>
            </a:r>
            <a:r>
              <a:rPr lang="en-US" altLang="zh-CN" sz="2800" b="1" baseline="-18000"/>
              <a:t>12</a:t>
            </a:r>
            <a:r>
              <a:rPr lang="en-US" altLang="zh-CN" sz="2800" b="1"/>
              <a:t>,a</a:t>
            </a:r>
            <a:r>
              <a:rPr lang="en-US" altLang="zh-CN" sz="2800" b="1" baseline="-18000"/>
              <a:t>22</a:t>
            </a:r>
            <a:r>
              <a:rPr lang="en-US" altLang="zh-CN" sz="2800" b="1"/>
              <a:t>,…a</a:t>
            </a:r>
            <a:r>
              <a:rPr lang="en-US" altLang="zh-CN" sz="2800" b="1" baseline="-18000"/>
              <a:t>m2</a:t>
            </a:r>
            <a:r>
              <a:rPr lang="en-US" altLang="zh-CN" sz="2800" b="1"/>
              <a:t>,    ……,    a</a:t>
            </a:r>
            <a:r>
              <a:rPr lang="en-US" altLang="zh-CN" sz="2800" b="1" baseline="-18000"/>
              <a:t>n1</a:t>
            </a:r>
            <a:r>
              <a:rPr lang="en-US" altLang="zh-CN" sz="2800" b="1"/>
              <a:t>,a</a:t>
            </a:r>
            <a:r>
              <a:rPr lang="en-US" altLang="zh-CN" sz="2800" b="1" baseline="-18000"/>
              <a:t>n2</a:t>
            </a:r>
            <a:r>
              <a:rPr lang="en-US" altLang="zh-CN" sz="2800" b="1"/>
              <a:t>,…,a</a:t>
            </a:r>
            <a:r>
              <a:rPr lang="en-US" altLang="zh-CN" sz="2800" b="1" baseline="-18000"/>
              <a:t>nm</a:t>
            </a:r>
            <a:endParaRPr lang="en-US" altLang="zh-CN" sz="2800" b="1"/>
          </a:p>
          <a:p>
            <a:pPr marL="0" indent="0">
              <a:lnSpc>
                <a:spcPct val="110000"/>
              </a:lnSpc>
              <a:buFont typeface="Wingdings" pitchFamily="2" charset="2"/>
              <a:buNone/>
            </a:pPr>
            <a:r>
              <a:rPr lang="en-US" altLang="zh-CN" sz="2800" b="1">
                <a:latin typeface="宋体" pitchFamily="2" charset="-122"/>
              </a:rPr>
              <a:t>    </a:t>
            </a:r>
            <a:r>
              <a:rPr lang="en-US" altLang="zh-CN" sz="2800" b="1"/>
              <a:t>FORTRAN</a:t>
            </a:r>
            <a:r>
              <a:rPr lang="zh-CN" altLang="en-US" sz="2800" b="1">
                <a:latin typeface="宋体" pitchFamily="2" charset="-122"/>
              </a:rPr>
              <a:t>是按列优先顺序存储的，如图</a:t>
            </a:r>
            <a:r>
              <a:rPr lang="en-US" altLang="zh-CN" sz="2800" b="1"/>
              <a:t>5-2(c)</a:t>
            </a:r>
            <a:r>
              <a:rPr lang="zh-CN" altLang="en-US" sz="2800" b="1">
                <a:latin typeface="宋体" pitchFamily="2" charset="-122"/>
              </a:rPr>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169</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4"/>
          <p:cNvSpPr>
            <a:spLocks noGrp="1"/>
          </p:cNvSpPr>
          <p:nvPr>
            <p:ph type="title"/>
          </p:nvPr>
        </p:nvSpPr>
        <p:spPr>
          <a:xfrm>
            <a:off x="1000125" y="274638"/>
            <a:ext cx="7143750" cy="1143000"/>
          </a:xfrm>
        </p:spPr>
        <p:txBody>
          <a:bodyPr/>
          <a:lstStyle/>
          <a:p>
            <a:pPr eaLnBrk="1" hangingPunct="1"/>
            <a:r>
              <a:rPr lang="zh-CN" altLang="en-US"/>
              <a:t>顺序表</a:t>
            </a:r>
            <a:endParaRPr lang="zh-CN" altLang="en-US" sz="1600" b="0">
              <a:solidFill>
                <a:srgbClr val="008000"/>
              </a:solidFill>
              <a:latin typeface="Times New Roman" pitchFamily="18" charset="0"/>
              <a:cs typeface="Times New Roman" pitchFamily="18" charset="0"/>
            </a:endParaRPr>
          </a:p>
        </p:txBody>
      </p:sp>
      <p:sp>
        <p:nvSpPr>
          <p:cNvPr id="24579" name="内容占位符 5"/>
          <p:cNvSpPr>
            <a:spLocks noGrp="1"/>
          </p:cNvSpPr>
          <p:nvPr>
            <p:ph idx="1"/>
          </p:nvPr>
        </p:nvSpPr>
        <p:spPr>
          <a:xfrm>
            <a:off x="1000125" y="1600200"/>
            <a:ext cx="7143750" cy="4525963"/>
          </a:xfrm>
        </p:spPr>
        <p:txBody>
          <a:bodyPr/>
          <a:lstStyle/>
          <a:p>
            <a:pPr>
              <a:lnSpc>
                <a:spcPct val="120000"/>
              </a:lnSpc>
              <a:buFont typeface="Wingdings" pitchFamily="2" charset="2"/>
              <a:buNone/>
            </a:pPr>
            <a:r>
              <a:rPr lang="en-US" altLang="zh-CN" dirty="0">
                <a:ea typeface="楷体_GB2312" pitchFamily="49" charset="-122"/>
              </a:rPr>
              <a:t>Merge2 (</a:t>
            </a:r>
            <a:r>
              <a:rPr lang="en-US" altLang="zh-CN" dirty="0" err="1">
                <a:ea typeface="楷体_GB2312" pitchFamily="49" charset="-122"/>
              </a:rPr>
              <a:t>SList</a:t>
            </a:r>
            <a:r>
              <a:rPr lang="en-US" altLang="zh-CN" dirty="0">
                <a:ea typeface="楷体_GB2312" pitchFamily="49" charset="-122"/>
              </a:rPr>
              <a:t> La, </a:t>
            </a:r>
            <a:r>
              <a:rPr lang="en-US" altLang="zh-CN" dirty="0" err="1">
                <a:ea typeface="楷体_GB2312" pitchFamily="49" charset="-122"/>
              </a:rPr>
              <a:t>SList</a:t>
            </a:r>
            <a:r>
              <a:rPr lang="en-US" altLang="zh-CN" dirty="0">
                <a:ea typeface="楷体_GB2312" pitchFamily="49" charset="-122"/>
              </a:rPr>
              <a:t> </a:t>
            </a:r>
            <a:r>
              <a:rPr lang="en-US" altLang="zh-CN" dirty="0" err="1">
                <a:ea typeface="楷体_GB2312" pitchFamily="49" charset="-122"/>
              </a:rPr>
              <a:t>L</a:t>
            </a:r>
            <a:r>
              <a:rPr lang="en-US" altLang="zh-CN" sz="2400" dirty="0" err="1">
                <a:ea typeface="楷体_GB2312" pitchFamily="49" charset="-122"/>
              </a:rPr>
              <a:t>b</a:t>
            </a:r>
            <a:r>
              <a:rPr lang="en-US" altLang="zh-CN" dirty="0">
                <a:ea typeface="楷体_GB2312" pitchFamily="49" charset="-122"/>
              </a:rPr>
              <a:t>, </a:t>
            </a:r>
            <a:r>
              <a:rPr lang="en-US" altLang="zh-CN" dirty="0" err="1">
                <a:ea typeface="楷体_GB2312" pitchFamily="49" charset="-122"/>
              </a:rPr>
              <a:t>SList</a:t>
            </a:r>
            <a:r>
              <a:rPr lang="en-US" altLang="zh-CN" dirty="0">
                <a:ea typeface="楷体_GB2312" pitchFamily="49" charset="-122"/>
              </a:rPr>
              <a:t> &amp;</a:t>
            </a:r>
            <a:r>
              <a:rPr lang="en-US" altLang="zh-CN" dirty="0" err="1">
                <a:ea typeface="楷体_GB2312" pitchFamily="49" charset="-122"/>
              </a:rPr>
              <a:t>Lc</a:t>
            </a:r>
            <a:r>
              <a:rPr lang="en-US" altLang="zh-CN" dirty="0">
                <a:ea typeface="楷体_GB2312" pitchFamily="49" charset="-122"/>
              </a:rPr>
              <a:t>)</a:t>
            </a:r>
          </a:p>
          <a:p>
            <a:pPr>
              <a:lnSpc>
                <a:spcPct val="120000"/>
              </a:lnSpc>
              <a:buFont typeface="Wingdings" pitchFamily="2" charset="2"/>
              <a:buNone/>
            </a:pPr>
            <a:r>
              <a:rPr lang="en-US" altLang="zh-CN" dirty="0">
                <a:ea typeface="楷体_GB2312" pitchFamily="49" charset="-122"/>
              </a:rPr>
              <a:t>{	</a:t>
            </a:r>
            <a:r>
              <a:rPr lang="en-US" altLang="zh-CN" dirty="0" err="1">
                <a:ea typeface="楷体_GB2312" pitchFamily="49" charset="-122"/>
              </a:rPr>
              <a:t>i</a:t>
            </a:r>
            <a:r>
              <a:rPr lang="en-US" altLang="zh-CN" dirty="0">
                <a:ea typeface="楷体_GB2312" pitchFamily="49" charset="-122"/>
              </a:rPr>
              <a:t>=1, j=1, k=1;</a:t>
            </a:r>
          </a:p>
          <a:p>
            <a:pPr>
              <a:lnSpc>
                <a:spcPct val="120000"/>
              </a:lnSpc>
              <a:buFont typeface="Wingdings" pitchFamily="2" charset="2"/>
              <a:buNone/>
            </a:pPr>
            <a:r>
              <a:rPr lang="en-US" altLang="zh-CN" dirty="0">
                <a:ea typeface="楷体_GB2312" pitchFamily="49" charset="-122"/>
              </a:rPr>
              <a:t>	</a:t>
            </a:r>
            <a:r>
              <a:rPr lang="en-US" altLang="zh-CN" dirty="0">
                <a:solidFill>
                  <a:srgbClr val="0000CC"/>
                </a:solidFill>
                <a:ea typeface="楷体_GB2312" pitchFamily="49" charset="-122"/>
              </a:rPr>
              <a:t>while</a:t>
            </a:r>
            <a:r>
              <a:rPr lang="en-US" altLang="zh-CN" dirty="0">
                <a:ea typeface="楷体_GB2312" pitchFamily="49" charset="-122"/>
              </a:rPr>
              <a:t> (</a:t>
            </a:r>
            <a:r>
              <a:rPr lang="en-US" altLang="zh-CN" dirty="0" err="1">
                <a:ea typeface="楷体_GB2312" pitchFamily="49" charset="-122"/>
              </a:rPr>
              <a:t>i≤La.n</a:t>
            </a:r>
            <a:r>
              <a:rPr lang="en-US" altLang="zh-CN" dirty="0">
                <a:ea typeface="楷体_GB2312" pitchFamily="49" charset="-122"/>
              </a:rPr>
              <a:t> &amp; </a:t>
            </a:r>
            <a:r>
              <a:rPr lang="en-US" altLang="zh-CN" dirty="0" err="1">
                <a:ea typeface="楷体_GB2312" pitchFamily="49" charset="-122"/>
              </a:rPr>
              <a:t>j≤L</a:t>
            </a:r>
            <a:r>
              <a:rPr lang="en-US" altLang="zh-CN" sz="2400" dirty="0" err="1">
                <a:ea typeface="楷体_GB2312" pitchFamily="49" charset="-122"/>
              </a:rPr>
              <a:t>b</a:t>
            </a:r>
            <a:r>
              <a:rPr lang="en-US" altLang="zh-CN" dirty="0" err="1">
                <a:ea typeface="楷体_GB2312" pitchFamily="49" charset="-122"/>
              </a:rPr>
              <a:t>.n</a:t>
            </a:r>
            <a:r>
              <a:rPr lang="en-US" altLang="zh-CN" dirty="0">
                <a:ea typeface="楷体_GB2312" pitchFamily="49" charset="-122"/>
              </a:rPr>
              <a:t>)</a:t>
            </a:r>
          </a:p>
          <a:p>
            <a:pPr>
              <a:lnSpc>
                <a:spcPct val="120000"/>
              </a:lnSpc>
              <a:buFont typeface="Wingdings" pitchFamily="2" charset="2"/>
              <a:buNone/>
            </a:pPr>
            <a:r>
              <a:rPr lang="en-US" altLang="zh-CN" dirty="0">
                <a:ea typeface="楷体_GB2312" pitchFamily="49" charset="-122"/>
              </a:rPr>
              <a:t>	{	</a:t>
            </a:r>
            <a:r>
              <a:rPr lang="en-US" altLang="zh-CN" dirty="0">
                <a:solidFill>
                  <a:srgbClr val="CC0000"/>
                </a:solidFill>
                <a:ea typeface="楷体_GB2312" pitchFamily="49" charset="-122"/>
              </a:rPr>
              <a:t>if (</a:t>
            </a:r>
            <a:r>
              <a:rPr lang="en-US" altLang="zh-CN" dirty="0" err="1">
                <a:solidFill>
                  <a:srgbClr val="CC0000"/>
                </a:solidFill>
                <a:ea typeface="楷体_GB2312" pitchFamily="49" charset="-122"/>
              </a:rPr>
              <a:t>La.elem</a:t>
            </a:r>
            <a:r>
              <a:rPr lang="en-US" altLang="zh-CN" baseline="-25000" dirty="0" err="1">
                <a:solidFill>
                  <a:srgbClr val="CC0000"/>
                </a:solidFill>
                <a:ea typeface="楷体_GB2312" pitchFamily="49" charset="-122"/>
              </a:rPr>
              <a:t>i</a:t>
            </a:r>
            <a:r>
              <a:rPr lang="en-US" altLang="zh-CN" baseline="-25000" dirty="0">
                <a:solidFill>
                  <a:srgbClr val="CC0000"/>
                </a:solidFill>
                <a:ea typeface="楷体_GB2312" pitchFamily="49" charset="-122"/>
              </a:rPr>
              <a:t> </a:t>
            </a:r>
            <a:r>
              <a:rPr lang="en-US" altLang="zh-CN" dirty="0">
                <a:solidFill>
                  <a:srgbClr val="CC0000"/>
                </a:solidFill>
                <a:ea typeface="楷体_GB2312" pitchFamily="49" charset="-122"/>
              </a:rPr>
              <a:t>≤ </a:t>
            </a:r>
            <a:r>
              <a:rPr lang="en-US" altLang="zh-CN" dirty="0" err="1">
                <a:solidFill>
                  <a:srgbClr val="CC0000"/>
                </a:solidFill>
                <a:ea typeface="楷体_GB2312" pitchFamily="49" charset="-122"/>
              </a:rPr>
              <a:t>L</a:t>
            </a:r>
            <a:r>
              <a:rPr lang="en-US" altLang="zh-CN" sz="2400" dirty="0" err="1">
                <a:solidFill>
                  <a:srgbClr val="CC0000"/>
                </a:solidFill>
                <a:ea typeface="楷体_GB2312" pitchFamily="49" charset="-122"/>
              </a:rPr>
              <a:t>b</a:t>
            </a:r>
            <a:r>
              <a:rPr lang="en-US" altLang="zh-CN" dirty="0" err="1">
                <a:solidFill>
                  <a:srgbClr val="CC0000"/>
                </a:solidFill>
                <a:ea typeface="楷体_GB2312" pitchFamily="49" charset="-122"/>
              </a:rPr>
              <a:t>.elem</a:t>
            </a:r>
            <a:r>
              <a:rPr lang="en-US" altLang="zh-CN" baseline="-25000" dirty="0" err="1">
                <a:solidFill>
                  <a:srgbClr val="CC0000"/>
                </a:solidFill>
                <a:ea typeface="楷体_GB2312" pitchFamily="49" charset="-122"/>
              </a:rPr>
              <a:t>j</a:t>
            </a:r>
            <a:r>
              <a:rPr lang="en-US" altLang="zh-CN" baseline="-25000" dirty="0">
                <a:solidFill>
                  <a:srgbClr val="CC0000"/>
                </a:solidFill>
                <a:ea typeface="楷体_GB2312" pitchFamily="49" charset="-122"/>
              </a:rPr>
              <a:t> </a:t>
            </a:r>
            <a:r>
              <a:rPr lang="en-US" altLang="zh-CN" dirty="0">
                <a:solidFill>
                  <a:srgbClr val="CC0000"/>
                </a:solidFill>
                <a:ea typeface="楷体_GB2312" pitchFamily="49" charset="-122"/>
              </a:rPr>
              <a:t>)</a:t>
            </a:r>
          </a:p>
          <a:p>
            <a:pPr>
              <a:lnSpc>
                <a:spcPct val="120000"/>
              </a:lnSpc>
              <a:buFont typeface="Wingdings" pitchFamily="2" charset="2"/>
              <a:buNone/>
            </a:pPr>
            <a:r>
              <a:rPr lang="en-US" altLang="zh-CN" dirty="0">
                <a:solidFill>
                  <a:srgbClr val="CC0000"/>
                </a:solidFill>
                <a:ea typeface="楷体_GB2312" pitchFamily="49" charset="-122"/>
              </a:rPr>
              <a:t>		{  </a:t>
            </a:r>
            <a:r>
              <a:rPr lang="en-US" altLang="zh-CN" dirty="0" err="1">
                <a:solidFill>
                  <a:srgbClr val="CC0000"/>
                </a:solidFill>
                <a:ea typeface="楷体_GB2312" pitchFamily="49" charset="-122"/>
              </a:rPr>
              <a:t>Lc.elem</a:t>
            </a:r>
            <a:r>
              <a:rPr lang="en-US" altLang="zh-CN" baseline="-25000" dirty="0" err="1">
                <a:solidFill>
                  <a:srgbClr val="CC0000"/>
                </a:solidFill>
                <a:ea typeface="楷体_GB2312" pitchFamily="49" charset="-122"/>
              </a:rPr>
              <a:t>k</a:t>
            </a:r>
            <a:r>
              <a:rPr lang="en-US" altLang="zh-CN" baseline="-25000" dirty="0">
                <a:solidFill>
                  <a:srgbClr val="CC0000"/>
                </a:solidFill>
                <a:ea typeface="楷体_GB2312" pitchFamily="49" charset="-122"/>
              </a:rPr>
              <a:t> </a:t>
            </a:r>
            <a:r>
              <a:rPr lang="en-US" altLang="zh-CN" dirty="0">
                <a:solidFill>
                  <a:srgbClr val="CC0000"/>
                </a:solidFill>
                <a:ea typeface="楷体_GB2312" pitchFamily="49" charset="-122"/>
              </a:rPr>
              <a:t>= </a:t>
            </a:r>
            <a:r>
              <a:rPr lang="en-US" altLang="zh-CN" dirty="0" err="1">
                <a:solidFill>
                  <a:srgbClr val="CC0000"/>
                </a:solidFill>
                <a:ea typeface="楷体_GB2312" pitchFamily="49" charset="-122"/>
              </a:rPr>
              <a:t>La.elem</a:t>
            </a:r>
            <a:r>
              <a:rPr lang="en-US" altLang="zh-CN" baseline="-25000" dirty="0" err="1">
                <a:solidFill>
                  <a:srgbClr val="CC0000"/>
                </a:solidFill>
                <a:ea typeface="楷体_GB2312" pitchFamily="49" charset="-122"/>
              </a:rPr>
              <a:t>i</a:t>
            </a:r>
            <a:r>
              <a:rPr lang="en-US" altLang="zh-CN" dirty="0">
                <a:solidFill>
                  <a:srgbClr val="CC0000"/>
                </a:solidFill>
                <a:ea typeface="楷体_GB2312" pitchFamily="49" charset="-122"/>
              </a:rPr>
              <a:t>;   </a:t>
            </a:r>
            <a:r>
              <a:rPr lang="en-US" altLang="zh-CN" dirty="0" err="1">
                <a:solidFill>
                  <a:srgbClr val="CC0000"/>
                </a:solidFill>
                <a:ea typeface="楷体_GB2312" pitchFamily="49" charset="-122"/>
              </a:rPr>
              <a:t>i</a:t>
            </a:r>
            <a:r>
              <a:rPr lang="en-US" altLang="zh-CN" dirty="0">
                <a:solidFill>
                  <a:srgbClr val="CC0000"/>
                </a:solidFill>
                <a:ea typeface="楷体_GB2312" pitchFamily="49" charset="-122"/>
              </a:rPr>
              <a:t>++;  }</a:t>
            </a:r>
          </a:p>
          <a:p>
            <a:pPr>
              <a:lnSpc>
                <a:spcPct val="120000"/>
              </a:lnSpc>
              <a:buFont typeface="Wingdings" pitchFamily="2" charset="2"/>
              <a:buNone/>
            </a:pPr>
            <a:r>
              <a:rPr lang="en-US" altLang="zh-CN" dirty="0">
                <a:solidFill>
                  <a:srgbClr val="CC0000"/>
                </a:solidFill>
                <a:ea typeface="楷体_GB2312" pitchFamily="49" charset="-122"/>
              </a:rPr>
              <a:t>		</a:t>
            </a:r>
            <a:r>
              <a:rPr lang="en-US" altLang="zh-CN" dirty="0">
                <a:solidFill>
                  <a:srgbClr val="3333FF"/>
                </a:solidFill>
                <a:ea typeface="楷体_GB2312" pitchFamily="49" charset="-122"/>
              </a:rPr>
              <a:t>else {</a:t>
            </a:r>
            <a:r>
              <a:rPr lang="en-US" altLang="zh-CN" dirty="0" err="1">
                <a:solidFill>
                  <a:srgbClr val="3333FF"/>
                </a:solidFill>
                <a:ea typeface="楷体_GB2312" pitchFamily="49" charset="-122"/>
              </a:rPr>
              <a:t>Lc.elem</a:t>
            </a:r>
            <a:r>
              <a:rPr lang="en-US" altLang="zh-CN" baseline="-25000" dirty="0" err="1">
                <a:solidFill>
                  <a:srgbClr val="3333FF"/>
                </a:solidFill>
                <a:ea typeface="楷体_GB2312" pitchFamily="49" charset="-122"/>
              </a:rPr>
              <a:t>k</a:t>
            </a:r>
            <a:r>
              <a:rPr lang="en-US" altLang="zh-CN" baseline="-25000" dirty="0">
                <a:solidFill>
                  <a:srgbClr val="3333FF"/>
                </a:solidFill>
                <a:ea typeface="楷体_GB2312" pitchFamily="49" charset="-122"/>
              </a:rPr>
              <a:t> </a:t>
            </a:r>
            <a:r>
              <a:rPr lang="en-US" altLang="zh-CN" dirty="0">
                <a:solidFill>
                  <a:srgbClr val="3333FF"/>
                </a:solidFill>
                <a:ea typeface="楷体_GB2312" pitchFamily="49" charset="-122"/>
              </a:rPr>
              <a:t>= </a:t>
            </a:r>
            <a:r>
              <a:rPr lang="en-US" altLang="zh-CN" dirty="0" err="1">
                <a:solidFill>
                  <a:srgbClr val="3333FF"/>
                </a:solidFill>
                <a:ea typeface="楷体_GB2312" pitchFamily="49" charset="-122"/>
              </a:rPr>
              <a:t>L</a:t>
            </a:r>
            <a:r>
              <a:rPr lang="en-US" altLang="zh-CN" sz="2400" dirty="0" err="1">
                <a:solidFill>
                  <a:srgbClr val="3333FF"/>
                </a:solidFill>
                <a:ea typeface="楷体_GB2312" pitchFamily="49" charset="-122"/>
              </a:rPr>
              <a:t>b</a:t>
            </a:r>
            <a:r>
              <a:rPr lang="en-US" altLang="zh-CN" dirty="0" err="1">
                <a:solidFill>
                  <a:srgbClr val="3333FF"/>
                </a:solidFill>
                <a:ea typeface="楷体_GB2312" pitchFamily="49" charset="-122"/>
              </a:rPr>
              <a:t>.elem</a:t>
            </a:r>
            <a:r>
              <a:rPr lang="en-US" altLang="zh-CN" baseline="-25000" dirty="0" err="1">
                <a:solidFill>
                  <a:srgbClr val="3333FF"/>
                </a:solidFill>
                <a:ea typeface="楷体_GB2312" pitchFamily="49" charset="-122"/>
              </a:rPr>
              <a:t>j</a:t>
            </a:r>
            <a:r>
              <a:rPr lang="en-US" altLang="zh-CN" dirty="0">
                <a:solidFill>
                  <a:srgbClr val="3333FF"/>
                </a:solidFill>
                <a:ea typeface="楷体_GB2312" pitchFamily="49" charset="-122"/>
              </a:rPr>
              <a:t>; </a:t>
            </a:r>
            <a:r>
              <a:rPr lang="en-US" altLang="zh-CN" dirty="0" err="1">
                <a:solidFill>
                  <a:srgbClr val="3333FF"/>
                </a:solidFill>
                <a:ea typeface="楷体_GB2312" pitchFamily="49" charset="-122"/>
              </a:rPr>
              <a:t>j++</a:t>
            </a:r>
            <a:r>
              <a:rPr lang="en-US" altLang="zh-CN" dirty="0">
                <a:solidFill>
                  <a:srgbClr val="3333FF"/>
                </a:solidFill>
                <a:ea typeface="楷体_GB2312" pitchFamily="49" charset="-122"/>
              </a:rPr>
              <a:t>; }</a:t>
            </a:r>
          </a:p>
          <a:p>
            <a:pPr>
              <a:lnSpc>
                <a:spcPct val="120000"/>
              </a:lnSpc>
              <a:buFont typeface="Wingdings" pitchFamily="2" charset="2"/>
              <a:buNone/>
            </a:pPr>
            <a:r>
              <a:rPr lang="en-US" altLang="zh-CN" dirty="0">
                <a:ea typeface="楷体_GB2312" pitchFamily="49" charset="-122"/>
              </a:rPr>
              <a:t>		k++;</a:t>
            </a:r>
          </a:p>
          <a:p>
            <a:pPr>
              <a:lnSpc>
                <a:spcPct val="120000"/>
              </a:lnSpc>
              <a:buFont typeface="Wingdings" pitchFamily="2" charset="2"/>
              <a:buNone/>
            </a:pPr>
            <a:r>
              <a:rPr lang="en-US" altLang="zh-CN" dirty="0">
                <a:ea typeface="楷体_GB2312" pitchFamily="49" charset="-122"/>
              </a:rPr>
              <a:t>	}</a:t>
            </a:r>
            <a:endParaRPr lang="zh-CN" altLang="en-US" dirty="0">
              <a:ea typeface="楷体_GB2312" pitchFamily="49" charset="-122"/>
            </a:endParaRPr>
          </a:p>
        </p:txBody>
      </p:sp>
      <p:sp>
        <p:nvSpPr>
          <p:cNvPr id="24580" name="灯片编号占位符 1"/>
          <p:cNvSpPr>
            <a:spLocks noGrp="1"/>
          </p:cNvSpPr>
          <p:nvPr>
            <p:ph type="sldNum" sz="quarter" idx="10"/>
          </p:nvPr>
        </p:nvSpPr>
        <p:spPr>
          <a:noFill/>
        </p:spPr>
        <p:txBody>
          <a:bodyPr/>
          <a:lstStyle/>
          <a:p>
            <a:fld id="{D03E2620-DC3A-4D82-A2BC-0B8B5F641659}" type="slidenum">
              <a:rPr lang="zh-CN" altLang="en-US" smtClean="0">
                <a:ea typeface="宋体" charset="-122"/>
              </a:rPr>
              <a:pPr/>
              <a:t>17</a:t>
            </a:fld>
            <a:endParaRPr lang="en-US" altLang="zh-CN">
              <a:ea typeface="宋体" charset="-122"/>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26988"/>
            <a:ext cx="8843963" cy="6858000"/>
            <a:chOff x="0" y="0"/>
            <a:chExt cx="5571" cy="4320"/>
          </a:xfrm>
        </p:grpSpPr>
        <p:sp>
          <p:nvSpPr>
            <p:cNvPr id="14338" name="Rectangle 3"/>
            <p:cNvSpPr>
              <a:spLocks noChangeArrowheads="1"/>
            </p:cNvSpPr>
            <p:nvPr/>
          </p:nvSpPr>
          <p:spPr bwMode="auto">
            <a:xfrm>
              <a:off x="0" y="3696"/>
              <a:ext cx="2928"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5-2 </a:t>
              </a:r>
              <a:r>
                <a:rPr lang="zh-CN" altLang="en-US" sz="2000" b="1" dirty="0">
                  <a:latin typeface="楷体" pitchFamily="49" charset="-122"/>
                  <a:ea typeface="楷体" pitchFamily="49" charset="-122"/>
                </a:rPr>
                <a:t>二维数组及其顺序存储图例形式</a:t>
              </a:r>
            </a:p>
          </p:txBody>
        </p:sp>
        <p:grpSp>
          <p:nvGrpSpPr>
            <p:cNvPr id="3" name="Group 4"/>
            <p:cNvGrpSpPr>
              <a:grpSpLocks/>
            </p:cNvGrpSpPr>
            <p:nvPr/>
          </p:nvGrpSpPr>
          <p:grpSpPr bwMode="auto">
            <a:xfrm>
              <a:off x="192" y="164"/>
              <a:ext cx="2208" cy="1517"/>
              <a:chOff x="0" y="0"/>
              <a:chExt cx="2208" cy="1517"/>
            </a:xfrm>
          </p:grpSpPr>
          <p:grpSp>
            <p:nvGrpSpPr>
              <p:cNvPr id="7" name="Group 5"/>
              <p:cNvGrpSpPr>
                <a:grpSpLocks/>
              </p:cNvGrpSpPr>
              <p:nvPr/>
            </p:nvGrpSpPr>
            <p:grpSpPr bwMode="auto">
              <a:xfrm>
                <a:off x="0" y="0"/>
                <a:ext cx="2059" cy="1154"/>
                <a:chOff x="0" y="0"/>
                <a:chExt cx="2059" cy="1154"/>
              </a:xfrm>
            </p:grpSpPr>
            <p:sp>
              <p:nvSpPr>
                <p:cNvPr id="243718" name="Rectangle 6"/>
                <p:cNvSpPr>
                  <a:spLocks noChangeArrowheads="1"/>
                </p:cNvSpPr>
                <p:nvPr/>
              </p:nvSpPr>
              <p:spPr bwMode="auto">
                <a:xfrm>
                  <a:off x="430" y="0"/>
                  <a:ext cx="1564" cy="11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sz="2800">
                      <a:latin typeface="Times New Roman" pitchFamily="2" charset="0"/>
                      <a:ea typeface="宋体"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11   </a:t>
                  </a:r>
                  <a:r>
                    <a:rPr lang="en-US" altLang="zh-CN" sz="2800">
                      <a:latin typeface="Times New Roman" pitchFamily="2" charset="0"/>
                      <a:ea typeface="宋体" charset="0"/>
                    </a:rPr>
                    <a:t>a</a:t>
                  </a:r>
                  <a:r>
                    <a:rPr lang="en-US" altLang="zh-CN" sz="2800" baseline="-25000">
                      <a:latin typeface="Times New Roman" pitchFamily="2" charset="0"/>
                      <a:ea typeface="宋体" charset="0"/>
                    </a:rPr>
                    <a:t>12  </a:t>
                  </a:r>
                  <a:r>
                    <a:rPr lang="en-US" altLang="zh-CN" sz="2800">
                      <a:latin typeface="Times New Roman" pitchFamily="2" charset="0"/>
                      <a:ea typeface="Arial Unicode MS"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1n</a:t>
                  </a:r>
                </a:p>
                <a:p>
                  <a:pPr>
                    <a:buFont typeface="Arial" charset="0"/>
                    <a:buNone/>
                    <a:defRPr/>
                  </a:pPr>
                  <a:r>
                    <a:rPr lang="en-US" altLang="zh-CN" sz="2800">
                      <a:latin typeface="Times New Roman" pitchFamily="2" charset="0"/>
                      <a:ea typeface="宋体" charset="0"/>
                    </a:rPr>
                    <a:t> a</a:t>
                  </a:r>
                  <a:r>
                    <a:rPr lang="en-US" altLang="zh-CN" sz="2800" baseline="-25000">
                      <a:latin typeface="Times New Roman" pitchFamily="2" charset="0"/>
                      <a:ea typeface="宋体" charset="0"/>
                    </a:rPr>
                    <a:t>21   </a:t>
                  </a:r>
                  <a:r>
                    <a:rPr lang="en-US" altLang="zh-CN" sz="2800">
                      <a:latin typeface="Times New Roman" pitchFamily="2" charset="0"/>
                      <a:ea typeface="宋体" charset="0"/>
                    </a:rPr>
                    <a:t>a</a:t>
                  </a:r>
                  <a:r>
                    <a:rPr lang="en-US" altLang="zh-CN" sz="2800" baseline="-25000">
                      <a:latin typeface="Times New Roman" pitchFamily="2" charset="0"/>
                      <a:ea typeface="宋体" charset="0"/>
                    </a:rPr>
                    <a:t>22  </a:t>
                  </a:r>
                  <a:r>
                    <a:rPr lang="en-US" altLang="zh-CN" sz="2800">
                      <a:latin typeface="Times New Roman" pitchFamily="2" charset="0"/>
                      <a:ea typeface="Arial Unicode MS"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2n</a:t>
                  </a:r>
                </a:p>
                <a:p>
                  <a:pPr>
                    <a:buFont typeface="Arial" charset="0"/>
                    <a:buNone/>
                    <a:defRPr/>
                  </a:pPr>
                  <a:r>
                    <a:rPr lang="en-US" altLang="zh-CN" sz="2800">
                      <a:latin typeface="Times New Roman" pitchFamily="2" charset="0"/>
                      <a:ea typeface="宋体" charset="0"/>
                    </a:rPr>
                    <a:t>… … … … …</a:t>
                  </a:r>
                </a:p>
                <a:p>
                  <a:pPr>
                    <a:buFont typeface="Arial" charset="0"/>
                    <a:buNone/>
                    <a:defRPr/>
                  </a:pPr>
                  <a:r>
                    <a:rPr lang="en-US" altLang="zh-CN" sz="2800">
                      <a:latin typeface="Times New Roman" pitchFamily="2" charset="0"/>
                      <a:ea typeface="宋体" charset="0"/>
                    </a:rPr>
                    <a:t> a</a:t>
                  </a:r>
                  <a:r>
                    <a:rPr lang="en-US" altLang="zh-CN" sz="2800" baseline="-25000">
                      <a:latin typeface="Times New Roman" pitchFamily="2" charset="0"/>
                      <a:ea typeface="宋体" charset="0"/>
                    </a:rPr>
                    <a:t>m1   </a:t>
                  </a:r>
                  <a:r>
                    <a:rPr lang="en-US" altLang="zh-CN" sz="2800">
                      <a:latin typeface="Times New Roman" pitchFamily="2" charset="0"/>
                      <a:ea typeface="宋体" charset="0"/>
                    </a:rPr>
                    <a:t>a</a:t>
                  </a:r>
                  <a:r>
                    <a:rPr lang="en-US" altLang="zh-CN" sz="2800" baseline="-25000">
                      <a:latin typeface="Times New Roman" pitchFamily="2" charset="0"/>
                      <a:ea typeface="宋体" charset="0"/>
                    </a:rPr>
                    <a:t>m2  </a:t>
                  </a:r>
                  <a:r>
                    <a:rPr lang="en-US" altLang="zh-CN" sz="2800">
                      <a:latin typeface="Times New Roman" pitchFamily="2" charset="0"/>
                      <a:ea typeface="Arial Unicode MS"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mn</a:t>
                  </a:r>
                </a:p>
              </p:txBody>
            </p:sp>
            <p:sp>
              <p:nvSpPr>
                <p:cNvPr id="243719" name="Rectangle 7"/>
                <p:cNvSpPr>
                  <a:spLocks noChangeArrowheads="1"/>
                </p:cNvSpPr>
                <p:nvPr/>
              </p:nvSpPr>
              <p:spPr bwMode="auto">
                <a:xfrm>
                  <a:off x="0" y="480"/>
                  <a:ext cx="340" cy="2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p>
              </p:txBody>
            </p:sp>
            <p:sp>
              <p:nvSpPr>
                <p:cNvPr id="243720" name="AutoShape 8"/>
                <p:cNvSpPr/>
                <p:nvPr/>
              </p:nvSpPr>
              <p:spPr bwMode="auto">
                <a:xfrm>
                  <a:off x="420" y="66"/>
                  <a:ext cx="45" cy="1088"/>
                </a:xfrm>
                <a:prstGeom prst="leftBracket">
                  <a:avLst>
                    <a:gd name="adj" fmla="val 201481"/>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43721" name="AutoShape 9"/>
                <p:cNvSpPr/>
                <p:nvPr/>
              </p:nvSpPr>
              <p:spPr bwMode="auto">
                <a:xfrm>
                  <a:off x="2014" y="48"/>
                  <a:ext cx="45" cy="1088"/>
                </a:xfrm>
                <a:prstGeom prst="rightBracket">
                  <a:avLst>
                    <a:gd name="adj" fmla="val 201481"/>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sp>
            <p:nvSpPr>
              <p:cNvPr id="14345" name="Rectangle 10"/>
              <p:cNvSpPr>
                <a:spLocks noChangeArrowheads="1"/>
              </p:cNvSpPr>
              <p:nvPr/>
            </p:nvSpPr>
            <p:spPr bwMode="auto">
              <a:xfrm>
                <a:off x="240" y="1277"/>
                <a:ext cx="1968" cy="240"/>
              </a:xfrm>
              <a:prstGeom prst="rect">
                <a:avLst/>
              </a:prstGeom>
              <a:noFill/>
              <a:ln w="9525">
                <a:noFill/>
                <a:miter lim="800000"/>
                <a:headEnd/>
                <a:tailEnd/>
              </a:ln>
            </p:spPr>
            <p:txBody>
              <a:bodyPr lIns="92075" tIns="46038" rIns="92075" bIns="46038" anchor="ctr"/>
              <a:lstStyle/>
              <a:p>
                <a:pPr algn="ctr" eaLnBrk="0" hangingPunct="0"/>
                <a:r>
                  <a:rPr lang="en-US" altLang="zh-CN" sz="2000" b="1" dirty="0"/>
                  <a:t>(a)</a:t>
                </a:r>
                <a:r>
                  <a:rPr lang="en-US" altLang="zh-CN" sz="2000" b="1" dirty="0">
                    <a:latin typeface="Arial" pitchFamily="34" charset="0"/>
                  </a:rPr>
                  <a:t>    </a:t>
                </a:r>
                <a:r>
                  <a:rPr lang="zh-CN" altLang="en-US" sz="2000" b="1" dirty="0">
                    <a:latin typeface="楷体" pitchFamily="49" charset="-122"/>
                    <a:ea typeface="楷体" pitchFamily="49" charset="-122"/>
                  </a:rPr>
                  <a:t>二维数组的表示形式</a:t>
                </a:r>
              </a:p>
            </p:txBody>
          </p:sp>
        </p:grpSp>
        <p:sp>
          <p:nvSpPr>
            <p:cNvPr id="14346" name="Rectangle 11"/>
            <p:cNvSpPr>
              <a:spLocks noChangeArrowheads="1"/>
            </p:cNvSpPr>
            <p:nvPr/>
          </p:nvSpPr>
          <p:spPr bwMode="auto">
            <a:xfrm>
              <a:off x="2352" y="4128"/>
              <a:ext cx="1587" cy="192"/>
            </a:xfrm>
            <a:prstGeom prst="rect">
              <a:avLst/>
            </a:prstGeom>
            <a:noFill/>
            <a:ln w="9525">
              <a:noFill/>
              <a:miter lim="800000"/>
              <a:headEnd/>
              <a:tailEnd/>
            </a:ln>
          </p:spPr>
          <p:txBody>
            <a:bodyPr lIns="92075" tIns="46038" rIns="92075" bIns="46038" anchor="ctr"/>
            <a:lstStyle/>
            <a:p>
              <a:pPr algn="ctr" eaLnBrk="0" hangingPunct="0"/>
              <a:r>
                <a:rPr lang="en-US" altLang="zh-CN" sz="2000" b="1" dirty="0"/>
                <a:t>(b)</a:t>
              </a:r>
              <a:r>
                <a:rPr lang="en-US" altLang="zh-CN" sz="2000" b="1" dirty="0">
                  <a:latin typeface="Arial" pitchFamily="34" charset="0"/>
                </a:rPr>
                <a:t>   </a:t>
              </a:r>
              <a:r>
                <a:rPr lang="zh-CN" altLang="en-US" sz="2000" b="1" dirty="0">
                  <a:latin typeface="楷体" pitchFamily="49" charset="-122"/>
                  <a:ea typeface="楷体" pitchFamily="49" charset="-122"/>
                </a:rPr>
                <a:t>行优先顺序存储</a:t>
              </a:r>
            </a:p>
          </p:txBody>
        </p:sp>
        <p:sp>
          <p:nvSpPr>
            <p:cNvPr id="14347" name="Rectangle 12"/>
            <p:cNvSpPr>
              <a:spLocks noChangeArrowheads="1"/>
            </p:cNvSpPr>
            <p:nvPr/>
          </p:nvSpPr>
          <p:spPr bwMode="auto">
            <a:xfrm>
              <a:off x="3984" y="4128"/>
              <a:ext cx="1587" cy="192"/>
            </a:xfrm>
            <a:prstGeom prst="rect">
              <a:avLst/>
            </a:prstGeom>
            <a:noFill/>
            <a:ln w="9525">
              <a:noFill/>
              <a:miter lim="800000"/>
              <a:headEnd/>
              <a:tailEnd/>
            </a:ln>
          </p:spPr>
          <p:txBody>
            <a:bodyPr lIns="92075" tIns="46038" rIns="92075" bIns="46038" anchor="ctr"/>
            <a:lstStyle/>
            <a:p>
              <a:pPr algn="ctr" eaLnBrk="0" hangingPunct="0"/>
              <a:r>
                <a:rPr lang="en-US" altLang="zh-CN" sz="2000" b="1" dirty="0"/>
                <a:t>(c)</a:t>
              </a:r>
              <a:r>
                <a:rPr lang="en-US" altLang="zh-CN" sz="2000" b="1" dirty="0">
                  <a:latin typeface="Arial" pitchFamily="34" charset="0"/>
                </a:rPr>
                <a:t>   </a:t>
              </a:r>
              <a:r>
                <a:rPr lang="zh-CN" altLang="en-US" sz="2000" b="1" dirty="0">
                  <a:latin typeface="楷体" pitchFamily="49" charset="-122"/>
                  <a:ea typeface="楷体" pitchFamily="49" charset="-122"/>
                </a:rPr>
                <a:t>列优先顺序存储</a:t>
              </a:r>
            </a:p>
          </p:txBody>
        </p:sp>
        <p:grpSp>
          <p:nvGrpSpPr>
            <p:cNvPr id="8" name="Group 13"/>
            <p:cNvGrpSpPr>
              <a:grpSpLocks/>
            </p:cNvGrpSpPr>
            <p:nvPr/>
          </p:nvGrpSpPr>
          <p:grpSpPr bwMode="auto">
            <a:xfrm>
              <a:off x="3024" y="0"/>
              <a:ext cx="1020" cy="4081"/>
              <a:chOff x="0" y="0"/>
              <a:chExt cx="1018" cy="4166"/>
            </a:xfrm>
          </p:grpSpPr>
          <p:grpSp>
            <p:nvGrpSpPr>
              <p:cNvPr id="9" name="Group 14"/>
              <p:cNvGrpSpPr>
                <a:grpSpLocks/>
              </p:cNvGrpSpPr>
              <p:nvPr/>
            </p:nvGrpSpPr>
            <p:grpSpPr bwMode="auto">
              <a:xfrm>
                <a:off x="0" y="233"/>
                <a:ext cx="941" cy="1134"/>
                <a:chOff x="0" y="0"/>
                <a:chExt cx="941" cy="1360"/>
              </a:xfrm>
            </p:grpSpPr>
            <p:grpSp>
              <p:nvGrpSpPr>
                <p:cNvPr id="11" name="Group 15"/>
                <p:cNvGrpSpPr>
                  <a:grpSpLocks/>
                </p:cNvGrpSpPr>
                <p:nvPr/>
              </p:nvGrpSpPr>
              <p:grpSpPr bwMode="auto">
                <a:xfrm>
                  <a:off x="0" y="0"/>
                  <a:ext cx="411" cy="1360"/>
                  <a:chOff x="0" y="0"/>
                  <a:chExt cx="411" cy="1360"/>
                </a:xfrm>
              </p:grpSpPr>
              <p:sp>
                <p:nvSpPr>
                  <p:cNvPr id="243728" name="Rectangle 16"/>
                  <p:cNvSpPr>
                    <a:spLocks noChangeArrowheads="1"/>
                  </p:cNvSpPr>
                  <p:nvPr/>
                </p:nvSpPr>
                <p:spPr bwMode="auto">
                  <a:xfrm>
                    <a:off x="3" y="0"/>
                    <a:ext cx="408" cy="1360"/>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11</a:t>
                    </a:r>
                  </a:p>
                  <a:p>
                    <a:pPr>
                      <a:buFont typeface="Arial" charset="0"/>
                      <a:buNone/>
                      <a:defRPr/>
                    </a:pPr>
                    <a:r>
                      <a:rPr lang="en-US" altLang="zh-CN" baseline="-25000">
                        <a:latin typeface="Times New Roman" pitchFamily="2" charset="0"/>
                        <a:ea typeface="宋体" charset="0"/>
                      </a:rPr>
                      <a:t> </a:t>
                    </a:r>
                    <a:r>
                      <a:rPr lang="en-US" altLang="zh-CN">
                        <a:latin typeface="Times New Roman" pitchFamily="2" charset="0"/>
                        <a:ea typeface="宋体" charset="0"/>
                      </a:rPr>
                      <a:t>a</a:t>
                    </a:r>
                    <a:r>
                      <a:rPr lang="en-US" altLang="zh-CN" baseline="-25000">
                        <a:latin typeface="Times New Roman" pitchFamily="2" charset="0"/>
                        <a:ea typeface="宋体" charset="0"/>
                      </a:rPr>
                      <a:t>12 </a:t>
                    </a:r>
                  </a:p>
                  <a:p>
                    <a:pPr>
                      <a:buFont typeface="Arial" charset="0"/>
                      <a:buNone/>
                      <a:defRPr/>
                    </a:pPr>
                    <a:endParaRPr lang="en-US" altLang="zh-CN">
                      <a:latin typeface="Times New Roman" pitchFamily="2" charset="0"/>
                      <a:ea typeface="Arial Unicode MS" charset="0"/>
                    </a:endParaRPr>
                  </a:p>
                  <a:p>
                    <a:pPr>
                      <a:buFont typeface="Arial" charset="0"/>
                      <a:buNone/>
                      <a:defRPr/>
                    </a:pPr>
                    <a:r>
                      <a:rPr lang="en-US" altLang="zh-CN">
                        <a:latin typeface="Times New Roman" pitchFamily="2" charset="0"/>
                        <a:ea typeface="Arial Unicode MS" charset="0"/>
                      </a:rPr>
                      <a:t>… </a:t>
                    </a:r>
                  </a:p>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1n</a:t>
                    </a:r>
                  </a:p>
                </p:txBody>
              </p:sp>
              <p:sp>
                <p:nvSpPr>
                  <p:cNvPr id="243729" name="Line 17"/>
                  <p:cNvSpPr>
                    <a:spLocks noChangeShapeType="1"/>
                  </p:cNvSpPr>
                  <p:nvPr/>
                </p:nvSpPr>
                <p:spPr bwMode="auto">
                  <a:xfrm>
                    <a:off x="0" y="335"/>
                    <a:ext cx="408"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30" name="Line 18"/>
                  <p:cNvSpPr>
                    <a:spLocks noChangeShapeType="1"/>
                  </p:cNvSpPr>
                  <p:nvPr/>
                </p:nvSpPr>
                <p:spPr bwMode="auto">
                  <a:xfrm>
                    <a:off x="0" y="672"/>
                    <a:ext cx="408"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31" name="Line 19"/>
                  <p:cNvSpPr>
                    <a:spLocks noChangeShapeType="1"/>
                  </p:cNvSpPr>
                  <p:nvPr/>
                </p:nvSpPr>
                <p:spPr bwMode="auto">
                  <a:xfrm>
                    <a:off x="0" y="1018"/>
                    <a:ext cx="408"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43732" name="AutoShape 20"/>
                <p:cNvSpPr/>
                <p:nvPr/>
              </p:nvSpPr>
              <p:spPr bwMode="auto">
                <a:xfrm>
                  <a:off x="482" y="0"/>
                  <a:ext cx="113" cy="1349"/>
                </a:xfrm>
                <a:prstGeom prst="rightBrace">
                  <a:avLst>
                    <a:gd name="adj1" fmla="val 99484"/>
                    <a:gd name="adj2" fmla="val 50000"/>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43733" name="Rectangle 21"/>
                <p:cNvSpPr>
                  <a:spLocks noChangeArrowheads="1"/>
                </p:cNvSpPr>
                <p:nvPr/>
              </p:nvSpPr>
              <p:spPr bwMode="auto">
                <a:xfrm>
                  <a:off x="624" y="287"/>
                  <a:ext cx="317" cy="7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b="1">
                      <a:latin typeface="Times New Roman" pitchFamily="2" charset="0"/>
                      <a:ea typeface="宋体" charset="0"/>
                    </a:rPr>
                    <a:t>第</a:t>
                  </a:r>
                </a:p>
                <a:p>
                  <a:pPr>
                    <a:buFont typeface="Arial" charset="0"/>
                    <a:buNone/>
                    <a:defRPr/>
                  </a:pPr>
                  <a:r>
                    <a:rPr lang="zh-CN" altLang="en-US" b="1">
                      <a:latin typeface="Times New Roman" pitchFamily="2" charset="0"/>
                      <a:ea typeface="宋体" charset="0"/>
                    </a:rPr>
                    <a:t> </a:t>
                  </a:r>
                  <a:r>
                    <a:rPr lang="en-US" altLang="zh-CN" b="1">
                      <a:latin typeface="Times New Roman" pitchFamily="2" charset="0"/>
                      <a:ea typeface="宋体" charset="0"/>
                    </a:rPr>
                    <a:t>1</a:t>
                  </a:r>
                </a:p>
                <a:p>
                  <a:pPr>
                    <a:buFont typeface="Arial" charset="0"/>
                    <a:buNone/>
                    <a:defRPr/>
                  </a:pPr>
                  <a:r>
                    <a:rPr lang="zh-CN" altLang="en-US" b="1">
                      <a:latin typeface="Times New Roman" pitchFamily="2" charset="0"/>
                      <a:ea typeface="宋体" charset="0"/>
                    </a:rPr>
                    <a:t>行</a:t>
                  </a:r>
                </a:p>
              </p:txBody>
            </p:sp>
          </p:grpSp>
          <p:grpSp>
            <p:nvGrpSpPr>
              <p:cNvPr id="12" name="Group 22"/>
              <p:cNvGrpSpPr>
                <a:grpSpLocks/>
              </p:cNvGrpSpPr>
              <p:nvPr/>
            </p:nvGrpSpPr>
            <p:grpSpPr bwMode="auto">
              <a:xfrm>
                <a:off x="0" y="1375"/>
                <a:ext cx="941" cy="1134"/>
                <a:chOff x="0" y="0"/>
                <a:chExt cx="941" cy="1360"/>
              </a:xfrm>
            </p:grpSpPr>
            <p:grpSp>
              <p:nvGrpSpPr>
                <p:cNvPr id="14" name="Group 23"/>
                <p:cNvGrpSpPr>
                  <a:grpSpLocks/>
                </p:cNvGrpSpPr>
                <p:nvPr/>
              </p:nvGrpSpPr>
              <p:grpSpPr bwMode="auto">
                <a:xfrm>
                  <a:off x="0" y="0"/>
                  <a:ext cx="411" cy="1360"/>
                  <a:chOff x="0" y="0"/>
                  <a:chExt cx="411" cy="1360"/>
                </a:xfrm>
              </p:grpSpPr>
              <p:sp>
                <p:nvSpPr>
                  <p:cNvPr id="243736" name="Rectangle 24"/>
                  <p:cNvSpPr>
                    <a:spLocks noChangeArrowheads="1"/>
                  </p:cNvSpPr>
                  <p:nvPr/>
                </p:nvSpPr>
                <p:spPr bwMode="auto">
                  <a:xfrm>
                    <a:off x="3" y="0"/>
                    <a:ext cx="408" cy="1360"/>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21</a:t>
                    </a:r>
                  </a:p>
                  <a:p>
                    <a:pPr>
                      <a:buFont typeface="Arial" charset="0"/>
                      <a:buNone/>
                      <a:defRPr/>
                    </a:pPr>
                    <a:r>
                      <a:rPr lang="en-US" altLang="zh-CN" baseline="-25000">
                        <a:latin typeface="Times New Roman" pitchFamily="2" charset="0"/>
                        <a:ea typeface="宋体" charset="0"/>
                      </a:rPr>
                      <a:t> </a:t>
                    </a:r>
                    <a:r>
                      <a:rPr lang="en-US" altLang="zh-CN">
                        <a:latin typeface="Times New Roman" pitchFamily="2" charset="0"/>
                        <a:ea typeface="宋体" charset="0"/>
                      </a:rPr>
                      <a:t>a</a:t>
                    </a:r>
                    <a:r>
                      <a:rPr lang="en-US" altLang="zh-CN" baseline="-25000">
                        <a:latin typeface="Times New Roman" pitchFamily="2" charset="0"/>
                        <a:ea typeface="宋体" charset="0"/>
                      </a:rPr>
                      <a:t>22 </a:t>
                    </a:r>
                  </a:p>
                  <a:p>
                    <a:pPr>
                      <a:buFont typeface="Arial" charset="0"/>
                      <a:buNone/>
                      <a:defRPr/>
                    </a:pPr>
                    <a:endParaRPr lang="en-US" altLang="zh-CN">
                      <a:latin typeface="Times New Roman" pitchFamily="2" charset="0"/>
                      <a:ea typeface="Arial Unicode MS" charset="0"/>
                    </a:endParaRPr>
                  </a:p>
                  <a:p>
                    <a:pPr>
                      <a:buFont typeface="Arial" charset="0"/>
                      <a:buNone/>
                      <a:defRPr/>
                    </a:pPr>
                    <a:r>
                      <a:rPr lang="en-US" altLang="zh-CN">
                        <a:latin typeface="Times New Roman" pitchFamily="2" charset="0"/>
                        <a:ea typeface="Arial Unicode MS" charset="0"/>
                      </a:rPr>
                      <a:t>… </a:t>
                    </a:r>
                  </a:p>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2n</a:t>
                    </a:r>
                  </a:p>
                </p:txBody>
              </p:sp>
              <p:sp>
                <p:nvSpPr>
                  <p:cNvPr id="243737" name="Line 25"/>
                  <p:cNvSpPr>
                    <a:spLocks noChangeShapeType="1"/>
                  </p:cNvSpPr>
                  <p:nvPr/>
                </p:nvSpPr>
                <p:spPr bwMode="auto">
                  <a:xfrm>
                    <a:off x="0" y="336"/>
                    <a:ext cx="408"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38" name="Line 26"/>
                  <p:cNvSpPr>
                    <a:spLocks noChangeShapeType="1"/>
                  </p:cNvSpPr>
                  <p:nvPr/>
                </p:nvSpPr>
                <p:spPr bwMode="auto">
                  <a:xfrm>
                    <a:off x="0" y="672"/>
                    <a:ext cx="408"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39" name="Line 27"/>
                  <p:cNvSpPr>
                    <a:spLocks noChangeShapeType="1"/>
                  </p:cNvSpPr>
                  <p:nvPr/>
                </p:nvSpPr>
                <p:spPr bwMode="auto">
                  <a:xfrm>
                    <a:off x="0" y="1019"/>
                    <a:ext cx="408"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43740" name="AutoShape 28"/>
                <p:cNvSpPr/>
                <p:nvPr/>
              </p:nvSpPr>
              <p:spPr bwMode="auto">
                <a:xfrm>
                  <a:off x="482" y="0"/>
                  <a:ext cx="113" cy="1349"/>
                </a:xfrm>
                <a:prstGeom prst="rightBrace">
                  <a:avLst>
                    <a:gd name="adj1" fmla="val 99484"/>
                    <a:gd name="adj2" fmla="val 50000"/>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43741" name="Rectangle 29"/>
                <p:cNvSpPr>
                  <a:spLocks noChangeArrowheads="1"/>
                </p:cNvSpPr>
                <p:nvPr/>
              </p:nvSpPr>
              <p:spPr bwMode="auto">
                <a:xfrm>
                  <a:off x="624" y="288"/>
                  <a:ext cx="317" cy="7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b="1">
                      <a:latin typeface="Times New Roman" pitchFamily="2" charset="0"/>
                      <a:ea typeface="宋体" charset="0"/>
                    </a:rPr>
                    <a:t>第</a:t>
                  </a:r>
                </a:p>
                <a:p>
                  <a:pPr>
                    <a:buFont typeface="Arial" charset="0"/>
                    <a:buNone/>
                    <a:defRPr/>
                  </a:pPr>
                  <a:r>
                    <a:rPr lang="zh-CN" altLang="en-US" b="1">
                      <a:latin typeface="Times New Roman" pitchFamily="2" charset="0"/>
                      <a:ea typeface="宋体" charset="0"/>
                    </a:rPr>
                    <a:t> </a:t>
                  </a:r>
                  <a:r>
                    <a:rPr lang="en-US" altLang="zh-CN" b="1">
                      <a:latin typeface="Times New Roman" pitchFamily="2" charset="0"/>
                      <a:ea typeface="宋体" charset="0"/>
                    </a:rPr>
                    <a:t>2</a:t>
                  </a:r>
                </a:p>
                <a:p>
                  <a:pPr>
                    <a:buFont typeface="Arial" charset="0"/>
                    <a:buNone/>
                    <a:defRPr/>
                  </a:pPr>
                  <a:r>
                    <a:rPr lang="zh-CN" altLang="en-US" b="1">
                      <a:latin typeface="Times New Roman" pitchFamily="2" charset="0"/>
                      <a:ea typeface="宋体" charset="0"/>
                    </a:rPr>
                    <a:t>行</a:t>
                  </a:r>
                </a:p>
              </p:txBody>
            </p:sp>
          </p:grpSp>
          <p:grpSp>
            <p:nvGrpSpPr>
              <p:cNvPr id="15" name="Group 30"/>
              <p:cNvGrpSpPr>
                <a:grpSpLocks/>
              </p:cNvGrpSpPr>
              <p:nvPr/>
            </p:nvGrpSpPr>
            <p:grpSpPr bwMode="auto">
              <a:xfrm>
                <a:off x="0" y="2805"/>
                <a:ext cx="941" cy="1134"/>
                <a:chOff x="0" y="0"/>
                <a:chExt cx="941" cy="1360"/>
              </a:xfrm>
            </p:grpSpPr>
            <p:grpSp>
              <p:nvGrpSpPr>
                <p:cNvPr id="16" name="Group 31"/>
                <p:cNvGrpSpPr>
                  <a:grpSpLocks/>
                </p:cNvGrpSpPr>
                <p:nvPr/>
              </p:nvGrpSpPr>
              <p:grpSpPr bwMode="auto">
                <a:xfrm>
                  <a:off x="0" y="0"/>
                  <a:ext cx="411" cy="1360"/>
                  <a:chOff x="0" y="0"/>
                  <a:chExt cx="411" cy="1360"/>
                </a:xfrm>
              </p:grpSpPr>
              <p:sp>
                <p:nvSpPr>
                  <p:cNvPr id="243744" name="Rectangle 32"/>
                  <p:cNvSpPr>
                    <a:spLocks noChangeArrowheads="1"/>
                  </p:cNvSpPr>
                  <p:nvPr/>
                </p:nvSpPr>
                <p:spPr bwMode="auto">
                  <a:xfrm>
                    <a:off x="3" y="0"/>
                    <a:ext cx="408" cy="1360"/>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m1</a:t>
                    </a:r>
                  </a:p>
                  <a:p>
                    <a:pPr>
                      <a:buFont typeface="Arial" charset="0"/>
                      <a:buNone/>
                      <a:defRPr/>
                    </a:pPr>
                    <a:r>
                      <a:rPr lang="en-US" altLang="zh-CN" baseline="-25000">
                        <a:latin typeface="Times New Roman" pitchFamily="2" charset="0"/>
                        <a:ea typeface="宋体" charset="0"/>
                      </a:rPr>
                      <a:t> </a:t>
                    </a:r>
                    <a:r>
                      <a:rPr lang="en-US" altLang="zh-CN">
                        <a:latin typeface="Times New Roman" pitchFamily="2" charset="0"/>
                        <a:ea typeface="宋体" charset="0"/>
                      </a:rPr>
                      <a:t>a</a:t>
                    </a:r>
                    <a:r>
                      <a:rPr lang="en-US" altLang="zh-CN" baseline="-25000">
                        <a:latin typeface="Times New Roman" pitchFamily="2" charset="0"/>
                        <a:ea typeface="宋体" charset="0"/>
                      </a:rPr>
                      <a:t>m2 </a:t>
                    </a:r>
                  </a:p>
                  <a:p>
                    <a:pPr>
                      <a:buFont typeface="Arial" charset="0"/>
                      <a:buNone/>
                      <a:defRPr/>
                    </a:pPr>
                    <a:endParaRPr lang="en-US" altLang="zh-CN">
                      <a:latin typeface="Times New Roman" pitchFamily="2" charset="0"/>
                      <a:ea typeface="Arial Unicode MS" charset="0"/>
                    </a:endParaRPr>
                  </a:p>
                  <a:p>
                    <a:pPr>
                      <a:buFont typeface="Arial" charset="0"/>
                      <a:buNone/>
                      <a:defRPr/>
                    </a:pPr>
                    <a:r>
                      <a:rPr lang="en-US" altLang="zh-CN">
                        <a:latin typeface="Times New Roman" pitchFamily="2" charset="0"/>
                        <a:ea typeface="Arial Unicode MS" charset="0"/>
                      </a:rPr>
                      <a:t>… </a:t>
                    </a:r>
                  </a:p>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mn </a:t>
                    </a:r>
                  </a:p>
                </p:txBody>
              </p:sp>
              <p:sp>
                <p:nvSpPr>
                  <p:cNvPr id="243745" name="Line 33"/>
                  <p:cNvSpPr>
                    <a:spLocks noChangeShapeType="1"/>
                  </p:cNvSpPr>
                  <p:nvPr/>
                </p:nvSpPr>
                <p:spPr bwMode="auto">
                  <a:xfrm>
                    <a:off x="0" y="336"/>
                    <a:ext cx="408"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46" name="Line 34"/>
                  <p:cNvSpPr>
                    <a:spLocks noChangeShapeType="1"/>
                  </p:cNvSpPr>
                  <p:nvPr/>
                </p:nvSpPr>
                <p:spPr bwMode="auto">
                  <a:xfrm>
                    <a:off x="0" y="672"/>
                    <a:ext cx="408"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47" name="Line 35"/>
                  <p:cNvSpPr>
                    <a:spLocks noChangeShapeType="1"/>
                  </p:cNvSpPr>
                  <p:nvPr/>
                </p:nvSpPr>
                <p:spPr bwMode="auto">
                  <a:xfrm>
                    <a:off x="0" y="1019"/>
                    <a:ext cx="408"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43748" name="AutoShape 36"/>
                <p:cNvSpPr/>
                <p:nvPr/>
              </p:nvSpPr>
              <p:spPr bwMode="auto">
                <a:xfrm>
                  <a:off x="482" y="0"/>
                  <a:ext cx="113" cy="1349"/>
                </a:xfrm>
                <a:prstGeom prst="rightBrace">
                  <a:avLst>
                    <a:gd name="adj1" fmla="val 99484"/>
                    <a:gd name="adj2" fmla="val 50000"/>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4" name="Rectangle 37"/>
                <p:cNvSpPr>
                  <a:spLocks noChangeArrowheads="1"/>
                </p:cNvSpPr>
                <p:nvPr/>
              </p:nvSpPr>
              <p:spPr bwMode="auto">
                <a:xfrm>
                  <a:off x="624" y="288"/>
                  <a:ext cx="317" cy="7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b="1">
                      <a:latin typeface="Times New Roman" pitchFamily="2" charset="0"/>
                      <a:ea typeface="宋体" charset="0"/>
                    </a:rPr>
                    <a:t>第</a:t>
                  </a:r>
                </a:p>
                <a:p>
                  <a:pPr>
                    <a:buFont typeface="Arial" charset="0"/>
                    <a:buNone/>
                    <a:defRPr/>
                  </a:pPr>
                  <a:r>
                    <a:rPr lang="zh-CN" altLang="en-US" b="1">
                      <a:latin typeface="Times New Roman" pitchFamily="2" charset="0"/>
                      <a:ea typeface="宋体" charset="0"/>
                    </a:rPr>
                    <a:t> </a:t>
                  </a:r>
                  <a:r>
                    <a:rPr lang="en-US" altLang="zh-CN" b="1">
                      <a:latin typeface="Times New Roman" pitchFamily="2" charset="0"/>
                      <a:ea typeface="宋体" charset="0"/>
                    </a:rPr>
                    <a:t>m</a:t>
                  </a:r>
                </a:p>
                <a:p>
                  <a:pPr>
                    <a:buFont typeface="Arial" charset="0"/>
                    <a:buNone/>
                    <a:defRPr/>
                  </a:pPr>
                  <a:r>
                    <a:rPr lang="zh-CN" altLang="en-US" b="1">
                      <a:latin typeface="Times New Roman" pitchFamily="2" charset="0"/>
                      <a:ea typeface="宋体" charset="0"/>
                    </a:rPr>
                    <a:t>行</a:t>
                  </a:r>
                </a:p>
              </p:txBody>
            </p:sp>
          </p:grpSp>
          <p:grpSp>
            <p:nvGrpSpPr>
              <p:cNvPr id="17" name="Group 38"/>
              <p:cNvGrpSpPr>
                <a:grpSpLocks/>
              </p:cNvGrpSpPr>
              <p:nvPr/>
            </p:nvGrpSpPr>
            <p:grpSpPr bwMode="auto">
              <a:xfrm>
                <a:off x="10" y="2487"/>
                <a:ext cx="1008" cy="317"/>
                <a:chOff x="0" y="0"/>
                <a:chExt cx="1008" cy="376"/>
              </a:xfrm>
            </p:grpSpPr>
            <p:sp>
              <p:nvSpPr>
                <p:cNvPr id="5" name="Rectangle 39"/>
                <p:cNvSpPr>
                  <a:spLocks noChangeArrowheads="1"/>
                </p:cNvSpPr>
                <p:nvPr/>
              </p:nvSpPr>
              <p:spPr bwMode="auto">
                <a:xfrm>
                  <a:off x="0" y="36"/>
                  <a:ext cx="408" cy="340"/>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sz="2800">
                      <a:latin typeface="Times New Roman" pitchFamily="2" charset="0"/>
                      <a:ea typeface="Arial Unicode MS" charset="0"/>
                    </a:rPr>
                    <a:t>┆</a:t>
                  </a:r>
                </a:p>
              </p:txBody>
            </p:sp>
            <p:sp>
              <p:nvSpPr>
                <p:cNvPr id="6" name="Rectangle 40"/>
                <p:cNvSpPr>
                  <a:spLocks noChangeArrowheads="1"/>
                </p:cNvSpPr>
                <p:nvPr/>
              </p:nvSpPr>
              <p:spPr bwMode="auto">
                <a:xfrm>
                  <a:off x="672" y="0"/>
                  <a:ext cx="336" cy="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sz="2800">
                      <a:latin typeface="Times New Roman" pitchFamily="2" charset="0"/>
                      <a:ea typeface="Arial Unicode MS" charset="0"/>
                    </a:rPr>
                    <a:t>┆</a:t>
                  </a:r>
                </a:p>
              </p:txBody>
            </p:sp>
          </p:grpSp>
          <p:sp>
            <p:nvSpPr>
              <p:cNvPr id="243753" name="Rectangle 41"/>
              <p:cNvSpPr>
                <a:spLocks noChangeArrowheads="1"/>
              </p:cNvSpPr>
              <p:nvPr/>
            </p:nvSpPr>
            <p:spPr bwMode="auto">
              <a:xfrm>
                <a:off x="10" y="3939"/>
                <a:ext cx="408"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Arial Unicode MS" charset="0"/>
                  </a:rPr>
                  <a:t>…</a:t>
                </a:r>
                <a:endParaRPr lang="en-US" altLang="zh-CN">
                  <a:latin typeface="Times New Roman" pitchFamily="2" charset="0"/>
                  <a:ea typeface="宋体" charset="0"/>
                </a:endParaRPr>
              </a:p>
            </p:txBody>
          </p:sp>
          <p:sp>
            <p:nvSpPr>
              <p:cNvPr id="243754" name="Rectangle 42"/>
              <p:cNvSpPr>
                <a:spLocks noChangeArrowheads="1"/>
              </p:cNvSpPr>
              <p:nvPr/>
            </p:nvSpPr>
            <p:spPr bwMode="auto">
              <a:xfrm>
                <a:off x="10" y="0"/>
                <a:ext cx="408"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Arial Unicode MS" charset="0"/>
                  </a:rPr>
                  <a:t>…</a:t>
                </a:r>
                <a:endParaRPr lang="en-US" altLang="zh-CN">
                  <a:latin typeface="Times New Roman" pitchFamily="2" charset="0"/>
                  <a:ea typeface="宋体" charset="0"/>
                </a:endParaRPr>
              </a:p>
            </p:txBody>
          </p:sp>
        </p:grpSp>
        <p:grpSp>
          <p:nvGrpSpPr>
            <p:cNvPr id="18" name="Group 43"/>
            <p:cNvGrpSpPr>
              <a:grpSpLocks/>
            </p:cNvGrpSpPr>
            <p:nvPr/>
          </p:nvGrpSpPr>
          <p:grpSpPr bwMode="auto">
            <a:xfrm>
              <a:off x="4445" y="0"/>
              <a:ext cx="1020" cy="4081"/>
              <a:chOff x="0" y="0"/>
              <a:chExt cx="1018" cy="4166"/>
            </a:xfrm>
          </p:grpSpPr>
          <p:grpSp>
            <p:nvGrpSpPr>
              <p:cNvPr id="19" name="Group 44"/>
              <p:cNvGrpSpPr>
                <a:grpSpLocks/>
              </p:cNvGrpSpPr>
              <p:nvPr/>
            </p:nvGrpSpPr>
            <p:grpSpPr bwMode="auto">
              <a:xfrm>
                <a:off x="0" y="233"/>
                <a:ext cx="941" cy="1134"/>
                <a:chOff x="0" y="0"/>
                <a:chExt cx="941" cy="1360"/>
              </a:xfrm>
            </p:grpSpPr>
            <p:grpSp>
              <p:nvGrpSpPr>
                <p:cNvPr id="20" name="Group 45"/>
                <p:cNvGrpSpPr>
                  <a:grpSpLocks/>
                </p:cNvGrpSpPr>
                <p:nvPr/>
              </p:nvGrpSpPr>
              <p:grpSpPr bwMode="auto">
                <a:xfrm>
                  <a:off x="0" y="0"/>
                  <a:ext cx="411" cy="1360"/>
                  <a:chOff x="0" y="0"/>
                  <a:chExt cx="411" cy="1360"/>
                </a:xfrm>
              </p:grpSpPr>
              <p:sp>
                <p:nvSpPr>
                  <p:cNvPr id="243758" name="Rectangle 46"/>
                  <p:cNvSpPr>
                    <a:spLocks noChangeArrowheads="1"/>
                  </p:cNvSpPr>
                  <p:nvPr/>
                </p:nvSpPr>
                <p:spPr bwMode="auto">
                  <a:xfrm>
                    <a:off x="3" y="0"/>
                    <a:ext cx="408" cy="1360"/>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11</a:t>
                    </a:r>
                  </a:p>
                  <a:p>
                    <a:pPr>
                      <a:buFont typeface="Arial" charset="0"/>
                      <a:buNone/>
                      <a:defRPr/>
                    </a:pPr>
                    <a:r>
                      <a:rPr lang="en-US" altLang="zh-CN" baseline="-25000">
                        <a:latin typeface="Times New Roman" pitchFamily="2" charset="0"/>
                        <a:ea typeface="宋体" charset="0"/>
                      </a:rPr>
                      <a:t> </a:t>
                    </a:r>
                    <a:r>
                      <a:rPr lang="en-US" altLang="zh-CN">
                        <a:latin typeface="Times New Roman" pitchFamily="2" charset="0"/>
                        <a:ea typeface="宋体" charset="0"/>
                      </a:rPr>
                      <a:t>a</a:t>
                    </a:r>
                    <a:r>
                      <a:rPr lang="en-US" altLang="zh-CN" baseline="-25000">
                        <a:latin typeface="Times New Roman" pitchFamily="2" charset="0"/>
                        <a:ea typeface="宋体" charset="0"/>
                      </a:rPr>
                      <a:t>21 </a:t>
                    </a:r>
                  </a:p>
                  <a:p>
                    <a:pPr>
                      <a:buFont typeface="Arial" charset="0"/>
                      <a:buNone/>
                      <a:defRPr/>
                    </a:pPr>
                    <a:endParaRPr lang="en-US" altLang="zh-CN">
                      <a:latin typeface="Times New Roman" pitchFamily="2" charset="0"/>
                      <a:ea typeface="Arial Unicode MS" charset="0"/>
                    </a:endParaRPr>
                  </a:p>
                  <a:p>
                    <a:pPr>
                      <a:buFont typeface="Arial" charset="0"/>
                      <a:buNone/>
                      <a:defRPr/>
                    </a:pPr>
                    <a:r>
                      <a:rPr lang="en-US" altLang="zh-CN">
                        <a:latin typeface="Times New Roman" pitchFamily="2" charset="0"/>
                        <a:ea typeface="Arial Unicode MS" charset="0"/>
                      </a:rPr>
                      <a:t>… </a:t>
                    </a:r>
                  </a:p>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m1</a:t>
                    </a:r>
                  </a:p>
                </p:txBody>
              </p:sp>
              <p:sp>
                <p:nvSpPr>
                  <p:cNvPr id="243759" name="Line 47"/>
                  <p:cNvSpPr>
                    <a:spLocks noChangeShapeType="1"/>
                  </p:cNvSpPr>
                  <p:nvPr/>
                </p:nvSpPr>
                <p:spPr bwMode="auto">
                  <a:xfrm>
                    <a:off x="0" y="335"/>
                    <a:ext cx="408"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60" name="Line 48"/>
                  <p:cNvSpPr>
                    <a:spLocks noChangeShapeType="1"/>
                  </p:cNvSpPr>
                  <p:nvPr/>
                </p:nvSpPr>
                <p:spPr bwMode="auto">
                  <a:xfrm>
                    <a:off x="0" y="672"/>
                    <a:ext cx="408"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61" name="Line 49"/>
                  <p:cNvSpPr>
                    <a:spLocks noChangeShapeType="1"/>
                  </p:cNvSpPr>
                  <p:nvPr/>
                </p:nvSpPr>
                <p:spPr bwMode="auto">
                  <a:xfrm>
                    <a:off x="0" y="1018"/>
                    <a:ext cx="408"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43762" name="AutoShape 50"/>
                <p:cNvSpPr/>
                <p:nvPr/>
              </p:nvSpPr>
              <p:spPr bwMode="auto">
                <a:xfrm>
                  <a:off x="482" y="0"/>
                  <a:ext cx="113" cy="1349"/>
                </a:xfrm>
                <a:prstGeom prst="rightBrace">
                  <a:avLst>
                    <a:gd name="adj1" fmla="val 99484"/>
                    <a:gd name="adj2" fmla="val 50000"/>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43763" name="Rectangle 51"/>
                <p:cNvSpPr>
                  <a:spLocks noChangeArrowheads="1"/>
                </p:cNvSpPr>
                <p:nvPr/>
              </p:nvSpPr>
              <p:spPr bwMode="auto">
                <a:xfrm>
                  <a:off x="624" y="287"/>
                  <a:ext cx="317" cy="7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b="1">
                      <a:latin typeface="Times New Roman" pitchFamily="2" charset="0"/>
                      <a:ea typeface="宋体" charset="0"/>
                    </a:rPr>
                    <a:t>第</a:t>
                  </a:r>
                </a:p>
                <a:p>
                  <a:pPr>
                    <a:buFont typeface="Arial" charset="0"/>
                    <a:buNone/>
                    <a:defRPr/>
                  </a:pPr>
                  <a:r>
                    <a:rPr lang="zh-CN" altLang="en-US" b="1">
                      <a:latin typeface="Times New Roman" pitchFamily="2" charset="0"/>
                      <a:ea typeface="宋体" charset="0"/>
                    </a:rPr>
                    <a:t> </a:t>
                  </a:r>
                  <a:r>
                    <a:rPr lang="en-US" altLang="zh-CN" b="1">
                      <a:latin typeface="Times New Roman" pitchFamily="2" charset="0"/>
                      <a:ea typeface="宋体" charset="0"/>
                    </a:rPr>
                    <a:t>1</a:t>
                  </a:r>
                </a:p>
                <a:p>
                  <a:pPr>
                    <a:buFont typeface="Arial" charset="0"/>
                    <a:buNone/>
                    <a:defRPr/>
                  </a:pPr>
                  <a:r>
                    <a:rPr lang="zh-CN" altLang="en-US" b="1">
                      <a:latin typeface="Times New Roman" pitchFamily="2" charset="0"/>
                      <a:ea typeface="宋体" charset="0"/>
                    </a:rPr>
                    <a:t>列</a:t>
                  </a:r>
                </a:p>
              </p:txBody>
            </p:sp>
          </p:grpSp>
          <p:grpSp>
            <p:nvGrpSpPr>
              <p:cNvPr id="21" name="Group 52"/>
              <p:cNvGrpSpPr>
                <a:grpSpLocks/>
              </p:cNvGrpSpPr>
              <p:nvPr/>
            </p:nvGrpSpPr>
            <p:grpSpPr bwMode="auto">
              <a:xfrm>
                <a:off x="0" y="1375"/>
                <a:ext cx="941" cy="1134"/>
                <a:chOff x="0" y="0"/>
                <a:chExt cx="941" cy="1360"/>
              </a:xfrm>
            </p:grpSpPr>
            <p:grpSp>
              <p:nvGrpSpPr>
                <p:cNvPr id="22" name="Group 53"/>
                <p:cNvGrpSpPr>
                  <a:grpSpLocks/>
                </p:cNvGrpSpPr>
                <p:nvPr/>
              </p:nvGrpSpPr>
              <p:grpSpPr bwMode="auto">
                <a:xfrm>
                  <a:off x="0" y="0"/>
                  <a:ext cx="411" cy="1360"/>
                  <a:chOff x="0" y="0"/>
                  <a:chExt cx="411" cy="1360"/>
                </a:xfrm>
              </p:grpSpPr>
              <p:sp>
                <p:nvSpPr>
                  <p:cNvPr id="243766" name="Rectangle 54"/>
                  <p:cNvSpPr>
                    <a:spLocks noChangeArrowheads="1"/>
                  </p:cNvSpPr>
                  <p:nvPr/>
                </p:nvSpPr>
                <p:spPr bwMode="auto">
                  <a:xfrm>
                    <a:off x="3" y="0"/>
                    <a:ext cx="408" cy="1360"/>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12</a:t>
                    </a:r>
                  </a:p>
                  <a:p>
                    <a:pPr>
                      <a:buFont typeface="Arial" charset="0"/>
                      <a:buNone/>
                      <a:defRPr/>
                    </a:pPr>
                    <a:r>
                      <a:rPr lang="en-US" altLang="zh-CN" baseline="-25000">
                        <a:latin typeface="Times New Roman" pitchFamily="2" charset="0"/>
                        <a:ea typeface="宋体" charset="0"/>
                      </a:rPr>
                      <a:t> </a:t>
                    </a:r>
                    <a:r>
                      <a:rPr lang="en-US" altLang="zh-CN">
                        <a:latin typeface="Times New Roman" pitchFamily="2" charset="0"/>
                        <a:ea typeface="宋体" charset="0"/>
                      </a:rPr>
                      <a:t>a</a:t>
                    </a:r>
                    <a:r>
                      <a:rPr lang="en-US" altLang="zh-CN" baseline="-25000">
                        <a:latin typeface="Times New Roman" pitchFamily="2" charset="0"/>
                        <a:ea typeface="宋体" charset="0"/>
                      </a:rPr>
                      <a:t>22 </a:t>
                    </a:r>
                  </a:p>
                  <a:p>
                    <a:pPr>
                      <a:buFont typeface="Arial" charset="0"/>
                      <a:buNone/>
                      <a:defRPr/>
                    </a:pPr>
                    <a:endParaRPr lang="en-US" altLang="zh-CN">
                      <a:latin typeface="Times New Roman" pitchFamily="2" charset="0"/>
                      <a:ea typeface="Arial Unicode MS" charset="0"/>
                    </a:endParaRPr>
                  </a:p>
                  <a:p>
                    <a:pPr>
                      <a:buFont typeface="Arial" charset="0"/>
                      <a:buNone/>
                      <a:defRPr/>
                    </a:pPr>
                    <a:r>
                      <a:rPr lang="en-US" altLang="zh-CN">
                        <a:latin typeface="Times New Roman" pitchFamily="2" charset="0"/>
                        <a:ea typeface="Arial Unicode MS" charset="0"/>
                      </a:rPr>
                      <a:t>… </a:t>
                    </a:r>
                  </a:p>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m2</a:t>
                    </a:r>
                  </a:p>
                </p:txBody>
              </p:sp>
              <p:sp>
                <p:nvSpPr>
                  <p:cNvPr id="243767" name="Line 55"/>
                  <p:cNvSpPr>
                    <a:spLocks noChangeShapeType="1"/>
                  </p:cNvSpPr>
                  <p:nvPr/>
                </p:nvSpPr>
                <p:spPr bwMode="auto">
                  <a:xfrm>
                    <a:off x="0" y="336"/>
                    <a:ext cx="408"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68" name="Line 56"/>
                  <p:cNvSpPr>
                    <a:spLocks noChangeShapeType="1"/>
                  </p:cNvSpPr>
                  <p:nvPr/>
                </p:nvSpPr>
                <p:spPr bwMode="auto">
                  <a:xfrm>
                    <a:off x="0" y="672"/>
                    <a:ext cx="408"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69" name="Line 57"/>
                  <p:cNvSpPr>
                    <a:spLocks noChangeShapeType="1"/>
                  </p:cNvSpPr>
                  <p:nvPr/>
                </p:nvSpPr>
                <p:spPr bwMode="auto">
                  <a:xfrm>
                    <a:off x="0" y="1019"/>
                    <a:ext cx="408"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43770" name="AutoShape 58"/>
                <p:cNvSpPr/>
                <p:nvPr/>
              </p:nvSpPr>
              <p:spPr bwMode="auto">
                <a:xfrm>
                  <a:off x="482" y="0"/>
                  <a:ext cx="113" cy="1349"/>
                </a:xfrm>
                <a:prstGeom prst="rightBrace">
                  <a:avLst>
                    <a:gd name="adj1" fmla="val 99484"/>
                    <a:gd name="adj2" fmla="val 50000"/>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10" name="Rectangle 59"/>
                <p:cNvSpPr>
                  <a:spLocks noChangeArrowheads="1"/>
                </p:cNvSpPr>
                <p:nvPr/>
              </p:nvSpPr>
              <p:spPr bwMode="auto">
                <a:xfrm>
                  <a:off x="624" y="288"/>
                  <a:ext cx="317" cy="7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b="1">
                      <a:latin typeface="Times New Roman" pitchFamily="2" charset="0"/>
                      <a:ea typeface="宋体" charset="0"/>
                    </a:rPr>
                    <a:t>第</a:t>
                  </a:r>
                </a:p>
                <a:p>
                  <a:pPr>
                    <a:buFont typeface="Arial" charset="0"/>
                    <a:buNone/>
                    <a:defRPr/>
                  </a:pPr>
                  <a:r>
                    <a:rPr lang="zh-CN" altLang="en-US" b="1">
                      <a:latin typeface="Times New Roman" pitchFamily="2" charset="0"/>
                      <a:ea typeface="宋体" charset="0"/>
                    </a:rPr>
                    <a:t> </a:t>
                  </a:r>
                  <a:r>
                    <a:rPr lang="en-US" altLang="zh-CN" b="1">
                      <a:latin typeface="Times New Roman" pitchFamily="2" charset="0"/>
                      <a:ea typeface="宋体" charset="0"/>
                    </a:rPr>
                    <a:t>2</a:t>
                  </a:r>
                </a:p>
                <a:p>
                  <a:pPr>
                    <a:buFont typeface="Arial" charset="0"/>
                    <a:buNone/>
                    <a:defRPr/>
                  </a:pPr>
                  <a:r>
                    <a:rPr lang="zh-CN" altLang="en-US" b="1">
                      <a:latin typeface="Times New Roman" pitchFamily="2" charset="0"/>
                      <a:ea typeface="宋体" charset="0"/>
                    </a:rPr>
                    <a:t>列</a:t>
                  </a:r>
                </a:p>
              </p:txBody>
            </p:sp>
          </p:grpSp>
          <p:grpSp>
            <p:nvGrpSpPr>
              <p:cNvPr id="23" name="Group 60"/>
              <p:cNvGrpSpPr>
                <a:grpSpLocks/>
              </p:cNvGrpSpPr>
              <p:nvPr/>
            </p:nvGrpSpPr>
            <p:grpSpPr bwMode="auto">
              <a:xfrm>
                <a:off x="0" y="2805"/>
                <a:ext cx="941" cy="1134"/>
                <a:chOff x="0" y="0"/>
                <a:chExt cx="941" cy="1360"/>
              </a:xfrm>
            </p:grpSpPr>
            <p:grpSp>
              <p:nvGrpSpPr>
                <p:cNvPr id="24" name="Group 61"/>
                <p:cNvGrpSpPr>
                  <a:grpSpLocks/>
                </p:cNvGrpSpPr>
                <p:nvPr/>
              </p:nvGrpSpPr>
              <p:grpSpPr bwMode="auto">
                <a:xfrm>
                  <a:off x="0" y="0"/>
                  <a:ext cx="411" cy="1360"/>
                  <a:chOff x="0" y="0"/>
                  <a:chExt cx="411" cy="1360"/>
                </a:xfrm>
              </p:grpSpPr>
              <p:sp>
                <p:nvSpPr>
                  <p:cNvPr id="243774" name="Rectangle 62"/>
                  <p:cNvSpPr>
                    <a:spLocks noChangeArrowheads="1"/>
                  </p:cNvSpPr>
                  <p:nvPr/>
                </p:nvSpPr>
                <p:spPr bwMode="auto">
                  <a:xfrm>
                    <a:off x="3" y="0"/>
                    <a:ext cx="408" cy="1360"/>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1m</a:t>
                    </a:r>
                  </a:p>
                  <a:p>
                    <a:pPr>
                      <a:buFont typeface="Arial" charset="0"/>
                      <a:buNone/>
                      <a:defRPr/>
                    </a:pPr>
                    <a:r>
                      <a:rPr lang="en-US" altLang="zh-CN" baseline="-25000">
                        <a:latin typeface="Times New Roman" pitchFamily="2" charset="0"/>
                        <a:ea typeface="宋体" charset="0"/>
                      </a:rPr>
                      <a:t> </a:t>
                    </a:r>
                    <a:r>
                      <a:rPr lang="en-US" altLang="zh-CN">
                        <a:latin typeface="Times New Roman" pitchFamily="2" charset="0"/>
                        <a:ea typeface="宋体" charset="0"/>
                      </a:rPr>
                      <a:t>a</a:t>
                    </a:r>
                    <a:r>
                      <a:rPr lang="en-US" altLang="zh-CN" baseline="-25000">
                        <a:latin typeface="Times New Roman" pitchFamily="2" charset="0"/>
                        <a:ea typeface="宋体" charset="0"/>
                      </a:rPr>
                      <a:t>2m </a:t>
                    </a:r>
                  </a:p>
                  <a:p>
                    <a:pPr>
                      <a:buFont typeface="Arial" charset="0"/>
                      <a:buNone/>
                      <a:defRPr/>
                    </a:pPr>
                    <a:endParaRPr lang="en-US" altLang="zh-CN">
                      <a:latin typeface="Times New Roman" pitchFamily="2" charset="0"/>
                      <a:ea typeface="Arial Unicode MS" charset="0"/>
                    </a:endParaRPr>
                  </a:p>
                  <a:p>
                    <a:pPr>
                      <a:buFont typeface="Arial" charset="0"/>
                      <a:buNone/>
                      <a:defRPr/>
                    </a:pPr>
                    <a:r>
                      <a:rPr lang="en-US" altLang="zh-CN">
                        <a:latin typeface="Times New Roman" pitchFamily="2" charset="0"/>
                        <a:ea typeface="Arial Unicode MS" charset="0"/>
                      </a:rPr>
                      <a:t>… </a:t>
                    </a:r>
                  </a:p>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mn</a:t>
                    </a:r>
                  </a:p>
                </p:txBody>
              </p:sp>
              <p:sp>
                <p:nvSpPr>
                  <p:cNvPr id="243775" name="Line 63"/>
                  <p:cNvSpPr>
                    <a:spLocks noChangeShapeType="1"/>
                  </p:cNvSpPr>
                  <p:nvPr/>
                </p:nvSpPr>
                <p:spPr bwMode="auto">
                  <a:xfrm>
                    <a:off x="0" y="336"/>
                    <a:ext cx="408"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76" name="Line 64"/>
                  <p:cNvSpPr>
                    <a:spLocks noChangeShapeType="1"/>
                  </p:cNvSpPr>
                  <p:nvPr/>
                </p:nvSpPr>
                <p:spPr bwMode="auto">
                  <a:xfrm>
                    <a:off x="0" y="672"/>
                    <a:ext cx="408"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77" name="Line 65"/>
                  <p:cNvSpPr>
                    <a:spLocks noChangeShapeType="1"/>
                  </p:cNvSpPr>
                  <p:nvPr/>
                </p:nvSpPr>
                <p:spPr bwMode="auto">
                  <a:xfrm>
                    <a:off x="0" y="1019"/>
                    <a:ext cx="408"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13" name="AutoShape 66"/>
                <p:cNvSpPr/>
                <p:nvPr/>
              </p:nvSpPr>
              <p:spPr bwMode="auto">
                <a:xfrm>
                  <a:off x="482" y="0"/>
                  <a:ext cx="113" cy="1349"/>
                </a:xfrm>
                <a:prstGeom prst="rightBrace">
                  <a:avLst>
                    <a:gd name="adj1" fmla="val 99484"/>
                    <a:gd name="adj2" fmla="val 50000"/>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43779" name="Rectangle 67"/>
                <p:cNvSpPr>
                  <a:spLocks noChangeArrowheads="1"/>
                </p:cNvSpPr>
                <p:nvPr/>
              </p:nvSpPr>
              <p:spPr bwMode="auto">
                <a:xfrm>
                  <a:off x="624" y="288"/>
                  <a:ext cx="317" cy="7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b="1">
                      <a:latin typeface="Times New Roman" pitchFamily="2" charset="0"/>
                      <a:ea typeface="宋体" charset="0"/>
                    </a:rPr>
                    <a:t>第</a:t>
                  </a:r>
                </a:p>
                <a:p>
                  <a:pPr>
                    <a:buFont typeface="Arial" charset="0"/>
                    <a:buNone/>
                    <a:defRPr/>
                  </a:pPr>
                  <a:r>
                    <a:rPr lang="zh-CN" altLang="en-US" b="1">
                      <a:latin typeface="Times New Roman" pitchFamily="2" charset="0"/>
                      <a:ea typeface="宋体" charset="0"/>
                    </a:rPr>
                    <a:t> </a:t>
                  </a:r>
                  <a:r>
                    <a:rPr lang="en-US" altLang="zh-CN" b="1">
                      <a:latin typeface="Times New Roman" pitchFamily="2" charset="0"/>
                      <a:ea typeface="宋体" charset="0"/>
                    </a:rPr>
                    <a:t>n</a:t>
                  </a:r>
                </a:p>
                <a:p>
                  <a:pPr>
                    <a:buFont typeface="Arial" charset="0"/>
                    <a:buNone/>
                    <a:defRPr/>
                  </a:pPr>
                  <a:r>
                    <a:rPr lang="zh-CN" altLang="en-US" b="1">
                      <a:latin typeface="Times New Roman" pitchFamily="2" charset="0"/>
                      <a:ea typeface="宋体" charset="0"/>
                    </a:rPr>
                    <a:t>列</a:t>
                  </a:r>
                </a:p>
              </p:txBody>
            </p:sp>
          </p:grpSp>
          <p:grpSp>
            <p:nvGrpSpPr>
              <p:cNvPr id="25" name="Group 68"/>
              <p:cNvGrpSpPr>
                <a:grpSpLocks/>
              </p:cNvGrpSpPr>
              <p:nvPr/>
            </p:nvGrpSpPr>
            <p:grpSpPr bwMode="auto">
              <a:xfrm>
                <a:off x="10" y="2487"/>
                <a:ext cx="1008" cy="317"/>
                <a:chOff x="0" y="0"/>
                <a:chExt cx="1008" cy="376"/>
              </a:xfrm>
            </p:grpSpPr>
            <p:sp>
              <p:nvSpPr>
                <p:cNvPr id="243781" name="Rectangle 69"/>
                <p:cNvSpPr>
                  <a:spLocks noChangeArrowheads="1"/>
                </p:cNvSpPr>
                <p:nvPr/>
              </p:nvSpPr>
              <p:spPr bwMode="auto">
                <a:xfrm>
                  <a:off x="0" y="36"/>
                  <a:ext cx="408" cy="340"/>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sz="2800">
                      <a:latin typeface="Times New Roman" pitchFamily="2" charset="0"/>
                      <a:ea typeface="Arial Unicode MS" charset="0"/>
                    </a:rPr>
                    <a:t>┆</a:t>
                  </a:r>
                </a:p>
              </p:txBody>
            </p:sp>
            <p:sp>
              <p:nvSpPr>
                <p:cNvPr id="243782" name="Rectangle 70"/>
                <p:cNvSpPr>
                  <a:spLocks noChangeArrowheads="1"/>
                </p:cNvSpPr>
                <p:nvPr/>
              </p:nvSpPr>
              <p:spPr bwMode="auto">
                <a:xfrm>
                  <a:off x="672" y="0"/>
                  <a:ext cx="336" cy="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sz="2800">
                      <a:latin typeface="Times New Roman" pitchFamily="2" charset="0"/>
                      <a:ea typeface="Arial Unicode MS" charset="0"/>
                    </a:rPr>
                    <a:t>┆</a:t>
                  </a:r>
                </a:p>
              </p:txBody>
            </p:sp>
          </p:grpSp>
          <p:sp>
            <p:nvSpPr>
              <p:cNvPr id="243783" name="Rectangle 71"/>
              <p:cNvSpPr>
                <a:spLocks noChangeArrowheads="1"/>
              </p:cNvSpPr>
              <p:nvPr/>
            </p:nvSpPr>
            <p:spPr bwMode="auto">
              <a:xfrm>
                <a:off x="10" y="3939"/>
                <a:ext cx="408"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Arial Unicode MS" charset="0"/>
                  </a:rPr>
                  <a:t>…</a:t>
                </a:r>
                <a:endParaRPr lang="en-US" altLang="zh-CN">
                  <a:latin typeface="Times New Roman" pitchFamily="2" charset="0"/>
                  <a:ea typeface="宋体" charset="0"/>
                </a:endParaRPr>
              </a:p>
            </p:txBody>
          </p:sp>
          <p:sp>
            <p:nvSpPr>
              <p:cNvPr id="243784" name="Rectangle 72"/>
              <p:cNvSpPr>
                <a:spLocks noChangeArrowheads="1"/>
              </p:cNvSpPr>
              <p:nvPr/>
            </p:nvSpPr>
            <p:spPr bwMode="auto">
              <a:xfrm>
                <a:off x="10" y="0"/>
                <a:ext cx="408"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Arial Unicode MS" charset="0"/>
                  </a:rPr>
                  <a:t>…</a:t>
                </a:r>
                <a:endParaRPr lang="en-US" altLang="zh-CN">
                  <a:latin typeface="Times New Roman" pitchFamily="2" charset="0"/>
                  <a:ea typeface="宋体" charset="0"/>
                </a:endParaRPr>
              </a:p>
            </p:txBody>
          </p:sp>
        </p:grpSp>
      </p:grpSp>
      <p:sp>
        <p:nvSpPr>
          <p:cNvPr id="73" name="灯片编号占位符 72"/>
          <p:cNvSpPr>
            <a:spLocks noGrp="1"/>
          </p:cNvSpPr>
          <p:nvPr>
            <p:ph type="sldNum" sz="quarter" idx="12"/>
          </p:nvPr>
        </p:nvSpPr>
        <p:spPr/>
        <p:txBody>
          <a:bodyPr/>
          <a:lstStyle/>
          <a:p>
            <a:fld id="{8EC1CFFA-9162-4795-A94E-2747091806DB}" type="slidenum">
              <a:rPr lang="zh-CN" altLang="en-US" smtClean="0"/>
              <a:pPr/>
              <a:t>170</a:t>
            </a:fld>
            <a:endParaRPr lang="en-US" altLang="zh-CN"/>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p:nvPr>
        </p:nvSpPr>
        <p:spPr>
          <a:xfrm>
            <a:off x="152400" y="179388"/>
            <a:ext cx="8812213" cy="6489700"/>
          </a:xfrm>
        </p:spPr>
        <p:txBody>
          <a:bodyPr/>
          <a:lstStyle/>
          <a:p>
            <a:pPr marL="0" indent="0">
              <a:lnSpc>
                <a:spcPct val="110000"/>
              </a:lnSpc>
              <a:buFont typeface="Wingdings" pitchFamily="2" charset="2"/>
              <a:buNone/>
            </a:pPr>
            <a:r>
              <a:rPr lang="zh-CN" altLang="en-US" dirty="0">
                <a:latin typeface="楷体_GB2312" pitchFamily="1" charset="-122"/>
                <a:ea typeface="楷体_GB2312" pitchFamily="1" charset="-122"/>
              </a:rPr>
              <a:t>   </a:t>
            </a:r>
            <a:r>
              <a:rPr lang="zh-CN" altLang="en-US" sz="2800" b="1" dirty="0">
                <a:latin typeface="宋体" pitchFamily="2" charset="-122"/>
              </a:rPr>
              <a:t>设有二维数组</a:t>
            </a:r>
            <a:r>
              <a:rPr lang="en-US" altLang="zh-CN" sz="2800" b="1" dirty="0"/>
              <a:t>A=(</a:t>
            </a:r>
            <a:r>
              <a:rPr lang="en-US" altLang="zh-CN" sz="2800" b="1" dirty="0" err="1"/>
              <a:t>a</a:t>
            </a:r>
            <a:r>
              <a:rPr lang="en-US" altLang="zh-CN" sz="2800" b="1" baseline="-25000" dirty="0" err="1"/>
              <a:t>ij</a:t>
            </a:r>
            <a:r>
              <a:rPr lang="en-US" altLang="zh-CN" sz="2800" b="1" dirty="0"/>
              <a:t>)</a:t>
            </a:r>
            <a:r>
              <a:rPr lang="en-US" altLang="zh-CN" sz="2800" b="1" baseline="-25000" dirty="0" err="1"/>
              <a:t>m</a:t>
            </a:r>
            <a:r>
              <a:rPr lang="en-US" altLang="zh-CN" sz="2800" b="1" baseline="-25000" dirty="0" err="1">
                <a:sym typeface="Symbol" pitchFamily="18" charset="2"/>
              </a:rPr>
              <a:t></a:t>
            </a:r>
            <a:r>
              <a:rPr lang="en-US" altLang="zh-CN" sz="2800" b="1" baseline="-25000" dirty="0" err="1"/>
              <a:t>n</a:t>
            </a:r>
            <a:r>
              <a:rPr lang="zh-CN" altLang="en-US" sz="2800" b="1" dirty="0">
                <a:latin typeface="宋体" pitchFamily="2" charset="-122"/>
              </a:rPr>
              <a:t>，若每个元素占用的存储单元数为</a:t>
            </a:r>
            <a:r>
              <a:rPr lang="en-US" altLang="zh-CN" sz="2800" b="1" i="1" dirty="0"/>
              <a:t>l</a:t>
            </a:r>
            <a:r>
              <a:rPr lang="en-US" altLang="zh-CN" sz="2800" b="1" dirty="0">
                <a:latin typeface="宋体" pitchFamily="2" charset="-122"/>
              </a:rPr>
              <a:t>(</a:t>
            </a:r>
            <a:r>
              <a:rPr lang="zh-CN" altLang="en-US" sz="2800" b="1" dirty="0">
                <a:latin typeface="宋体" pitchFamily="2" charset="-122"/>
              </a:rPr>
              <a:t>个</a:t>
            </a:r>
            <a:r>
              <a:rPr lang="en-US" altLang="zh-CN" sz="2800" b="1" dirty="0">
                <a:latin typeface="宋体" pitchFamily="2" charset="-122"/>
              </a:rPr>
              <a:t>)</a:t>
            </a:r>
            <a:r>
              <a:rPr lang="zh-CN" altLang="en-US" sz="2800" b="1" dirty="0">
                <a:latin typeface="宋体" pitchFamily="2" charset="-122"/>
              </a:rPr>
              <a:t>，</a:t>
            </a:r>
            <a:r>
              <a:rPr lang="en-US" altLang="zh-CN" sz="2800" b="1" dirty="0"/>
              <a:t>LOC[a</a:t>
            </a:r>
            <a:r>
              <a:rPr lang="en-US" altLang="zh-CN" sz="2800" b="1" baseline="-25000" dirty="0"/>
              <a:t>11</a:t>
            </a:r>
            <a:r>
              <a:rPr lang="en-US" altLang="zh-CN" sz="2800" b="1" dirty="0"/>
              <a:t>]</a:t>
            </a:r>
            <a:r>
              <a:rPr lang="zh-CN" altLang="en-US" sz="2800" b="1" dirty="0"/>
              <a:t>表示元素</a:t>
            </a:r>
            <a:r>
              <a:rPr lang="en-US" altLang="zh-CN" sz="2800" b="1" dirty="0"/>
              <a:t>a</a:t>
            </a:r>
            <a:r>
              <a:rPr lang="en-US" altLang="zh-CN" sz="2800" b="1" baseline="-25000" dirty="0"/>
              <a:t>11</a:t>
            </a:r>
            <a:r>
              <a:rPr lang="zh-CN" altLang="en-US" sz="2800" b="1" dirty="0"/>
              <a:t>的首地址</a:t>
            </a:r>
            <a:r>
              <a:rPr lang="zh-CN" altLang="en-US" sz="2800" b="1" dirty="0">
                <a:latin typeface="宋体" pitchFamily="2" charset="-122"/>
              </a:rPr>
              <a:t>，即</a:t>
            </a:r>
            <a:r>
              <a:rPr lang="zh-CN" altLang="en-US" sz="2800" b="1" dirty="0">
                <a:solidFill>
                  <a:srgbClr val="FF0000"/>
                </a:solidFill>
                <a:latin typeface="宋体" pitchFamily="2" charset="-122"/>
              </a:rPr>
              <a:t>数组的</a:t>
            </a:r>
            <a:r>
              <a:rPr lang="zh-CN" altLang="en-US" sz="2800" b="1" dirty="0">
                <a:solidFill>
                  <a:srgbClr val="FF0000"/>
                </a:solidFill>
              </a:rPr>
              <a:t>首地址</a:t>
            </a:r>
            <a:r>
              <a:rPr lang="zh-CN" altLang="en-US" sz="2800" b="1" dirty="0">
                <a:solidFill>
                  <a:srgbClr val="FF0000"/>
                </a:solidFill>
                <a:latin typeface="宋体" pitchFamily="2" charset="-122"/>
              </a:rPr>
              <a:t>。</a:t>
            </a:r>
          </a:p>
          <a:p>
            <a:pPr marL="0" indent="0">
              <a:lnSpc>
                <a:spcPct val="110000"/>
              </a:lnSpc>
              <a:buFont typeface="Wingdings" pitchFamily="2" charset="2"/>
              <a:buNone/>
            </a:pPr>
            <a:r>
              <a:rPr lang="en-US" altLang="zh-CN" b="1" dirty="0"/>
              <a:t>1</a:t>
            </a:r>
            <a:r>
              <a:rPr lang="en-US" altLang="zh-CN" b="1" dirty="0">
                <a:latin typeface="楷体_GB2312" pitchFamily="1" charset="-122"/>
              </a:rPr>
              <a:t>  </a:t>
            </a:r>
            <a:r>
              <a:rPr lang="zh-CN" altLang="en-US" b="1" dirty="0">
                <a:latin typeface="楷体_GB2312" pitchFamily="1" charset="-122"/>
              </a:rPr>
              <a:t>以</a:t>
            </a:r>
            <a:r>
              <a:rPr lang="zh-CN" altLang="en-US" b="1" dirty="0"/>
              <a:t>“</a:t>
            </a:r>
            <a:r>
              <a:rPr lang="zh-CN" altLang="en-US" b="1" dirty="0">
                <a:solidFill>
                  <a:schemeClr val="folHlink"/>
                </a:solidFill>
                <a:latin typeface="楷体_GB2312" pitchFamily="1" charset="-122"/>
              </a:rPr>
              <a:t>行优先顺序</a:t>
            </a:r>
            <a:r>
              <a:rPr lang="zh-CN" altLang="en-US" b="1" dirty="0"/>
              <a:t>”</a:t>
            </a:r>
            <a:r>
              <a:rPr lang="zh-CN" altLang="en-US" b="1" dirty="0">
                <a:latin typeface="楷体_GB2312" pitchFamily="1" charset="-122"/>
              </a:rPr>
              <a:t>存储</a:t>
            </a:r>
            <a:endParaRPr lang="zh-CN" altLang="en-US" b="1" dirty="0">
              <a:latin typeface="宋体" pitchFamily="2" charset="-122"/>
            </a:endParaRPr>
          </a:p>
          <a:p>
            <a:pPr marL="533400" lvl="1" indent="0">
              <a:lnSpc>
                <a:spcPct val="110000"/>
              </a:lnSpc>
              <a:buFont typeface="Wingdings" pitchFamily="2" charset="2"/>
              <a:buNone/>
            </a:pPr>
            <a:r>
              <a:rPr lang="zh-CN" altLang="en-US" b="1" dirty="0">
                <a:latin typeface="宋体" pitchFamily="2" charset="-122"/>
              </a:rPr>
              <a:t>⑴ </a:t>
            </a:r>
            <a:r>
              <a:rPr lang="zh-CN" altLang="en-US" b="1" dirty="0">
                <a:latin typeface="楷体" pitchFamily="49" charset="-122"/>
                <a:ea typeface="楷体" pitchFamily="49" charset="-122"/>
              </a:rPr>
              <a:t>第</a:t>
            </a:r>
            <a:r>
              <a:rPr lang="en-US" altLang="zh-CN" b="1" dirty="0">
                <a:latin typeface="楷体" pitchFamily="49" charset="-122"/>
                <a:ea typeface="楷体" pitchFamily="49" charset="-122"/>
              </a:rPr>
              <a:t>1</a:t>
            </a:r>
            <a:r>
              <a:rPr lang="zh-CN" altLang="en-US" b="1" dirty="0">
                <a:latin typeface="楷体" pitchFamily="49" charset="-122"/>
                <a:ea typeface="楷体" pitchFamily="49" charset="-122"/>
              </a:rPr>
              <a:t>行中的每个元素对应的</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首</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地址是：</a:t>
            </a:r>
          </a:p>
          <a:p>
            <a:pPr marL="1079500" lvl="2" indent="0">
              <a:lnSpc>
                <a:spcPct val="110000"/>
              </a:lnSpc>
              <a:buFont typeface="Wingdings" pitchFamily="2" charset="2"/>
              <a:buNone/>
            </a:pPr>
            <a:r>
              <a:rPr lang="zh-CN" altLang="en-US" sz="2800" b="1" dirty="0"/>
              <a:t> </a:t>
            </a:r>
            <a:r>
              <a:rPr lang="en-US" altLang="zh-CN" sz="2800" b="1" dirty="0"/>
              <a:t>LOC[a</a:t>
            </a:r>
            <a:r>
              <a:rPr lang="en-US" altLang="zh-CN" sz="2800" b="1" baseline="-25000" dirty="0"/>
              <a:t>1j</a:t>
            </a:r>
            <a:r>
              <a:rPr lang="en-US" altLang="zh-CN" sz="2800" b="1" dirty="0"/>
              <a:t>]=LOC[a</a:t>
            </a:r>
            <a:r>
              <a:rPr lang="en-US" altLang="zh-CN" sz="2800" b="1" baseline="-25000" dirty="0"/>
              <a:t>11</a:t>
            </a:r>
            <a:r>
              <a:rPr lang="en-US" altLang="zh-CN" sz="2800" b="1" dirty="0"/>
              <a:t>]+(j-1)</a:t>
            </a:r>
            <a:r>
              <a:rPr lang="en-US" altLang="zh-CN" sz="2800" b="1" dirty="0">
                <a:sym typeface="Symbol" pitchFamily="18" charset="2"/>
              </a:rPr>
              <a:t></a:t>
            </a:r>
            <a:r>
              <a:rPr lang="en-US" altLang="zh-CN" sz="2800" b="1" i="1" dirty="0"/>
              <a:t>l        </a:t>
            </a:r>
            <a:r>
              <a:rPr lang="en-US" altLang="zh-CN" sz="2800" b="1" dirty="0"/>
              <a:t>j=1,2,</a:t>
            </a:r>
            <a:r>
              <a:rPr lang="en-US" altLang="zh-CN" sz="2800" b="1" baseline="-25000" dirty="0"/>
              <a:t> </a:t>
            </a:r>
            <a:r>
              <a:rPr lang="en-US" altLang="zh-CN" sz="2800" b="1" dirty="0">
                <a:ea typeface="Arial Unicode MS" pitchFamily="34" charset="-122"/>
                <a:cs typeface="Arial Unicode MS" pitchFamily="34" charset="-122"/>
              </a:rPr>
              <a:t>…</a:t>
            </a:r>
            <a:r>
              <a:rPr lang="en-US" altLang="zh-CN" sz="2800" b="1" dirty="0"/>
              <a:t>,n</a:t>
            </a:r>
          </a:p>
          <a:p>
            <a:pPr marL="533400" lvl="1" indent="0">
              <a:lnSpc>
                <a:spcPct val="110000"/>
              </a:lnSpc>
              <a:buFont typeface="Wingdings" pitchFamily="2" charset="2"/>
              <a:buNone/>
            </a:pPr>
            <a:r>
              <a:rPr lang="en-US" altLang="zh-CN" b="1" dirty="0"/>
              <a:t>(2)  </a:t>
            </a:r>
            <a:r>
              <a:rPr lang="zh-CN" altLang="en-US" b="1" dirty="0">
                <a:latin typeface="楷体" pitchFamily="49" charset="-122"/>
                <a:ea typeface="楷体" pitchFamily="49" charset="-122"/>
              </a:rPr>
              <a:t>第</a:t>
            </a:r>
            <a:r>
              <a:rPr lang="en-US" altLang="zh-CN" b="1" dirty="0">
                <a:latin typeface="楷体" pitchFamily="49" charset="-122"/>
                <a:ea typeface="楷体" pitchFamily="49" charset="-122"/>
              </a:rPr>
              <a:t>2</a:t>
            </a:r>
            <a:r>
              <a:rPr lang="zh-CN" altLang="en-US" b="1" dirty="0">
                <a:latin typeface="楷体" pitchFamily="49" charset="-122"/>
                <a:ea typeface="楷体" pitchFamily="49" charset="-122"/>
              </a:rPr>
              <a:t>行中的每个元素对应的</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首</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地址是：</a:t>
            </a:r>
          </a:p>
          <a:p>
            <a:pPr marL="533400" lvl="1" indent="0">
              <a:lnSpc>
                <a:spcPct val="110000"/>
              </a:lnSpc>
              <a:buFont typeface="Wingdings" pitchFamily="2" charset="2"/>
              <a:buNone/>
            </a:pPr>
            <a:r>
              <a:rPr lang="zh-CN" altLang="en-US" b="1" dirty="0"/>
              <a:t>       </a:t>
            </a:r>
            <a:r>
              <a:rPr lang="en-US" altLang="zh-CN" b="1" dirty="0"/>
              <a:t>LOC[a</a:t>
            </a:r>
            <a:r>
              <a:rPr lang="en-US" altLang="zh-CN" b="1" baseline="-25000" dirty="0"/>
              <a:t>2j</a:t>
            </a:r>
            <a:r>
              <a:rPr lang="en-US" altLang="zh-CN" b="1" dirty="0"/>
              <a:t>]=LOC[a</a:t>
            </a:r>
            <a:r>
              <a:rPr lang="en-US" altLang="zh-CN" b="1" baseline="-25000" dirty="0"/>
              <a:t>11</a:t>
            </a:r>
            <a:r>
              <a:rPr lang="en-US" altLang="zh-CN" b="1" dirty="0"/>
              <a:t>]+</a:t>
            </a:r>
            <a:r>
              <a:rPr lang="en-US" altLang="zh-CN" b="1" dirty="0" err="1"/>
              <a:t>n</a:t>
            </a:r>
            <a:r>
              <a:rPr lang="en-US" altLang="zh-CN" b="1" dirty="0" err="1">
                <a:sym typeface="Symbol" pitchFamily="18" charset="2"/>
              </a:rPr>
              <a:t></a:t>
            </a:r>
            <a:r>
              <a:rPr lang="en-US" altLang="zh-CN" b="1" i="1" dirty="0" err="1"/>
              <a:t>l</a:t>
            </a:r>
            <a:r>
              <a:rPr lang="en-US" altLang="zh-CN" b="1" i="1" dirty="0"/>
              <a:t> </a:t>
            </a:r>
            <a:r>
              <a:rPr lang="en-US" altLang="zh-CN" b="1" dirty="0"/>
              <a:t>+(j-1)</a:t>
            </a:r>
            <a:r>
              <a:rPr lang="en-US" altLang="zh-CN" b="1" dirty="0">
                <a:sym typeface="Symbol" pitchFamily="18" charset="2"/>
              </a:rPr>
              <a:t></a:t>
            </a:r>
            <a:r>
              <a:rPr lang="en-US" altLang="zh-CN" b="1" i="1" dirty="0"/>
              <a:t>l      </a:t>
            </a:r>
            <a:r>
              <a:rPr lang="en-US" altLang="zh-CN" b="1" dirty="0"/>
              <a:t>j=1,2,</a:t>
            </a:r>
            <a:r>
              <a:rPr lang="en-US" altLang="zh-CN" b="1" baseline="-25000" dirty="0"/>
              <a:t> </a:t>
            </a:r>
            <a:r>
              <a:rPr lang="en-US" altLang="zh-CN" b="1" dirty="0">
                <a:ea typeface="Arial Unicode MS" pitchFamily="34" charset="-122"/>
                <a:cs typeface="Arial Unicode MS" pitchFamily="34" charset="-122"/>
              </a:rPr>
              <a:t>…</a:t>
            </a:r>
            <a:r>
              <a:rPr lang="en-US" altLang="zh-CN" b="1" dirty="0"/>
              <a:t>,n</a:t>
            </a:r>
          </a:p>
          <a:p>
            <a:pPr marL="533400" lvl="1" indent="0">
              <a:lnSpc>
                <a:spcPct val="110000"/>
              </a:lnSpc>
              <a:buFont typeface="Wingdings" pitchFamily="2" charset="2"/>
              <a:buNone/>
            </a:pPr>
            <a:r>
              <a:rPr lang="en-US" altLang="zh-CN" b="1" dirty="0">
                <a:ea typeface="Arial Unicode MS" pitchFamily="34" charset="-122"/>
                <a:cs typeface="Arial Unicode MS" pitchFamily="34" charset="-122"/>
              </a:rPr>
              <a:t>        … … …</a:t>
            </a:r>
            <a:endParaRPr lang="en-US" altLang="zh-CN" b="1" dirty="0"/>
          </a:p>
          <a:p>
            <a:pPr marL="533400" lvl="1" indent="0">
              <a:lnSpc>
                <a:spcPct val="110000"/>
              </a:lnSpc>
              <a:buFont typeface="Wingdings" pitchFamily="2" charset="2"/>
              <a:buNone/>
            </a:pPr>
            <a:r>
              <a:rPr lang="en-US" altLang="zh-CN" b="1" dirty="0">
                <a:latin typeface="宋体" pitchFamily="2" charset="-122"/>
              </a:rPr>
              <a:t>⑶ </a:t>
            </a:r>
            <a:r>
              <a:rPr lang="zh-CN" altLang="en-US" b="1" dirty="0">
                <a:latin typeface="楷体" pitchFamily="49" charset="-122"/>
                <a:ea typeface="楷体" pitchFamily="49" charset="-122"/>
              </a:rPr>
              <a:t>第</a:t>
            </a:r>
            <a:r>
              <a:rPr lang="en-US" altLang="zh-CN" b="1" dirty="0">
                <a:latin typeface="楷体" pitchFamily="49" charset="-122"/>
                <a:ea typeface="楷体" pitchFamily="49" charset="-122"/>
              </a:rPr>
              <a:t>m</a:t>
            </a:r>
            <a:r>
              <a:rPr lang="zh-CN" altLang="en-US" b="1" dirty="0">
                <a:latin typeface="楷体" pitchFamily="49" charset="-122"/>
                <a:ea typeface="楷体" pitchFamily="49" charset="-122"/>
              </a:rPr>
              <a:t>行中的每个元素对应的</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首</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地址是：</a:t>
            </a:r>
          </a:p>
          <a:p>
            <a:pPr marL="1079500" lvl="2" indent="0">
              <a:lnSpc>
                <a:spcPct val="110000"/>
              </a:lnSpc>
              <a:buFont typeface="Wingdings" pitchFamily="2" charset="2"/>
              <a:buNone/>
            </a:pPr>
            <a:r>
              <a:rPr lang="en-US" altLang="zh-CN" sz="2800" b="1" dirty="0"/>
              <a:t>LOC[</a:t>
            </a:r>
            <a:r>
              <a:rPr lang="en-US" altLang="zh-CN" sz="2800" b="1" dirty="0" err="1"/>
              <a:t>a</a:t>
            </a:r>
            <a:r>
              <a:rPr lang="en-US" altLang="zh-CN" sz="2800" b="1" baseline="-25000" dirty="0" err="1"/>
              <a:t>mj</a:t>
            </a:r>
            <a:r>
              <a:rPr lang="en-US" altLang="zh-CN" sz="2800" b="1" dirty="0"/>
              <a:t>]=LOC[a</a:t>
            </a:r>
            <a:r>
              <a:rPr lang="en-US" altLang="zh-CN" sz="2800" b="1" baseline="-25000" dirty="0"/>
              <a:t>11</a:t>
            </a:r>
            <a:r>
              <a:rPr lang="en-US" altLang="zh-CN" sz="2800" b="1" dirty="0"/>
              <a:t>]+(m-1)</a:t>
            </a:r>
            <a:r>
              <a:rPr lang="en-US" altLang="zh-CN" sz="2800" b="1" dirty="0">
                <a:sym typeface="Symbol" pitchFamily="18" charset="2"/>
              </a:rPr>
              <a:t></a:t>
            </a:r>
            <a:r>
              <a:rPr lang="en-US" altLang="zh-CN" sz="2800" b="1" dirty="0" err="1"/>
              <a:t>n</a:t>
            </a:r>
            <a:r>
              <a:rPr lang="en-US" altLang="zh-CN" sz="2800" b="1" dirty="0" err="1">
                <a:sym typeface="Symbol" pitchFamily="18" charset="2"/>
              </a:rPr>
              <a:t></a:t>
            </a:r>
            <a:r>
              <a:rPr lang="en-US" altLang="zh-CN" sz="2800" b="1" i="1" dirty="0" err="1"/>
              <a:t>l</a:t>
            </a:r>
            <a:r>
              <a:rPr lang="en-US" altLang="zh-CN" sz="2800" b="1" i="1" dirty="0"/>
              <a:t> </a:t>
            </a:r>
            <a:r>
              <a:rPr lang="en-US" altLang="zh-CN" sz="2800" b="1" dirty="0"/>
              <a:t>+(j-1)</a:t>
            </a:r>
            <a:r>
              <a:rPr lang="en-US" altLang="zh-CN" sz="2800" b="1" dirty="0">
                <a:sym typeface="Symbol" pitchFamily="18" charset="2"/>
              </a:rPr>
              <a:t></a:t>
            </a:r>
            <a:r>
              <a:rPr lang="en-US" altLang="zh-CN" sz="2800" b="1" i="1" dirty="0"/>
              <a:t>l     </a:t>
            </a:r>
            <a:r>
              <a:rPr lang="en-US" altLang="zh-CN" sz="2800" b="1" dirty="0"/>
              <a:t>j=1,2,</a:t>
            </a:r>
            <a:r>
              <a:rPr lang="en-US" altLang="zh-CN" sz="2800" b="1" baseline="-25000" dirty="0"/>
              <a:t> </a:t>
            </a:r>
            <a:r>
              <a:rPr lang="en-US" altLang="zh-CN" sz="2800" b="1" dirty="0">
                <a:ea typeface="Arial Unicode MS" pitchFamily="34" charset="-122"/>
                <a:cs typeface="Arial Unicode MS" pitchFamily="34" charset="-122"/>
              </a:rPr>
              <a:t>…</a:t>
            </a:r>
            <a:r>
              <a:rPr lang="en-US" altLang="zh-CN" sz="2800" b="1" dirty="0"/>
              <a:t>,n</a:t>
            </a:r>
            <a:r>
              <a:rPr lang="en-US" altLang="zh-CN" sz="2000" b="1" dirty="0"/>
              <a:t>     </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171</a:t>
            </a:fld>
            <a:endParaRPr lang="en-US" altLang="zh-CN"/>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p:nvPr>
        </p:nvSpPr>
        <p:spPr>
          <a:xfrm>
            <a:off x="152400" y="1071546"/>
            <a:ext cx="8812213" cy="5381642"/>
          </a:xfrm>
        </p:spPr>
        <p:txBody>
          <a:bodyPr/>
          <a:lstStyle/>
          <a:p>
            <a:pPr marL="0" indent="0">
              <a:lnSpc>
                <a:spcPct val="110000"/>
              </a:lnSpc>
              <a:buFont typeface="Wingdings" pitchFamily="2" charset="2"/>
              <a:buNone/>
            </a:pPr>
            <a:r>
              <a:rPr lang="zh-CN" altLang="en-US" sz="2800" b="1" dirty="0"/>
              <a:t>        由此可知</a:t>
            </a:r>
            <a:r>
              <a:rPr lang="zh-CN" altLang="en-US" sz="2800" b="1" dirty="0">
                <a:latin typeface="宋体" pitchFamily="2" charset="-122"/>
              </a:rPr>
              <a:t>，二维数组中</a:t>
            </a:r>
            <a:r>
              <a:rPr lang="zh-CN" altLang="en-US" sz="2800" b="1" dirty="0">
                <a:solidFill>
                  <a:schemeClr val="folHlink"/>
                </a:solidFill>
                <a:latin typeface="宋体" pitchFamily="2" charset="-122"/>
              </a:rPr>
              <a:t>任一元素</a:t>
            </a:r>
            <a:r>
              <a:rPr lang="en-US" altLang="zh-CN" sz="2800" b="1" dirty="0" err="1">
                <a:solidFill>
                  <a:schemeClr val="folHlink"/>
                </a:solidFill>
              </a:rPr>
              <a:t>a</a:t>
            </a:r>
            <a:r>
              <a:rPr lang="en-US" altLang="zh-CN" sz="2800" b="1" baseline="-25000" dirty="0" err="1">
                <a:solidFill>
                  <a:schemeClr val="folHlink"/>
                </a:solidFill>
              </a:rPr>
              <a:t>ij</a:t>
            </a:r>
            <a:r>
              <a:rPr lang="zh-CN" altLang="en-US" sz="2800" b="1" dirty="0">
                <a:solidFill>
                  <a:schemeClr val="folHlink"/>
                </a:solidFill>
                <a:latin typeface="宋体" pitchFamily="2" charset="-122"/>
              </a:rPr>
              <a:t>的</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首</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地址</a:t>
            </a:r>
            <a:r>
              <a:rPr lang="zh-CN" altLang="en-US" sz="2800" b="1" dirty="0">
                <a:latin typeface="宋体" pitchFamily="2" charset="-122"/>
              </a:rPr>
              <a:t>是：</a:t>
            </a:r>
          </a:p>
          <a:p>
            <a:pPr marL="533400" lvl="1" indent="0">
              <a:lnSpc>
                <a:spcPct val="110000"/>
              </a:lnSpc>
              <a:buFont typeface="Wingdings" pitchFamily="2" charset="2"/>
              <a:buNone/>
            </a:pPr>
            <a:r>
              <a:rPr lang="en-US" altLang="zh-CN" b="1" dirty="0"/>
              <a:t>LOC[</a:t>
            </a:r>
            <a:r>
              <a:rPr lang="en-US" altLang="zh-CN" b="1" dirty="0" err="1"/>
              <a:t>a</a:t>
            </a:r>
            <a:r>
              <a:rPr lang="en-US" altLang="zh-CN" b="1" baseline="-25000" dirty="0" err="1"/>
              <a:t>ij</a:t>
            </a:r>
            <a:r>
              <a:rPr lang="en-US" altLang="zh-CN" b="1" dirty="0"/>
              <a:t>]=LOC[a</a:t>
            </a:r>
            <a:r>
              <a:rPr lang="en-US" altLang="zh-CN" b="1" baseline="-25000" dirty="0"/>
              <a:t>11</a:t>
            </a:r>
            <a:r>
              <a:rPr lang="en-US" altLang="zh-CN" b="1" dirty="0"/>
              <a:t>]+[(i-1)</a:t>
            </a:r>
            <a:r>
              <a:rPr lang="en-US" altLang="zh-CN" b="1" dirty="0">
                <a:sym typeface="Symbol" pitchFamily="18" charset="2"/>
              </a:rPr>
              <a:t></a:t>
            </a:r>
            <a:r>
              <a:rPr lang="en-US" altLang="zh-CN" b="1" dirty="0"/>
              <a:t>n</a:t>
            </a:r>
            <a:r>
              <a:rPr lang="en-US" altLang="zh-CN" b="1" i="1" dirty="0"/>
              <a:t> </a:t>
            </a:r>
            <a:r>
              <a:rPr lang="en-US" altLang="zh-CN" b="1" dirty="0"/>
              <a:t>+(j-1)]</a:t>
            </a:r>
            <a:r>
              <a:rPr lang="en-US" altLang="zh-CN" b="1" dirty="0">
                <a:sym typeface="Symbol" pitchFamily="18" charset="2"/>
              </a:rPr>
              <a:t></a:t>
            </a:r>
            <a:r>
              <a:rPr lang="en-US" altLang="zh-CN" b="1" i="1" dirty="0"/>
              <a:t>l </a:t>
            </a:r>
            <a:r>
              <a:rPr lang="en-US" altLang="zh-CN" b="1" dirty="0"/>
              <a:t>         (5-1)</a:t>
            </a:r>
          </a:p>
          <a:p>
            <a:pPr marL="533400" lvl="1" indent="0">
              <a:lnSpc>
                <a:spcPct val="110000"/>
              </a:lnSpc>
              <a:buFont typeface="Wingdings" pitchFamily="2" charset="2"/>
              <a:buNone/>
            </a:pPr>
            <a:r>
              <a:rPr lang="en-US" altLang="zh-CN" b="1" dirty="0" err="1"/>
              <a:t>i</a:t>
            </a:r>
            <a:r>
              <a:rPr lang="en-US" altLang="zh-CN" b="1" dirty="0"/>
              <a:t>=1,2,</a:t>
            </a:r>
            <a:r>
              <a:rPr lang="en-US" altLang="zh-CN" b="1" baseline="-25000" dirty="0"/>
              <a:t> </a:t>
            </a:r>
            <a:r>
              <a:rPr lang="en-US" altLang="zh-CN" b="1" dirty="0">
                <a:ea typeface="Arial Unicode MS" pitchFamily="34" charset="-122"/>
                <a:cs typeface="Arial Unicode MS" pitchFamily="34" charset="-122"/>
              </a:rPr>
              <a:t>…</a:t>
            </a:r>
            <a:r>
              <a:rPr lang="en-US" altLang="zh-CN" b="1" dirty="0"/>
              <a:t>,m    j=1,2,</a:t>
            </a:r>
            <a:r>
              <a:rPr lang="en-US" altLang="zh-CN" b="1" baseline="-25000" dirty="0"/>
              <a:t> </a:t>
            </a:r>
            <a:r>
              <a:rPr lang="en-US" altLang="zh-CN" b="1" dirty="0">
                <a:ea typeface="Arial Unicode MS" pitchFamily="34" charset="-122"/>
                <a:cs typeface="Arial Unicode MS" pitchFamily="34" charset="-122"/>
              </a:rPr>
              <a:t>…</a:t>
            </a:r>
            <a:r>
              <a:rPr lang="en-US" altLang="zh-CN" b="1" dirty="0"/>
              <a:t>,n</a:t>
            </a:r>
          </a:p>
          <a:p>
            <a:pPr marL="0" indent="0">
              <a:lnSpc>
                <a:spcPct val="110000"/>
              </a:lnSpc>
              <a:buFont typeface="Wingdings" pitchFamily="2" charset="2"/>
              <a:buNone/>
            </a:pPr>
            <a:r>
              <a:rPr lang="en-US" altLang="zh-CN" sz="2800" b="1" dirty="0"/>
              <a:t>        </a:t>
            </a:r>
            <a:r>
              <a:rPr lang="zh-CN" altLang="en-US" sz="2800" b="1" dirty="0"/>
              <a:t>根据</a:t>
            </a:r>
            <a:r>
              <a:rPr lang="en-US" altLang="zh-CN" sz="2800" b="1" dirty="0"/>
              <a:t>(5-1)</a:t>
            </a:r>
            <a:r>
              <a:rPr lang="zh-CN" altLang="en-US" sz="2800" b="1" dirty="0"/>
              <a:t>式</a:t>
            </a:r>
            <a:r>
              <a:rPr lang="zh-CN" altLang="en-US" sz="2800" b="1" dirty="0">
                <a:latin typeface="宋体" pitchFamily="2" charset="-122"/>
              </a:rPr>
              <a:t>，对于三维数组</a:t>
            </a:r>
            <a:r>
              <a:rPr lang="en-US" altLang="zh-CN" sz="2800" b="1" dirty="0"/>
              <a:t>A=(</a:t>
            </a:r>
            <a:r>
              <a:rPr lang="en-US" altLang="zh-CN" sz="2800" b="1" dirty="0" err="1"/>
              <a:t>a</a:t>
            </a:r>
            <a:r>
              <a:rPr lang="en-US" altLang="zh-CN" sz="2800" b="1" baseline="-18000" dirty="0" err="1"/>
              <a:t>ijk</a:t>
            </a:r>
            <a:r>
              <a:rPr lang="en-US" altLang="zh-CN" sz="2800" b="1" dirty="0"/>
              <a:t>)</a:t>
            </a:r>
            <a:r>
              <a:rPr lang="en-US" altLang="zh-CN" sz="2800" b="1" baseline="-25000" dirty="0" err="1"/>
              <a:t>m</a:t>
            </a:r>
            <a:r>
              <a:rPr lang="en-US" altLang="zh-CN" sz="2800" b="1" baseline="-25000" dirty="0" err="1">
                <a:sym typeface="Symbol" pitchFamily="18" charset="2"/>
              </a:rPr>
              <a:t></a:t>
            </a:r>
            <a:r>
              <a:rPr lang="en-US" altLang="zh-CN" sz="2800" b="1" baseline="-25000" dirty="0" err="1"/>
              <a:t>n</a:t>
            </a:r>
            <a:r>
              <a:rPr lang="en-US" altLang="zh-CN" sz="2800" b="1" baseline="-25000" dirty="0" err="1">
                <a:sym typeface="Symbol" pitchFamily="18" charset="2"/>
              </a:rPr>
              <a:t></a:t>
            </a:r>
            <a:r>
              <a:rPr lang="en-US" altLang="zh-CN" sz="2800" b="1" baseline="-25000" dirty="0" err="1"/>
              <a:t>p</a:t>
            </a:r>
            <a:r>
              <a:rPr lang="zh-CN" altLang="en-US" sz="2800" b="1" dirty="0">
                <a:latin typeface="宋体" pitchFamily="2" charset="-122"/>
              </a:rPr>
              <a:t>，若每个元素占用的存储单元数为</a:t>
            </a:r>
            <a:r>
              <a:rPr lang="en-US" altLang="zh-CN" sz="2800" b="1" i="1" dirty="0"/>
              <a:t>l</a:t>
            </a:r>
            <a:r>
              <a:rPr lang="en-US" altLang="zh-CN" sz="2800" b="1" dirty="0">
                <a:latin typeface="宋体" pitchFamily="2" charset="-122"/>
              </a:rPr>
              <a:t>(</a:t>
            </a:r>
            <a:r>
              <a:rPr lang="zh-CN" altLang="en-US" sz="2800" b="1" dirty="0">
                <a:latin typeface="宋体" pitchFamily="2" charset="-122"/>
              </a:rPr>
              <a:t>个</a:t>
            </a:r>
            <a:r>
              <a:rPr lang="en-US" altLang="zh-CN" sz="2800" b="1" dirty="0">
                <a:latin typeface="宋体" pitchFamily="2" charset="-122"/>
              </a:rPr>
              <a:t>)</a:t>
            </a:r>
            <a:r>
              <a:rPr lang="zh-CN" altLang="en-US" sz="2800" b="1" dirty="0">
                <a:latin typeface="宋体" pitchFamily="2" charset="-122"/>
              </a:rPr>
              <a:t>，</a:t>
            </a:r>
            <a:r>
              <a:rPr lang="en-US" altLang="zh-CN" sz="2800" b="1" dirty="0"/>
              <a:t>LOC[a</a:t>
            </a:r>
            <a:r>
              <a:rPr lang="en-US" altLang="zh-CN" sz="2800" b="1" baseline="-25000" dirty="0"/>
              <a:t>111</a:t>
            </a:r>
            <a:r>
              <a:rPr lang="en-US" altLang="zh-CN" sz="2800" b="1" dirty="0"/>
              <a:t>]</a:t>
            </a:r>
            <a:r>
              <a:rPr lang="zh-CN" altLang="en-US" sz="2800" b="1" dirty="0"/>
              <a:t>表示元素</a:t>
            </a:r>
            <a:r>
              <a:rPr lang="en-US" altLang="zh-CN" sz="2800" b="1" dirty="0"/>
              <a:t>a</a:t>
            </a:r>
            <a:r>
              <a:rPr lang="en-US" altLang="zh-CN" sz="2800" b="1" baseline="-25000" dirty="0"/>
              <a:t>111</a:t>
            </a:r>
            <a:r>
              <a:rPr lang="zh-CN" altLang="en-US" sz="2800" b="1" dirty="0"/>
              <a:t>的首地址</a:t>
            </a:r>
            <a:r>
              <a:rPr lang="zh-CN" altLang="en-US" sz="2800" b="1" dirty="0">
                <a:latin typeface="宋体" pitchFamily="2" charset="-122"/>
              </a:rPr>
              <a:t>，即</a:t>
            </a:r>
            <a:r>
              <a:rPr lang="zh-CN" altLang="en-US" sz="2800" b="1" dirty="0">
                <a:solidFill>
                  <a:schemeClr val="accent1"/>
                </a:solidFill>
                <a:latin typeface="宋体" pitchFamily="2" charset="-122"/>
              </a:rPr>
              <a:t>数组的</a:t>
            </a:r>
            <a:r>
              <a:rPr lang="zh-CN" altLang="en-US" sz="2800" b="1" dirty="0">
                <a:solidFill>
                  <a:schemeClr val="accent1"/>
                </a:solidFill>
              </a:rPr>
              <a:t>首地址</a:t>
            </a:r>
            <a:r>
              <a:rPr lang="zh-CN" altLang="en-US" sz="2800" b="1" dirty="0">
                <a:latin typeface="宋体" pitchFamily="2" charset="-122"/>
              </a:rPr>
              <a:t>。</a:t>
            </a:r>
            <a:r>
              <a:rPr lang="zh-CN" altLang="en-US" sz="2800" b="1" dirty="0">
                <a:latin typeface="楷体_GB2312" pitchFamily="1" charset="-122"/>
              </a:rPr>
              <a:t>以</a:t>
            </a:r>
            <a:r>
              <a:rPr lang="zh-CN" altLang="en-US" sz="2800" b="1" dirty="0"/>
              <a:t>“</a:t>
            </a:r>
            <a:r>
              <a:rPr lang="zh-CN" altLang="en-US" sz="2800" b="1" dirty="0">
                <a:solidFill>
                  <a:schemeClr val="folHlink"/>
                </a:solidFill>
                <a:latin typeface="楷体_GB2312" pitchFamily="1" charset="-122"/>
              </a:rPr>
              <a:t>行优先顺序</a:t>
            </a:r>
            <a:r>
              <a:rPr lang="zh-CN" altLang="en-US" sz="2800" b="1" dirty="0"/>
              <a:t>”</a:t>
            </a:r>
            <a:r>
              <a:rPr lang="zh-CN" altLang="en-US" sz="2800" b="1" dirty="0">
                <a:latin typeface="楷体_GB2312" pitchFamily="1" charset="-122"/>
              </a:rPr>
              <a:t>存储在内存中</a:t>
            </a:r>
            <a:r>
              <a:rPr lang="zh-CN" altLang="en-US" sz="2800" b="1" dirty="0">
                <a:latin typeface="宋体" pitchFamily="2" charset="-122"/>
              </a:rPr>
              <a:t>。</a:t>
            </a:r>
          </a:p>
          <a:p>
            <a:pPr marL="0" indent="0">
              <a:lnSpc>
                <a:spcPct val="110000"/>
              </a:lnSpc>
              <a:buFont typeface="Wingdings" pitchFamily="2" charset="2"/>
              <a:buNone/>
            </a:pPr>
            <a:r>
              <a:rPr lang="zh-CN" altLang="en-US" sz="2800" b="1" dirty="0">
                <a:latin typeface="宋体" pitchFamily="2" charset="-122"/>
              </a:rPr>
              <a:t>    三维数组中任一元素</a:t>
            </a:r>
            <a:r>
              <a:rPr lang="en-US" altLang="zh-CN" sz="2800" b="1" dirty="0" err="1"/>
              <a:t>a</a:t>
            </a:r>
            <a:r>
              <a:rPr lang="en-US" altLang="zh-CN" sz="2800" b="1" baseline="-25000" dirty="0" err="1"/>
              <a:t>ijk</a:t>
            </a:r>
            <a:r>
              <a:rPr lang="zh-CN" altLang="en-US" sz="2800" b="1" dirty="0">
                <a:latin typeface="宋体" pitchFamily="2" charset="-122"/>
              </a:rPr>
              <a:t>的</a:t>
            </a:r>
            <a:r>
              <a:rPr lang="en-US" altLang="zh-CN" sz="2800" b="1" dirty="0">
                <a:latin typeface="宋体" pitchFamily="2" charset="-122"/>
              </a:rPr>
              <a:t>(</a:t>
            </a:r>
            <a:r>
              <a:rPr lang="zh-CN" altLang="en-US" sz="2800" b="1" dirty="0">
                <a:latin typeface="宋体" pitchFamily="2" charset="-122"/>
              </a:rPr>
              <a:t>首</a:t>
            </a:r>
            <a:r>
              <a:rPr lang="en-US" altLang="zh-CN" sz="2800" b="1" dirty="0">
                <a:latin typeface="宋体" pitchFamily="2" charset="-122"/>
              </a:rPr>
              <a:t>)</a:t>
            </a:r>
            <a:r>
              <a:rPr lang="zh-CN" altLang="en-US" sz="2800" b="1" dirty="0">
                <a:latin typeface="宋体" pitchFamily="2" charset="-122"/>
              </a:rPr>
              <a:t>地址是：</a:t>
            </a:r>
          </a:p>
          <a:p>
            <a:pPr marL="0" indent="0">
              <a:lnSpc>
                <a:spcPct val="110000"/>
              </a:lnSpc>
              <a:buFont typeface="Wingdings" pitchFamily="2" charset="2"/>
              <a:buNone/>
            </a:pPr>
            <a:r>
              <a:rPr lang="zh-CN" altLang="en-US" sz="2800" b="1" dirty="0"/>
              <a:t> </a:t>
            </a:r>
            <a:r>
              <a:rPr lang="en-US" altLang="zh-CN" sz="2800" b="1" dirty="0"/>
              <a:t>LOC(</a:t>
            </a:r>
            <a:r>
              <a:rPr lang="en-US" altLang="zh-CN" sz="2800" b="1" dirty="0" err="1"/>
              <a:t>a</a:t>
            </a:r>
            <a:r>
              <a:rPr lang="en-US" altLang="zh-CN" sz="2800" b="1" baseline="-20000" dirty="0" err="1"/>
              <a:t>ijk</a:t>
            </a:r>
            <a:r>
              <a:rPr lang="en-US" altLang="zh-CN" sz="2800" b="1" dirty="0"/>
              <a:t>)=LOC[a</a:t>
            </a:r>
            <a:r>
              <a:rPr lang="en-US" altLang="zh-CN" sz="2800" b="1" baseline="-20000" dirty="0"/>
              <a:t>111</a:t>
            </a:r>
            <a:r>
              <a:rPr lang="en-US" altLang="zh-CN" sz="2800" b="1" dirty="0"/>
              <a:t>]+[(i-1)</a:t>
            </a:r>
            <a:r>
              <a:rPr lang="en-US" altLang="zh-CN" sz="2800" b="1" dirty="0">
                <a:sym typeface="Symbol" pitchFamily="18" charset="2"/>
              </a:rPr>
              <a:t></a:t>
            </a:r>
            <a:r>
              <a:rPr lang="en-US" altLang="zh-CN" sz="2800" b="1" dirty="0" err="1"/>
              <a:t>n</a:t>
            </a:r>
            <a:r>
              <a:rPr lang="en-US" altLang="zh-CN" sz="2800" b="1" dirty="0" err="1">
                <a:sym typeface="Symbol" pitchFamily="18" charset="2"/>
              </a:rPr>
              <a:t></a:t>
            </a:r>
            <a:r>
              <a:rPr lang="en-US" altLang="zh-CN" sz="2800" b="1" dirty="0" err="1"/>
              <a:t>p</a:t>
            </a:r>
            <a:r>
              <a:rPr lang="en-US" altLang="zh-CN" sz="2800" b="1" dirty="0"/>
              <a:t>+(j-1)</a:t>
            </a:r>
            <a:r>
              <a:rPr lang="en-US" altLang="zh-CN" sz="2800" b="1" dirty="0">
                <a:sym typeface="Symbol" pitchFamily="18" charset="2"/>
              </a:rPr>
              <a:t></a:t>
            </a:r>
            <a:r>
              <a:rPr lang="en-US" altLang="zh-CN" sz="2800" b="1" dirty="0"/>
              <a:t>p+(k-1)]</a:t>
            </a:r>
            <a:r>
              <a:rPr lang="en-US" altLang="zh-CN" sz="2800" b="1" dirty="0">
                <a:sym typeface="Symbol" pitchFamily="18" charset="2"/>
              </a:rPr>
              <a:t></a:t>
            </a:r>
            <a:r>
              <a:rPr lang="en-US" altLang="zh-CN" sz="2800" b="1" i="1" dirty="0"/>
              <a:t>l   </a:t>
            </a:r>
            <a:r>
              <a:rPr lang="en-US" altLang="zh-CN" sz="2800" b="1" dirty="0"/>
              <a:t>(5-2)</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172</a:t>
            </a:fld>
            <a:endParaRPr lang="en-US" altLang="zh-CN"/>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p:nvPr>
        </p:nvSpPr>
        <p:spPr>
          <a:xfrm>
            <a:off x="152400" y="152400"/>
            <a:ext cx="8812213" cy="6516688"/>
          </a:xfrm>
        </p:spPr>
        <p:txBody>
          <a:bodyPr/>
          <a:lstStyle/>
          <a:p>
            <a:pPr marL="0" indent="0">
              <a:lnSpc>
                <a:spcPct val="110000"/>
              </a:lnSpc>
              <a:buFont typeface="Wingdings" pitchFamily="2" charset="2"/>
              <a:buNone/>
            </a:pPr>
            <a:r>
              <a:rPr lang="zh-CN" altLang="en-US" sz="2800" b="1" dirty="0"/>
              <a:t>       </a:t>
            </a:r>
            <a:endParaRPr lang="en-US" altLang="zh-CN" sz="2800" b="1" dirty="0"/>
          </a:p>
          <a:p>
            <a:pPr marL="0" indent="0">
              <a:lnSpc>
                <a:spcPct val="110000"/>
              </a:lnSpc>
              <a:buNone/>
            </a:pPr>
            <a:r>
              <a:rPr lang="zh-CN" altLang="en-US" dirty="0"/>
              <a:t>        推而广之</a:t>
            </a:r>
            <a:r>
              <a:rPr lang="zh-CN" altLang="en-US" dirty="0">
                <a:latin typeface="宋体" pitchFamily="2" charset="-122"/>
              </a:rPr>
              <a:t>，对</a:t>
            </a:r>
            <a:r>
              <a:rPr lang="en-US" altLang="zh-CN" dirty="0"/>
              <a:t>n</a:t>
            </a:r>
            <a:r>
              <a:rPr lang="zh-CN" altLang="en-US" dirty="0">
                <a:latin typeface="宋体" pitchFamily="2" charset="-122"/>
              </a:rPr>
              <a:t>维数组</a:t>
            </a:r>
            <a:r>
              <a:rPr lang="en-US" altLang="zh-CN" dirty="0"/>
              <a:t>A=(a</a:t>
            </a:r>
            <a:r>
              <a:rPr lang="en-US" altLang="zh-CN" baseline="-8000" dirty="0"/>
              <a:t>j</a:t>
            </a:r>
            <a:r>
              <a:rPr lang="en-US" altLang="zh-CN" baseline="-40000" dirty="0"/>
              <a:t>1</a:t>
            </a:r>
            <a:r>
              <a:rPr lang="en-US" altLang="zh-CN" baseline="-8000" dirty="0"/>
              <a:t>j</a:t>
            </a:r>
            <a:r>
              <a:rPr lang="en-US" altLang="zh-CN" baseline="-40000" dirty="0"/>
              <a:t>2</a:t>
            </a:r>
            <a:r>
              <a:rPr lang="en-US" altLang="zh-CN" baseline="-25000" dirty="0"/>
              <a:t>…</a:t>
            </a:r>
            <a:r>
              <a:rPr lang="en-US" altLang="zh-CN" baseline="-8000" dirty="0" err="1"/>
              <a:t>j</a:t>
            </a:r>
            <a:r>
              <a:rPr lang="en-US" altLang="zh-CN" baseline="-40000" dirty="0" err="1"/>
              <a:t>n</a:t>
            </a:r>
            <a:r>
              <a:rPr lang="en-US" altLang="zh-CN" dirty="0"/>
              <a:t>) </a:t>
            </a:r>
            <a:r>
              <a:rPr lang="zh-CN" altLang="en-US" dirty="0">
                <a:latin typeface="宋体" pitchFamily="2" charset="-122"/>
              </a:rPr>
              <a:t>，若每个元素占用的存储单元数为</a:t>
            </a:r>
            <a:r>
              <a:rPr lang="en-US" altLang="zh-CN" i="1" dirty="0"/>
              <a:t>l</a:t>
            </a:r>
            <a:r>
              <a:rPr lang="en-US" altLang="zh-CN" dirty="0">
                <a:latin typeface="宋体" pitchFamily="2" charset="-122"/>
              </a:rPr>
              <a:t>(</a:t>
            </a:r>
            <a:r>
              <a:rPr lang="zh-CN" altLang="en-US" dirty="0">
                <a:latin typeface="宋体" pitchFamily="2" charset="-122"/>
              </a:rPr>
              <a:t>个</a:t>
            </a:r>
            <a:r>
              <a:rPr lang="en-US" altLang="zh-CN" dirty="0">
                <a:latin typeface="宋体" pitchFamily="2" charset="-122"/>
              </a:rPr>
              <a:t>)</a:t>
            </a:r>
            <a:r>
              <a:rPr lang="zh-CN" altLang="en-US" dirty="0">
                <a:latin typeface="宋体" pitchFamily="2" charset="-122"/>
              </a:rPr>
              <a:t>，</a:t>
            </a:r>
            <a:r>
              <a:rPr lang="en-US" altLang="zh-CN" dirty="0"/>
              <a:t>LOC[a</a:t>
            </a:r>
            <a:r>
              <a:rPr lang="en-US" altLang="zh-CN" baseline="-25000" dirty="0"/>
              <a:t>11 …1</a:t>
            </a:r>
            <a:r>
              <a:rPr lang="en-US" altLang="zh-CN" dirty="0"/>
              <a:t>]</a:t>
            </a:r>
            <a:r>
              <a:rPr lang="zh-CN" altLang="en-US" dirty="0"/>
              <a:t>表示元素</a:t>
            </a:r>
            <a:r>
              <a:rPr lang="en-US" altLang="zh-CN" dirty="0"/>
              <a:t>a</a:t>
            </a:r>
            <a:r>
              <a:rPr lang="en-US" altLang="zh-CN" baseline="-25000" dirty="0"/>
              <a:t>11 …1</a:t>
            </a:r>
            <a:r>
              <a:rPr lang="zh-CN" altLang="en-US" dirty="0"/>
              <a:t>的首地址</a:t>
            </a:r>
            <a:r>
              <a:rPr lang="zh-CN" altLang="en-US" dirty="0">
                <a:latin typeface="宋体" pitchFamily="2" charset="-122"/>
              </a:rPr>
              <a:t>。则</a:t>
            </a:r>
            <a:r>
              <a:rPr lang="zh-CN" altLang="en-US" dirty="0">
                <a:solidFill>
                  <a:schemeClr val="hlink"/>
                </a:solidFill>
              </a:rPr>
              <a:t> </a:t>
            </a:r>
            <a:r>
              <a:rPr lang="zh-CN" altLang="en-US" dirty="0">
                <a:latin typeface="楷体_GB2312" pitchFamily="1" charset="-122"/>
              </a:rPr>
              <a:t>以</a:t>
            </a:r>
            <a:r>
              <a:rPr lang="zh-CN" altLang="en-US" dirty="0"/>
              <a:t>“</a:t>
            </a:r>
            <a:r>
              <a:rPr lang="zh-CN" altLang="en-US" dirty="0">
                <a:solidFill>
                  <a:schemeClr val="folHlink"/>
                </a:solidFill>
                <a:latin typeface="楷体_GB2312" pitchFamily="1" charset="-122"/>
              </a:rPr>
              <a:t>行优先顺序</a:t>
            </a:r>
            <a:r>
              <a:rPr lang="zh-CN" altLang="en-US" dirty="0"/>
              <a:t>”</a:t>
            </a:r>
            <a:r>
              <a:rPr lang="zh-CN" altLang="en-US" dirty="0">
                <a:latin typeface="楷体_GB2312" pitchFamily="1" charset="-122"/>
              </a:rPr>
              <a:t>存储在内存中</a:t>
            </a:r>
            <a:r>
              <a:rPr lang="zh-CN" altLang="en-US" dirty="0">
                <a:latin typeface="宋体" pitchFamily="2" charset="-122"/>
              </a:rPr>
              <a:t>。</a:t>
            </a:r>
            <a:endParaRPr lang="en-US" altLang="zh-CN" dirty="0"/>
          </a:p>
          <a:p>
            <a:pPr marL="0" indent="0">
              <a:lnSpc>
                <a:spcPct val="110000"/>
              </a:lnSpc>
              <a:buFont typeface="Wingdings" pitchFamily="2" charset="2"/>
              <a:buNone/>
            </a:pPr>
            <a:r>
              <a:rPr lang="en-US" altLang="zh-CN" sz="2800" b="1" dirty="0"/>
              <a:t>    </a:t>
            </a:r>
          </a:p>
          <a:p>
            <a:pPr marL="0" indent="0">
              <a:lnSpc>
                <a:spcPct val="110000"/>
              </a:lnSpc>
              <a:buFont typeface="Wingdings" pitchFamily="2" charset="2"/>
              <a:buNone/>
            </a:pPr>
            <a:r>
              <a:rPr lang="en-US" altLang="zh-CN" dirty="0"/>
              <a:t>        </a:t>
            </a:r>
            <a:r>
              <a:rPr lang="en-US" altLang="zh-CN" sz="2800" b="1" dirty="0"/>
              <a:t>n</a:t>
            </a:r>
            <a:r>
              <a:rPr lang="zh-CN" altLang="en-US" sz="2800" b="1" dirty="0">
                <a:latin typeface="宋体" pitchFamily="2" charset="-122"/>
              </a:rPr>
              <a:t>维数组中任一元素</a:t>
            </a:r>
            <a:r>
              <a:rPr lang="en-US" altLang="zh-CN" sz="2800" b="1" dirty="0"/>
              <a:t>a</a:t>
            </a:r>
            <a:r>
              <a:rPr lang="en-US" altLang="zh-CN" sz="2800" b="1" baseline="-8000" dirty="0"/>
              <a:t>j</a:t>
            </a:r>
            <a:r>
              <a:rPr lang="en-US" altLang="zh-CN" sz="2800" b="1" baseline="-40000" dirty="0"/>
              <a:t>1</a:t>
            </a:r>
            <a:r>
              <a:rPr lang="en-US" altLang="zh-CN" sz="2800" b="1" baseline="-8000" dirty="0"/>
              <a:t>j</a:t>
            </a:r>
            <a:r>
              <a:rPr lang="en-US" altLang="zh-CN" sz="2800" b="1" baseline="-40000" dirty="0"/>
              <a:t>2</a:t>
            </a:r>
            <a:r>
              <a:rPr lang="en-US" altLang="zh-CN" sz="2800" b="1" baseline="-25000" dirty="0"/>
              <a:t>…</a:t>
            </a:r>
            <a:r>
              <a:rPr lang="en-US" altLang="zh-CN" sz="2800" b="1" baseline="-8000" dirty="0" err="1"/>
              <a:t>j</a:t>
            </a:r>
            <a:r>
              <a:rPr lang="en-US" altLang="zh-CN" sz="2800" b="1" baseline="-40000" dirty="0" err="1"/>
              <a:t>n</a:t>
            </a:r>
            <a:r>
              <a:rPr lang="zh-CN" altLang="en-US" sz="2800" b="1" dirty="0">
                <a:latin typeface="宋体" pitchFamily="2" charset="-122"/>
              </a:rPr>
              <a:t>的</a:t>
            </a:r>
            <a:r>
              <a:rPr lang="en-US" altLang="zh-CN" sz="2800" b="1" dirty="0">
                <a:latin typeface="宋体" pitchFamily="2" charset="-122"/>
              </a:rPr>
              <a:t>(</a:t>
            </a:r>
            <a:r>
              <a:rPr lang="zh-CN" altLang="en-US" sz="2800" b="1" dirty="0">
                <a:latin typeface="宋体" pitchFamily="2" charset="-122"/>
              </a:rPr>
              <a:t>首</a:t>
            </a:r>
            <a:r>
              <a:rPr lang="en-US" altLang="zh-CN" sz="2800" b="1" dirty="0">
                <a:latin typeface="宋体" pitchFamily="2" charset="-122"/>
              </a:rPr>
              <a:t>)</a:t>
            </a:r>
            <a:r>
              <a:rPr lang="zh-CN" altLang="en-US" sz="2800" b="1" dirty="0">
                <a:latin typeface="宋体" pitchFamily="2" charset="-122"/>
              </a:rPr>
              <a:t>地址是：</a:t>
            </a:r>
            <a:endParaRPr lang="en-US" altLang="zh-CN" sz="2800" b="1" dirty="0">
              <a:latin typeface="宋体" pitchFamily="2" charset="-122"/>
            </a:endParaRPr>
          </a:p>
          <a:p>
            <a:pPr marL="0" indent="0">
              <a:lnSpc>
                <a:spcPct val="110000"/>
              </a:lnSpc>
              <a:buFont typeface="Wingdings" pitchFamily="2" charset="2"/>
              <a:buNone/>
            </a:pPr>
            <a:endParaRPr lang="zh-CN" altLang="en-US" sz="2800" b="1" dirty="0">
              <a:latin typeface="宋体" pitchFamily="2" charset="-122"/>
            </a:endParaRPr>
          </a:p>
          <a:p>
            <a:pPr marL="0" indent="0">
              <a:lnSpc>
                <a:spcPct val="110000"/>
              </a:lnSpc>
              <a:buNone/>
            </a:pPr>
            <a:r>
              <a:rPr lang="zh-CN" altLang="en-US" sz="2800" b="1" dirty="0"/>
              <a:t>     </a:t>
            </a:r>
            <a:r>
              <a:rPr lang="en-US" altLang="zh-CN" sz="2800" b="1" dirty="0"/>
              <a:t>LOC[a</a:t>
            </a:r>
            <a:r>
              <a:rPr lang="en-US" altLang="zh-CN" sz="2800" b="1" baseline="-8000" dirty="0"/>
              <a:t>j</a:t>
            </a:r>
            <a:r>
              <a:rPr lang="en-US" altLang="zh-CN" sz="2800" b="1" baseline="-40000" dirty="0"/>
              <a:t>1</a:t>
            </a:r>
            <a:r>
              <a:rPr lang="en-US" altLang="zh-CN" sz="2800" b="1" baseline="-8000" dirty="0"/>
              <a:t>j</a:t>
            </a:r>
            <a:r>
              <a:rPr lang="en-US" altLang="zh-CN" sz="2800" b="1" baseline="-40000" dirty="0"/>
              <a:t>2</a:t>
            </a:r>
            <a:r>
              <a:rPr lang="en-US" altLang="zh-CN" sz="2800" b="1" baseline="-25000" dirty="0"/>
              <a:t>…</a:t>
            </a:r>
            <a:r>
              <a:rPr lang="en-US" altLang="zh-CN" sz="2800" b="1" baseline="-8000" dirty="0" err="1"/>
              <a:t>j</a:t>
            </a:r>
            <a:r>
              <a:rPr lang="en-US" altLang="zh-CN" sz="2800" b="1" baseline="-40000" dirty="0" err="1"/>
              <a:t>n</a:t>
            </a:r>
            <a:r>
              <a:rPr lang="en-US" altLang="zh-CN" sz="2800" b="1" dirty="0"/>
              <a:t>]=LOC[a</a:t>
            </a:r>
            <a:r>
              <a:rPr lang="en-US" altLang="zh-CN" sz="2800" b="1" baseline="-25000" dirty="0"/>
              <a:t>11 …1</a:t>
            </a:r>
            <a:r>
              <a:rPr lang="en-US" altLang="zh-CN" sz="2800" b="1" dirty="0" smtClean="0"/>
              <a:t>]+[</a:t>
            </a:r>
            <a:r>
              <a:rPr lang="en-US" altLang="zh-CN" dirty="0" smtClean="0">
                <a:sym typeface="Symbol" pitchFamily="18" charset="2"/>
              </a:rPr>
              <a:t>(j</a:t>
            </a:r>
            <a:r>
              <a:rPr lang="en-US" altLang="zh-CN" baseline="-25000" dirty="0" smtClean="0">
                <a:sym typeface="Symbol" pitchFamily="18" charset="2"/>
              </a:rPr>
              <a:t>1</a:t>
            </a:r>
            <a:r>
              <a:rPr lang="en-US" altLang="zh-CN" dirty="0" smtClean="0">
                <a:sym typeface="Symbol" pitchFamily="18" charset="2"/>
              </a:rPr>
              <a:t>-1</a:t>
            </a:r>
            <a:r>
              <a:rPr lang="en-US" altLang="zh-CN" dirty="0" smtClean="0">
                <a:sym typeface="Symbol" pitchFamily="18" charset="2"/>
              </a:rPr>
              <a:t>)</a:t>
            </a:r>
            <a:r>
              <a:rPr lang="en-US" altLang="zh-CN" dirty="0" smtClean="0">
                <a:sym typeface="Symbol" pitchFamily="18" charset="2"/>
              </a:rPr>
              <a:t> </a:t>
            </a:r>
            <a:r>
              <a:rPr lang="en-US" altLang="zh-CN" sz="2800" b="1" dirty="0" smtClean="0"/>
              <a:t>(</a:t>
            </a:r>
            <a:r>
              <a:rPr lang="en-US" altLang="zh-CN" sz="2800" b="1" dirty="0"/>
              <a:t>b</a:t>
            </a:r>
            <a:r>
              <a:rPr lang="en-US" altLang="zh-CN" sz="2800" b="1" baseline="-25000" dirty="0"/>
              <a:t>2</a:t>
            </a:r>
            <a:r>
              <a:rPr lang="en-US" altLang="zh-CN" sz="2800" b="1" dirty="0">
                <a:sym typeface="Symbol" pitchFamily="18" charset="2"/>
              </a:rPr>
              <a:t></a:t>
            </a:r>
            <a:r>
              <a:rPr lang="en-US" altLang="zh-CN" sz="2800" b="1" dirty="0">
                <a:ea typeface="Arial Unicode MS" pitchFamily="34" charset="-122"/>
                <a:cs typeface="Arial Unicode MS" pitchFamily="34" charset="-122"/>
              </a:rPr>
              <a:t>…</a:t>
            </a:r>
            <a:r>
              <a:rPr lang="en-US" altLang="zh-CN" sz="2800" b="1" dirty="0">
                <a:sym typeface="Symbol" pitchFamily="18" charset="2"/>
              </a:rPr>
              <a:t></a:t>
            </a:r>
            <a:r>
              <a:rPr lang="en-US" altLang="zh-CN" sz="2800" b="1" dirty="0" err="1"/>
              <a:t>b</a:t>
            </a:r>
            <a:r>
              <a:rPr lang="en-US" altLang="zh-CN" sz="2800" b="1" baseline="-25000" dirty="0" err="1"/>
              <a:t>n</a:t>
            </a:r>
            <a:r>
              <a:rPr lang="en-US" altLang="zh-CN" sz="2800" b="1" dirty="0" smtClean="0"/>
              <a:t>)</a:t>
            </a:r>
            <a:endParaRPr lang="en-US" altLang="zh-CN" sz="2800" b="1" dirty="0">
              <a:sym typeface="Symbol" pitchFamily="18" charset="2"/>
            </a:endParaRPr>
          </a:p>
          <a:p>
            <a:pPr marL="0" indent="0">
              <a:lnSpc>
                <a:spcPct val="110000"/>
              </a:lnSpc>
              <a:buNone/>
            </a:pPr>
            <a:r>
              <a:rPr lang="en-US" altLang="zh-CN" sz="2800" b="1" dirty="0"/>
              <a:t>                             + </a:t>
            </a:r>
            <a:r>
              <a:rPr lang="en-US" altLang="zh-CN" dirty="0" smtClean="0">
                <a:sym typeface="Symbol" pitchFamily="18" charset="2"/>
              </a:rPr>
              <a:t>(j</a:t>
            </a:r>
            <a:r>
              <a:rPr lang="en-US" altLang="zh-CN" baseline="-25000" dirty="0" smtClean="0">
                <a:sym typeface="Symbol" pitchFamily="18" charset="2"/>
              </a:rPr>
              <a:t>2</a:t>
            </a:r>
            <a:r>
              <a:rPr lang="en-US" altLang="zh-CN" dirty="0" smtClean="0">
                <a:sym typeface="Symbol" pitchFamily="18" charset="2"/>
              </a:rPr>
              <a:t>-1</a:t>
            </a:r>
            <a:r>
              <a:rPr lang="en-US" altLang="zh-CN" dirty="0" smtClean="0">
                <a:sym typeface="Symbol" pitchFamily="18" charset="2"/>
              </a:rPr>
              <a:t>)</a:t>
            </a:r>
            <a:r>
              <a:rPr lang="en-US" altLang="zh-CN" sz="2800" b="1" dirty="0" smtClean="0"/>
              <a:t>(</a:t>
            </a:r>
            <a:r>
              <a:rPr lang="en-US" altLang="zh-CN" sz="2800" b="1" dirty="0"/>
              <a:t>b</a:t>
            </a:r>
            <a:r>
              <a:rPr lang="en-US" altLang="zh-CN" sz="2800" b="1" baseline="-25000" dirty="0"/>
              <a:t>3</a:t>
            </a:r>
            <a:r>
              <a:rPr lang="en-US" altLang="zh-CN" sz="2800" b="1" dirty="0">
                <a:sym typeface="Symbol" pitchFamily="18" charset="2"/>
              </a:rPr>
              <a:t></a:t>
            </a:r>
            <a:r>
              <a:rPr lang="en-US" altLang="zh-CN" sz="2800" b="1" dirty="0">
                <a:ea typeface="Arial Unicode MS" pitchFamily="34" charset="-122"/>
                <a:cs typeface="Arial Unicode MS" pitchFamily="34" charset="-122"/>
              </a:rPr>
              <a:t>…</a:t>
            </a:r>
            <a:r>
              <a:rPr lang="en-US" altLang="zh-CN" sz="2800" b="1" dirty="0">
                <a:sym typeface="Symbol" pitchFamily="18" charset="2"/>
              </a:rPr>
              <a:t></a:t>
            </a:r>
            <a:r>
              <a:rPr lang="en-US" altLang="zh-CN" sz="2800" b="1" dirty="0" err="1"/>
              <a:t>b</a:t>
            </a:r>
            <a:r>
              <a:rPr lang="en-US" altLang="zh-CN" sz="2800" b="1" baseline="-25000" dirty="0" err="1"/>
              <a:t>n</a:t>
            </a:r>
            <a:r>
              <a:rPr lang="en-US" altLang="zh-CN" sz="2800" b="1" dirty="0" smtClean="0"/>
              <a:t>)</a:t>
            </a:r>
            <a:r>
              <a:rPr lang="en-US" altLang="zh-CN" sz="2800" b="1" dirty="0" smtClean="0">
                <a:sym typeface="Symbol" pitchFamily="18" charset="2"/>
              </a:rPr>
              <a:t> + </a:t>
            </a:r>
            <a:r>
              <a:rPr lang="en-US" altLang="zh-CN" sz="2800" b="1" dirty="0">
                <a:ea typeface="Arial Unicode MS" pitchFamily="34" charset="-122"/>
                <a:cs typeface="Arial Unicode MS" pitchFamily="34" charset="-122"/>
              </a:rPr>
              <a:t>…</a:t>
            </a:r>
            <a:r>
              <a:rPr lang="en-US" altLang="zh-CN" sz="2800" b="1" dirty="0">
                <a:sym typeface="Symbol" pitchFamily="18" charset="2"/>
              </a:rPr>
              <a:t> </a:t>
            </a:r>
          </a:p>
          <a:p>
            <a:pPr marL="0" indent="0">
              <a:lnSpc>
                <a:spcPct val="110000"/>
              </a:lnSpc>
              <a:buNone/>
            </a:pPr>
            <a:r>
              <a:rPr lang="en-US" altLang="zh-CN" sz="2800" b="1" dirty="0">
                <a:sym typeface="Symbol" pitchFamily="18" charset="2"/>
              </a:rPr>
              <a:t>                             + </a:t>
            </a:r>
            <a:r>
              <a:rPr lang="en-US" altLang="zh-CN" sz="2800" b="1" dirty="0" smtClean="0">
                <a:sym typeface="Symbol" pitchFamily="18" charset="2"/>
              </a:rPr>
              <a:t>(</a:t>
            </a:r>
            <a:r>
              <a:rPr lang="en-US" altLang="zh-CN" sz="2800" b="1" dirty="0">
                <a:sym typeface="Symbol" pitchFamily="18" charset="2"/>
              </a:rPr>
              <a:t>j</a:t>
            </a:r>
            <a:r>
              <a:rPr lang="en-US" altLang="zh-CN" sz="2800" b="1" baseline="-25000" dirty="0">
                <a:sym typeface="Symbol" pitchFamily="18" charset="2"/>
              </a:rPr>
              <a:t>n-1</a:t>
            </a:r>
            <a:r>
              <a:rPr lang="en-US" altLang="zh-CN" sz="2800" b="1" dirty="0">
                <a:sym typeface="Symbol" pitchFamily="18" charset="2"/>
              </a:rPr>
              <a:t>-1</a:t>
            </a:r>
            <a:r>
              <a:rPr lang="en-US" altLang="zh-CN" sz="2800" b="1" dirty="0" smtClean="0">
                <a:sym typeface="Symbol" pitchFamily="18" charset="2"/>
              </a:rPr>
              <a:t>)</a:t>
            </a:r>
            <a:r>
              <a:rPr lang="en-US" altLang="zh-CN" dirty="0" smtClean="0"/>
              <a:t> </a:t>
            </a:r>
            <a:r>
              <a:rPr lang="en-US" altLang="zh-CN" dirty="0" smtClean="0">
                <a:sym typeface="Symbol" pitchFamily="18" charset="2"/>
              </a:rPr>
              <a:t></a:t>
            </a:r>
            <a:r>
              <a:rPr lang="en-US" altLang="zh-CN" dirty="0" err="1" smtClean="0"/>
              <a:t>b</a:t>
            </a:r>
            <a:r>
              <a:rPr lang="en-US" altLang="zh-CN" baseline="-25000" dirty="0" err="1" smtClean="0"/>
              <a:t>n</a:t>
            </a:r>
            <a:r>
              <a:rPr lang="en-US" altLang="zh-CN" sz="2800" b="1" dirty="0" smtClean="0">
                <a:sym typeface="Symbol" pitchFamily="18" charset="2"/>
              </a:rPr>
              <a:t>+ </a:t>
            </a:r>
            <a:r>
              <a:rPr lang="en-US" altLang="zh-CN" sz="2800" b="1" dirty="0">
                <a:sym typeface="Symbol" pitchFamily="18" charset="2"/>
              </a:rPr>
              <a:t>(j</a:t>
            </a:r>
            <a:r>
              <a:rPr lang="en-US" altLang="zh-CN" sz="2800" b="1" baseline="-25000" dirty="0">
                <a:sym typeface="Symbol" pitchFamily="18" charset="2"/>
              </a:rPr>
              <a:t>n</a:t>
            </a:r>
            <a:r>
              <a:rPr lang="en-US" altLang="zh-CN" sz="2800" b="1" dirty="0">
                <a:sym typeface="Symbol" pitchFamily="18" charset="2"/>
              </a:rPr>
              <a:t>-1)] </a:t>
            </a:r>
            <a:r>
              <a:rPr lang="en-US" altLang="zh-CN" sz="2800" b="1" i="1" dirty="0"/>
              <a:t>l                  </a:t>
            </a:r>
            <a:r>
              <a:rPr lang="en-US" altLang="zh-CN" sz="2800" b="1" dirty="0"/>
              <a:t>(5-3)</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173</a:t>
            </a:fld>
            <a:endParaRPr lang="en-US" altLang="zh-CN"/>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p:nvPr>
        </p:nvSpPr>
        <p:spPr>
          <a:xfrm>
            <a:off x="152400" y="179388"/>
            <a:ext cx="8812213" cy="6489700"/>
          </a:xfrm>
        </p:spPr>
        <p:txBody>
          <a:bodyPr/>
          <a:lstStyle/>
          <a:p>
            <a:pPr marL="0" indent="0">
              <a:lnSpc>
                <a:spcPct val="110000"/>
              </a:lnSpc>
              <a:buFont typeface="Wingdings" pitchFamily="2" charset="2"/>
              <a:buNone/>
            </a:pPr>
            <a:r>
              <a:rPr lang="en-US" altLang="zh-CN" b="1" dirty="0"/>
              <a:t>2</a:t>
            </a:r>
            <a:r>
              <a:rPr lang="en-US" altLang="zh-CN" b="1" dirty="0">
                <a:latin typeface="楷体_GB2312" pitchFamily="1" charset="-122"/>
              </a:rPr>
              <a:t>  </a:t>
            </a:r>
            <a:r>
              <a:rPr lang="zh-CN" altLang="en-US" b="1" dirty="0">
                <a:latin typeface="楷体_GB2312" pitchFamily="1" charset="-122"/>
              </a:rPr>
              <a:t>以</a:t>
            </a:r>
            <a:r>
              <a:rPr lang="zh-CN" altLang="en-US" b="1" dirty="0"/>
              <a:t>“</a:t>
            </a:r>
            <a:r>
              <a:rPr lang="zh-CN" altLang="en-US" b="1" dirty="0">
                <a:solidFill>
                  <a:schemeClr val="folHlink"/>
                </a:solidFill>
                <a:latin typeface="楷体_GB2312" pitchFamily="1" charset="-122"/>
              </a:rPr>
              <a:t>列优先顺序</a:t>
            </a:r>
            <a:r>
              <a:rPr lang="zh-CN" altLang="en-US" b="1" dirty="0"/>
              <a:t>”</a:t>
            </a:r>
            <a:r>
              <a:rPr lang="zh-CN" altLang="en-US" b="1" dirty="0">
                <a:latin typeface="楷体_GB2312" pitchFamily="1" charset="-122"/>
              </a:rPr>
              <a:t>存储</a:t>
            </a:r>
            <a:endParaRPr lang="zh-CN" altLang="en-US" b="1" dirty="0">
              <a:latin typeface="宋体" pitchFamily="2" charset="-122"/>
            </a:endParaRPr>
          </a:p>
          <a:p>
            <a:pPr marL="533400" lvl="1" indent="0">
              <a:lnSpc>
                <a:spcPct val="110000"/>
              </a:lnSpc>
              <a:buFont typeface="Wingdings" pitchFamily="2" charset="2"/>
              <a:buNone/>
            </a:pPr>
            <a:r>
              <a:rPr lang="zh-CN" altLang="en-US" b="1" dirty="0">
                <a:latin typeface="宋体" pitchFamily="2" charset="-122"/>
              </a:rPr>
              <a:t>⑴ </a:t>
            </a:r>
            <a:r>
              <a:rPr lang="zh-CN" altLang="en-US" b="1" dirty="0">
                <a:latin typeface="楷体" pitchFamily="49" charset="-122"/>
                <a:ea typeface="楷体" pitchFamily="49" charset="-122"/>
              </a:rPr>
              <a:t>第</a:t>
            </a:r>
            <a:r>
              <a:rPr lang="en-US" altLang="zh-CN" b="1" dirty="0">
                <a:latin typeface="楷体" pitchFamily="49" charset="-122"/>
                <a:ea typeface="楷体" pitchFamily="49" charset="-122"/>
              </a:rPr>
              <a:t>1</a:t>
            </a:r>
            <a:r>
              <a:rPr lang="zh-CN" altLang="en-US" b="1" dirty="0">
                <a:latin typeface="楷体" pitchFamily="49" charset="-122"/>
                <a:ea typeface="楷体" pitchFamily="49" charset="-122"/>
              </a:rPr>
              <a:t>列中的每个元素对应的</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首</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地址是：</a:t>
            </a:r>
          </a:p>
          <a:p>
            <a:pPr marL="1079500" lvl="2" indent="0">
              <a:lnSpc>
                <a:spcPct val="110000"/>
              </a:lnSpc>
              <a:buFont typeface="Wingdings" pitchFamily="2" charset="2"/>
              <a:buNone/>
            </a:pPr>
            <a:r>
              <a:rPr lang="zh-CN" altLang="en-US" sz="2800" b="1" dirty="0"/>
              <a:t> </a:t>
            </a:r>
            <a:r>
              <a:rPr lang="en-US" altLang="zh-CN" sz="2800" b="1" dirty="0"/>
              <a:t>LOC[a</a:t>
            </a:r>
            <a:r>
              <a:rPr lang="en-US" altLang="zh-CN" sz="2800" b="1" baseline="-25000" dirty="0"/>
              <a:t>j1</a:t>
            </a:r>
            <a:r>
              <a:rPr lang="en-US" altLang="zh-CN" sz="2800" b="1" dirty="0"/>
              <a:t>]=LOC[a</a:t>
            </a:r>
            <a:r>
              <a:rPr lang="en-US" altLang="zh-CN" sz="2800" b="1" baseline="-25000" dirty="0"/>
              <a:t>11</a:t>
            </a:r>
            <a:r>
              <a:rPr lang="en-US" altLang="zh-CN" sz="2800" b="1" dirty="0"/>
              <a:t>]+(j-1)</a:t>
            </a:r>
            <a:r>
              <a:rPr lang="en-US" altLang="zh-CN" sz="2800" b="1" dirty="0">
                <a:sym typeface="Symbol" pitchFamily="18" charset="2"/>
              </a:rPr>
              <a:t></a:t>
            </a:r>
            <a:r>
              <a:rPr lang="en-US" altLang="zh-CN" sz="2800" b="1" i="1" dirty="0"/>
              <a:t>l        </a:t>
            </a:r>
            <a:r>
              <a:rPr lang="en-US" altLang="zh-CN" sz="2800" b="1" dirty="0"/>
              <a:t>j=1,2,</a:t>
            </a:r>
            <a:r>
              <a:rPr lang="en-US" altLang="zh-CN" sz="2800" b="1" baseline="-25000" dirty="0"/>
              <a:t> </a:t>
            </a:r>
            <a:r>
              <a:rPr lang="en-US" altLang="zh-CN" sz="2800" b="1" dirty="0">
                <a:ea typeface="Arial Unicode MS" pitchFamily="34" charset="-122"/>
                <a:cs typeface="Arial Unicode MS" pitchFamily="34" charset="-122"/>
              </a:rPr>
              <a:t>…</a:t>
            </a:r>
            <a:r>
              <a:rPr lang="en-US" altLang="zh-CN" sz="2800" b="1" dirty="0"/>
              <a:t>,m</a:t>
            </a:r>
          </a:p>
          <a:p>
            <a:pPr marL="533400" lvl="1" indent="0">
              <a:lnSpc>
                <a:spcPct val="110000"/>
              </a:lnSpc>
              <a:buFont typeface="Wingdings" pitchFamily="2" charset="2"/>
              <a:buNone/>
            </a:pPr>
            <a:r>
              <a:rPr lang="en-US" altLang="zh-CN" b="1" dirty="0"/>
              <a:t>(2)  </a:t>
            </a:r>
            <a:r>
              <a:rPr lang="zh-CN" altLang="en-US" b="1" dirty="0">
                <a:latin typeface="楷体" pitchFamily="49" charset="-122"/>
                <a:ea typeface="楷体" pitchFamily="49" charset="-122"/>
              </a:rPr>
              <a:t>第</a:t>
            </a:r>
            <a:r>
              <a:rPr lang="en-US" altLang="zh-CN" b="1" dirty="0">
                <a:latin typeface="楷体" pitchFamily="49" charset="-122"/>
                <a:ea typeface="楷体" pitchFamily="49" charset="-122"/>
              </a:rPr>
              <a:t>2</a:t>
            </a:r>
            <a:r>
              <a:rPr lang="zh-CN" altLang="en-US" b="1" dirty="0">
                <a:latin typeface="楷体" pitchFamily="49" charset="-122"/>
                <a:ea typeface="楷体" pitchFamily="49" charset="-122"/>
              </a:rPr>
              <a:t>列中的每个元素对应的</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首</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地址是</a:t>
            </a:r>
            <a:r>
              <a:rPr lang="zh-CN" altLang="en-US" b="1" dirty="0">
                <a:latin typeface="宋体" pitchFamily="2" charset="-122"/>
              </a:rPr>
              <a:t>：</a:t>
            </a:r>
          </a:p>
          <a:p>
            <a:pPr marL="533400" lvl="1" indent="0">
              <a:lnSpc>
                <a:spcPct val="110000"/>
              </a:lnSpc>
              <a:buFont typeface="Wingdings" pitchFamily="2" charset="2"/>
              <a:buNone/>
            </a:pPr>
            <a:r>
              <a:rPr lang="zh-CN" altLang="en-US" b="1" dirty="0"/>
              <a:t>       </a:t>
            </a:r>
            <a:r>
              <a:rPr lang="en-US" altLang="zh-CN" b="1" dirty="0"/>
              <a:t>LOC[a</a:t>
            </a:r>
            <a:r>
              <a:rPr lang="en-US" altLang="zh-CN" b="1" baseline="-25000" dirty="0"/>
              <a:t>j2</a:t>
            </a:r>
            <a:r>
              <a:rPr lang="en-US" altLang="zh-CN" b="1" dirty="0"/>
              <a:t>]=LOC[a</a:t>
            </a:r>
            <a:r>
              <a:rPr lang="en-US" altLang="zh-CN" b="1" baseline="-25000" dirty="0"/>
              <a:t>11</a:t>
            </a:r>
            <a:r>
              <a:rPr lang="en-US" altLang="zh-CN" b="1" dirty="0"/>
              <a:t>]+</a:t>
            </a:r>
            <a:r>
              <a:rPr lang="en-US" altLang="zh-CN" b="1" dirty="0" err="1"/>
              <a:t>m</a:t>
            </a:r>
            <a:r>
              <a:rPr lang="en-US" altLang="zh-CN" b="1" dirty="0" err="1">
                <a:sym typeface="Symbol" pitchFamily="18" charset="2"/>
              </a:rPr>
              <a:t></a:t>
            </a:r>
            <a:r>
              <a:rPr lang="en-US" altLang="zh-CN" b="1" i="1" dirty="0" err="1"/>
              <a:t>l</a:t>
            </a:r>
            <a:r>
              <a:rPr lang="en-US" altLang="zh-CN" b="1" i="1" dirty="0"/>
              <a:t> </a:t>
            </a:r>
            <a:r>
              <a:rPr lang="en-US" altLang="zh-CN" b="1" dirty="0"/>
              <a:t>+(j-1)</a:t>
            </a:r>
            <a:r>
              <a:rPr lang="en-US" altLang="zh-CN" b="1" dirty="0">
                <a:sym typeface="Symbol" pitchFamily="18" charset="2"/>
              </a:rPr>
              <a:t></a:t>
            </a:r>
            <a:r>
              <a:rPr lang="en-US" altLang="zh-CN" b="1" i="1" dirty="0"/>
              <a:t>l      </a:t>
            </a:r>
            <a:r>
              <a:rPr lang="en-US" altLang="zh-CN" b="1" dirty="0"/>
              <a:t>j=1,2,</a:t>
            </a:r>
            <a:r>
              <a:rPr lang="en-US" altLang="zh-CN" b="1" baseline="-25000" dirty="0"/>
              <a:t> </a:t>
            </a:r>
            <a:r>
              <a:rPr lang="en-US" altLang="zh-CN" b="1" dirty="0">
                <a:ea typeface="Arial Unicode MS" pitchFamily="34" charset="-122"/>
                <a:cs typeface="Arial Unicode MS" pitchFamily="34" charset="-122"/>
              </a:rPr>
              <a:t>…</a:t>
            </a:r>
            <a:r>
              <a:rPr lang="en-US" altLang="zh-CN" b="1" dirty="0"/>
              <a:t>,m</a:t>
            </a:r>
          </a:p>
          <a:p>
            <a:pPr marL="533400" lvl="1" indent="0">
              <a:lnSpc>
                <a:spcPct val="110000"/>
              </a:lnSpc>
              <a:buFont typeface="Wingdings" pitchFamily="2" charset="2"/>
              <a:buNone/>
            </a:pPr>
            <a:r>
              <a:rPr lang="en-US" altLang="zh-CN" b="1" dirty="0">
                <a:ea typeface="Arial Unicode MS" pitchFamily="34" charset="-122"/>
                <a:cs typeface="Arial Unicode MS" pitchFamily="34" charset="-122"/>
              </a:rPr>
              <a:t>        … … …</a:t>
            </a:r>
            <a:endParaRPr lang="en-US" altLang="zh-CN" b="1" dirty="0"/>
          </a:p>
          <a:p>
            <a:pPr marL="533400" lvl="1" indent="0">
              <a:lnSpc>
                <a:spcPct val="110000"/>
              </a:lnSpc>
              <a:buFont typeface="Wingdings" pitchFamily="2" charset="2"/>
              <a:buNone/>
            </a:pPr>
            <a:r>
              <a:rPr lang="en-US" altLang="zh-CN" b="1" dirty="0">
                <a:latin typeface="宋体" pitchFamily="2" charset="-122"/>
              </a:rPr>
              <a:t>⑶ </a:t>
            </a:r>
            <a:r>
              <a:rPr lang="zh-CN" altLang="en-US" b="1" dirty="0">
                <a:latin typeface="楷体" pitchFamily="49" charset="-122"/>
                <a:ea typeface="楷体" pitchFamily="49" charset="-122"/>
              </a:rPr>
              <a:t>第</a:t>
            </a:r>
            <a:r>
              <a:rPr lang="en-US" altLang="zh-CN" b="1" dirty="0">
                <a:latin typeface="楷体" pitchFamily="49" charset="-122"/>
                <a:ea typeface="楷体" pitchFamily="49" charset="-122"/>
              </a:rPr>
              <a:t>n</a:t>
            </a:r>
            <a:r>
              <a:rPr lang="zh-CN" altLang="en-US" b="1" dirty="0">
                <a:latin typeface="楷体" pitchFamily="49" charset="-122"/>
                <a:ea typeface="楷体" pitchFamily="49" charset="-122"/>
              </a:rPr>
              <a:t>列中的每个元素对应的</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首</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地址是</a:t>
            </a:r>
            <a:r>
              <a:rPr lang="zh-CN" altLang="en-US" b="1" dirty="0">
                <a:latin typeface="宋体" pitchFamily="2" charset="-122"/>
              </a:rPr>
              <a:t>：</a:t>
            </a:r>
          </a:p>
          <a:p>
            <a:pPr marL="1079500" lvl="2" indent="0">
              <a:lnSpc>
                <a:spcPct val="110000"/>
              </a:lnSpc>
              <a:buFont typeface="Wingdings" pitchFamily="2" charset="2"/>
              <a:buNone/>
            </a:pPr>
            <a:r>
              <a:rPr lang="en-US" altLang="zh-CN" sz="2800" b="1" dirty="0"/>
              <a:t>LOC[</a:t>
            </a:r>
            <a:r>
              <a:rPr lang="en-US" altLang="zh-CN" sz="2800" b="1" dirty="0" err="1"/>
              <a:t>a</a:t>
            </a:r>
            <a:r>
              <a:rPr lang="en-US" altLang="zh-CN" sz="2800" b="1" baseline="-25000" dirty="0" err="1"/>
              <a:t>jn</a:t>
            </a:r>
            <a:r>
              <a:rPr lang="en-US" altLang="zh-CN" sz="2800" b="1" dirty="0"/>
              <a:t>]=LOC[a</a:t>
            </a:r>
            <a:r>
              <a:rPr lang="en-US" altLang="zh-CN" sz="2800" b="1" baseline="-25000" dirty="0"/>
              <a:t>11</a:t>
            </a:r>
            <a:r>
              <a:rPr lang="en-US" altLang="zh-CN" sz="2800" b="1" dirty="0"/>
              <a:t>]+ </a:t>
            </a:r>
            <a:r>
              <a:rPr lang="en-US" altLang="zh-CN" sz="2800" b="1" dirty="0">
                <a:sym typeface="Symbol" pitchFamily="18" charset="2"/>
              </a:rPr>
              <a:t>(</a:t>
            </a:r>
            <a:r>
              <a:rPr lang="en-US" altLang="zh-CN" sz="2800" b="1" dirty="0"/>
              <a:t>n-1)</a:t>
            </a:r>
            <a:r>
              <a:rPr lang="en-US" altLang="zh-CN" sz="2800" b="1" dirty="0">
                <a:sym typeface="Symbol" pitchFamily="18" charset="2"/>
              </a:rPr>
              <a:t></a:t>
            </a:r>
            <a:r>
              <a:rPr lang="en-US" altLang="zh-CN" sz="2800" b="1" dirty="0" err="1"/>
              <a:t>m</a:t>
            </a:r>
            <a:r>
              <a:rPr lang="en-US" altLang="zh-CN" sz="2800" b="1" dirty="0" err="1">
                <a:sym typeface="Symbol" pitchFamily="18" charset="2"/>
              </a:rPr>
              <a:t></a:t>
            </a:r>
            <a:r>
              <a:rPr lang="en-US" altLang="zh-CN" sz="2800" b="1" i="1" dirty="0" err="1"/>
              <a:t>l</a:t>
            </a:r>
            <a:r>
              <a:rPr lang="en-US" altLang="zh-CN" sz="2800" b="1" i="1" dirty="0"/>
              <a:t> </a:t>
            </a:r>
            <a:r>
              <a:rPr lang="en-US" altLang="zh-CN" sz="2800" b="1" dirty="0"/>
              <a:t>+(j-1)</a:t>
            </a:r>
            <a:r>
              <a:rPr lang="en-US" altLang="zh-CN" sz="2800" b="1" dirty="0">
                <a:sym typeface="Symbol" pitchFamily="18" charset="2"/>
              </a:rPr>
              <a:t></a:t>
            </a:r>
            <a:r>
              <a:rPr lang="en-US" altLang="zh-CN" sz="2800" b="1" i="1" dirty="0"/>
              <a:t>l     </a:t>
            </a:r>
            <a:r>
              <a:rPr lang="en-US" altLang="zh-CN" sz="2800" b="1" dirty="0"/>
              <a:t>j=1,2,</a:t>
            </a:r>
            <a:r>
              <a:rPr lang="en-US" altLang="zh-CN" sz="2800" b="1" baseline="-25000" dirty="0"/>
              <a:t> </a:t>
            </a:r>
            <a:r>
              <a:rPr lang="en-US" altLang="zh-CN" sz="2800" b="1" dirty="0">
                <a:ea typeface="Arial Unicode MS" pitchFamily="34" charset="-122"/>
                <a:cs typeface="Arial Unicode MS" pitchFamily="34" charset="-122"/>
              </a:rPr>
              <a:t>…</a:t>
            </a:r>
            <a:r>
              <a:rPr lang="en-US" altLang="zh-CN" sz="2800" b="1" dirty="0"/>
              <a:t>,m</a:t>
            </a:r>
            <a:r>
              <a:rPr lang="en-US" altLang="zh-CN" sz="2000" b="1" dirty="0"/>
              <a:t> </a:t>
            </a:r>
          </a:p>
          <a:p>
            <a:pPr marL="0" indent="0">
              <a:lnSpc>
                <a:spcPct val="110000"/>
              </a:lnSpc>
              <a:buFont typeface="Wingdings" pitchFamily="2" charset="2"/>
              <a:buNone/>
            </a:pPr>
            <a:r>
              <a:rPr lang="en-US" altLang="zh-CN" sz="2800" b="1" dirty="0"/>
              <a:t>      </a:t>
            </a:r>
            <a:r>
              <a:rPr lang="zh-CN" altLang="en-US" sz="2800" b="1" dirty="0"/>
              <a:t>由此可知</a:t>
            </a:r>
            <a:r>
              <a:rPr lang="zh-CN" altLang="en-US" sz="2800" b="1" dirty="0">
                <a:latin typeface="宋体" pitchFamily="2" charset="-122"/>
              </a:rPr>
              <a:t>，二维数组中</a:t>
            </a:r>
            <a:r>
              <a:rPr lang="zh-CN" altLang="en-US" sz="2800" b="1" dirty="0">
                <a:solidFill>
                  <a:schemeClr val="folHlink"/>
                </a:solidFill>
                <a:latin typeface="宋体" pitchFamily="2" charset="-122"/>
              </a:rPr>
              <a:t>任一元素</a:t>
            </a:r>
            <a:r>
              <a:rPr lang="en-US" altLang="zh-CN" sz="2800" b="1" dirty="0" err="1" smtClean="0">
                <a:solidFill>
                  <a:schemeClr val="folHlink"/>
                </a:solidFill>
              </a:rPr>
              <a:t>a</a:t>
            </a:r>
            <a:r>
              <a:rPr lang="en-US" altLang="zh-CN" sz="2800" b="1" baseline="-25000" dirty="0" err="1" smtClean="0">
                <a:solidFill>
                  <a:schemeClr val="folHlink"/>
                </a:solidFill>
              </a:rPr>
              <a:t>ji</a:t>
            </a:r>
            <a:r>
              <a:rPr lang="zh-CN" altLang="en-US" sz="2800" b="1" dirty="0" smtClean="0">
                <a:solidFill>
                  <a:schemeClr val="folHlink"/>
                </a:solidFill>
                <a:latin typeface="宋体" pitchFamily="2" charset="-122"/>
              </a:rPr>
              <a:t>的</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首</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地址</a:t>
            </a:r>
            <a:r>
              <a:rPr lang="zh-CN" altLang="en-US" sz="2800" b="1" dirty="0">
                <a:latin typeface="宋体" pitchFamily="2" charset="-122"/>
              </a:rPr>
              <a:t>是：</a:t>
            </a:r>
          </a:p>
          <a:p>
            <a:pPr marL="533400" lvl="1" indent="0">
              <a:lnSpc>
                <a:spcPct val="110000"/>
              </a:lnSpc>
              <a:buFont typeface="Wingdings" pitchFamily="2" charset="2"/>
              <a:buNone/>
            </a:pPr>
            <a:r>
              <a:rPr lang="en-US" altLang="zh-CN" b="1" dirty="0"/>
              <a:t>LOC[</a:t>
            </a:r>
            <a:r>
              <a:rPr lang="en-US" altLang="zh-CN" b="1" dirty="0" err="1"/>
              <a:t>a</a:t>
            </a:r>
            <a:r>
              <a:rPr lang="en-US" altLang="zh-CN" b="1" baseline="-25000" dirty="0" err="1"/>
              <a:t>ji</a:t>
            </a:r>
            <a:r>
              <a:rPr lang="en-US" altLang="zh-CN" b="1" dirty="0"/>
              <a:t>]=LOC[a</a:t>
            </a:r>
            <a:r>
              <a:rPr lang="en-US" altLang="zh-CN" b="1" baseline="-25000" dirty="0"/>
              <a:t>11</a:t>
            </a:r>
            <a:r>
              <a:rPr lang="en-US" altLang="zh-CN" b="1" dirty="0"/>
              <a:t>]+[(i-1)</a:t>
            </a:r>
            <a:r>
              <a:rPr lang="en-US" altLang="zh-CN" b="1" dirty="0">
                <a:sym typeface="Symbol" pitchFamily="18" charset="2"/>
              </a:rPr>
              <a:t></a:t>
            </a:r>
            <a:r>
              <a:rPr lang="en-US" altLang="zh-CN" b="1" dirty="0"/>
              <a:t>m+(j-1)]</a:t>
            </a:r>
            <a:r>
              <a:rPr lang="en-US" altLang="zh-CN" b="1" dirty="0">
                <a:sym typeface="Symbol" pitchFamily="18" charset="2"/>
              </a:rPr>
              <a:t></a:t>
            </a:r>
            <a:r>
              <a:rPr lang="en-US" altLang="zh-CN" b="1" i="1" dirty="0"/>
              <a:t>l </a:t>
            </a:r>
            <a:r>
              <a:rPr lang="en-US" altLang="zh-CN" b="1" dirty="0"/>
              <a:t>         (5-1)</a:t>
            </a:r>
          </a:p>
          <a:p>
            <a:pPr marL="533400" lvl="1" indent="0">
              <a:lnSpc>
                <a:spcPct val="110000"/>
              </a:lnSpc>
              <a:buFont typeface="Wingdings" pitchFamily="2" charset="2"/>
              <a:buNone/>
            </a:pPr>
            <a:r>
              <a:rPr lang="en-US" altLang="zh-CN" b="1" dirty="0" err="1"/>
              <a:t>i</a:t>
            </a:r>
            <a:r>
              <a:rPr lang="en-US" altLang="zh-CN" b="1" dirty="0"/>
              <a:t>=1,2,</a:t>
            </a:r>
            <a:r>
              <a:rPr lang="en-US" altLang="zh-CN" b="1" baseline="-25000" dirty="0"/>
              <a:t> </a:t>
            </a:r>
            <a:r>
              <a:rPr lang="en-US" altLang="zh-CN" b="1" dirty="0">
                <a:ea typeface="Arial Unicode MS" pitchFamily="34" charset="-122"/>
                <a:cs typeface="Arial Unicode MS" pitchFamily="34" charset="-122"/>
              </a:rPr>
              <a:t>…</a:t>
            </a:r>
            <a:r>
              <a:rPr lang="en-US" altLang="zh-CN" b="1" dirty="0"/>
              <a:t>,n    j=1,2,</a:t>
            </a:r>
            <a:r>
              <a:rPr lang="en-US" altLang="zh-CN" b="1" baseline="-25000" dirty="0"/>
              <a:t> </a:t>
            </a:r>
            <a:r>
              <a:rPr lang="en-US" altLang="zh-CN" b="1" dirty="0">
                <a:ea typeface="Arial Unicode MS" pitchFamily="34" charset="-122"/>
                <a:cs typeface="Arial Unicode MS" pitchFamily="34" charset="-122"/>
              </a:rPr>
              <a:t>…</a:t>
            </a:r>
            <a:r>
              <a:rPr lang="en-US" altLang="zh-CN" b="1" dirty="0"/>
              <a:t>,m</a:t>
            </a:r>
            <a:r>
              <a:rPr lang="en-US" altLang="zh-CN" sz="2400" b="1" dirty="0"/>
              <a:t>    </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174</a:t>
            </a:fld>
            <a:endParaRPr lang="en-US" altLang="zh-CN"/>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idx="4294967295"/>
          </p:nvPr>
        </p:nvSpPr>
        <p:spPr>
          <a:xfrm>
            <a:off x="1143000" y="211138"/>
            <a:ext cx="6705600" cy="914400"/>
          </a:xfrm>
        </p:spPr>
        <p:txBody>
          <a:bodyPr>
            <a:prstTxWarp prst="textNoShape">
              <a:avLst/>
            </a:prstTxWarp>
          </a:bodyPr>
          <a:lstStyle/>
          <a:p>
            <a:r>
              <a:rPr lang="en-US" altLang="zh-CN" b="1" dirty="0">
                <a:effectLst/>
                <a:latin typeface="+mj-ea"/>
              </a:rPr>
              <a:t>5.3  </a:t>
            </a:r>
            <a:r>
              <a:rPr lang="zh-CN" altLang="en-US" b="1" dirty="0">
                <a:effectLst/>
                <a:latin typeface="+mj-ea"/>
              </a:rPr>
              <a:t>矩阵的压缩存储</a:t>
            </a:r>
          </a:p>
        </p:txBody>
      </p:sp>
      <p:sp>
        <p:nvSpPr>
          <p:cNvPr id="19458" name="Rectangle 3"/>
          <p:cNvSpPr>
            <a:spLocks noGrp="1" noChangeArrowheads="1"/>
          </p:cNvSpPr>
          <p:nvPr>
            <p:ph/>
          </p:nvPr>
        </p:nvSpPr>
        <p:spPr>
          <a:xfrm>
            <a:off x="152400" y="1287463"/>
            <a:ext cx="8839200" cy="5165725"/>
          </a:xfrm>
        </p:spPr>
        <p:txBody>
          <a:bodyPr/>
          <a:lstStyle/>
          <a:p>
            <a:pPr marL="0" indent="0">
              <a:lnSpc>
                <a:spcPct val="110000"/>
              </a:lnSpc>
              <a:buFont typeface="Wingdings" pitchFamily="2" charset="2"/>
              <a:buNone/>
            </a:pPr>
            <a:r>
              <a:rPr lang="zh-CN" altLang="zh-CN" dirty="0">
                <a:latin typeface="宋体" pitchFamily="2" charset="-122"/>
              </a:rPr>
              <a:t>    </a:t>
            </a:r>
            <a:r>
              <a:rPr lang="zh-CN" altLang="zh-CN" sz="2800" b="1" dirty="0">
                <a:latin typeface="宋体" pitchFamily="2" charset="-122"/>
              </a:rPr>
              <a:t>在科学与工程计算问题中，矩阵是一种常用的数学对象，在高级语言编程时，通常将一个矩阵描述为一个二维数组。这样，可以对其元素进行随机存取，各种矩阵运算也非常简单。</a:t>
            </a:r>
          </a:p>
          <a:p>
            <a:pPr marL="0" indent="0">
              <a:lnSpc>
                <a:spcPct val="110000"/>
              </a:lnSpc>
              <a:buFont typeface="Wingdings" pitchFamily="2" charset="2"/>
              <a:buNone/>
            </a:pPr>
            <a:r>
              <a:rPr lang="zh-CN" altLang="zh-CN" sz="2800" dirty="0">
                <a:latin typeface="宋体" pitchFamily="2" charset="-122"/>
              </a:rPr>
              <a:t>    </a:t>
            </a:r>
            <a:r>
              <a:rPr lang="zh-CN" altLang="zh-CN" sz="2800" b="1" dirty="0">
                <a:latin typeface="宋体" pitchFamily="2" charset="-122"/>
              </a:rPr>
              <a:t>对于</a:t>
            </a:r>
            <a:r>
              <a:rPr lang="zh-CN" altLang="zh-CN" sz="2800" b="1" dirty="0">
                <a:solidFill>
                  <a:schemeClr val="folHlink"/>
                </a:solidFill>
                <a:latin typeface="宋体" pitchFamily="2" charset="-122"/>
              </a:rPr>
              <a:t>高阶矩阵</a:t>
            </a:r>
            <a:r>
              <a:rPr lang="zh-CN" altLang="zh-CN" sz="2800" b="1" dirty="0">
                <a:latin typeface="宋体" pitchFamily="2" charset="-122"/>
              </a:rPr>
              <a:t>，若其</a:t>
            </a:r>
            <a:r>
              <a:rPr lang="zh-CN" altLang="zh-CN" sz="2800" b="1" dirty="0">
                <a:solidFill>
                  <a:srgbClr val="FF0000"/>
                </a:solidFill>
                <a:latin typeface="宋体" pitchFamily="2" charset="-122"/>
              </a:rPr>
              <a:t>中非零元素呈某种规律分布或者矩阵中有大量的零元素</a:t>
            </a:r>
            <a:r>
              <a:rPr lang="zh-CN" altLang="zh-CN" sz="2800" b="1" dirty="0">
                <a:latin typeface="宋体" pitchFamily="2" charset="-122"/>
              </a:rPr>
              <a:t>，若仍然用常规方法存储，可能存储重复的非零元素或零元素，将造成存储空间的大量浪费。对这类矩阵进行压缩存储：</a:t>
            </a:r>
          </a:p>
          <a:p>
            <a:pPr marL="533400" lvl="1" indent="0">
              <a:lnSpc>
                <a:spcPct val="110000"/>
              </a:lnSpc>
              <a:buFont typeface="Wingdings" pitchFamily="2" charset="2"/>
              <a:buNone/>
            </a:pPr>
            <a:r>
              <a:rPr lang="zh-CN" altLang="zh-CN" b="1" dirty="0">
                <a:solidFill>
                  <a:schemeClr val="folHlink"/>
                </a:solidFill>
                <a:latin typeface="宋体" pitchFamily="2" charset="-122"/>
              </a:rPr>
              <a:t>◆</a:t>
            </a:r>
            <a:r>
              <a:rPr lang="zh-CN" altLang="zh-CN" b="1" dirty="0">
                <a:latin typeface="宋体" pitchFamily="2" charset="-122"/>
              </a:rPr>
              <a:t> </a:t>
            </a:r>
            <a:r>
              <a:rPr lang="zh-CN" altLang="zh-CN" b="1" dirty="0">
                <a:latin typeface="楷体" pitchFamily="49" charset="-122"/>
                <a:ea typeface="楷体" pitchFamily="49" charset="-122"/>
              </a:rPr>
              <a:t>多个相同的非零元素只分配一个存储空间</a:t>
            </a:r>
            <a:r>
              <a:rPr lang="zh-CN" altLang="zh-CN" dirty="0">
                <a:latin typeface="楷体" pitchFamily="49" charset="-122"/>
                <a:ea typeface="楷体" pitchFamily="49" charset="-122"/>
              </a:rPr>
              <a:t>；</a:t>
            </a:r>
          </a:p>
          <a:p>
            <a:pPr marL="533400" lvl="1" indent="0">
              <a:lnSpc>
                <a:spcPct val="110000"/>
              </a:lnSpc>
              <a:buFont typeface="Wingdings" pitchFamily="2" charset="2"/>
              <a:buNone/>
            </a:pPr>
            <a:r>
              <a:rPr lang="zh-CN" altLang="zh-CN" b="1" dirty="0">
                <a:solidFill>
                  <a:schemeClr val="folHlink"/>
                </a:solidFill>
                <a:latin typeface="楷体" pitchFamily="49" charset="-122"/>
                <a:ea typeface="楷体" pitchFamily="49" charset="-122"/>
              </a:rPr>
              <a:t>◆</a:t>
            </a:r>
            <a:r>
              <a:rPr lang="zh-CN" altLang="zh-CN" b="1" dirty="0">
                <a:latin typeface="楷体" pitchFamily="49" charset="-122"/>
                <a:ea typeface="楷体" pitchFamily="49" charset="-122"/>
              </a:rPr>
              <a:t> 零元素不分配空间。</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175</a:t>
            </a:fld>
            <a:endParaRPr lang="en-US" altLang="zh-CN"/>
          </a:p>
        </p:txBody>
      </p:sp>
    </p:spTree>
  </p:cSld>
  <p:clrMapOvr>
    <a:masterClrMapping/>
  </p:clrMapOvr>
  <p:transition spd="slow"/>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idx="4294967295"/>
          </p:nvPr>
        </p:nvSpPr>
        <p:spPr>
          <a:xfrm>
            <a:off x="1309688" y="147638"/>
            <a:ext cx="5638800" cy="833437"/>
          </a:xfrm>
        </p:spPr>
        <p:txBody>
          <a:bodyPr>
            <a:prstTxWarp prst="textNoShape">
              <a:avLst/>
            </a:prstTxWarp>
          </a:bodyPr>
          <a:lstStyle/>
          <a:p>
            <a:r>
              <a:rPr lang="en-US" altLang="zh-CN" b="1" dirty="0">
                <a:effectLst/>
                <a:latin typeface="+mj-ea"/>
              </a:rPr>
              <a:t>5.3.1   </a:t>
            </a:r>
            <a:r>
              <a:rPr lang="zh-CN" altLang="en-US" b="1" dirty="0">
                <a:effectLst/>
                <a:latin typeface="+mj-ea"/>
              </a:rPr>
              <a:t>特殊矩阵</a:t>
            </a:r>
            <a:endParaRPr lang="zh-CN" altLang="en-US" b="1" dirty="0">
              <a:solidFill>
                <a:schemeClr val="tx1"/>
              </a:solidFill>
              <a:effectLst/>
              <a:latin typeface="+mj-ea"/>
            </a:endParaRPr>
          </a:p>
        </p:txBody>
      </p:sp>
      <p:sp>
        <p:nvSpPr>
          <p:cNvPr id="21506" name="Rectangle 3"/>
          <p:cNvSpPr>
            <a:spLocks noGrp="1" noChangeArrowheads="1"/>
          </p:cNvSpPr>
          <p:nvPr>
            <p:ph/>
          </p:nvPr>
        </p:nvSpPr>
        <p:spPr>
          <a:xfrm>
            <a:off x="228600" y="908050"/>
            <a:ext cx="8664575" cy="3384550"/>
          </a:xfrm>
        </p:spPr>
        <p:txBody>
          <a:bodyPr/>
          <a:lstStyle/>
          <a:p>
            <a:pPr marL="0" indent="0">
              <a:lnSpc>
                <a:spcPct val="110000"/>
              </a:lnSpc>
              <a:spcBef>
                <a:spcPct val="10000"/>
              </a:spcBef>
              <a:buFont typeface="Wingdings" pitchFamily="2" charset="2"/>
              <a:buNone/>
            </a:pPr>
            <a:r>
              <a:rPr lang="zh-CN" altLang="en-US" b="1" dirty="0">
                <a:solidFill>
                  <a:schemeClr val="folHlink"/>
                </a:solidFill>
                <a:latin typeface="宋体" pitchFamily="2" charset="-122"/>
              </a:rPr>
              <a:t>特殊矩阵</a:t>
            </a:r>
            <a:r>
              <a:rPr lang="zh-CN" altLang="en-US" b="1" dirty="0">
                <a:latin typeface="宋体" pitchFamily="2" charset="-122"/>
              </a:rPr>
              <a:t>：</a:t>
            </a:r>
            <a:r>
              <a:rPr lang="zh-CN" altLang="en-US" sz="2800" b="1" dirty="0">
                <a:latin typeface="宋体" pitchFamily="2" charset="-122"/>
              </a:rPr>
              <a:t>是指非零元素或零元素的分布有一定规律的矩阵。</a:t>
            </a:r>
          </a:p>
          <a:p>
            <a:pPr marL="0" indent="0">
              <a:lnSpc>
                <a:spcPct val="110000"/>
              </a:lnSpc>
              <a:spcBef>
                <a:spcPct val="10000"/>
              </a:spcBef>
              <a:buFont typeface="Wingdings" pitchFamily="2" charset="2"/>
              <a:buNone/>
            </a:pPr>
            <a:r>
              <a:rPr lang="en-US" altLang="zh-CN" sz="3200" b="1" dirty="0">
                <a:solidFill>
                  <a:schemeClr val="folHlink"/>
                </a:solidFill>
                <a:latin typeface="楷体" pitchFamily="49" charset="-122"/>
              </a:rPr>
              <a:t>1  </a:t>
            </a:r>
            <a:r>
              <a:rPr lang="zh-CN" altLang="en-US" sz="3200" b="1" dirty="0">
                <a:solidFill>
                  <a:schemeClr val="folHlink"/>
                </a:solidFill>
                <a:latin typeface="楷体" pitchFamily="49" charset="-122"/>
              </a:rPr>
              <a:t>对称矩阵</a:t>
            </a:r>
            <a:r>
              <a:rPr lang="zh-CN" altLang="en-US" sz="3200" dirty="0">
                <a:latin typeface="楷体" pitchFamily="49" charset="-122"/>
              </a:rPr>
              <a:t> </a:t>
            </a:r>
          </a:p>
          <a:p>
            <a:pPr marL="0" indent="0">
              <a:lnSpc>
                <a:spcPct val="110000"/>
              </a:lnSpc>
              <a:spcBef>
                <a:spcPct val="10000"/>
              </a:spcBef>
              <a:buFont typeface="Wingdings" pitchFamily="2" charset="2"/>
              <a:buNone/>
            </a:pPr>
            <a:r>
              <a:rPr lang="zh-CN" altLang="en-US" dirty="0">
                <a:latin typeface="宋体" pitchFamily="2" charset="-122"/>
              </a:rPr>
              <a:t>   </a:t>
            </a:r>
            <a:r>
              <a:rPr lang="zh-CN" altLang="en-US" sz="2800" b="1" dirty="0">
                <a:latin typeface="宋体" pitchFamily="2" charset="-122"/>
              </a:rPr>
              <a:t>若一个</a:t>
            </a:r>
            <a:r>
              <a:rPr lang="en-US" altLang="zh-CN" sz="2800" b="1" dirty="0"/>
              <a:t>n</a:t>
            </a:r>
            <a:r>
              <a:rPr lang="zh-CN" altLang="en-US" sz="2800" b="1" dirty="0">
                <a:latin typeface="宋体" pitchFamily="2" charset="-122"/>
              </a:rPr>
              <a:t>阶方阵</a:t>
            </a:r>
            <a:r>
              <a:rPr lang="en-US" altLang="zh-CN" sz="2800" b="1" dirty="0"/>
              <a:t>A=(</a:t>
            </a:r>
            <a:r>
              <a:rPr lang="en-US" altLang="zh-CN" sz="2800" b="1" dirty="0" err="1"/>
              <a:t>a</a:t>
            </a:r>
            <a:r>
              <a:rPr lang="en-US" altLang="zh-CN" sz="2800" b="1" baseline="-18000" dirty="0" err="1"/>
              <a:t>ij</a:t>
            </a:r>
            <a:r>
              <a:rPr lang="en-US" altLang="zh-CN" sz="2800" b="1" dirty="0"/>
              <a:t>)</a:t>
            </a:r>
            <a:r>
              <a:rPr lang="en-US" altLang="zh-CN" sz="2800" b="1" baseline="-25000" dirty="0" err="1"/>
              <a:t>n</a:t>
            </a:r>
            <a:r>
              <a:rPr lang="en-US" altLang="zh-CN" sz="2800" b="1" baseline="-25000" dirty="0" err="1">
                <a:sym typeface="Symbol" pitchFamily="18" charset="2"/>
              </a:rPr>
              <a:t></a:t>
            </a:r>
            <a:r>
              <a:rPr lang="en-US" altLang="zh-CN" sz="2800" b="1" baseline="-25000" dirty="0" err="1"/>
              <a:t>n</a:t>
            </a:r>
            <a:r>
              <a:rPr lang="zh-CN" altLang="en-US" sz="2800" b="1" dirty="0">
                <a:latin typeface="宋体" pitchFamily="2" charset="-122"/>
              </a:rPr>
              <a:t>中的元素满足性质：</a:t>
            </a:r>
          </a:p>
          <a:p>
            <a:pPr marL="1079500" lvl="2" indent="0">
              <a:lnSpc>
                <a:spcPct val="110000"/>
              </a:lnSpc>
              <a:spcBef>
                <a:spcPct val="10000"/>
              </a:spcBef>
              <a:buFont typeface="Wingdings" pitchFamily="2" charset="2"/>
              <a:buNone/>
            </a:pPr>
            <a:r>
              <a:rPr lang="en-US" altLang="zh-CN" sz="2800" b="1" dirty="0" err="1"/>
              <a:t>a</a:t>
            </a:r>
            <a:r>
              <a:rPr lang="en-US" altLang="zh-CN" sz="2800" b="1" baseline="-18000" dirty="0" err="1"/>
              <a:t>ij</a:t>
            </a:r>
            <a:r>
              <a:rPr lang="en-US" altLang="zh-CN" sz="2800" b="1" dirty="0"/>
              <a:t>=</a:t>
            </a:r>
            <a:r>
              <a:rPr lang="en-US" altLang="zh-CN" sz="2800" b="1" dirty="0" err="1"/>
              <a:t>a</a:t>
            </a:r>
            <a:r>
              <a:rPr lang="en-US" altLang="zh-CN" sz="2800" b="1" baseline="-18000" dirty="0" err="1"/>
              <a:t>ji</a:t>
            </a:r>
            <a:r>
              <a:rPr lang="en-US" altLang="zh-CN" sz="2800" b="1" dirty="0"/>
              <a:t>   1≦i,j≦n</a:t>
            </a:r>
            <a:r>
              <a:rPr lang="zh-CN" altLang="en-US" sz="2800" b="1" dirty="0"/>
              <a:t>且</a:t>
            </a:r>
            <a:r>
              <a:rPr lang="en-US" altLang="zh-CN" sz="2800" b="1" dirty="0" err="1"/>
              <a:t>i</a:t>
            </a:r>
            <a:r>
              <a:rPr lang="en-US" altLang="zh-CN" sz="2800" b="1" dirty="0" err="1">
                <a:ea typeface="Arial Unicode MS" pitchFamily="34" charset="-122"/>
                <a:cs typeface="Arial Unicode MS" pitchFamily="34" charset="-122"/>
              </a:rPr>
              <a:t>≠</a:t>
            </a:r>
            <a:r>
              <a:rPr lang="en-US" altLang="zh-CN" sz="2800" b="1" dirty="0" err="1"/>
              <a:t>j</a:t>
            </a:r>
            <a:endParaRPr lang="en-US" altLang="zh-CN" sz="2800" b="1" dirty="0"/>
          </a:p>
          <a:p>
            <a:pPr marL="0" indent="0">
              <a:lnSpc>
                <a:spcPct val="110000"/>
              </a:lnSpc>
              <a:spcBef>
                <a:spcPct val="10000"/>
              </a:spcBef>
              <a:buFont typeface="Wingdings" pitchFamily="2" charset="2"/>
              <a:buNone/>
            </a:pPr>
            <a:r>
              <a:rPr lang="zh-CN" altLang="en-US" sz="2800" b="1" dirty="0">
                <a:latin typeface="宋体" pitchFamily="2" charset="-122"/>
              </a:rPr>
              <a:t>则称</a:t>
            </a:r>
            <a:r>
              <a:rPr lang="en-US" altLang="zh-CN" sz="2800" b="1" dirty="0"/>
              <a:t>A</a:t>
            </a:r>
            <a:r>
              <a:rPr lang="zh-CN" altLang="en-US" sz="2800" b="1" dirty="0">
                <a:latin typeface="宋体" pitchFamily="2" charset="-122"/>
              </a:rPr>
              <a:t>为对称矩阵，如图</a:t>
            </a:r>
            <a:r>
              <a:rPr lang="en-US" altLang="zh-CN" sz="2800" b="1" dirty="0"/>
              <a:t>5-3</a:t>
            </a:r>
            <a:r>
              <a:rPr lang="zh-CN" altLang="en-US" sz="2800" b="1" dirty="0">
                <a:latin typeface="宋体" pitchFamily="2" charset="-122"/>
              </a:rPr>
              <a:t>所示。</a:t>
            </a:r>
            <a:endParaRPr lang="zh-CN" altLang="en-US" sz="2800" dirty="0">
              <a:latin typeface="宋体" pitchFamily="2" charset="-122"/>
            </a:endParaRPr>
          </a:p>
        </p:txBody>
      </p:sp>
      <p:grpSp>
        <p:nvGrpSpPr>
          <p:cNvPr id="2" name="Group 4"/>
          <p:cNvGrpSpPr>
            <a:grpSpLocks/>
          </p:cNvGrpSpPr>
          <p:nvPr/>
        </p:nvGrpSpPr>
        <p:grpSpPr bwMode="auto">
          <a:xfrm>
            <a:off x="685800" y="4292600"/>
            <a:ext cx="6610350" cy="2471738"/>
            <a:chOff x="0" y="0"/>
            <a:chExt cx="4164" cy="1557"/>
          </a:xfrm>
        </p:grpSpPr>
        <p:sp>
          <p:nvSpPr>
            <p:cNvPr id="21508" name="Rectangle 5"/>
            <p:cNvSpPr>
              <a:spLocks noChangeArrowheads="1"/>
            </p:cNvSpPr>
            <p:nvPr/>
          </p:nvSpPr>
          <p:spPr bwMode="auto">
            <a:xfrm>
              <a:off x="1296" y="1317"/>
              <a:ext cx="1787"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5-3 </a:t>
              </a:r>
              <a:r>
                <a:rPr lang="zh-CN" altLang="en-US" sz="2000" b="1" dirty="0">
                  <a:latin typeface="楷体" pitchFamily="49" charset="-122"/>
                  <a:ea typeface="楷体" pitchFamily="49" charset="-122"/>
                </a:rPr>
                <a:t>对称矩阵示例</a:t>
              </a:r>
            </a:p>
          </p:txBody>
        </p:sp>
        <p:grpSp>
          <p:nvGrpSpPr>
            <p:cNvPr id="3" name="Group 6"/>
            <p:cNvGrpSpPr>
              <a:grpSpLocks/>
            </p:cNvGrpSpPr>
            <p:nvPr/>
          </p:nvGrpSpPr>
          <p:grpSpPr bwMode="auto">
            <a:xfrm>
              <a:off x="0" y="0"/>
              <a:ext cx="4164" cy="1272"/>
              <a:chOff x="0" y="0"/>
              <a:chExt cx="4164" cy="1272"/>
            </a:xfrm>
          </p:grpSpPr>
          <p:grpSp>
            <p:nvGrpSpPr>
              <p:cNvPr id="4" name="Group 7"/>
              <p:cNvGrpSpPr>
                <a:grpSpLocks/>
              </p:cNvGrpSpPr>
              <p:nvPr/>
            </p:nvGrpSpPr>
            <p:grpSpPr bwMode="auto">
              <a:xfrm>
                <a:off x="0" y="48"/>
                <a:ext cx="1653" cy="1224"/>
                <a:chOff x="0" y="0"/>
                <a:chExt cx="1653" cy="1362"/>
              </a:xfrm>
            </p:grpSpPr>
            <p:sp>
              <p:nvSpPr>
                <p:cNvPr id="250888" name="AutoShape 8"/>
                <p:cNvSpPr/>
                <p:nvPr/>
              </p:nvSpPr>
              <p:spPr bwMode="auto">
                <a:xfrm>
                  <a:off x="337" y="72"/>
                  <a:ext cx="68" cy="1270"/>
                </a:xfrm>
                <a:prstGeom prst="leftBracket">
                  <a:avLst>
                    <a:gd name="adj" fmla="val 155637"/>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0889" name="AutoShape 9"/>
                <p:cNvSpPr/>
                <p:nvPr/>
              </p:nvSpPr>
              <p:spPr bwMode="auto">
                <a:xfrm>
                  <a:off x="1585" y="72"/>
                  <a:ext cx="68" cy="1270"/>
                </a:xfrm>
                <a:prstGeom prst="rightBracket">
                  <a:avLst>
                    <a:gd name="adj" fmla="val 155637"/>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0890" name="Rectangle 10"/>
                <p:cNvSpPr>
                  <a:spLocks noChangeArrowheads="1"/>
                </p:cNvSpPr>
                <p:nvPr/>
              </p:nvSpPr>
              <p:spPr bwMode="auto">
                <a:xfrm>
                  <a:off x="412" y="0"/>
                  <a:ext cx="1179"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1   5   1   3   7</a:t>
                  </a:r>
                </a:p>
              </p:txBody>
            </p:sp>
            <p:sp>
              <p:nvSpPr>
                <p:cNvPr id="250891" name="Rectangle 11"/>
                <p:cNvSpPr>
                  <a:spLocks noChangeArrowheads="1"/>
                </p:cNvSpPr>
                <p:nvPr/>
              </p:nvSpPr>
              <p:spPr bwMode="auto">
                <a:xfrm>
                  <a:off x="415" y="863"/>
                  <a:ext cx="1179"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3   0   2   5   1</a:t>
                  </a:r>
                </a:p>
              </p:txBody>
            </p:sp>
            <p:sp>
              <p:nvSpPr>
                <p:cNvPr id="250892" name="Rectangle 12"/>
                <p:cNvSpPr>
                  <a:spLocks noChangeArrowheads="1"/>
                </p:cNvSpPr>
                <p:nvPr/>
              </p:nvSpPr>
              <p:spPr bwMode="auto">
                <a:xfrm>
                  <a:off x="412" y="1135"/>
                  <a:ext cx="1179"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7   0   6   1   3</a:t>
                  </a:r>
                </a:p>
              </p:txBody>
            </p:sp>
            <p:sp>
              <p:nvSpPr>
                <p:cNvPr id="250893" name="Rectangle 13"/>
                <p:cNvSpPr>
                  <a:spLocks noChangeArrowheads="1"/>
                </p:cNvSpPr>
                <p:nvPr/>
              </p:nvSpPr>
              <p:spPr bwMode="auto">
                <a:xfrm>
                  <a:off x="412" y="288"/>
                  <a:ext cx="1179"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5   0   8   0   0</a:t>
                  </a:r>
                </a:p>
              </p:txBody>
            </p:sp>
            <p:sp>
              <p:nvSpPr>
                <p:cNvPr id="250894" name="Rectangle 14"/>
                <p:cNvSpPr>
                  <a:spLocks noChangeArrowheads="1"/>
                </p:cNvSpPr>
                <p:nvPr/>
              </p:nvSpPr>
              <p:spPr bwMode="auto">
                <a:xfrm>
                  <a:off x="412" y="576"/>
                  <a:ext cx="1179"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1   8   9   2   6</a:t>
                  </a:r>
                </a:p>
              </p:txBody>
            </p:sp>
            <p:sp>
              <p:nvSpPr>
                <p:cNvPr id="250895" name="Rectangle 15"/>
                <p:cNvSpPr>
                  <a:spLocks noChangeArrowheads="1"/>
                </p:cNvSpPr>
                <p:nvPr/>
              </p:nvSpPr>
              <p:spPr bwMode="auto">
                <a:xfrm>
                  <a:off x="0" y="565"/>
                  <a:ext cx="385"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p>
              </p:txBody>
            </p:sp>
          </p:grpSp>
          <p:grpSp>
            <p:nvGrpSpPr>
              <p:cNvPr id="5" name="Group 16"/>
              <p:cNvGrpSpPr>
                <a:grpSpLocks/>
              </p:cNvGrpSpPr>
              <p:nvPr/>
            </p:nvGrpSpPr>
            <p:grpSpPr bwMode="auto">
              <a:xfrm>
                <a:off x="2213" y="0"/>
                <a:ext cx="1951" cy="1224"/>
                <a:chOff x="0" y="0"/>
                <a:chExt cx="1951" cy="1230"/>
              </a:xfrm>
            </p:grpSpPr>
            <p:sp>
              <p:nvSpPr>
                <p:cNvPr id="250897" name="Rectangle 17"/>
                <p:cNvSpPr>
                  <a:spLocks noChangeArrowheads="1"/>
                </p:cNvSpPr>
                <p:nvPr/>
              </p:nvSpPr>
              <p:spPr bwMode="auto">
                <a:xfrm>
                  <a:off x="430" y="0"/>
                  <a:ext cx="1437" cy="1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sz="2800">
                      <a:latin typeface="Times New Roman" pitchFamily="2" charset="0"/>
                      <a:ea typeface="宋体" charset="0"/>
                    </a:rPr>
                    <a:t> </a:t>
                  </a:r>
                  <a:r>
                    <a:rPr lang="en-US" altLang="zh-CN">
                      <a:latin typeface="Times New Roman" pitchFamily="2" charset="0"/>
                      <a:ea typeface="宋体" charset="0"/>
                    </a:rPr>
                    <a:t>a</a:t>
                  </a:r>
                  <a:r>
                    <a:rPr lang="en-US" altLang="zh-CN" baseline="-25000">
                      <a:latin typeface="Times New Roman" pitchFamily="2" charset="0"/>
                      <a:ea typeface="宋体" charset="0"/>
                    </a:rPr>
                    <a:t>11</a:t>
                  </a:r>
                </a:p>
                <a:p>
                  <a:pPr>
                    <a:buFont typeface="Arial" charset="0"/>
                    <a:buNone/>
                    <a:defRPr/>
                  </a:pPr>
                  <a:r>
                    <a:rPr lang="en-US" altLang="zh-CN">
                      <a:latin typeface="Times New Roman" pitchFamily="2" charset="0"/>
                      <a:ea typeface="宋体" charset="0"/>
                    </a:rPr>
                    <a:t> a</a:t>
                  </a:r>
                  <a:r>
                    <a:rPr lang="en-US" altLang="zh-CN" baseline="-25000">
                      <a:latin typeface="Times New Roman" pitchFamily="2" charset="0"/>
                      <a:ea typeface="宋体" charset="0"/>
                    </a:rPr>
                    <a:t>21   </a:t>
                  </a:r>
                  <a:r>
                    <a:rPr lang="en-US" altLang="zh-CN">
                      <a:latin typeface="Times New Roman" pitchFamily="2" charset="0"/>
                      <a:ea typeface="宋体" charset="0"/>
                    </a:rPr>
                    <a:t>a</a:t>
                  </a:r>
                  <a:r>
                    <a:rPr lang="en-US" altLang="zh-CN" baseline="-25000">
                      <a:latin typeface="Times New Roman" pitchFamily="2" charset="0"/>
                      <a:ea typeface="宋体" charset="0"/>
                    </a:rPr>
                    <a:t>22</a:t>
                  </a:r>
                </a:p>
                <a:p>
                  <a:pPr>
                    <a:buFont typeface="Arial" charset="0"/>
                    <a:buNone/>
                    <a:defRPr/>
                  </a:pPr>
                  <a:r>
                    <a:rPr lang="en-US" altLang="zh-CN">
                      <a:latin typeface="Times New Roman" pitchFamily="2" charset="0"/>
                      <a:ea typeface="宋体" charset="0"/>
                    </a:rPr>
                    <a:t> a</a:t>
                  </a:r>
                  <a:r>
                    <a:rPr lang="en-US" altLang="zh-CN" baseline="-25000">
                      <a:latin typeface="Times New Roman" pitchFamily="2" charset="0"/>
                      <a:ea typeface="宋体" charset="0"/>
                    </a:rPr>
                    <a:t>31   </a:t>
                  </a:r>
                  <a:r>
                    <a:rPr lang="en-US" altLang="zh-CN">
                      <a:latin typeface="Times New Roman" pitchFamily="2" charset="0"/>
                      <a:ea typeface="宋体" charset="0"/>
                    </a:rPr>
                    <a:t>a</a:t>
                  </a:r>
                  <a:r>
                    <a:rPr lang="en-US" altLang="zh-CN" baseline="-25000">
                      <a:latin typeface="Times New Roman" pitchFamily="2" charset="0"/>
                      <a:ea typeface="宋体" charset="0"/>
                    </a:rPr>
                    <a:t>32   </a:t>
                  </a:r>
                  <a:r>
                    <a:rPr lang="en-US" altLang="zh-CN">
                      <a:latin typeface="Times New Roman" pitchFamily="2" charset="0"/>
                      <a:ea typeface="宋体" charset="0"/>
                    </a:rPr>
                    <a:t>a</a:t>
                  </a:r>
                  <a:r>
                    <a:rPr lang="en-US" altLang="zh-CN" baseline="-25000">
                      <a:latin typeface="Times New Roman" pitchFamily="2" charset="0"/>
                      <a:ea typeface="宋体" charset="0"/>
                    </a:rPr>
                    <a:t>33</a:t>
                  </a:r>
                  <a:endParaRPr lang="en-US" altLang="zh-CN">
                    <a:latin typeface="Times New Roman" pitchFamily="2" charset="0"/>
                    <a:ea typeface="宋体" charset="0"/>
                  </a:endParaRPr>
                </a:p>
                <a:p>
                  <a:pPr>
                    <a:buFont typeface="Arial" charset="0"/>
                    <a:buNone/>
                    <a:defRPr/>
                  </a:pPr>
                  <a:r>
                    <a:rPr lang="en-US" altLang="zh-CN">
                      <a:latin typeface="Times New Roman" pitchFamily="2" charset="0"/>
                      <a:ea typeface="宋体" charset="0"/>
                    </a:rPr>
                    <a:t>… … …  …</a:t>
                  </a:r>
                </a:p>
                <a:p>
                  <a:pPr>
                    <a:buFont typeface="Arial" charset="0"/>
                    <a:buNone/>
                    <a:defRPr/>
                  </a:pPr>
                  <a:r>
                    <a:rPr lang="en-US" altLang="zh-CN">
                      <a:latin typeface="Times New Roman" pitchFamily="2" charset="0"/>
                      <a:ea typeface="宋体" charset="0"/>
                    </a:rPr>
                    <a:t> a</a:t>
                  </a:r>
                  <a:r>
                    <a:rPr lang="en-US" altLang="zh-CN" baseline="-25000">
                      <a:latin typeface="Times New Roman" pitchFamily="2" charset="0"/>
                      <a:ea typeface="宋体" charset="0"/>
                    </a:rPr>
                    <a:t>n1   </a:t>
                  </a:r>
                  <a:r>
                    <a:rPr lang="en-US" altLang="zh-CN">
                      <a:latin typeface="Times New Roman" pitchFamily="2" charset="0"/>
                      <a:ea typeface="宋体" charset="0"/>
                    </a:rPr>
                    <a:t>a</a:t>
                  </a:r>
                  <a:r>
                    <a:rPr lang="en-US" altLang="zh-CN" baseline="-25000">
                      <a:latin typeface="Times New Roman" pitchFamily="2" charset="0"/>
                      <a:ea typeface="宋体" charset="0"/>
                    </a:rPr>
                    <a:t>n2   </a:t>
                  </a:r>
                  <a:r>
                    <a:rPr lang="en-US" altLang="zh-CN">
                      <a:latin typeface="Times New Roman" pitchFamily="2" charset="0"/>
                      <a:ea typeface="Arial Unicode MS" charset="0"/>
                    </a:rPr>
                    <a:t>…      </a:t>
                  </a:r>
                  <a:r>
                    <a:rPr lang="en-US" altLang="zh-CN">
                      <a:latin typeface="Times New Roman" pitchFamily="2" charset="0"/>
                      <a:ea typeface="宋体" charset="0"/>
                    </a:rPr>
                    <a:t>a</a:t>
                  </a:r>
                  <a:r>
                    <a:rPr lang="en-US" altLang="zh-CN" baseline="-25000">
                      <a:latin typeface="Times New Roman" pitchFamily="2" charset="0"/>
                      <a:ea typeface="宋体" charset="0"/>
                    </a:rPr>
                    <a:t>nn</a:t>
                  </a:r>
                </a:p>
              </p:txBody>
            </p:sp>
            <p:sp>
              <p:nvSpPr>
                <p:cNvPr id="250898" name="Rectangle 18"/>
                <p:cNvSpPr>
                  <a:spLocks noChangeArrowheads="1"/>
                </p:cNvSpPr>
                <p:nvPr/>
              </p:nvSpPr>
              <p:spPr bwMode="auto">
                <a:xfrm>
                  <a:off x="0" y="480"/>
                  <a:ext cx="340"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p>
              </p:txBody>
            </p:sp>
            <p:sp>
              <p:nvSpPr>
                <p:cNvPr id="250899" name="AutoShape 19"/>
                <p:cNvSpPr/>
                <p:nvPr/>
              </p:nvSpPr>
              <p:spPr bwMode="auto">
                <a:xfrm>
                  <a:off x="379" y="66"/>
                  <a:ext cx="45" cy="1134"/>
                </a:xfrm>
                <a:prstGeom prst="leftBracket">
                  <a:avLst>
                    <a:gd name="adj" fmla="val 210000"/>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0900" name="AutoShape 20"/>
                <p:cNvSpPr/>
                <p:nvPr/>
              </p:nvSpPr>
              <p:spPr bwMode="auto">
                <a:xfrm>
                  <a:off x="1906" y="96"/>
                  <a:ext cx="45" cy="1134"/>
                </a:xfrm>
                <a:prstGeom prst="rightBracket">
                  <a:avLst>
                    <a:gd name="adj" fmla="val 210000"/>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grpSp>
      <p:sp>
        <p:nvSpPr>
          <p:cNvPr id="21" name="灯片编号占位符 20"/>
          <p:cNvSpPr>
            <a:spLocks noGrp="1"/>
          </p:cNvSpPr>
          <p:nvPr>
            <p:ph type="sldNum" sz="quarter" idx="12"/>
          </p:nvPr>
        </p:nvSpPr>
        <p:spPr/>
        <p:txBody>
          <a:bodyPr/>
          <a:lstStyle/>
          <a:p>
            <a:fld id="{8EC1CFFA-9162-4795-A94E-2747091806DB}" type="slidenum">
              <a:rPr lang="zh-CN" altLang="en-US" smtClean="0"/>
              <a:pPr/>
              <a:t>176</a:t>
            </a:fld>
            <a:endParaRPr lang="en-US" altLang="zh-CN"/>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p:nvPr>
        </p:nvSpPr>
        <p:spPr>
          <a:xfrm>
            <a:off x="228600" y="147638"/>
            <a:ext cx="8736013" cy="5081587"/>
          </a:xfrm>
        </p:spPr>
        <p:txBody>
          <a:bodyPr/>
          <a:lstStyle/>
          <a:p>
            <a:pPr marL="0" indent="0">
              <a:lnSpc>
                <a:spcPct val="110000"/>
              </a:lnSpc>
              <a:buFont typeface="Wingdings" pitchFamily="2" charset="2"/>
              <a:buNone/>
            </a:pPr>
            <a:r>
              <a:rPr lang="zh-CN" altLang="en-US">
                <a:latin typeface="宋体" pitchFamily="2" charset="-122"/>
              </a:rPr>
              <a:t>    </a:t>
            </a:r>
            <a:r>
              <a:rPr lang="zh-CN" altLang="en-US" sz="2800" b="1">
                <a:latin typeface="宋体" pitchFamily="2" charset="-122"/>
              </a:rPr>
              <a:t>对称矩阵中的</a:t>
            </a:r>
            <a:r>
              <a:rPr lang="zh-CN" altLang="en-US" sz="2800" b="1">
                <a:solidFill>
                  <a:schemeClr val="folHlink"/>
                </a:solidFill>
                <a:latin typeface="宋体" pitchFamily="2" charset="-122"/>
              </a:rPr>
              <a:t>元素关于主对角线对称</a:t>
            </a:r>
            <a:r>
              <a:rPr lang="zh-CN" altLang="en-US" sz="2800" b="1">
                <a:latin typeface="宋体" pitchFamily="2" charset="-122"/>
              </a:rPr>
              <a:t>，因此，让每一对对称元素</a:t>
            </a:r>
            <a:r>
              <a:rPr lang="en-US" altLang="zh-CN" sz="2800" b="1"/>
              <a:t>a</a:t>
            </a:r>
            <a:r>
              <a:rPr lang="en-US" altLang="zh-CN" sz="2800" b="1" baseline="-18000"/>
              <a:t>ij</a:t>
            </a:r>
            <a:r>
              <a:rPr lang="zh-CN" altLang="en-US" sz="2800" b="1"/>
              <a:t>和</a:t>
            </a:r>
            <a:r>
              <a:rPr lang="en-US" altLang="zh-CN" sz="2800" b="1"/>
              <a:t>a</a:t>
            </a:r>
            <a:r>
              <a:rPr lang="en-US" altLang="zh-CN" sz="2800" b="1" baseline="-18000"/>
              <a:t>ji</a:t>
            </a:r>
            <a:r>
              <a:rPr lang="en-US" altLang="zh-CN" sz="2800" b="1"/>
              <a:t>(i</a:t>
            </a:r>
            <a:r>
              <a:rPr lang="en-US" altLang="zh-CN" sz="2800" b="1">
                <a:ea typeface="Arial Unicode MS" pitchFamily="34" charset="-122"/>
                <a:cs typeface="Arial Unicode MS" pitchFamily="34" charset="-122"/>
              </a:rPr>
              <a:t>≠</a:t>
            </a:r>
            <a:r>
              <a:rPr lang="en-US" altLang="zh-CN" sz="2800" b="1"/>
              <a:t>j)</a:t>
            </a:r>
            <a:r>
              <a:rPr lang="zh-CN" altLang="en-US" sz="2800" b="1">
                <a:latin typeface="宋体" pitchFamily="2" charset="-122"/>
              </a:rPr>
              <a:t>分配一个存储空间，则</a:t>
            </a:r>
            <a:r>
              <a:rPr lang="en-US" altLang="zh-CN" sz="2800" b="1"/>
              <a:t>n</a:t>
            </a:r>
            <a:r>
              <a:rPr lang="en-US" altLang="zh-CN" sz="2800" b="1" baseline="30000"/>
              <a:t>2</a:t>
            </a:r>
            <a:r>
              <a:rPr lang="zh-CN" altLang="en-US" sz="2800" b="1"/>
              <a:t>个元素压缩存储到</a:t>
            </a:r>
            <a:r>
              <a:rPr lang="en-US" altLang="zh-CN" sz="2800" b="1"/>
              <a:t>n(n+1)/2</a:t>
            </a:r>
            <a:r>
              <a:rPr lang="zh-CN" altLang="en-US" sz="2800" b="1">
                <a:latin typeface="宋体" pitchFamily="2" charset="-122"/>
              </a:rPr>
              <a:t>个存储空间，能节约近一半的存储空间。</a:t>
            </a:r>
          </a:p>
          <a:p>
            <a:pPr marL="0" indent="0">
              <a:lnSpc>
                <a:spcPct val="110000"/>
              </a:lnSpc>
              <a:buFont typeface="Wingdings" pitchFamily="2" charset="2"/>
              <a:buNone/>
            </a:pPr>
            <a:r>
              <a:rPr lang="zh-CN" altLang="en-US" sz="2800" b="1">
                <a:latin typeface="宋体" pitchFamily="2" charset="-122"/>
              </a:rPr>
              <a:t>    不失一般性，假设按</a:t>
            </a:r>
            <a:r>
              <a:rPr lang="zh-CN" altLang="en-US" sz="2800" b="1"/>
              <a:t>“</a:t>
            </a:r>
            <a:r>
              <a:rPr lang="zh-CN" altLang="en-US" sz="2800" b="1">
                <a:solidFill>
                  <a:schemeClr val="folHlink"/>
                </a:solidFill>
                <a:latin typeface="宋体" pitchFamily="2" charset="-122"/>
              </a:rPr>
              <a:t>行优先顺序</a:t>
            </a:r>
            <a:r>
              <a:rPr lang="zh-CN" altLang="en-US" sz="2800" b="1"/>
              <a:t>”</a:t>
            </a:r>
            <a:r>
              <a:rPr lang="zh-CN" altLang="en-US" sz="2800" b="1">
                <a:latin typeface="宋体" pitchFamily="2" charset="-122"/>
              </a:rPr>
              <a:t>存储下三角形</a:t>
            </a:r>
            <a:r>
              <a:rPr lang="en-US" altLang="zh-CN" sz="2800" b="1">
                <a:latin typeface="宋体" pitchFamily="2" charset="-122"/>
              </a:rPr>
              <a:t>(</a:t>
            </a:r>
            <a:r>
              <a:rPr lang="zh-CN" altLang="en-US" sz="2800" b="1">
                <a:latin typeface="宋体" pitchFamily="2" charset="-122"/>
              </a:rPr>
              <a:t>包括对角线</a:t>
            </a:r>
            <a:r>
              <a:rPr lang="en-US" altLang="zh-CN" sz="2800" b="1">
                <a:latin typeface="宋体" pitchFamily="2" charset="-122"/>
              </a:rPr>
              <a:t>)</a:t>
            </a:r>
            <a:r>
              <a:rPr lang="zh-CN" altLang="en-US" sz="2800" b="1">
                <a:latin typeface="宋体" pitchFamily="2" charset="-122"/>
              </a:rPr>
              <a:t>中的元素。</a:t>
            </a:r>
          </a:p>
          <a:p>
            <a:pPr marL="0" indent="0">
              <a:lnSpc>
                <a:spcPct val="110000"/>
              </a:lnSpc>
              <a:buFont typeface="Wingdings" pitchFamily="2" charset="2"/>
              <a:buNone/>
            </a:pPr>
            <a:r>
              <a:rPr lang="zh-CN" altLang="en-US" sz="2800" b="1">
                <a:latin typeface="宋体" pitchFamily="2" charset="-122"/>
              </a:rPr>
              <a:t>    设用一维数组</a:t>
            </a:r>
            <a:r>
              <a:rPr lang="en-US" altLang="zh-CN" sz="2800" b="1">
                <a:latin typeface="宋体" pitchFamily="2" charset="-122"/>
              </a:rPr>
              <a:t>(</a:t>
            </a:r>
            <a:r>
              <a:rPr lang="zh-CN" altLang="en-US" sz="2800" b="1">
                <a:latin typeface="宋体" pitchFamily="2" charset="-122"/>
              </a:rPr>
              <a:t>向量</a:t>
            </a:r>
            <a:r>
              <a:rPr lang="en-US" altLang="zh-CN" sz="2800" b="1">
                <a:latin typeface="宋体" pitchFamily="2" charset="-122"/>
              </a:rPr>
              <a:t>)</a:t>
            </a:r>
            <a:r>
              <a:rPr lang="en-US" altLang="zh-CN" sz="2800" b="1"/>
              <a:t>sa[0</a:t>
            </a:r>
            <a:r>
              <a:rPr lang="en-US" altLang="zh-CN" sz="2800" b="1">
                <a:ea typeface="Arial Unicode MS" pitchFamily="34" charset="-122"/>
                <a:cs typeface="Arial Unicode MS" pitchFamily="34" charset="-122"/>
              </a:rPr>
              <a:t>…</a:t>
            </a:r>
            <a:r>
              <a:rPr lang="en-US" altLang="zh-CN" sz="2800" b="1"/>
              <a:t>n(n+1)/2]</a:t>
            </a:r>
            <a:r>
              <a:rPr lang="zh-CN" altLang="en-US" sz="2800" b="1"/>
              <a:t>存储</a:t>
            </a:r>
            <a:r>
              <a:rPr lang="en-US" altLang="zh-CN" sz="2800" b="1"/>
              <a:t>n</a:t>
            </a:r>
            <a:r>
              <a:rPr lang="zh-CN" altLang="en-US" sz="2800" b="1">
                <a:latin typeface="宋体" pitchFamily="2" charset="-122"/>
              </a:rPr>
              <a:t>阶对称矩阵，如图</a:t>
            </a:r>
            <a:r>
              <a:rPr lang="en-US" altLang="zh-CN" sz="2800" b="1"/>
              <a:t>5-4</a:t>
            </a:r>
            <a:r>
              <a:rPr lang="zh-CN" altLang="en-US" sz="2800" b="1">
                <a:latin typeface="宋体" pitchFamily="2" charset="-122"/>
              </a:rPr>
              <a:t>所示。为了便于访问，必须找出矩阵</a:t>
            </a:r>
            <a:r>
              <a:rPr lang="en-US" altLang="zh-CN" sz="2800" b="1"/>
              <a:t>A</a:t>
            </a:r>
            <a:r>
              <a:rPr lang="zh-CN" altLang="en-US" sz="2800" b="1">
                <a:latin typeface="宋体" pitchFamily="2" charset="-122"/>
              </a:rPr>
              <a:t>中的元素的下标值</a:t>
            </a:r>
            <a:r>
              <a:rPr lang="zh-CN" altLang="en-US" sz="2800" b="1"/>
              <a:t>（</a:t>
            </a:r>
            <a:r>
              <a:rPr lang="en-US" altLang="zh-CN" sz="2800" b="1"/>
              <a:t>i,j</a:t>
            </a:r>
            <a:r>
              <a:rPr lang="zh-CN" altLang="en-US" sz="2800" b="1"/>
              <a:t>）</a:t>
            </a:r>
            <a:r>
              <a:rPr lang="zh-CN" altLang="en-US" sz="2800" b="1">
                <a:latin typeface="宋体" pitchFamily="2" charset="-122"/>
              </a:rPr>
              <a:t>和向量</a:t>
            </a:r>
            <a:r>
              <a:rPr lang="en-US" altLang="zh-CN" sz="2800" b="1"/>
              <a:t>sa[k]</a:t>
            </a:r>
            <a:r>
              <a:rPr lang="zh-CN" altLang="en-US" sz="2800" b="1"/>
              <a:t>的</a:t>
            </a:r>
            <a:r>
              <a:rPr lang="zh-CN" altLang="en-US" sz="2800" b="1">
                <a:latin typeface="宋体" pitchFamily="2" charset="-122"/>
              </a:rPr>
              <a:t>下标值</a:t>
            </a:r>
            <a:r>
              <a:rPr lang="en-US" altLang="zh-CN" sz="2800" b="1"/>
              <a:t>k</a:t>
            </a:r>
            <a:r>
              <a:rPr lang="zh-CN" altLang="en-US" sz="2800" b="1"/>
              <a:t>之间的对应关系。</a:t>
            </a:r>
          </a:p>
        </p:txBody>
      </p:sp>
      <p:grpSp>
        <p:nvGrpSpPr>
          <p:cNvPr id="2" name="Group 3"/>
          <p:cNvGrpSpPr>
            <a:grpSpLocks/>
          </p:cNvGrpSpPr>
          <p:nvPr/>
        </p:nvGrpSpPr>
        <p:grpSpPr bwMode="auto">
          <a:xfrm>
            <a:off x="838200" y="5157788"/>
            <a:ext cx="7405688" cy="1579562"/>
            <a:chOff x="0" y="0"/>
            <a:chExt cx="4665" cy="995"/>
          </a:xfrm>
        </p:grpSpPr>
        <p:grpSp>
          <p:nvGrpSpPr>
            <p:cNvPr id="3" name="Group 4"/>
            <p:cNvGrpSpPr>
              <a:grpSpLocks/>
            </p:cNvGrpSpPr>
            <p:nvPr/>
          </p:nvGrpSpPr>
          <p:grpSpPr bwMode="auto">
            <a:xfrm>
              <a:off x="0" y="0"/>
              <a:ext cx="4665" cy="659"/>
              <a:chOff x="0" y="0"/>
              <a:chExt cx="4665" cy="659"/>
            </a:xfrm>
          </p:grpSpPr>
          <p:sp>
            <p:nvSpPr>
              <p:cNvPr id="251909" name="Rectangle 5"/>
              <p:cNvSpPr>
                <a:spLocks noChangeArrowheads="1"/>
              </p:cNvSpPr>
              <p:nvPr/>
            </p:nvSpPr>
            <p:spPr bwMode="auto">
              <a:xfrm>
                <a:off x="0" y="342"/>
                <a:ext cx="317" cy="2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b="1">
                    <a:latin typeface="Times New Roman" pitchFamily="2" charset="0"/>
                    <a:ea typeface="宋体" charset="0"/>
                  </a:rPr>
                  <a:t>sa</a:t>
                </a:r>
                <a:endParaRPr lang="en-US" altLang="zh-CN" b="1" baseline="-18000">
                  <a:latin typeface="Times New Roman" pitchFamily="2" charset="0"/>
                  <a:ea typeface="宋体" charset="0"/>
                </a:endParaRPr>
              </a:p>
            </p:txBody>
          </p:sp>
          <p:grpSp>
            <p:nvGrpSpPr>
              <p:cNvPr id="4" name="Group 6"/>
              <p:cNvGrpSpPr>
                <a:grpSpLocks/>
              </p:cNvGrpSpPr>
              <p:nvPr/>
            </p:nvGrpSpPr>
            <p:grpSpPr bwMode="auto">
              <a:xfrm>
                <a:off x="365" y="319"/>
                <a:ext cx="3899" cy="340"/>
                <a:chOff x="0" y="0"/>
                <a:chExt cx="3899" cy="340"/>
              </a:xfrm>
            </p:grpSpPr>
            <p:sp>
              <p:nvSpPr>
                <p:cNvPr id="251911" name="Rectangle 7"/>
                <p:cNvSpPr>
                  <a:spLocks noChangeArrowheads="1"/>
                </p:cNvSpPr>
                <p:nvPr/>
              </p:nvSpPr>
              <p:spPr bwMode="auto">
                <a:xfrm>
                  <a:off x="0" y="0"/>
                  <a:ext cx="3899" cy="340"/>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sz="2400" dirty="0">
                      <a:latin typeface="Times New Roman" pitchFamily="2" charset="0"/>
                      <a:ea typeface="宋体" charset="0"/>
                    </a:rPr>
                    <a:t> </a:t>
                  </a:r>
                  <a:r>
                    <a:rPr lang="en-US" altLang="zh-CN" sz="2400" b="1" dirty="0">
                      <a:latin typeface="Times New Roman" pitchFamily="2" charset="0"/>
                      <a:ea typeface="宋体" charset="0"/>
                    </a:rPr>
                    <a:t>a</a:t>
                  </a:r>
                  <a:r>
                    <a:rPr lang="en-US" altLang="zh-CN" sz="2400" b="1" baseline="-18000" dirty="0">
                      <a:latin typeface="Times New Roman" pitchFamily="2" charset="0"/>
                      <a:ea typeface="宋体" charset="0"/>
                    </a:rPr>
                    <a:t>11   </a:t>
                  </a:r>
                  <a:r>
                    <a:rPr lang="en-US" altLang="zh-CN" sz="2400" b="1" dirty="0">
                      <a:latin typeface="Times New Roman" pitchFamily="2" charset="0"/>
                      <a:ea typeface="宋体" charset="0"/>
                    </a:rPr>
                    <a:t>a</a:t>
                  </a:r>
                  <a:r>
                    <a:rPr lang="en-US" altLang="zh-CN" sz="2400" b="1" baseline="-18000" dirty="0">
                      <a:latin typeface="Times New Roman" pitchFamily="2" charset="0"/>
                      <a:ea typeface="宋体" charset="0"/>
                    </a:rPr>
                    <a:t>21    </a:t>
                  </a:r>
                  <a:r>
                    <a:rPr lang="en-US" altLang="zh-CN" sz="2400" b="1" dirty="0">
                      <a:latin typeface="Times New Roman" pitchFamily="2" charset="0"/>
                      <a:ea typeface="宋体" charset="0"/>
                    </a:rPr>
                    <a:t>a</a:t>
                  </a:r>
                  <a:r>
                    <a:rPr lang="en-US" altLang="zh-CN" sz="2400" b="1" baseline="-18000" dirty="0">
                      <a:latin typeface="Times New Roman" pitchFamily="2" charset="0"/>
                      <a:ea typeface="宋体" charset="0"/>
                    </a:rPr>
                    <a:t>22     </a:t>
                  </a:r>
                  <a:r>
                    <a:rPr lang="en-US" altLang="zh-CN" sz="2400" b="1" dirty="0">
                      <a:latin typeface="Times New Roman" pitchFamily="2" charset="0"/>
                      <a:ea typeface="宋体" charset="0"/>
                    </a:rPr>
                    <a:t>a</a:t>
                  </a:r>
                  <a:r>
                    <a:rPr lang="en-US" altLang="zh-CN" sz="2400" b="1" baseline="-18000" dirty="0">
                      <a:latin typeface="Times New Roman" pitchFamily="2" charset="0"/>
                      <a:ea typeface="宋体" charset="0"/>
                    </a:rPr>
                    <a:t>31     </a:t>
                  </a:r>
                  <a:r>
                    <a:rPr lang="en-US" altLang="zh-CN" sz="2400" b="1" dirty="0">
                      <a:latin typeface="Times New Roman" pitchFamily="2" charset="0"/>
                      <a:ea typeface="宋体" charset="0"/>
                    </a:rPr>
                    <a:t>a</a:t>
                  </a:r>
                  <a:r>
                    <a:rPr lang="en-US" altLang="zh-CN" sz="2400" b="1" baseline="-18000" dirty="0">
                      <a:latin typeface="Times New Roman" pitchFamily="2" charset="0"/>
                      <a:ea typeface="宋体" charset="0"/>
                    </a:rPr>
                    <a:t>32    </a:t>
                  </a:r>
                  <a:r>
                    <a:rPr lang="en-US" altLang="zh-CN" sz="2400" b="1" dirty="0">
                      <a:latin typeface="Times New Roman" pitchFamily="2" charset="0"/>
                      <a:ea typeface="宋体" charset="0"/>
                    </a:rPr>
                    <a:t>a</a:t>
                  </a:r>
                  <a:r>
                    <a:rPr lang="en-US" altLang="zh-CN" sz="2400" b="1" baseline="-18000" dirty="0">
                      <a:latin typeface="Times New Roman" pitchFamily="2" charset="0"/>
                      <a:ea typeface="宋体" charset="0"/>
                    </a:rPr>
                    <a:t>33    </a:t>
                  </a:r>
                  <a:r>
                    <a:rPr lang="en-US" altLang="zh-CN" sz="2400" b="1" dirty="0">
                      <a:latin typeface="Times New Roman" pitchFamily="2" charset="0"/>
                      <a:ea typeface="Arial Unicode MS" charset="0"/>
                    </a:rPr>
                    <a:t>…</a:t>
                  </a:r>
                  <a:r>
                    <a:rPr lang="en-US" altLang="zh-CN" sz="2400" b="1" baseline="-18000" dirty="0">
                      <a:latin typeface="Times New Roman" pitchFamily="2" charset="0"/>
                      <a:ea typeface="宋体" charset="0"/>
                    </a:rPr>
                    <a:t>    </a:t>
                  </a:r>
                  <a:r>
                    <a:rPr lang="en-US" altLang="zh-CN" sz="2400" b="1" dirty="0">
                      <a:latin typeface="Times New Roman" pitchFamily="2" charset="0"/>
                      <a:ea typeface="宋体" charset="0"/>
                    </a:rPr>
                    <a:t>a</a:t>
                  </a:r>
                  <a:r>
                    <a:rPr lang="en-US" altLang="zh-CN" sz="2400" b="1" baseline="-18000" dirty="0">
                      <a:latin typeface="Times New Roman" pitchFamily="2" charset="0"/>
                      <a:ea typeface="宋体" charset="0"/>
                    </a:rPr>
                    <a:t>n1 </a:t>
                  </a:r>
                  <a:r>
                    <a:rPr lang="en-US" altLang="zh-CN" sz="2400" b="1" dirty="0">
                      <a:latin typeface="Times New Roman" pitchFamily="2" charset="0"/>
                      <a:ea typeface="宋体" charset="0"/>
                    </a:rPr>
                    <a:t> </a:t>
                  </a:r>
                  <a:r>
                    <a:rPr lang="en-US" altLang="zh-CN" sz="2400" b="1" baseline="-18000" dirty="0">
                      <a:latin typeface="Times New Roman" pitchFamily="2" charset="0"/>
                      <a:ea typeface="宋体" charset="0"/>
                    </a:rPr>
                    <a:t>  </a:t>
                  </a:r>
                  <a:r>
                    <a:rPr lang="en-US" altLang="zh-CN" sz="2400" b="1" dirty="0">
                      <a:latin typeface="Times New Roman" pitchFamily="2" charset="0"/>
                      <a:ea typeface="宋体" charset="0"/>
                    </a:rPr>
                    <a:t>a</a:t>
                  </a:r>
                  <a:r>
                    <a:rPr lang="en-US" altLang="zh-CN" sz="2400" b="1" baseline="-18000" dirty="0">
                      <a:latin typeface="Times New Roman" pitchFamily="2" charset="0"/>
                      <a:ea typeface="宋体" charset="0"/>
                    </a:rPr>
                    <a:t>n2     </a:t>
                  </a:r>
                  <a:r>
                    <a:rPr lang="en-US" altLang="zh-CN" sz="2400" b="1" dirty="0">
                      <a:latin typeface="Times New Roman" pitchFamily="2" charset="0"/>
                      <a:ea typeface="Arial Unicode MS" charset="0"/>
                    </a:rPr>
                    <a:t>…  </a:t>
                  </a:r>
                  <a:r>
                    <a:rPr lang="en-US" altLang="zh-CN" sz="2400" b="1" baseline="-18000" dirty="0">
                      <a:latin typeface="Times New Roman" pitchFamily="2" charset="0"/>
                      <a:ea typeface="宋体" charset="0"/>
                    </a:rPr>
                    <a:t> </a:t>
                  </a:r>
                  <a:r>
                    <a:rPr lang="en-US" altLang="zh-CN" sz="2400" b="1" dirty="0" err="1">
                      <a:latin typeface="Times New Roman" pitchFamily="2" charset="0"/>
                      <a:ea typeface="宋体" charset="0"/>
                    </a:rPr>
                    <a:t>a</a:t>
                  </a:r>
                  <a:r>
                    <a:rPr lang="en-US" altLang="zh-CN" sz="2400" b="1" baseline="-18000" dirty="0" err="1">
                      <a:latin typeface="Times New Roman" pitchFamily="2" charset="0"/>
                      <a:ea typeface="宋体" charset="0"/>
                    </a:rPr>
                    <a:t>nn</a:t>
                  </a:r>
                  <a:endParaRPr lang="en-US" altLang="zh-CN" sz="2400" b="1" baseline="-18000" dirty="0">
                    <a:latin typeface="Times New Roman" pitchFamily="2" charset="0"/>
                    <a:ea typeface="宋体" charset="0"/>
                  </a:endParaRPr>
                </a:p>
              </p:txBody>
            </p:sp>
            <p:sp>
              <p:nvSpPr>
                <p:cNvPr id="251912" name="Line 8"/>
                <p:cNvSpPr>
                  <a:spLocks noChangeShapeType="1"/>
                </p:cNvSpPr>
                <p:nvPr/>
              </p:nvSpPr>
              <p:spPr bwMode="auto">
                <a:xfrm>
                  <a:off x="384" y="0"/>
                  <a:ext cx="0" cy="3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1913" name="Line 9"/>
                <p:cNvSpPr>
                  <a:spLocks noChangeShapeType="1"/>
                </p:cNvSpPr>
                <p:nvPr/>
              </p:nvSpPr>
              <p:spPr bwMode="auto">
                <a:xfrm>
                  <a:off x="720" y="0"/>
                  <a:ext cx="0" cy="3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1914" name="Line 10"/>
                <p:cNvSpPr>
                  <a:spLocks noChangeShapeType="1"/>
                </p:cNvSpPr>
                <p:nvPr/>
              </p:nvSpPr>
              <p:spPr bwMode="auto">
                <a:xfrm>
                  <a:off x="1056" y="0"/>
                  <a:ext cx="0" cy="3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1915" name="Line 11"/>
                <p:cNvSpPr>
                  <a:spLocks noChangeShapeType="1"/>
                </p:cNvSpPr>
                <p:nvPr/>
              </p:nvSpPr>
              <p:spPr bwMode="auto">
                <a:xfrm>
                  <a:off x="1440" y="0"/>
                  <a:ext cx="0" cy="3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1916" name="Line 12"/>
                <p:cNvSpPr>
                  <a:spLocks noChangeShapeType="1"/>
                </p:cNvSpPr>
                <p:nvPr/>
              </p:nvSpPr>
              <p:spPr bwMode="auto">
                <a:xfrm>
                  <a:off x="1776" y="0"/>
                  <a:ext cx="0" cy="3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1917" name="Line 13"/>
                <p:cNvSpPr>
                  <a:spLocks noChangeShapeType="1"/>
                </p:cNvSpPr>
                <p:nvPr/>
              </p:nvSpPr>
              <p:spPr bwMode="auto">
                <a:xfrm>
                  <a:off x="2130" y="0"/>
                  <a:ext cx="0" cy="3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1918" name="Line 14"/>
                <p:cNvSpPr>
                  <a:spLocks noChangeShapeType="1"/>
                </p:cNvSpPr>
                <p:nvPr/>
              </p:nvSpPr>
              <p:spPr bwMode="auto">
                <a:xfrm>
                  <a:off x="2466" y="0"/>
                  <a:ext cx="0" cy="3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1919" name="Line 15"/>
                <p:cNvSpPr>
                  <a:spLocks noChangeShapeType="1"/>
                </p:cNvSpPr>
                <p:nvPr/>
              </p:nvSpPr>
              <p:spPr bwMode="auto">
                <a:xfrm>
                  <a:off x="2802" y="0"/>
                  <a:ext cx="0" cy="3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1920" name="Line 16"/>
                <p:cNvSpPr>
                  <a:spLocks noChangeShapeType="1"/>
                </p:cNvSpPr>
                <p:nvPr/>
              </p:nvSpPr>
              <p:spPr bwMode="auto">
                <a:xfrm>
                  <a:off x="3186" y="0"/>
                  <a:ext cx="0" cy="3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1921" name="Line 17"/>
                <p:cNvSpPr>
                  <a:spLocks noChangeShapeType="1"/>
                </p:cNvSpPr>
                <p:nvPr/>
              </p:nvSpPr>
              <p:spPr bwMode="auto">
                <a:xfrm>
                  <a:off x="3522" y="0"/>
                  <a:ext cx="0" cy="3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51922" name="Rectangle 18"/>
              <p:cNvSpPr>
                <a:spLocks noChangeArrowheads="1"/>
              </p:cNvSpPr>
              <p:nvPr/>
            </p:nvSpPr>
            <p:spPr bwMode="auto">
              <a:xfrm>
                <a:off x="127" y="0"/>
                <a:ext cx="4538" cy="2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400" b="1" dirty="0">
                    <a:latin typeface="Times New Roman" pitchFamily="2" charset="0"/>
                    <a:ea typeface="宋体" charset="0"/>
                  </a:rPr>
                  <a:t>K    0      1     2     3        </a:t>
                </a:r>
                <a:r>
                  <a:rPr lang="en-US" altLang="zh-CN" sz="2400" b="1" dirty="0">
                    <a:latin typeface="Times New Roman" pitchFamily="2" charset="0"/>
                    <a:ea typeface="Arial Unicode MS" charset="0"/>
                  </a:rPr>
                  <a:t>…</a:t>
                </a:r>
                <a:r>
                  <a:rPr lang="en-US" altLang="zh-CN" sz="2400" b="1" dirty="0">
                    <a:latin typeface="Times New Roman" pitchFamily="2" charset="0"/>
                    <a:ea typeface="宋体" charset="0"/>
                  </a:rPr>
                  <a:t>         n(n-1)/2  </a:t>
                </a:r>
                <a:r>
                  <a:rPr lang="en-US" altLang="zh-CN" sz="2400" b="1" dirty="0">
                    <a:latin typeface="Times New Roman" pitchFamily="2" charset="0"/>
                    <a:ea typeface="Arial Unicode MS" charset="0"/>
                  </a:rPr>
                  <a:t>…</a:t>
                </a:r>
                <a:r>
                  <a:rPr lang="en-US" altLang="zh-CN" sz="2400" b="1" dirty="0">
                    <a:latin typeface="Times New Roman" pitchFamily="2" charset="0"/>
                    <a:ea typeface="宋体" charset="0"/>
                  </a:rPr>
                  <a:t>   n(n+1)/2-1</a:t>
                </a:r>
              </a:p>
            </p:txBody>
          </p:sp>
        </p:grpSp>
        <p:sp>
          <p:nvSpPr>
            <p:cNvPr id="22546" name="Rectangle 19"/>
            <p:cNvSpPr>
              <a:spLocks noChangeArrowheads="1"/>
            </p:cNvSpPr>
            <p:nvPr/>
          </p:nvSpPr>
          <p:spPr bwMode="auto">
            <a:xfrm>
              <a:off x="1008" y="755"/>
              <a:ext cx="2448"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5-4 </a:t>
              </a:r>
              <a:r>
                <a:rPr lang="zh-CN" altLang="en-US" sz="2000" b="1" dirty="0">
                  <a:latin typeface="楷体" pitchFamily="49" charset="-122"/>
                  <a:ea typeface="楷体" pitchFamily="49" charset="-122"/>
                </a:rPr>
                <a:t>对称矩阵的压缩存储示例</a:t>
              </a:r>
            </a:p>
          </p:txBody>
        </p:sp>
      </p:grpSp>
      <p:sp>
        <p:nvSpPr>
          <p:cNvPr id="20" name="灯片编号占位符 19"/>
          <p:cNvSpPr>
            <a:spLocks noGrp="1"/>
          </p:cNvSpPr>
          <p:nvPr>
            <p:ph type="sldNum" sz="quarter" idx="12"/>
          </p:nvPr>
        </p:nvSpPr>
        <p:spPr/>
        <p:txBody>
          <a:bodyPr/>
          <a:lstStyle/>
          <a:p>
            <a:fld id="{8EC1CFFA-9162-4795-A94E-2747091806DB}" type="slidenum">
              <a:rPr lang="zh-CN" altLang="en-US" smtClean="0"/>
              <a:pPr/>
              <a:t>177</a:t>
            </a:fld>
            <a:endParaRPr lang="en-US" altLang="zh-CN"/>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2"/>
          <p:cNvSpPr txBox="1">
            <a:spLocks noChangeArrowheads="1"/>
          </p:cNvSpPr>
          <p:nvPr/>
        </p:nvSpPr>
        <p:spPr bwMode="auto">
          <a:xfrm>
            <a:off x="152400" y="152400"/>
            <a:ext cx="8812213" cy="4542397"/>
          </a:xfrm>
          <a:prstGeom prst="rect">
            <a:avLst/>
          </a:prstGeom>
          <a:noFill/>
          <a:ln w="9525">
            <a:noFill/>
            <a:miter lim="800000"/>
            <a:headEnd/>
            <a:tailEnd/>
          </a:ln>
        </p:spPr>
        <p:txBody>
          <a:bodyPr>
            <a:spAutoFit/>
          </a:bodyPr>
          <a:lstStyle/>
          <a:p>
            <a:pPr>
              <a:lnSpc>
                <a:spcPct val="110000"/>
              </a:lnSpc>
              <a:spcBef>
                <a:spcPct val="20000"/>
              </a:spcBef>
              <a:buClr>
                <a:schemeClr val="accent2"/>
              </a:buClr>
              <a:buSzPct val="80000"/>
              <a:buFont typeface="Wingdings" pitchFamily="2" charset="2"/>
              <a:buNone/>
            </a:pPr>
            <a:r>
              <a:rPr lang="zh-CN" altLang="en-US" sz="2800" b="1" dirty="0">
                <a:solidFill>
                  <a:schemeClr val="folHlink"/>
                </a:solidFill>
              </a:rPr>
              <a:t>       </a:t>
            </a:r>
            <a:r>
              <a:rPr lang="zh-CN" altLang="en-US" sz="2400" b="1" dirty="0">
                <a:latin typeface="楷体" pitchFamily="49" charset="-122"/>
                <a:ea typeface="楷体" pitchFamily="49" charset="-122"/>
              </a:rPr>
              <a:t>若</a:t>
            </a:r>
            <a:r>
              <a:rPr lang="en-US" altLang="zh-CN" sz="2400" b="1" dirty="0" err="1">
                <a:latin typeface="楷体" pitchFamily="49" charset="-122"/>
                <a:ea typeface="楷体" pitchFamily="49" charset="-122"/>
              </a:rPr>
              <a:t>i≧j</a:t>
            </a:r>
            <a:r>
              <a:rPr lang="zh-CN" altLang="en-US" sz="2400" b="1" dirty="0">
                <a:latin typeface="楷体" pitchFamily="49" charset="-122"/>
                <a:ea typeface="楷体" pitchFamily="49" charset="-122"/>
              </a:rPr>
              <a:t>：</a:t>
            </a:r>
            <a:r>
              <a:rPr lang="en-US" altLang="zh-CN" sz="2400" b="1" dirty="0" err="1">
                <a:latin typeface="楷体" pitchFamily="49" charset="-122"/>
                <a:ea typeface="楷体" pitchFamily="49" charset="-122"/>
              </a:rPr>
              <a:t>a</a:t>
            </a:r>
            <a:r>
              <a:rPr lang="en-US" altLang="zh-CN" sz="2400" b="1" baseline="-18000" dirty="0" err="1">
                <a:latin typeface="楷体" pitchFamily="49" charset="-122"/>
                <a:ea typeface="楷体" pitchFamily="49" charset="-122"/>
              </a:rPr>
              <a:t>i</a:t>
            </a:r>
            <a:r>
              <a:rPr lang="en-US" altLang="zh-CN" sz="2400" b="1" baseline="-18000" dirty="0">
                <a:latin typeface="楷体" pitchFamily="49" charset="-122"/>
                <a:ea typeface="楷体" pitchFamily="49" charset="-122"/>
              </a:rPr>
              <a:t> j</a:t>
            </a:r>
            <a:r>
              <a:rPr lang="zh-CN" altLang="en-US" sz="2400" b="1" dirty="0">
                <a:latin typeface="楷体" pitchFamily="49" charset="-122"/>
                <a:ea typeface="楷体" pitchFamily="49" charset="-122"/>
              </a:rPr>
              <a:t>在下三角形中，直接保存在</a:t>
            </a:r>
            <a:r>
              <a:rPr lang="en-US" altLang="zh-CN" sz="2400" b="1" dirty="0" err="1">
                <a:latin typeface="楷体" pitchFamily="49" charset="-122"/>
                <a:ea typeface="楷体" pitchFamily="49" charset="-122"/>
              </a:rPr>
              <a:t>sa</a:t>
            </a:r>
            <a:r>
              <a:rPr lang="zh-CN" altLang="en-US" sz="2400" b="1" dirty="0">
                <a:latin typeface="楷体" pitchFamily="49" charset="-122"/>
                <a:ea typeface="楷体" pitchFamily="49" charset="-122"/>
              </a:rPr>
              <a:t>中。</a:t>
            </a:r>
            <a:r>
              <a:rPr lang="en-US" altLang="zh-CN" sz="2400" b="1" dirty="0" err="1">
                <a:latin typeface="楷体" pitchFamily="49" charset="-122"/>
                <a:ea typeface="楷体" pitchFamily="49" charset="-122"/>
              </a:rPr>
              <a:t>a</a:t>
            </a:r>
            <a:r>
              <a:rPr lang="en-US" altLang="zh-CN" sz="2400" b="1" baseline="-18000" dirty="0" err="1">
                <a:latin typeface="楷体" pitchFamily="49" charset="-122"/>
                <a:ea typeface="楷体" pitchFamily="49" charset="-122"/>
              </a:rPr>
              <a:t>i</a:t>
            </a:r>
            <a:r>
              <a:rPr lang="en-US" altLang="zh-CN" sz="2400" b="1" baseline="-18000" dirty="0">
                <a:latin typeface="楷体" pitchFamily="49" charset="-122"/>
                <a:ea typeface="楷体" pitchFamily="49" charset="-122"/>
              </a:rPr>
              <a:t> j</a:t>
            </a:r>
            <a:r>
              <a:rPr lang="zh-CN" altLang="en-US" sz="2400" b="1" dirty="0">
                <a:latin typeface="楷体" pitchFamily="49" charset="-122"/>
                <a:ea typeface="楷体" pitchFamily="49" charset="-122"/>
              </a:rPr>
              <a:t>之前的</a:t>
            </a:r>
            <a:r>
              <a:rPr lang="en-US" altLang="zh-CN" sz="2400" b="1" dirty="0">
                <a:latin typeface="楷体" pitchFamily="49" charset="-122"/>
                <a:ea typeface="楷体" pitchFamily="49" charset="-122"/>
              </a:rPr>
              <a:t>i-1</a:t>
            </a:r>
            <a:r>
              <a:rPr lang="zh-CN" altLang="en-US" sz="2400" b="1" dirty="0">
                <a:latin typeface="楷体" pitchFamily="49" charset="-122"/>
                <a:ea typeface="楷体" pitchFamily="49" charset="-122"/>
              </a:rPr>
              <a:t>行共有元素个数： </a:t>
            </a:r>
            <a:r>
              <a:rPr lang="en-US" altLang="zh-CN" sz="2400" b="1" dirty="0">
                <a:latin typeface="楷体" pitchFamily="49" charset="-122"/>
                <a:ea typeface="楷体" pitchFamily="49" charset="-122"/>
              </a:rPr>
              <a:t>1+2+</a:t>
            </a:r>
            <a:r>
              <a:rPr lang="en-US" altLang="zh-CN" sz="2400" b="1" dirty="0">
                <a:latin typeface="楷体" pitchFamily="49" charset="-122"/>
                <a:ea typeface="楷体" pitchFamily="49" charset="-122"/>
                <a:cs typeface="Arial Unicode MS" pitchFamily="34" charset="-122"/>
              </a:rPr>
              <a:t>…</a:t>
            </a:r>
            <a:r>
              <a:rPr lang="en-US" altLang="zh-CN" sz="2400" b="1" dirty="0">
                <a:latin typeface="楷体" pitchFamily="49" charset="-122"/>
                <a:ea typeface="楷体" pitchFamily="49" charset="-122"/>
              </a:rPr>
              <a:t>+(i-1)=</a:t>
            </a:r>
            <a:r>
              <a:rPr lang="en-US" altLang="zh-CN" sz="2400" b="1" dirty="0" err="1">
                <a:latin typeface="楷体" pitchFamily="49" charset="-122"/>
                <a:ea typeface="楷体" pitchFamily="49" charset="-122"/>
              </a:rPr>
              <a:t>i</a:t>
            </a:r>
            <a:r>
              <a:rPr lang="en-US" altLang="zh-CN" sz="2400" b="1" dirty="0">
                <a:latin typeface="楷体" pitchFamily="49" charset="-122"/>
                <a:ea typeface="楷体" pitchFamily="49" charset="-122"/>
                <a:sym typeface="Symbol" pitchFamily="18" charset="2"/>
              </a:rPr>
              <a:t></a:t>
            </a:r>
            <a:r>
              <a:rPr lang="en-US" altLang="zh-CN" sz="2400" b="1" dirty="0">
                <a:latin typeface="楷体" pitchFamily="49" charset="-122"/>
                <a:ea typeface="楷体" pitchFamily="49" charset="-122"/>
              </a:rPr>
              <a:t>(i-1)/2</a:t>
            </a:r>
          </a:p>
          <a:p>
            <a:pPr>
              <a:lnSpc>
                <a:spcPct val="110000"/>
              </a:lnSpc>
              <a:spcBef>
                <a:spcPct val="20000"/>
              </a:spcBef>
              <a:buClr>
                <a:schemeClr val="accent2"/>
              </a:buClr>
              <a:buSzPct val="80000"/>
              <a:buFont typeface="Wingdings" pitchFamily="2" charset="2"/>
              <a:buNone/>
            </a:pPr>
            <a:r>
              <a:rPr lang="zh-CN" altLang="en-US" sz="2400" b="1" dirty="0">
                <a:latin typeface="楷体" pitchFamily="49" charset="-122"/>
                <a:ea typeface="楷体" pitchFamily="49" charset="-122"/>
              </a:rPr>
              <a:t>而在第</a:t>
            </a:r>
            <a:r>
              <a:rPr lang="en-US" altLang="zh-CN" sz="2400" b="1" dirty="0" err="1">
                <a:latin typeface="楷体" pitchFamily="49" charset="-122"/>
                <a:ea typeface="楷体" pitchFamily="49" charset="-122"/>
              </a:rPr>
              <a:t>i</a:t>
            </a:r>
            <a:r>
              <a:rPr lang="zh-CN" altLang="en-US" sz="2400" b="1" dirty="0">
                <a:latin typeface="楷体" pitchFamily="49" charset="-122"/>
                <a:ea typeface="楷体" pitchFamily="49" charset="-122"/>
              </a:rPr>
              <a:t>行上，</a:t>
            </a:r>
            <a:r>
              <a:rPr lang="en-US" altLang="zh-CN" sz="2400" b="1" dirty="0" err="1">
                <a:latin typeface="楷体" pitchFamily="49" charset="-122"/>
                <a:ea typeface="楷体" pitchFamily="49" charset="-122"/>
              </a:rPr>
              <a:t>a</a:t>
            </a:r>
            <a:r>
              <a:rPr lang="en-US" altLang="zh-CN" sz="2400" b="1" baseline="-18000" dirty="0" err="1">
                <a:latin typeface="楷体" pitchFamily="49" charset="-122"/>
                <a:ea typeface="楷体" pitchFamily="49" charset="-122"/>
              </a:rPr>
              <a:t>i</a:t>
            </a:r>
            <a:r>
              <a:rPr lang="en-US" altLang="zh-CN" sz="2400" b="1" baseline="-18000" dirty="0">
                <a:latin typeface="楷体" pitchFamily="49" charset="-122"/>
                <a:ea typeface="楷体" pitchFamily="49" charset="-122"/>
              </a:rPr>
              <a:t> j</a:t>
            </a:r>
            <a:r>
              <a:rPr lang="zh-CN" altLang="en-US" sz="2400" b="1" dirty="0">
                <a:latin typeface="楷体" pitchFamily="49" charset="-122"/>
                <a:ea typeface="楷体" pitchFamily="49" charset="-122"/>
              </a:rPr>
              <a:t>之前恰有</a:t>
            </a:r>
            <a:r>
              <a:rPr lang="en-US" altLang="zh-CN" sz="2400" b="1" dirty="0">
                <a:latin typeface="楷体" pitchFamily="49" charset="-122"/>
                <a:ea typeface="楷体" pitchFamily="49" charset="-122"/>
              </a:rPr>
              <a:t>j-1</a:t>
            </a:r>
            <a:r>
              <a:rPr lang="zh-CN" altLang="en-US" sz="2400" b="1" dirty="0">
                <a:latin typeface="楷体" pitchFamily="49" charset="-122"/>
                <a:ea typeface="楷体" pitchFamily="49" charset="-122"/>
              </a:rPr>
              <a:t>个元素，因此，元素</a:t>
            </a:r>
            <a:r>
              <a:rPr lang="en-US" altLang="zh-CN" sz="2400" b="1" dirty="0" err="1">
                <a:latin typeface="楷体" pitchFamily="49" charset="-122"/>
                <a:ea typeface="楷体" pitchFamily="49" charset="-122"/>
              </a:rPr>
              <a:t>a</a:t>
            </a:r>
            <a:r>
              <a:rPr lang="en-US" altLang="zh-CN" sz="2400" b="1" baseline="-18000" dirty="0" err="1">
                <a:latin typeface="楷体" pitchFamily="49" charset="-122"/>
                <a:ea typeface="楷体" pitchFamily="49" charset="-122"/>
              </a:rPr>
              <a:t>i</a:t>
            </a:r>
            <a:r>
              <a:rPr lang="en-US" altLang="zh-CN" sz="2400" b="1" baseline="-18000" dirty="0">
                <a:latin typeface="楷体" pitchFamily="49" charset="-122"/>
                <a:ea typeface="楷体" pitchFamily="49" charset="-122"/>
              </a:rPr>
              <a:t> j</a:t>
            </a:r>
            <a:r>
              <a:rPr lang="zh-CN" altLang="en-US" sz="2400" b="1" dirty="0">
                <a:latin typeface="楷体" pitchFamily="49" charset="-122"/>
                <a:ea typeface="楷体" pitchFamily="49" charset="-122"/>
              </a:rPr>
              <a:t>保存在向量</a:t>
            </a:r>
            <a:r>
              <a:rPr lang="en-US" altLang="zh-CN" sz="2400" b="1" dirty="0" err="1">
                <a:latin typeface="楷体" pitchFamily="49" charset="-122"/>
                <a:ea typeface="楷体" pitchFamily="49" charset="-122"/>
              </a:rPr>
              <a:t>sa</a:t>
            </a:r>
            <a:r>
              <a:rPr lang="zh-CN" altLang="en-US" sz="2400" b="1" dirty="0">
                <a:latin typeface="楷体" pitchFamily="49" charset="-122"/>
                <a:ea typeface="楷体" pitchFamily="49" charset="-122"/>
              </a:rPr>
              <a:t>中时的下标值</a:t>
            </a:r>
            <a:r>
              <a:rPr lang="en-US" altLang="zh-CN" sz="2400" b="1" dirty="0">
                <a:latin typeface="楷体" pitchFamily="49" charset="-122"/>
                <a:ea typeface="楷体" pitchFamily="49" charset="-122"/>
              </a:rPr>
              <a:t>k</a:t>
            </a:r>
            <a:r>
              <a:rPr lang="zh-CN" altLang="en-US" sz="2400" b="1" dirty="0">
                <a:latin typeface="楷体" pitchFamily="49" charset="-122"/>
                <a:ea typeface="楷体" pitchFamily="49" charset="-122"/>
              </a:rPr>
              <a:t>之间的对应关系是：</a:t>
            </a:r>
          </a:p>
          <a:p>
            <a:pPr>
              <a:lnSpc>
                <a:spcPct val="110000"/>
              </a:lnSpc>
              <a:spcBef>
                <a:spcPct val="20000"/>
              </a:spcBef>
              <a:buClr>
                <a:schemeClr val="accent2"/>
              </a:buClr>
              <a:buSzPct val="80000"/>
              <a:buFont typeface="Wingdings" pitchFamily="2" charset="2"/>
              <a:buNone/>
            </a:pPr>
            <a:r>
              <a:rPr lang="zh-CN" altLang="en-US" sz="2400" b="1" dirty="0">
                <a:latin typeface="楷体" pitchFamily="49" charset="-122"/>
                <a:ea typeface="楷体" pitchFamily="49" charset="-122"/>
              </a:rPr>
              <a:t>         </a:t>
            </a:r>
            <a:r>
              <a:rPr lang="en-US" altLang="zh-CN" sz="2400" b="1" dirty="0">
                <a:latin typeface="楷体" pitchFamily="49" charset="-122"/>
                <a:ea typeface="楷体" pitchFamily="49" charset="-122"/>
              </a:rPr>
              <a:t>k=</a:t>
            </a:r>
            <a:r>
              <a:rPr lang="en-US" altLang="zh-CN" sz="2400" b="1" dirty="0" err="1">
                <a:latin typeface="楷体" pitchFamily="49" charset="-122"/>
                <a:ea typeface="楷体" pitchFamily="49" charset="-122"/>
              </a:rPr>
              <a:t>i</a:t>
            </a:r>
            <a:r>
              <a:rPr lang="en-US" altLang="zh-CN" sz="2400" b="1" dirty="0">
                <a:latin typeface="楷体" pitchFamily="49" charset="-122"/>
                <a:ea typeface="楷体" pitchFamily="49" charset="-122"/>
                <a:sym typeface="Symbol" pitchFamily="18" charset="2"/>
              </a:rPr>
              <a:t>(</a:t>
            </a:r>
            <a:r>
              <a:rPr lang="en-US" altLang="zh-CN" sz="2400" b="1" dirty="0">
                <a:latin typeface="楷体" pitchFamily="49" charset="-122"/>
                <a:ea typeface="楷体" pitchFamily="49" charset="-122"/>
              </a:rPr>
              <a:t>i-1)/2+j-1          </a:t>
            </a:r>
            <a:r>
              <a:rPr lang="en-US" altLang="zh-CN" sz="2400" b="1" dirty="0" err="1">
                <a:latin typeface="楷体" pitchFamily="49" charset="-122"/>
                <a:ea typeface="楷体" pitchFamily="49" charset="-122"/>
              </a:rPr>
              <a:t>i≧j</a:t>
            </a:r>
            <a:endParaRPr lang="en-US" altLang="zh-CN" sz="2400" b="1" dirty="0">
              <a:latin typeface="楷体" pitchFamily="49" charset="-122"/>
              <a:ea typeface="楷体" pitchFamily="49" charset="-122"/>
            </a:endParaRPr>
          </a:p>
          <a:p>
            <a:pPr>
              <a:lnSpc>
                <a:spcPct val="110000"/>
              </a:lnSpc>
              <a:spcBef>
                <a:spcPct val="20000"/>
              </a:spcBef>
            </a:pPr>
            <a:r>
              <a:rPr lang="en-US" altLang="zh-CN" sz="2400" b="1" dirty="0">
                <a:latin typeface="楷体" pitchFamily="49" charset="-122"/>
                <a:ea typeface="楷体" pitchFamily="49" charset="-122"/>
              </a:rPr>
              <a:t>    </a:t>
            </a:r>
            <a:r>
              <a:rPr lang="zh-CN" altLang="en-US" sz="2400" b="1" dirty="0">
                <a:latin typeface="楷体" pitchFamily="49" charset="-122"/>
                <a:ea typeface="楷体" pitchFamily="49" charset="-122"/>
              </a:rPr>
              <a:t>若</a:t>
            </a:r>
            <a:r>
              <a:rPr lang="en-US" altLang="zh-CN" sz="2400" b="1" dirty="0" err="1">
                <a:latin typeface="楷体" pitchFamily="49" charset="-122"/>
                <a:ea typeface="楷体" pitchFamily="49" charset="-122"/>
              </a:rPr>
              <a:t>i</a:t>
            </a:r>
            <a:r>
              <a:rPr lang="en-US" altLang="zh-CN" sz="2400" b="1" dirty="0">
                <a:latin typeface="楷体" pitchFamily="49" charset="-122"/>
                <a:ea typeface="楷体" pitchFamily="49" charset="-122"/>
              </a:rPr>
              <a:t>&lt;j</a:t>
            </a:r>
            <a:r>
              <a:rPr lang="zh-CN" altLang="en-US" sz="2400" b="1" dirty="0">
                <a:latin typeface="楷体" pitchFamily="49" charset="-122"/>
                <a:ea typeface="楷体" pitchFamily="49" charset="-122"/>
              </a:rPr>
              <a:t>：则</a:t>
            </a:r>
            <a:r>
              <a:rPr lang="en-US" altLang="zh-CN" sz="2400" b="1" dirty="0" err="1">
                <a:latin typeface="楷体" pitchFamily="49" charset="-122"/>
                <a:ea typeface="楷体" pitchFamily="49" charset="-122"/>
              </a:rPr>
              <a:t>a</a:t>
            </a:r>
            <a:r>
              <a:rPr lang="en-US" altLang="zh-CN" sz="2400" b="1" baseline="-20000" dirty="0" err="1">
                <a:latin typeface="楷体" pitchFamily="49" charset="-122"/>
                <a:ea typeface="楷体" pitchFamily="49" charset="-122"/>
              </a:rPr>
              <a:t>ij</a:t>
            </a:r>
            <a:r>
              <a:rPr lang="zh-CN" altLang="en-US" sz="2400" b="1" dirty="0">
                <a:latin typeface="楷体" pitchFamily="49" charset="-122"/>
                <a:ea typeface="楷体" pitchFamily="49" charset="-122"/>
              </a:rPr>
              <a:t>是在上三角矩阵中。因为</a:t>
            </a:r>
            <a:r>
              <a:rPr lang="en-US" altLang="zh-CN" sz="2400" b="1" dirty="0" err="1">
                <a:latin typeface="楷体" pitchFamily="49" charset="-122"/>
                <a:ea typeface="楷体" pitchFamily="49" charset="-122"/>
              </a:rPr>
              <a:t>a</a:t>
            </a:r>
            <a:r>
              <a:rPr lang="en-US" altLang="zh-CN" sz="2400" b="1" baseline="-20000" dirty="0" err="1">
                <a:latin typeface="楷体" pitchFamily="49" charset="-122"/>
                <a:ea typeface="楷体" pitchFamily="49" charset="-122"/>
              </a:rPr>
              <a:t>ij</a:t>
            </a:r>
            <a:r>
              <a:rPr lang="en-US" altLang="zh-CN" sz="2400" b="1" dirty="0">
                <a:latin typeface="楷体" pitchFamily="49" charset="-122"/>
                <a:ea typeface="楷体" pitchFamily="49" charset="-122"/>
              </a:rPr>
              <a:t>=</a:t>
            </a:r>
            <a:r>
              <a:rPr lang="en-US" altLang="zh-CN" sz="2400" b="1" dirty="0" err="1">
                <a:latin typeface="楷体" pitchFamily="49" charset="-122"/>
                <a:ea typeface="楷体" pitchFamily="49" charset="-122"/>
              </a:rPr>
              <a:t>a</a:t>
            </a:r>
            <a:r>
              <a:rPr lang="en-US" altLang="zh-CN" sz="2400" b="1" baseline="-20000" dirty="0" err="1">
                <a:latin typeface="楷体" pitchFamily="49" charset="-122"/>
                <a:ea typeface="楷体" pitchFamily="49" charset="-122"/>
              </a:rPr>
              <a:t>ji</a:t>
            </a:r>
            <a:r>
              <a:rPr lang="zh-CN" altLang="en-US" sz="2400" b="1" dirty="0">
                <a:latin typeface="楷体" pitchFamily="49" charset="-122"/>
                <a:ea typeface="楷体" pitchFamily="49" charset="-122"/>
              </a:rPr>
              <a:t>，在向量</a:t>
            </a:r>
            <a:r>
              <a:rPr lang="en-US" altLang="zh-CN" sz="2400" b="1" dirty="0" err="1">
                <a:latin typeface="楷体" pitchFamily="49" charset="-122"/>
                <a:ea typeface="楷体" pitchFamily="49" charset="-122"/>
              </a:rPr>
              <a:t>sa</a:t>
            </a:r>
            <a:r>
              <a:rPr lang="zh-CN" altLang="en-US" sz="2400" b="1" dirty="0">
                <a:latin typeface="楷体" pitchFamily="49" charset="-122"/>
                <a:ea typeface="楷体" pitchFamily="49" charset="-122"/>
              </a:rPr>
              <a:t>中保存的是</a:t>
            </a:r>
            <a:r>
              <a:rPr lang="en-US" altLang="zh-CN" sz="2400" b="1" dirty="0" err="1">
                <a:latin typeface="楷体" pitchFamily="49" charset="-122"/>
                <a:ea typeface="楷体" pitchFamily="49" charset="-122"/>
              </a:rPr>
              <a:t>a</a:t>
            </a:r>
            <a:r>
              <a:rPr lang="en-US" altLang="zh-CN" sz="2400" b="1" baseline="-20000" dirty="0" err="1">
                <a:latin typeface="楷体" pitchFamily="49" charset="-122"/>
                <a:ea typeface="楷体" pitchFamily="49" charset="-122"/>
              </a:rPr>
              <a:t>ji</a:t>
            </a:r>
            <a:r>
              <a:rPr lang="en-US" altLang="zh-CN" sz="2400" b="1" baseline="-20000" dirty="0">
                <a:latin typeface="楷体" pitchFamily="49" charset="-122"/>
                <a:ea typeface="楷体" pitchFamily="49" charset="-122"/>
              </a:rPr>
              <a:t> </a:t>
            </a:r>
            <a:r>
              <a:rPr lang="zh-CN" altLang="en-US" sz="2400" b="1" dirty="0">
                <a:latin typeface="楷体" pitchFamily="49" charset="-122"/>
                <a:ea typeface="楷体" pitchFamily="49" charset="-122"/>
              </a:rPr>
              <a:t>。依上述分析可得：</a:t>
            </a:r>
          </a:p>
          <a:p>
            <a:pPr>
              <a:lnSpc>
                <a:spcPct val="110000"/>
              </a:lnSpc>
              <a:spcBef>
                <a:spcPct val="20000"/>
              </a:spcBef>
            </a:pPr>
            <a:r>
              <a:rPr lang="zh-CN" altLang="en-US" sz="2400" b="1" dirty="0">
                <a:latin typeface="楷体" pitchFamily="49" charset="-122"/>
                <a:ea typeface="楷体" pitchFamily="49" charset="-122"/>
              </a:rPr>
              <a:t>          </a:t>
            </a:r>
            <a:r>
              <a:rPr lang="en-US" altLang="zh-CN" sz="2400" b="1" dirty="0">
                <a:latin typeface="楷体" pitchFamily="49" charset="-122"/>
                <a:ea typeface="楷体" pitchFamily="49" charset="-122"/>
              </a:rPr>
              <a:t>k=j</a:t>
            </a:r>
            <a:r>
              <a:rPr lang="en-US" altLang="zh-CN" sz="2400" b="1" dirty="0">
                <a:latin typeface="楷体" pitchFamily="49" charset="-122"/>
                <a:ea typeface="楷体" pitchFamily="49" charset="-122"/>
                <a:sym typeface="Symbol" pitchFamily="18" charset="2"/>
              </a:rPr>
              <a:t>(</a:t>
            </a:r>
            <a:r>
              <a:rPr lang="en-US" altLang="zh-CN" sz="2400" b="1" dirty="0">
                <a:latin typeface="楷体" pitchFamily="49" charset="-122"/>
                <a:ea typeface="楷体" pitchFamily="49" charset="-122"/>
              </a:rPr>
              <a:t>j-1)/2+i-1         </a:t>
            </a:r>
            <a:r>
              <a:rPr lang="en-US" altLang="zh-CN" sz="2400" b="1" dirty="0" err="1">
                <a:latin typeface="楷体" pitchFamily="49" charset="-122"/>
                <a:ea typeface="楷体" pitchFamily="49" charset="-122"/>
              </a:rPr>
              <a:t>i</a:t>
            </a:r>
            <a:r>
              <a:rPr lang="en-US" altLang="zh-CN" sz="2400" b="1" dirty="0">
                <a:latin typeface="楷体" pitchFamily="49" charset="-122"/>
                <a:ea typeface="楷体" pitchFamily="49" charset="-122"/>
              </a:rPr>
              <a:t>&lt;j</a:t>
            </a:r>
          </a:p>
          <a:p>
            <a:pPr>
              <a:lnSpc>
                <a:spcPct val="110000"/>
              </a:lnSpc>
              <a:spcBef>
                <a:spcPct val="20000"/>
              </a:spcBef>
              <a:buClr>
                <a:schemeClr val="accent2"/>
              </a:buClr>
              <a:buSzPct val="80000"/>
              <a:buFont typeface="Wingdings" pitchFamily="2" charset="2"/>
              <a:buNone/>
            </a:pPr>
            <a:r>
              <a:rPr lang="en-US" altLang="zh-CN" sz="2400" b="1" dirty="0">
                <a:latin typeface="楷体" pitchFamily="49" charset="-122"/>
                <a:ea typeface="楷体" pitchFamily="49" charset="-122"/>
              </a:rPr>
              <a:t>    </a:t>
            </a:r>
            <a:r>
              <a:rPr lang="zh-CN" altLang="en-US" sz="2400" b="1" dirty="0">
                <a:latin typeface="楷体" pitchFamily="49" charset="-122"/>
                <a:ea typeface="楷体" pitchFamily="49" charset="-122"/>
              </a:rPr>
              <a:t>对称矩阵元素</a:t>
            </a:r>
            <a:r>
              <a:rPr lang="en-US" altLang="zh-CN" sz="2400" b="1" dirty="0" err="1">
                <a:latin typeface="楷体" pitchFamily="49" charset="-122"/>
                <a:ea typeface="楷体" pitchFamily="49" charset="-122"/>
              </a:rPr>
              <a:t>a</a:t>
            </a:r>
            <a:r>
              <a:rPr lang="en-US" altLang="zh-CN" sz="2400" b="1" baseline="-18000" dirty="0" err="1">
                <a:latin typeface="楷体" pitchFamily="49" charset="-122"/>
                <a:ea typeface="楷体" pitchFamily="49" charset="-122"/>
              </a:rPr>
              <a:t>i</a:t>
            </a:r>
            <a:r>
              <a:rPr lang="en-US" altLang="zh-CN" sz="2400" b="1" baseline="-18000" dirty="0">
                <a:latin typeface="楷体" pitchFamily="49" charset="-122"/>
                <a:ea typeface="楷体" pitchFamily="49" charset="-122"/>
              </a:rPr>
              <a:t> j</a:t>
            </a:r>
            <a:r>
              <a:rPr lang="zh-CN" altLang="en-US" sz="2400" b="1" dirty="0">
                <a:latin typeface="楷体" pitchFamily="49" charset="-122"/>
                <a:ea typeface="楷体" pitchFamily="49" charset="-122"/>
              </a:rPr>
              <a:t>保存在向量</a:t>
            </a:r>
            <a:r>
              <a:rPr lang="en-US" altLang="zh-CN" sz="2400" b="1" dirty="0" err="1">
                <a:latin typeface="楷体" pitchFamily="49" charset="-122"/>
                <a:ea typeface="楷体" pitchFamily="49" charset="-122"/>
              </a:rPr>
              <a:t>sa</a:t>
            </a:r>
            <a:r>
              <a:rPr lang="zh-CN" altLang="en-US" sz="2400" b="1" dirty="0">
                <a:latin typeface="楷体" pitchFamily="49" charset="-122"/>
                <a:ea typeface="楷体" pitchFamily="49" charset="-122"/>
              </a:rPr>
              <a:t>中时的下标值</a:t>
            </a:r>
            <a:r>
              <a:rPr lang="en-US" altLang="zh-CN" sz="2400" b="1" dirty="0">
                <a:latin typeface="楷体" pitchFamily="49" charset="-122"/>
                <a:ea typeface="楷体" pitchFamily="49" charset="-122"/>
              </a:rPr>
              <a:t>k</a:t>
            </a:r>
            <a:r>
              <a:rPr lang="zh-CN" altLang="en-US" sz="2400" b="1" dirty="0">
                <a:latin typeface="楷体" pitchFamily="49" charset="-122"/>
                <a:ea typeface="楷体" pitchFamily="49" charset="-122"/>
              </a:rPr>
              <a:t>与（</a:t>
            </a:r>
            <a:r>
              <a:rPr lang="en-US" altLang="zh-CN" sz="2400" b="1" dirty="0" err="1">
                <a:latin typeface="楷体" pitchFamily="49" charset="-122"/>
                <a:ea typeface="楷体" pitchFamily="49" charset="-122"/>
              </a:rPr>
              <a:t>i,j</a:t>
            </a:r>
            <a:r>
              <a:rPr lang="zh-CN" altLang="en-US" sz="2400" b="1" dirty="0">
                <a:latin typeface="楷体" pitchFamily="49" charset="-122"/>
                <a:ea typeface="楷体" pitchFamily="49" charset="-122"/>
              </a:rPr>
              <a:t>）之间的对应关系是：</a:t>
            </a:r>
            <a:r>
              <a:rPr lang="zh-CN" altLang="en-US" sz="2400" dirty="0">
                <a:latin typeface="楷体" pitchFamily="49" charset="-122"/>
                <a:ea typeface="楷体" pitchFamily="49" charset="-122"/>
              </a:rPr>
              <a:t>   </a:t>
            </a:r>
          </a:p>
        </p:txBody>
      </p:sp>
      <p:grpSp>
        <p:nvGrpSpPr>
          <p:cNvPr id="2" name="Group 3"/>
          <p:cNvGrpSpPr>
            <a:grpSpLocks/>
          </p:cNvGrpSpPr>
          <p:nvPr/>
        </p:nvGrpSpPr>
        <p:grpSpPr bwMode="auto">
          <a:xfrm>
            <a:off x="928662" y="4857760"/>
            <a:ext cx="7391400" cy="1219201"/>
            <a:chOff x="0" y="0"/>
            <a:chExt cx="4656" cy="768"/>
          </a:xfrm>
        </p:grpSpPr>
        <p:sp>
          <p:nvSpPr>
            <p:cNvPr id="252932" name="Rectangle 4"/>
            <p:cNvSpPr>
              <a:spLocks noChangeArrowheads="1"/>
            </p:cNvSpPr>
            <p:nvPr/>
          </p:nvSpPr>
          <p:spPr bwMode="auto">
            <a:xfrm>
              <a:off x="436" y="0"/>
              <a:ext cx="2380" cy="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b="1" dirty="0" err="1">
                  <a:latin typeface="Times New Roman" pitchFamily="2" charset="0"/>
                  <a:ea typeface="宋体" charset="0"/>
                </a:rPr>
                <a:t>i</a:t>
              </a:r>
              <a:r>
                <a:rPr lang="en-US" altLang="zh-CN" sz="2800" b="1" dirty="0">
                  <a:latin typeface="Times New Roman" pitchFamily="2" charset="0"/>
                  <a:ea typeface="宋体" charset="0"/>
                  <a:sym typeface="Symbol" pitchFamily="2" charset="2"/>
                </a:rPr>
                <a:t>(</a:t>
              </a:r>
              <a:r>
                <a:rPr lang="en-US" altLang="zh-CN" sz="2800" b="1" dirty="0">
                  <a:latin typeface="Times New Roman" pitchFamily="2" charset="0"/>
                  <a:ea typeface="宋体" charset="0"/>
                </a:rPr>
                <a:t>i-1)/2+j-1       </a:t>
              </a:r>
              <a:r>
                <a:rPr lang="zh-CN" altLang="en-US" sz="2800" b="1" dirty="0">
                  <a:latin typeface="楷体" pitchFamily="49" charset="-122"/>
                  <a:ea typeface="楷体" pitchFamily="49" charset="-122"/>
                </a:rPr>
                <a:t>当</a:t>
              </a:r>
              <a:r>
                <a:rPr lang="en-US" altLang="zh-CN" sz="2800" b="1" dirty="0" err="1">
                  <a:latin typeface="楷体" pitchFamily="49" charset="-122"/>
                  <a:ea typeface="楷体" pitchFamily="49" charset="-122"/>
                </a:rPr>
                <a:t>i≧j</a:t>
              </a:r>
              <a:r>
                <a:rPr lang="zh-CN" altLang="en-US" sz="2800" b="1" dirty="0">
                  <a:latin typeface="楷体" pitchFamily="49" charset="-122"/>
                  <a:ea typeface="楷体" pitchFamily="49" charset="-122"/>
                </a:rPr>
                <a:t>时</a:t>
              </a:r>
            </a:p>
          </p:txBody>
        </p:sp>
        <p:sp>
          <p:nvSpPr>
            <p:cNvPr id="252933" name="Rectangle 5"/>
            <p:cNvSpPr>
              <a:spLocks noChangeArrowheads="1"/>
            </p:cNvSpPr>
            <p:nvPr/>
          </p:nvSpPr>
          <p:spPr bwMode="auto">
            <a:xfrm>
              <a:off x="436" y="451"/>
              <a:ext cx="2380" cy="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altLang="zh-CN" sz="2800" b="1" dirty="0">
                  <a:latin typeface="Times New Roman" pitchFamily="2" charset="0"/>
                  <a:ea typeface="宋体" charset="0"/>
                </a:rPr>
                <a:t>j</a:t>
              </a:r>
              <a:r>
                <a:rPr lang="en-US" altLang="zh-CN" sz="2800" b="1" dirty="0">
                  <a:latin typeface="Times New Roman" pitchFamily="2" charset="0"/>
                  <a:ea typeface="宋体" charset="0"/>
                  <a:sym typeface="Symbol" pitchFamily="2" charset="2"/>
                </a:rPr>
                <a:t>(</a:t>
              </a:r>
              <a:r>
                <a:rPr lang="en-US" altLang="zh-CN" sz="2800" b="1" dirty="0">
                  <a:latin typeface="Times New Roman" pitchFamily="2" charset="0"/>
                  <a:ea typeface="宋体" charset="0"/>
                </a:rPr>
                <a:t>j-1)/2+i-1        </a:t>
              </a:r>
              <a:r>
                <a:rPr lang="zh-CN" altLang="en-US" sz="2800" b="1" dirty="0">
                  <a:latin typeface="楷体" pitchFamily="49" charset="-122"/>
                  <a:ea typeface="楷体" pitchFamily="49" charset="-122"/>
                </a:rPr>
                <a:t>当</a:t>
              </a:r>
              <a:r>
                <a:rPr lang="en-US" altLang="zh-CN" sz="2800" b="1" dirty="0" err="1">
                  <a:latin typeface="楷体" pitchFamily="49" charset="-122"/>
                  <a:ea typeface="楷体" pitchFamily="49" charset="-122"/>
                </a:rPr>
                <a:t>i</a:t>
              </a:r>
              <a:r>
                <a:rPr lang="en-US" altLang="zh-CN" sz="2800" b="1" dirty="0">
                  <a:latin typeface="楷体" pitchFamily="49" charset="-122"/>
                  <a:ea typeface="楷体" pitchFamily="49" charset="-122"/>
                </a:rPr>
                <a:t>&lt;j</a:t>
              </a:r>
              <a:r>
                <a:rPr lang="zh-CN" altLang="en-US" sz="2800" b="1" dirty="0">
                  <a:latin typeface="楷体" pitchFamily="49" charset="-122"/>
                  <a:ea typeface="楷体" pitchFamily="49" charset="-122"/>
                </a:rPr>
                <a:t>时</a:t>
              </a:r>
            </a:p>
          </p:txBody>
        </p:sp>
        <p:sp>
          <p:nvSpPr>
            <p:cNvPr id="252934" name="AutoShape 6"/>
            <p:cNvSpPr/>
            <p:nvPr/>
          </p:nvSpPr>
          <p:spPr bwMode="auto">
            <a:xfrm>
              <a:off x="340" y="144"/>
              <a:ext cx="68" cy="453"/>
            </a:xfrm>
            <a:prstGeom prst="leftBrace">
              <a:avLst>
                <a:gd name="adj1" fmla="val 55515"/>
                <a:gd name="adj2" fmla="val 50000"/>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2935" name="Rectangle 7"/>
            <p:cNvSpPr>
              <a:spLocks noChangeArrowheads="1"/>
            </p:cNvSpPr>
            <p:nvPr/>
          </p:nvSpPr>
          <p:spPr bwMode="auto">
            <a:xfrm>
              <a:off x="0" y="219"/>
              <a:ext cx="340" cy="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a:latin typeface="Times New Roman" pitchFamily="2" charset="0"/>
                  <a:ea typeface="宋体" charset="0"/>
                </a:rPr>
                <a:t>K=</a:t>
              </a:r>
            </a:p>
          </p:txBody>
        </p:sp>
        <p:sp>
          <p:nvSpPr>
            <p:cNvPr id="252936" name="Rectangle 8"/>
            <p:cNvSpPr>
              <a:spLocks noChangeArrowheads="1"/>
            </p:cNvSpPr>
            <p:nvPr/>
          </p:nvSpPr>
          <p:spPr bwMode="auto">
            <a:xfrm>
              <a:off x="2980" y="144"/>
              <a:ext cx="1676" cy="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a:latin typeface="Times New Roman" pitchFamily="2" charset="0"/>
                  <a:ea typeface="宋体" charset="0"/>
                </a:rPr>
                <a:t>1</a:t>
              </a:r>
              <a:r>
                <a:rPr lang="en-US" altLang="zh-CN" b="1">
                  <a:latin typeface="Times New Roman" pitchFamily="2" charset="0"/>
                  <a:ea typeface="Arial Unicode MS" charset="0"/>
                </a:rPr>
                <a:t>≦</a:t>
              </a:r>
              <a:r>
                <a:rPr lang="en-US" altLang="zh-CN" b="1">
                  <a:latin typeface="Times New Roman" pitchFamily="2" charset="0"/>
                  <a:ea typeface="宋体" charset="0"/>
                </a:rPr>
                <a:t>i,j</a:t>
              </a:r>
              <a:r>
                <a:rPr lang="en-US" altLang="zh-CN" b="1">
                  <a:latin typeface="Times New Roman" pitchFamily="2" charset="0"/>
                  <a:ea typeface="Arial Unicode MS" charset="0"/>
                </a:rPr>
                <a:t>≦</a:t>
              </a:r>
              <a:r>
                <a:rPr lang="en-US" altLang="zh-CN" b="1">
                  <a:latin typeface="Times New Roman" pitchFamily="2" charset="0"/>
                  <a:ea typeface="宋体" charset="0"/>
                </a:rPr>
                <a:t> n</a:t>
              </a:r>
              <a:r>
                <a:rPr lang="en-US" altLang="zh-CN">
                  <a:latin typeface="Times New Roman" pitchFamily="2" charset="0"/>
                  <a:ea typeface="宋体" charset="0"/>
                </a:rPr>
                <a:t>         </a:t>
              </a:r>
              <a:r>
                <a:rPr lang="en-US" altLang="zh-CN" sz="3200">
                  <a:latin typeface="Times New Roman" pitchFamily="2" charset="0"/>
                  <a:ea typeface="宋体" charset="0"/>
                </a:rPr>
                <a:t>(5-4)</a:t>
              </a:r>
            </a:p>
          </p:txBody>
        </p:sp>
      </p:grpSp>
      <p:sp>
        <p:nvSpPr>
          <p:cNvPr id="9" name="灯片编号占位符 8"/>
          <p:cNvSpPr>
            <a:spLocks noGrp="1"/>
          </p:cNvSpPr>
          <p:nvPr>
            <p:ph type="sldNum" sz="quarter" idx="12"/>
          </p:nvPr>
        </p:nvSpPr>
        <p:spPr/>
        <p:txBody>
          <a:bodyPr/>
          <a:lstStyle/>
          <a:p>
            <a:fld id="{FE272B6B-AA1D-4887-8599-80B6176056D5}" type="slidenum">
              <a:rPr lang="zh-CN" altLang="en-US" smtClean="0"/>
              <a:pPr/>
              <a:t>178</a:t>
            </a:fld>
            <a:endParaRPr lang="en-US" altLang="zh-CN"/>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2"/>
          <p:cNvSpPr txBox="1">
            <a:spLocks noChangeArrowheads="1"/>
          </p:cNvSpPr>
          <p:nvPr/>
        </p:nvSpPr>
        <p:spPr bwMode="auto">
          <a:xfrm>
            <a:off x="152400" y="177800"/>
            <a:ext cx="8740775" cy="5907088"/>
          </a:xfrm>
          <a:prstGeom prst="rect">
            <a:avLst/>
          </a:prstGeom>
          <a:noFill/>
          <a:ln w="9525">
            <a:noFill/>
            <a:miter lim="800000"/>
            <a:headEnd/>
            <a:tailEnd/>
          </a:ln>
        </p:spPr>
        <p:txBody>
          <a:bodyPr>
            <a:spAutoFit/>
          </a:bodyPr>
          <a:lstStyle/>
          <a:p>
            <a:pPr>
              <a:lnSpc>
                <a:spcPct val="110000"/>
              </a:lnSpc>
              <a:spcBef>
                <a:spcPct val="20000"/>
              </a:spcBef>
            </a:pPr>
            <a:r>
              <a:rPr lang="zh-CN" altLang="en-US" sz="3200" dirty="0">
                <a:latin typeface="楷体" pitchFamily="49" charset="-122"/>
                <a:ea typeface="楷体" pitchFamily="49" charset="-122"/>
              </a:rPr>
              <a:t>    </a:t>
            </a:r>
            <a:r>
              <a:rPr lang="zh-CN" altLang="en-US" sz="2800" b="1" dirty="0">
                <a:latin typeface="楷体" pitchFamily="49" charset="-122"/>
                <a:ea typeface="楷体" pitchFamily="49" charset="-122"/>
              </a:rPr>
              <a:t>根据上述的下标对应关系，对于矩阵中的任意元素</a:t>
            </a:r>
            <a:r>
              <a:rPr lang="en-US" altLang="zh-CN" sz="2800" b="1" dirty="0" err="1">
                <a:latin typeface="楷体" pitchFamily="49" charset="-122"/>
                <a:ea typeface="楷体" pitchFamily="49" charset="-122"/>
              </a:rPr>
              <a:t>a</a:t>
            </a:r>
            <a:r>
              <a:rPr lang="en-US" altLang="zh-CN" sz="2800" b="1" baseline="-20000" dirty="0" err="1">
                <a:latin typeface="楷体" pitchFamily="49" charset="-122"/>
                <a:ea typeface="楷体" pitchFamily="49" charset="-122"/>
              </a:rPr>
              <a:t>ij</a:t>
            </a:r>
            <a:r>
              <a:rPr lang="zh-CN" altLang="en-US" sz="2800" b="1" dirty="0">
                <a:latin typeface="楷体" pitchFamily="49" charset="-122"/>
                <a:ea typeface="楷体" pitchFamily="49" charset="-122"/>
              </a:rPr>
              <a:t>，均可在一维数组</a:t>
            </a:r>
            <a:r>
              <a:rPr lang="en-US" altLang="zh-CN" sz="2800" b="1" dirty="0" err="1">
                <a:latin typeface="楷体" pitchFamily="49" charset="-122"/>
                <a:ea typeface="楷体" pitchFamily="49" charset="-122"/>
              </a:rPr>
              <a:t>sa</a:t>
            </a:r>
            <a:r>
              <a:rPr lang="zh-CN" altLang="en-US" sz="2800" b="1" dirty="0">
                <a:latin typeface="楷体" pitchFamily="49" charset="-122"/>
                <a:ea typeface="楷体" pitchFamily="49" charset="-122"/>
              </a:rPr>
              <a:t>中唯一确定其位置</a:t>
            </a:r>
            <a:r>
              <a:rPr lang="en-US" altLang="zh-CN" sz="2800" b="1" dirty="0">
                <a:latin typeface="楷体" pitchFamily="49" charset="-122"/>
                <a:ea typeface="楷体" pitchFamily="49" charset="-122"/>
              </a:rPr>
              <a:t>k</a:t>
            </a:r>
            <a:r>
              <a:rPr lang="zh-CN" altLang="en-US" sz="2800" b="1" dirty="0">
                <a:latin typeface="楷体" pitchFamily="49" charset="-122"/>
                <a:ea typeface="楷体" pitchFamily="49" charset="-122"/>
              </a:rPr>
              <a:t>；反之，对所有</a:t>
            </a:r>
            <a:r>
              <a:rPr lang="en-US" altLang="zh-CN" sz="2800" b="1" dirty="0">
                <a:latin typeface="楷体" pitchFamily="49" charset="-122"/>
                <a:ea typeface="楷体" pitchFamily="49" charset="-122"/>
              </a:rPr>
              <a:t>k=0,2, </a:t>
            </a:r>
            <a:r>
              <a:rPr lang="en-US" altLang="zh-CN" sz="2800" b="1" dirty="0">
                <a:latin typeface="楷体" pitchFamily="49" charset="-122"/>
                <a:ea typeface="楷体" pitchFamily="49" charset="-122"/>
                <a:cs typeface="Arial Unicode MS" pitchFamily="34" charset="-122"/>
              </a:rPr>
              <a:t>…</a:t>
            </a:r>
            <a:r>
              <a:rPr lang="en-US" altLang="zh-CN" sz="2800" b="1" dirty="0">
                <a:latin typeface="楷体" pitchFamily="49" charset="-122"/>
                <a:ea typeface="楷体" pitchFamily="49" charset="-122"/>
              </a:rPr>
              <a:t>,n(n+1)/2-1</a:t>
            </a:r>
            <a:r>
              <a:rPr lang="zh-CN" altLang="en-US" sz="2800" b="1" dirty="0">
                <a:latin typeface="楷体" pitchFamily="49" charset="-122"/>
                <a:ea typeface="楷体" pitchFamily="49" charset="-122"/>
              </a:rPr>
              <a:t>，都能确定</a:t>
            </a:r>
            <a:r>
              <a:rPr lang="en-US" altLang="zh-CN" sz="2800" b="1" dirty="0" err="1">
                <a:latin typeface="楷体" pitchFamily="49" charset="-122"/>
                <a:ea typeface="楷体" pitchFamily="49" charset="-122"/>
              </a:rPr>
              <a:t>sa</a:t>
            </a:r>
            <a:r>
              <a:rPr lang="en-US" altLang="zh-CN" sz="2800" b="1" dirty="0">
                <a:latin typeface="楷体" pitchFamily="49" charset="-122"/>
                <a:ea typeface="楷体" pitchFamily="49" charset="-122"/>
              </a:rPr>
              <a:t>[k]</a:t>
            </a:r>
            <a:r>
              <a:rPr lang="zh-CN" altLang="en-US" sz="2800" b="1" dirty="0">
                <a:latin typeface="楷体" pitchFamily="49" charset="-122"/>
                <a:ea typeface="楷体" pitchFamily="49" charset="-122"/>
              </a:rPr>
              <a:t>中的元素在矩阵中的位置</a:t>
            </a:r>
            <a:r>
              <a:rPr lang="en-US" altLang="zh-CN" sz="2800" b="1" dirty="0">
                <a:latin typeface="楷体" pitchFamily="49" charset="-122"/>
                <a:ea typeface="楷体" pitchFamily="49" charset="-122"/>
              </a:rPr>
              <a:t>(</a:t>
            </a:r>
            <a:r>
              <a:rPr lang="en-US" altLang="zh-CN" sz="2800" b="1" dirty="0" err="1">
                <a:latin typeface="楷体" pitchFamily="49" charset="-122"/>
                <a:ea typeface="楷体" pitchFamily="49" charset="-122"/>
              </a:rPr>
              <a:t>i,j</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a:t>
            </a:r>
          </a:p>
          <a:p>
            <a:pPr>
              <a:lnSpc>
                <a:spcPct val="110000"/>
              </a:lnSpc>
              <a:spcBef>
                <a:spcPct val="20000"/>
              </a:spcBef>
            </a:pPr>
            <a:r>
              <a:rPr lang="zh-CN" altLang="en-US" sz="2800" b="1" dirty="0">
                <a:latin typeface="楷体" pitchFamily="49" charset="-122"/>
                <a:ea typeface="楷体" pitchFamily="49" charset="-122"/>
              </a:rPr>
              <a:t>    </a:t>
            </a:r>
            <a:r>
              <a:rPr lang="zh-CN" altLang="en-US" sz="2800" b="1" u="sng" dirty="0">
                <a:latin typeface="楷体" pitchFamily="49" charset="-122"/>
                <a:ea typeface="楷体" pitchFamily="49" charset="-122"/>
              </a:rPr>
              <a:t>称</a:t>
            </a:r>
            <a:r>
              <a:rPr lang="en-US" altLang="zh-CN" sz="2800" b="1" u="sng" dirty="0" err="1">
                <a:latin typeface="楷体" pitchFamily="49" charset="-122"/>
                <a:ea typeface="楷体" pitchFamily="49" charset="-122"/>
              </a:rPr>
              <a:t>sa</a:t>
            </a:r>
            <a:r>
              <a:rPr lang="en-US" altLang="zh-CN" sz="2800" b="1" u="sng" dirty="0">
                <a:latin typeface="楷体" pitchFamily="49" charset="-122"/>
                <a:ea typeface="楷体" pitchFamily="49" charset="-122"/>
              </a:rPr>
              <a:t>[0</a:t>
            </a:r>
            <a:r>
              <a:rPr lang="en-US" altLang="zh-CN" sz="2800" b="1" u="sng" dirty="0">
                <a:latin typeface="楷体" pitchFamily="49" charset="-122"/>
                <a:ea typeface="楷体" pitchFamily="49" charset="-122"/>
                <a:cs typeface="Arial Unicode MS" pitchFamily="34" charset="-122"/>
              </a:rPr>
              <a:t>…</a:t>
            </a:r>
            <a:r>
              <a:rPr lang="en-US" altLang="zh-CN" sz="2800" b="1" u="sng" dirty="0">
                <a:latin typeface="楷体" pitchFamily="49" charset="-122"/>
                <a:ea typeface="楷体" pitchFamily="49" charset="-122"/>
              </a:rPr>
              <a:t>n(n+1)/2]</a:t>
            </a:r>
            <a:r>
              <a:rPr lang="zh-CN" altLang="en-US" sz="2800" b="1" u="sng" dirty="0">
                <a:latin typeface="楷体" pitchFamily="49" charset="-122"/>
                <a:ea typeface="楷体" pitchFamily="49" charset="-122"/>
              </a:rPr>
              <a:t>为</a:t>
            </a:r>
            <a:r>
              <a:rPr lang="en-US" altLang="zh-CN" sz="2800" b="1" u="sng" dirty="0">
                <a:latin typeface="楷体" pitchFamily="49" charset="-122"/>
                <a:ea typeface="楷体" pitchFamily="49" charset="-122"/>
              </a:rPr>
              <a:t>n</a:t>
            </a:r>
            <a:r>
              <a:rPr lang="zh-CN" altLang="en-US" sz="2800" b="1" u="sng" dirty="0">
                <a:latin typeface="楷体" pitchFamily="49" charset="-122"/>
                <a:ea typeface="楷体" pitchFamily="49" charset="-122"/>
              </a:rPr>
              <a:t>阶对称矩阵</a:t>
            </a:r>
            <a:r>
              <a:rPr lang="en-US" altLang="zh-CN" sz="2800" b="1" u="sng" dirty="0">
                <a:latin typeface="楷体" pitchFamily="49" charset="-122"/>
                <a:ea typeface="楷体" pitchFamily="49" charset="-122"/>
              </a:rPr>
              <a:t>A</a:t>
            </a:r>
            <a:r>
              <a:rPr lang="zh-CN" altLang="en-US" sz="2800" b="1" u="sng" dirty="0">
                <a:latin typeface="楷体" pitchFamily="49" charset="-122"/>
                <a:ea typeface="楷体" pitchFamily="49" charset="-122"/>
              </a:rPr>
              <a:t>的压缩存储。</a:t>
            </a:r>
          </a:p>
          <a:p>
            <a:pPr>
              <a:lnSpc>
                <a:spcPct val="110000"/>
              </a:lnSpc>
              <a:spcBef>
                <a:spcPct val="20000"/>
              </a:spcBef>
            </a:pPr>
            <a:r>
              <a:rPr lang="en-US" altLang="zh-CN" sz="3200" b="1" dirty="0">
                <a:solidFill>
                  <a:schemeClr val="folHlink"/>
                </a:solidFill>
                <a:latin typeface="楷体" pitchFamily="49" charset="-122"/>
                <a:ea typeface="楷体" pitchFamily="49" charset="-122"/>
              </a:rPr>
              <a:t>2  </a:t>
            </a:r>
            <a:r>
              <a:rPr lang="zh-CN" altLang="en-US" sz="3200" b="1" dirty="0">
                <a:solidFill>
                  <a:schemeClr val="folHlink"/>
                </a:solidFill>
                <a:latin typeface="楷体" pitchFamily="49" charset="-122"/>
                <a:ea typeface="楷体" pitchFamily="49" charset="-122"/>
              </a:rPr>
              <a:t>三角矩阵</a:t>
            </a:r>
          </a:p>
          <a:p>
            <a:pPr>
              <a:lnSpc>
                <a:spcPct val="110000"/>
              </a:lnSpc>
              <a:spcBef>
                <a:spcPct val="20000"/>
              </a:spcBef>
            </a:pPr>
            <a:r>
              <a:rPr lang="zh-CN" altLang="en-US" sz="3200" dirty="0">
                <a:latin typeface="楷体" pitchFamily="49" charset="-122"/>
                <a:ea typeface="楷体" pitchFamily="49" charset="-122"/>
              </a:rPr>
              <a:t>     </a:t>
            </a:r>
            <a:r>
              <a:rPr lang="zh-CN" altLang="en-US" sz="2800" b="1" dirty="0">
                <a:latin typeface="楷体" pitchFamily="49" charset="-122"/>
                <a:ea typeface="楷体" pitchFamily="49" charset="-122"/>
              </a:rPr>
              <a:t>以主对角线划分，三角矩阵有上三角和下三角两种。</a:t>
            </a:r>
          </a:p>
          <a:p>
            <a:pPr>
              <a:lnSpc>
                <a:spcPct val="110000"/>
              </a:lnSpc>
              <a:spcBef>
                <a:spcPct val="20000"/>
              </a:spcBef>
            </a:pPr>
            <a:r>
              <a:rPr lang="zh-CN" altLang="en-US" sz="2800" b="1" dirty="0">
                <a:latin typeface="楷体" pitchFamily="49" charset="-122"/>
                <a:ea typeface="楷体" pitchFamily="49" charset="-122"/>
              </a:rPr>
              <a:t>    上三角矩阵的下三角（不包括主对角线）中的元素均为常数</a:t>
            </a:r>
            <a:r>
              <a:rPr lang="en-US" altLang="zh-CN" sz="2800" b="1" dirty="0">
                <a:latin typeface="楷体" pitchFamily="49" charset="-122"/>
                <a:ea typeface="楷体" pitchFamily="49" charset="-122"/>
              </a:rPr>
              <a:t>c(</a:t>
            </a:r>
            <a:r>
              <a:rPr lang="zh-CN" altLang="en-US" sz="2800" b="1" dirty="0">
                <a:latin typeface="楷体" pitchFamily="49" charset="-122"/>
                <a:ea typeface="楷体" pitchFamily="49" charset="-122"/>
              </a:rPr>
              <a:t>一般为</a:t>
            </a:r>
            <a:r>
              <a:rPr lang="en-US" altLang="zh-CN" sz="2800" b="1" dirty="0">
                <a:latin typeface="楷体" pitchFamily="49" charset="-122"/>
                <a:ea typeface="楷体" pitchFamily="49" charset="-122"/>
              </a:rPr>
              <a:t>0)</a:t>
            </a:r>
            <a:r>
              <a:rPr lang="zh-CN" altLang="en-US" sz="2800" b="1" dirty="0">
                <a:latin typeface="楷体" pitchFamily="49" charset="-122"/>
                <a:ea typeface="楷体" pitchFamily="49" charset="-122"/>
              </a:rPr>
              <a:t>。下三角矩阵正好相反，它的主对角线上方均为常数，如图</a:t>
            </a:r>
            <a:r>
              <a:rPr lang="en-US" altLang="zh-CN" sz="2800" b="1" dirty="0">
                <a:latin typeface="楷体" pitchFamily="49" charset="-122"/>
                <a:ea typeface="楷体" pitchFamily="49" charset="-122"/>
              </a:rPr>
              <a:t>5-5</a:t>
            </a:r>
            <a:r>
              <a:rPr lang="zh-CN" altLang="en-US" sz="2800" b="1" dirty="0">
                <a:latin typeface="楷体" pitchFamily="49" charset="-122"/>
                <a:ea typeface="楷体" pitchFamily="49" charset="-122"/>
              </a:rPr>
              <a:t>所示。</a:t>
            </a:r>
          </a:p>
        </p:txBody>
      </p:sp>
      <p:sp>
        <p:nvSpPr>
          <p:cNvPr id="3" name="灯片编号占位符 2"/>
          <p:cNvSpPr>
            <a:spLocks noGrp="1"/>
          </p:cNvSpPr>
          <p:nvPr>
            <p:ph type="sldNum" sz="quarter" idx="12"/>
          </p:nvPr>
        </p:nvSpPr>
        <p:spPr/>
        <p:txBody>
          <a:bodyPr/>
          <a:lstStyle/>
          <a:p>
            <a:fld id="{FE272B6B-AA1D-4887-8599-80B6176056D5}" type="slidenum">
              <a:rPr lang="zh-CN" altLang="en-US" smtClean="0"/>
              <a:pPr/>
              <a:t>179</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4"/>
          <p:cNvSpPr>
            <a:spLocks noGrp="1"/>
          </p:cNvSpPr>
          <p:nvPr>
            <p:ph type="title"/>
          </p:nvPr>
        </p:nvSpPr>
        <p:spPr>
          <a:xfrm>
            <a:off x="1000125" y="274638"/>
            <a:ext cx="7143750" cy="1143000"/>
          </a:xfrm>
        </p:spPr>
        <p:txBody>
          <a:bodyPr/>
          <a:lstStyle/>
          <a:p>
            <a:pPr eaLnBrk="1" hangingPunct="1"/>
            <a:r>
              <a:rPr lang="zh-CN" altLang="en-US"/>
              <a:t>顺序表</a:t>
            </a:r>
            <a:endParaRPr lang="zh-CN" altLang="en-US" sz="1600" b="0">
              <a:solidFill>
                <a:srgbClr val="008000"/>
              </a:solidFill>
              <a:latin typeface="Times New Roman" pitchFamily="18" charset="0"/>
              <a:cs typeface="Times New Roman" pitchFamily="18" charset="0"/>
            </a:endParaRPr>
          </a:p>
        </p:txBody>
      </p:sp>
      <p:sp>
        <p:nvSpPr>
          <p:cNvPr id="25603" name="内容占位符 5"/>
          <p:cNvSpPr>
            <a:spLocks noGrp="1"/>
          </p:cNvSpPr>
          <p:nvPr>
            <p:ph idx="1"/>
          </p:nvPr>
        </p:nvSpPr>
        <p:spPr>
          <a:xfrm>
            <a:off x="1000125" y="1600200"/>
            <a:ext cx="7143750" cy="4525963"/>
          </a:xfrm>
        </p:spPr>
        <p:txBody>
          <a:bodyPr/>
          <a:lstStyle/>
          <a:p>
            <a:pPr>
              <a:lnSpc>
                <a:spcPct val="130000"/>
              </a:lnSpc>
              <a:buFont typeface="Wingdings" pitchFamily="2" charset="2"/>
              <a:buNone/>
            </a:pPr>
            <a:r>
              <a:rPr lang="en-US" altLang="zh-CN" dirty="0">
                <a:ea typeface="楷体_GB2312" pitchFamily="49" charset="-122"/>
              </a:rPr>
              <a:t>	</a:t>
            </a:r>
            <a:r>
              <a:rPr lang="en-US" altLang="zh-CN" dirty="0">
                <a:solidFill>
                  <a:srgbClr val="008000"/>
                </a:solidFill>
                <a:ea typeface="楷体_GB2312" pitchFamily="49" charset="-122"/>
              </a:rPr>
              <a:t>// </a:t>
            </a:r>
            <a:r>
              <a:rPr lang="zh-CN" altLang="en-US" dirty="0">
                <a:solidFill>
                  <a:srgbClr val="008000"/>
                </a:solidFill>
                <a:latin typeface="楷体" pitchFamily="49" charset="-122"/>
              </a:rPr>
              <a:t>将表</a:t>
            </a:r>
            <a:r>
              <a:rPr lang="en-US" altLang="zh-CN" dirty="0">
                <a:solidFill>
                  <a:srgbClr val="008000"/>
                </a:solidFill>
                <a:latin typeface="楷体" pitchFamily="49" charset="-122"/>
              </a:rPr>
              <a:t>LA</a:t>
            </a:r>
            <a:r>
              <a:rPr lang="zh-CN" altLang="en-US" dirty="0">
                <a:solidFill>
                  <a:srgbClr val="008000"/>
                </a:solidFill>
                <a:latin typeface="楷体" pitchFamily="49" charset="-122"/>
              </a:rPr>
              <a:t>余下的元素赋给表</a:t>
            </a:r>
            <a:r>
              <a:rPr lang="en-US" altLang="zh-CN" dirty="0">
                <a:solidFill>
                  <a:srgbClr val="008000"/>
                </a:solidFill>
                <a:latin typeface="楷体" pitchFamily="49" charset="-122"/>
              </a:rPr>
              <a:t>LC</a:t>
            </a:r>
            <a:endParaRPr lang="en-US" altLang="zh-CN" dirty="0">
              <a:latin typeface="楷体" pitchFamily="49" charset="-122"/>
            </a:endParaRPr>
          </a:p>
          <a:p>
            <a:pPr>
              <a:lnSpc>
                <a:spcPct val="130000"/>
              </a:lnSpc>
              <a:buFont typeface="Wingdings" pitchFamily="2" charset="2"/>
              <a:buNone/>
            </a:pPr>
            <a:r>
              <a:rPr lang="en-US" altLang="zh-CN" dirty="0">
                <a:solidFill>
                  <a:srgbClr val="0000CC"/>
                </a:solidFill>
                <a:ea typeface="楷体_GB2312" pitchFamily="49" charset="-122"/>
              </a:rPr>
              <a:t>	while</a:t>
            </a:r>
            <a:r>
              <a:rPr lang="en-US" altLang="zh-CN" dirty="0">
                <a:ea typeface="楷体_GB2312" pitchFamily="49" charset="-122"/>
              </a:rPr>
              <a:t> (</a:t>
            </a:r>
            <a:r>
              <a:rPr lang="en-US" altLang="zh-CN" dirty="0" err="1">
                <a:ea typeface="楷体_GB2312" pitchFamily="49" charset="-122"/>
              </a:rPr>
              <a:t>i≤La.n</a:t>
            </a:r>
            <a:r>
              <a:rPr lang="en-US" altLang="zh-CN" dirty="0">
                <a:ea typeface="楷体_GB2312" pitchFamily="49" charset="-122"/>
              </a:rPr>
              <a:t>)</a:t>
            </a:r>
            <a:endParaRPr lang="en-US" altLang="zh-CN" dirty="0">
              <a:solidFill>
                <a:srgbClr val="008000"/>
              </a:solidFill>
              <a:ea typeface="楷体_GB2312" pitchFamily="49" charset="-122"/>
            </a:endParaRPr>
          </a:p>
          <a:p>
            <a:pPr>
              <a:lnSpc>
                <a:spcPct val="130000"/>
              </a:lnSpc>
              <a:buFont typeface="Wingdings" pitchFamily="2" charset="2"/>
              <a:buNone/>
            </a:pPr>
            <a:r>
              <a:rPr lang="en-US" altLang="zh-CN" dirty="0">
                <a:ea typeface="楷体_GB2312" pitchFamily="49" charset="-122"/>
              </a:rPr>
              <a:t>	 {  </a:t>
            </a:r>
            <a:r>
              <a:rPr lang="en-US" altLang="zh-CN" dirty="0" err="1">
                <a:ea typeface="楷体_GB2312" pitchFamily="49" charset="-122"/>
              </a:rPr>
              <a:t>Lc.elem</a:t>
            </a:r>
            <a:r>
              <a:rPr lang="en-US" altLang="zh-CN" baseline="-25000" dirty="0" err="1">
                <a:ea typeface="楷体_GB2312" pitchFamily="49" charset="-122"/>
              </a:rPr>
              <a:t>k</a:t>
            </a:r>
            <a:r>
              <a:rPr lang="en-US" altLang="zh-CN" baseline="-25000" dirty="0">
                <a:ea typeface="楷体_GB2312" pitchFamily="49" charset="-122"/>
              </a:rPr>
              <a:t> </a:t>
            </a:r>
            <a:r>
              <a:rPr lang="en-US" altLang="zh-CN" dirty="0">
                <a:ea typeface="楷体_GB2312" pitchFamily="49" charset="-122"/>
              </a:rPr>
              <a:t>= </a:t>
            </a:r>
            <a:r>
              <a:rPr lang="en-US" altLang="zh-CN" dirty="0" err="1">
                <a:ea typeface="楷体_GB2312" pitchFamily="49" charset="-122"/>
              </a:rPr>
              <a:t>La.elem</a:t>
            </a:r>
            <a:r>
              <a:rPr lang="en-US" altLang="zh-CN" baseline="-25000" dirty="0" err="1">
                <a:ea typeface="楷体_GB2312" pitchFamily="49" charset="-122"/>
              </a:rPr>
              <a:t>i</a:t>
            </a:r>
            <a:r>
              <a:rPr lang="en-US" altLang="zh-CN" dirty="0">
                <a:ea typeface="楷体_GB2312" pitchFamily="49" charset="-122"/>
              </a:rPr>
              <a:t>;   </a:t>
            </a:r>
            <a:r>
              <a:rPr lang="en-US" altLang="zh-CN" dirty="0" err="1">
                <a:ea typeface="楷体_GB2312" pitchFamily="49" charset="-122"/>
              </a:rPr>
              <a:t>i</a:t>
            </a:r>
            <a:r>
              <a:rPr lang="en-US" altLang="zh-CN" dirty="0">
                <a:ea typeface="楷体_GB2312" pitchFamily="49" charset="-122"/>
              </a:rPr>
              <a:t>++;   k++;  }</a:t>
            </a:r>
          </a:p>
          <a:p>
            <a:pPr>
              <a:lnSpc>
                <a:spcPct val="130000"/>
              </a:lnSpc>
              <a:buFont typeface="Wingdings" pitchFamily="2" charset="2"/>
              <a:buNone/>
            </a:pPr>
            <a:r>
              <a:rPr lang="en-US" altLang="zh-CN" dirty="0">
                <a:ea typeface="楷体_GB2312" pitchFamily="49" charset="-122"/>
              </a:rPr>
              <a:t>	</a:t>
            </a:r>
            <a:r>
              <a:rPr lang="en-US" altLang="zh-CN" dirty="0">
                <a:solidFill>
                  <a:srgbClr val="008000"/>
                </a:solidFill>
                <a:ea typeface="楷体_GB2312" pitchFamily="49" charset="-122"/>
              </a:rPr>
              <a:t>// </a:t>
            </a:r>
            <a:r>
              <a:rPr lang="zh-CN" altLang="en-US" dirty="0">
                <a:solidFill>
                  <a:srgbClr val="008000"/>
                </a:solidFill>
                <a:latin typeface="楷体" pitchFamily="49" charset="-122"/>
              </a:rPr>
              <a:t>将表</a:t>
            </a:r>
            <a:r>
              <a:rPr lang="en-US" altLang="zh-CN" dirty="0">
                <a:solidFill>
                  <a:srgbClr val="008000"/>
                </a:solidFill>
                <a:latin typeface="楷体" pitchFamily="49" charset="-122"/>
              </a:rPr>
              <a:t>LB</a:t>
            </a:r>
            <a:r>
              <a:rPr lang="zh-CN" altLang="en-US" dirty="0">
                <a:solidFill>
                  <a:srgbClr val="008000"/>
                </a:solidFill>
                <a:latin typeface="楷体" pitchFamily="49" charset="-122"/>
              </a:rPr>
              <a:t>余下的元素赋给表</a:t>
            </a:r>
            <a:r>
              <a:rPr lang="en-US" altLang="zh-CN" dirty="0">
                <a:solidFill>
                  <a:srgbClr val="008000"/>
                </a:solidFill>
                <a:latin typeface="楷体" pitchFamily="49" charset="-122"/>
              </a:rPr>
              <a:t>LC</a:t>
            </a:r>
            <a:endParaRPr lang="en-US" altLang="zh-CN" dirty="0">
              <a:latin typeface="楷体" pitchFamily="49" charset="-122"/>
            </a:endParaRPr>
          </a:p>
          <a:p>
            <a:pPr>
              <a:lnSpc>
                <a:spcPct val="130000"/>
              </a:lnSpc>
              <a:buFont typeface="Wingdings" pitchFamily="2" charset="2"/>
              <a:buNone/>
            </a:pPr>
            <a:r>
              <a:rPr lang="en-US" altLang="zh-CN" dirty="0">
                <a:solidFill>
                  <a:srgbClr val="0000CC"/>
                </a:solidFill>
                <a:ea typeface="楷体_GB2312" pitchFamily="49" charset="-122"/>
              </a:rPr>
              <a:t>	while</a:t>
            </a:r>
            <a:r>
              <a:rPr lang="en-US" altLang="zh-CN" dirty="0">
                <a:ea typeface="楷体_GB2312" pitchFamily="49" charset="-122"/>
              </a:rPr>
              <a:t> (</a:t>
            </a:r>
            <a:r>
              <a:rPr lang="en-US" altLang="zh-CN" dirty="0" err="1">
                <a:ea typeface="楷体_GB2312" pitchFamily="49" charset="-122"/>
              </a:rPr>
              <a:t>j≤L</a:t>
            </a:r>
            <a:r>
              <a:rPr lang="en-US" altLang="zh-CN" sz="2400" dirty="0" err="1">
                <a:ea typeface="楷体_GB2312" pitchFamily="49" charset="-122"/>
              </a:rPr>
              <a:t>b</a:t>
            </a:r>
            <a:r>
              <a:rPr lang="en-US" altLang="zh-CN" dirty="0" err="1">
                <a:ea typeface="楷体_GB2312" pitchFamily="49" charset="-122"/>
              </a:rPr>
              <a:t>.n</a:t>
            </a:r>
            <a:r>
              <a:rPr lang="en-US" altLang="zh-CN" dirty="0">
                <a:ea typeface="楷体_GB2312" pitchFamily="49" charset="-122"/>
              </a:rPr>
              <a:t>)</a:t>
            </a:r>
            <a:endParaRPr lang="en-US" altLang="zh-CN" dirty="0">
              <a:solidFill>
                <a:srgbClr val="008000"/>
              </a:solidFill>
              <a:ea typeface="楷体_GB2312" pitchFamily="49" charset="-122"/>
            </a:endParaRPr>
          </a:p>
          <a:p>
            <a:pPr>
              <a:lnSpc>
                <a:spcPct val="130000"/>
              </a:lnSpc>
              <a:buFont typeface="Wingdings" pitchFamily="2" charset="2"/>
              <a:buNone/>
            </a:pPr>
            <a:r>
              <a:rPr lang="en-US" altLang="zh-CN" dirty="0">
                <a:ea typeface="楷体_GB2312" pitchFamily="49" charset="-122"/>
              </a:rPr>
              <a:t>	{  </a:t>
            </a:r>
            <a:r>
              <a:rPr lang="en-US" altLang="zh-CN" dirty="0" err="1">
                <a:ea typeface="楷体_GB2312" pitchFamily="49" charset="-122"/>
              </a:rPr>
              <a:t>Lc.elem</a:t>
            </a:r>
            <a:r>
              <a:rPr lang="en-US" altLang="zh-CN" baseline="-25000" dirty="0" err="1">
                <a:ea typeface="楷体_GB2312" pitchFamily="49" charset="-122"/>
              </a:rPr>
              <a:t>k</a:t>
            </a:r>
            <a:r>
              <a:rPr lang="en-US" altLang="zh-CN" baseline="-25000" dirty="0">
                <a:ea typeface="楷体_GB2312" pitchFamily="49" charset="-122"/>
              </a:rPr>
              <a:t> </a:t>
            </a:r>
            <a:r>
              <a:rPr lang="en-US" altLang="zh-CN" dirty="0">
                <a:ea typeface="楷体_GB2312" pitchFamily="49" charset="-122"/>
              </a:rPr>
              <a:t>= </a:t>
            </a:r>
            <a:r>
              <a:rPr lang="en-US" altLang="zh-CN" dirty="0" err="1">
                <a:ea typeface="楷体_GB2312" pitchFamily="49" charset="-122"/>
              </a:rPr>
              <a:t>L</a:t>
            </a:r>
            <a:r>
              <a:rPr lang="en-US" altLang="zh-CN" sz="2400" dirty="0" err="1">
                <a:ea typeface="楷体_GB2312" pitchFamily="49" charset="-122"/>
              </a:rPr>
              <a:t>b</a:t>
            </a:r>
            <a:r>
              <a:rPr lang="en-US" altLang="zh-CN" dirty="0" err="1">
                <a:ea typeface="楷体_GB2312" pitchFamily="49" charset="-122"/>
              </a:rPr>
              <a:t>.elem</a:t>
            </a:r>
            <a:r>
              <a:rPr lang="en-US" altLang="zh-CN" baseline="-25000" dirty="0" err="1">
                <a:ea typeface="楷体_GB2312" pitchFamily="49" charset="-122"/>
              </a:rPr>
              <a:t>j</a:t>
            </a:r>
            <a:r>
              <a:rPr lang="en-US" altLang="zh-CN" dirty="0">
                <a:ea typeface="楷体_GB2312" pitchFamily="49" charset="-122"/>
              </a:rPr>
              <a:t>;   j++;   k++;  }</a:t>
            </a:r>
          </a:p>
          <a:p>
            <a:pPr>
              <a:lnSpc>
                <a:spcPct val="130000"/>
              </a:lnSpc>
              <a:buFont typeface="Wingdings" pitchFamily="2" charset="2"/>
              <a:buNone/>
            </a:pPr>
            <a:r>
              <a:rPr lang="en-US" altLang="zh-CN" dirty="0">
                <a:ea typeface="楷体_GB2312" pitchFamily="49" charset="-122"/>
              </a:rPr>
              <a:t>} </a:t>
            </a:r>
            <a:r>
              <a:rPr lang="en-US" altLang="zh-CN" dirty="0">
                <a:solidFill>
                  <a:srgbClr val="CC0000"/>
                </a:solidFill>
                <a:ea typeface="楷体_GB2312" pitchFamily="49" charset="-122"/>
              </a:rPr>
              <a:t>// </a:t>
            </a:r>
            <a:r>
              <a:rPr lang="zh-CN" altLang="en-US" dirty="0">
                <a:solidFill>
                  <a:srgbClr val="CC0000"/>
                </a:solidFill>
                <a:latin typeface="楷体" pitchFamily="49" charset="-122"/>
              </a:rPr>
              <a:t>算法时间复杂度为</a:t>
            </a:r>
            <a:r>
              <a:rPr lang="en-US" altLang="zh-CN" dirty="0">
                <a:solidFill>
                  <a:srgbClr val="CC0000"/>
                </a:solidFill>
                <a:latin typeface="楷体" pitchFamily="49" charset="-122"/>
              </a:rPr>
              <a:t>O(</a:t>
            </a:r>
            <a:r>
              <a:rPr lang="en-US" altLang="zh-CN" dirty="0" err="1">
                <a:solidFill>
                  <a:srgbClr val="CC0000"/>
                </a:solidFill>
                <a:latin typeface="楷体" pitchFamily="49" charset="-122"/>
              </a:rPr>
              <a:t>La.n+L</a:t>
            </a:r>
            <a:r>
              <a:rPr lang="en-US" altLang="zh-CN" sz="2400" dirty="0" err="1">
                <a:solidFill>
                  <a:srgbClr val="CC0000"/>
                </a:solidFill>
                <a:latin typeface="楷体" pitchFamily="49" charset="-122"/>
              </a:rPr>
              <a:t>b</a:t>
            </a:r>
            <a:r>
              <a:rPr lang="en-US" altLang="zh-CN" dirty="0" err="1">
                <a:solidFill>
                  <a:srgbClr val="CC0000"/>
                </a:solidFill>
                <a:latin typeface="楷体" pitchFamily="49" charset="-122"/>
              </a:rPr>
              <a:t>.n</a:t>
            </a:r>
            <a:r>
              <a:rPr lang="en-US" altLang="zh-CN" dirty="0">
                <a:solidFill>
                  <a:srgbClr val="CC0000"/>
                </a:solidFill>
                <a:latin typeface="楷体" pitchFamily="49" charset="-122"/>
              </a:rPr>
              <a:t>)</a:t>
            </a:r>
          </a:p>
        </p:txBody>
      </p:sp>
      <p:sp>
        <p:nvSpPr>
          <p:cNvPr id="25604" name="灯片编号占位符 1"/>
          <p:cNvSpPr>
            <a:spLocks noGrp="1"/>
          </p:cNvSpPr>
          <p:nvPr>
            <p:ph type="sldNum" sz="quarter" idx="10"/>
          </p:nvPr>
        </p:nvSpPr>
        <p:spPr>
          <a:noFill/>
        </p:spPr>
        <p:txBody>
          <a:bodyPr/>
          <a:lstStyle/>
          <a:p>
            <a:fld id="{689C89F8-402C-44B3-8377-07E101A6EADA}" type="slidenum">
              <a:rPr lang="zh-CN" altLang="en-US" smtClean="0">
                <a:ea typeface="宋体" charset="-122"/>
              </a:rPr>
              <a:pPr/>
              <a:t>18</a:t>
            </a:fld>
            <a:endParaRPr lang="en-US" altLang="zh-CN">
              <a:ea typeface="宋体" charset="-122"/>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600200" y="144463"/>
            <a:ext cx="5638800" cy="2924175"/>
            <a:chOff x="0" y="0"/>
            <a:chExt cx="3552" cy="1842"/>
          </a:xfrm>
        </p:grpSpPr>
        <p:grpSp>
          <p:nvGrpSpPr>
            <p:cNvPr id="4" name="Group 3"/>
            <p:cNvGrpSpPr>
              <a:grpSpLocks/>
            </p:cNvGrpSpPr>
            <p:nvPr/>
          </p:nvGrpSpPr>
          <p:grpSpPr bwMode="auto">
            <a:xfrm>
              <a:off x="144" y="0"/>
              <a:ext cx="3264" cy="1161"/>
              <a:chOff x="0" y="0"/>
              <a:chExt cx="3264" cy="1161"/>
            </a:xfrm>
          </p:grpSpPr>
          <p:grpSp>
            <p:nvGrpSpPr>
              <p:cNvPr id="5" name="Group 4"/>
              <p:cNvGrpSpPr>
                <a:grpSpLocks/>
              </p:cNvGrpSpPr>
              <p:nvPr/>
            </p:nvGrpSpPr>
            <p:grpSpPr bwMode="auto">
              <a:xfrm>
                <a:off x="0" y="9"/>
                <a:ext cx="1412" cy="1152"/>
                <a:chOff x="0" y="0"/>
                <a:chExt cx="1412" cy="1152"/>
              </a:xfrm>
            </p:grpSpPr>
            <p:sp>
              <p:nvSpPr>
                <p:cNvPr id="254981" name="AutoShape 5"/>
                <p:cNvSpPr/>
                <p:nvPr/>
              </p:nvSpPr>
              <p:spPr bwMode="auto">
                <a:xfrm>
                  <a:off x="0" y="96"/>
                  <a:ext cx="68" cy="1043"/>
                </a:xfrm>
                <a:prstGeom prst="leftBracket">
                  <a:avLst>
                    <a:gd name="adj" fmla="val 127819"/>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4982" name="AutoShape 6"/>
                <p:cNvSpPr/>
                <p:nvPr/>
              </p:nvSpPr>
              <p:spPr bwMode="auto">
                <a:xfrm>
                  <a:off x="1344" y="109"/>
                  <a:ext cx="68" cy="1043"/>
                </a:xfrm>
                <a:prstGeom prst="rightBracket">
                  <a:avLst>
                    <a:gd name="adj" fmla="val 127819"/>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 name="Rectangle 7"/>
                <p:cNvSpPr>
                  <a:spLocks noChangeArrowheads="1"/>
                </p:cNvSpPr>
                <p:nvPr/>
              </p:nvSpPr>
              <p:spPr bwMode="auto">
                <a:xfrm>
                  <a:off x="78" y="0"/>
                  <a:ext cx="1315"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altLang="zh-CN">
                      <a:ea typeface="楷体_GB2312" pitchFamily="1" charset="-122"/>
                    </a:rPr>
                    <a:t>a</a:t>
                  </a:r>
                  <a:r>
                    <a:rPr lang="en-US" altLang="zh-CN" baseline="-25000">
                      <a:ea typeface="楷体_GB2312" pitchFamily="1" charset="-122"/>
                    </a:rPr>
                    <a:t>11</a:t>
                  </a:r>
                  <a:r>
                    <a:rPr lang="en-US" altLang="zh-CN">
                      <a:ea typeface="楷体_GB2312" pitchFamily="1" charset="-122"/>
                    </a:rPr>
                    <a:t>   a</a:t>
                  </a:r>
                  <a:r>
                    <a:rPr lang="en-US" altLang="zh-CN" baseline="-25000">
                      <a:ea typeface="楷体_GB2312" pitchFamily="1" charset="-122"/>
                    </a:rPr>
                    <a:t>12</a:t>
                  </a:r>
                  <a:r>
                    <a:rPr lang="en-US" altLang="zh-CN">
                      <a:ea typeface="楷体_GB2312" pitchFamily="1" charset="-122"/>
                    </a:rPr>
                    <a:t>  …  a</a:t>
                  </a:r>
                  <a:r>
                    <a:rPr lang="en-US" altLang="zh-CN" baseline="-25000">
                      <a:ea typeface="楷体_GB2312" pitchFamily="1" charset="-122"/>
                    </a:rPr>
                    <a:t>1n</a:t>
                  </a:r>
                  <a:endParaRPr lang="zh-CN" altLang="zh-CN" baseline="-25000">
                    <a:ea typeface="楷体_GB2312" pitchFamily="1" charset="-122"/>
                  </a:endParaRPr>
                </a:p>
              </p:txBody>
            </p:sp>
            <p:sp>
              <p:nvSpPr>
                <p:cNvPr id="254984" name="Rectangle 8"/>
                <p:cNvSpPr>
                  <a:spLocks noChangeArrowheads="1"/>
                </p:cNvSpPr>
                <p:nvPr/>
              </p:nvSpPr>
              <p:spPr bwMode="auto">
                <a:xfrm>
                  <a:off x="75" y="336"/>
                  <a:ext cx="1315"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altLang="zh-CN">
                      <a:ea typeface="楷体_GB2312" pitchFamily="1" charset="-122"/>
                    </a:rPr>
                    <a:t>c     a</a:t>
                  </a:r>
                  <a:r>
                    <a:rPr lang="en-US" altLang="zh-CN" baseline="-25000">
                      <a:ea typeface="楷体_GB2312" pitchFamily="1" charset="-122"/>
                    </a:rPr>
                    <a:t>22</a:t>
                  </a:r>
                  <a:r>
                    <a:rPr lang="en-US" altLang="zh-CN">
                      <a:ea typeface="楷体_GB2312" pitchFamily="1" charset="-122"/>
                    </a:rPr>
                    <a:t>  …  a</a:t>
                  </a:r>
                  <a:r>
                    <a:rPr lang="en-US" altLang="zh-CN" baseline="-25000">
                      <a:ea typeface="楷体_GB2312" pitchFamily="1" charset="-122"/>
                    </a:rPr>
                    <a:t>2n</a:t>
                  </a:r>
                  <a:endParaRPr lang="zh-CN" altLang="zh-CN" baseline="-25000">
                    <a:ea typeface="楷体_GB2312" pitchFamily="1" charset="-122"/>
                  </a:endParaRPr>
                </a:p>
              </p:txBody>
            </p:sp>
            <p:sp>
              <p:nvSpPr>
                <p:cNvPr id="254985" name="Rectangle 9"/>
                <p:cNvSpPr>
                  <a:spLocks noChangeArrowheads="1"/>
                </p:cNvSpPr>
                <p:nvPr/>
              </p:nvSpPr>
              <p:spPr bwMode="auto">
                <a:xfrm>
                  <a:off x="75" y="895"/>
                  <a:ext cx="1315"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altLang="zh-CN">
                      <a:ea typeface="楷体_GB2312" pitchFamily="1" charset="-122"/>
                    </a:rPr>
                    <a:t>c       c  …   a</a:t>
                  </a:r>
                  <a:r>
                    <a:rPr lang="en-US" altLang="zh-CN" baseline="-25000">
                      <a:ea typeface="楷体_GB2312" pitchFamily="1" charset="-122"/>
                    </a:rPr>
                    <a:t>nn</a:t>
                  </a:r>
                  <a:endParaRPr lang="zh-CN" altLang="zh-CN" baseline="-25000">
                    <a:ea typeface="楷体_GB2312" pitchFamily="1" charset="-122"/>
                  </a:endParaRPr>
                </a:p>
              </p:txBody>
            </p:sp>
            <p:sp>
              <p:nvSpPr>
                <p:cNvPr id="25609" name="Rectangle 10"/>
                <p:cNvSpPr>
                  <a:spLocks noChangeArrowheads="1"/>
                </p:cNvSpPr>
                <p:nvPr/>
              </p:nvSpPr>
              <p:spPr bwMode="auto">
                <a:xfrm>
                  <a:off x="75" y="624"/>
                  <a:ext cx="1315" cy="227"/>
                </a:xfrm>
                <a:prstGeom prst="rect">
                  <a:avLst/>
                </a:prstGeom>
                <a:noFill/>
                <a:ln w="9525">
                  <a:noFill/>
                  <a:miter lim="800000"/>
                  <a:headEnd/>
                  <a:tailEnd/>
                </a:ln>
              </p:spPr>
              <p:txBody>
                <a:bodyPr wrap="none" anchor="ctr"/>
                <a:lstStyle/>
                <a:p>
                  <a:r>
                    <a:rPr lang="en-US" altLang="zh-CN">
                      <a:ea typeface="楷体_GB2312" pitchFamily="1" charset="-122"/>
                    </a:rPr>
                    <a:t>…    …    …</a:t>
                  </a:r>
                </a:p>
              </p:txBody>
            </p:sp>
          </p:grpSp>
          <p:grpSp>
            <p:nvGrpSpPr>
              <p:cNvPr id="6" name="Group 11"/>
              <p:cNvGrpSpPr>
                <a:grpSpLocks/>
              </p:cNvGrpSpPr>
              <p:nvPr/>
            </p:nvGrpSpPr>
            <p:grpSpPr bwMode="auto">
              <a:xfrm>
                <a:off x="1852" y="0"/>
                <a:ext cx="1412" cy="1152"/>
                <a:chOff x="0" y="0"/>
                <a:chExt cx="1412" cy="1152"/>
              </a:xfrm>
            </p:grpSpPr>
            <p:sp>
              <p:nvSpPr>
                <p:cNvPr id="254988" name="AutoShape 12"/>
                <p:cNvSpPr/>
                <p:nvPr/>
              </p:nvSpPr>
              <p:spPr bwMode="auto">
                <a:xfrm>
                  <a:off x="0" y="96"/>
                  <a:ext cx="68" cy="1043"/>
                </a:xfrm>
                <a:prstGeom prst="leftBracket">
                  <a:avLst>
                    <a:gd name="adj" fmla="val 127819"/>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4989" name="AutoShape 13"/>
                <p:cNvSpPr/>
                <p:nvPr/>
              </p:nvSpPr>
              <p:spPr bwMode="auto">
                <a:xfrm>
                  <a:off x="1344" y="109"/>
                  <a:ext cx="68" cy="1043"/>
                </a:xfrm>
                <a:prstGeom prst="rightBracket">
                  <a:avLst>
                    <a:gd name="adj" fmla="val 127819"/>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613" name="Rectangle 14"/>
                <p:cNvSpPr>
                  <a:spLocks noChangeArrowheads="1"/>
                </p:cNvSpPr>
                <p:nvPr/>
              </p:nvSpPr>
              <p:spPr bwMode="auto">
                <a:xfrm>
                  <a:off x="78" y="0"/>
                  <a:ext cx="1315" cy="227"/>
                </a:xfrm>
                <a:prstGeom prst="rect">
                  <a:avLst/>
                </a:prstGeom>
                <a:noFill/>
                <a:ln w="9525">
                  <a:noFill/>
                  <a:miter lim="800000"/>
                  <a:headEnd/>
                  <a:tailEnd/>
                </a:ln>
              </p:spPr>
              <p:txBody>
                <a:bodyPr wrap="none" anchor="ctr"/>
                <a:lstStyle/>
                <a:p>
                  <a:r>
                    <a:rPr lang="en-US" altLang="zh-CN">
                      <a:ea typeface="楷体_GB2312" pitchFamily="1" charset="-122"/>
                    </a:rPr>
                    <a:t>a</a:t>
                  </a:r>
                  <a:r>
                    <a:rPr lang="en-US" altLang="zh-CN" baseline="-25000">
                      <a:ea typeface="楷体_GB2312" pitchFamily="1" charset="-122"/>
                    </a:rPr>
                    <a:t>11</a:t>
                  </a:r>
                  <a:r>
                    <a:rPr lang="en-US" altLang="zh-CN">
                      <a:ea typeface="楷体_GB2312" pitchFamily="1" charset="-122"/>
                    </a:rPr>
                    <a:t>    c    …  c</a:t>
                  </a:r>
                  <a:endParaRPr lang="en-US" altLang="zh-CN" baseline="-25000">
                    <a:ea typeface="楷体_GB2312" pitchFamily="1" charset="-122"/>
                  </a:endParaRPr>
                </a:p>
              </p:txBody>
            </p:sp>
            <p:sp>
              <p:nvSpPr>
                <p:cNvPr id="25614" name="Rectangle 15"/>
                <p:cNvSpPr>
                  <a:spLocks noChangeArrowheads="1"/>
                </p:cNvSpPr>
                <p:nvPr/>
              </p:nvSpPr>
              <p:spPr bwMode="auto">
                <a:xfrm>
                  <a:off x="75" y="336"/>
                  <a:ext cx="1315" cy="227"/>
                </a:xfrm>
                <a:prstGeom prst="rect">
                  <a:avLst/>
                </a:prstGeom>
                <a:noFill/>
                <a:ln w="9525">
                  <a:noFill/>
                  <a:miter lim="800000"/>
                  <a:headEnd/>
                  <a:tailEnd/>
                </a:ln>
              </p:spPr>
              <p:txBody>
                <a:bodyPr wrap="none" anchor="ctr"/>
                <a:lstStyle/>
                <a:p>
                  <a:r>
                    <a:rPr lang="en-US" altLang="zh-CN">
                      <a:ea typeface="楷体_GB2312" pitchFamily="1" charset="-122"/>
                    </a:rPr>
                    <a:t>a</a:t>
                  </a:r>
                  <a:r>
                    <a:rPr lang="en-US" altLang="zh-CN" baseline="-25000">
                      <a:ea typeface="楷体_GB2312" pitchFamily="1" charset="-122"/>
                    </a:rPr>
                    <a:t>21</a:t>
                  </a:r>
                  <a:r>
                    <a:rPr lang="en-US" altLang="zh-CN">
                      <a:ea typeface="楷体_GB2312" pitchFamily="1" charset="-122"/>
                    </a:rPr>
                    <a:t>    a</a:t>
                  </a:r>
                  <a:r>
                    <a:rPr lang="en-US" altLang="zh-CN" baseline="-25000">
                      <a:ea typeface="楷体_GB2312" pitchFamily="1" charset="-122"/>
                    </a:rPr>
                    <a:t>22</a:t>
                  </a:r>
                  <a:r>
                    <a:rPr lang="en-US" altLang="zh-CN">
                      <a:ea typeface="楷体_GB2312" pitchFamily="1" charset="-122"/>
                    </a:rPr>
                    <a:t>  …  c</a:t>
                  </a:r>
                  <a:endParaRPr lang="en-US" altLang="zh-CN" baseline="-25000">
                    <a:ea typeface="楷体_GB2312" pitchFamily="1" charset="-122"/>
                  </a:endParaRPr>
                </a:p>
              </p:txBody>
            </p:sp>
            <p:sp>
              <p:nvSpPr>
                <p:cNvPr id="254992" name="Rectangle 16"/>
                <p:cNvSpPr>
                  <a:spLocks noChangeArrowheads="1"/>
                </p:cNvSpPr>
                <p:nvPr/>
              </p:nvSpPr>
              <p:spPr bwMode="auto">
                <a:xfrm>
                  <a:off x="75" y="895"/>
                  <a:ext cx="1315"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altLang="zh-CN">
                      <a:ea typeface="楷体_GB2312" pitchFamily="1" charset="-122"/>
                    </a:rPr>
                    <a:t>a</a:t>
                  </a:r>
                  <a:r>
                    <a:rPr lang="en-US" altLang="zh-CN" baseline="-25000">
                      <a:ea typeface="楷体_GB2312" pitchFamily="1" charset="-122"/>
                    </a:rPr>
                    <a:t>n1</a:t>
                  </a:r>
                  <a:r>
                    <a:rPr lang="en-US" altLang="zh-CN">
                      <a:ea typeface="楷体_GB2312" pitchFamily="1" charset="-122"/>
                    </a:rPr>
                    <a:t>    a</a:t>
                  </a:r>
                  <a:r>
                    <a:rPr lang="en-US" altLang="zh-CN" baseline="-25000">
                      <a:ea typeface="楷体_GB2312" pitchFamily="1" charset="-122"/>
                    </a:rPr>
                    <a:t>n2</a:t>
                  </a:r>
                  <a:r>
                    <a:rPr lang="en-US" altLang="zh-CN">
                      <a:ea typeface="楷体_GB2312" pitchFamily="1" charset="-122"/>
                    </a:rPr>
                    <a:t>  …  a</a:t>
                  </a:r>
                  <a:r>
                    <a:rPr lang="en-US" altLang="zh-CN" baseline="-25000">
                      <a:ea typeface="楷体_GB2312" pitchFamily="1" charset="-122"/>
                    </a:rPr>
                    <a:t>nn</a:t>
                  </a:r>
                  <a:endParaRPr lang="zh-CN" altLang="zh-CN" baseline="-25000">
                    <a:ea typeface="楷体_GB2312" pitchFamily="1" charset="-122"/>
                  </a:endParaRPr>
                </a:p>
              </p:txBody>
            </p:sp>
            <p:sp>
              <p:nvSpPr>
                <p:cNvPr id="25616" name="Rectangle 17"/>
                <p:cNvSpPr>
                  <a:spLocks noChangeArrowheads="1"/>
                </p:cNvSpPr>
                <p:nvPr/>
              </p:nvSpPr>
              <p:spPr bwMode="auto">
                <a:xfrm>
                  <a:off x="75" y="624"/>
                  <a:ext cx="1315" cy="227"/>
                </a:xfrm>
                <a:prstGeom prst="rect">
                  <a:avLst/>
                </a:prstGeom>
                <a:noFill/>
                <a:ln w="9525">
                  <a:noFill/>
                  <a:miter lim="800000"/>
                  <a:headEnd/>
                  <a:tailEnd/>
                </a:ln>
              </p:spPr>
              <p:txBody>
                <a:bodyPr wrap="none" anchor="ctr"/>
                <a:lstStyle/>
                <a:p>
                  <a:r>
                    <a:rPr lang="en-US" altLang="zh-CN">
                      <a:ea typeface="楷体_GB2312" pitchFamily="1" charset="-122"/>
                    </a:rPr>
                    <a:t>…    …    …</a:t>
                  </a:r>
                </a:p>
              </p:txBody>
            </p:sp>
          </p:grpSp>
        </p:grpSp>
        <p:sp>
          <p:nvSpPr>
            <p:cNvPr id="25617" name="Rectangle 18"/>
            <p:cNvSpPr>
              <a:spLocks noChangeArrowheads="1"/>
            </p:cNvSpPr>
            <p:nvPr/>
          </p:nvSpPr>
          <p:spPr bwMode="auto">
            <a:xfrm>
              <a:off x="624" y="1602"/>
              <a:ext cx="1872"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5-5   </a:t>
              </a:r>
              <a:r>
                <a:rPr lang="zh-CN" altLang="en-US" sz="2000" b="1" dirty="0">
                  <a:latin typeface="楷体" pitchFamily="49" charset="-122"/>
                  <a:ea typeface="楷体" pitchFamily="49" charset="-122"/>
                </a:rPr>
                <a:t>三角矩阵示例</a:t>
              </a:r>
            </a:p>
          </p:txBody>
        </p:sp>
        <p:sp>
          <p:nvSpPr>
            <p:cNvPr id="25618" name="Rectangle 19"/>
            <p:cNvSpPr>
              <a:spLocks noChangeArrowheads="1"/>
            </p:cNvSpPr>
            <p:nvPr/>
          </p:nvSpPr>
          <p:spPr bwMode="auto">
            <a:xfrm>
              <a:off x="1872" y="1239"/>
              <a:ext cx="1680" cy="240"/>
            </a:xfrm>
            <a:prstGeom prst="rect">
              <a:avLst/>
            </a:prstGeom>
            <a:noFill/>
            <a:ln w="9525">
              <a:noFill/>
              <a:miter lim="800000"/>
              <a:headEnd/>
              <a:tailEnd/>
            </a:ln>
          </p:spPr>
          <p:txBody>
            <a:bodyPr lIns="92075" tIns="46038" rIns="92075" bIns="46038" anchor="ctr"/>
            <a:lstStyle/>
            <a:p>
              <a:pPr algn="ctr" eaLnBrk="0" hangingPunct="0"/>
              <a:r>
                <a:rPr lang="en-US" altLang="zh-CN" sz="2000" b="1" dirty="0"/>
                <a:t>(b)</a:t>
              </a:r>
              <a:r>
                <a:rPr lang="en-US" altLang="zh-CN" sz="2000" b="1" dirty="0">
                  <a:latin typeface="Arial" pitchFamily="34" charset="0"/>
                </a:rPr>
                <a:t>   </a:t>
              </a:r>
              <a:r>
                <a:rPr lang="zh-CN" altLang="en-US" sz="2000" b="1" dirty="0">
                  <a:latin typeface="楷体" pitchFamily="49" charset="-122"/>
                  <a:ea typeface="楷体" pitchFamily="49" charset="-122"/>
                </a:rPr>
                <a:t>下三角矩阵示例</a:t>
              </a:r>
            </a:p>
          </p:txBody>
        </p:sp>
        <p:sp>
          <p:nvSpPr>
            <p:cNvPr id="25619" name="Rectangle 20"/>
            <p:cNvSpPr>
              <a:spLocks noChangeArrowheads="1"/>
            </p:cNvSpPr>
            <p:nvPr/>
          </p:nvSpPr>
          <p:spPr bwMode="auto">
            <a:xfrm>
              <a:off x="0" y="1239"/>
              <a:ext cx="1632" cy="240"/>
            </a:xfrm>
            <a:prstGeom prst="rect">
              <a:avLst/>
            </a:prstGeom>
            <a:noFill/>
            <a:ln w="9525">
              <a:noFill/>
              <a:miter lim="800000"/>
              <a:headEnd/>
              <a:tailEnd/>
            </a:ln>
          </p:spPr>
          <p:txBody>
            <a:bodyPr lIns="92075" tIns="46038" rIns="92075" bIns="46038" anchor="ctr"/>
            <a:lstStyle/>
            <a:p>
              <a:pPr algn="ctr" eaLnBrk="0" hangingPunct="0"/>
              <a:r>
                <a:rPr lang="en-US" altLang="zh-CN" sz="2000" b="1" dirty="0"/>
                <a:t>(a)</a:t>
              </a:r>
              <a:r>
                <a:rPr lang="en-US" altLang="zh-CN" sz="2000" b="1" dirty="0">
                  <a:latin typeface="Arial" pitchFamily="34" charset="0"/>
                </a:rPr>
                <a:t>   </a:t>
              </a:r>
              <a:r>
                <a:rPr lang="zh-CN" altLang="en-US" sz="2000" b="1" dirty="0">
                  <a:latin typeface="楷体" pitchFamily="49" charset="-122"/>
                  <a:ea typeface="楷体" pitchFamily="49" charset="-122"/>
                </a:rPr>
                <a:t>上三角矩阵示例</a:t>
              </a:r>
            </a:p>
          </p:txBody>
        </p:sp>
      </p:grpSp>
      <p:sp>
        <p:nvSpPr>
          <p:cNvPr id="25620" name="Rectangle 21"/>
          <p:cNvSpPr>
            <a:spLocks noChangeArrowheads="1"/>
          </p:cNvSpPr>
          <p:nvPr/>
        </p:nvSpPr>
        <p:spPr bwMode="auto">
          <a:xfrm>
            <a:off x="152400" y="3276600"/>
            <a:ext cx="8812213" cy="3048000"/>
          </a:xfrm>
          <a:prstGeom prst="rect">
            <a:avLst/>
          </a:prstGeom>
          <a:noFill/>
          <a:ln w="9525">
            <a:noFill/>
            <a:miter lim="800000"/>
            <a:headEnd/>
            <a:tailEnd/>
          </a:ln>
        </p:spPr>
        <p:txBody>
          <a:bodyPr/>
          <a:lstStyle/>
          <a:p>
            <a:pPr>
              <a:lnSpc>
                <a:spcPct val="110000"/>
              </a:lnSpc>
            </a:pPr>
            <a:r>
              <a:rPr lang="zh-CN" altLang="en-US" sz="2800" dirty="0">
                <a:latin typeface="楷体" pitchFamily="49" charset="-122"/>
                <a:ea typeface="楷体" pitchFamily="49" charset="-122"/>
              </a:rPr>
              <a:t>    </a:t>
            </a:r>
            <a:r>
              <a:rPr lang="zh-CN" altLang="en-US" sz="2800" b="1" dirty="0">
                <a:latin typeface="楷体" pitchFamily="49" charset="-122"/>
                <a:ea typeface="楷体" pitchFamily="49" charset="-122"/>
              </a:rPr>
              <a:t>三角矩阵中的重复元素</a:t>
            </a:r>
            <a:r>
              <a:rPr lang="en-US" altLang="zh-CN" sz="2800" b="1" dirty="0">
                <a:latin typeface="楷体" pitchFamily="49" charset="-122"/>
                <a:ea typeface="楷体" pitchFamily="49" charset="-122"/>
              </a:rPr>
              <a:t>c</a:t>
            </a:r>
            <a:r>
              <a:rPr lang="zh-CN" altLang="en-US" sz="2800" b="1" dirty="0">
                <a:latin typeface="楷体" pitchFamily="49" charset="-122"/>
                <a:ea typeface="楷体" pitchFamily="49" charset="-122"/>
              </a:rPr>
              <a:t>可共享一个存储空间，其余的元素正好有</a:t>
            </a:r>
            <a:r>
              <a:rPr lang="en-US" altLang="zh-CN" sz="2800" b="1" dirty="0">
                <a:latin typeface="楷体" pitchFamily="49" charset="-122"/>
                <a:ea typeface="楷体" pitchFamily="49" charset="-122"/>
              </a:rPr>
              <a:t>n(n+1)/2</a:t>
            </a:r>
            <a:r>
              <a:rPr lang="zh-CN" altLang="en-US" sz="2800" b="1" dirty="0">
                <a:latin typeface="楷体" pitchFamily="49" charset="-122"/>
                <a:ea typeface="楷体" pitchFamily="49" charset="-122"/>
              </a:rPr>
              <a:t>个，因此，三角矩阵可压缩存储到向量</a:t>
            </a:r>
            <a:r>
              <a:rPr lang="en-US" altLang="zh-CN" sz="2800" b="1" dirty="0" err="1">
                <a:latin typeface="楷体" pitchFamily="49" charset="-122"/>
                <a:ea typeface="楷体" pitchFamily="49" charset="-122"/>
              </a:rPr>
              <a:t>sa</a:t>
            </a:r>
            <a:r>
              <a:rPr lang="en-US" altLang="zh-CN" sz="2800" b="1" dirty="0">
                <a:latin typeface="楷体" pitchFamily="49" charset="-122"/>
                <a:ea typeface="楷体" pitchFamily="49" charset="-122"/>
              </a:rPr>
              <a:t>[0</a:t>
            </a:r>
            <a:r>
              <a:rPr lang="en-US" altLang="zh-CN" sz="2800" b="1" dirty="0">
                <a:latin typeface="楷体" pitchFamily="49" charset="-122"/>
                <a:ea typeface="楷体" pitchFamily="49" charset="-122"/>
                <a:cs typeface="Arial Unicode MS" pitchFamily="34" charset="-122"/>
              </a:rPr>
              <a:t>…</a:t>
            </a:r>
            <a:r>
              <a:rPr lang="en-US" altLang="zh-CN" sz="2800" b="1" dirty="0">
                <a:latin typeface="楷体" pitchFamily="49" charset="-122"/>
                <a:ea typeface="楷体" pitchFamily="49" charset="-122"/>
              </a:rPr>
              <a:t>n(n+1)/2]</a:t>
            </a:r>
            <a:r>
              <a:rPr lang="zh-CN" altLang="en-US" sz="2800" b="1" dirty="0">
                <a:latin typeface="楷体" pitchFamily="49" charset="-122"/>
                <a:ea typeface="楷体" pitchFamily="49" charset="-122"/>
              </a:rPr>
              <a:t>中，其中</a:t>
            </a:r>
            <a:r>
              <a:rPr lang="en-US" altLang="zh-CN" sz="2800" b="1" dirty="0">
                <a:latin typeface="楷体" pitchFamily="49" charset="-122"/>
                <a:ea typeface="楷体" pitchFamily="49" charset="-122"/>
              </a:rPr>
              <a:t>c</a:t>
            </a:r>
            <a:r>
              <a:rPr lang="zh-CN" altLang="en-US" sz="2800" b="1" dirty="0">
                <a:latin typeface="楷体" pitchFamily="49" charset="-122"/>
                <a:ea typeface="楷体" pitchFamily="49" charset="-122"/>
              </a:rPr>
              <a:t>存放在向量的第</a:t>
            </a:r>
            <a:r>
              <a:rPr lang="en-US" altLang="zh-CN" sz="2800" b="1" dirty="0">
                <a:latin typeface="楷体" pitchFamily="49" charset="-122"/>
                <a:ea typeface="楷体" pitchFamily="49" charset="-122"/>
              </a:rPr>
              <a:t>n(n+1)/2</a:t>
            </a:r>
            <a:r>
              <a:rPr lang="zh-CN" altLang="en-US" sz="2800" b="1" dirty="0">
                <a:latin typeface="楷体" pitchFamily="49" charset="-122"/>
                <a:ea typeface="楷体" pitchFamily="49" charset="-122"/>
              </a:rPr>
              <a:t>个分量中。</a:t>
            </a:r>
          </a:p>
          <a:p>
            <a:pPr>
              <a:lnSpc>
                <a:spcPct val="110000"/>
              </a:lnSpc>
            </a:pPr>
            <a:r>
              <a:rPr lang="zh-CN" altLang="en-US" sz="2800" b="1" dirty="0">
                <a:latin typeface="楷体" pitchFamily="49" charset="-122"/>
                <a:ea typeface="楷体" pitchFamily="49" charset="-122"/>
              </a:rPr>
              <a:t>    下三角矩阵元素</a:t>
            </a:r>
            <a:r>
              <a:rPr lang="en-US" altLang="zh-CN" sz="2800" b="1" dirty="0" err="1">
                <a:latin typeface="楷体" pitchFamily="49" charset="-122"/>
                <a:ea typeface="楷体" pitchFamily="49" charset="-122"/>
              </a:rPr>
              <a:t>a</a:t>
            </a:r>
            <a:r>
              <a:rPr lang="en-US" altLang="zh-CN" sz="2800" b="1" baseline="-18000" dirty="0" err="1">
                <a:latin typeface="楷体" pitchFamily="49" charset="-122"/>
                <a:ea typeface="楷体" pitchFamily="49" charset="-122"/>
              </a:rPr>
              <a:t>i</a:t>
            </a:r>
            <a:r>
              <a:rPr lang="en-US" altLang="zh-CN" sz="2800" b="1" baseline="-18000" dirty="0">
                <a:latin typeface="楷体" pitchFamily="49" charset="-122"/>
                <a:ea typeface="楷体" pitchFamily="49" charset="-122"/>
              </a:rPr>
              <a:t> j</a:t>
            </a:r>
            <a:r>
              <a:rPr lang="zh-CN" altLang="en-US" sz="2800" b="1" dirty="0">
                <a:latin typeface="楷体" pitchFamily="49" charset="-122"/>
                <a:ea typeface="楷体" pitchFamily="49" charset="-122"/>
              </a:rPr>
              <a:t>保存在向量</a:t>
            </a:r>
            <a:r>
              <a:rPr lang="en-US" altLang="zh-CN" sz="2800" b="1" dirty="0" err="1">
                <a:latin typeface="楷体" pitchFamily="49" charset="-122"/>
                <a:ea typeface="楷体" pitchFamily="49" charset="-122"/>
              </a:rPr>
              <a:t>sa</a:t>
            </a:r>
            <a:r>
              <a:rPr lang="zh-CN" altLang="en-US" sz="2800" b="1" dirty="0">
                <a:latin typeface="楷体" pitchFamily="49" charset="-122"/>
                <a:ea typeface="楷体" pitchFamily="49" charset="-122"/>
              </a:rPr>
              <a:t>中时的下标值</a:t>
            </a:r>
            <a:r>
              <a:rPr lang="en-US" altLang="zh-CN" sz="2800" b="1" dirty="0">
                <a:latin typeface="楷体" pitchFamily="49" charset="-122"/>
                <a:ea typeface="楷体" pitchFamily="49" charset="-122"/>
              </a:rPr>
              <a:t>k</a:t>
            </a:r>
            <a:r>
              <a:rPr lang="zh-CN" altLang="en-US" sz="2800" b="1" dirty="0">
                <a:latin typeface="楷体" pitchFamily="49" charset="-122"/>
                <a:ea typeface="楷体" pitchFamily="49" charset="-122"/>
              </a:rPr>
              <a:t>与（</a:t>
            </a:r>
            <a:r>
              <a:rPr lang="en-US" altLang="zh-CN" sz="2800" b="1" dirty="0" err="1">
                <a:latin typeface="楷体" pitchFamily="49" charset="-122"/>
                <a:ea typeface="楷体" pitchFamily="49" charset="-122"/>
              </a:rPr>
              <a:t>i,j</a:t>
            </a:r>
            <a:r>
              <a:rPr lang="zh-CN" altLang="en-US" sz="2800" b="1" dirty="0">
                <a:latin typeface="楷体" pitchFamily="49" charset="-122"/>
                <a:ea typeface="楷体" pitchFamily="49" charset="-122"/>
              </a:rPr>
              <a:t>）之间的对应关系是：</a:t>
            </a:r>
          </a:p>
        </p:txBody>
      </p:sp>
      <p:sp>
        <p:nvSpPr>
          <p:cNvPr id="22" name="灯片编号占位符 21"/>
          <p:cNvSpPr>
            <a:spLocks noGrp="1"/>
          </p:cNvSpPr>
          <p:nvPr>
            <p:ph type="sldNum" sz="quarter" idx="12"/>
          </p:nvPr>
        </p:nvSpPr>
        <p:spPr/>
        <p:txBody>
          <a:bodyPr/>
          <a:lstStyle/>
          <a:p>
            <a:fld id="{FE272B6B-AA1D-4887-8599-80B6176056D5}" type="slidenum">
              <a:rPr lang="zh-CN" altLang="en-US" smtClean="0"/>
              <a:pPr/>
              <a:t>180</a:t>
            </a:fld>
            <a:endParaRPr lang="en-US" altLang="zh-CN"/>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p:nvPr>
        </p:nvSpPr>
        <p:spPr>
          <a:xfrm>
            <a:off x="152400" y="1600200"/>
            <a:ext cx="8915400" cy="1066800"/>
          </a:xfrm>
        </p:spPr>
        <p:txBody>
          <a:bodyPr/>
          <a:lstStyle/>
          <a:p>
            <a:pPr marL="0" indent="0">
              <a:lnSpc>
                <a:spcPct val="110000"/>
              </a:lnSpc>
              <a:buFont typeface="Wingdings" pitchFamily="2" charset="2"/>
              <a:buNone/>
            </a:pPr>
            <a:r>
              <a:rPr lang="zh-CN" altLang="en-US" dirty="0">
                <a:latin typeface="宋体" pitchFamily="2" charset="-122"/>
              </a:rPr>
              <a:t>   上</a:t>
            </a:r>
            <a:r>
              <a:rPr lang="zh-CN" altLang="en-US" sz="2800" b="1" dirty="0">
                <a:latin typeface="宋体" pitchFamily="2" charset="-122"/>
              </a:rPr>
              <a:t>三角矩阵元素</a:t>
            </a:r>
            <a:r>
              <a:rPr lang="en-US" altLang="zh-CN" sz="2800" b="1" dirty="0" err="1"/>
              <a:t>a</a:t>
            </a:r>
            <a:r>
              <a:rPr lang="en-US" altLang="zh-CN" sz="2800" b="1" baseline="-18000" dirty="0" err="1"/>
              <a:t>i</a:t>
            </a:r>
            <a:r>
              <a:rPr lang="en-US" altLang="zh-CN" sz="2800" b="1" baseline="-18000" dirty="0"/>
              <a:t> j</a:t>
            </a:r>
            <a:r>
              <a:rPr lang="zh-CN" altLang="en-US" sz="2800" b="1" dirty="0"/>
              <a:t>保存</a:t>
            </a:r>
            <a:r>
              <a:rPr lang="zh-CN" altLang="en-US" sz="2800" b="1" dirty="0">
                <a:latin typeface="宋体" pitchFamily="2" charset="-122"/>
              </a:rPr>
              <a:t>在向量</a:t>
            </a:r>
            <a:r>
              <a:rPr lang="en-US" altLang="zh-CN" sz="2800" b="1" dirty="0" err="1"/>
              <a:t>sa</a:t>
            </a:r>
            <a:r>
              <a:rPr lang="zh-CN" altLang="en-US" sz="2800" b="1" dirty="0"/>
              <a:t>中时的</a:t>
            </a:r>
            <a:r>
              <a:rPr lang="zh-CN" altLang="en-US" sz="2800" b="1" dirty="0">
                <a:latin typeface="宋体" pitchFamily="2" charset="-122"/>
              </a:rPr>
              <a:t>下标值</a:t>
            </a:r>
            <a:r>
              <a:rPr lang="en-US" altLang="zh-CN" sz="2800" b="1" dirty="0"/>
              <a:t>k</a:t>
            </a:r>
            <a:r>
              <a:rPr lang="zh-CN" altLang="en-US" sz="2800" b="1" dirty="0"/>
              <a:t>与</a:t>
            </a:r>
            <a:endParaRPr lang="en-US" altLang="zh-CN" sz="2800" b="1" dirty="0"/>
          </a:p>
          <a:p>
            <a:pPr marL="0" indent="0">
              <a:lnSpc>
                <a:spcPct val="110000"/>
              </a:lnSpc>
              <a:buFont typeface="Wingdings" pitchFamily="2" charset="2"/>
              <a:buNone/>
            </a:pPr>
            <a:r>
              <a:rPr lang="zh-CN" altLang="en-US" sz="2800" b="1" dirty="0"/>
              <a:t>（</a:t>
            </a:r>
            <a:r>
              <a:rPr lang="en-US" altLang="zh-CN" sz="2800" b="1" dirty="0" err="1"/>
              <a:t>i,j</a:t>
            </a:r>
            <a:r>
              <a:rPr lang="zh-CN" altLang="en-US" sz="2800" b="1" dirty="0"/>
              <a:t>）之间的对应关系</a:t>
            </a:r>
            <a:r>
              <a:rPr lang="zh-CN" altLang="en-US" sz="2800" b="1" dirty="0">
                <a:latin typeface="宋体" pitchFamily="2" charset="-122"/>
              </a:rPr>
              <a:t>是：</a:t>
            </a:r>
          </a:p>
        </p:txBody>
      </p:sp>
      <p:grpSp>
        <p:nvGrpSpPr>
          <p:cNvPr id="2" name="Group 3"/>
          <p:cNvGrpSpPr>
            <a:grpSpLocks/>
          </p:cNvGrpSpPr>
          <p:nvPr/>
        </p:nvGrpSpPr>
        <p:grpSpPr bwMode="auto">
          <a:xfrm>
            <a:off x="801688" y="152400"/>
            <a:ext cx="7802562" cy="1219200"/>
            <a:chOff x="0" y="0"/>
            <a:chExt cx="4915" cy="768"/>
          </a:xfrm>
        </p:grpSpPr>
        <p:sp>
          <p:nvSpPr>
            <p:cNvPr id="256004" name="Rectangle 4"/>
            <p:cNvSpPr>
              <a:spLocks noChangeArrowheads="1"/>
            </p:cNvSpPr>
            <p:nvPr/>
          </p:nvSpPr>
          <p:spPr bwMode="auto">
            <a:xfrm>
              <a:off x="507" y="0"/>
              <a:ext cx="2380" cy="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b="1">
                  <a:latin typeface="Times New Roman" pitchFamily="2" charset="0"/>
                  <a:ea typeface="宋体" charset="0"/>
                </a:rPr>
                <a:t>i</a:t>
              </a:r>
              <a:r>
                <a:rPr lang="en-US" altLang="zh-CN" sz="2800" b="1">
                  <a:latin typeface="Times New Roman" pitchFamily="2" charset="0"/>
                  <a:ea typeface="宋体" charset="0"/>
                  <a:sym typeface="Symbol" pitchFamily="2" charset="2"/>
                </a:rPr>
                <a:t>(</a:t>
              </a:r>
              <a:r>
                <a:rPr lang="en-US" altLang="zh-CN" sz="2800" b="1">
                  <a:latin typeface="Times New Roman" pitchFamily="2" charset="0"/>
                  <a:ea typeface="宋体" charset="0"/>
                </a:rPr>
                <a:t>i-1)/2+j-1       </a:t>
              </a:r>
              <a:r>
                <a:rPr lang="zh-CN" altLang="en-US" sz="2800" b="1">
                  <a:latin typeface="Times New Roman" pitchFamily="2" charset="0"/>
                  <a:ea typeface="宋体" charset="0"/>
                </a:rPr>
                <a:t>当</a:t>
              </a:r>
              <a:r>
                <a:rPr lang="en-US" altLang="zh-CN" sz="2800" b="1">
                  <a:latin typeface="Times New Roman" pitchFamily="2" charset="0"/>
                  <a:ea typeface="宋体" charset="0"/>
                </a:rPr>
                <a:t>i≧j</a:t>
              </a:r>
              <a:r>
                <a:rPr lang="zh-CN" altLang="en-US" sz="2800" b="1">
                  <a:latin typeface="Times New Roman" pitchFamily="2" charset="0"/>
                  <a:ea typeface="宋体" charset="0"/>
                </a:rPr>
                <a:t>时</a:t>
              </a:r>
            </a:p>
          </p:txBody>
        </p:sp>
        <p:sp>
          <p:nvSpPr>
            <p:cNvPr id="256005" name="Rectangle 5"/>
            <p:cNvSpPr>
              <a:spLocks noChangeArrowheads="1"/>
            </p:cNvSpPr>
            <p:nvPr/>
          </p:nvSpPr>
          <p:spPr bwMode="auto">
            <a:xfrm>
              <a:off x="507" y="451"/>
              <a:ext cx="2380" cy="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b="1">
                  <a:latin typeface="Times New Roman" pitchFamily="2" charset="0"/>
                  <a:ea typeface="宋体" charset="0"/>
                </a:rPr>
                <a:t>n</a:t>
              </a:r>
              <a:r>
                <a:rPr lang="en-US" altLang="zh-CN" sz="2800" b="1">
                  <a:latin typeface="Times New Roman" pitchFamily="2" charset="0"/>
                  <a:ea typeface="宋体" charset="0"/>
                  <a:sym typeface="Symbol" pitchFamily="2" charset="2"/>
                </a:rPr>
                <a:t>(</a:t>
              </a:r>
              <a:r>
                <a:rPr lang="en-US" altLang="zh-CN" sz="2800" b="1">
                  <a:latin typeface="Times New Roman" pitchFamily="2" charset="0"/>
                  <a:ea typeface="宋体" charset="0"/>
                </a:rPr>
                <a:t>n+1)/2           </a:t>
              </a:r>
              <a:r>
                <a:rPr lang="zh-CN" altLang="en-US" sz="2800" b="1">
                  <a:latin typeface="Times New Roman" pitchFamily="2" charset="0"/>
                  <a:ea typeface="宋体" charset="0"/>
                </a:rPr>
                <a:t>当</a:t>
              </a:r>
              <a:r>
                <a:rPr lang="en-US" altLang="zh-CN" sz="2800" b="1">
                  <a:latin typeface="Times New Roman" pitchFamily="2" charset="0"/>
                  <a:ea typeface="宋体" charset="0"/>
                </a:rPr>
                <a:t>i&lt;j</a:t>
              </a:r>
              <a:r>
                <a:rPr lang="zh-CN" altLang="en-US" sz="2800" b="1">
                  <a:latin typeface="Times New Roman" pitchFamily="2" charset="0"/>
                  <a:ea typeface="宋体" charset="0"/>
                </a:rPr>
                <a:t>时</a:t>
              </a:r>
            </a:p>
          </p:txBody>
        </p:sp>
        <p:sp>
          <p:nvSpPr>
            <p:cNvPr id="256006" name="AutoShape 6"/>
            <p:cNvSpPr/>
            <p:nvPr/>
          </p:nvSpPr>
          <p:spPr bwMode="auto">
            <a:xfrm>
              <a:off x="411" y="144"/>
              <a:ext cx="68" cy="453"/>
            </a:xfrm>
            <a:prstGeom prst="leftBrace">
              <a:avLst>
                <a:gd name="adj1" fmla="val 55515"/>
                <a:gd name="adj2" fmla="val 50000"/>
              </a:avLst>
            </a:prstGeom>
            <a:noFill/>
            <a:ln w="2857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6007" name="Rectangle 7"/>
            <p:cNvSpPr>
              <a:spLocks noChangeArrowheads="1"/>
            </p:cNvSpPr>
            <p:nvPr/>
          </p:nvSpPr>
          <p:spPr bwMode="auto">
            <a:xfrm>
              <a:off x="0" y="219"/>
              <a:ext cx="340" cy="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b="1">
                  <a:latin typeface="Times New Roman" pitchFamily="2" charset="0"/>
                  <a:ea typeface="宋体" charset="0"/>
                </a:rPr>
                <a:t>K=</a:t>
              </a:r>
            </a:p>
          </p:txBody>
        </p:sp>
        <p:sp>
          <p:nvSpPr>
            <p:cNvPr id="256008" name="Rectangle 8"/>
            <p:cNvSpPr>
              <a:spLocks noChangeArrowheads="1"/>
            </p:cNvSpPr>
            <p:nvPr/>
          </p:nvSpPr>
          <p:spPr bwMode="auto">
            <a:xfrm>
              <a:off x="3051" y="144"/>
              <a:ext cx="1864" cy="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a:latin typeface="Times New Roman" pitchFamily="2" charset="0"/>
                  <a:ea typeface="宋体" charset="0"/>
                </a:rPr>
                <a:t>1</a:t>
              </a:r>
              <a:r>
                <a:rPr lang="en-US" altLang="zh-CN" b="1">
                  <a:latin typeface="Times New Roman" pitchFamily="2" charset="0"/>
                  <a:ea typeface="Arial Unicode MS" charset="0"/>
                </a:rPr>
                <a:t>≦</a:t>
              </a:r>
              <a:r>
                <a:rPr lang="en-US" altLang="zh-CN" b="1">
                  <a:latin typeface="Times New Roman" pitchFamily="2" charset="0"/>
                  <a:ea typeface="宋体" charset="0"/>
                </a:rPr>
                <a:t>i,j</a:t>
              </a:r>
              <a:r>
                <a:rPr lang="en-US" altLang="zh-CN" b="1">
                  <a:latin typeface="Times New Roman" pitchFamily="2" charset="0"/>
                  <a:ea typeface="Arial Unicode MS" charset="0"/>
                </a:rPr>
                <a:t>≦</a:t>
              </a:r>
              <a:r>
                <a:rPr lang="en-US" altLang="zh-CN" b="1">
                  <a:latin typeface="Times New Roman" pitchFamily="2" charset="0"/>
                  <a:ea typeface="宋体" charset="0"/>
                </a:rPr>
                <a:t> n         </a:t>
              </a:r>
              <a:r>
                <a:rPr lang="en-US" altLang="zh-CN" sz="3200" b="1">
                  <a:latin typeface="Times New Roman" pitchFamily="2" charset="0"/>
                  <a:ea typeface="宋体" charset="0"/>
                </a:rPr>
                <a:t>(5-5)</a:t>
              </a:r>
            </a:p>
          </p:txBody>
        </p:sp>
      </p:grpSp>
      <p:grpSp>
        <p:nvGrpSpPr>
          <p:cNvPr id="3" name="Group 9"/>
          <p:cNvGrpSpPr>
            <a:grpSpLocks/>
          </p:cNvGrpSpPr>
          <p:nvPr/>
        </p:nvGrpSpPr>
        <p:grpSpPr bwMode="auto">
          <a:xfrm>
            <a:off x="936625" y="2743200"/>
            <a:ext cx="7812088" cy="1219200"/>
            <a:chOff x="0" y="0"/>
            <a:chExt cx="4921" cy="768"/>
          </a:xfrm>
        </p:grpSpPr>
        <p:sp>
          <p:nvSpPr>
            <p:cNvPr id="256010" name="Rectangle 10"/>
            <p:cNvSpPr>
              <a:spLocks noChangeArrowheads="1"/>
            </p:cNvSpPr>
            <p:nvPr/>
          </p:nvSpPr>
          <p:spPr bwMode="auto">
            <a:xfrm>
              <a:off x="518" y="0"/>
              <a:ext cx="2452" cy="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b="1">
                  <a:latin typeface="Times New Roman" pitchFamily="2" charset="0"/>
                  <a:ea typeface="宋体" charset="0"/>
                </a:rPr>
                <a:t>i</a:t>
              </a:r>
              <a:r>
                <a:rPr lang="en-US" altLang="zh-CN" sz="2800" b="1">
                  <a:latin typeface="Times New Roman" pitchFamily="2" charset="0"/>
                  <a:ea typeface="宋体" charset="0"/>
                  <a:sym typeface="Symbol" pitchFamily="2" charset="2"/>
                </a:rPr>
                <a:t>(</a:t>
              </a:r>
              <a:r>
                <a:rPr lang="en-US" altLang="zh-CN" sz="2800" b="1">
                  <a:latin typeface="Times New Roman" pitchFamily="2" charset="0"/>
                  <a:ea typeface="宋体" charset="0"/>
                </a:rPr>
                <a:t>i-1)/2+j-1        </a:t>
              </a:r>
              <a:r>
                <a:rPr lang="zh-CN" altLang="en-US" sz="2800" b="1">
                  <a:latin typeface="Times New Roman" pitchFamily="2" charset="0"/>
                  <a:ea typeface="宋体" charset="0"/>
                </a:rPr>
                <a:t>当</a:t>
              </a:r>
              <a:r>
                <a:rPr lang="en-US" altLang="zh-CN" sz="2800" b="1">
                  <a:latin typeface="Times New Roman" pitchFamily="2" charset="0"/>
                  <a:ea typeface="宋体" charset="0"/>
                </a:rPr>
                <a:t>i</a:t>
              </a:r>
              <a:r>
                <a:rPr lang="en-US" altLang="zh-CN" b="1">
                  <a:latin typeface="Times New Roman" pitchFamily="2" charset="0"/>
                  <a:ea typeface="Arial Unicode MS" charset="0"/>
                </a:rPr>
                <a:t>≦</a:t>
              </a:r>
              <a:r>
                <a:rPr lang="en-US" altLang="zh-CN" sz="2800" b="1">
                  <a:latin typeface="Times New Roman" pitchFamily="2" charset="0"/>
                  <a:ea typeface="宋体" charset="0"/>
                </a:rPr>
                <a:t>j</a:t>
              </a:r>
              <a:r>
                <a:rPr lang="zh-CN" altLang="en-US" sz="2800" b="1">
                  <a:latin typeface="Times New Roman" pitchFamily="2" charset="0"/>
                  <a:ea typeface="宋体" charset="0"/>
                </a:rPr>
                <a:t>时</a:t>
              </a:r>
            </a:p>
          </p:txBody>
        </p:sp>
        <p:sp>
          <p:nvSpPr>
            <p:cNvPr id="256011" name="Rectangle 11"/>
            <p:cNvSpPr>
              <a:spLocks noChangeArrowheads="1"/>
            </p:cNvSpPr>
            <p:nvPr/>
          </p:nvSpPr>
          <p:spPr bwMode="auto">
            <a:xfrm>
              <a:off x="518" y="451"/>
              <a:ext cx="2380" cy="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b="1">
                  <a:latin typeface="Times New Roman" pitchFamily="2" charset="0"/>
                  <a:ea typeface="宋体" charset="0"/>
                </a:rPr>
                <a:t>n</a:t>
              </a:r>
              <a:r>
                <a:rPr lang="en-US" altLang="zh-CN" sz="2800" b="1">
                  <a:latin typeface="Times New Roman" pitchFamily="2" charset="0"/>
                  <a:ea typeface="宋体" charset="0"/>
                  <a:sym typeface="Symbol" pitchFamily="2" charset="2"/>
                </a:rPr>
                <a:t>(</a:t>
              </a:r>
              <a:r>
                <a:rPr lang="en-US" altLang="zh-CN" sz="2800" b="1">
                  <a:latin typeface="Times New Roman" pitchFamily="2" charset="0"/>
                  <a:ea typeface="宋体" charset="0"/>
                </a:rPr>
                <a:t>n+1)/2           </a:t>
              </a:r>
              <a:r>
                <a:rPr lang="zh-CN" altLang="en-US" sz="2800" b="1">
                  <a:latin typeface="Times New Roman" pitchFamily="2" charset="0"/>
                  <a:ea typeface="宋体" charset="0"/>
                </a:rPr>
                <a:t>当</a:t>
              </a:r>
              <a:r>
                <a:rPr lang="en-US" altLang="zh-CN" sz="2800" b="1">
                  <a:latin typeface="Times New Roman" pitchFamily="2" charset="0"/>
                  <a:ea typeface="宋体" charset="0"/>
                </a:rPr>
                <a:t>i&gt;j</a:t>
              </a:r>
              <a:r>
                <a:rPr lang="zh-CN" altLang="en-US" sz="2800" b="1">
                  <a:latin typeface="Times New Roman" pitchFamily="2" charset="0"/>
                  <a:ea typeface="宋体" charset="0"/>
                </a:rPr>
                <a:t>时</a:t>
              </a:r>
            </a:p>
          </p:txBody>
        </p:sp>
        <p:sp>
          <p:nvSpPr>
            <p:cNvPr id="256012" name="AutoShape 12"/>
            <p:cNvSpPr/>
            <p:nvPr/>
          </p:nvSpPr>
          <p:spPr bwMode="auto">
            <a:xfrm>
              <a:off x="422" y="144"/>
              <a:ext cx="68" cy="453"/>
            </a:xfrm>
            <a:prstGeom prst="leftBrace">
              <a:avLst>
                <a:gd name="adj1" fmla="val 55515"/>
                <a:gd name="adj2" fmla="val 50000"/>
              </a:avLst>
            </a:prstGeom>
            <a:noFill/>
            <a:ln w="2857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6013" name="Rectangle 13"/>
            <p:cNvSpPr>
              <a:spLocks noChangeArrowheads="1"/>
            </p:cNvSpPr>
            <p:nvPr/>
          </p:nvSpPr>
          <p:spPr bwMode="auto">
            <a:xfrm>
              <a:off x="0" y="219"/>
              <a:ext cx="340" cy="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b="1">
                  <a:latin typeface="Times New Roman" pitchFamily="2" charset="0"/>
                  <a:ea typeface="宋体" charset="0"/>
                </a:rPr>
                <a:t>K=</a:t>
              </a:r>
            </a:p>
          </p:txBody>
        </p:sp>
        <p:sp>
          <p:nvSpPr>
            <p:cNvPr id="256014" name="Rectangle 14"/>
            <p:cNvSpPr>
              <a:spLocks noChangeArrowheads="1"/>
            </p:cNvSpPr>
            <p:nvPr/>
          </p:nvSpPr>
          <p:spPr bwMode="auto">
            <a:xfrm>
              <a:off x="3062" y="189"/>
              <a:ext cx="1859" cy="3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a:latin typeface="Times New Roman" pitchFamily="2" charset="0"/>
                  <a:ea typeface="宋体" charset="0"/>
                </a:rPr>
                <a:t>1</a:t>
              </a:r>
              <a:r>
                <a:rPr lang="en-US" altLang="zh-CN" b="1">
                  <a:latin typeface="Times New Roman" pitchFamily="2" charset="0"/>
                  <a:ea typeface="Arial Unicode MS" charset="0"/>
                </a:rPr>
                <a:t>≦</a:t>
              </a:r>
              <a:r>
                <a:rPr lang="en-US" altLang="zh-CN" b="1">
                  <a:latin typeface="Times New Roman" pitchFamily="2" charset="0"/>
                  <a:ea typeface="宋体" charset="0"/>
                </a:rPr>
                <a:t>i,j</a:t>
              </a:r>
              <a:r>
                <a:rPr lang="en-US" altLang="zh-CN" b="1">
                  <a:latin typeface="Times New Roman" pitchFamily="2" charset="0"/>
                  <a:ea typeface="Arial Unicode MS" charset="0"/>
                </a:rPr>
                <a:t>≦</a:t>
              </a:r>
              <a:r>
                <a:rPr lang="en-US" altLang="zh-CN" b="1">
                  <a:latin typeface="Times New Roman" pitchFamily="2" charset="0"/>
                  <a:ea typeface="宋体" charset="0"/>
                </a:rPr>
                <a:t>n         </a:t>
              </a:r>
              <a:r>
                <a:rPr lang="en-US" altLang="zh-CN" sz="3200" b="1">
                  <a:latin typeface="Times New Roman" pitchFamily="2" charset="0"/>
                  <a:ea typeface="宋体" charset="0"/>
                </a:rPr>
                <a:t>(5-6)</a:t>
              </a:r>
            </a:p>
          </p:txBody>
        </p:sp>
      </p:grpSp>
      <p:sp>
        <p:nvSpPr>
          <p:cNvPr id="26638" name="Rectangle 15"/>
          <p:cNvSpPr>
            <a:spLocks noChangeArrowheads="1"/>
          </p:cNvSpPr>
          <p:nvPr/>
        </p:nvSpPr>
        <p:spPr bwMode="auto">
          <a:xfrm>
            <a:off x="152400" y="4191000"/>
            <a:ext cx="8812213" cy="2590800"/>
          </a:xfrm>
          <a:prstGeom prst="rect">
            <a:avLst/>
          </a:prstGeom>
          <a:noFill/>
          <a:ln w="9525">
            <a:noFill/>
            <a:miter lim="800000"/>
            <a:headEnd/>
            <a:tailEnd/>
          </a:ln>
        </p:spPr>
        <p:txBody>
          <a:bodyPr/>
          <a:lstStyle/>
          <a:p>
            <a:pPr>
              <a:lnSpc>
                <a:spcPct val="110000"/>
              </a:lnSpc>
            </a:pPr>
            <a:r>
              <a:rPr lang="en-US" altLang="zh-CN" sz="3200" b="1" dirty="0">
                <a:solidFill>
                  <a:schemeClr val="folHlink"/>
                </a:solidFill>
                <a:latin typeface="楷体" pitchFamily="49" charset="-122"/>
                <a:ea typeface="楷体" pitchFamily="49" charset="-122"/>
              </a:rPr>
              <a:t>3    </a:t>
            </a:r>
            <a:r>
              <a:rPr lang="zh-CN" altLang="en-US" sz="3200" b="1" dirty="0">
                <a:solidFill>
                  <a:schemeClr val="folHlink"/>
                </a:solidFill>
                <a:latin typeface="楷体" pitchFamily="49" charset="-122"/>
                <a:ea typeface="楷体" pitchFamily="49" charset="-122"/>
              </a:rPr>
              <a:t>对角矩阵</a:t>
            </a:r>
          </a:p>
          <a:p>
            <a:pPr>
              <a:lnSpc>
                <a:spcPct val="110000"/>
              </a:lnSpc>
            </a:pPr>
            <a:r>
              <a:rPr lang="zh-CN" altLang="en-US" dirty="0">
                <a:latin typeface="楷体" pitchFamily="49" charset="-122"/>
                <a:ea typeface="楷体" pitchFamily="49" charset="-122"/>
              </a:rPr>
              <a:t>    </a:t>
            </a:r>
            <a:r>
              <a:rPr lang="zh-CN" altLang="en-US" sz="2800" b="1" dirty="0">
                <a:latin typeface="楷体" pitchFamily="49" charset="-122"/>
                <a:ea typeface="楷体" pitchFamily="49" charset="-122"/>
              </a:rPr>
              <a:t>矩阵中，除了主对角线和主对角线上或下方若干条对角线上的元素之外，其余元素皆为零。即所有的非零元素集中在以主对角线为了中心的带状区域中，</a:t>
            </a:r>
            <a:endParaRPr lang="en-US" altLang="zh-CN" sz="2800" b="1" dirty="0">
              <a:latin typeface="楷体" pitchFamily="49" charset="-122"/>
              <a:ea typeface="楷体" pitchFamily="49" charset="-122"/>
            </a:endParaRPr>
          </a:p>
          <a:p>
            <a:pPr>
              <a:lnSpc>
                <a:spcPct val="110000"/>
              </a:lnSpc>
            </a:pPr>
            <a:r>
              <a:rPr lang="zh-CN" altLang="en-US" sz="2800" b="1" dirty="0">
                <a:latin typeface="楷体" pitchFamily="49" charset="-122"/>
                <a:ea typeface="楷体" pitchFamily="49" charset="-122"/>
              </a:rPr>
              <a:t>如图</a:t>
            </a:r>
            <a:r>
              <a:rPr lang="en-US" altLang="zh-CN" sz="2800" b="1" dirty="0">
                <a:latin typeface="楷体" pitchFamily="49" charset="-122"/>
                <a:ea typeface="楷体" pitchFamily="49" charset="-122"/>
              </a:rPr>
              <a:t>5-6</a:t>
            </a:r>
            <a:r>
              <a:rPr lang="zh-CN" altLang="en-US" sz="2800" b="1" dirty="0">
                <a:latin typeface="楷体" pitchFamily="49" charset="-122"/>
                <a:ea typeface="楷体" pitchFamily="49" charset="-122"/>
              </a:rPr>
              <a:t>所示。</a:t>
            </a:r>
          </a:p>
        </p:txBody>
      </p:sp>
      <p:sp>
        <p:nvSpPr>
          <p:cNvPr id="16" name="灯片编号占位符 15"/>
          <p:cNvSpPr>
            <a:spLocks noGrp="1"/>
          </p:cNvSpPr>
          <p:nvPr>
            <p:ph type="sldNum" sz="quarter" idx="12"/>
          </p:nvPr>
        </p:nvSpPr>
        <p:spPr/>
        <p:txBody>
          <a:bodyPr/>
          <a:lstStyle/>
          <a:p>
            <a:fld id="{8EC1CFFA-9162-4795-A94E-2747091806DB}" type="slidenum">
              <a:rPr lang="zh-CN" altLang="en-US" smtClean="0"/>
              <a:pPr/>
              <a:t>181</a:t>
            </a:fld>
            <a:endParaRPr lang="en-US" altLang="zh-CN"/>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66800" y="92075"/>
            <a:ext cx="4965700" cy="3413125"/>
            <a:chOff x="0" y="0"/>
            <a:chExt cx="3128" cy="2150"/>
          </a:xfrm>
        </p:grpSpPr>
        <p:grpSp>
          <p:nvGrpSpPr>
            <p:cNvPr id="3" name="Group 3"/>
            <p:cNvGrpSpPr>
              <a:grpSpLocks/>
            </p:cNvGrpSpPr>
            <p:nvPr/>
          </p:nvGrpSpPr>
          <p:grpSpPr bwMode="auto">
            <a:xfrm>
              <a:off x="0" y="0"/>
              <a:ext cx="3128" cy="1814"/>
              <a:chOff x="0" y="0"/>
              <a:chExt cx="3147" cy="1840"/>
            </a:xfrm>
          </p:grpSpPr>
          <p:sp>
            <p:nvSpPr>
              <p:cNvPr id="257028" name="AutoShape 4"/>
              <p:cNvSpPr/>
              <p:nvPr/>
            </p:nvSpPr>
            <p:spPr bwMode="auto">
              <a:xfrm>
                <a:off x="391" y="19"/>
                <a:ext cx="67" cy="1768"/>
              </a:xfrm>
              <a:prstGeom prst="leftBracket">
                <a:avLst>
                  <a:gd name="adj" fmla="val 216667"/>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7029" name="AutoShape 5"/>
              <p:cNvSpPr/>
              <p:nvPr/>
            </p:nvSpPr>
            <p:spPr bwMode="auto">
              <a:xfrm>
                <a:off x="3079" y="72"/>
                <a:ext cx="68" cy="1768"/>
              </a:xfrm>
              <a:prstGeom prst="rightBracket">
                <a:avLst>
                  <a:gd name="adj" fmla="val 216667"/>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7030" name="Rectangle 6"/>
              <p:cNvSpPr>
                <a:spLocks noChangeArrowheads="1"/>
              </p:cNvSpPr>
              <p:nvPr/>
            </p:nvSpPr>
            <p:spPr bwMode="auto">
              <a:xfrm>
                <a:off x="539" y="0"/>
                <a:ext cx="1496"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11</a:t>
                </a:r>
                <a:r>
                  <a:rPr lang="en-US" altLang="zh-CN">
                    <a:latin typeface="Times New Roman" pitchFamily="2" charset="0"/>
                    <a:ea typeface="宋体" charset="0"/>
                  </a:rPr>
                  <a:t>   a</a:t>
                </a:r>
                <a:r>
                  <a:rPr lang="en-US" altLang="zh-CN" baseline="-25000">
                    <a:latin typeface="Times New Roman" pitchFamily="2" charset="0"/>
                    <a:ea typeface="宋体" charset="0"/>
                  </a:rPr>
                  <a:t>12    </a:t>
                </a:r>
                <a:r>
                  <a:rPr lang="en-US" altLang="zh-CN">
                    <a:latin typeface="Times New Roman" pitchFamily="2" charset="0"/>
                    <a:ea typeface="宋体" charset="0"/>
                  </a:rPr>
                  <a:t>0  </a:t>
                </a:r>
                <a:r>
                  <a:rPr lang="en-US" altLang="zh-CN">
                    <a:latin typeface="Times New Roman" pitchFamily="2" charset="0"/>
                    <a:ea typeface="楷体_GB2312" charset="0"/>
                  </a:rPr>
                  <a:t>…</a:t>
                </a:r>
                <a:r>
                  <a:rPr lang="en-US" altLang="zh-CN" sz="2000">
                    <a:latin typeface="Times New Roman" pitchFamily="2" charset="0"/>
                    <a:ea typeface="楷体_GB2312" charset="0"/>
                  </a:rPr>
                  <a:t>.  </a:t>
                </a:r>
                <a:r>
                  <a:rPr lang="en-US" altLang="zh-CN">
                    <a:latin typeface="Times New Roman" pitchFamily="2" charset="0"/>
                    <a:ea typeface="宋体" charset="0"/>
                  </a:rPr>
                  <a:t>0</a:t>
                </a:r>
              </a:p>
            </p:txBody>
          </p:sp>
          <p:sp>
            <p:nvSpPr>
              <p:cNvPr id="257031" name="Rectangle 7"/>
              <p:cNvSpPr>
                <a:spLocks noChangeArrowheads="1"/>
              </p:cNvSpPr>
              <p:nvPr/>
            </p:nvSpPr>
            <p:spPr bwMode="auto">
              <a:xfrm>
                <a:off x="555" y="294"/>
                <a:ext cx="1678"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21</a:t>
                </a:r>
                <a:r>
                  <a:rPr lang="en-US" altLang="zh-CN">
                    <a:latin typeface="Times New Roman" pitchFamily="2" charset="0"/>
                    <a:ea typeface="宋体" charset="0"/>
                  </a:rPr>
                  <a:t>   a</a:t>
                </a:r>
                <a:r>
                  <a:rPr lang="en-US" altLang="zh-CN" baseline="-25000">
                    <a:latin typeface="Times New Roman" pitchFamily="2" charset="0"/>
                    <a:ea typeface="宋体" charset="0"/>
                  </a:rPr>
                  <a:t>22   </a:t>
                </a:r>
                <a:r>
                  <a:rPr lang="en-US" altLang="zh-CN">
                    <a:latin typeface="Times New Roman" pitchFamily="2" charset="0"/>
                    <a:ea typeface="宋体" charset="0"/>
                  </a:rPr>
                  <a:t>a</a:t>
                </a:r>
                <a:r>
                  <a:rPr lang="en-US" altLang="zh-CN" baseline="-25000">
                    <a:latin typeface="Times New Roman" pitchFamily="2" charset="0"/>
                    <a:ea typeface="宋体" charset="0"/>
                  </a:rPr>
                  <a:t>23</a:t>
                </a:r>
                <a:r>
                  <a:rPr lang="en-US" altLang="zh-CN">
                    <a:latin typeface="Times New Roman" pitchFamily="2" charset="0"/>
                    <a:ea typeface="宋体" charset="0"/>
                  </a:rPr>
                  <a:t>    0 </a:t>
                </a:r>
                <a:r>
                  <a:rPr lang="en-US" altLang="zh-CN">
                    <a:latin typeface="Times New Roman" pitchFamily="2" charset="0"/>
                    <a:ea typeface="楷体_GB2312" charset="0"/>
                  </a:rPr>
                  <a:t>…</a:t>
                </a:r>
                <a:r>
                  <a:rPr lang="en-US" altLang="zh-CN" sz="2000">
                    <a:latin typeface="Times New Roman" pitchFamily="2" charset="0"/>
                    <a:ea typeface="楷体_GB2312" charset="0"/>
                  </a:rPr>
                  <a:t>.  </a:t>
                </a:r>
                <a:r>
                  <a:rPr lang="en-US" altLang="zh-CN">
                    <a:latin typeface="Times New Roman" pitchFamily="2" charset="0"/>
                    <a:ea typeface="宋体" charset="0"/>
                  </a:rPr>
                  <a:t>0</a:t>
                </a:r>
              </a:p>
            </p:txBody>
          </p:sp>
          <p:sp>
            <p:nvSpPr>
              <p:cNvPr id="257032" name="Rectangle 8"/>
              <p:cNvSpPr>
                <a:spLocks noChangeArrowheads="1"/>
              </p:cNvSpPr>
              <p:nvPr/>
            </p:nvSpPr>
            <p:spPr bwMode="auto">
              <a:xfrm>
                <a:off x="555" y="585"/>
                <a:ext cx="2086"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0      a</a:t>
                </a:r>
                <a:r>
                  <a:rPr lang="en-US" altLang="zh-CN" baseline="-25000">
                    <a:latin typeface="Times New Roman" pitchFamily="2" charset="0"/>
                    <a:ea typeface="宋体" charset="0"/>
                  </a:rPr>
                  <a:t>32   </a:t>
                </a:r>
                <a:r>
                  <a:rPr lang="en-US" altLang="zh-CN">
                    <a:latin typeface="Times New Roman" pitchFamily="2" charset="0"/>
                    <a:ea typeface="宋体" charset="0"/>
                  </a:rPr>
                  <a:t>a</a:t>
                </a:r>
                <a:r>
                  <a:rPr lang="en-US" altLang="zh-CN" baseline="-25000">
                    <a:latin typeface="Times New Roman" pitchFamily="2" charset="0"/>
                    <a:ea typeface="宋体" charset="0"/>
                  </a:rPr>
                  <a:t>33</a:t>
                </a:r>
                <a:r>
                  <a:rPr lang="en-US" altLang="zh-CN">
                    <a:latin typeface="Times New Roman" pitchFamily="2" charset="0"/>
                    <a:ea typeface="宋体" charset="0"/>
                  </a:rPr>
                  <a:t>   a</a:t>
                </a:r>
                <a:r>
                  <a:rPr lang="en-US" altLang="zh-CN" baseline="-25000">
                    <a:latin typeface="Times New Roman" pitchFamily="2" charset="0"/>
                    <a:ea typeface="宋体" charset="0"/>
                  </a:rPr>
                  <a:t>34</a:t>
                </a:r>
                <a:r>
                  <a:rPr lang="en-US" altLang="zh-CN">
                    <a:latin typeface="Times New Roman" pitchFamily="2" charset="0"/>
                    <a:ea typeface="宋体" charset="0"/>
                  </a:rPr>
                  <a:t>   0 </a:t>
                </a:r>
                <a:r>
                  <a:rPr lang="en-US" altLang="zh-CN">
                    <a:latin typeface="Times New Roman" pitchFamily="2" charset="0"/>
                    <a:ea typeface="楷体_GB2312" charset="0"/>
                  </a:rPr>
                  <a:t>…</a:t>
                </a:r>
                <a:r>
                  <a:rPr lang="en-US" altLang="zh-CN" sz="2000">
                    <a:latin typeface="Times New Roman" pitchFamily="2" charset="0"/>
                    <a:ea typeface="楷体_GB2312" charset="0"/>
                  </a:rPr>
                  <a:t>.  </a:t>
                </a:r>
                <a:r>
                  <a:rPr lang="en-US" altLang="zh-CN">
                    <a:latin typeface="Times New Roman" pitchFamily="2" charset="0"/>
                    <a:ea typeface="宋体" charset="0"/>
                  </a:rPr>
                  <a:t>0</a:t>
                </a:r>
              </a:p>
            </p:txBody>
          </p:sp>
          <p:sp>
            <p:nvSpPr>
              <p:cNvPr id="257033" name="Rectangle 9"/>
              <p:cNvSpPr>
                <a:spLocks noChangeArrowheads="1"/>
              </p:cNvSpPr>
              <p:nvPr/>
            </p:nvSpPr>
            <p:spPr bwMode="auto">
              <a:xfrm>
                <a:off x="555" y="876"/>
                <a:ext cx="1678" cy="2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a:latin typeface="Times New Roman" pitchFamily="2" charset="0"/>
                    <a:ea typeface="楷体_GB2312" charset="0"/>
                  </a:rPr>
                  <a:t>   </a:t>
                </a:r>
                <a:r>
                  <a:rPr lang="en-US" altLang="zh-CN">
                    <a:latin typeface="Times New Roman" pitchFamily="2" charset="0"/>
                    <a:ea typeface="楷体_GB2312" charset="0"/>
                  </a:rPr>
                  <a:t>…    …     …    …</a:t>
                </a:r>
                <a:r>
                  <a:rPr lang="en-US" altLang="zh-CN" sz="2000">
                    <a:latin typeface="Times New Roman" pitchFamily="2" charset="0"/>
                    <a:ea typeface="楷体_GB2312" charset="0"/>
                  </a:rPr>
                  <a:t>.  </a:t>
                </a:r>
                <a:endParaRPr lang="en-US" altLang="zh-CN">
                  <a:latin typeface="Times New Roman" pitchFamily="2" charset="0"/>
                  <a:ea typeface="宋体" charset="0"/>
                </a:endParaRPr>
              </a:p>
            </p:txBody>
          </p:sp>
          <p:sp>
            <p:nvSpPr>
              <p:cNvPr id="257034" name="Rectangle 10"/>
              <p:cNvSpPr>
                <a:spLocks noChangeArrowheads="1"/>
              </p:cNvSpPr>
              <p:nvPr/>
            </p:nvSpPr>
            <p:spPr bwMode="auto">
              <a:xfrm>
                <a:off x="555" y="1521"/>
                <a:ext cx="2494"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0   </a:t>
                </a:r>
                <a:r>
                  <a:rPr lang="en-US" altLang="zh-CN">
                    <a:latin typeface="Times New Roman" pitchFamily="2" charset="0"/>
                    <a:ea typeface="楷体_GB2312" charset="0"/>
                  </a:rPr>
                  <a:t>…</a:t>
                </a:r>
                <a:r>
                  <a:rPr lang="en-US" altLang="zh-CN" sz="2000">
                    <a:latin typeface="Times New Roman" pitchFamily="2" charset="0"/>
                    <a:ea typeface="楷体_GB2312" charset="0"/>
                  </a:rPr>
                  <a:t>.     </a:t>
                </a:r>
                <a:r>
                  <a:rPr lang="en-US" altLang="zh-CN">
                    <a:latin typeface="Times New Roman" pitchFamily="2" charset="0"/>
                    <a:ea typeface="宋体" charset="0"/>
                  </a:rPr>
                  <a:t>0     0         a</a:t>
                </a:r>
                <a:r>
                  <a:rPr lang="en-US" altLang="zh-CN" baseline="-25000">
                    <a:latin typeface="Times New Roman" pitchFamily="2" charset="0"/>
                    <a:ea typeface="宋体" charset="0"/>
                  </a:rPr>
                  <a:t>n n-1</a:t>
                </a:r>
                <a:r>
                  <a:rPr lang="en-US" altLang="zh-CN">
                    <a:latin typeface="Times New Roman" pitchFamily="2" charset="0"/>
                    <a:ea typeface="宋体" charset="0"/>
                  </a:rPr>
                  <a:t>    a</a:t>
                </a:r>
                <a:r>
                  <a:rPr lang="en-US" altLang="zh-CN" baseline="-25000">
                    <a:latin typeface="Times New Roman" pitchFamily="2" charset="0"/>
                    <a:ea typeface="宋体" charset="0"/>
                  </a:rPr>
                  <a:t>n n</a:t>
                </a:r>
                <a:endParaRPr lang="en-US" altLang="zh-CN">
                  <a:latin typeface="Times New Roman" pitchFamily="2" charset="0"/>
                  <a:ea typeface="宋体" charset="0"/>
                </a:endParaRPr>
              </a:p>
            </p:txBody>
          </p:sp>
          <p:sp>
            <p:nvSpPr>
              <p:cNvPr id="257035" name="Rectangle 11"/>
              <p:cNvSpPr>
                <a:spLocks noChangeArrowheads="1"/>
              </p:cNvSpPr>
              <p:nvPr/>
            </p:nvSpPr>
            <p:spPr bwMode="auto">
              <a:xfrm>
                <a:off x="555" y="1198"/>
                <a:ext cx="2494"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0   </a:t>
                </a:r>
                <a:r>
                  <a:rPr lang="en-US" altLang="zh-CN">
                    <a:latin typeface="Times New Roman" pitchFamily="2" charset="0"/>
                    <a:ea typeface="楷体_GB2312" charset="0"/>
                  </a:rPr>
                  <a:t>…</a:t>
                </a:r>
                <a:r>
                  <a:rPr lang="en-US" altLang="zh-CN" sz="2000">
                    <a:latin typeface="Times New Roman" pitchFamily="2" charset="0"/>
                    <a:ea typeface="楷体_GB2312" charset="0"/>
                  </a:rPr>
                  <a:t>.     </a:t>
                </a:r>
                <a:r>
                  <a:rPr lang="en-US" altLang="zh-CN">
                    <a:latin typeface="Times New Roman" pitchFamily="2" charset="0"/>
                    <a:ea typeface="宋体" charset="0"/>
                  </a:rPr>
                  <a:t>0   a</a:t>
                </a:r>
                <a:r>
                  <a:rPr lang="en-US" altLang="zh-CN" baseline="-25000">
                    <a:latin typeface="Times New Roman" pitchFamily="2" charset="0"/>
                    <a:ea typeface="宋体" charset="0"/>
                  </a:rPr>
                  <a:t>n-1 n-2</a:t>
                </a:r>
                <a:r>
                  <a:rPr lang="en-US" altLang="zh-CN">
                    <a:latin typeface="Times New Roman" pitchFamily="2" charset="0"/>
                    <a:ea typeface="宋体" charset="0"/>
                  </a:rPr>
                  <a:t>   a</a:t>
                </a:r>
                <a:r>
                  <a:rPr lang="en-US" altLang="zh-CN" baseline="-25000">
                    <a:latin typeface="Times New Roman" pitchFamily="2" charset="0"/>
                    <a:ea typeface="宋体" charset="0"/>
                  </a:rPr>
                  <a:t>n-1 n-1</a:t>
                </a:r>
                <a:r>
                  <a:rPr lang="en-US" altLang="zh-CN">
                    <a:latin typeface="Times New Roman" pitchFamily="2" charset="0"/>
                    <a:ea typeface="宋体" charset="0"/>
                  </a:rPr>
                  <a:t>  a</a:t>
                </a:r>
                <a:r>
                  <a:rPr lang="en-US" altLang="zh-CN" baseline="-25000">
                    <a:latin typeface="Times New Roman" pitchFamily="2" charset="0"/>
                    <a:ea typeface="宋体" charset="0"/>
                  </a:rPr>
                  <a:t>n-1 n</a:t>
                </a:r>
                <a:endParaRPr lang="en-US" altLang="zh-CN">
                  <a:latin typeface="Times New Roman" pitchFamily="2" charset="0"/>
                  <a:ea typeface="宋体" charset="0"/>
                </a:endParaRPr>
              </a:p>
            </p:txBody>
          </p:sp>
          <p:sp>
            <p:nvSpPr>
              <p:cNvPr id="257036" name="Rectangle 12"/>
              <p:cNvSpPr>
                <a:spLocks noChangeArrowheads="1"/>
              </p:cNvSpPr>
              <p:nvPr/>
            </p:nvSpPr>
            <p:spPr bwMode="auto">
              <a:xfrm>
                <a:off x="0" y="886"/>
                <a:ext cx="363" cy="2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p>
            </p:txBody>
          </p:sp>
        </p:grpSp>
        <p:sp>
          <p:nvSpPr>
            <p:cNvPr id="27660" name="Rectangle 13"/>
            <p:cNvSpPr>
              <a:spLocks noChangeArrowheads="1"/>
            </p:cNvSpPr>
            <p:nvPr/>
          </p:nvSpPr>
          <p:spPr bwMode="auto">
            <a:xfrm>
              <a:off x="768" y="1910"/>
              <a:ext cx="1872"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5-6  </a:t>
              </a:r>
              <a:r>
                <a:rPr lang="zh-CN" altLang="en-US" sz="2000" b="1" dirty="0">
                  <a:latin typeface="楷体" pitchFamily="49" charset="-122"/>
                  <a:ea typeface="楷体" pitchFamily="49" charset="-122"/>
                </a:rPr>
                <a:t>三对角矩阵示例</a:t>
              </a:r>
            </a:p>
          </p:txBody>
        </p:sp>
      </p:grpSp>
      <p:sp>
        <p:nvSpPr>
          <p:cNvPr id="27661" name="Rectangle 14"/>
          <p:cNvSpPr>
            <a:spLocks noGrp="1" noChangeArrowheads="1"/>
          </p:cNvSpPr>
          <p:nvPr>
            <p:ph/>
          </p:nvPr>
        </p:nvSpPr>
        <p:spPr>
          <a:xfrm>
            <a:off x="152400" y="3573463"/>
            <a:ext cx="8812213" cy="3048000"/>
          </a:xfrm>
        </p:spPr>
        <p:txBody>
          <a:bodyPr/>
          <a:lstStyle/>
          <a:p>
            <a:pPr marL="0" indent="0">
              <a:lnSpc>
                <a:spcPct val="110000"/>
              </a:lnSpc>
              <a:buFont typeface="Wingdings" pitchFamily="2" charset="2"/>
              <a:buNone/>
            </a:pPr>
            <a:r>
              <a:rPr lang="zh-CN" altLang="en-US" sz="2800" b="1" dirty="0"/>
              <a:t>非零元素仅出现在主对角</a:t>
            </a:r>
            <a:r>
              <a:rPr lang="en-US" altLang="zh-CN" sz="2800" b="1" dirty="0"/>
              <a:t>(</a:t>
            </a:r>
            <a:r>
              <a:rPr lang="en-US" altLang="zh-CN" sz="2800" b="1" dirty="0" err="1"/>
              <a:t>a</a:t>
            </a:r>
            <a:r>
              <a:rPr lang="en-US" altLang="zh-CN" sz="2800" b="1" baseline="-18000" dirty="0" err="1"/>
              <a:t>i</a:t>
            </a:r>
            <a:r>
              <a:rPr lang="en-US" altLang="zh-CN" sz="2800" b="1" baseline="-18000" dirty="0"/>
              <a:t> i</a:t>
            </a:r>
            <a:r>
              <a:rPr lang="en-US" altLang="zh-CN" sz="2800" b="1" dirty="0"/>
              <a:t>,1≦i≦n)</a:t>
            </a:r>
            <a:r>
              <a:rPr lang="zh-CN" altLang="en-US" sz="2800" b="1" dirty="0"/>
              <a:t>上</a:t>
            </a:r>
            <a:endParaRPr lang="en-US" altLang="zh-CN" sz="2800" b="1" dirty="0"/>
          </a:p>
          <a:p>
            <a:pPr marL="0" indent="0">
              <a:lnSpc>
                <a:spcPct val="110000"/>
              </a:lnSpc>
              <a:buFont typeface="Wingdings" pitchFamily="2" charset="2"/>
              <a:buNone/>
            </a:pPr>
            <a:r>
              <a:rPr lang="zh-CN" altLang="en-US" sz="2800" b="1" dirty="0"/>
              <a:t>主对角线上的那条对角线</a:t>
            </a:r>
            <a:r>
              <a:rPr lang="en-US" altLang="zh-CN" sz="2800" b="1" dirty="0"/>
              <a:t>(</a:t>
            </a:r>
            <a:r>
              <a:rPr lang="en-US" altLang="zh-CN" sz="2800" b="1" dirty="0" err="1"/>
              <a:t>a</a:t>
            </a:r>
            <a:r>
              <a:rPr lang="en-US" altLang="zh-CN" sz="2800" b="1" baseline="-18000" dirty="0" err="1"/>
              <a:t>i</a:t>
            </a:r>
            <a:r>
              <a:rPr lang="en-US" altLang="zh-CN" sz="2800" b="1" baseline="-18000" dirty="0"/>
              <a:t> i+1</a:t>
            </a:r>
            <a:r>
              <a:rPr lang="en-US" altLang="zh-CN" sz="2800" b="1" dirty="0"/>
              <a:t>,1≦i≦n-1) </a:t>
            </a:r>
          </a:p>
          <a:p>
            <a:pPr marL="0" indent="0">
              <a:lnSpc>
                <a:spcPct val="110000"/>
              </a:lnSpc>
              <a:buFont typeface="Wingdings" pitchFamily="2" charset="2"/>
              <a:buNone/>
            </a:pPr>
            <a:r>
              <a:rPr lang="zh-CN" altLang="en-US" sz="2800" b="1" dirty="0"/>
              <a:t>主对角线下的那条对角线上</a:t>
            </a:r>
            <a:r>
              <a:rPr lang="en-US" altLang="zh-CN" sz="2800" b="1" dirty="0"/>
              <a:t>(a</a:t>
            </a:r>
            <a:r>
              <a:rPr lang="en-US" altLang="zh-CN" sz="2800" b="1" baseline="-18000" dirty="0"/>
              <a:t>i+1 i</a:t>
            </a:r>
            <a:r>
              <a:rPr lang="en-US" altLang="zh-CN" sz="2800" b="1" dirty="0"/>
              <a:t>,1≦i≦n-1)</a:t>
            </a:r>
          </a:p>
          <a:p>
            <a:pPr marL="0" indent="0">
              <a:lnSpc>
                <a:spcPct val="110000"/>
              </a:lnSpc>
              <a:buFont typeface="Wingdings" pitchFamily="2" charset="2"/>
              <a:buNone/>
            </a:pPr>
            <a:r>
              <a:rPr lang="zh-CN" altLang="en-US" sz="2800" b="1" dirty="0"/>
              <a:t>显然，当</a:t>
            </a:r>
            <a:r>
              <a:rPr lang="en-US" altLang="zh-CN" sz="2800" b="1" dirty="0"/>
              <a:t>| </a:t>
            </a:r>
            <a:r>
              <a:rPr lang="en-US" altLang="zh-CN" sz="2800" b="1" dirty="0" err="1"/>
              <a:t>i</a:t>
            </a:r>
            <a:r>
              <a:rPr lang="en-US" altLang="zh-CN" sz="2800" b="1" dirty="0"/>
              <a:t>-j |&gt;1</a:t>
            </a:r>
            <a:r>
              <a:rPr lang="zh-CN" altLang="en-US" sz="2800" b="1" dirty="0"/>
              <a:t>时，元素</a:t>
            </a:r>
            <a:r>
              <a:rPr lang="en-US" altLang="zh-CN" sz="2800" b="1" dirty="0" err="1"/>
              <a:t>a</a:t>
            </a:r>
            <a:r>
              <a:rPr lang="en-US" altLang="zh-CN" sz="2800" b="1" baseline="-18000" dirty="0" err="1"/>
              <a:t>ij</a:t>
            </a:r>
            <a:r>
              <a:rPr lang="en-US" altLang="zh-CN" sz="2800" b="1" dirty="0"/>
              <a:t>=0</a:t>
            </a:r>
            <a:r>
              <a:rPr lang="zh-CN" altLang="en-US" sz="2800" b="1" dirty="0"/>
              <a:t>。</a:t>
            </a:r>
          </a:p>
          <a:p>
            <a:pPr marL="0" indent="0">
              <a:lnSpc>
                <a:spcPct val="110000"/>
              </a:lnSpc>
              <a:buFont typeface="Wingdings" pitchFamily="2" charset="2"/>
              <a:buNone/>
            </a:pPr>
            <a:r>
              <a:rPr lang="zh-CN" altLang="en-US" sz="2800" b="1" dirty="0">
                <a:latin typeface="宋体" pitchFamily="2" charset="-122"/>
              </a:rPr>
              <a:t>    由此可知，一个</a:t>
            </a:r>
            <a:r>
              <a:rPr lang="en-US" altLang="zh-CN" sz="2800" b="1" dirty="0"/>
              <a:t>k</a:t>
            </a:r>
            <a:r>
              <a:rPr lang="zh-CN" altLang="en-US" sz="2800" b="1" dirty="0">
                <a:latin typeface="宋体" pitchFamily="2" charset="-122"/>
              </a:rPr>
              <a:t>对角矩阵</a:t>
            </a:r>
            <a:r>
              <a:rPr lang="en-US" altLang="zh-CN" sz="2800" b="1" dirty="0">
                <a:latin typeface="宋体" pitchFamily="2" charset="-122"/>
              </a:rPr>
              <a:t>(</a:t>
            </a:r>
            <a:r>
              <a:rPr lang="en-US" altLang="zh-CN" sz="2800" b="1" dirty="0"/>
              <a:t>k</a:t>
            </a:r>
            <a:r>
              <a:rPr lang="zh-CN" altLang="en-US" sz="2800" b="1" dirty="0">
                <a:latin typeface="宋体" pitchFamily="2" charset="-122"/>
              </a:rPr>
              <a:t>为奇数</a:t>
            </a:r>
            <a:r>
              <a:rPr lang="en-US" altLang="zh-CN" sz="2800" b="1" dirty="0">
                <a:latin typeface="宋体" pitchFamily="2" charset="-122"/>
              </a:rPr>
              <a:t>)</a:t>
            </a:r>
            <a:r>
              <a:rPr lang="en-US" altLang="zh-CN" sz="2800" b="1" dirty="0"/>
              <a:t>A</a:t>
            </a:r>
            <a:r>
              <a:rPr lang="zh-CN" altLang="en-US" sz="2800" b="1" dirty="0">
                <a:latin typeface="宋体" pitchFamily="2" charset="-122"/>
              </a:rPr>
              <a:t>是满足下述条件：</a:t>
            </a:r>
            <a:r>
              <a:rPr lang="zh-CN" altLang="en-US" sz="2800" b="1" dirty="0"/>
              <a:t> </a:t>
            </a:r>
            <a:r>
              <a:rPr lang="zh-CN" altLang="en-US" sz="2800" b="1" dirty="0">
                <a:latin typeface="宋体" pitchFamily="2" charset="-122"/>
              </a:rPr>
              <a:t>当</a:t>
            </a:r>
            <a:r>
              <a:rPr lang="en-US" altLang="zh-CN" sz="2800" b="1" dirty="0"/>
              <a:t>| </a:t>
            </a:r>
            <a:r>
              <a:rPr lang="en-US" altLang="zh-CN" sz="2800" b="1" dirty="0" err="1"/>
              <a:t>i</a:t>
            </a:r>
            <a:r>
              <a:rPr lang="en-US" altLang="zh-CN" sz="2800" b="1" dirty="0"/>
              <a:t>-j |&gt;(k-1)/2</a:t>
            </a:r>
            <a:r>
              <a:rPr lang="zh-CN" altLang="en-US" sz="2800" b="1" dirty="0">
                <a:latin typeface="宋体" pitchFamily="2" charset="-122"/>
              </a:rPr>
              <a:t>时， </a:t>
            </a:r>
            <a:r>
              <a:rPr lang="en-US" altLang="zh-CN" sz="2800" b="1" dirty="0" err="1"/>
              <a:t>a</a:t>
            </a:r>
            <a:r>
              <a:rPr lang="en-US" altLang="zh-CN" sz="2800" b="1" baseline="-18000" dirty="0" err="1"/>
              <a:t>i</a:t>
            </a:r>
            <a:r>
              <a:rPr lang="en-US" altLang="zh-CN" sz="2800" b="1" baseline="-18000" dirty="0"/>
              <a:t> j</a:t>
            </a:r>
            <a:r>
              <a:rPr lang="en-US" altLang="zh-CN" sz="2800" b="1" dirty="0"/>
              <a:t>=0 </a:t>
            </a:r>
          </a:p>
        </p:txBody>
      </p:sp>
      <p:sp>
        <p:nvSpPr>
          <p:cNvPr id="15" name="灯片编号占位符 14"/>
          <p:cNvSpPr>
            <a:spLocks noGrp="1"/>
          </p:cNvSpPr>
          <p:nvPr>
            <p:ph type="sldNum" sz="quarter" idx="12"/>
          </p:nvPr>
        </p:nvSpPr>
        <p:spPr/>
        <p:txBody>
          <a:bodyPr/>
          <a:lstStyle/>
          <a:p>
            <a:fld id="{8EC1CFFA-9162-4795-A94E-2747091806DB}" type="slidenum">
              <a:rPr lang="zh-CN" altLang="en-US" smtClean="0"/>
              <a:pPr/>
              <a:t>182</a:t>
            </a:fld>
            <a:endParaRPr lang="en-US" altLang="zh-CN"/>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p:nvPr>
        </p:nvSpPr>
        <p:spPr>
          <a:xfrm>
            <a:off x="152400" y="223838"/>
            <a:ext cx="8812213" cy="4718050"/>
          </a:xfrm>
        </p:spPr>
        <p:txBody>
          <a:bodyPr/>
          <a:lstStyle/>
          <a:p>
            <a:pPr marL="0" indent="0">
              <a:lnSpc>
                <a:spcPct val="110000"/>
              </a:lnSpc>
              <a:buFont typeface="Wingdings" pitchFamily="2" charset="2"/>
              <a:buNone/>
            </a:pPr>
            <a:r>
              <a:rPr lang="zh-CN" altLang="en-US" sz="2800" b="1" dirty="0">
                <a:latin typeface="宋体" pitchFamily="2" charset="-122"/>
              </a:rPr>
              <a:t>    对角矩阵可按</a:t>
            </a:r>
            <a:r>
              <a:rPr lang="zh-CN" altLang="en-US" sz="2800" b="1" dirty="0">
                <a:solidFill>
                  <a:schemeClr val="folHlink"/>
                </a:solidFill>
                <a:latin typeface="宋体" pitchFamily="2" charset="-122"/>
              </a:rPr>
              <a:t>行优先顺序</a:t>
            </a:r>
            <a:r>
              <a:rPr lang="zh-CN" altLang="en-US" sz="2800" b="1" dirty="0">
                <a:latin typeface="宋体" pitchFamily="2" charset="-122"/>
              </a:rPr>
              <a:t>或</a:t>
            </a:r>
            <a:r>
              <a:rPr lang="zh-CN" altLang="en-US" sz="2800" b="1" dirty="0">
                <a:solidFill>
                  <a:schemeClr val="folHlink"/>
                </a:solidFill>
                <a:latin typeface="宋体" pitchFamily="2" charset="-122"/>
              </a:rPr>
              <a:t>对角线顺序</a:t>
            </a:r>
            <a:r>
              <a:rPr lang="zh-CN" altLang="en-US" sz="2800" b="1" dirty="0">
                <a:latin typeface="宋体" pitchFamily="2" charset="-122"/>
              </a:rPr>
              <a:t>，将其压缩存储到一个向量中，并且也能找到每个非零元素和向量下标的对应关系。</a:t>
            </a:r>
          </a:p>
          <a:p>
            <a:pPr marL="0" indent="0">
              <a:lnSpc>
                <a:spcPct val="110000"/>
              </a:lnSpc>
              <a:buFont typeface="Wingdings" pitchFamily="2" charset="2"/>
              <a:buNone/>
            </a:pPr>
            <a:r>
              <a:rPr lang="zh-CN" altLang="en-US" sz="2800" b="1" dirty="0">
                <a:latin typeface="宋体" pitchFamily="2" charset="-122"/>
              </a:rPr>
              <a:t>    仍然以三对角矩阵为例讨论。</a:t>
            </a:r>
          </a:p>
          <a:p>
            <a:pPr marL="533400" lvl="1" indent="0">
              <a:lnSpc>
                <a:spcPct val="110000"/>
              </a:lnSpc>
              <a:buFont typeface="Wingdings" pitchFamily="2" charset="2"/>
              <a:buNone/>
            </a:pPr>
            <a:r>
              <a:rPr lang="zh-CN" altLang="en-US" b="1" dirty="0">
                <a:latin typeface="楷体" pitchFamily="49" charset="-122"/>
                <a:ea typeface="楷体" pitchFamily="49" charset="-122"/>
              </a:rPr>
              <a:t>当</a:t>
            </a:r>
            <a:r>
              <a:rPr lang="en-US" altLang="zh-CN" b="1" dirty="0" err="1">
                <a:latin typeface="楷体" pitchFamily="49" charset="-122"/>
                <a:ea typeface="楷体" pitchFamily="49" charset="-122"/>
              </a:rPr>
              <a:t>i</a:t>
            </a:r>
            <a:r>
              <a:rPr lang="en-US" altLang="zh-CN" b="1" dirty="0">
                <a:latin typeface="楷体" pitchFamily="49" charset="-122"/>
                <a:ea typeface="楷体" pitchFamily="49" charset="-122"/>
              </a:rPr>
              <a:t>=1</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rPr>
              <a:t>j=1</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rPr>
              <a:t>2</a:t>
            </a:r>
            <a:r>
              <a:rPr lang="zh-CN" altLang="en-US" b="1" dirty="0">
                <a:latin typeface="楷体" pitchFamily="49" charset="-122"/>
                <a:ea typeface="楷体" pitchFamily="49" charset="-122"/>
              </a:rPr>
              <a:t>，或</a:t>
            </a:r>
            <a:r>
              <a:rPr lang="en-US" altLang="zh-CN" b="1" dirty="0" err="1">
                <a:latin typeface="楷体" pitchFamily="49" charset="-122"/>
                <a:ea typeface="楷体" pitchFamily="49" charset="-122"/>
              </a:rPr>
              <a:t>i</a:t>
            </a:r>
            <a:r>
              <a:rPr lang="en-US" altLang="zh-CN" b="1" dirty="0">
                <a:latin typeface="楷体" pitchFamily="49" charset="-122"/>
                <a:ea typeface="楷体" pitchFamily="49" charset="-122"/>
              </a:rPr>
              <a:t>=n</a:t>
            </a:r>
            <a:r>
              <a:rPr lang="zh-CN" altLang="en-US" b="1" dirty="0">
                <a:latin typeface="楷体" pitchFamily="49" charset="-122"/>
                <a:ea typeface="楷体" pitchFamily="49" charset="-122"/>
              </a:rPr>
              <a:t>， </a:t>
            </a:r>
            <a:r>
              <a:rPr lang="en-US" altLang="zh-CN" b="1" dirty="0">
                <a:latin typeface="楷体" pitchFamily="49" charset="-122"/>
                <a:ea typeface="楷体" pitchFamily="49" charset="-122"/>
              </a:rPr>
              <a:t>j=n-1</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rPr>
              <a:t>n</a:t>
            </a:r>
            <a:r>
              <a:rPr lang="zh-CN" altLang="en-US" b="1" dirty="0">
                <a:latin typeface="楷体" pitchFamily="49" charset="-122"/>
                <a:ea typeface="楷体" pitchFamily="49" charset="-122"/>
              </a:rPr>
              <a:t>或</a:t>
            </a:r>
          </a:p>
          <a:p>
            <a:pPr marL="0" indent="0">
              <a:lnSpc>
                <a:spcPct val="110000"/>
              </a:lnSpc>
              <a:buFont typeface="Wingdings" pitchFamily="2" charset="2"/>
              <a:buNone/>
            </a:pPr>
            <a:r>
              <a:rPr lang="en-US" altLang="zh-CN" sz="2800" b="1" dirty="0"/>
              <a:t>1&lt;</a:t>
            </a:r>
            <a:r>
              <a:rPr lang="en-US" altLang="zh-CN" sz="2800" b="1" dirty="0" err="1"/>
              <a:t>i</a:t>
            </a:r>
            <a:r>
              <a:rPr lang="en-US" altLang="zh-CN" sz="2800" b="1" dirty="0"/>
              <a:t>&lt;n-1,j=i-1</a:t>
            </a:r>
            <a:r>
              <a:rPr lang="zh-CN" altLang="en-US" sz="2800" b="1" dirty="0"/>
              <a:t>、</a:t>
            </a:r>
            <a:r>
              <a:rPr lang="en-US" altLang="zh-CN" sz="2800" b="1" dirty="0" err="1"/>
              <a:t>i</a:t>
            </a:r>
            <a:r>
              <a:rPr lang="zh-CN" altLang="en-US" sz="2800" b="1" dirty="0"/>
              <a:t>、</a:t>
            </a:r>
            <a:r>
              <a:rPr lang="en-US" altLang="zh-CN" sz="2800" b="1" dirty="0"/>
              <a:t>i+1</a:t>
            </a:r>
            <a:r>
              <a:rPr lang="zh-CN" altLang="en-US" sz="2800" b="1" dirty="0">
                <a:latin typeface="宋体" pitchFamily="2" charset="-122"/>
              </a:rPr>
              <a:t>的元素</a:t>
            </a:r>
            <a:r>
              <a:rPr lang="en-US" altLang="zh-CN" sz="2800" b="1" dirty="0" err="1"/>
              <a:t>a</a:t>
            </a:r>
            <a:r>
              <a:rPr lang="en-US" altLang="zh-CN" sz="2800" b="1" baseline="-18000" dirty="0" err="1"/>
              <a:t>ij</a:t>
            </a:r>
            <a:r>
              <a:rPr lang="zh-CN" altLang="en-US" sz="2800" b="1" dirty="0">
                <a:latin typeface="宋体" pitchFamily="2" charset="-122"/>
              </a:rPr>
              <a:t>外，其余元素都是</a:t>
            </a:r>
            <a:r>
              <a:rPr lang="en-US" altLang="zh-CN" sz="2800" b="1" dirty="0"/>
              <a:t>0</a:t>
            </a:r>
            <a:r>
              <a:rPr lang="zh-CN" altLang="en-US" sz="2800" b="1" dirty="0">
                <a:latin typeface="宋体" pitchFamily="2" charset="-122"/>
              </a:rPr>
              <a:t>。</a:t>
            </a:r>
          </a:p>
          <a:p>
            <a:pPr marL="0" indent="0">
              <a:lnSpc>
                <a:spcPct val="110000"/>
              </a:lnSpc>
              <a:buFont typeface="Wingdings" pitchFamily="2" charset="2"/>
              <a:buNone/>
            </a:pPr>
            <a:r>
              <a:rPr lang="zh-CN" altLang="en-US" sz="2800" b="1" dirty="0">
                <a:latin typeface="宋体" pitchFamily="2" charset="-122"/>
              </a:rPr>
              <a:t>    对这种矩阵，当以按</a:t>
            </a:r>
            <a:r>
              <a:rPr lang="zh-CN" altLang="en-US" sz="2800" b="1" dirty="0"/>
              <a:t>“</a:t>
            </a:r>
            <a:r>
              <a:rPr lang="zh-CN" altLang="en-US" sz="2800" b="1" dirty="0">
                <a:solidFill>
                  <a:schemeClr val="folHlink"/>
                </a:solidFill>
                <a:latin typeface="宋体" pitchFamily="2" charset="-122"/>
              </a:rPr>
              <a:t>行优先顺序</a:t>
            </a:r>
            <a:r>
              <a:rPr lang="zh-CN" altLang="en-US" sz="2800" b="1" dirty="0"/>
              <a:t>”</a:t>
            </a:r>
            <a:r>
              <a:rPr lang="zh-CN" altLang="en-US" sz="2800" b="1" dirty="0">
                <a:latin typeface="宋体" pitchFamily="2" charset="-122"/>
              </a:rPr>
              <a:t>存储时， 第</a:t>
            </a:r>
            <a:r>
              <a:rPr lang="en-US" altLang="zh-CN" sz="2800" b="1" dirty="0"/>
              <a:t>1</a:t>
            </a:r>
            <a:r>
              <a:rPr lang="zh-CN" altLang="en-US" sz="2800" b="1" dirty="0">
                <a:latin typeface="宋体" pitchFamily="2" charset="-122"/>
              </a:rPr>
              <a:t>行和第</a:t>
            </a:r>
            <a:r>
              <a:rPr lang="en-US" altLang="zh-CN" sz="2800" b="1" dirty="0"/>
              <a:t>n</a:t>
            </a:r>
            <a:r>
              <a:rPr lang="zh-CN" altLang="en-US" sz="2800" b="1" dirty="0">
                <a:latin typeface="宋体" pitchFamily="2" charset="-122"/>
              </a:rPr>
              <a:t>行是</a:t>
            </a:r>
            <a:r>
              <a:rPr lang="en-US" altLang="zh-CN" sz="2800" b="1" dirty="0"/>
              <a:t>2</a:t>
            </a:r>
            <a:r>
              <a:rPr lang="zh-CN" altLang="en-US" sz="2800" b="1" dirty="0">
                <a:latin typeface="宋体" pitchFamily="2" charset="-122"/>
              </a:rPr>
              <a:t>个非零元素，其余每行的非零元素都要是</a:t>
            </a:r>
            <a:r>
              <a:rPr lang="en-US" altLang="zh-CN" sz="2800" b="1" dirty="0"/>
              <a:t>3</a:t>
            </a:r>
            <a:r>
              <a:rPr lang="zh-CN" altLang="en-US" sz="2800" b="1" dirty="0">
                <a:latin typeface="宋体" pitchFamily="2" charset="-122"/>
              </a:rPr>
              <a:t>个，则需存储的元素个数为</a:t>
            </a:r>
            <a:r>
              <a:rPr lang="en-US" altLang="zh-CN" sz="2800" b="1" dirty="0"/>
              <a:t>3n-2</a:t>
            </a:r>
            <a:r>
              <a:rPr lang="zh-CN" altLang="en-US" sz="2800" b="1" dirty="0">
                <a:latin typeface="宋体" pitchFamily="2" charset="-122"/>
              </a:rPr>
              <a:t>。</a:t>
            </a:r>
          </a:p>
        </p:txBody>
      </p:sp>
      <p:grpSp>
        <p:nvGrpSpPr>
          <p:cNvPr id="2" name="Group 3"/>
          <p:cNvGrpSpPr>
            <a:grpSpLocks/>
          </p:cNvGrpSpPr>
          <p:nvPr/>
        </p:nvGrpSpPr>
        <p:grpSpPr bwMode="auto">
          <a:xfrm>
            <a:off x="838200" y="5018088"/>
            <a:ext cx="7038975" cy="1579562"/>
            <a:chOff x="0" y="0"/>
            <a:chExt cx="4434" cy="995"/>
          </a:xfrm>
        </p:grpSpPr>
        <p:grpSp>
          <p:nvGrpSpPr>
            <p:cNvPr id="3" name="Group 4"/>
            <p:cNvGrpSpPr>
              <a:grpSpLocks/>
            </p:cNvGrpSpPr>
            <p:nvPr/>
          </p:nvGrpSpPr>
          <p:grpSpPr bwMode="auto">
            <a:xfrm>
              <a:off x="0" y="0"/>
              <a:ext cx="4434" cy="659"/>
              <a:chOff x="0" y="0"/>
              <a:chExt cx="4434" cy="659"/>
            </a:xfrm>
          </p:grpSpPr>
          <p:sp>
            <p:nvSpPr>
              <p:cNvPr id="258053" name="Rectangle 5"/>
              <p:cNvSpPr>
                <a:spLocks noChangeArrowheads="1"/>
              </p:cNvSpPr>
              <p:nvPr/>
            </p:nvSpPr>
            <p:spPr bwMode="auto">
              <a:xfrm>
                <a:off x="0" y="342"/>
                <a:ext cx="317" cy="2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sa</a:t>
                </a:r>
                <a:endParaRPr lang="en-US" altLang="zh-CN" baseline="-18000">
                  <a:latin typeface="Times New Roman" pitchFamily="2" charset="0"/>
                  <a:ea typeface="宋体" charset="0"/>
                </a:endParaRPr>
              </a:p>
            </p:txBody>
          </p:sp>
          <p:grpSp>
            <p:nvGrpSpPr>
              <p:cNvPr id="4" name="Group 6"/>
              <p:cNvGrpSpPr>
                <a:grpSpLocks/>
              </p:cNvGrpSpPr>
              <p:nvPr/>
            </p:nvGrpSpPr>
            <p:grpSpPr bwMode="auto">
              <a:xfrm>
                <a:off x="365" y="319"/>
                <a:ext cx="4035" cy="340"/>
                <a:chOff x="0" y="0"/>
                <a:chExt cx="4035" cy="340"/>
              </a:xfrm>
            </p:grpSpPr>
            <p:sp>
              <p:nvSpPr>
                <p:cNvPr id="258055" name="Rectangle 7"/>
                <p:cNvSpPr>
                  <a:spLocks noChangeArrowheads="1"/>
                </p:cNvSpPr>
                <p:nvPr/>
              </p:nvSpPr>
              <p:spPr bwMode="auto">
                <a:xfrm>
                  <a:off x="0" y="0"/>
                  <a:ext cx="4035" cy="340"/>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dirty="0">
                      <a:latin typeface="Times New Roman" pitchFamily="2" charset="0"/>
                      <a:ea typeface="宋体" charset="0"/>
                    </a:rPr>
                    <a:t> </a:t>
                  </a:r>
                  <a:r>
                    <a:rPr lang="en-US" altLang="zh-CN" sz="2400" dirty="0">
                      <a:latin typeface="Times New Roman" pitchFamily="2" charset="0"/>
                      <a:ea typeface="宋体" charset="0"/>
                    </a:rPr>
                    <a:t>a</a:t>
                  </a:r>
                  <a:r>
                    <a:rPr lang="en-US" altLang="zh-CN" sz="2400" baseline="-18000" dirty="0">
                      <a:latin typeface="Times New Roman" pitchFamily="2" charset="0"/>
                      <a:ea typeface="宋体" charset="0"/>
                    </a:rPr>
                    <a:t>11   </a:t>
                  </a:r>
                  <a:r>
                    <a:rPr lang="en-US" altLang="zh-CN" sz="2400" dirty="0">
                      <a:latin typeface="Times New Roman" pitchFamily="2" charset="0"/>
                      <a:ea typeface="宋体" charset="0"/>
                    </a:rPr>
                    <a:t>a</a:t>
                  </a:r>
                  <a:r>
                    <a:rPr lang="en-US" altLang="zh-CN" sz="2400" baseline="-18000" dirty="0">
                      <a:latin typeface="Times New Roman" pitchFamily="2" charset="0"/>
                      <a:ea typeface="宋体" charset="0"/>
                    </a:rPr>
                    <a:t>12    </a:t>
                  </a:r>
                  <a:r>
                    <a:rPr lang="en-US" altLang="zh-CN" sz="2400" dirty="0">
                      <a:latin typeface="Times New Roman" pitchFamily="2" charset="0"/>
                      <a:ea typeface="宋体" charset="0"/>
                    </a:rPr>
                    <a:t>a</a:t>
                  </a:r>
                  <a:r>
                    <a:rPr lang="en-US" altLang="zh-CN" sz="2400" baseline="-18000" dirty="0">
                      <a:latin typeface="Times New Roman" pitchFamily="2" charset="0"/>
                      <a:ea typeface="宋体" charset="0"/>
                    </a:rPr>
                    <a:t>21     </a:t>
                  </a:r>
                  <a:r>
                    <a:rPr lang="en-US" altLang="zh-CN" sz="2400" dirty="0">
                      <a:latin typeface="Times New Roman" pitchFamily="2" charset="0"/>
                      <a:ea typeface="宋体" charset="0"/>
                    </a:rPr>
                    <a:t>a</a:t>
                  </a:r>
                  <a:r>
                    <a:rPr lang="en-US" altLang="zh-CN" sz="2400" baseline="-18000" dirty="0">
                      <a:latin typeface="Times New Roman" pitchFamily="2" charset="0"/>
                      <a:ea typeface="宋体" charset="0"/>
                    </a:rPr>
                    <a:t>22     </a:t>
                  </a:r>
                  <a:r>
                    <a:rPr lang="en-US" altLang="zh-CN" sz="2400" dirty="0">
                      <a:latin typeface="Times New Roman" pitchFamily="2" charset="0"/>
                      <a:ea typeface="宋体" charset="0"/>
                    </a:rPr>
                    <a:t>a</a:t>
                  </a:r>
                  <a:r>
                    <a:rPr lang="en-US" altLang="zh-CN" sz="2400" baseline="-18000" dirty="0">
                      <a:latin typeface="Times New Roman" pitchFamily="2" charset="0"/>
                      <a:ea typeface="宋体" charset="0"/>
                    </a:rPr>
                    <a:t>23    </a:t>
                  </a:r>
                  <a:r>
                    <a:rPr lang="en-US" altLang="zh-CN" sz="2400" dirty="0">
                      <a:latin typeface="Times New Roman" pitchFamily="2" charset="0"/>
                      <a:ea typeface="宋体" charset="0"/>
                    </a:rPr>
                    <a:t>a</a:t>
                  </a:r>
                  <a:r>
                    <a:rPr lang="en-US" altLang="zh-CN" sz="2400" baseline="-18000" dirty="0">
                      <a:latin typeface="Times New Roman" pitchFamily="2" charset="0"/>
                      <a:ea typeface="宋体" charset="0"/>
                    </a:rPr>
                    <a:t>32   </a:t>
                  </a:r>
                  <a:r>
                    <a:rPr lang="en-US" altLang="zh-CN" sz="2400" dirty="0">
                      <a:latin typeface="Times New Roman" pitchFamily="2" charset="0"/>
                      <a:ea typeface="宋体" charset="0"/>
                    </a:rPr>
                    <a:t>a</a:t>
                  </a:r>
                  <a:r>
                    <a:rPr lang="en-US" altLang="zh-CN" sz="2400" baseline="-18000" dirty="0">
                      <a:latin typeface="Times New Roman" pitchFamily="2" charset="0"/>
                      <a:ea typeface="宋体" charset="0"/>
                    </a:rPr>
                    <a:t>33     </a:t>
                  </a:r>
                  <a:r>
                    <a:rPr lang="en-US" altLang="zh-CN" sz="2400" dirty="0">
                      <a:latin typeface="Times New Roman" pitchFamily="2" charset="0"/>
                      <a:ea typeface="宋体" charset="0"/>
                    </a:rPr>
                    <a:t>a</a:t>
                  </a:r>
                  <a:r>
                    <a:rPr lang="en-US" altLang="zh-CN" sz="2400" baseline="-18000" dirty="0">
                      <a:latin typeface="Times New Roman" pitchFamily="2" charset="0"/>
                      <a:ea typeface="宋体" charset="0"/>
                    </a:rPr>
                    <a:t>34     </a:t>
                  </a:r>
                  <a:r>
                    <a:rPr lang="en-US" altLang="zh-CN" sz="2400" dirty="0">
                      <a:latin typeface="Times New Roman" pitchFamily="2" charset="0"/>
                      <a:ea typeface="Arial Unicode MS" charset="0"/>
                    </a:rPr>
                    <a:t>…</a:t>
                  </a:r>
                  <a:r>
                    <a:rPr lang="en-US" altLang="zh-CN" sz="2400" baseline="-18000" dirty="0">
                      <a:latin typeface="Times New Roman" pitchFamily="2" charset="0"/>
                      <a:ea typeface="宋体" charset="0"/>
                    </a:rPr>
                    <a:t>    </a:t>
                  </a:r>
                  <a:r>
                    <a:rPr lang="en-US" altLang="zh-CN" sz="2400" dirty="0">
                      <a:latin typeface="Times New Roman" pitchFamily="2" charset="0"/>
                      <a:ea typeface="宋体" charset="0"/>
                    </a:rPr>
                    <a:t>a</a:t>
                  </a:r>
                  <a:r>
                    <a:rPr lang="en-US" altLang="zh-CN" sz="2400" baseline="-18000" dirty="0">
                      <a:latin typeface="Times New Roman" pitchFamily="2" charset="0"/>
                      <a:ea typeface="宋体" charset="0"/>
                    </a:rPr>
                    <a:t>n n-1   </a:t>
                  </a:r>
                  <a:r>
                    <a:rPr lang="en-US" altLang="zh-CN" sz="2400" dirty="0">
                      <a:latin typeface="Times New Roman" pitchFamily="2" charset="0"/>
                      <a:ea typeface="Arial Unicode MS" charset="0"/>
                    </a:rPr>
                    <a:t> </a:t>
                  </a:r>
                  <a:r>
                    <a:rPr lang="en-US" altLang="zh-CN" sz="2400" baseline="-18000" dirty="0">
                      <a:latin typeface="Times New Roman" pitchFamily="2" charset="0"/>
                      <a:ea typeface="宋体" charset="0"/>
                    </a:rPr>
                    <a:t> </a:t>
                  </a:r>
                  <a:r>
                    <a:rPr lang="en-US" altLang="zh-CN" sz="2400" dirty="0" err="1">
                      <a:latin typeface="Times New Roman" pitchFamily="2" charset="0"/>
                      <a:ea typeface="宋体" charset="0"/>
                    </a:rPr>
                    <a:t>a</a:t>
                  </a:r>
                  <a:r>
                    <a:rPr lang="en-US" altLang="zh-CN" sz="2400" baseline="-18000" dirty="0" err="1">
                      <a:latin typeface="Times New Roman" pitchFamily="2" charset="0"/>
                      <a:ea typeface="宋体" charset="0"/>
                    </a:rPr>
                    <a:t>nn</a:t>
                  </a:r>
                  <a:endParaRPr lang="en-US" altLang="zh-CN" sz="2400" baseline="-18000" dirty="0">
                    <a:latin typeface="Times New Roman" pitchFamily="2" charset="0"/>
                    <a:ea typeface="宋体" charset="0"/>
                  </a:endParaRPr>
                </a:p>
              </p:txBody>
            </p:sp>
            <p:sp>
              <p:nvSpPr>
                <p:cNvPr id="258056" name="Line 8"/>
                <p:cNvSpPr>
                  <a:spLocks noChangeShapeType="1"/>
                </p:cNvSpPr>
                <p:nvPr/>
              </p:nvSpPr>
              <p:spPr bwMode="auto">
                <a:xfrm>
                  <a:off x="384" y="0"/>
                  <a:ext cx="0" cy="3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8057" name="Line 9"/>
                <p:cNvSpPr>
                  <a:spLocks noChangeShapeType="1"/>
                </p:cNvSpPr>
                <p:nvPr/>
              </p:nvSpPr>
              <p:spPr bwMode="auto">
                <a:xfrm>
                  <a:off x="720" y="0"/>
                  <a:ext cx="0" cy="3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8058" name="Line 10"/>
                <p:cNvSpPr>
                  <a:spLocks noChangeShapeType="1"/>
                </p:cNvSpPr>
                <p:nvPr/>
              </p:nvSpPr>
              <p:spPr bwMode="auto">
                <a:xfrm>
                  <a:off x="1056" y="0"/>
                  <a:ext cx="0" cy="3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8059" name="Line 11"/>
                <p:cNvSpPr>
                  <a:spLocks noChangeShapeType="1"/>
                </p:cNvSpPr>
                <p:nvPr/>
              </p:nvSpPr>
              <p:spPr bwMode="auto">
                <a:xfrm>
                  <a:off x="1440" y="0"/>
                  <a:ext cx="0" cy="3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8060" name="Line 12"/>
                <p:cNvSpPr>
                  <a:spLocks noChangeShapeType="1"/>
                </p:cNvSpPr>
                <p:nvPr/>
              </p:nvSpPr>
              <p:spPr bwMode="auto">
                <a:xfrm>
                  <a:off x="1776" y="0"/>
                  <a:ext cx="0" cy="3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8061" name="Line 13"/>
                <p:cNvSpPr>
                  <a:spLocks noChangeShapeType="1"/>
                </p:cNvSpPr>
                <p:nvPr/>
              </p:nvSpPr>
              <p:spPr bwMode="auto">
                <a:xfrm>
                  <a:off x="2130" y="0"/>
                  <a:ext cx="0" cy="3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8062" name="Line 14"/>
                <p:cNvSpPr>
                  <a:spLocks noChangeShapeType="1"/>
                </p:cNvSpPr>
                <p:nvPr/>
              </p:nvSpPr>
              <p:spPr bwMode="auto">
                <a:xfrm>
                  <a:off x="2466" y="0"/>
                  <a:ext cx="0" cy="3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8063" name="Line 15"/>
                <p:cNvSpPr>
                  <a:spLocks noChangeShapeType="1"/>
                </p:cNvSpPr>
                <p:nvPr/>
              </p:nvSpPr>
              <p:spPr bwMode="auto">
                <a:xfrm>
                  <a:off x="2802" y="0"/>
                  <a:ext cx="0" cy="3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8064" name="Line 16"/>
                <p:cNvSpPr>
                  <a:spLocks noChangeShapeType="1"/>
                </p:cNvSpPr>
                <p:nvPr/>
              </p:nvSpPr>
              <p:spPr bwMode="auto">
                <a:xfrm>
                  <a:off x="3186" y="0"/>
                  <a:ext cx="0" cy="3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8065" name="Line 17"/>
                <p:cNvSpPr>
                  <a:spLocks noChangeShapeType="1"/>
                </p:cNvSpPr>
                <p:nvPr/>
              </p:nvSpPr>
              <p:spPr bwMode="auto">
                <a:xfrm>
                  <a:off x="3619" y="0"/>
                  <a:ext cx="0" cy="3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58066" name="Rectangle 18"/>
              <p:cNvSpPr>
                <a:spLocks noChangeArrowheads="1"/>
              </p:cNvSpPr>
              <p:nvPr/>
            </p:nvSpPr>
            <p:spPr bwMode="auto">
              <a:xfrm>
                <a:off x="127" y="0"/>
                <a:ext cx="4307" cy="2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400" dirty="0">
                    <a:latin typeface="Times New Roman" pitchFamily="2" charset="0"/>
                    <a:ea typeface="宋体" charset="0"/>
                  </a:rPr>
                  <a:t>K    1      2     3     4     5     6     7      8    </a:t>
                </a:r>
                <a:r>
                  <a:rPr lang="en-US" altLang="zh-CN" sz="2400" dirty="0">
                    <a:latin typeface="Times New Roman" pitchFamily="2" charset="0"/>
                    <a:ea typeface="Arial Unicode MS" charset="0"/>
                  </a:rPr>
                  <a:t>…</a:t>
                </a:r>
                <a:r>
                  <a:rPr lang="en-US" altLang="zh-CN" sz="2400" dirty="0">
                    <a:latin typeface="Times New Roman" pitchFamily="2" charset="0"/>
                    <a:ea typeface="宋体" charset="0"/>
                  </a:rPr>
                  <a:t>  3n-3   3n-2</a:t>
                </a:r>
              </a:p>
            </p:txBody>
          </p:sp>
        </p:grpSp>
        <p:sp>
          <p:nvSpPr>
            <p:cNvPr id="28690" name="Rectangle 19"/>
            <p:cNvSpPr>
              <a:spLocks noChangeArrowheads="1"/>
            </p:cNvSpPr>
            <p:nvPr/>
          </p:nvSpPr>
          <p:spPr bwMode="auto">
            <a:xfrm>
              <a:off x="1008" y="755"/>
              <a:ext cx="2592"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5-7 </a:t>
              </a:r>
              <a:r>
                <a:rPr lang="zh-CN" altLang="en-US" sz="2000" b="1" dirty="0">
                  <a:latin typeface="楷体" pitchFamily="49" charset="-122"/>
                  <a:ea typeface="楷体" pitchFamily="49" charset="-122"/>
                </a:rPr>
                <a:t>三对角矩阵的压缩存储示例</a:t>
              </a:r>
            </a:p>
          </p:txBody>
        </p:sp>
      </p:grpSp>
      <p:sp>
        <p:nvSpPr>
          <p:cNvPr id="20" name="灯片编号占位符 19"/>
          <p:cNvSpPr>
            <a:spLocks noGrp="1"/>
          </p:cNvSpPr>
          <p:nvPr>
            <p:ph type="sldNum" sz="quarter" idx="12"/>
          </p:nvPr>
        </p:nvSpPr>
        <p:spPr/>
        <p:txBody>
          <a:bodyPr/>
          <a:lstStyle/>
          <a:p>
            <a:fld id="{8EC1CFFA-9162-4795-A94E-2747091806DB}" type="slidenum">
              <a:rPr lang="zh-CN" altLang="en-US" smtClean="0"/>
              <a:pPr/>
              <a:t>183</a:t>
            </a:fld>
            <a:endParaRPr lang="en-US" altLang="zh-CN"/>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2"/>
          <p:cNvSpPr txBox="1">
            <a:spLocks noChangeArrowheads="1"/>
          </p:cNvSpPr>
          <p:nvPr/>
        </p:nvSpPr>
        <p:spPr bwMode="auto">
          <a:xfrm>
            <a:off x="142844" y="714356"/>
            <a:ext cx="8812213" cy="5422638"/>
          </a:xfrm>
          <a:prstGeom prst="rect">
            <a:avLst/>
          </a:prstGeom>
          <a:noFill/>
          <a:ln w="9525">
            <a:noFill/>
            <a:miter lim="800000"/>
            <a:headEnd/>
            <a:tailEnd/>
          </a:ln>
        </p:spPr>
        <p:txBody>
          <a:bodyPr>
            <a:spAutoFit/>
          </a:bodyPr>
          <a:lstStyle/>
          <a:p>
            <a:pPr>
              <a:lnSpc>
                <a:spcPct val="110000"/>
              </a:lnSpc>
              <a:spcBef>
                <a:spcPct val="20000"/>
              </a:spcBef>
            </a:pPr>
            <a:r>
              <a:rPr lang="zh-CN" altLang="en-US" sz="3200" dirty="0">
                <a:latin typeface="宋体" pitchFamily="2" charset="-122"/>
              </a:rPr>
              <a:t>    </a:t>
            </a:r>
            <a:r>
              <a:rPr lang="zh-CN" altLang="en-US" sz="2400" b="1" dirty="0">
                <a:latin typeface="楷体" pitchFamily="49" charset="-122"/>
                <a:ea typeface="楷体" pitchFamily="49" charset="-122"/>
              </a:rPr>
              <a:t>如图</a:t>
            </a:r>
            <a:r>
              <a:rPr lang="en-US" altLang="zh-CN" sz="2400" b="1" dirty="0">
                <a:latin typeface="楷体" pitchFamily="49" charset="-122"/>
                <a:ea typeface="楷体" pitchFamily="49" charset="-122"/>
              </a:rPr>
              <a:t>5-7</a:t>
            </a:r>
            <a:r>
              <a:rPr lang="zh-CN" altLang="en-US" sz="2400" b="1" dirty="0">
                <a:latin typeface="楷体" pitchFamily="49" charset="-122"/>
                <a:ea typeface="楷体" pitchFamily="49" charset="-122"/>
              </a:rPr>
              <a:t>所示三对角矩阵的压缩存储形式。数组</a:t>
            </a:r>
            <a:r>
              <a:rPr lang="en-US" altLang="zh-CN" sz="2400" b="1" dirty="0" err="1">
                <a:latin typeface="楷体" pitchFamily="49" charset="-122"/>
                <a:ea typeface="楷体" pitchFamily="49" charset="-122"/>
              </a:rPr>
              <a:t>sa</a:t>
            </a:r>
            <a:r>
              <a:rPr lang="zh-CN" altLang="en-US" sz="2400" b="1" dirty="0">
                <a:latin typeface="楷体" pitchFamily="49" charset="-122"/>
                <a:ea typeface="楷体" pitchFamily="49" charset="-122"/>
              </a:rPr>
              <a:t>中的元素</a:t>
            </a:r>
            <a:r>
              <a:rPr lang="en-US" altLang="zh-CN" sz="2400" b="1" dirty="0" err="1">
                <a:latin typeface="楷体" pitchFamily="49" charset="-122"/>
                <a:ea typeface="楷体" pitchFamily="49" charset="-122"/>
              </a:rPr>
              <a:t>sa</a:t>
            </a:r>
            <a:r>
              <a:rPr lang="en-US" altLang="zh-CN" sz="2400" b="1" dirty="0">
                <a:latin typeface="楷体" pitchFamily="49" charset="-122"/>
                <a:ea typeface="楷体" pitchFamily="49" charset="-122"/>
              </a:rPr>
              <a:t>[k]</a:t>
            </a:r>
            <a:r>
              <a:rPr lang="zh-CN" altLang="en-US" sz="2400" b="1" dirty="0">
                <a:latin typeface="楷体" pitchFamily="49" charset="-122"/>
                <a:ea typeface="楷体" pitchFamily="49" charset="-122"/>
              </a:rPr>
              <a:t>与三对角矩阵中的元素</a:t>
            </a:r>
            <a:r>
              <a:rPr lang="en-US" altLang="zh-CN" sz="2400" b="1" dirty="0" err="1">
                <a:latin typeface="楷体" pitchFamily="49" charset="-122"/>
                <a:ea typeface="楷体" pitchFamily="49" charset="-122"/>
              </a:rPr>
              <a:t>a</a:t>
            </a:r>
            <a:r>
              <a:rPr lang="en-US" altLang="zh-CN" sz="2400" b="1" baseline="-18000" dirty="0" err="1">
                <a:latin typeface="楷体" pitchFamily="49" charset="-122"/>
                <a:ea typeface="楷体" pitchFamily="49" charset="-122"/>
              </a:rPr>
              <a:t>ij</a:t>
            </a:r>
            <a:r>
              <a:rPr lang="zh-CN" altLang="en-US" sz="2400" b="1" dirty="0">
                <a:latin typeface="楷体" pitchFamily="49" charset="-122"/>
                <a:ea typeface="楷体" pitchFamily="49" charset="-122"/>
              </a:rPr>
              <a:t>存在一一对应关系，在</a:t>
            </a:r>
            <a:r>
              <a:rPr lang="en-US" altLang="zh-CN" sz="2400" b="1" dirty="0" err="1">
                <a:latin typeface="楷体" pitchFamily="49" charset="-122"/>
                <a:ea typeface="楷体" pitchFamily="49" charset="-122"/>
              </a:rPr>
              <a:t>a</a:t>
            </a:r>
            <a:r>
              <a:rPr lang="en-US" altLang="zh-CN" sz="2400" b="1" baseline="-18000" dirty="0" err="1">
                <a:latin typeface="楷体" pitchFamily="49" charset="-122"/>
                <a:ea typeface="楷体" pitchFamily="49" charset="-122"/>
              </a:rPr>
              <a:t>ij</a:t>
            </a:r>
            <a:r>
              <a:rPr lang="zh-CN" altLang="en-US" sz="2400" b="1" dirty="0">
                <a:latin typeface="楷体" pitchFamily="49" charset="-122"/>
                <a:ea typeface="楷体" pitchFamily="49" charset="-122"/>
              </a:rPr>
              <a:t>之前有</a:t>
            </a:r>
            <a:r>
              <a:rPr lang="en-US" altLang="zh-CN" sz="2400" b="1" dirty="0">
                <a:latin typeface="楷体" pitchFamily="49" charset="-122"/>
                <a:ea typeface="楷体" pitchFamily="49" charset="-122"/>
              </a:rPr>
              <a:t>i-1</a:t>
            </a:r>
            <a:r>
              <a:rPr lang="zh-CN" altLang="en-US" sz="2400" b="1" dirty="0">
                <a:latin typeface="楷体" pitchFamily="49" charset="-122"/>
                <a:ea typeface="楷体" pitchFamily="49" charset="-122"/>
              </a:rPr>
              <a:t>行</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共有</a:t>
            </a:r>
            <a:r>
              <a:rPr lang="en-US" altLang="zh-CN" sz="2400" b="1" dirty="0">
                <a:latin typeface="楷体" pitchFamily="49" charset="-122"/>
                <a:ea typeface="楷体" pitchFamily="49" charset="-122"/>
              </a:rPr>
              <a:t>3</a:t>
            </a:r>
            <a:r>
              <a:rPr lang="en-US" altLang="zh-CN" sz="2400" b="1" dirty="0">
                <a:latin typeface="楷体" pitchFamily="49" charset="-122"/>
                <a:ea typeface="楷体" pitchFamily="49" charset="-122"/>
                <a:sym typeface="Symbol" pitchFamily="18" charset="2"/>
              </a:rPr>
              <a:t></a:t>
            </a:r>
            <a:r>
              <a:rPr lang="en-US" altLang="zh-CN" sz="2400" b="1" dirty="0">
                <a:latin typeface="楷体" pitchFamily="49" charset="-122"/>
                <a:ea typeface="楷体" pitchFamily="49" charset="-122"/>
              </a:rPr>
              <a:t>i-1</a:t>
            </a:r>
            <a:r>
              <a:rPr lang="zh-CN" altLang="en-US" sz="2400" b="1" dirty="0">
                <a:latin typeface="楷体" pitchFamily="49" charset="-122"/>
                <a:ea typeface="楷体" pitchFamily="49" charset="-122"/>
              </a:rPr>
              <a:t>个非零元素，在第</a:t>
            </a:r>
            <a:r>
              <a:rPr lang="en-US" altLang="zh-CN" sz="2400" b="1" dirty="0" err="1">
                <a:latin typeface="楷体" pitchFamily="49" charset="-122"/>
                <a:ea typeface="楷体" pitchFamily="49" charset="-122"/>
              </a:rPr>
              <a:t>i</a:t>
            </a:r>
            <a:r>
              <a:rPr lang="zh-CN" altLang="en-US" sz="2400" b="1" dirty="0">
                <a:latin typeface="楷体" pitchFamily="49" charset="-122"/>
                <a:ea typeface="楷体" pitchFamily="49" charset="-122"/>
              </a:rPr>
              <a:t>行，有</a:t>
            </a:r>
            <a:r>
              <a:rPr lang="en-US" altLang="zh-CN" sz="2400" b="1" dirty="0">
                <a:latin typeface="楷体" pitchFamily="49" charset="-122"/>
                <a:ea typeface="楷体" pitchFamily="49" charset="-122"/>
              </a:rPr>
              <a:t>j-i+1</a:t>
            </a:r>
            <a:r>
              <a:rPr lang="zh-CN" altLang="en-US" sz="2400" b="1" dirty="0">
                <a:latin typeface="楷体" pitchFamily="49" charset="-122"/>
                <a:ea typeface="楷体" pitchFamily="49" charset="-122"/>
              </a:rPr>
              <a:t>个非零元素，这样，非零元素</a:t>
            </a:r>
            <a:r>
              <a:rPr lang="en-US" altLang="zh-CN" sz="2400" b="1" dirty="0" err="1">
                <a:latin typeface="楷体" pitchFamily="49" charset="-122"/>
                <a:ea typeface="楷体" pitchFamily="49" charset="-122"/>
              </a:rPr>
              <a:t>a</a:t>
            </a:r>
            <a:r>
              <a:rPr lang="en-US" altLang="zh-CN" sz="2400" b="1" baseline="-18000" dirty="0" err="1">
                <a:latin typeface="楷体" pitchFamily="49" charset="-122"/>
                <a:ea typeface="楷体" pitchFamily="49" charset="-122"/>
              </a:rPr>
              <a:t>ij</a:t>
            </a:r>
            <a:r>
              <a:rPr lang="zh-CN" altLang="en-US" sz="2400" b="1" dirty="0">
                <a:latin typeface="楷体" pitchFamily="49" charset="-122"/>
                <a:ea typeface="楷体" pitchFamily="49" charset="-122"/>
              </a:rPr>
              <a:t>的地址为：</a:t>
            </a:r>
          </a:p>
          <a:p>
            <a:pPr>
              <a:lnSpc>
                <a:spcPct val="110000"/>
              </a:lnSpc>
              <a:spcBef>
                <a:spcPct val="20000"/>
              </a:spcBef>
              <a:buClr>
                <a:schemeClr val="accent2"/>
              </a:buClr>
              <a:buSzPct val="80000"/>
              <a:buFont typeface="Wingdings" pitchFamily="2" charset="2"/>
              <a:buNone/>
            </a:pPr>
            <a:r>
              <a:rPr lang="zh-CN" altLang="en-US" sz="2400" b="1" dirty="0">
                <a:latin typeface="楷体" pitchFamily="49" charset="-122"/>
                <a:ea typeface="楷体" pitchFamily="49" charset="-122"/>
              </a:rPr>
              <a:t>       </a:t>
            </a:r>
            <a:r>
              <a:rPr lang="en-US" altLang="zh-CN" sz="2400" b="1" dirty="0">
                <a:latin typeface="楷体" pitchFamily="49" charset="-122"/>
                <a:ea typeface="楷体" pitchFamily="49" charset="-122"/>
              </a:rPr>
              <a:t>LOC[</a:t>
            </a:r>
            <a:r>
              <a:rPr lang="en-US" altLang="zh-CN" sz="2400" b="1" dirty="0" err="1">
                <a:latin typeface="楷体" pitchFamily="49" charset="-122"/>
                <a:ea typeface="楷体" pitchFamily="49" charset="-122"/>
              </a:rPr>
              <a:t>a</a:t>
            </a:r>
            <a:r>
              <a:rPr lang="en-US" altLang="zh-CN" sz="2400" b="1" baseline="-25000" dirty="0" err="1">
                <a:latin typeface="楷体" pitchFamily="49" charset="-122"/>
                <a:ea typeface="楷体" pitchFamily="49" charset="-122"/>
              </a:rPr>
              <a:t>i</a:t>
            </a:r>
            <a:r>
              <a:rPr lang="en-US" altLang="zh-CN" sz="2400" b="1" baseline="-25000" dirty="0">
                <a:latin typeface="楷体" pitchFamily="49" charset="-122"/>
                <a:ea typeface="楷体" pitchFamily="49" charset="-122"/>
              </a:rPr>
              <a:t> j</a:t>
            </a:r>
            <a:r>
              <a:rPr lang="en-US" altLang="zh-CN" sz="2400" b="1" dirty="0">
                <a:latin typeface="楷体" pitchFamily="49" charset="-122"/>
                <a:ea typeface="楷体" pitchFamily="49" charset="-122"/>
              </a:rPr>
              <a:t>] =LOC[a</a:t>
            </a:r>
            <a:r>
              <a:rPr lang="en-US" altLang="zh-CN" sz="2400" b="1" baseline="-25000" dirty="0">
                <a:latin typeface="楷体" pitchFamily="49" charset="-122"/>
                <a:ea typeface="楷体" pitchFamily="49" charset="-122"/>
              </a:rPr>
              <a:t>11</a:t>
            </a:r>
            <a:r>
              <a:rPr lang="en-US" altLang="zh-CN" sz="2400" b="1" dirty="0">
                <a:latin typeface="楷体" pitchFamily="49" charset="-122"/>
                <a:ea typeface="楷体" pitchFamily="49" charset="-122"/>
              </a:rPr>
              <a:t>] +[3</a:t>
            </a:r>
            <a:r>
              <a:rPr lang="en-US" altLang="zh-CN" sz="2400" b="1" dirty="0">
                <a:latin typeface="楷体" pitchFamily="49" charset="-122"/>
                <a:ea typeface="楷体" pitchFamily="49" charset="-122"/>
                <a:sym typeface="Symbol" pitchFamily="18" charset="2"/>
              </a:rPr>
              <a:t>(</a:t>
            </a:r>
            <a:r>
              <a:rPr lang="en-US" altLang="zh-CN" sz="2400" b="1" dirty="0">
                <a:latin typeface="楷体" pitchFamily="49" charset="-122"/>
                <a:ea typeface="楷体" pitchFamily="49" charset="-122"/>
              </a:rPr>
              <a:t>i-1)-1+(j-i+1)]</a:t>
            </a:r>
            <a:r>
              <a:rPr lang="en-US" altLang="zh-CN" sz="2400" b="1" dirty="0">
                <a:latin typeface="楷体" pitchFamily="49" charset="-122"/>
                <a:ea typeface="楷体" pitchFamily="49" charset="-122"/>
                <a:sym typeface="Symbol" pitchFamily="18" charset="2"/>
              </a:rPr>
              <a:t></a:t>
            </a:r>
            <a:r>
              <a:rPr lang="en-US" altLang="zh-CN" sz="2400" b="1" i="1" dirty="0">
                <a:latin typeface="楷体" pitchFamily="49" charset="-122"/>
                <a:ea typeface="楷体" pitchFamily="49" charset="-122"/>
              </a:rPr>
              <a:t>l </a:t>
            </a:r>
          </a:p>
          <a:p>
            <a:pPr>
              <a:lnSpc>
                <a:spcPct val="110000"/>
              </a:lnSpc>
              <a:spcBef>
                <a:spcPct val="20000"/>
              </a:spcBef>
              <a:buClr>
                <a:schemeClr val="accent2"/>
              </a:buClr>
              <a:buSzPct val="80000"/>
              <a:buFont typeface="Wingdings" pitchFamily="2" charset="2"/>
              <a:buNone/>
            </a:pPr>
            <a:r>
              <a:rPr lang="en-US" altLang="zh-CN" sz="2400" b="1" dirty="0">
                <a:latin typeface="楷体" pitchFamily="49" charset="-122"/>
                <a:ea typeface="楷体" pitchFamily="49" charset="-122"/>
              </a:rPr>
              <a:t>                      =LOC[a</a:t>
            </a:r>
            <a:r>
              <a:rPr lang="en-US" altLang="zh-CN" sz="2400" b="1" baseline="-25000" dirty="0">
                <a:latin typeface="楷体" pitchFamily="49" charset="-122"/>
                <a:ea typeface="楷体" pitchFamily="49" charset="-122"/>
              </a:rPr>
              <a:t>11</a:t>
            </a:r>
            <a:r>
              <a:rPr lang="en-US" altLang="zh-CN" sz="2400" b="1" dirty="0">
                <a:latin typeface="楷体" pitchFamily="49" charset="-122"/>
                <a:ea typeface="楷体" pitchFamily="49" charset="-122"/>
              </a:rPr>
              <a:t>]+(2</a:t>
            </a:r>
            <a:r>
              <a:rPr lang="en-US" altLang="zh-CN" sz="2400" b="1" dirty="0">
                <a:latin typeface="楷体" pitchFamily="49" charset="-122"/>
                <a:ea typeface="楷体" pitchFamily="49" charset="-122"/>
                <a:sym typeface="Symbol" pitchFamily="18" charset="2"/>
              </a:rPr>
              <a:t></a:t>
            </a:r>
            <a:r>
              <a:rPr lang="en-US" altLang="zh-CN" sz="2400" b="1" dirty="0">
                <a:latin typeface="楷体" pitchFamily="49" charset="-122"/>
                <a:ea typeface="楷体" pitchFamily="49" charset="-122"/>
              </a:rPr>
              <a:t>i+j-3)</a:t>
            </a:r>
            <a:r>
              <a:rPr lang="en-US" altLang="zh-CN" sz="2400" b="1" dirty="0">
                <a:latin typeface="楷体" pitchFamily="49" charset="-122"/>
                <a:ea typeface="楷体" pitchFamily="49" charset="-122"/>
                <a:sym typeface="Symbol" pitchFamily="18" charset="2"/>
              </a:rPr>
              <a:t></a:t>
            </a:r>
            <a:r>
              <a:rPr lang="en-US" altLang="zh-CN" sz="2400" b="1" i="1" dirty="0">
                <a:latin typeface="楷体" pitchFamily="49" charset="-122"/>
                <a:ea typeface="楷体" pitchFamily="49" charset="-122"/>
              </a:rPr>
              <a:t>l</a:t>
            </a:r>
          </a:p>
          <a:p>
            <a:pPr>
              <a:lnSpc>
                <a:spcPct val="110000"/>
              </a:lnSpc>
              <a:spcBef>
                <a:spcPct val="20000"/>
              </a:spcBef>
              <a:buClr>
                <a:schemeClr val="accent2"/>
              </a:buClr>
              <a:buSzPct val="80000"/>
              <a:buFont typeface="Wingdings" pitchFamily="2" charset="2"/>
              <a:buNone/>
            </a:pPr>
            <a:r>
              <a:rPr lang="zh-CN" altLang="en-US" sz="2400" b="1" dirty="0">
                <a:latin typeface="楷体" pitchFamily="49" charset="-122"/>
                <a:ea typeface="楷体" pitchFamily="49" charset="-122"/>
              </a:rPr>
              <a:t>上例中，</a:t>
            </a:r>
            <a:r>
              <a:rPr lang="en-US" altLang="zh-CN" sz="2400" b="1" dirty="0">
                <a:latin typeface="楷体" pitchFamily="49" charset="-122"/>
                <a:ea typeface="楷体" pitchFamily="49" charset="-122"/>
              </a:rPr>
              <a:t>a</a:t>
            </a:r>
            <a:r>
              <a:rPr lang="en-US" altLang="zh-CN" sz="2400" b="1" baseline="-18000" dirty="0">
                <a:latin typeface="楷体" pitchFamily="49" charset="-122"/>
                <a:ea typeface="楷体" pitchFamily="49" charset="-122"/>
              </a:rPr>
              <a:t>34</a:t>
            </a:r>
            <a:r>
              <a:rPr lang="zh-CN" altLang="en-US" sz="2400" b="1" dirty="0">
                <a:latin typeface="楷体" pitchFamily="49" charset="-122"/>
                <a:ea typeface="楷体" pitchFamily="49" charset="-122"/>
              </a:rPr>
              <a:t>对应着</a:t>
            </a:r>
            <a:r>
              <a:rPr lang="en-US" altLang="zh-CN" sz="2400" b="1" dirty="0" err="1">
                <a:latin typeface="楷体" pitchFamily="49" charset="-122"/>
                <a:ea typeface="楷体" pitchFamily="49" charset="-122"/>
              </a:rPr>
              <a:t>sa</a:t>
            </a:r>
            <a:r>
              <a:rPr lang="en-US" altLang="zh-CN" sz="2400" b="1" dirty="0">
                <a:latin typeface="楷体" pitchFamily="49" charset="-122"/>
                <a:ea typeface="楷体" pitchFamily="49" charset="-122"/>
              </a:rPr>
              <a:t>[10] ,  k=2</a:t>
            </a:r>
            <a:r>
              <a:rPr lang="en-US" altLang="zh-CN" sz="2400" b="1" dirty="0">
                <a:latin typeface="楷体" pitchFamily="49" charset="-122"/>
                <a:ea typeface="楷体" pitchFamily="49" charset="-122"/>
                <a:sym typeface="Symbol" pitchFamily="18" charset="2"/>
              </a:rPr>
              <a:t></a:t>
            </a:r>
            <a:r>
              <a:rPr lang="en-US" altLang="zh-CN" sz="2400" b="1" dirty="0">
                <a:latin typeface="楷体" pitchFamily="49" charset="-122"/>
                <a:ea typeface="楷体" pitchFamily="49" charset="-122"/>
              </a:rPr>
              <a:t>i+j=2</a:t>
            </a:r>
            <a:r>
              <a:rPr lang="en-US" altLang="zh-CN" sz="2400" b="1">
                <a:latin typeface="楷体" pitchFamily="49" charset="-122"/>
                <a:ea typeface="楷体" pitchFamily="49" charset="-122"/>
                <a:sym typeface="Symbol" pitchFamily="18" charset="2"/>
              </a:rPr>
              <a:t></a:t>
            </a:r>
            <a:r>
              <a:rPr lang="en-US" altLang="zh-CN" sz="2400" b="1" smtClean="0">
                <a:latin typeface="楷体" pitchFamily="49" charset="-122"/>
                <a:ea typeface="楷体" pitchFamily="49" charset="-122"/>
              </a:rPr>
              <a:t>3+4=10</a:t>
            </a:r>
            <a:endParaRPr lang="en-US" altLang="zh-CN" sz="2400" b="1" dirty="0">
              <a:latin typeface="楷体" pitchFamily="49" charset="-122"/>
              <a:ea typeface="楷体" pitchFamily="49" charset="-122"/>
            </a:endParaRPr>
          </a:p>
          <a:p>
            <a:pPr>
              <a:lnSpc>
                <a:spcPct val="110000"/>
              </a:lnSpc>
              <a:spcBef>
                <a:spcPct val="20000"/>
              </a:spcBef>
              <a:buClr>
                <a:schemeClr val="accent2"/>
              </a:buClr>
              <a:buSzPct val="80000"/>
              <a:buFont typeface="Wingdings" pitchFamily="2" charset="2"/>
              <a:buNone/>
            </a:pPr>
            <a:r>
              <a:rPr lang="zh-CN" altLang="en-US" sz="2400" b="1" dirty="0">
                <a:latin typeface="楷体" pitchFamily="49" charset="-122"/>
                <a:ea typeface="楷体" pitchFamily="49" charset="-122"/>
              </a:rPr>
              <a:t>称</a:t>
            </a:r>
            <a:r>
              <a:rPr lang="en-US" altLang="zh-CN" sz="2400" b="1" u="sng" dirty="0" err="1">
                <a:latin typeface="楷体" pitchFamily="49" charset="-122"/>
                <a:ea typeface="楷体" pitchFamily="49" charset="-122"/>
              </a:rPr>
              <a:t>sa</a:t>
            </a:r>
            <a:r>
              <a:rPr lang="en-US" altLang="zh-CN" sz="2400" b="1" u="sng" dirty="0">
                <a:latin typeface="楷体" pitchFamily="49" charset="-122"/>
                <a:ea typeface="楷体" pitchFamily="49" charset="-122"/>
              </a:rPr>
              <a:t>[0</a:t>
            </a:r>
            <a:r>
              <a:rPr lang="en-US" altLang="zh-CN" sz="2400" b="1" u="sng" dirty="0">
                <a:latin typeface="楷体" pitchFamily="49" charset="-122"/>
                <a:ea typeface="楷体" pitchFamily="49" charset="-122"/>
                <a:cs typeface="Arial Unicode MS" pitchFamily="34" charset="-122"/>
              </a:rPr>
              <a:t>…</a:t>
            </a:r>
            <a:r>
              <a:rPr lang="en-US" altLang="zh-CN" sz="2400" b="1" u="sng" dirty="0">
                <a:latin typeface="楷体" pitchFamily="49" charset="-122"/>
                <a:ea typeface="楷体" pitchFamily="49" charset="-122"/>
              </a:rPr>
              <a:t>3</a:t>
            </a:r>
            <a:r>
              <a:rPr lang="en-US" altLang="zh-CN" sz="2400" b="1" u="sng" dirty="0">
                <a:latin typeface="楷体" pitchFamily="49" charset="-122"/>
                <a:ea typeface="楷体" pitchFamily="49" charset="-122"/>
                <a:sym typeface="Symbol" pitchFamily="18" charset="2"/>
              </a:rPr>
              <a:t></a:t>
            </a:r>
            <a:r>
              <a:rPr lang="en-US" altLang="zh-CN" sz="2400" b="1" u="sng" dirty="0">
                <a:latin typeface="楷体" pitchFamily="49" charset="-122"/>
                <a:ea typeface="楷体" pitchFamily="49" charset="-122"/>
              </a:rPr>
              <a:t>n-2]</a:t>
            </a:r>
            <a:r>
              <a:rPr lang="zh-CN" altLang="en-US" sz="2400" b="1" u="sng" dirty="0">
                <a:latin typeface="楷体" pitchFamily="49" charset="-122"/>
                <a:ea typeface="楷体" pitchFamily="49" charset="-122"/>
              </a:rPr>
              <a:t>是</a:t>
            </a:r>
            <a:r>
              <a:rPr lang="en-US" altLang="zh-CN" sz="2400" b="1" u="sng" dirty="0">
                <a:latin typeface="楷体" pitchFamily="49" charset="-122"/>
                <a:ea typeface="楷体" pitchFamily="49" charset="-122"/>
              </a:rPr>
              <a:t>n</a:t>
            </a:r>
            <a:r>
              <a:rPr lang="zh-CN" altLang="en-US" sz="2400" b="1" u="sng" dirty="0">
                <a:latin typeface="楷体" pitchFamily="49" charset="-122"/>
                <a:ea typeface="楷体" pitchFamily="49" charset="-122"/>
              </a:rPr>
              <a:t>阶三对角矩阵</a:t>
            </a:r>
            <a:r>
              <a:rPr lang="en-US" altLang="zh-CN" sz="2400" b="1" u="sng" dirty="0">
                <a:latin typeface="楷体" pitchFamily="49" charset="-122"/>
                <a:ea typeface="楷体" pitchFamily="49" charset="-122"/>
              </a:rPr>
              <a:t>A</a:t>
            </a:r>
            <a:r>
              <a:rPr lang="zh-CN" altLang="en-US" sz="2400" b="1" u="sng" dirty="0">
                <a:latin typeface="楷体" pitchFamily="49" charset="-122"/>
                <a:ea typeface="楷体" pitchFamily="49" charset="-122"/>
              </a:rPr>
              <a:t>的压缩存储。</a:t>
            </a:r>
          </a:p>
          <a:p>
            <a:pPr>
              <a:lnSpc>
                <a:spcPct val="110000"/>
              </a:lnSpc>
              <a:spcBef>
                <a:spcPct val="20000"/>
              </a:spcBef>
              <a:buClr>
                <a:schemeClr val="accent2"/>
              </a:buClr>
              <a:buSzPct val="80000"/>
              <a:buFont typeface="Wingdings" pitchFamily="2" charset="2"/>
              <a:buNone/>
            </a:pPr>
            <a:r>
              <a:rPr lang="zh-CN" altLang="en-US" sz="2400" b="1" dirty="0">
                <a:latin typeface="楷体" pitchFamily="49" charset="-122"/>
                <a:ea typeface="楷体" pitchFamily="49" charset="-122"/>
              </a:rPr>
              <a:t>    上述各种特殊矩阵，其非零元素的分布都是有规律的，因此总能找到一种方法将它们压缩存储到一个向量中，并且一般都能找到矩阵中的元素与该向量的对应关系，通过这个关系，仍能对矩阵的元素进行随机存取。</a:t>
            </a:r>
            <a:r>
              <a:rPr lang="zh-CN" altLang="en-US" sz="2400" b="1" dirty="0">
                <a:solidFill>
                  <a:srgbClr val="336600"/>
                </a:solidFill>
                <a:latin typeface="楷体" pitchFamily="49" charset="-122"/>
                <a:ea typeface="楷体" pitchFamily="49" charset="-122"/>
              </a:rPr>
              <a:t> </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184</a:t>
            </a:fld>
            <a:endParaRPr lang="en-US" altLang="zh-CN"/>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idx="4294967295"/>
          </p:nvPr>
        </p:nvSpPr>
        <p:spPr>
          <a:xfrm>
            <a:off x="1058863" y="146050"/>
            <a:ext cx="4953000" cy="762000"/>
          </a:xfrm>
        </p:spPr>
        <p:txBody>
          <a:bodyPr>
            <a:prstTxWarp prst="textNoShape">
              <a:avLst/>
            </a:prstTxWarp>
          </a:bodyPr>
          <a:lstStyle/>
          <a:p>
            <a:r>
              <a:rPr lang="en-US" altLang="zh-CN" b="1" dirty="0">
                <a:effectLst/>
                <a:latin typeface="+mj-ea"/>
              </a:rPr>
              <a:t>5.3.2    </a:t>
            </a:r>
            <a:r>
              <a:rPr lang="zh-CN" altLang="en-US" b="1" dirty="0">
                <a:effectLst/>
                <a:latin typeface="+mj-ea"/>
              </a:rPr>
              <a:t>稀疏矩阵</a:t>
            </a:r>
            <a:endParaRPr lang="zh-CN" altLang="en-US" b="1" dirty="0">
              <a:solidFill>
                <a:schemeClr val="tx1"/>
              </a:solidFill>
              <a:effectLst/>
              <a:latin typeface="+mj-ea"/>
            </a:endParaRPr>
          </a:p>
        </p:txBody>
      </p:sp>
      <p:sp>
        <p:nvSpPr>
          <p:cNvPr id="30722" name="Rectangle 3"/>
          <p:cNvSpPr>
            <a:spLocks noChangeArrowheads="1"/>
          </p:cNvSpPr>
          <p:nvPr/>
        </p:nvSpPr>
        <p:spPr bwMode="auto">
          <a:xfrm>
            <a:off x="228600" y="981075"/>
            <a:ext cx="8736013" cy="2519363"/>
          </a:xfrm>
          <a:prstGeom prst="rect">
            <a:avLst/>
          </a:prstGeom>
          <a:noFill/>
          <a:ln w="9525">
            <a:noFill/>
            <a:miter lim="800000"/>
            <a:headEnd/>
            <a:tailEnd/>
          </a:ln>
        </p:spPr>
        <p:txBody>
          <a:bodyPr/>
          <a:lstStyle/>
          <a:p>
            <a:pPr>
              <a:lnSpc>
                <a:spcPct val="110000"/>
              </a:lnSpc>
            </a:pPr>
            <a:r>
              <a:rPr lang="zh-CN" altLang="en-US" sz="2800" b="1" dirty="0">
                <a:solidFill>
                  <a:schemeClr val="folHlink"/>
                </a:solidFill>
                <a:latin typeface="楷体" pitchFamily="49" charset="-122"/>
                <a:ea typeface="楷体" pitchFamily="49" charset="-122"/>
              </a:rPr>
              <a:t>稀疏矩阵</a:t>
            </a:r>
            <a:r>
              <a:rPr lang="en-US" altLang="zh-CN" sz="2800" b="1" dirty="0">
                <a:latin typeface="楷体" pitchFamily="49" charset="-122"/>
                <a:ea typeface="楷体" pitchFamily="49" charset="-122"/>
              </a:rPr>
              <a:t>(</a:t>
            </a:r>
            <a:r>
              <a:rPr lang="en-US" altLang="zh-CN" sz="2800" b="1" dirty="0">
                <a:solidFill>
                  <a:schemeClr val="accent1"/>
                </a:solidFill>
              </a:rPr>
              <a:t>Sparse Matrix</a:t>
            </a:r>
            <a:r>
              <a:rPr lang="en-US" altLang="zh-CN" sz="2800" b="1" dirty="0"/>
              <a:t>)</a:t>
            </a:r>
            <a:r>
              <a:rPr lang="zh-CN" altLang="en-US" sz="2800" b="1" dirty="0">
                <a:latin typeface="宋体" pitchFamily="2" charset="-122"/>
              </a:rPr>
              <a:t>：</a:t>
            </a:r>
            <a:r>
              <a:rPr lang="zh-CN" altLang="en-US" sz="2800" b="1" dirty="0">
                <a:latin typeface="楷体" pitchFamily="49" charset="-122"/>
                <a:ea typeface="楷体" pitchFamily="49" charset="-122"/>
              </a:rPr>
              <a:t>对于稀疏矩阵，目前还没有一个确切的定义。设矩阵</a:t>
            </a:r>
            <a:r>
              <a:rPr lang="en-US" altLang="zh-CN" sz="2800" b="1" dirty="0">
                <a:latin typeface="楷体" pitchFamily="49" charset="-122"/>
                <a:ea typeface="楷体" pitchFamily="49" charset="-122"/>
              </a:rPr>
              <a:t>A</a:t>
            </a:r>
            <a:r>
              <a:rPr lang="zh-CN" altLang="en-US" sz="2800" b="1" dirty="0">
                <a:latin typeface="楷体" pitchFamily="49" charset="-122"/>
                <a:ea typeface="楷体" pitchFamily="49" charset="-122"/>
              </a:rPr>
              <a:t>是一个</a:t>
            </a:r>
            <a:r>
              <a:rPr lang="en-US" altLang="zh-CN" sz="2800" b="1" dirty="0" err="1">
                <a:latin typeface="楷体" pitchFamily="49" charset="-122"/>
                <a:ea typeface="楷体" pitchFamily="49" charset="-122"/>
              </a:rPr>
              <a:t>n</a:t>
            </a:r>
            <a:r>
              <a:rPr lang="en-US" altLang="zh-CN" sz="2800" b="1" dirty="0" err="1">
                <a:latin typeface="楷体" pitchFamily="49" charset="-122"/>
                <a:ea typeface="楷体" pitchFamily="49" charset="-122"/>
                <a:sym typeface="Symbol" pitchFamily="18" charset="2"/>
              </a:rPr>
              <a:t></a:t>
            </a:r>
            <a:r>
              <a:rPr lang="en-US" altLang="zh-CN" sz="2800" b="1" dirty="0" err="1">
                <a:latin typeface="楷体" pitchFamily="49" charset="-122"/>
                <a:ea typeface="楷体" pitchFamily="49" charset="-122"/>
              </a:rPr>
              <a:t>m</a:t>
            </a:r>
            <a:r>
              <a:rPr lang="zh-CN" altLang="en-US" sz="2800" b="1" dirty="0">
                <a:latin typeface="楷体" pitchFamily="49" charset="-122"/>
                <a:ea typeface="楷体" pitchFamily="49" charset="-122"/>
              </a:rPr>
              <a:t>的矩阵中有</a:t>
            </a:r>
            <a:r>
              <a:rPr lang="en-US" altLang="zh-CN" sz="2800" b="1" dirty="0">
                <a:latin typeface="楷体" pitchFamily="49" charset="-122"/>
                <a:ea typeface="楷体" pitchFamily="49" charset="-122"/>
              </a:rPr>
              <a:t>s</a:t>
            </a:r>
            <a:r>
              <a:rPr lang="zh-CN" altLang="en-US" sz="2800" b="1" dirty="0">
                <a:latin typeface="楷体" pitchFamily="49" charset="-122"/>
                <a:ea typeface="楷体" pitchFamily="49" charset="-122"/>
              </a:rPr>
              <a:t>个非零元素，设  </a:t>
            </a:r>
            <a:r>
              <a:rPr lang="en-US" altLang="zh-CN" sz="2800" b="1" dirty="0">
                <a:latin typeface="楷体" pitchFamily="49" charset="-122"/>
                <a:ea typeface="楷体" pitchFamily="49" charset="-122"/>
              </a:rPr>
              <a:t>δ=s/(</a:t>
            </a:r>
            <a:r>
              <a:rPr lang="en-US" altLang="zh-CN" sz="2800" b="1" dirty="0" err="1">
                <a:latin typeface="楷体" pitchFamily="49" charset="-122"/>
                <a:ea typeface="楷体" pitchFamily="49" charset="-122"/>
              </a:rPr>
              <a:t>n</a:t>
            </a:r>
            <a:r>
              <a:rPr lang="en-US" altLang="zh-CN" sz="2800" b="1" dirty="0" err="1">
                <a:latin typeface="楷体" pitchFamily="49" charset="-122"/>
                <a:ea typeface="楷体" pitchFamily="49" charset="-122"/>
                <a:sym typeface="Symbol" pitchFamily="18" charset="2"/>
              </a:rPr>
              <a:t></a:t>
            </a:r>
            <a:r>
              <a:rPr lang="en-US" altLang="zh-CN" sz="2800" b="1" dirty="0" err="1">
                <a:latin typeface="楷体" pitchFamily="49" charset="-122"/>
                <a:ea typeface="楷体" pitchFamily="49" charset="-122"/>
              </a:rPr>
              <a:t>m</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，称</a:t>
            </a:r>
            <a:r>
              <a:rPr lang="en-US" altLang="zh-CN" sz="2800" b="1" dirty="0">
                <a:latin typeface="楷体" pitchFamily="49" charset="-122"/>
                <a:ea typeface="楷体" pitchFamily="49" charset="-122"/>
              </a:rPr>
              <a:t>δ</a:t>
            </a:r>
            <a:r>
              <a:rPr lang="zh-CN" altLang="en-US" sz="2800" b="1" dirty="0">
                <a:latin typeface="楷体" pitchFamily="49" charset="-122"/>
                <a:ea typeface="楷体" pitchFamily="49" charset="-122"/>
              </a:rPr>
              <a:t>为稀疏因子，如果某一矩阵的稀疏因子</a:t>
            </a:r>
            <a:r>
              <a:rPr lang="en-US" altLang="zh-CN" sz="2800" b="1" dirty="0">
                <a:latin typeface="楷体" pitchFamily="49" charset="-122"/>
                <a:ea typeface="楷体" pitchFamily="49" charset="-122"/>
              </a:rPr>
              <a:t>δ</a:t>
            </a:r>
            <a:r>
              <a:rPr lang="zh-CN" altLang="en-US" sz="2800" b="1" dirty="0">
                <a:latin typeface="楷体" pitchFamily="49" charset="-122"/>
                <a:ea typeface="楷体" pitchFamily="49" charset="-122"/>
              </a:rPr>
              <a:t>满足</a:t>
            </a:r>
            <a:r>
              <a:rPr lang="en-US" altLang="zh-CN" b="1" dirty="0">
                <a:latin typeface="楷体" pitchFamily="49" charset="-122"/>
                <a:ea typeface="楷体" pitchFamily="49" charset="-122"/>
              </a:rPr>
              <a:t>δ</a:t>
            </a:r>
            <a:r>
              <a:rPr lang="en-US" altLang="zh-CN" sz="2800" b="1" dirty="0">
                <a:latin typeface="楷体" pitchFamily="49" charset="-122"/>
                <a:ea typeface="楷体" pitchFamily="49" charset="-122"/>
              </a:rPr>
              <a:t>≦0.05</a:t>
            </a:r>
            <a:r>
              <a:rPr lang="zh-CN" altLang="en-US" sz="2800" b="1" dirty="0">
                <a:latin typeface="楷体" pitchFamily="49" charset="-122"/>
                <a:ea typeface="楷体" pitchFamily="49" charset="-122"/>
              </a:rPr>
              <a:t>时称为稀疏矩阵，如图</a:t>
            </a:r>
            <a:r>
              <a:rPr lang="en-US" altLang="zh-CN" sz="2800" b="1" dirty="0">
                <a:latin typeface="楷体" pitchFamily="49" charset="-122"/>
                <a:ea typeface="楷体" pitchFamily="49" charset="-122"/>
              </a:rPr>
              <a:t>5-8</a:t>
            </a:r>
            <a:r>
              <a:rPr lang="zh-CN" altLang="en-US" sz="2800" b="1" dirty="0">
                <a:latin typeface="楷体" pitchFamily="49" charset="-122"/>
                <a:ea typeface="楷体" pitchFamily="49" charset="-122"/>
              </a:rPr>
              <a:t>所示。</a:t>
            </a:r>
          </a:p>
        </p:txBody>
      </p:sp>
      <p:grpSp>
        <p:nvGrpSpPr>
          <p:cNvPr id="2" name="Group 4"/>
          <p:cNvGrpSpPr>
            <a:grpSpLocks/>
          </p:cNvGrpSpPr>
          <p:nvPr/>
        </p:nvGrpSpPr>
        <p:grpSpPr bwMode="auto">
          <a:xfrm>
            <a:off x="2771775" y="3284538"/>
            <a:ext cx="4495800" cy="3529012"/>
            <a:chOff x="0" y="0"/>
            <a:chExt cx="2832" cy="2223"/>
          </a:xfrm>
        </p:grpSpPr>
        <p:grpSp>
          <p:nvGrpSpPr>
            <p:cNvPr id="3" name="Group 5"/>
            <p:cNvGrpSpPr>
              <a:grpSpLocks/>
            </p:cNvGrpSpPr>
            <p:nvPr/>
          </p:nvGrpSpPr>
          <p:grpSpPr bwMode="auto">
            <a:xfrm>
              <a:off x="0" y="0"/>
              <a:ext cx="2832" cy="1920"/>
              <a:chOff x="0" y="0"/>
              <a:chExt cx="2832" cy="1920"/>
            </a:xfrm>
          </p:grpSpPr>
          <p:sp>
            <p:nvSpPr>
              <p:cNvPr id="260102" name="Rectangle 6"/>
              <p:cNvSpPr>
                <a:spLocks noChangeArrowheads="1"/>
              </p:cNvSpPr>
              <p:nvPr/>
            </p:nvSpPr>
            <p:spPr bwMode="auto">
              <a:xfrm>
                <a:off x="427" y="0"/>
                <a:ext cx="2267"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altLang="zh-CN" sz="2400" dirty="0">
                    <a:latin typeface="楷体_GB2312" pitchFamily="1" charset="-122"/>
                    <a:ea typeface="楷体_GB2312" pitchFamily="1" charset="-122"/>
                  </a:rPr>
                  <a:t>0  12  9  0  0  0  0  0</a:t>
                </a:r>
                <a:endParaRPr lang="zh-CN" altLang="zh-CN" sz="2400" dirty="0">
                  <a:latin typeface="楷体_GB2312" pitchFamily="1" charset="-122"/>
                  <a:ea typeface="楷体_GB2312" pitchFamily="1" charset="-122"/>
                </a:endParaRPr>
              </a:p>
            </p:txBody>
          </p:sp>
          <p:sp>
            <p:nvSpPr>
              <p:cNvPr id="260103" name="Rectangle 7"/>
              <p:cNvSpPr>
                <a:spLocks noChangeArrowheads="1"/>
              </p:cNvSpPr>
              <p:nvPr/>
            </p:nvSpPr>
            <p:spPr bwMode="auto">
              <a:xfrm>
                <a:off x="459" y="271"/>
                <a:ext cx="2267"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altLang="zh-CN" sz="2400" dirty="0">
                    <a:latin typeface="楷体_GB2312" pitchFamily="1" charset="-122"/>
                    <a:ea typeface="楷体_GB2312" pitchFamily="1" charset="-122"/>
                  </a:rPr>
                  <a:t>0  0   0  0  0  0  0  0</a:t>
                </a:r>
                <a:endParaRPr lang="zh-CN" altLang="zh-CN" sz="2400" dirty="0">
                  <a:latin typeface="楷体_GB2312" pitchFamily="1" charset="-122"/>
                  <a:ea typeface="楷体_GB2312" pitchFamily="1" charset="-122"/>
                </a:endParaRPr>
              </a:p>
            </p:txBody>
          </p:sp>
          <p:sp>
            <p:nvSpPr>
              <p:cNvPr id="260104" name="Rectangle 8"/>
              <p:cNvSpPr>
                <a:spLocks noChangeArrowheads="1"/>
              </p:cNvSpPr>
              <p:nvPr/>
            </p:nvSpPr>
            <p:spPr bwMode="auto">
              <a:xfrm>
                <a:off x="433" y="568"/>
                <a:ext cx="2267"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altLang="zh-CN" sz="2400" dirty="0">
                    <a:latin typeface="楷体_GB2312" pitchFamily="1" charset="-122"/>
                    <a:ea typeface="楷体_GB2312" pitchFamily="1" charset="-122"/>
                  </a:rPr>
                  <a:t>-3 0   0  0  0  0  0  4</a:t>
                </a:r>
                <a:endParaRPr lang="zh-CN" altLang="zh-CN" sz="2400" dirty="0">
                  <a:latin typeface="楷体_GB2312" pitchFamily="1" charset="-122"/>
                  <a:ea typeface="楷体_GB2312" pitchFamily="1" charset="-122"/>
                </a:endParaRPr>
              </a:p>
            </p:txBody>
          </p:sp>
          <p:sp>
            <p:nvSpPr>
              <p:cNvPr id="260105" name="Rectangle 9"/>
              <p:cNvSpPr>
                <a:spLocks noChangeArrowheads="1"/>
              </p:cNvSpPr>
              <p:nvPr/>
            </p:nvSpPr>
            <p:spPr bwMode="auto">
              <a:xfrm>
                <a:off x="433" y="877"/>
                <a:ext cx="2267"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altLang="zh-CN" sz="2400" dirty="0">
                    <a:latin typeface="楷体_GB2312" pitchFamily="1" charset="-122"/>
                    <a:ea typeface="楷体_GB2312" pitchFamily="1" charset="-122"/>
                  </a:rPr>
                  <a:t>0  0  24  0  0  2  0  0</a:t>
                </a:r>
                <a:endParaRPr lang="zh-CN" altLang="zh-CN" sz="2400" dirty="0">
                  <a:latin typeface="楷体_GB2312" pitchFamily="1" charset="-122"/>
                  <a:ea typeface="楷体_GB2312" pitchFamily="1" charset="-122"/>
                </a:endParaRPr>
              </a:p>
            </p:txBody>
          </p:sp>
          <p:sp>
            <p:nvSpPr>
              <p:cNvPr id="260106" name="Rectangle 10"/>
              <p:cNvSpPr>
                <a:spLocks noChangeArrowheads="1"/>
              </p:cNvSpPr>
              <p:nvPr/>
            </p:nvSpPr>
            <p:spPr bwMode="auto">
              <a:xfrm>
                <a:off x="433" y="1165"/>
                <a:ext cx="2267"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altLang="zh-CN" sz="2400" dirty="0">
                    <a:latin typeface="楷体_GB2312" pitchFamily="1" charset="-122"/>
                    <a:ea typeface="楷体_GB2312" pitchFamily="1" charset="-122"/>
                  </a:rPr>
                  <a:t>0 18  0   0  0  0  0  0</a:t>
                </a:r>
                <a:endParaRPr lang="zh-CN" altLang="zh-CN" sz="2400" dirty="0">
                  <a:latin typeface="楷体_GB2312" pitchFamily="1" charset="-122"/>
                  <a:ea typeface="楷体_GB2312" pitchFamily="1" charset="-122"/>
                </a:endParaRPr>
              </a:p>
            </p:txBody>
          </p:sp>
          <p:sp>
            <p:nvSpPr>
              <p:cNvPr id="260107" name="Rectangle 11"/>
              <p:cNvSpPr>
                <a:spLocks noChangeArrowheads="1"/>
              </p:cNvSpPr>
              <p:nvPr/>
            </p:nvSpPr>
            <p:spPr bwMode="auto">
              <a:xfrm>
                <a:off x="433" y="1453"/>
                <a:ext cx="2267"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altLang="zh-CN" sz="2400" dirty="0">
                    <a:latin typeface="楷体_GB2312" pitchFamily="1" charset="-122"/>
                    <a:ea typeface="楷体_GB2312" pitchFamily="1" charset="-122"/>
                  </a:rPr>
                  <a:t>0  0  0   0  0  0 -7  0</a:t>
                </a:r>
                <a:endParaRPr lang="zh-CN" altLang="zh-CN" sz="2400" dirty="0">
                  <a:latin typeface="楷体_GB2312" pitchFamily="1" charset="-122"/>
                  <a:ea typeface="楷体_GB2312" pitchFamily="1" charset="-122"/>
                </a:endParaRPr>
              </a:p>
            </p:txBody>
          </p:sp>
          <p:sp>
            <p:nvSpPr>
              <p:cNvPr id="260108" name="AutoShape 12"/>
              <p:cNvSpPr/>
              <p:nvPr/>
            </p:nvSpPr>
            <p:spPr bwMode="auto">
              <a:xfrm>
                <a:off x="384" y="16"/>
                <a:ext cx="68" cy="1904"/>
              </a:xfrm>
              <a:prstGeom prst="leftBracket">
                <a:avLst>
                  <a:gd name="adj" fmla="val 233333"/>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60109" name="AutoShape 13"/>
              <p:cNvSpPr/>
              <p:nvPr/>
            </p:nvSpPr>
            <p:spPr bwMode="auto">
              <a:xfrm>
                <a:off x="2764" y="0"/>
                <a:ext cx="68" cy="1904"/>
              </a:xfrm>
              <a:prstGeom prst="rightBracket">
                <a:avLst>
                  <a:gd name="adj" fmla="val 233333"/>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60110" name="Rectangle 14"/>
              <p:cNvSpPr>
                <a:spLocks noChangeArrowheads="1"/>
              </p:cNvSpPr>
              <p:nvPr/>
            </p:nvSpPr>
            <p:spPr bwMode="auto">
              <a:xfrm>
                <a:off x="0" y="903"/>
                <a:ext cx="385"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dirty="0">
                    <a:latin typeface="Times New Roman" pitchFamily="2" charset="0"/>
                    <a:ea typeface="宋体" charset="0"/>
                  </a:rPr>
                  <a:t>A=</a:t>
                </a:r>
              </a:p>
            </p:txBody>
          </p:sp>
          <p:sp>
            <p:nvSpPr>
              <p:cNvPr id="260111" name="Rectangle 15"/>
              <p:cNvSpPr>
                <a:spLocks noChangeArrowheads="1"/>
              </p:cNvSpPr>
              <p:nvPr/>
            </p:nvSpPr>
            <p:spPr bwMode="auto">
              <a:xfrm>
                <a:off x="432" y="1693"/>
                <a:ext cx="2267"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altLang="zh-CN" sz="2400" dirty="0">
                    <a:latin typeface="楷体_GB2312" pitchFamily="1" charset="-122"/>
                    <a:ea typeface="楷体_GB2312" pitchFamily="1" charset="-122"/>
                  </a:rPr>
                  <a:t>0  0  0  -6  0  0  0  0</a:t>
                </a:r>
                <a:endParaRPr lang="zh-CN" altLang="zh-CN" sz="2400" dirty="0">
                  <a:latin typeface="楷体_GB2312" pitchFamily="1" charset="-122"/>
                  <a:ea typeface="楷体_GB2312" pitchFamily="1" charset="-122"/>
                </a:endParaRPr>
              </a:p>
            </p:txBody>
          </p:sp>
        </p:grpSp>
        <p:sp>
          <p:nvSpPr>
            <p:cNvPr id="30735" name="Rectangle 16"/>
            <p:cNvSpPr>
              <a:spLocks noChangeArrowheads="1"/>
            </p:cNvSpPr>
            <p:nvPr/>
          </p:nvSpPr>
          <p:spPr bwMode="auto">
            <a:xfrm>
              <a:off x="635" y="1983"/>
              <a:ext cx="1920"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5-8   </a:t>
              </a:r>
              <a:r>
                <a:rPr lang="zh-CN" altLang="en-US" sz="2000" b="1" dirty="0">
                  <a:latin typeface="楷体" pitchFamily="49" charset="-122"/>
                  <a:ea typeface="楷体" pitchFamily="49" charset="-122"/>
                </a:rPr>
                <a:t>稀疏矩阵示例</a:t>
              </a:r>
            </a:p>
          </p:txBody>
        </p:sp>
      </p:grpSp>
      <p:sp>
        <p:nvSpPr>
          <p:cNvPr id="17" name="灯片编号占位符 16"/>
          <p:cNvSpPr>
            <a:spLocks noGrp="1"/>
          </p:cNvSpPr>
          <p:nvPr>
            <p:ph type="sldNum" sz="quarter" idx="12"/>
          </p:nvPr>
        </p:nvSpPr>
        <p:spPr/>
        <p:txBody>
          <a:bodyPr/>
          <a:lstStyle/>
          <a:p>
            <a:fld id="{8EC1CFFA-9162-4795-A94E-2747091806DB}" type="slidenum">
              <a:rPr lang="zh-CN" altLang="en-US" smtClean="0"/>
              <a:pPr/>
              <a:t>185</a:t>
            </a:fld>
            <a:endParaRPr lang="en-US" altLang="zh-CN"/>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228600" y="981075"/>
            <a:ext cx="8736013" cy="5327650"/>
          </a:xfrm>
          <a:prstGeom prst="rect">
            <a:avLst/>
          </a:prstGeom>
          <a:noFill/>
          <a:ln w="9525">
            <a:noFill/>
            <a:miter lim="800000"/>
            <a:headEnd/>
            <a:tailEnd/>
          </a:ln>
        </p:spPr>
        <p:txBody>
          <a:bodyPr/>
          <a:lstStyle/>
          <a:p>
            <a:pPr>
              <a:lnSpc>
                <a:spcPct val="110000"/>
              </a:lnSpc>
            </a:pPr>
            <a:r>
              <a:rPr lang="zh-CN" altLang="en-US" sz="2800" b="1" dirty="0">
                <a:latin typeface="楷体" pitchFamily="49" charset="-122"/>
                <a:ea typeface="楷体" pitchFamily="49" charset="-122"/>
              </a:rPr>
              <a:t>    对于稀疏矩阵，采用压缩存储方法时，只存储非</a:t>
            </a:r>
            <a:r>
              <a:rPr lang="en-US" altLang="zh-CN" sz="2800" b="1" dirty="0">
                <a:latin typeface="楷体" pitchFamily="49" charset="-122"/>
                <a:ea typeface="楷体" pitchFamily="49" charset="-122"/>
              </a:rPr>
              <a:t>0</a:t>
            </a:r>
            <a:r>
              <a:rPr lang="zh-CN" altLang="en-US" sz="2800" b="1" dirty="0">
                <a:latin typeface="楷体" pitchFamily="49" charset="-122"/>
                <a:ea typeface="楷体" pitchFamily="49" charset="-122"/>
              </a:rPr>
              <a:t>元素。必须存储非</a:t>
            </a:r>
            <a:r>
              <a:rPr lang="en-US" altLang="zh-CN" sz="2800" b="1" dirty="0">
                <a:latin typeface="楷体" pitchFamily="49" charset="-122"/>
                <a:ea typeface="楷体" pitchFamily="49" charset="-122"/>
              </a:rPr>
              <a:t>0</a:t>
            </a:r>
            <a:r>
              <a:rPr lang="zh-CN" altLang="en-US" sz="2800" b="1" dirty="0">
                <a:latin typeface="楷体" pitchFamily="49" charset="-122"/>
                <a:ea typeface="楷体" pitchFamily="49" charset="-122"/>
              </a:rPr>
              <a:t>元素的行下标值、列下标值、元素值。因此，一个三元组</a:t>
            </a:r>
            <a:r>
              <a:rPr lang="en-US" altLang="zh-CN" sz="2800" b="1" dirty="0">
                <a:latin typeface="楷体" pitchFamily="49" charset="-122"/>
                <a:ea typeface="楷体" pitchFamily="49" charset="-122"/>
              </a:rPr>
              <a:t>(</a:t>
            </a:r>
            <a:r>
              <a:rPr lang="en-US" altLang="zh-CN" sz="2800" b="1" dirty="0" err="1">
                <a:latin typeface="楷体" pitchFamily="49" charset="-122"/>
                <a:ea typeface="楷体" pitchFamily="49" charset="-122"/>
              </a:rPr>
              <a:t>i</a:t>
            </a:r>
            <a:r>
              <a:rPr lang="en-US" altLang="zh-CN" sz="2800" b="1" dirty="0">
                <a:latin typeface="楷体" pitchFamily="49" charset="-122"/>
                <a:ea typeface="楷体" pitchFamily="49" charset="-122"/>
              </a:rPr>
              <a:t>, j, </a:t>
            </a:r>
            <a:r>
              <a:rPr lang="en-US" altLang="zh-CN" sz="2800" b="1" dirty="0" err="1">
                <a:latin typeface="楷体" pitchFamily="49" charset="-122"/>
                <a:ea typeface="楷体" pitchFamily="49" charset="-122"/>
              </a:rPr>
              <a:t>a</a:t>
            </a:r>
            <a:r>
              <a:rPr lang="en-US" altLang="zh-CN" sz="2800" b="1" baseline="-20000" dirty="0" err="1">
                <a:latin typeface="楷体" pitchFamily="49" charset="-122"/>
                <a:ea typeface="楷体" pitchFamily="49" charset="-122"/>
              </a:rPr>
              <a:t>ij</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唯一确定稀疏矩阵的一个非零元素。</a:t>
            </a:r>
          </a:p>
          <a:p>
            <a:pPr>
              <a:lnSpc>
                <a:spcPct val="110000"/>
              </a:lnSpc>
            </a:pPr>
            <a:r>
              <a:rPr lang="zh-CN" altLang="en-US" sz="2800" b="1" dirty="0">
                <a:latin typeface="楷体" pitchFamily="49" charset="-122"/>
                <a:ea typeface="楷体" pitchFamily="49" charset="-122"/>
              </a:rPr>
              <a:t>       如图</a:t>
            </a:r>
            <a:r>
              <a:rPr lang="en-US" altLang="zh-CN" sz="2800" b="1" dirty="0">
                <a:latin typeface="楷体" pitchFamily="49" charset="-122"/>
                <a:ea typeface="楷体" pitchFamily="49" charset="-122"/>
              </a:rPr>
              <a:t>5-8</a:t>
            </a:r>
            <a:r>
              <a:rPr lang="zh-CN" altLang="en-US" sz="2800" b="1" dirty="0">
                <a:latin typeface="楷体" pitchFamily="49" charset="-122"/>
                <a:ea typeface="楷体" pitchFamily="49" charset="-122"/>
              </a:rPr>
              <a:t>的稀疏矩阵</a:t>
            </a:r>
            <a:r>
              <a:rPr lang="en-US" altLang="zh-CN" sz="2800" b="1" dirty="0">
                <a:latin typeface="楷体" pitchFamily="49" charset="-122"/>
                <a:ea typeface="楷体" pitchFamily="49" charset="-122"/>
              </a:rPr>
              <a:t>A</a:t>
            </a:r>
            <a:r>
              <a:rPr lang="zh-CN" altLang="en-US" sz="2800" b="1" dirty="0">
                <a:latin typeface="楷体" pitchFamily="49" charset="-122"/>
                <a:ea typeface="楷体" pitchFamily="49" charset="-122"/>
              </a:rPr>
              <a:t>的三元组线性表为：</a:t>
            </a:r>
          </a:p>
          <a:p>
            <a:pPr marL="533400" lvl="1">
              <a:lnSpc>
                <a:spcPct val="110000"/>
              </a:lnSpc>
            </a:pPr>
            <a:endParaRPr lang="en-US" altLang="zh-CN" sz="2000" b="1" dirty="0"/>
          </a:p>
          <a:p>
            <a:pPr marL="533400" lvl="1">
              <a:lnSpc>
                <a:spcPct val="110000"/>
              </a:lnSpc>
            </a:pPr>
            <a:r>
              <a:rPr lang="en-US" altLang="zh-CN" sz="2000" b="1" dirty="0"/>
              <a:t>( (1,2,12), (1,3,9), (3,1,-3), (3,8,4), (4,3,24), (5,2,18), (6,7,-7), (7,4,-6) ) </a:t>
            </a:r>
          </a:p>
          <a:p>
            <a:pPr marL="533400" lvl="1">
              <a:lnSpc>
                <a:spcPct val="110000"/>
              </a:lnSpc>
            </a:pPr>
            <a:endParaRPr lang="en-US" altLang="zh-CN" sz="3600" b="1" dirty="0">
              <a:solidFill>
                <a:schemeClr val="folHlink"/>
              </a:solidFill>
              <a:latin typeface="楷体" pitchFamily="49" charset="-122"/>
              <a:ea typeface="楷体" pitchFamily="49" charset="-122"/>
            </a:endParaRPr>
          </a:p>
          <a:p>
            <a:pPr>
              <a:lnSpc>
                <a:spcPct val="110000"/>
              </a:lnSpc>
            </a:pPr>
            <a:r>
              <a:rPr lang="en-US" altLang="zh-CN" sz="3200" b="1" dirty="0">
                <a:solidFill>
                  <a:schemeClr val="folHlink"/>
                </a:solidFill>
                <a:latin typeface="楷体" pitchFamily="49" charset="-122"/>
                <a:ea typeface="楷体" pitchFamily="49" charset="-122"/>
              </a:rPr>
              <a:t>1</a:t>
            </a:r>
            <a:r>
              <a:rPr lang="zh-CN" altLang="en-US" sz="3200" b="1" dirty="0">
                <a:solidFill>
                  <a:schemeClr val="folHlink"/>
                </a:solidFill>
                <a:latin typeface="楷体" pitchFamily="49" charset="-122"/>
                <a:ea typeface="楷体" pitchFamily="49" charset="-122"/>
              </a:rPr>
              <a:t>、三元组顺序表</a:t>
            </a:r>
          </a:p>
          <a:p>
            <a:pPr>
              <a:lnSpc>
                <a:spcPct val="110000"/>
              </a:lnSpc>
            </a:pPr>
            <a:r>
              <a:rPr lang="zh-CN" altLang="en-US" dirty="0">
                <a:latin typeface="楷体" pitchFamily="49" charset="-122"/>
                <a:ea typeface="楷体" pitchFamily="49" charset="-122"/>
              </a:rPr>
              <a:t>    </a:t>
            </a:r>
            <a:r>
              <a:rPr lang="zh-CN" altLang="en-US" sz="2800" b="1" dirty="0">
                <a:latin typeface="楷体" pitchFamily="49" charset="-122"/>
                <a:ea typeface="楷体" pitchFamily="49" charset="-122"/>
              </a:rPr>
              <a:t>若以行序为主序，稀疏矩阵中所有非</a:t>
            </a:r>
            <a:r>
              <a:rPr lang="en-US" altLang="zh-CN" sz="2800" b="1" dirty="0">
                <a:latin typeface="楷体" pitchFamily="49" charset="-122"/>
                <a:ea typeface="楷体" pitchFamily="49" charset="-122"/>
              </a:rPr>
              <a:t>0</a:t>
            </a:r>
            <a:r>
              <a:rPr lang="zh-CN" altLang="en-US" sz="2800" b="1" dirty="0">
                <a:latin typeface="楷体" pitchFamily="49" charset="-122"/>
                <a:ea typeface="楷体" pitchFamily="49" charset="-122"/>
              </a:rPr>
              <a:t>元素的三元组，就可以得构成该稀疏矩阵的一个三元组顺序表。</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186</a:t>
            </a:fld>
            <a:endParaRPr lang="en-US" altLang="zh-CN"/>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228600" y="908051"/>
            <a:ext cx="8736013" cy="5307032"/>
          </a:xfrm>
          <a:prstGeom prst="rect">
            <a:avLst/>
          </a:prstGeom>
          <a:noFill/>
          <a:ln w="9525">
            <a:noFill/>
            <a:miter lim="800000"/>
            <a:headEnd/>
            <a:tailEnd/>
          </a:ln>
        </p:spPr>
        <p:txBody>
          <a:bodyPr/>
          <a:lstStyle/>
          <a:p>
            <a:pPr>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相应的数据结构定义如下：</a:t>
            </a:r>
          </a:p>
          <a:p>
            <a:pPr>
              <a:lnSpc>
                <a:spcPct val="110000"/>
              </a:lnSpc>
              <a:spcBef>
                <a:spcPct val="20000"/>
              </a:spcBef>
            </a:pPr>
            <a:r>
              <a:rPr lang="zh-CN" altLang="en-US" sz="3200" b="1" dirty="0">
                <a:solidFill>
                  <a:schemeClr val="folHlink"/>
                </a:solidFill>
                <a:latin typeface="楷体" pitchFamily="49" charset="-122"/>
                <a:ea typeface="楷体" pitchFamily="49" charset="-122"/>
              </a:rPr>
              <a:t>⑴ 三元组结点定义</a:t>
            </a:r>
            <a:r>
              <a:rPr lang="zh-CN" altLang="en-US" b="1" dirty="0">
                <a:latin typeface="楷体" pitchFamily="49" charset="-122"/>
                <a:ea typeface="楷体" pitchFamily="49" charset="-122"/>
              </a:rPr>
              <a:t>    </a:t>
            </a:r>
          </a:p>
          <a:p>
            <a:pPr>
              <a:lnSpc>
                <a:spcPct val="110000"/>
              </a:lnSpc>
              <a:spcBef>
                <a:spcPct val="20000"/>
              </a:spcBef>
            </a:pPr>
            <a:r>
              <a:rPr lang="en-US" altLang="zh-CN" sz="2800" b="1" dirty="0"/>
              <a:t>#define MAX_SIZE 101</a:t>
            </a:r>
          </a:p>
          <a:p>
            <a:pPr>
              <a:lnSpc>
                <a:spcPct val="110000"/>
              </a:lnSpc>
              <a:spcBef>
                <a:spcPct val="20000"/>
              </a:spcBef>
            </a:pPr>
            <a:r>
              <a:rPr lang="en-US" altLang="zh-CN" sz="2800" b="1" dirty="0" err="1"/>
              <a:t>typedef</a:t>
            </a:r>
            <a:r>
              <a:rPr lang="en-US" altLang="zh-CN" sz="2800" b="1" dirty="0"/>
              <a:t> </a:t>
            </a:r>
            <a:r>
              <a:rPr lang="en-US" altLang="zh-CN" sz="2800" b="1" dirty="0" err="1"/>
              <a:t>int</a:t>
            </a:r>
            <a:r>
              <a:rPr lang="en-US" altLang="zh-CN" sz="2800" b="1" dirty="0"/>
              <a:t> </a:t>
            </a:r>
            <a:r>
              <a:rPr lang="en-US" altLang="zh-CN" sz="2800" b="1" dirty="0" err="1"/>
              <a:t>elemtype</a:t>
            </a:r>
            <a:r>
              <a:rPr lang="en-US" altLang="zh-CN" sz="2800" b="1" dirty="0"/>
              <a:t> ;</a:t>
            </a:r>
          </a:p>
          <a:p>
            <a:pPr>
              <a:lnSpc>
                <a:spcPct val="110000"/>
              </a:lnSpc>
              <a:spcBef>
                <a:spcPct val="20000"/>
              </a:spcBef>
            </a:pPr>
            <a:r>
              <a:rPr lang="en-US" altLang="zh-CN" sz="2800" b="1" dirty="0" err="1"/>
              <a:t>typedef</a:t>
            </a:r>
            <a:r>
              <a:rPr lang="en-US" altLang="zh-CN" sz="2800" b="1" dirty="0"/>
              <a:t> </a:t>
            </a:r>
            <a:r>
              <a:rPr lang="en-US" altLang="zh-CN" sz="2800" b="1" dirty="0" err="1"/>
              <a:t>struct</a:t>
            </a:r>
            <a:endParaRPr lang="en-US" altLang="zh-CN" sz="2800" b="1" dirty="0"/>
          </a:p>
          <a:p>
            <a:pPr marL="355600" lvl="1">
              <a:lnSpc>
                <a:spcPct val="110000"/>
              </a:lnSpc>
              <a:spcBef>
                <a:spcPct val="20000"/>
              </a:spcBef>
            </a:pPr>
            <a:r>
              <a:rPr lang="en-US" altLang="zh-CN" sz="2800" b="1" dirty="0"/>
              <a:t>{   </a:t>
            </a:r>
            <a:r>
              <a:rPr lang="en-US" altLang="zh-CN" sz="2800" b="1" dirty="0" err="1"/>
              <a:t>int</a:t>
            </a:r>
            <a:r>
              <a:rPr lang="en-US" altLang="zh-CN" sz="2800" b="1" dirty="0"/>
              <a:t>  row ;     </a:t>
            </a:r>
            <a:r>
              <a:rPr lang="en-US" altLang="zh-CN" b="1" dirty="0"/>
              <a:t>/*  </a:t>
            </a:r>
            <a:r>
              <a:rPr lang="zh-CN" altLang="en-US" b="1" dirty="0"/>
              <a:t>行下标  *</a:t>
            </a:r>
            <a:r>
              <a:rPr lang="en-US" altLang="zh-CN" b="1" dirty="0"/>
              <a:t>/</a:t>
            </a:r>
          </a:p>
          <a:p>
            <a:pPr marL="723900" lvl="2">
              <a:lnSpc>
                <a:spcPct val="110000"/>
              </a:lnSpc>
              <a:spcBef>
                <a:spcPct val="20000"/>
              </a:spcBef>
            </a:pPr>
            <a:r>
              <a:rPr lang="en-US" altLang="zh-CN" sz="2800" b="1" dirty="0" err="1"/>
              <a:t>int</a:t>
            </a:r>
            <a:r>
              <a:rPr lang="en-US" altLang="zh-CN" sz="2800" b="1" dirty="0"/>
              <a:t>  </a:t>
            </a:r>
            <a:r>
              <a:rPr lang="en-US" altLang="zh-CN" sz="2800" b="1" dirty="0" err="1"/>
              <a:t>col</a:t>
            </a:r>
            <a:r>
              <a:rPr lang="en-US" altLang="zh-CN" sz="2800" b="1" dirty="0"/>
              <a:t> ;        </a:t>
            </a:r>
            <a:r>
              <a:rPr lang="en-US" altLang="zh-CN" b="1" dirty="0"/>
              <a:t>/*  </a:t>
            </a:r>
            <a:r>
              <a:rPr lang="zh-CN" altLang="en-US" b="1" dirty="0"/>
              <a:t>列下标  *</a:t>
            </a:r>
            <a:r>
              <a:rPr lang="en-US" altLang="zh-CN" b="1" dirty="0"/>
              <a:t>/</a:t>
            </a:r>
          </a:p>
          <a:p>
            <a:pPr marL="723900" lvl="2">
              <a:lnSpc>
                <a:spcPct val="110000"/>
              </a:lnSpc>
              <a:spcBef>
                <a:spcPct val="20000"/>
              </a:spcBef>
            </a:pPr>
            <a:r>
              <a:rPr lang="en-US" altLang="zh-CN" sz="2800" b="1" dirty="0" err="1"/>
              <a:t>elemtype</a:t>
            </a:r>
            <a:r>
              <a:rPr lang="en-US" altLang="zh-CN" sz="2800" b="1" dirty="0"/>
              <a:t> value;      </a:t>
            </a:r>
            <a:r>
              <a:rPr lang="en-US" altLang="zh-CN" b="1" dirty="0"/>
              <a:t>/*  </a:t>
            </a:r>
            <a:r>
              <a:rPr lang="zh-CN" altLang="en-US" b="1" dirty="0"/>
              <a:t>元素值  *</a:t>
            </a:r>
            <a:r>
              <a:rPr lang="en-US" altLang="zh-CN" b="1" dirty="0"/>
              <a:t>/</a:t>
            </a:r>
          </a:p>
          <a:p>
            <a:pPr marL="355600" lvl="1">
              <a:lnSpc>
                <a:spcPct val="110000"/>
              </a:lnSpc>
              <a:spcBef>
                <a:spcPct val="20000"/>
              </a:spcBef>
            </a:pPr>
            <a:r>
              <a:rPr lang="en-US" altLang="zh-CN" sz="2800" b="1" dirty="0"/>
              <a:t>}Triple ;</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187</a:t>
            </a:fld>
            <a:endParaRPr lang="en-US" altLang="zh-CN"/>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p:nvPr>
        </p:nvSpPr>
        <p:spPr>
          <a:xfrm>
            <a:off x="285720" y="1071546"/>
            <a:ext cx="8553480" cy="5076825"/>
          </a:xfrm>
        </p:spPr>
        <p:txBody>
          <a:bodyPr/>
          <a:lstStyle/>
          <a:p>
            <a:pPr marL="0" indent="0">
              <a:lnSpc>
                <a:spcPct val="110000"/>
              </a:lnSpc>
              <a:buFont typeface="Wingdings" pitchFamily="2" charset="2"/>
              <a:buNone/>
            </a:pPr>
            <a:r>
              <a:rPr lang="zh-CN" altLang="en-US" sz="3200" b="1" dirty="0">
                <a:solidFill>
                  <a:schemeClr val="folHlink"/>
                </a:solidFill>
              </a:rPr>
              <a:t>⑵  三元组顺序表定义</a:t>
            </a:r>
            <a:r>
              <a:rPr lang="zh-CN" altLang="en-US" sz="3200" b="1" dirty="0"/>
              <a:t>    </a:t>
            </a:r>
          </a:p>
          <a:p>
            <a:pPr marL="0" indent="0">
              <a:lnSpc>
                <a:spcPct val="110000"/>
              </a:lnSpc>
              <a:buFont typeface="Wingdings" pitchFamily="2" charset="2"/>
              <a:buNone/>
            </a:pPr>
            <a:r>
              <a:rPr lang="en-US" altLang="zh-CN" sz="2800" b="1" dirty="0" err="1"/>
              <a:t>typedef</a:t>
            </a:r>
            <a:r>
              <a:rPr lang="en-US" altLang="zh-CN" sz="2800" b="1" dirty="0"/>
              <a:t> </a:t>
            </a:r>
            <a:r>
              <a:rPr lang="en-US" altLang="zh-CN" sz="2800" b="1" dirty="0" err="1"/>
              <a:t>struct</a:t>
            </a:r>
            <a:r>
              <a:rPr lang="en-US" altLang="zh-CN" sz="2800" b="1" dirty="0"/>
              <a:t> </a:t>
            </a:r>
          </a:p>
          <a:p>
            <a:pPr marL="355600" lvl="1" indent="0">
              <a:lnSpc>
                <a:spcPct val="110000"/>
              </a:lnSpc>
              <a:buFont typeface="Wingdings" pitchFamily="2" charset="2"/>
              <a:buNone/>
            </a:pPr>
            <a:r>
              <a:rPr lang="en-US" altLang="zh-CN" b="1" dirty="0"/>
              <a:t>{   </a:t>
            </a:r>
            <a:r>
              <a:rPr lang="en-US" altLang="zh-CN" b="1" dirty="0" err="1"/>
              <a:t>int</a:t>
            </a:r>
            <a:r>
              <a:rPr lang="en-US" altLang="zh-CN" b="1" dirty="0"/>
              <a:t>  </a:t>
            </a:r>
            <a:r>
              <a:rPr lang="en-US" altLang="zh-CN" b="1" dirty="0" err="1"/>
              <a:t>rn</a:t>
            </a:r>
            <a:r>
              <a:rPr lang="en-US" altLang="zh-CN" b="1" dirty="0"/>
              <a:t> ;         </a:t>
            </a:r>
            <a:r>
              <a:rPr lang="en-US" altLang="zh-CN" sz="2400" b="1" dirty="0"/>
              <a:t>/*   </a:t>
            </a:r>
            <a:r>
              <a:rPr lang="zh-CN" altLang="en-US" sz="2400" b="1" dirty="0">
                <a:latin typeface="楷体" pitchFamily="49" charset="-122"/>
                <a:ea typeface="楷体" pitchFamily="49" charset="-122"/>
              </a:rPr>
              <a:t>行数</a:t>
            </a:r>
            <a:r>
              <a:rPr lang="zh-CN" altLang="en-US" sz="2400" b="1" dirty="0"/>
              <a:t>   *</a:t>
            </a:r>
            <a:r>
              <a:rPr lang="en-US" altLang="zh-CN" sz="2400" b="1" dirty="0"/>
              <a:t>/</a:t>
            </a:r>
          </a:p>
          <a:p>
            <a:pPr marL="723900" lvl="2" indent="0">
              <a:lnSpc>
                <a:spcPct val="110000"/>
              </a:lnSpc>
              <a:buFont typeface="Wingdings" pitchFamily="2" charset="2"/>
              <a:buNone/>
            </a:pPr>
            <a:r>
              <a:rPr lang="en-US" altLang="zh-CN" sz="2800" b="1" dirty="0" err="1"/>
              <a:t>int</a:t>
            </a:r>
            <a:r>
              <a:rPr lang="en-US" altLang="zh-CN" sz="2800" b="1" dirty="0"/>
              <a:t>  </a:t>
            </a:r>
            <a:r>
              <a:rPr lang="en-US" altLang="zh-CN" sz="2800" b="1" dirty="0" err="1"/>
              <a:t>cn</a:t>
            </a:r>
            <a:r>
              <a:rPr lang="en-US" altLang="zh-CN" sz="2800" b="1" dirty="0"/>
              <a:t> ;         </a:t>
            </a:r>
            <a:r>
              <a:rPr lang="en-US" altLang="zh-CN" b="1" dirty="0"/>
              <a:t>/*   </a:t>
            </a:r>
            <a:r>
              <a:rPr lang="zh-CN" altLang="en-US" b="1" dirty="0">
                <a:latin typeface="楷体" pitchFamily="49" charset="-122"/>
                <a:ea typeface="楷体" pitchFamily="49" charset="-122"/>
              </a:rPr>
              <a:t>列数</a:t>
            </a:r>
            <a:r>
              <a:rPr lang="zh-CN" altLang="en-US" b="1" dirty="0"/>
              <a:t>   *</a:t>
            </a:r>
            <a:r>
              <a:rPr lang="en-US" altLang="zh-CN" b="1" dirty="0"/>
              <a:t>/</a:t>
            </a:r>
          </a:p>
          <a:p>
            <a:pPr marL="723900" lvl="2" indent="0">
              <a:lnSpc>
                <a:spcPct val="110000"/>
              </a:lnSpc>
              <a:buFont typeface="Wingdings" pitchFamily="2" charset="2"/>
              <a:buNone/>
            </a:pPr>
            <a:r>
              <a:rPr lang="en-US" altLang="zh-CN" sz="2800" b="1" dirty="0" err="1"/>
              <a:t>int</a:t>
            </a:r>
            <a:r>
              <a:rPr lang="en-US" altLang="zh-CN" sz="2800" b="1" dirty="0"/>
              <a:t>  </a:t>
            </a:r>
            <a:r>
              <a:rPr lang="en-US" altLang="zh-CN" sz="2800" b="1" dirty="0" err="1"/>
              <a:t>tn</a:t>
            </a:r>
            <a:r>
              <a:rPr lang="en-US" altLang="zh-CN" sz="2800" b="1" dirty="0"/>
              <a:t> ;         </a:t>
            </a:r>
            <a:r>
              <a:rPr lang="en-US" altLang="zh-CN" b="1" dirty="0"/>
              <a:t>/*    </a:t>
            </a:r>
            <a:r>
              <a:rPr lang="zh-CN" altLang="en-US" b="1" dirty="0">
                <a:latin typeface="楷体" pitchFamily="49" charset="-122"/>
                <a:ea typeface="楷体" pitchFamily="49" charset="-122"/>
              </a:rPr>
              <a:t>非</a:t>
            </a:r>
            <a:r>
              <a:rPr lang="en-US" altLang="zh-CN" b="1" dirty="0">
                <a:latin typeface="楷体" pitchFamily="49" charset="-122"/>
                <a:ea typeface="楷体" pitchFamily="49" charset="-122"/>
              </a:rPr>
              <a:t>0</a:t>
            </a:r>
            <a:r>
              <a:rPr lang="zh-CN" altLang="en-US" b="1" dirty="0">
                <a:latin typeface="楷体" pitchFamily="49" charset="-122"/>
                <a:ea typeface="楷体" pitchFamily="49" charset="-122"/>
              </a:rPr>
              <a:t>元素个数   </a:t>
            </a:r>
            <a:r>
              <a:rPr lang="zh-CN" altLang="en-US" b="1" dirty="0"/>
              <a:t>*</a:t>
            </a:r>
            <a:r>
              <a:rPr lang="en-US" altLang="zh-CN" b="1" dirty="0"/>
              <a:t>/</a:t>
            </a:r>
          </a:p>
          <a:p>
            <a:pPr marL="723900" lvl="2" indent="0">
              <a:lnSpc>
                <a:spcPct val="110000"/>
              </a:lnSpc>
              <a:buFont typeface="Wingdings" pitchFamily="2" charset="2"/>
              <a:buNone/>
            </a:pPr>
            <a:r>
              <a:rPr lang="en-US" altLang="zh-CN" sz="2800" b="1" dirty="0"/>
              <a:t>Triple   data[MAX_SIZE] ; </a:t>
            </a:r>
          </a:p>
          <a:p>
            <a:pPr marL="355600" lvl="1" indent="0">
              <a:lnSpc>
                <a:spcPct val="110000"/>
              </a:lnSpc>
              <a:buFont typeface="Wingdings" pitchFamily="2" charset="2"/>
              <a:buNone/>
            </a:pPr>
            <a:r>
              <a:rPr lang="en-US" altLang="zh-CN" b="1" dirty="0"/>
              <a:t>}</a:t>
            </a:r>
            <a:r>
              <a:rPr lang="en-US" altLang="zh-CN" b="1" dirty="0" err="1"/>
              <a:t>TMatrix</a:t>
            </a:r>
            <a:r>
              <a:rPr lang="en-US" altLang="zh-CN" b="1" dirty="0"/>
              <a:t> ;</a:t>
            </a:r>
            <a:r>
              <a:rPr lang="en-US" altLang="zh-CN" dirty="0"/>
              <a:t> </a:t>
            </a:r>
          </a:p>
          <a:p>
            <a:pPr marL="0" indent="0">
              <a:lnSpc>
                <a:spcPct val="110000"/>
              </a:lnSpc>
              <a:buFont typeface="Wingdings" pitchFamily="2" charset="2"/>
              <a:buNone/>
            </a:pPr>
            <a:r>
              <a:rPr lang="en-US" altLang="zh-CN" sz="2800" b="1" dirty="0">
                <a:latin typeface="宋体" pitchFamily="2" charset="-122"/>
              </a:rPr>
              <a:t>    </a:t>
            </a:r>
            <a:r>
              <a:rPr lang="zh-CN" altLang="en-US" sz="2800" b="1" dirty="0">
                <a:latin typeface="宋体" pitchFamily="2" charset="-122"/>
              </a:rPr>
              <a:t>图</a:t>
            </a:r>
            <a:r>
              <a:rPr lang="en-US" altLang="zh-CN" sz="2800" b="1" dirty="0"/>
              <a:t>5-8</a:t>
            </a:r>
            <a:r>
              <a:rPr lang="zh-CN" altLang="en-US" sz="2800" b="1" dirty="0">
                <a:latin typeface="宋体" pitchFamily="2" charset="-122"/>
              </a:rPr>
              <a:t>所示的稀疏矩阵及其相应的转置矩阵所对应的三元组顺序表如图</a:t>
            </a:r>
            <a:r>
              <a:rPr lang="en-US" altLang="zh-CN" sz="2800" b="1" dirty="0"/>
              <a:t>5-9</a:t>
            </a:r>
            <a:r>
              <a:rPr lang="zh-CN" altLang="en-US" sz="2800" b="1" dirty="0">
                <a:latin typeface="宋体" pitchFamily="2" charset="-122"/>
              </a:rPr>
              <a:t>所示。    </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188</a:t>
            </a:fld>
            <a:endParaRPr lang="en-US" altLang="zh-CN"/>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55650" y="304800"/>
            <a:ext cx="6461125" cy="6076950"/>
            <a:chOff x="0" y="0"/>
            <a:chExt cx="4070" cy="3828"/>
          </a:xfrm>
        </p:grpSpPr>
        <p:sp>
          <p:nvSpPr>
            <p:cNvPr id="34818" name="Rectangle 3"/>
            <p:cNvSpPr>
              <a:spLocks noChangeArrowheads="1"/>
            </p:cNvSpPr>
            <p:nvPr/>
          </p:nvSpPr>
          <p:spPr bwMode="auto">
            <a:xfrm>
              <a:off x="272" y="3556"/>
              <a:ext cx="3538" cy="272"/>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5-9   </a:t>
              </a:r>
              <a:r>
                <a:rPr lang="zh-CN" altLang="en-US" sz="2000" b="1" dirty="0">
                  <a:latin typeface="楷体" pitchFamily="49" charset="-122"/>
                  <a:ea typeface="楷体" pitchFamily="49" charset="-122"/>
                </a:rPr>
                <a:t>稀疏矩阵及其转置矩阵的三元组顺序表</a:t>
              </a:r>
            </a:p>
          </p:txBody>
        </p:sp>
        <p:grpSp>
          <p:nvGrpSpPr>
            <p:cNvPr id="3" name="Group 4"/>
            <p:cNvGrpSpPr>
              <a:grpSpLocks/>
            </p:cNvGrpSpPr>
            <p:nvPr/>
          </p:nvGrpSpPr>
          <p:grpSpPr bwMode="auto">
            <a:xfrm>
              <a:off x="0" y="0"/>
              <a:ext cx="1999" cy="3456"/>
              <a:chOff x="0" y="0"/>
              <a:chExt cx="1999" cy="3456"/>
            </a:xfrm>
          </p:grpSpPr>
          <p:grpSp>
            <p:nvGrpSpPr>
              <p:cNvPr id="7" name="Group 5"/>
              <p:cNvGrpSpPr>
                <a:grpSpLocks/>
              </p:cNvGrpSpPr>
              <p:nvPr/>
            </p:nvGrpSpPr>
            <p:grpSpPr bwMode="auto">
              <a:xfrm>
                <a:off x="363" y="0"/>
                <a:ext cx="1488" cy="3199"/>
                <a:chOff x="0" y="0"/>
                <a:chExt cx="1488" cy="3199"/>
              </a:xfrm>
            </p:grpSpPr>
            <p:grpSp>
              <p:nvGrpSpPr>
                <p:cNvPr id="10" name="Group 6"/>
                <p:cNvGrpSpPr>
                  <a:grpSpLocks/>
                </p:cNvGrpSpPr>
                <p:nvPr/>
              </p:nvGrpSpPr>
              <p:grpSpPr bwMode="auto">
                <a:xfrm>
                  <a:off x="0" y="72"/>
                  <a:ext cx="317" cy="675"/>
                  <a:chOff x="0" y="0"/>
                  <a:chExt cx="317" cy="675"/>
                </a:xfrm>
              </p:grpSpPr>
              <p:sp>
                <p:nvSpPr>
                  <p:cNvPr id="264199" name="Rectangle 7"/>
                  <p:cNvSpPr>
                    <a:spLocks noChangeArrowheads="1"/>
                  </p:cNvSpPr>
                  <p:nvPr/>
                </p:nvSpPr>
                <p:spPr bwMode="auto">
                  <a:xfrm>
                    <a:off x="0" y="0"/>
                    <a:ext cx="317"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7</a:t>
                    </a:r>
                  </a:p>
                </p:txBody>
              </p:sp>
              <p:sp>
                <p:nvSpPr>
                  <p:cNvPr id="264200" name="Rectangle 8"/>
                  <p:cNvSpPr>
                    <a:spLocks noChangeArrowheads="1"/>
                  </p:cNvSpPr>
                  <p:nvPr/>
                </p:nvSpPr>
                <p:spPr bwMode="auto">
                  <a:xfrm>
                    <a:off x="0" y="448"/>
                    <a:ext cx="317"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9</a:t>
                    </a:r>
                  </a:p>
                </p:txBody>
              </p:sp>
              <p:sp>
                <p:nvSpPr>
                  <p:cNvPr id="264201" name="Rectangle 9"/>
                  <p:cNvSpPr>
                    <a:spLocks noChangeArrowheads="1"/>
                  </p:cNvSpPr>
                  <p:nvPr/>
                </p:nvSpPr>
                <p:spPr bwMode="auto">
                  <a:xfrm>
                    <a:off x="0" y="222"/>
                    <a:ext cx="317"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8</a:t>
                    </a:r>
                  </a:p>
                </p:txBody>
              </p:sp>
            </p:grpSp>
            <p:sp>
              <p:nvSpPr>
                <p:cNvPr id="264202" name="Rectangle 10"/>
                <p:cNvSpPr>
                  <a:spLocks noChangeArrowheads="1"/>
                </p:cNvSpPr>
                <p:nvPr/>
              </p:nvSpPr>
              <p:spPr bwMode="auto">
                <a:xfrm>
                  <a:off x="445" y="0"/>
                  <a:ext cx="680"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err="1">
                      <a:latin typeface="Times New Roman" pitchFamily="2" charset="0"/>
                      <a:ea typeface="宋体" charset="0"/>
                    </a:rPr>
                    <a:t>rn</a:t>
                  </a:r>
                  <a:r>
                    <a:rPr lang="zh-CN" altLang="en-US" b="1" dirty="0">
                      <a:latin typeface="楷体" pitchFamily="49" charset="-122"/>
                      <a:ea typeface="楷体" pitchFamily="49" charset="-122"/>
                    </a:rPr>
                    <a:t>行数</a:t>
                  </a:r>
                </a:p>
              </p:txBody>
            </p:sp>
            <p:sp>
              <p:nvSpPr>
                <p:cNvPr id="264203" name="Rectangle 11"/>
                <p:cNvSpPr>
                  <a:spLocks noChangeArrowheads="1"/>
                </p:cNvSpPr>
                <p:nvPr/>
              </p:nvSpPr>
              <p:spPr bwMode="auto">
                <a:xfrm>
                  <a:off x="437" y="255"/>
                  <a:ext cx="680"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err="1">
                      <a:latin typeface="Times New Roman" pitchFamily="2" charset="0"/>
                      <a:ea typeface="宋体" charset="0"/>
                    </a:rPr>
                    <a:t>cn</a:t>
                  </a:r>
                  <a:r>
                    <a:rPr lang="zh-CN" altLang="en-US" b="1" dirty="0">
                      <a:latin typeface="楷体" pitchFamily="49" charset="-122"/>
                      <a:ea typeface="楷体" pitchFamily="49" charset="-122"/>
                    </a:rPr>
                    <a:t>列数</a:t>
                  </a:r>
                </a:p>
              </p:txBody>
            </p:sp>
            <p:sp>
              <p:nvSpPr>
                <p:cNvPr id="264204" name="Rectangle 12"/>
                <p:cNvSpPr>
                  <a:spLocks noChangeArrowheads="1"/>
                </p:cNvSpPr>
                <p:nvPr/>
              </p:nvSpPr>
              <p:spPr bwMode="auto">
                <a:xfrm>
                  <a:off x="445" y="508"/>
                  <a:ext cx="1043"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err="1">
                      <a:latin typeface="Times New Roman" pitchFamily="2" charset="0"/>
                      <a:ea typeface="宋体" charset="0"/>
                    </a:rPr>
                    <a:t>tn</a:t>
                  </a:r>
                  <a:r>
                    <a:rPr lang="zh-CN" altLang="en-US" b="1" dirty="0">
                      <a:latin typeface="楷体" pitchFamily="49" charset="-122"/>
                      <a:ea typeface="楷体" pitchFamily="49" charset="-122"/>
                    </a:rPr>
                    <a:t>元素个数</a:t>
                  </a:r>
                </a:p>
              </p:txBody>
            </p:sp>
            <p:grpSp>
              <p:nvGrpSpPr>
                <p:cNvPr id="15" name="Group 13"/>
                <p:cNvGrpSpPr>
                  <a:grpSpLocks/>
                </p:cNvGrpSpPr>
                <p:nvPr/>
              </p:nvGrpSpPr>
              <p:grpSpPr bwMode="auto">
                <a:xfrm>
                  <a:off x="7" y="2780"/>
                  <a:ext cx="227" cy="419"/>
                  <a:chOff x="0" y="0"/>
                  <a:chExt cx="227" cy="419"/>
                </a:xfrm>
              </p:grpSpPr>
              <p:sp>
                <p:nvSpPr>
                  <p:cNvPr id="264206" name="Rectangle 14"/>
                  <p:cNvSpPr>
                    <a:spLocks noChangeArrowheads="1"/>
                  </p:cNvSpPr>
                  <p:nvPr/>
                </p:nvSpPr>
                <p:spPr bwMode="auto">
                  <a:xfrm>
                    <a:off x="0" y="192"/>
                    <a:ext cx="227"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row</a:t>
                    </a:r>
                  </a:p>
                </p:txBody>
              </p:sp>
              <p:sp>
                <p:nvSpPr>
                  <p:cNvPr id="264207" name="Line 15"/>
                  <p:cNvSpPr>
                    <a:spLocks noChangeShapeType="1"/>
                  </p:cNvSpPr>
                  <p:nvPr/>
                </p:nvSpPr>
                <p:spPr bwMode="auto">
                  <a:xfrm flipV="1">
                    <a:off x="105" y="0"/>
                    <a:ext cx="0" cy="181"/>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6" name="Group 16"/>
                <p:cNvGrpSpPr>
                  <a:grpSpLocks/>
                </p:cNvGrpSpPr>
                <p:nvPr/>
              </p:nvGrpSpPr>
              <p:grpSpPr bwMode="auto">
                <a:xfrm>
                  <a:off x="355" y="2768"/>
                  <a:ext cx="227" cy="419"/>
                  <a:chOff x="0" y="0"/>
                  <a:chExt cx="227" cy="419"/>
                </a:xfrm>
              </p:grpSpPr>
              <p:sp>
                <p:nvSpPr>
                  <p:cNvPr id="264209" name="Rectangle 17"/>
                  <p:cNvSpPr>
                    <a:spLocks noChangeArrowheads="1"/>
                  </p:cNvSpPr>
                  <p:nvPr/>
                </p:nvSpPr>
                <p:spPr bwMode="auto">
                  <a:xfrm>
                    <a:off x="0" y="192"/>
                    <a:ext cx="227"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col</a:t>
                    </a:r>
                  </a:p>
                </p:txBody>
              </p:sp>
              <p:sp>
                <p:nvSpPr>
                  <p:cNvPr id="264210" name="Line 18"/>
                  <p:cNvSpPr>
                    <a:spLocks noChangeShapeType="1"/>
                  </p:cNvSpPr>
                  <p:nvPr/>
                </p:nvSpPr>
                <p:spPr bwMode="auto">
                  <a:xfrm flipV="1">
                    <a:off x="105" y="0"/>
                    <a:ext cx="0" cy="181"/>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7" name="Group 19"/>
                <p:cNvGrpSpPr>
                  <a:grpSpLocks/>
                </p:cNvGrpSpPr>
                <p:nvPr/>
              </p:nvGrpSpPr>
              <p:grpSpPr bwMode="auto">
                <a:xfrm>
                  <a:off x="772" y="2759"/>
                  <a:ext cx="227" cy="419"/>
                  <a:chOff x="0" y="0"/>
                  <a:chExt cx="227" cy="419"/>
                </a:xfrm>
              </p:grpSpPr>
              <p:sp>
                <p:nvSpPr>
                  <p:cNvPr id="264212" name="Rectangle 20"/>
                  <p:cNvSpPr>
                    <a:spLocks noChangeArrowheads="1"/>
                  </p:cNvSpPr>
                  <p:nvPr/>
                </p:nvSpPr>
                <p:spPr bwMode="auto">
                  <a:xfrm>
                    <a:off x="0" y="192"/>
                    <a:ext cx="227"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value</a:t>
                    </a:r>
                  </a:p>
                </p:txBody>
              </p:sp>
              <p:sp>
                <p:nvSpPr>
                  <p:cNvPr id="264213" name="Line 21"/>
                  <p:cNvSpPr>
                    <a:spLocks noChangeShapeType="1"/>
                  </p:cNvSpPr>
                  <p:nvPr/>
                </p:nvSpPr>
                <p:spPr bwMode="auto">
                  <a:xfrm flipV="1">
                    <a:off x="105" y="0"/>
                    <a:ext cx="0" cy="181"/>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8" name="Group 22"/>
                <p:cNvGrpSpPr>
                  <a:grpSpLocks/>
                </p:cNvGrpSpPr>
                <p:nvPr/>
              </p:nvGrpSpPr>
              <p:grpSpPr bwMode="auto">
                <a:xfrm>
                  <a:off x="0" y="744"/>
                  <a:ext cx="952" cy="2037"/>
                  <a:chOff x="0" y="0"/>
                  <a:chExt cx="952" cy="2037"/>
                </a:xfrm>
              </p:grpSpPr>
              <p:grpSp>
                <p:nvGrpSpPr>
                  <p:cNvPr id="19" name="Group 23"/>
                  <p:cNvGrpSpPr>
                    <a:grpSpLocks/>
                  </p:cNvGrpSpPr>
                  <p:nvPr/>
                </p:nvGrpSpPr>
                <p:grpSpPr bwMode="auto">
                  <a:xfrm>
                    <a:off x="0" y="0"/>
                    <a:ext cx="952" cy="232"/>
                    <a:chOff x="0" y="0"/>
                    <a:chExt cx="952" cy="232"/>
                  </a:xfrm>
                </p:grpSpPr>
                <p:sp>
                  <p:nvSpPr>
                    <p:cNvPr id="264216" name="Rectangle 24"/>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1    2    12</a:t>
                      </a:r>
                    </a:p>
                  </p:txBody>
                </p:sp>
                <p:sp>
                  <p:nvSpPr>
                    <p:cNvPr id="264217" name="Line 25"/>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18" name="Line 26"/>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0" name="Group 27"/>
                  <p:cNvGrpSpPr>
                    <a:grpSpLocks/>
                  </p:cNvGrpSpPr>
                  <p:nvPr/>
                </p:nvGrpSpPr>
                <p:grpSpPr bwMode="auto">
                  <a:xfrm>
                    <a:off x="0" y="222"/>
                    <a:ext cx="952" cy="232"/>
                    <a:chOff x="0" y="0"/>
                    <a:chExt cx="952" cy="232"/>
                  </a:xfrm>
                </p:grpSpPr>
                <p:sp>
                  <p:nvSpPr>
                    <p:cNvPr id="264220" name="Rectangle 28"/>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1    3     9</a:t>
                      </a:r>
                    </a:p>
                  </p:txBody>
                </p:sp>
                <p:sp>
                  <p:nvSpPr>
                    <p:cNvPr id="264221" name="Line 29"/>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22" name="Line 30"/>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1" name="Group 31"/>
                  <p:cNvGrpSpPr>
                    <a:grpSpLocks/>
                  </p:cNvGrpSpPr>
                  <p:nvPr/>
                </p:nvGrpSpPr>
                <p:grpSpPr bwMode="auto">
                  <a:xfrm>
                    <a:off x="0" y="445"/>
                    <a:ext cx="952" cy="232"/>
                    <a:chOff x="0" y="0"/>
                    <a:chExt cx="952" cy="232"/>
                  </a:xfrm>
                </p:grpSpPr>
                <p:sp>
                  <p:nvSpPr>
                    <p:cNvPr id="264224" name="Rectangle 32"/>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3    1    -3</a:t>
                      </a:r>
                    </a:p>
                  </p:txBody>
                </p:sp>
                <p:sp>
                  <p:nvSpPr>
                    <p:cNvPr id="264225" name="Line 33"/>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26" name="Line 34"/>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2" name="Group 35"/>
                  <p:cNvGrpSpPr>
                    <a:grpSpLocks/>
                  </p:cNvGrpSpPr>
                  <p:nvPr/>
                </p:nvGrpSpPr>
                <p:grpSpPr bwMode="auto">
                  <a:xfrm>
                    <a:off x="0" y="668"/>
                    <a:ext cx="952" cy="232"/>
                    <a:chOff x="0" y="0"/>
                    <a:chExt cx="952" cy="232"/>
                  </a:xfrm>
                </p:grpSpPr>
                <p:sp>
                  <p:nvSpPr>
                    <p:cNvPr id="264228" name="Rectangle 36"/>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3    8     4</a:t>
                      </a:r>
                    </a:p>
                  </p:txBody>
                </p:sp>
                <p:sp>
                  <p:nvSpPr>
                    <p:cNvPr id="264229" name="Line 37"/>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30" name="Line 38"/>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3" name="Group 39"/>
                  <p:cNvGrpSpPr>
                    <a:grpSpLocks/>
                  </p:cNvGrpSpPr>
                  <p:nvPr/>
                </p:nvGrpSpPr>
                <p:grpSpPr bwMode="auto">
                  <a:xfrm>
                    <a:off x="0" y="891"/>
                    <a:ext cx="952" cy="232"/>
                    <a:chOff x="0" y="0"/>
                    <a:chExt cx="952" cy="232"/>
                  </a:xfrm>
                </p:grpSpPr>
                <p:sp>
                  <p:nvSpPr>
                    <p:cNvPr id="264232" name="Rectangle 40"/>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4    3    24</a:t>
                      </a:r>
                    </a:p>
                  </p:txBody>
                </p:sp>
                <p:sp>
                  <p:nvSpPr>
                    <p:cNvPr id="264233" name="Line 41"/>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34" name="Line 42"/>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4" name="Group 43"/>
                  <p:cNvGrpSpPr>
                    <a:grpSpLocks/>
                  </p:cNvGrpSpPr>
                  <p:nvPr/>
                </p:nvGrpSpPr>
                <p:grpSpPr bwMode="auto">
                  <a:xfrm>
                    <a:off x="0" y="1350"/>
                    <a:ext cx="952" cy="232"/>
                    <a:chOff x="0" y="0"/>
                    <a:chExt cx="952" cy="232"/>
                  </a:xfrm>
                </p:grpSpPr>
                <p:sp>
                  <p:nvSpPr>
                    <p:cNvPr id="264236" name="Rectangle 44"/>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5    2   18</a:t>
                      </a:r>
                    </a:p>
                  </p:txBody>
                </p:sp>
                <p:sp>
                  <p:nvSpPr>
                    <p:cNvPr id="264237" name="Line 45"/>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38" name="Line 46"/>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5" name="Group 47"/>
                  <p:cNvGrpSpPr>
                    <a:grpSpLocks/>
                  </p:cNvGrpSpPr>
                  <p:nvPr/>
                </p:nvGrpSpPr>
                <p:grpSpPr bwMode="auto">
                  <a:xfrm>
                    <a:off x="0" y="1573"/>
                    <a:ext cx="952" cy="232"/>
                    <a:chOff x="0" y="0"/>
                    <a:chExt cx="952" cy="232"/>
                  </a:xfrm>
                </p:grpSpPr>
                <p:sp>
                  <p:nvSpPr>
                    <p:cNvPr id="264240" name="Rectangle 48"/>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6    7    -7</a:t>
                      </a:r>
                    </a:p>
                  </p:txBody>
                </p:sp>
                <p:sp>
                  <p:nvSpPr>
                    <p:cNvPr id="264241" name="Line 49"/>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42" name="Line 50"/>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6" name="Group 51"/>
                  <p:cNvGrpSpPr>
                    <a:grpSpLocks/>
                  </p:cNvGrpSpPr>
                  <p:nvPr/>
                </p:nvGrpSpPr>
                <p:grpSpPr bwMode="auto">
                  <a:xfrm>
                    <a:off x="0" y="1805"/>
                    <a:ext cx="952" cy="232"/>
                    <a:chOff x="0" y="0"/>
                    <a:chExt cx="952" cy="232"/>
                  </a:xfrm>
                </p:grpSpPr>
                <p:sp>
                  <p:nvSpPr>
                    <p:cNvPr id="264244" name="Rectangle 52"/>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7    4    -6</a:t>
                      </a:r>
                    </a:p>
                  </p:txBody>
                </p:sp>
                <p:sp>
                  <p:nvSpPr>
                    <p:cNvPr id="264245" name="Line 53"/>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46" name="Line 54"/>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7" name="Group 55"/>
                  <p:cNvGrpSpPr>
                    <a:grpSpLocks/>
                  </p:cNvGrpSpPr>
                  <p:nvPr/>
                </p:nvGrpSpPr>
                <p:grpSpPr bwMode="auto">
                  <a:xfrm>
                    <a:off x="0" y="1119"/>
                    <a:ext cx="952" cy="232"/>
                    <a:chOff x="0" y="0"/>
                    <a:chExt cx="952" cy="232"/>
                  </a:xfrm>
                </p:grpSpPr>
                <p:sp>
                  <p:nvSpPr>
                    <p:cNvPr id="264248" name="Rectangle 56"/>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4    6     2</a:t>
                      </a:r>
                    </a:p>
                  </p:txBody>
                </p:sp>
                <p:sp>
                  <p:nvSpPr>
                    <p:cNvPr id="264249" name="Line 57"/>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50" name="Line 58"/>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grpSp>
          <p:sp>
            <p:nvSpPr>
              <p:cNvPr id="34874" name="Rectangle 59"/>
              <p:cNvSpPr>
                <a:spLocks noChangeArrowheads="1"/>
              </p:cNvSpPr>
              <p:nvPr/>
            </p:nvSpPr>
            <p:spPr bwMode="auto">
              <a:xfrm>
                <a:off x="0" y="3216"/>
                <a:ext cx="1999" cy="240"/>
              </a:xfrm>
              <a:prstGeom prst="rect">
                <a:avLst/>
              </a:prstGeom>
              <a:noFill/>
              <a:ln w="9525">
                <a:noFill/>
                <a:miter lim="800000"/>
                <a:headEnd/>
                <a:tailEnd/>
              </a:ln>
            </p:spPr>
            <p:txBody>
              <a:bodyPr lIns="92075" tIns="46038" rIns="92075" bIns="46038" anchor="ctr"/>
              <a:lstStyle/>
              <a:p>
                <a:pPr algn="ctr" eaLnBrk="0" hangingPunct="0"/>
                <a:r>
                  <a:rPr lang="en-US" altLang="zh-CN" sz="2000" b="1" dirty="0"/>
                  <a:t>(a</a:t>
                </a:r>
                <a:r>
                  <a:rPr lang="en-US" altLang="zh-CN" sz="2000" b="1" dirty="0">
                    <a:latin typeface="楷体" pitchFamily="49" charset="-122"/>
                    <a:ea typeface="楷体" pitchFamily="49" charset="-122"/>
                  </a:rPr>
                  <a:t>)</a:t>
                </a:r>
                <a:r>
                  <a:rPr lang="zh-CN" altLang="en-US" sz="2000" b="1" dirty="0">
                    <a:latin typeface="楷体" pitchFamily="49" charset="-122"/>
                    <a:ea typeface="楷体" pitchFamily="49" charset="-122"/>
                  </a:rPr>
                  <a:t>原矩阵的三元组表</a:t>
                </a:r>
              </a:p>
            </p:txBody>
          </p:sp>
        </p:grpSp>
        <p:grpSp>
          <p:nvGrpSpPr>
            <p:cNvPr id="28" name="Group 60"/>
            <p:cNvGrpSpPr>
              <a:grpSpLocks/>
            </p:cNvGrpSpPr>
            <p:nvPr/>
          </p:nvGrpSpPr>
          <p:grpSpPr bwMode="auto">
            <a:xfrm>
              <a:off x="2223" y="0"/>
              <a:ext cx="1847" cy="3456"/>
              <a:chOff x="0" y="0"/>
              <a:chExt cx="1847" cy="3456"/>
            </a:xfrm>
          </p:grpSpPr>
          <p:grpSp>
            <p:nvGrpSpPr>
              <p:cNvPr id="29" name="Group 61"/>
              <p:cNvGrpSpPr>
                <a:grpSpLocks/>
              </p:cNvGrpSpPr>
              <p:nvPr/>
            </p:nvGrpSpPr>
            <p:grpSpPr bwMode="auto">
              <a:xfrm>
                <a:off x="359" y="0"/>
                <a:ext cx="1488" cy="3177"/>
                <a:chOff x="0" y="0"/>
                <a:chExt cx="1488" cy="3177"/>
              </a:xfrm>
            </p:grpSpPr>
            <p:grpSp>
              <p:nvGrpSpPr>
                <p:cNvPr id="30" name="Group 62"/>
                <p:cNvGrpSpPr>
                  <a:grpSpLocks/>
                </p:cNvGrpSpPr>
                <p:nvPr/>
              </p:nvGrpSpPr>
              <p:grpSpPr bwMode="auto">
                <a:xfrm>
                  <a:off x="0" y="63"/>
                  <a:ext cx="317" cy="675"/>
                  <a:chOff x="0" y="0"/>
                  <a:chExt cx="317" cy="675"/>
                </a:xfrm>
              </p:grpSpPr>
              <p:sp>
                <p:nvSpPr>
                  <p:cNvPr id="264255" name="Rectangle 63"/>
                  <p:cNvSpPr>
                    <a:spLocks noChangeArrowheads="1"/>
                  </p:cNvSpPr>
                  <p:nvPr/>
                </p:nvSpPr>
                <p:spPr bwMode="auto">
                  <a:xfrm>
                    <a:off x="0" y="0"/>
                    <a:ext cx="317"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8</a:t>
                    </a:r>
                  </a:p>
                </p:txBody>
              </p:sp>
              <p:sp>
                <p:nvSpPr>
                  <p:cNvPr id="264256" name="Rectangle 64"/>
                  <p:cNvSpPr>
                    <a:spLocks noChangeArrowheads="1"/>
                  </p:cNvSpPr>
                  <p:nvPr/>
                </p:nvSpPr>
                <p:spPr bwMode="auto">
                  <a:xfrm>
                    <a:off x="0" y="448"/>
                    <a:ext cx="317"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9</a:t>
                    </a:r>
                  </a:p>
                </p:txBody>
              </p:sp>
              <p:sp>
                <p:nvSpPr>
                  <p:cNvPr id="264257" name="Rectangle 65"/>
                  <p:cNvSpPr>
                    <a:spLocks noChangeArrowheads="1"/>
                  </p:cNvSpPr>
                  <p:nvPr/>
                </p:nvSpPr>
                <p:spPr bwMode="auto">
                  <a:xfrm>
                    <a:off x="0" y="222"/>
                    <a:ext cx="317"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7</a:t>
                    </a:r>
                  </a:p>
                </p:txBody>
              </p:sp>
            </p:grpSp>
            <p:sp>
              <p:nvSpPr>
                <p:cNvPr id="4" name="Rectangle 66"/>
                <p:cNvSpPr>
                  <a:spLocks noChangeArrowheads="1"/>
                </p:cNvSpPr>
                <p:nvPr/>
              </p:nvSpPr>
              <p:spPr bwMode="auto">
                <a:xfrm>
                  <a:off x="445" y="0"/>
                  <a:ext cx="680"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err="1">
                      <a:latin typeface="Times New Roman" pitchFamily="2" charset="0"/>
                      <a:ea typeface="宋体" charset="0"/>
                    </a:rPr>
                    <a:t>rn</a:t>
                  </a:r>
                  <a:r>
                    <a:rPr lang="zh-CN" altLang="en-US" b="1" dirty="0">
                      <a:latin typeface="楷体" pitchFamily="49" charset="-122"/>
                      <a:ea typeface="楷体" pitchFamily="49" charset="-122"/>
                    </a:rPr>
                    <a:t>行数</a:t>
                  </a:r>
                </a:p>
              </p:txBody>
            </p:sp>
            <p:sp>
              <p:nvSpPr>
                <p:cNvPr id="5" name="Rectangle 67"/>
                <p:cNvSpPr>
                  <a:spLocks noChangeArrowheads="1"/>
                </p:cNvSpPr>
                <p:nvPr/>
              </p:nvSpPr>
              <p:spPr bwMode="auto">
                <a:xfrm>
                  <a:off x="437" y="255"/>
                  <a:ext cx="680"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err="1">
                      <a:latin typeface="Times New Roman" pitchFamily="2" charset="0"/>
                      <a:ea typeface="宋体" charset="0"/>
                    </a:rPr>
                    <a:t>cn</a:t>
                  </a:r>
                  <a:r>
                    <a:rPr lang="zh-CN" altLang="en-US" b="1" dirty="0">
                      <a:latin typeface="楷体" pitchFamily="49" charset="-122"/>
                      <a:ea typeface="楷体" pitchFamily="49" charset="-122"/>
                    </a:rPr>
                    <a:t>列数</a:t>
                  </a:r>
                </a:p>
              </p:txBody>
            </p:sp>
            <p:sp>
              <p:nvSpPr>
                <p:cNvPr id="6" name="Rectangle 68"/>
                <p:cNvSpPr>
                  <a:spLocks noChangeArrowheads="1"/>
                </p:cNvSpPr>
                <p:nvPr/>
              </p:nvSpPr>
              <p:spPr bwMode="auto">
                <a:xfrm>
                  <a:off x="445" y="508"/>
                  <a:ext cx="1043"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err="1">
                      <a:latin typeface="Times New Roman" pitchFamily="2" charset="0"/>
                      <a:ea typeface="宋体" charset="0"/>
                    </a:rPr>
                    <a:t>tn</a:t>
                  </a:r>
                  <a:r>
                    <a:rPr lang="zh-CN" altLang="en-US" b="1" dirty="0">
                      <a:latin typeface="楷体" pitchFamily="49" charset="-122"/>
                      <a:ea typeface="楷体" pitchFamily="49" charset="-122"/>
                    </a:rPr>
                    <a:t>元素个数</a:t>
                  </a:r>
                </a:p>
              </p:txBody>
            </p:sp>
            <p:grpSp>
              <p:nvGrpSpPr>
                <p:cNvPr id="31" name="Group 69"/>
                <p:cNvGrpSpPr>
                  <a:grpSpLocks/>
                </p:cNvGrpSpPr>
                <p:nvPr/>
              </p:nvGrpSpPr>
              <p:grpSpPr bwMode="auto">
                <a:xfrm>
                  <a:off x="16" y="2758"/>
                  <a:ext cx="227" cy="419"/>
                  <a:chOff x="0" y="0"/>
                  <a:chExt cx="227" cy="419"/>
                </a:xfrm>
              </p:grpSpPr>
              <p:sp>
                <p:nvSpPr>
                  <p:cNvPr id="8" name="Rectangle 70"/>
                  <p:cNvSpPr>
                    <a:spLocks noChangeArrowheads="1"/>
                  </p:cNvSpPr>
                  <p:nvPr/>
                </p:nvSpPr>
                <p:spPr bwMode="auto">
                  <a:xfrm>
                    <a:off x="0" y="192"/>
                    <a:ext cx="227"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row</a:t>
                    </a:r>
                  </a:p>
                </p:txBody>
              </p:sp>
              <p:sp>
                <p:nvSpPr>
                  <p:cNvPr id="9" name="Line 71"/>
                  <p:cNvSpPr>
                    <a:spLocks noChangeShapeType="1"/>
                  </p:cNvSpPr>
                  <p:nvPr/>
                </p:nvSpPr>
                <p:spPr bwMode="auto">
                  <a:xfrm flipV="1">
                    <a:off x="105" y="0"/>
                    <a:ext cx="0" cy="181"/>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16" name="Group 72"/>
                <p:cNvGrpSpPr>
                  <a:grpSpLocks/>
                </p:cNvGrpSpPr>
                <p:nvPr/>
              </p:nvGrpSpPr>
              <p:grpSpPr bwMode="auto">
                <a:xfrm>
                  <a:off x="382" y="2746"/>
                  <a:ext cx="227" cy="419"/>
                  <a:chOff x="0" y="0"/>
                  <a:chExt cx="227" cy="419"/>
                </a:xfrm>
              </p:grpSpPr>
              <p:sp>
                <p:nvSpPr>
                  <p:cNvPr id="11" name="Rectangle 73"/>
                  <p:cNvSpPr>
                    <a:spLocks noChangeArrowheads="1"/>
                  </p:cNvSpPr>
                  <p:nvPr/>
                </p:nvSpPr>
                <p:spPr bwMode="auto">
                  <a:xfrm>
                    <a:off x="0" y="192"/>
                    <a:ext cx="227"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col</a:t>
                    </a:r>
                  </a:p>
                </p:txBody>
              </p:sp>
              <p:sp>
                <p:nvSpPr>
                  <p:cNvPr id="12" name="Line 74"/>
                  <p:cNvSpPr>
                    <a:spLocks noChangeShapeType="1"/>
                  </p:cNvSpPr>
                  <p:nvPr/>
                </p:nvSpPr>
                <p:spPr bwMode="auto">
                  <a:xfrm flipV="1">
                    <a:off x="105" y="0"/>
                    <a:ext cx="0" cy="181"/>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17" name="Group 75"/>
                <p:cNvGrpSpPr>
                  <a:grpSpLocks/>
                </p:cNvGrpSpPr>
                <p:nvPr/>
              </p:nvGrpSpPr>
              <p:grpSpPr bwMode="auto">
                <a:xfrm>
                  <a:off x="772" y="2737"/>
                  <a:ext cx="227" cy="419"/>
                  <a:chOff x="0" y="0"/>
                  <a:chExt cx="227" cy="419"/>
                </a:xfrm>
              </p:grpSpPr>
              <p:sp>
                <p:nvSpPr>
                  <p:cNvPr id="13" name="Rectangle 76"/>
                  <p:cNvSpPr>
                    <a:spLocks noChangeArrowheads="1"/>
                  </p:cNvSpPr>
                  <p:nvPr/>
                </p:nvSpPr>
                <p:spPr bwMode="auto">
                  <a:xfrm>
                    <a:off x="0" y="192"/>
                    <a:ext cx="227"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value</a:t>
                    </a:r>
                  </a:p>
                </p:txBody>
              </p:sp>
              <p:sp>
                <p:nvSpPr>
                  <p:cNvPr id="14" name="Line 77"/>
                  <p:cNvSpPr>
                    <a:spLocks noChangeShapeType="1"/>
                  </p:cNvSpPr>
                  <p:nvPr/>
                </p:nvSpPr>
                <p:spPr bwMode="auto">
                  <a:xfrm flipV="1">
                    <a:off x="105" y="0"/>
                    <a:ext cx="0" cy="181"/>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19" name="Group 78"/>
                <p:cNvGrpSpPr>
                  <a:grpSpLocks/>
                </p:cNvGrpSpPr>
                <p:nvPr/>
              </p:nvGrpSpPr>
              <p:grpSpPr bwMode="auto">
                <a:xfrm>
                  <a:off x="0" y="735"/>
                  <a:ext cx="952" cy="2015"/>
                  <a:chOff x="0" y="0"/>
                  <a:chExt cx="952" cy="2015"/>
                </a:xfrm>
              </p:grpSpPr>
              <p:grpSp>
                <p:nvGrpSpPr>
                  <p:cNvPr id="34820" name="Group 79"/>
                  <p:cNvGrpSpPr>
                    <a:grpSpLocks/>
                  </p:cNvGrpSpPr>
                  <p:nvPr/>
                </p:nvGrpSpPr>
                <p:grpSpPr bwMode="auto">
                  <a:xfrm>
                    <a:off x="0" y="0"/>
                    <a:ext cx="952" cy="232"/>
                    <a:chOff x="0" y="0"/>
                    <a:chExt cx="952" cy="232"/>
                  </a:xfrm>
                </p:grpSpPr>
                <p:sp>
                  <p:nvSpPr>
                    <p:cNvPr id="264272" name="Rectangle 80"/>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1    3    -3</a:t>
                      </a:r>
                    </a:p>
                  </p:txBody>
                </p:sp>
                <p:sp>
                  <p:nvSpPr>
                    <p:cNvPr id="264273" name="Line 81"/>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74" name="Line 82"/>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21" name="Group 83"/>
                  <p:cNvGrpSpPr>
                    <a:grpSpLocks/>
                  </p:cNvGrpSpPr>
                  <p:nvPr/>
                </p:nvGrpSpPr>
                <p:grpSpPr bwMode="auto">
                  <a:xfrm>
                    <a:off x="0" y="222"/>
                    <a:ext cx="952" cy="232"/>
                    <a:chOff x="0" y="0"/>
                    <a:chExt cx="952" cy="232"/>
                  </a:xfrm>
                </p:grpSpPr>
                <p:sp>
                  <p:nvSpPr>
                    <p:cNvPr id="264276" name="Rectangle 84"/>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2    1    12</a:t>
                      </a:r>
                    </a:p>
                  </p:txBody>
                </p:sp>
                <p:sp>
                  <p:nvSpPr>
                    <p:cNvPr id="264277" name="Line 85"/>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78" name="Line 86"/>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22" name="Group 87"/>
                  <p:cNvGrpSpPr>
                    <a:grpSpLocks/>
                  </p:cNvGrpSpPr>
                  <p:nvPr/>
                </p:nvGrpSpPr>
                <p:grpSpPr bwMode="auto">
                  <a:xfrm>
                    <a:off x="0" y="445"/>
                    <a:ext cx="952" cy="232"/>
                    <a:chOff x="0" y="0"/>
                    <a:chExt cx="952" cy="232"/>
                  </a:xfrm>
                </p:grpSpPr>
                <p:sp>
                  <p:nvSpPr>
                    <p:cNvPr id="264280" name="Rectangle 88"/>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2    5    18</a:t>
                      </a:r>
                    </a:p>
                  </p:txBody>
                </p:sp>
                <p:sp>
                  <p:nvSpPr>
                    <p:cNvPr id="264281" name="Line 89"/>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82" name="Line 90"/>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23" name="Group 91"/>
                  <p:cNvGrpSpPr>
                    <a:grpSpLocks/>
                  </p:cNvGrpSpPr>
                  <p:nvPr/>
                </p:nvGrpSpPr>
                <p:grpSpPr bwMode="auto">
                  <a:xfrm>
                    <a:off x="0" y="668"/>
                    <a:ext cx="952" cy="232"/>
                    <a:chOff x="0" y="0"/>
                    <a:chExt cx="952" cy="232"/>
                  </a:xfrm>
                </p:grpSpPr>
                <p:sp>
                  <p:nvSpPr>
                    <p:cNvPr id="264284" name="Rectangle 92"/>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3    1     9</a:t>
                      </a:r>
                    </a:p>
                  </p:txBody>
                </p:sp>
                <p:sp>
                  <p:nvSpPr>
                    <p:cNvPr id="264285" name="Line 93"/>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86" name="Line 94"/>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24" name="Group 95"/>
                  <p:cNvGrpSpPr>
                    <a:grpSpLocks/>
                  </p:cNvGrpSpPr>
                  <p:nvPr/>
                </p:nvGrpSpPr>
                <p:grpSpPr bwMode="auto">
                  <a:xfrm>
                    <a:off x="0" y="891"/>
                    <a:ext cx="952" cy="232"/>
                    <a:chOff x="0" y="0"/>
                    <a:chExt cx="952" cy="232"/>
                  </a:xfrm>
                </p:grpSpPr>
                <p:sp>
                  <p:nvSpPr>
                    <p:cNvPr id="264288" name="Rectangle 96"/>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3    4    24</a:t>
                      </a:r>
                    </a:p>
                  </p:txBody>
                </p:sp>
                <p:sp>
                  <p:nvSpPr>
                    <p:cNvPr id="264289" name="Line 97"/>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90" name="Line 98"/>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25" name="Group 99"/>
                  <p:cNvGrpSpPr>
                    <a:grpSpLocks/>
                  </p:cNvGrpSpPr>
                  <p:nvPr/>
                </p:nvGrpSpPr>
                <p:grpSpPr bwMode="auto">
                  <a:xfrm>
                    <a:off x="0" y="1114"/>
                    <a:ext cx="952" cy="232"/>
                    <a:chOff x="0" y="0"/>
                    <a:chExt cx="952" cy="232"/>
                  </a:xfrm>
                </p:grpSpPr>
                <p:sp>
                  <p:nvSpPr>
                    <p:cNvPr id="264292" name="Rectangle 100"/>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4    7    -6</a:t>
                      </a:r>
                    </a:p>
                  </p:txBody>
                </p:sp>
                <p:sp>
                  <p:nvSpPr>
                    <p:cNvPr id="264293" name="Line 101"/>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94" name="Line 102"/>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26" name="Group 103"/>
                  <p:cNvGrpSpPr>
                    <a:grpSpLocks/>
                  </p:cNvGrpSpPr>
                  <p:nvPr/>
                </p:nvGrpSpPr>
                <p:grpSpPr bwMode="auto">
                  <a:xfrm>
                    <a:off x="0" y="1560"/>
                    <a:ext cx="952" cy="232"/>
                    <a:chOff x="0" y="0"/>
                    <a:chExt cx="952" cy="232"/>
                  </a:xfrm>
                </p:grpSpPr>
                <p:sp>
                  <p:nvSpPr>
                    <p:cNvPr id="264296" name="Rectangle 104"/>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7    6    -7</a:t>
                      </a:r>
                    </a:p>
                  </p:txBody>
                </p:sp>
                <p:sp>
                  <p:nvSpPr>
                    <p:cNvPr id="264297" name="Line 105"/>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98" name="Line 106"/>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27" name="Group 107"/>
                  <p:cNvGrpSpPr>
                    <a:grpSpLocks/>
                  </p:cNvGrpSpPr>
                  <p:nvPr/>
                </p:nvGrpSpPr>
                <p:grpSpPr bwMode="auto">
                  <a:xfrm>
                    <a:off x="0" y="1783"/>
                    <a:ext cx="952" cy="232"/>
                    <a:chOff x="0" y="0"/>
                    <a:chExt cx="952" cy="232"/>
                  </a:xfrm>
                </p:grpSpPr>
                <p:sp>
                  <p:nvSpPr>
                    <p:cNvPr id="264300" name="Rectangle 108"/>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8    2     4</a:t>
                      </a:r>
                    </a:p>
                  </p:txBody>
                </p:sp>
                <p:sp>
                  <p:nvSpPr>
                    <p:cNvPr id="264301" name="Line 109"/>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302" name="Line 110"/>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28" name="Group 111"/>
                  <p:cNvGrpSpPr>
                    <a:grpSpLocks/>
                  </p:cNvGrpSpPr>
                  <p:nvPr/>
                </p:nvGrpSpPr>
                <p:grpSpPr bwMode="auto">
                  <a:xfrm>
                    <a:off x="0" y="1338"/>
                    <a:ext cx="952" cy="232"/>
                    <a:chOff x="0" y="0"/>
                    <a:chExt cx="952" cy="232"/>
                  </a:xfrm>
                </p:grpSpPr>
                <p:sp>
                  <p:nvSpPr>
                    <p:cNvPr id="264304" name="Rectangle 112"/>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6    4     2</a:t>
                      </a:r>
                    </a:p>
                  </p:txBody>
                </p:sp>
                <p:sp>
                  <p:nvSpPr>
                    <p:cNvPr id="264305" name="Line 113"/>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306" name="Line 114"/>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grpSp>
          <p:sp>
            <p:nvSpPr>
              <p:cNvPr id="34930" name="Rectangle 115"/>
              <p:cNvSpPr>
                <a:spLocks noChangeArrowheads="1"/>
              </p:cNvSpPr>
              <p:nvPr/>
            </p:nvSpPr>
            <p:spPr bwMode="auto">
              <a:xfrm>
                <a:off x="0" y="3216"/>
                <a:ext cx="1824" cy="240"/>
              </a:xfrm>
              <a:prstGeom prst="rect">
                <a:avLst/>
              </a:prstGeom>
              <a:noFill/>
              <a:ln w="9525">
                <a:noFill/>
                <a:miter lim="800000"/>
                <a:headEnd/>
                <a:tailEnd/>
              </a:ln>
            </p:spPr>
            <p:txBody>
              <a:bodyPr lIns="92075" tIns="46038" rIns="92075" bIns="46038" anchor="ctr"/>
              <a:lstStyle/>
              <a:p>
                <a:pPr algn="ctr" eaLnBrk="0" hangingPunct="0"/>
                <a:r>
                  <a:rPr lang="en-US" altLang="zh-CN" sz="2000" b="1" dirty="0"/>
                  <a:t>(b)</a:t>
                </a:r>
                <a:r>
                  <a:rPr lang="zh-CN" altLang="en-US" sz="2000" b="1" dirty="0">
                    <a:latin typeface="楷体" pitchFamily="49" charset="-122"/>
                    <a:ea typeface="楷体" pitchFamily="49" charset="-122"/>
                  </a:rPr>
                  <a:t>转置矩阵的三元组表</a:t>
                </a:r>
              </a:p>
            </p:txBody>
          </p:sp>
        </p:grpSp>
      </p:grpSp>
      <p:sp>
        <p:nvSpPr>
          <p:cNvPr id="116" name="灯片编号占位符 115"/>
          <p:cNvSpPr>
            <a:spLocks noGrp="1"/>
          </p:cNvSpPr>
          <p:nvPr>
            <p:ph type="sldNum" sz="quarter" idx="12"/>
          </p:nvPr>
        </p:nvSpPr>
        <p:spPr/>
        <p:txBody>
          <a:bodyPr/>
          <a:lstStyle/>
          <a:p>
            <a:fld id="{8EC1CFFA-9162-4795-A94E-2747091806DB}" type="slidenum">
              <a:rPr lang="zh-CN" altLang="en-US" smtClean="0"/>
              <a:pPr/>
              <a:t>189</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顺序表小结</a:t>
            </a:r>
          </a:p>
        </p:txBody>
      </p:sp>
      <p:graphicFrame>
        <p:nvGraphicFramePr>
          <p:cNvPr id="128003" name="Group 3"/>
          <p:cNvGraphicFramePr>
            <a:graphicFrameLocks noGrp="1"/>
          </p:cNvGraphicFramePr>
          <p:nvPr>
            <p:ph idx="1"/>
          </p:nvPr>
        </p:nvGraphicFramePr>
        <p:xfrm>
          <a:off x="1000125" y="3281363"/>
          <a:ext cx="7143777" cy="790575"/>
        </p:xfrm>
        <a:graphic>
          <a:graphicData uri="http://schemas.openxmlformats.org/drawingml/2006/table">
            <a:tbl>
              <a:tblPr/>
              <a:tblGrid>
                <a:gridCol w="713142">
                  <a:extLst>
                    <a:ext uri="{9D8B030D-6E8A-4147-A177-3AD203B41FA5}">
                      <a16:colId xmlns:a16="http://schemas.microsoft.com/office/drawing/2014/main" xmlns="" val="20000"/>
                    </a:ext>
                  </a:extLst>
                </a:gridCol>
                <a:gridCol w="716672">
                  <a:extLst>
                    <a:ext uri="{9D8B030D-6E8A-4147-A177-3AD203B41FA5}">
                      <a16:colId xmlns:a16="http://schemas.microsoft.com/office/drawing/2014/main" xmlns="" val="20001"/>
                    </a:ext>
                  </a:extLst>
                </a:gridCol>
                <a:gridCol w="713142">
                  <a:extLst>
                    <a:ext uri="{9D8B030D-6E8A-4147-A177-3AD203B41FA5}">
                      <a16:colId xmlns:a16="http://schemas.microsoft.com/office/drawing/2014/main" xmlns="" val="20002"/>
                    </a:ext>
                  </a:extLst>
                </a:gridCol>
                <a:gridCol w="714908">
                  <a:extLst>
                    <a:ext uri="{9D8B030D-6E8A-4147-A177-3AD203B41FA5}">
                      <a16:colId xmlns:a16="http://schemas.microsoft.com/office/drawing/2014/main" xmlns="" val="20003"/>
                    </a:ext>
                  </a:extLst>
                </a:gridCol>
                <a:gridCol w="714907">
                  <a:extLst>
                    <a:ext uri="{9D8B030D-6E8A-4147-A177-3AD203B41FA5}">
                      <a16:colId xmlns:a16="http://schemas.microsoft.com/office/drawing/2014/main" xmlns="" val="20004"/>
                    </a:ext>
                  </a:extLst>
                </a:gridCol>
                <a:gridCol w="713142">
                  <a:extLst>
                    <a:ext uri="{9D8B030D-6E8A-4147-A177-3AD203B41FA5}">
                      <a16:colId xmlns:a16="http://schemas.microsoft.com/office/drawing/2014/main" xmlns="" val="20005"/>
                    </a:ext>
                  </a:extLst>
                </a:gridCol>
                <a:gridCol w="714908">
                  <a:extLst>
                    <a:ext uri="{9D8B030D-6E8A-4147-A177-3AD203B41FA5}">
                      <a16:colId xmlns:a16="http://schemas.microsoft.com/office/drawing/2014/main" xmlns="" val="20006"/>
                    </a:ext>
                  </a:extLst>
                </a:gridCol>
                <a:gridCol w="713142">
                  <a:extLst>
                    <a:ext uri="{9D8B030D-6E8A-4147-A177-3AD203B41FA5}">
                      <a16:colId xmlns:a16="http://schemas.microsoft.com/office/drawing/2014/main" xmlns="" val="20007"/>
                    </a:ext>
                  </a:extLst>
                </a:gridCol>
                <a:gridCol w="716672">
                  <a:extLst>
                    <a:ext uri="{9D8B030D-6E8A-4147-A177-3AD203B41FA5}">
                      <a16:colId xmlns:a16="http://schemas.microsoft.com/office/drawing/2014/main" xmlns="" val="20008"/>
                    </a:ext>
                  </a:extLst>
                </a:gridCol>
                <a:gridCol w="713142">
                  <a:extLst>
                    <a:ext uri="{9D8B030D-6E8A-4147-A177-3AD203B41FA5}">
                      <a16:colId xmlns:a16="http://schemas.microsoft.com/office/drawing/2014/main" xmlns="" val="20009"/>
                    </a:ext>
                  </a:extLst>
                </a:gridCol>
              </a:tblGrid>
              <a:tr h="790575">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dirty="0">
                        <a:ln>
                          <a:noFill/>
                        </a:ln>
                        <a:solidFill>
                          <a:schemeClr val="tx1"/>
                        </a:solidFill>
                        <a:effectLst/>
                        <a:latin typeface="Times New Roman" pitchFamily="18" charset="0"/>
                        <a:ea typeface="楷体_GB2312" pitchFamily="49" charset="-122"/>
                      </a:endParaRPr>
                    </a:p>
                  </a:txBody>
                  <a:tcPr marL="113567" marR="113567" marT="46800" marB="46800" anchor="ctr" anchorCtr="1" horzOverflow="overflow">
                    <a:lnL w="28575"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13567" marR="113567"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dirty="0">
                        <a:ln>
                          <a:noFill/>
                        </a:ln>
                        <a:solidFill>
                          <a:schemeClr val="tx1"/>
                        </a:solidFill>
                        <a:effectLst/>
                        <a:latin typeface="Times New Roman" pitchFamily="18" charset="0"/>
                        <a:ea typeface="楷体_GB2312" pitchFamily="49" charset="-122"/>
                      </a:endParaRPr>
                    </a:p>
                  </a:txBody>
                  <a:tcPr marL="113567" marR="113567"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13567" marR="113567"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13567" marR="113567"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13567" marR="113567"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13567" marR="113567"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13567" marR="113567"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13567" marR="113567"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dirty="0">
                        <a:ln>
                          <a:noFill/>
                        </a:ln>
                        <a:solidFill>
                          <a:schemeClr val="tx1"/>
                        </a:solidFill>
                        <a:effectLst/>
                        <a:latin typeface="Times New Roman" pitchFamily="18" charset="0"/>
                        <a:ea typeface="楷体_GB2312" pitchFamily="49" charset="-122"/>
                      </a:endParaRPr>
                    </a:p>
                  </a:txBody>
                  <a:tcPr marL="113567" marR="113567" marT="46800" marB="46800" anchor="ctr" anchorCtr="1" horzOverflow="overflow">
                    <a:lnL w="12700" cap="flat" cmpd="sng" algn="ctr">
                      <a:solidFill>
                        <a:schemeClr val="tx1"/>
                      </a:solidFill>
                      <a:prstDash val="solid"/>
                      <a:round/>
                      <a:headEnd type="none" w="med" len="med"/>
                      <a:tailEnd type="none" w="sm" len="lg"/>
                    </a:lnL>
                    <a:lnR w="28575"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20507" name="灯片编号占位符 1"/>
          <p:cNvSpPr>
            <a:spLocks noGrp="1"/>
          </p:cNvSpPr>
          <p:nvPr>
            <p:ph type="sldNum" sz="quarter" idx="10"/>
          </p:nvPr>
        </p:nvSpPr>
        <p:spPr>
          <a:noFill/>
        </p:spPr>
        <p:txBody>
          <a:bodyPr/>
          <a:lstStyle/>
          <a:p>
            <a:fld id="{6A894DCF-4AB0-432A-83F3-BA0B89C295C1}" type="slidenum">
              <a:rPr lang="zh-CN" altLang="en-US" smtClean="0">
                <a:ea typeface="宋体" charset="-122"/>
              </a:rPr>
              <a:pPr/>
              <a:t>19</a:t>
            </a:fld>
            <a:endParaRPr lang="en-US" altLang="zh-CN">
              <a:ea typeface="宋体" charset="-122"/>
            </a:endParaRPr>
          </a:p>
        </p:txBody>
      </p:sp>
      <p:sp>
        <p:nvSpPr>
          <p:cNvPr id="20508" name="Rectangle 27"/>
          <p:cNvSpPr>
            <a:spLocks noChangeArrowheads="1"/>
          </p:cNvSpPr>
          <p:nvPr/>
        </p:nvSpPr>
        <p:spPr bwMode="auto">
          <a:xfrm>
            <a:off x="1320800" y="1771650"/>
            <a:ext cx="6480175" cy="577850"/>
          </a:xfrm>
          <a:prstGeom prst="rect">
            <a:avLst/>
          </a:prstGeom>
          <a:noFill/>
          <a:ln w="38100" cmpd="dbl">
            <a:solidFill>
              <a:srgbClr val="00CCFF"/>
            </a:solidFill>
            <a:miter lim="800000"/>
            <a:headEnd/>
            <a:tailEnd/>
          </a:ln>
        </p:spPr>
        <p:txBody>
          <a:bodyPr/>
          <a:lstStyle/>
          <a:p>
            <a:pPr>
              <a:buClr>
                <a:srgbClr val="008000"/>
              </a:buClr>
              <a:buFont typeface="Wingdings" pitchFamily="2" charset="2"/>
              <a:buChar char="Ä"/>
            </a:pPr>
            <a:r>
              <a:rPr lang="zh-CN" altLang="en-US" sz="2800" b="1" dirty="0">
                <a:latin typeface="楷体" pitchFamily="49" charset="-122"/>
                <a:ea typeface="楷体" pitchFamily="49" charset="-122"/>
              </a:rPr>
              <a:t>线性表的顺序存储结构：</a:t>
            </a:r>
          </a:p>
        </p:txBody>
      </p:sp>
      <p:sp>
        <p:nvSpPr>
          <p:cNvPr id="128028" name="Rectangle 28"/>
          <p:cNvSpPr>
            <a:spLocks noChangeArrowheads="1"/>
          </p:cNvSpPr>
          <p:nvPr/>
        </p:nvSpPr>
        <p:spPr bwMode="auto">
          <a:xfrm>
            <a:off x="5368925" y="3433763"/>
            <a:ext cx="574675" cy="427037"/>
          </a:xfrm>
          <a:prstGeom prst="rect">
            <a:avLst/>
          </a:prstGeom>
          <a:no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n-</a:t>
            </a:r>
            <a:r>
              <a:rPr lang="en-US" altLang="zh-CN" sz="1600" b="1">
                <a:latin typeface="Times New Roman" pitchFamily="18" charset="0"/>
              </a:rPr>
              <a:t>1</a:t>
            </a:r>
            <a:endParaRPr lang="zh-CN" altLang="en-US" sz="1600" b="1">
              <a:latin typeface="Times New Roman" pitchFamily="18" charset="0"/>
            </a:endParaRPr>
          </a:p>
        </p:txBody>
      </p:sp>
      <p:sp>
        <p:nvSpPr>
          <p:cNvPr id="128029" name="Rectangle 29"/>
          <p:cNvSpPr>
            <a:spLocks noChangeArrowheads="1"/>
          </p:cNvSpPr>
          <p:nvPr/>
        </p:nvSpPr>
        <p:spPr bwMode="auto">
          <a:xfrm>
            <a:off x="6197600" y="3429000"/>
            <a:ext cx="358775" cy="427038"/>
          </a:xfrm>
          <a:prstGeom prst="rect">
            <a:avLst/>
          </a:prstGeom>
          <a:no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n</a:t>
            </a:r>
            <a:endParaRPr lang="zh-CN" altLang="en-US" b="1">
              <a:latin typeface="Times New Roman" pitchFamily="18" charset="0"/>
            </a:endParaRPr>
          </a:p>
        </p:txBody>
      </p:sp>
      <p:sp>
        <p:nvSpPr>
          <p:cNvPr id="128030" name="Rectangle 30"/>
          <p:cNvSpPr>
            <a:spLocks noChangeArrowheads="1"/>
          </p:cNvSpPr>
          <p:nvPr/>
        </p:nvSpPr>
        <p:spPr bwMode="auto">
          <a:xfrm>
            <a:off x="4745038" y="3508375"/>
            <a:ext cx="358775" cy="274638"/>
          </a:xfrm>
          <a:prstGeom prst="rect">
            <a:avLst/>
          </a:prstGeom>
          <a:noFill/>
          <a:ln w="6350" algn="ctr">
            <a:noFill/>
            <a:miter lim="800000"/>
            <a:headEnd/>
            <a:tailEnd type="none" w="sm" len="lg"/>
          </a:ln>
        </p:spPr>
        <p:txBody>
          <a:bodyPr lIns="0" tIns="0" rIns="0" bIns="0" anchor="ctr" anchorCtr="1">
            <a:spAutoFit/>
          </a:bodyPr>
          <a:lstStyle/>
          <a:p>
            <a:pPr>
              <a:spcBef>
                <a:spcPct val="20000"/>
              </a:spcBef>
            </a:pPr>
            <a:r>
              <a:rPr lang="en-US" altLang="zh-CN" b="1"/>
              <a:t>…</a:t>
            </a:r>
            <a:endParaRPr lang="en-US" altLang="zh-CN" b="1">
              <a:latin typeface="Times New Roman" pitchFamily="18" charset="0"/>
            </a:endParaRPr>
          </a:p>
        </p:txBody>
      </p:sp>
      <p:sp>
        <p:nvSpPr>
          <p:cNvPr id="128031" name="Rectangle 31"/>
          <p:cNvSpPr>
            <a:spLocks noChangeArrowheads="1"/>
          </p:cNvSpPr>
          <p:nvPr/>
        </p:nvSpPr>
        <p:spPr bwMode="auto">
          <a:xfrm>
            <a:off x="3979863" y="3429000"/>
            <a:ext cx="503237" cy="427038"/>
          </a:xfrm>
          <a:prstGeom prst="rect">
            <a:avLst/>
          </a:prstGeom>
          <a:no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i+</a:t>
            </a:r>
            <a:r>
              <a:rPr lang="en-US" altLang="zh-CN" sz="1600" b="1">
                <a:latin typeface="Times New Roman" pitchFamily="18" charset="0"/>
              </a:rPr>
              <a:t>1</a:t>
            </a:r>
            <a:endParaRPr lang="zh-CN" altLang="en-US" sz="2400" b="1">
              <a:latin typeface="Times New Roman" pitchFamily="18" charset="0"/>
            </a:endParaRPr>
          </a:p>
        </p:txBody>
      </p:sp>
      <p:sp>
        <p:nvSpPr>
          <p:cNvPr id="128032" name="Rectangle 32"/>
          <p:cNvSpPr>
            <a:spLocks noChangeArrowheads="1"/>
          </p:cNvSpPr>
          <p:nvPr/>
        </p:nvSpPr>
        <p:spPr bwMode="auto">
          <a:xfrm>
            <a:off x="3392488" y="3429000"/>
            <a:ext cx="358775" cy="427038"/>
          </a:xfrm>
          <a:prstGeom prst="rect">
            <a:avLst/>
          </a:prstGeom>
          <a:no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i</a:t>
            </a:r>
            <a:endParaRPr lang="zh-CN" altLang="en-US" b="1">
              <a:latin typeface="Times New Roman" pitchFamily="18" charset="0"/>
            </a:endParaRPr>
          </a:p>
        </p:txBody>
      </p:sp>
      <p:sp>
        <p:nvSpPr>
          <p:cNvPr id="128033" name="Rectangle 33"/>
          <p:cNvSpPr>
            <a:spLocks noChangeArrowheads="1"/>
          </p:cNvSpPr>
          <p:nvPr/>
        </p:nvSpPr>
        <p:spPr bwMode="auto">
          <a:xfrm>
            <a:off x="2500313" y="3429000"/>
            <a:ext cx="574675" cy="427038"/>
          </a:xfrm>
          <a:prstGeom prst="rect">
            <a:avLst/>
          </a:prstGeom>
          <a:no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i-</a:t>
            </a:r>
            <a:r>
              <a:rPr lang="en-US" altLang="zh-CN" sz="1600" b="1">
                <a:latin typeface="Times New Roman" pitchFamily="18" charset="0"/>
              </a:rPr>
              <a:t>1</a:t>
            </a:r>
            <a:endParaRPr lang="zh-CN" altLang="en-US" sz="1600" b="1">
              <a:latin typeface="Times New Roman" pitchFamily="18" charset="0"/>
            </a:endParaRPr>
          </a:p>
        </p:txBody>
      </p:sp>
      <p:sp>
        <p:nvSpPr>
          <p:cNvPr id="128034" name="Rectangle 34"/>
          <p:cNvSpPr>
            <a:spLocks noChangeArrowheads="1"/>
          </p:cNvSpPr>
          <p:nvPr/>
        </p:nvSpPr>
        <p:spPr bwMode="auto">
          <a:xfrm>
            <a:off x="1879600" y="3498850"/>
            <a:ext cx="360363" cy="274638"/>
          </a:xfrm>
          <a:prstGeom prst="rect">
            <a:avLst/>
          </a:prstGeom>
          <a:noFill/>
          <a:ln w="6350" algn="ctr">
            <a:noFill/>
            <a:miter lim="800000"/>
            <a:headEnd/>
            <a:tailEnd type="none" w="sm" len="lg"/>
          </a:ln>
        </p:spPr>
        <p:txBody>
          <a:bodyPr lIns="0" tIns="0" rIns="0" bIns="0" anchor="ctr" anchorCtr="1">
            <a:spAutoFit/>
          </a:bodyPr>
          <a:lstStyle/>
          <a:p>
            <a:pPr>
              <a:spcBef>
                <a:spcPct val="20000"/>
              </a:spcBef>
            </a:pPr>
            <a:r>
              <a:rPr lang="en-US" altLang="zh-CN" b="1"/>
              <a:t>…</a:t>
            </a:r>
            <a:endParaRPr lang="en-US" altLang="zh-CN" b="1">
              <a:latin typeface="Times New Roman" pitchFamily="18" charset="0"/>
            </a:endParaRPr>
          </a:p>
        </p:txBody>
      </p:sp>
      <p:sp>
        <p:nvSpPr>
          <p:cNvPr id="128035" name="Rectangle 35"/>
          <p:cNvSpPr>
            <a:spLocks noChangeArrowheads="1"/>
          </p:cNvSpPr>
          <p:nvPr/>
        </p:nvSpPr>
        <p:spPr bwMode="auto">
          <a:xfrm>
            <a:off x="1214438" y="3429000"/>
            <a:ext cx="360362" cy="427038"/>
          </a:xfrm>
          <a:prstGeom prst="rect">
            <a:avLst/>
          </a:prstGeom>
          <a:no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sz="1600" b="1">
                <a:latin typeface="Times New Roman" pitchFamily="18" charset="0"/>
              </a:rPr>
              <a:t>1</a:t>
            </a:r>
          </a:p>
        </p:txBody>
      </p:sp>
      <p:sp>
        <p:nvSpPr>
          <p:cNvPr id="128036" name="AutoShape 36"/>
          <p:cNvSpPr>
            <a:spLocks noChangeArrowheads="1"/>
          </p:cNvSpPr>
          <p:nvPr/>
        </p:nvSpPr>
        <p:spPr bwMode="auto">
          <a:xfrm>
            <a:off x="1258888" y="5013325"/>
            <a:ext cx="3887787" cy="576263"/>
          </a:xfrm>
          <a:prstGeom prst="wedgeRoundRectCallout">
            <a:avLst>
              <a:gd name="adj1" fmla="val 25102"/>
              <a:gd name="adj2" fmla="val -209056"/>
              <a:gd name="adj3" fmla="val 16667"/>
            </a:avLst>
          </a:prstGeom>
          <a:noFill/>
          <a:ln w="3175" algn="ctr">
            <a:solidFill>
              <a:srgbClr val="008000"/>
            </a:solidFill>
            <a:miter lim="800000"/>
            <a:headEnd/>
            <a:tailEnd type="none" w="sm" len="lg"/>
          </a:ln>
        </p:spPr>
        <p:txBody>
          <a:bodyPr/>
          <a:lstStyle/>
          <a:p>
            <a:pPr algn="ctr"/>
            <a:r>
              <a:rPr lang="zh-CN" altLang="en-US" sz="2400" b="1">
                <a:solidFill>
                  <a:srgbClr val="008000"/>
                </a:solidFill>
                <a:latin typeface="Times New Roman" pitchFamily="18" charset="0"/>
                <a:ea typeface="楷体_GB2312" pitchFamily="49" charset="-122"/>
              </a:rPr>
              <a:t>申请一块空间，大小固定</a:t>
            </a:r>
          </a:p>
        </p:txBody>
      </p:sp>
      <p:sp>
        <p:nvSpPr>
          <p:cNvPr id="128037" name="Text Box 37"/>
          <p:cNvSpPr txBox="1">
            <a:spLocks noChangeArrowheads="1"/>
          </p:cNvSpPr>
          <p:nvPr/>
        </p:nvSpPr>
        <p:spPr bwMode="auto">
          <a:xfrm>
            <a:off x="1474788" y="5110163"/>
            <a:ext cx="3455987" cy="360362"/>
          </a:xfrm>
          <a:prstGeom prst="rect">
            <a:avLst/>
          </a:prstGeom>
          <a:solidFill>
            <a:schemeClr val="bg1"/>
          </a:solidFill>
          <a:ln w="6350" algn="ctr">
            <a:noFill/>
            <a:miter lim="800000"/>
            <a:headEnd/>
            <a:tailEnd type="none" w="sm" len="lg"/>
          </a:ln>
        </p:spPr>
        <p:txBody>
          <a:bodyPr wrap="none" lIns="0" tIns="0" rIns="0" bIns="0" anchor="ctr" anchorCtr="1"/>
          <a:lstStyle/>
          <a:p>
            <a:pPr algn="ctr"/>
            <a:r>
              <a:rPr lang="zh-CN" altLang="en-US" sz="2400" b="1">
                <a:solidFill>
                  <a:srgbClr val="008000"/>
                </a:solidFill>
                <a:latin typeface="Times New Roman" pitchFamily="18" charset="0"/>
                <a:ea typeface="楷体_GB2312" pitchFamily="49" charset="-122"/>
              </a:rPr>
              <a:t>根据需要存储数据元素</a:t>
            </a:r>
          </a:p>
        </p:txBody>
      </p:sp>
      <p:sp>
        <p:nvSpPr>
          <p:cNvPr id="128038" name="Rectangle 38"/>
          <p:cNvSpPr>
            <a:spLocks noChangeArrowheads="1"/>
          </p:cNvSpPr>
          <p:nvPr/>
        </p:nvSpPr>
        <p:spPr bwMode="auto">
          <a:xfrm>
            <a:off x="6577013" y="2857500"/>
            <a:ext cx="1152525" cy="304800"/>
          </a:xfrm>
          <a:prstGeom prst="rect">
            <a:avLst/>
          </a:prstGeom>
          <a:noFill/>
          <a:ln w="6350" algn="ctr">
            <a:noFill/>
            <a:miter lim="800000"/>
            <a:headEnd/>
            <a:tailEnd type="none" w="sm" len="lg"/>
          </a:ln>
        </p:spPr>
        <p:txBody>
          <a:bodyPr lIns="0" tIns="0" rIns="0" bIns="0" anchor="ctr" anchorCtr="1">
            <a:spAutoFit/>
          </a:bodyPr>
          <a:lstStyle/>
          <a:p>
            <a:pPr>
              <a:spcBef>
                <a:spcPct val="20000"/>
              </a:spcBef>
            </a:pPr>
            <a:r>
              <a:rPr lang="en-US" altLang="zh-CN" sz="2000" b="1" dirty="0">
                <a:solidFill>
                  <a:srgbClr val="008000"/>
                </a:solidFill>
                <a:latin typeface="Times New Roman" pitchFamily="18" charset="0"/>
              </a:rPr>
              <a:t>(</a:t>
            </a:r>
            <a:r>
              <a:rPr lang="en-US" altLang="zh-CN" sz="2000" b="1" dirty="0">
                <a:solidFill>
                  <a:srgbClr val="008000"/>
                </a:solidFill>
                <a:latin typeface="楷体" pitchFamily="49" charset="-122"/>
                <a:ea typeface="楷体" pitchFamily="49" charset="-122"/>
              </a:rPr>
              <a:t>N</a:t>
            </a:r>
            <a:r>
              <a:rPr lang="zh-CN" altLang="en-US" sz="2000" b="1" dirty="0">
                <a:solidFill>
                  <a:srgbClr val="008000"/>
                </a:solidFill>
                <a:latin typeface="楷体" pitchFamily="49" charset="-122"/>
                <a:ea typeface="楷体" pitchFamily="49" charset="-122"/>
              </a:rPr>
              <a:t>个单元</a:t>
            </a:r>
            <a:r>
              <a:rPr lang="en-US" altLang="zh-CN" sz="2000" b="1" dirty="0">
                <a:solidFill>
                  <a:srgbClr val="008000"/>
                </a:solidFill>
                <a:latin typeface="Times New Roman" pitchFamily="18" charset="0"/>
              </a:rPr>
              <a:t>)</a:t>
            </a:r>
            <a:endParaRPr lang="en-US" altLang="zh-CN" sz="1400" b="1" dirty="0">
              <a:solidFill>
                <a:srgbClr val="008000"/>
              </a:solidFill>
              <a:latin typeface="Times New Roman" pitchFamily="18" charset="0"/>
            </a:endParaRPr>
          </a:p>
        </p:txBody>
      </p:sp>
      <p:sp>
        <p:nvSpPr>
          <p:cNvPr id="128039" name="Text Box 39"/>
          <p:cNvSpPr txBox="1">
            <a:spLocks noChangeArrowheads="1"/>
          </p:cNvSpPr>
          <p:nvPr/>
        </p:nvSpPr>
        <p:spPr bwMode="auto">
          <a:xfrm>
            <a:off x="1474788" y="5110163"/>
            <a:ext cx="3455987" cy="360362"/>
          </a:xfrm>
          <a:prstGeom prst="rect">
            <a:avLst/>
          </a:prstGeom>
          <a:solidFill>
            <a:schemeClr val="bg1"/>
          </a:solidFill>
          <a:ln w="6350" algn="ctr">
            <a:noFill/>
            <a:miter lim="800000"/>
            <a:headEnd/>
            <a:tailEnd type="none" w="sm" len="lg"/>
          </a:ln>
        </p:spPr>
        <p:txBody>
          <a:bodyPr wrap="none" lIns="0" tIns="0" rIns="0" bIns="0" anchor="ctr" anchorCtr="1"/>
          <a:lstStyle/>
          <a:p>
            <a:pPr algn="ctr"/>
            <a:r>
              <a:rPr lang="zh-CN" altLang="en-US" sz="2400" b="1">
                <a:solidFill>
                  <a:srgbClr val="008000"/>
                </a:solidFill>
                <a:latin typeface="Times New Roman" pitchFamily="18" charset="0"/>
                <a:ea typeface="楷体_GB2312" pitchFamily="49" charset="-122"/>
              </a:rPr>
              <a:t>如果需要插入一个元素</a:t>
            </a:r>
          </a:p>
        </p:txBody>
      </p:sp>
      <p:sp>
        <p:nvSpPr>
          <p:cNvPr id="128040" name="Text Box 40"/>
          <p:cNvSpPr txBox="1">
            <a:spLocks noChangeArrowheads="1"/>
          </p:cNvSpPr>
          <p:nvPr/>
        </p:nvSpPr>
        <p:spPr bwMode="auto">
          <a:xfrm>
            <a:off x="1474788" y="5110163"/>
            <a:ext cx="3455987" cy="360362"/>
          </a:xfrm>
          <a:prstGeom prst="rect">
            <a:avLst/>
          </a:prstGeom>
          <a:solidFill>
            <a:schemeClr val="bg1"/>
          </a:solidFill>
          <a:ln w="6350" algn="ctr">
            <a:noFill/>
            <a:miter lim="800000"/>
            <a:headEnd/>
            <a:tailEnd type="none" w="sm" len="lg"/>
          </a:ln>
        </p:spPr>
        <p:txBody>
          <a:bodyPr wrap="none" lIns="0" tIns="0" rIns="0" bIns="0" anchor="ctr" anchorCtr="1"/>
          <a:lstStyle/>
          <a:p>
            <a:pPr algn="ctr"/>
            <a:r>
              <a:rPr lang="zh-CN" altLang="en-US" sz="2400" b="1" dirty="0">
                <a:solidFill>
                  <a:srgbClr val="008000"/>
                </a:solidFill>
                <a:latin typeface="楷体" pitchFamily="49" charset="-122"/>
                <a:ea typeface="楷体" pitchFamily="49" charset="-122"/>
              </a:rPr>
              <a:t>如果需要删除一个元素</a:t>
            </a:r>
          </a:p>
        </p:txBody>
      </p:sp>
      <p:sp>
        <p:nvSpPr>
          <p:cNvPr id="128041" name="Rectangle 41"/>
          <p:cNvSpPr>
            <a:spLocks noChangeArrowheads="1"/>
          </p:cNvSpPr>
          <p:nvPr/>
        </p:nvSpPr>
        <p:spPr bwMode="auto">
          <a:xfrm>
            <a:off x="6126163" y="3433763"/>
            <a:ext cx="503237" cy="427037"/>
          </a:xfrm>
          <a:prstGeom prst="rect">
            <a:avLst/>
          </a:prstGeom>
          <a:solidFill>
            <a:schemeClr val="bg1"/>
          </a:solid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n-</a:t>
            </a:r>
            <a:r>
              <a:rPr lang="en-US" altLang="zh-CN" sz="1600" b="1">
                <a:latin typeface="Times New Roman" pitchFamily="18" charset="0"/>
              </a:rPr>
              <a:t>1</a:t>
            </a:r>
            <a:endParaRPr lang="zh-CN" altLang="en-US" sz="1600" b="1">
              <a:latin typeface="Times New Roman" pitchFamily="18" charset="0"/>
            </a:endParaRPr>
          </a:p>
        </p:txBody>
      </p:sp>
      <p:sp>
        <p:nvSpPr>
          <p:cNvPr id="128042" name="Rectangle 42"/>
          <p:cNvSpPr>
            <a:spLocks noChangeArrowheads="1"/>
          </p:cNvSpPr>
          <p:nvPr/>
        </p:nvSpPr>
        <p:spPr bwMode="auto">
          <a:xfrm>
            <a:off x="6927850" y="3429000"/>
            <a:ext cx="358775" cy="427038"/>
          </a:xfrm>
          <a:prstGeom prst="rect">
            <a:avLst/>
          </a:prstGeom>
          <a:solidFill>
            <a:schemeClr val="bg1"/>
          </a:solid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n</a:t>
            </a:r>
            <a:endParaRPr lang="zh-CN" altLang="en-US" b="1">
              <a:latin typeface="Times New Roman" pitchFamily="18" charset="0"/>
            </a:endParaRPr>
          </a:p>
        </p:txBody>
      </p:sp>
      <p:sp>
        <p:nvSpPr>
          <p:cNvPr id="128043" name="Rectangle 43"/>
          <p:cNvSpPr>
            <a:spLocks noChangeArrowheads="1"/>
          </p:cNvSpPr>
          <p:nvPr/>
        </p:nvSpPr>
        <p:spPr bwMode="auto">
          <a:xfrm>
            <a:off x="5405438" y="3511550"/>
            <a:ext cx="503237" cy="274638"/>
          </a:xfrm>
          <a:prstGeom prst="rect">
            <a:avLst/>
          </a:prstGeom>
          <a:solidFill>
            <a:schemeClr val="bg1"/>
          </a:solidFill>
          <a:ln w="6350" algn="ctr">
            <a:noFill/>
            <a:miter lim="800000"/>
            <a:headEnd/>
            <a:tailEnd type="none" w="sm" len="lg"/>
          </a:ln>
        </p:spPr>
        <p:txBody>
          <a:bodyPr lIns="0" tIns="0" rIns="0" bIns="0" anchor="ctr" anchorCtr="1">
            <a:spAutoFit/>
          </a:bodyPr>
          <a:lstStyle/>
          <a:p>
            <a:pPr>
              <a:spcBef>
                <a:spcPct val="20000"/>
              </a:spcBef>
            </a:pPr>
            <a:r>
              <a:rPr lang="en-US" altLang="zh-CN" b="1"/>
              <a:t>…</a:t>
            </a:r>
            <a:endParaRPr lang="en-US" altLang="zh-CN" b="1">
              <a:latin typeface="Times New Roman" pitchFamily="18" charset="0"/>
            </a:endParaRPr>
          </a:p>
        </p:txBody>
      </p:sp>
      <p:sp>
        <p:nvSpPr>
          <p:cNvPr id="128044" name="Rectangle 44"/>
          <p:cNvSpPr>
            <a:spLocks noChangeArrowheads="1"/>
          </p:cNvSpPr>
          <p:nvPr/>
        </p:nvSpPr>
        <p:spPr bwMode="auto">
          <a:xfrm>
            <a:off x="4687888" y="3429000"/>
            <a:ext cx="503237" cy="427038"/>
          </a:xfrm>
          <a:prstGeom prst="rect">
            <a:avLst/>
          </a:prstGeom>
          <a:solidFill>
            <a:schemeClr val="bg1"/>
          </a:solid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i+</a:t>
            </a:r>
            <a:r>
              <a:rPr lang="en-US" altLang="zh-CN" sz="1600" b="1">
                <a:latin typeface="Times New Roman" pitchFamily="18" charset="0"/>
              </a:rPr>
              <a:t>1</a:t>
            </a:r>
            <a:endParaRPr lang="zh-CN" altLang="en-US" sz="2400" b="1">
              <a:latin typeface="Times New Roman" pitchFamily="18" charset="0"/>
            </a:endParaRPr>
          </a:p>
        </p:txBody>
      </p:sp>
      <p:sp>
        <p:nvSpPr>
          <p:cNvPr id="128045" name="Rectangle 45"/>
          <p:cNvSpPr>
            <a:spLocks noChangeArrowheads="1"/>
          </p:cNvSpPr>
          <p:nvPr/>
        </p:nvSpPr>
        <p:spPr bwMode="auto">
          <a:xfrm>
            <a:off x="3970338" y="3429000"/>
            <a:ext cx="500062" cy="427038"/>
          </a:xfrm>
          <a:prstGeom prst="rect">
            <a:avLst/>
          </a:prstGeom>
          <a:solidFill>
            <a:schemeClr val="bg1"/>
          </a:solid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i</a:t>
            </a:r>
            <a:endParaRPr lang="zh-CN" altLang="en-US" b="1">
              <a:latin typeface="Times New Roman" pitchFamily="18" charset="0"/>
            </a:endParaRPr>
          </a:p>
        </p:txBody>
      </p:sp>
      <p:sp>
        <p:nvSpPr>
          <p:cNvPr id="128046" name="Rectangle 46"/>
          <p:cNvSpPr>
            <a:spLocks noChangeArrowheads="1"/>
          </p:cNvSpPr>
          <p:nvPr/>
        </p:nvSpPr>
        <p:spPr bwMode="auto">
          <a:xfrm>
            <a:off x="3367088" y="3429000"/>
            <a:ext cx="358775" cy="427038"/>
          </a:xfrm>
          <a:prstGeom prst="rect">
            <a:avLst/>
          </a:prstGeom>
          <a:solidFill>
            <a:schemeClr val="bg1"/>
          </a:solidFill>
          <a:ln w="6350" algn="ctr">
            <a:noFill/>
            <a:miter lim="800000"/>
            <a:headEnd/>
            <a:tailEnd type="none" w="sm" len="lg"/>
          </a:ln>
        </p:spPr>
        <p:txBody>
          <a:bodyPr lIns="0" tIns="0" rIns="0" bIns="0" anchor="ctr" anchorCtr="1">
            <a:spAutoFit/>
          </a:bodyPr>
          <a:lstStyle/>
          <a:p>
            <a:pPr>
              <a:spcBef>
                <a:spcPct val="20000"/>
              </a:spcBef>
            </a:pPr>
            <a:r>
              <a:rPr lang="en-US" altLang="zh-CN" sz="2800" b="1">
                <a:solidFill>
                  <a:srgbClr val="FF0000"/>
                </a:solidFill>
                <a:latin typeface="Times New Roman" pitchFamily="18" charset="0"/>
              </a:rPr>
              <a:t>e</a:t>
            </a:r>
            <a:endParaRPr lang="zh-CN" altLang="en-US" b="1">
              <a:solidFill>
                <a:srgbClr val="FF0000"/>
              </a:solidFill>
              <a:latin typeface="Times New Roman" pitchFamily="18" charset="0"/>
            </a:endParaRPr>
          </a:p>
        </p:txBody>
      </p:sp>
      <p:sp>
        <p:nvSpPr>
          <p:cNvPr id="128047" name="Rectangle 47"/>
          <p:cNvSpPr>
            <a:spLocks noChangeArrowheads="1"/>
          </p:cNvSpPr>
          <p:nvPr/>
        </p:nvSpPr>
        <p:spPr bwMode="auto">
          <a:xfrm>
            <a:off x="5357813" y="3429000"/>
            <a:ext cx="574675" cy="427038"/>
          </a:xfrm>
          <a:prstGeom prst="rect">
            <a:avLst/>
          </a:prstGeom>
          <a:solidFill>
            <a:schemeClr val="bg1"/>
          </a:solid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n-</a:t>
            </a:r>
            <a:r>
              <a:rPr lang="en-US" altLang="zh-CN" sz="1600" b="1">
                <a:latin typeface="Times New Roman" pitchFamily="18" charset="0"/>
              </a:rPr>
              <a:t>1</a:t>
            </a:r>
            <a:endParaRPr lang="zh-CN" altLang="en-US" sz="1600" b="1">
              <a:latin typeface="Times New Roman" pitchFamily="18" charset="0"/>
            </a:endParaRPr>
          </a:p>
        </p:txBody>
      </p:sp>
      <p:sp>
        <p:nvSpPr>
          <p:cNvPr id="128048" name="Rectangle 48"/>
          <p:cNvSpPr>
            <a:spLocks noChangeArrowheads="1"/>
          </p:cNvSpPr>
          <p:nvPr/>
        </p:nvSpPr>
        <p:spPr bwMode="auto">
          <a:xfrm>
            <a:off x="6126163" y="3433763"/>
            <a:ext cx="504825" cy="427037"/>
          </a:xfrm>
          <a:prstGeom prst="rect">
            <a:avLst/>
          </a:prstGeom>
          <a:solidFill>
            <a:schemeClr val="bg1"/>
          </a:solid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n</a:t>
            </a:r>
            <a:endParaRPr lang="zh-CN" altLang="en-US" b="1">
              <a:latin typeface="Times New Roman" pitchFamily="18" charset="0"/>
            </a:endParaRPr>
          </a:p>
        </p:txBody>
      </p:sp>
      <p:sp>
        <p:nvSpPr>
          <p:cNvPr id="128049" name="Rectangle 49"/>
          <p:cNvSpPr>
            <a:spLocks noChangeArrowheads="1"/>
          </p:cNvSpPr>
          <p:nvPr/>
        </p:nvSpPr>
        <p:spPr bwMode="auto">
          <a:xfrm>
            <a:off x="4687888" y="3508375"/>
            <a:ext cx="503237" cy="274638"/>
          </a:xfrm>
          <a:prstGeom prst="rect">
            <a:avLst/>
          </a:prstGeom>
          <a:solidFill>
            <a:schemeClr val="bg1"/>
          </a:solidFill>
          <a:ln w="6350" algn="ctr">
            <a:noFill/>
            <a:miter lim="800000"/>
            <a:headEnd/>
            <a:tailEnd type="none" w="sm" len="lg"/>
          </a:ln>
        </p:spPr>
        <p:txBody>
          <a:bodyPr lIns="0" tIns="0" rIns="0" bIns="0" anchor="ctr" anchorCtr="1">
            <a:spAutoFit/>
          </a:bodyPr>
          <a:lstStyle/>
          <a:p>
            <a:pPr>
              <a:spcBef>
                <a:spcPct val="20000"/>
              </a:spcBef>
            </a:pPr>
            <a:r>
              <a:rPr lang="en-US" altLang="zh-CN" b="1"/>
              <a:t>…</a:t>
            </a:r>
            <a:endParaRPr lang="en-US" altLang="zh-CN" b="1">
              <a:latin typeface="Times New Roman" pitchFamily="18" charset="0"/>
            </a:endParaRPr>
          </a:p>
        </p:txBody>
      </p:sp>
      <p:sp>
        <p:nvSpPr>
          <p:cNvPr id="128050" name="Rectangle 50"/>
          <p:cNvSpPr>
            <a:spLocks noChangeArrowheads="1"/>
          </p:cNvSpPr>
          <p:nvPr/>
        </p:nvSpPr>
        <p:spPr bwMode="auto">
          <a:xfrm>
            <a:off x="3967163" y="3433763"/>
            <a:ext cx="503237" cy="427037"/>
          </a:xfrm>
          <a:prstGeom prst="rect">
            <a:avLst/>
          </a:prstGeom>
          <a:solidFill>
            <a:schemeClr val="bg1"/>
          </a:solid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i+</a:t>
            </a:r>
            <a:r>
              <a:rPr lang="en-US" altLang="zh-CN" sz="1600" b="1">
                <a:latin typeface="Times New Roman" pitchFamily="18" charset="0"/>
              </a:rPr>
              <a:t>1</a:t>
            </a:r>
            <a:endParaRPr lang="zh-CN" altLang="en-US" sz="2400" b="1">
              <a:latin typeface="Times New Roman" pitchFamily="18" charset="0"/>
            </a:endParaRPr>
          </a:p>
        </p:txBody>
      </p:sp>
      <p:sp>
        <p:nvSpPr>
          <p:cNvPr id="128051" name="AutoShape 51"/>
          <p:cNvSpPr>
            <a:spLocks/>
          </p:cNvSpPr>
          <p:nvPr/>
        </p:nvSpPr>
        <p:spPr bwMode="auto">
          <a:xfrm>
            <a:off x="6429375" y="4724400"/>
            <a:ext cx="274638" cy="360363"/>
          </a:xfrm>
          <a:prstGeom prst="borderCallout1">
            <a:avLst>
              <a:gd name="adj1" fmla="val 31718"/>
              <a:gd name="adj2" fmla="val -27745"/>
              <a:gd name="adj3" fmla="val -165199"/>
              <a:gd name="adj4" fmla="val -27745"/>
            </a:avLst>
          </a:prstGeom>
          <a:noFill/>
          <a:ln w="6350" algn="ctr">
            <a:solidFill>
              <a:srgbClr val="008000"/>
            </a:solidFill>
            <a:miter lim="800000"/>
            <a:headEnd type="arrow" w="med" len="med"/>
            <a:tailEnd type="none" w="sm" len="lg"/>
          </a:ln>
        </p:spPr>
        <p:txBody>
          <a:bodyPr lIns="0" tIns="0" rIns="0" bIns="0" anchor="ctr" anchorCtr="1"/>
          <a:lstStyle/>
          <a:p>
            <a:pPr algn="ctr"/>
            <a:r>
              <a:rPr lang="en-US" altLang="zh-CN" sz="2400">
                <a:latin typeface="Times New Roman" pitchFamily="18" charset="0"/>
              </a:rPr>
              <a:t>n</a:t>
            </a:r>
          </a:p>
        </p:txBody>
      </p:sp>
      <p:sp>
        <p:nvSpPr>
          <p:cNvPr id="128052" name="AutoShape 52"/>
          <p:cNvSpPr>
            <a:spLocks/>
          </p:cNvSpPr>
          <p:nvPr/>
        </p:nvSpPr>
        <p:spPr bwMode="auto">
          <a:xfrm>
            <a:off x="7154863" y="4724400"/>
            <a:ext cx="274637" cy="360363"/>
          </a:xfrm>
          <a:prstGeom prst="borderCallout1">
            <a:avLst>
              <a:gd name="adj1" fmla="val 31718"/>
              <a:gd name="adj2" fmla="val -27745"/>
              <a:gd name="adj3" fmla="val -165199"/>
              <a:gd name="adj4" fmla="val -27745"/>
            </a:avLst>
          </a:prstGeom>
          <a:noFill/>
          <a:ln w="6350" algn="ctr">
            <a:solidFill>
              <a:srgbClr val="008000"/>
            </a:solidFill>
            <a:miter lim="800000"/>
            <a:headEnd type="arrow" w="med" len="med"/>
            <a:tailEnd type="none" w="sm" len="lg"/>
          </a:ln>
        </p:spPr>
        <p:txBody>
          <a:bodyPr lIns="0" tIns="0" rIns="0" bIns="0" anchor="ctr" anchorCtr="1"/>
          <a:lstStyle/>
          <a:p>
            <a:pPr algn="ctr"/>
            <a:r>
              <a:rPr lang="en-US" altLang="zh-CN" sz="2400">
                <a:latin typeface="Times New Roman" pitchFamily="18" charset="0"/>
              </a:rPr>
              <a:t>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8036"/>
                                        </p:tgtEl>
                                        <p:attrNameLst>
                                          <p:attrName>style.visibility</p:attrName>
                                        </p:attrNameLst>
                                      </p:cBhvr>
                                      <p:to>
                                        <p:strVal val="visible"/>
                                      </p:to>
                                    </p:set>
                                    <p:animEffect transition="in" filter="wipe(down)">
                                      <p:cBhvr>
                                        <p:cTn id="7" dur="3000"/>
                                        <p:tgtEl>
                                          <p:spTgt spid="128036"/>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28003"/>
                                        </p:tgtEl>
                                        <p:attrNameLst>
                                          <p:attrName>style.visibility</p:attrName>
                                        </p:attrNameLst>
                                      </p:cBhvr>
                                      <p:to>
                                        <p:strVal val="visible"/>
                                      </p:to>
                                    </p:set>
                                    <p:animEffect transition="in" filter="wipe(left)">
                                      <p:cBhvr>
                                        <p:cTn id="11" dur="1000"/>
                                        <p:tgtEl>
                                          <p:spTgt spid="128003"/>
                                        </p:tgtEl>
                                      </p:cBhvr>
                                    </p:animEffect>
                                  </p:childTnLst>
                                </p:cTn>
                              </p:par>
                            </p:childTnLst>
                          </p:cTn>
                        </p:par>
                        <p:par>
                          <p:cTn id="12" fill="hold">
                            <p:stCondLst>
                              <p:cond delay="4000"/>
                            </p:stCondLst>
                            <p:childTnLst>
                              <p:par>
                                <p:cTn id="13" presetID="22" presetClass="entr" presetSubtype="1" fill="hold" grpId="0" nodeType="afterEffect">
                                  <p:stCondLst>
                                    <p:cond delay="0"/>
                                  </p:stCondLst>
                                  <p:childTnLst>
                                    <p:set>
                                      <p:cBhvr>
                                        <p:cTn id="14" dur="1" fill="hold">
                                          <p:stCondLst>
                                            <p:cond delay="0"/>
                                          </p:stCondLst>
                                        </p:cTn>
                                        <p:tgtEl>
                                          <p:spTgt spid="128038"/>
                                        </p:tgtEl>
                                        <p:attrNameLst>
                                          <p:attrName>style.visibility</p:attrName>
                                        </p:attrNameLst>
                                      </p:cBhvr>
                                      <p:to>
                                        <p:strVal val="visible"/>
                                      </p:to>
                                    </p:set>
                                    <p:animEffect transition="in" filter="wipe(up)">
                                      <p:cBhvr>
                                        <p:cTn id="15" dur="1000"/>
                                        <p:tgtEl>
                                          <p:spTgt spid="12803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8037"/>
                                        </p:tgtEl>
                                        <p:attrNameLst>
                                          <p:attrName>style.visibility</p:attrName>
                                        </p:attrNameLst>
                                      </p:cBhvr>
                                      <p:to>
                                        <p:strVal val="visible"/>
                                      </p:to>
                                    </p:set>
                                  </p:childTnLst>
                                </p:cTn>
                              </p:par>
                            </p:childTnLst>
                          </p:cTn>
                        </p:par>
                        <p:par>
                          <p:cTn id="20" fill="hold">
                            <p:stCondLst>
                              <p:cond delay="0"/>
                            </p:stCondLst>
                            <p:childTnLst>
                              <p:par>
                                <p:cTn id="21" presetID="22" presetClass="entr" presetSubtype="8" fill="hold" grpId="0" nodeType="afterEffect">
                                  <p:stCondLst>
                                    <p:cond delay="0"/>
                                  </p:stCondLst>
                                  <p:childTnLst>
                                    <p:set>
                                      <p:cBhvr>
                                        <p:cTn id="22" dur="1" fill="hold">
                                          <p:stCondLst>
                                            <p:cond delay="0"/>
                                          </p:stCondLst>
                                        </p:cTn>
                                        <p:tgtEl>
                                          <p:spTgt spid="128035"/>
                                        </p:tgtEl>
                                        <p:attrNameLst>
                                          <p:attrName>style.visibility</p:attrName>
                                        </p:attrNameLst>
                                      </p:cBhvr>
                                      <p:to>
                                        <p:strVal val="visible"/>
                                      </p:to>
                                    </p:set>
                                    <p:animEffect transition="in" filter="wipe(left)">
                                      <p:cBhvr>
                                        <p:cTn id="23" dur="500"/>
                                        <p:tgtEl>
                                          <p:spTgt spid="128035"/>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28034"/>
                                        </p:tgtEl>
                                        <p:attrNameLst>
                                          <p:attrName>style.visibility</p:attrName>
                                        </p:attrNameLst>
                                      </p:cBhvr>
                                      <p:to>
                                        <p:strVal val="visible"/>
                                      </p:to>
                                    </p:set>
                                    <p:animEffect transition="in" filter="wipe(left)">
                                      <p:cBhvr>
                                        <p:cTn id="27" dur="500"/>
                                        <p:tgtEl>
                                          <p:spTgt spid="128034"/>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128033"/>
                                        </p:tgtEl>
                                        <p:attrNameLst>
                                          <p:attrName>style.visibility</p:attrName>
                                        </p:attrNameLst>
                                      </p:cBhvr>
                                      <p:to>
                                        <p:strVal val="visible"/>
                                      </p:to>
                                    </p:set>
                                    <p:animEffect transition="in" filter="wipe(left)">
                                      <p:cBhvr>
                                        <p:cTn id="31" dur="500"/>
                                        <p:tgtEl>
                                          <p:spTgt spid="128033"/>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28032"/>
                                        </p:tgtEl>
                                        <p:attrNameLst>
                                          <p:attrName>style.visibility</p:attrName>
                                        </p:attrNameLst>
                                      </p:cBhvr>
                                      <p:to>
                                        <p:strVal val="visible"/>
                                      </p:to>
                                    </p:set>
                                    <p:animEffect transition="in" filter="wipe(left)">
                                      <p:cBhvr>
                                        <p:cTn id="35" dur="500"/>
                                        <p:tgtEl>
                                          <p:spTgt spid="128032"/>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128031"/>
                                        </p:tgtEl>
                                        <p:attrNameLst>
                                          <p:attrName>style.visibility</p:attrName>
                                        </p:attrNameLst>
                                      </p:cBhvr>
                                      <p:to>
                                        <p:strVal val="visible"/>
                                      </p:to>
                                    </p:set>
                                    <p:animEffect transition="in" filter="wipe(left)">
                                      <p:cBhvr>
                                        <p:cTn id="39" dur="500"/>
                                        <p:tgtEl>
                                          <p:spTgt spid="128031"/>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128030"/>
                                        </p:tgtEl>
                                        <p:attrNameLst>
                                          <p:attrName>style.visibility</p:attrName>
                                        </p:attrNameLst>
                                      </p:cBhvr>
                                      <p:to>
                                        <p:strVal val="visible"/>
                                      </p:to>
                                    </p:set>
                                    <p:animEffect transition="in" filter="wipe(left)">
                                      <p:cBhvr>
                                        <p:cTn id="43" dur="500"/>
                                        <p:tgtEl>
                                          <p:spTgt spid="128030"/>
                                        </p:tgtEl>
                                      </p:cBhvr>
                                    </p:animEffect>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128028"/>
                                        </p:tgtEl>
                                        <p:attrNameLst>
                                          <p:attrName>style.visibility</p:attrName>
                                        </p:attrNameLst>
                                      </p:cBhvr>
                                      <p:to>
                                        <p:strVal val="visible"/>
                                      </p:to>
                                    </p:set>
                                    <p:animEffect transition="in" filter="wipe(left)">
                                      <p:cBhvr>
                                        <p:cTn id="47" dur="500"/>
                                        <p:tgtEl>
                                          <p:spTgt spid="128028"/>
                                        </p:tgtEl>
                                      </p:cBhvr>
                                    </p:animEffect>
                                  </p:childTnLst>
                                </p:cTn>
                              </p:par>
                            </p:childTnLst>
                          </p:cTn>
                        </p:par>
                        <p:par>
                          <p:cTn id="48" fill="hold">
                            <p:stCondLst>
                              <p:cond delay="3500"/>
                            </p:stCondLst>
                            <p:childTnLst>
                              <p:par>
                                <p:cTn id="49" presetID="22" presetClass="entr" presetSubtype="8" fill="hold" grpId="0" nodeType="afterEffect">
                                  <p:stCondLst>
                                    <p:cond delay="0"/>
                                  </p:stCondLst>
                                  <p:childTnLst>
                                    <p:set>
                                      <p:cBhvr>
                                        <p:cTn id="50" dur="1" fill="hold">
                                          <p:stCondLst>
                                            <p:cond delay="0"/>
                                          </p:stCondLst>
                                        </p:cTn>
                                        <p:tgtEl>
                                          <p:spTgt spid="128029"/>
                                        </p:tgtEl>
                                        <p:attrNameLst>
                                          <p:attrName>style.visibility</p:attrName>
                                        </p:attrNameLst>
                                      </p:cBhvr>
                                      <p:to>
                                        <p:strVal val="visible"/>
                                      </p:to>
                                    </p:set>
                                    <p:animEffect transition="in" filter="wipe(left)">
                                      <p:cBhvr>
                                        <p:cTn id="51" dur="500"/>
                                        <p:tgtEl>
                                          <p:spTgt spid="128029"/>
                                        </p:tgtEl>
                                      </p:cBhvr>
                                    </p:animEffect>
                                  </p:childTnLst>
                                </p:cTn>
                              </p:par>
                            </p:childTnLst>
                          </p:cTn>
                        </p:par>
                        <p:par>
                          <p:cTn id="52" fill="hold">
                            <p:stCondLst>
                              <p:cond delay="4000"/>
                            </p:stCondLst>
                            <p:childTnLst>
                              <p:par>
                                <p:cTn id="53" presetID="1" presetClass="entr" presetSubtype="0" fill="hold" grpId="0" nodeType="afterEffect">
                                  <p:stCondLst>
                                    <p:cond delay="0"/>
                                  </p:stCondLst>
                                  <p:childTnLst>
                                    <p:set>
                                      <p:cBhvr>
                                        <p:cTn id="54" dur="1" fill="hold">
                                          <p:stCondLst>
                                            <p:cond delay="0"/>
                                          </p:stCondLst>
                                        </p:cTn>
                                        <p:tgtEl>
                                          <p:spTgt spid="12805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8039"/>
                                        </p:tgtEl>
                                        <p:attrNameLst>
                                          <p:attrName>style.visibility</p:attrName>
                                        </p:attrNameLst>
                                      </p:cBhvr>
                                      <p:to>
                                        <p:strVal val="visible"/>
                                      </p:to>
                                    </p:set>
                                  </p:childTnLst>
                                </p:cTn>
                              </p:par>
                            </p:childTnLst>
                          </p:cTn>
                        </p:par>
                        <p:par>
                          <p:cTn id="59" fill="hold">
                            <p:stCondLst>
                              <p:cond delay="0"/>
                            </p:stCondLst>
                            <p:childTnLst>
                              <p:par>
                                <p:cTn id="60" presetID="22" presetClass="entr" presetSubtype="8" fill="hold" grpId="0" nodeType="afterEffect">
                                  <p:stCondLst>
                                    <p:cond delay="0"/>
                                  </p:stCondLst>
                                  <p:childTnLst>
                                    <p:set>
                                      <p:cBhvr>
                                        <p:cTn id="61" dur="1" fill="hold">
                                          <p:stCondLst>
                                            <p:cond delay="0"/>
                                          </p:stCondLst>
                                        </p:cTn>
                                        <p:tgtEl>
                                          <p:spTgt spid="128042"/>
                                        </p:tgtEl>
                                        <p:attrNameLst>
                                          <p:attrName>style.visibility</p:attrName>
                                        </p:attrNameLst>
                                      </p:cBhvr>
                                      <p:to>
                                        <p:strVal val="visible"/>
                                      </p:to>
                                    </p:set>
                                    <p:animEffect transition="in" filter="wipe(left)">
                                      <p:cBhvr>
                                        <p:cTn id="62" dur="1000"/>
                                        <p:tgtEl>
                                          <p:spTgt spid="128042"/>
                                        </p:tgtEl>
                                      </p:cBhvr>
                                    </p:animEffect>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128041"/>
                                        </p:tgtEl>
                                        <p:attrNameLst>
                                          <p:attrName>style.visibility</p:attrName>
                                        </p:attrNameLst>
                                      </p:cBhvr>
                                      <p:to>
                                        <p:strVal val="visible"/>
                                      </p:to>
                                    </p:set>
                                    <p:animEffect transition="in" filter="wipe(left)">
                                      <p:cBhvr>
                                        <p:cTn id="66" dur="1000"/>
                                        <p:tgtEl>
                                          <p:spTgt spid="128041"/>
                                        </p:tgtEl>
                                      </p:cBhvr>
                                    </p:animEffect>
                                  </p:childTnLst>
                                </p:cTn>
                              </p:par>
                            </p:childTnLst>
                          </p:cTn>
                        </p:par>
                        <p:par>
                          <p:cTn id="67" fill="hold">
                            <p:stCondLst>
                              <p:cond delay="2000"/>
                            </p:stCondLst>
                            <p:childTnLst>
                              <p:par>
                                <p:cTn id="68" presetID="22" presetClass="entr" presetSubtype="8" fill="hold" grpId="0" nodeType="afterEffect">
                                  <p:stCondLst>
                                    <p:cond delay="0"/>
                                  </p:stCondLst>
                                  <p:childTnLst>
                                    <p:set>
                                      <p:cBhvr>
                                        <p:cTn id="69" dur="1" fill="hold">
                                          <p:stCondLst>
                                            <p:cond delay="0"/>
                                          </p:stCondLst>
                                        </p:cTn>
                                        <p:tgtEl>
                                          <p:spTgt spid="128043"/>
                                        </p:tgtEl>
                                        <p:attrNameLst>
                                          <p:attrName>style.visibility</p:attrName>
                                        </p:attrNameLst>
                                      </p:cBhvr>
                                      <p:to>
                                        <p:strVal val="visible"/>
                                      </p:to>
                                    </p:set>
                                    <p:animEffect transition="in" filter="wipe(left)">
                                      <p:cBhvr>
                                        <p:cTn id="70" dur="1000"/>
                                        <p:tgtEl>
                                          <p:spTgt spid="128043"/>
                                        </p:tgtEl>
                                      </p:cBhvr>
                                    </p:animEffect>
                                  </p:childTnLst>
                                </p:cTn>
                              </p:par>
                            </p:childTnLst>
                          </p:cTn>
                        </p:par>
                        <p:par>
                          <p:cTn id="71" fill="hold">
                            <p:stCondLst>
                              <p:cond delay="3000"/>
                            </p:stCondLst>
                            <p:childTnLst>
                              <p:par>
                                <p:cTn id="72" presetID="22" presetClass="entr" presetSubtype="8" fill="hold" grpId="0" nodeType="afterEffect">
                                  <p:stCondLst>
                                    <p:cond delay="0"/>
                                  </p:stCondLst>
                                  <p:childTnLst>
                                    <p:set>
                                      <p:cBhvr>
                                        <p:cTn id="73" dur="1" fill="hold">
                                          <p:stCondLst>
                                            <p:cond delay="0"/>
                                          </p:stCondLst>
                                        </p:cTn>
                                        <p:tgtEl>
                                          <p:spTgt spid="128044"/>
                                        </p:tgtEl>
                                        <p:attrNameLst>
                                          <p:attrName>style.visibility</p:attrName>
                                        </p:attrNameLst>
                                      </p:cBhvr>
                                      <p:to>
                                        <p:strVal val="visible"/>
                                      </p:to>
                                    </p:set>
                                    <p:animEffect transition="in" filter="wipe(left)">
                                      <p:cBhvr>
                                        <p:cTn id="74" dur="1000"/>
                                        <p:tgtEl>
                                          <p:spTgt spid="128044"/>
                                        </p:tgtEl>
                                      </p:cBhvr>
                                    </p:animEffect>
                                  </p:childTnLst>
                                </p:cTn>
                              </p:par>
                            </p:childTnLst>
                          </p:cTn>
                        </p:par>
                        <p:par>
                          <p:cTn id="75" fill="hold">
                            <p:stCondLst>
                              <p:cond delay="4000"/>
                            </p:stCondLst>
                            <p:childTnLst>
                              <p:par>
                                <p:cTn id="76" presetID="22" presetClass="entr" presetSubtype="8" fill="hold" grpId="0" nodeType="afterEffect">
                                  <p:stCondLst>
                                    <p:cond delay="0"/>
                                  </p:stCondLst>
                                  <p:childTnLst>
                                    <p:set>
                                      <p:cBhvr>
                                        <p:cTn id="77" dur="1" fill="hold">
                                          <p:stCondLst>
                                            <p:cond delay="0"/>
                                          </p:stCondLst>
                                        </p:cTn>
                                        <p:tgtEl>
                                          <p:spTgt spid="128045"/>
                                        </p:tgtEl>
                                        <p:attrNameLst>
                                          <p:attrName>style.visibility</p:attrName>
                                        </p:attrNameLst>
                                      </p:cBhvr>
                                      <p:to>
                                        <p:strVal val="visible"/>
                                      </p:to>
                                    </p:set>
                                    <p:animEffect transition="in" filter="wipe(left)">
                                      <p:cBhvr>
                                        <p:cTn id="78" dur="1000"/>
                                        <p:tgtEl>
                                          <p:spTgt spid="128045"/>
                                        </p:tgtEl>
                                      </p:cBhvr>
                                    </p:animEffect>
                                  </p:childTnLst>
                                </p:cTn>
                              </p:par>
                            </p:childTnLst>
                          </p:cTn>
                        </p:par>
                        <p:par>
                          <p:cTn id="79" fill="hold">
                            <p:stCondLst>
                              <p:cond delay="5000"/>
                            </p:stCondLst>
                            <p:childTnLst>
                              <p:par>
                                <p:cTn id="80" presetID="1" presetClass="exit" presetSubtype="0" fill="hold" grpId="1" nodeType="afterEffect">
                                  <p:stCondLst>
                                    <p:cond delay="0"/>
                                  </p:stCondLst>
                                  <p:childTnLst>
                                    <p:set>
                                      <p:cBhvr>
                                        <p:cTn id="81" dur="1" fill="hold">
                                          <p:stCondLst>
                                            <p:cond delay="0"/>
                                          </p:stCondLst>
                                        </p:cTn>
                                        <p:tgtEl>
                                          <p:spTgt spid="128051"/>
                                        </p:tgtEl>
                                        <p:attrNameLst>
                                          <p:attrName>style.visibility</p:attrName>
                                        </p:attrNameLst>
                                      </p:cBhvr>
                                      <p:to>
                                        <p:strVal val="hidden"/>
                                      </p:to>
                                    </p:set>
                                  </p:childTnLst>
                                </p:cTn>
                              </p:par>
                            </p:childTnLst>
                          </p:cTn>
                        </p:par>
                        <p:par>
                          <p:cTn id="82" fill="hold">
                            <p:stCondLst>
                              <p:cond delay="5000"/>
                            </p:stCondLst>
                            <p:childTnLst>
                              <p:par>
                                <p:cTn id="83" presetID="1" presetClass="entr" presetSubtype="0" fill="hold" grpId="0" nodeType="afterEffect">
                                  <p:stCondLst>
                                    <p:cond delay="0"/>
                                  </p:stCondLst>
                                  <p:childTnLst>
                                    <p:set>
                                      <p:cBhvr>
                                        <p:cTn id="84" dur="1" fill="hold">
                                          <p:stCondLst>
                                            <p:cond delay="0"/>
                                          </p:stCondLst>
                                        </p:cTn>
                                        <p:tgtEl>
                                          <p:spTgt spid="128052"/>
                                        </p:tgtEl>
                                        <p:attrNameLst>
                                          <p:attrName>style.visibility</p:attrName>
                                        </p:attrNameLst>
                                      </p:cBhvr>
                                      <p:to>
                                        <p:strVal val="visible"/>
                                      </p:to>
                                    </p:set>
                                  </p:childTnLst>
                                </p:cTn>
                              </p:par>
                            </p:childTnLst>
                          </p:cTn>
                        </p:par>
                        <p:par>
                          <p:cTn id="85" fill="hold">
                            <p:stCondLst>
                              <p:cond delay="5000"/>
                            </p:stCondLst>
                            <p:childTnLst>
                              <p:par>
                                <p:cTn id="86" presetID="12" presetClass="entr" presetSubtype="1" fill="hold" grpId="0" nodeType="afterEffect">
                                  <p:stCondLst>
                                    <p:cond delay="0"/>
                                  </p:stCondLst>
                                  <p:childTnLst>
                                    <p:set>
                                      <p:cBhvr>
                                        <p:cTn id="87" dur="1" fill="hold">
                                          <p:stCondLst>
                                            <p:cond delay="0"/>
                                          </p:stCondLst>
                                        </p:cTn>
                                        <p:tgtEl>
                                          <p:spTgt spid="128046"/>
                                        </p:tgtEl>
                                        <p:attrNameLst>
                                          <p:attrName>style.visibility</p:attrName>
                                        </p:attrNameLst>
                                      </p:cBhvr>
                                      <p:to>
                                        <p:strVal val="visible"/>
                                      </p:to>
                                    </p:set>
                                    <p:animEffect transition="in" filter="slide(fromTop)">
                                      <p:cBhvr>
                                        <p:cTn id="88" dur="5000"/>
                                        <p:tgtEl>
                                          <p:spTgt spid="128046"/>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8040"/>
                                        </p:tgtEl>
                                        <p:attrNameLst>
                                          <p:attrName>style.visibility</p:attrName>
                                        </p:attrNameLst>
                                      </p:cBhvr>
                                      <p:to>
                                        <p:strVal val="visible"/>
                                      </p:to>
                                    </p:set>
                                  </p:childTnLst>
                                </p:cTn>
                              </p:par>
                            </p:childTnLst>
                          </p:cTn>
                        </p:par>
                        <p:par>
                          <p:cTn id="93" fill="hold">
                            <p:stCondLst>
                              <p:cond delay="0"/>
                            </p:stCondLst>
                            <p:childTnLst>
                              <p:par>
                                <p:cTn id="94" presetID="22" presetClass="entr" presetSubtype="8" fill="hold" grpId="0" nodeType="afterEffect">
                                  <p:stCondLst>
                                    <p:cond delay="0"/>
                                  </p:stCondLst>
                                  <p:childTnLst>
                                    <p:set>
                                      <p:cBhvr>
                                        <p:cTn id="95" dur="1" fill="hold">
                                          <p:stCondLst>
                                            <p:cond delay="0"/>
                                          </p:stCondLst>
                                        </p:cTn>
                                        <p:tgtEl>
                                          <p:spTgt spid="128050"/>
                                        </p:tgtEl>
                                        <p:attrNameLst>
                                          <p:attrName>style.visibility</p:attrName>
                                        </p:attrNameLst>
                                      </p:cBhvr>
                                      <p:to>
                                        <p:strVal val="visible"/>
                                      </p:to>
                                    </p:set>
                                    <p:animEffect transition="in" filter="wipe(left)">
                                      <p:cBhvr>
                                        <p:cTn id="96" dur="1000"/>
                                        <p:tgtEl>
                                          <p:spTgt spid="128050"/>
                                        </p:tgtEl>
                                      </p:cBhvr>
                                    </p:animEffect>
                                  </p:childTnLst>
                                </p:cTn>
                              </p:par>
                            </p:childTnLst>
                          </p:cTn>
                        </p:par>
                        <p:par>
                          <p:cTn id="97" fill="hold">
                            <p:stCondLst>
                              <p:cond delay="1000"/>
                            </p:stCondLst>
                            <p:childTnLst>
                              <p:par>
                                <p:cTn id="98" presetID="22" presetClass="entr" presetSubtype="8" fill="hold" grpId="0" nodeType="afterEffect">
                                  <p:stCondLst>
                                    <p:cond delay="0"/>
                                  </p:stCondLst>
                                  <p:childTnLst>
                                    <p:set>
                                      <p:cBhvr>
                                        <p:cTn id="99" dur="1" fill="hold">
                                          <p:stCondLst>
                                            <p:cond delay="0"/>
                                          </p:stCondLst>
                                        </p:cTn>
                                        <p:tgtEl>
                                          <p:spTgt spid="128049"/>
                                        </p:tgtEl>
                                        <p:attrNameLst>
                                          <p:attrName>style.visibility</p:attrName>
                                        </p:attrNameLst>
                                      </p:cBhvr>
                                      <p:to>
                                        <p:strVal val="visible"/>
                                      </p:to>
                                    </p:set>
                                    <p:animEffect transition="in" filter="wipe(left)">
                                      <p:cBhvr>
                                        <p:cTn id="100" dur="1000"/>
                                        <p:tgtEl>
                                          <p:spTgt spid="128049"/>
                                        </p:tgtEl>
                                      </p:cBhvr>
                                    </p:animEffect>
                                  </p:childTnLst>
                                </p:cTn>
                              </p:par>
                            </p:childTnLst>
                          </p:cTn>
                        </p:par>
                        <p:par>
                          <p:cTn id="101" fill="hold">
                            <p:stCondLst>
                              <p:cond delay="2000"/>
                            </p:stCondLst>
                            <p:childTnLst>
                              <p:par>
                                <p:cTn id="102" presetID="22" presetClass="entr" presetSubtype="8" fill="hold" grpId="0" nodeType="afterEffect">
                                  <p:stCondLst>
                                    <p:cond delay="0"/>
                                  </p:stCondLst>
                                  <p:childTnLst>
                                    <p:set>
                                      <p:cBhvr>
                                        <p:cTn id="103" dur="1" fill="hold">
                                          <p:stCondLst>
                                            <p:cond delay="0"/>
                                          </p:stCondLst>
                                        </p:cTn>
                                        <p:tgtEl>
                                          <p:spTgt spid="128047"/>
                                        </p:tgtEl>
                                        <p:attrNameLst>
                                          <p:attrName>style.visibility</p:attrName>
                                        </p:attrNameLst>
                                      </p:cBhvr>
                                      <p:to>
                                        <p:strVal val="visible"/>
                                      </p:to>
                                    </p:set>
                                    <p:animEffect transition="in" filter="wipe(left)">
                                      <p:cBhvr>
                                        <p:cTn id="104" dur="1000"/>
                                        <p:tgtEl>
                                          <p:spTgt spid="128047"/>
                                        </p:tgtEl>
                                      </p:cBhvr>
                                    </p:animEffect>
                                  </p:childTnLst>
                                </p:cTn>
                              </p:par>
                            </p:childTnLst>
                          </p:cTn>
                        </p:par>
                        <p:par>
                          <p:cTn id="105" fill="hold">
                            <p:stCondLst>
                              <p:cond delay="3000"/>
                            </p:stCondLst>
                            <p:childTnLst>
                              <p:par>
                                <p:cTn id="106" presetID="22" presetClass="entr" presetSubtype="8" fill="hold" grpId="0" nodeType="afterEffect">
                                  <p:stCondLst>
                                    <p:cond delay="0"/>
                                  </p:stCondLst>
                                  <p:childTnLst>
                                    <p:set>
                                      <p:cBhvr>
                                        <p:cTn id="107" dur="1" fill="hold">
                                          <p:stCondLst>
                                            <p:cond delay="0"/>
                                          </p:stCondLst>
                                        </p:cTn>
                                        <p:tgtEl>
                                          <p:spTgt spid="128048"/>
                                        </p:tgtEl>
                                        <p:attrNameLst>
                                          <p:attrName>style.visibility</p:attrName>
                                        </p:attrNameLst>
                                      </p:cBhvr>
                                      <p:to>
                                        <p:strVal val="visible"/>
                                      </p:to>
                                    </p:set>
                                    <p:animEffect transition="in" filter="wipe(left)">
                                      <p:cBhvr>
                                        <p:cTn id="108" dur="1000"/>
                                        <p:tgtEl>
                                          <p:spTgt spid="128048"/>
                                        </p:tgtEl>
                                      </p:cBhvr>
                                    </p:animEffect>
                                  </p:childTnLst>
                                </p:cTn>
                              </p:par>
                            </p:childTnLst>
                          </p:cTn>
                        </p:par>
                        <p:par>
                          <p:cTn id="109" fill="hold">
                            <p:stCondLst>
                              <p:cond delay="4000"/>
                            </p:stCondLst>
                            <p:childTnLst>
                              <p:par>
                                <p:cTn id="110" presetID="1" presetClass="exit" presetSubtype="0" fill="hold" grpId="1" nodeType="afterEffect">
                                  <p:stCondLst>
                                    <p:cond delay="0"/>
                                  </p:stCondLst>
                                  <p:childTnLst>
                                    <p:set>
                                      <p:cBhvr>
                                        <p:cTn id="111" dur="1" fill="hold">
                                          <p:stCondLst>
                                            <p:cond delay="0"/>
                                          </p:stCondLst>
                                        </p:cTn>
                                        <p:tgtEl>
                                          <p:spTgt spid="128052"/>
                                        </p:tgtEl>
                                        <p:attrNameLst>
                                          <p:attrName>style.visibility</p:attrName>
                                        </p:attrNameLst>
                                      </p:cBhvr>
                                      <p:to>
                                        <p:strVal val="hidden"/>
                                      </p:to>
                                    </p:set>
                                  </p:childTnLst>
                                </p:cTn>
                              </p:par>
                            </p:childTnLst>
                          </p:cTn>
                        </p:par>
                        <p:par>
                          <p:cTn id="112" fill="hold">
                            <p:stCondLst>
                              <p:cond delay="4000"/>
                            </p:stCondLst>
                            <p:childTnLst>
                              <p:par>
                                <p:cTn id="113" presetID="1" presetClass="entr" presetSubtype="0" fill="hold" grpId="2" nodeType="afterEffect">
                                  <p:stCondLst>
                                    <p:cond delay="0"/>
                                  </p:stCondLst>
                                  <p:childTnLst>
                                    <p:set>
                                      <p:cBhvr>
                                        <p:cTn id="114" dur="1" fill="hold">
                                          <p:stCondLst>
                                            <p:cond delay="0"/>
                                          </p:stCondLst>
                                        </p:cTn>
                                        <p:tgtEl>
                                          <p:spTgt spid="128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28" grpId="0"/>
      <p:bldP spid="128029" grpId="0"/>
      <p:bldP spid="128030" grpId="0"/>
      <p:bldP spid="128031" grpId="0"/>
      <p:bldP spid="128032" grpId="0"/>
      <p:bldP spid="128033" grpId="0"/>
      <p:bldP spid="128034" grpId="0"/>
      <p:bldP spid="128035" grpId="0"/>
      <p:bldP spid="128036" grpId="0" animBg="1"/>
      <p:bldP spid="128037" grpId="0" animBg="1"/>
      <p:bldP spid="128038" grpId="0"/>
      <p:bldP spid="128039" grpId="0" animBg="1"/>
      <p:bldP spid="128040" grpId="0" animBg="1"/>
      <p:bldP spid="128041" grpId="0" animBg="1"/>
      <p:bldP spid="128042" grpId="0" animBg="1"/>
      <p:bldP spid="128043" grpId="0" animBg="1"/>
      <p:bldP spid="128044" grpId="0" animBg="1"/>
      <p:bldP spid="128045" grpId="0" animBg="1"/>
      <p:bldP spid="128046" grpId="0" animBg="1"/>
      <p:bldP spid="128047" grpId="0" animBg="1"/>
      <p:bldP spid="128048" grpId="0" animBg="1"/>
      <p:bldP spid="128049" grpId="0" animBg="1"/>
      <p:bldP spid="128050" grpId="0" animBg="1"/>
      <p:bldP spid="128051" grpId="0" animBg="1"/>
      <p:bldP spid="128051" grpId="1" animBg="1"/>
      <p:bldP spid="128051" grpId="2" animBg="1"/>
      <p:bldP spid="128052" grpId="0" animBg="1"/>
      <p:bldP spid="128052" grpId="1"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ChangeArrowheads="1"/>
          </p:cNvSpPr>
          <p:nvPr/>
        </p:nvSpPr>
        <p:spPr bwMode="auto">
          <a:xfrm>
            <a:off x="0" y="714356"/>
            <a:ext cx="8785225" cy="5472113"/>
          </a:xfrm>
          <a:prstGeom prst="rect">
            <a:avLst/>
          </a:prstGeom>
          <a:noFill/>
          <a:ln w="9525">
            <a:noFill/>
            <a:miter lim="800000"/>
            <a:headEnd/>
            <a:tailEnd/>
          </a:ln>
        </p:spPr>
        <p:txBody>
          <a:bodyPr/>
          <a:lstStyle/>
          <a:p>
            <a:pPr>
              <a:lnSpc>
                <a:spcPct val="110000"/>
              </a:lnSpc>
            </a:pPr>
            <a:r>
              <a:rPr lang="zh-CN" altLang="en-US" sz="2800" b="1" dirty="0"/>
              <a:t>        </a:t>
            </a:r>
            <a:r>
              <a:rPr lang="zh-CN" altLang="en-US" sz="2800" b="1" dirty="0">
                <a:latin typeface="楷体" pitchFamily="49" charset="-122"/>
                <a:ea typeface="楷体" pitchFamily="49" charset="-122"/>
              </a:rPr>
              <a:t>矩阵的运算包括矩阵的</a:t>
            </a:r>
            <a:r>
              <a:rPr lang="zh-CN" altLang="en-US" sz="2800" b="1" u="sng" dirty="0">
                <a:latin typeface="楷体" pitchFamily="49" charset="-122"/>
                <a:ea typeface="楷体" pitchFamily="49" charset="-122"/>
              </a:rPr>
              <a:t>转置、矩阵求逆、矩阵的加减、矩阵的乘除</a:t>
            </a:r>
            <a:r>
              <a:rPr lang="zh-CN" altLang="en-US" sz="2800" b="1" dirty="0">
                <a:latin typeface="楷体" pitchFamily="49" charset="-122"/>
                <a:ea typeface="楷体" pitchFamily="49" charset="-122"/>
              </a:rPr>
              <a:t>等。在此，先讨论在这种压缩存储结构下的求矩阵的转置的运算。</a:t>
            </a:r>
          </a:p>
          <a:p>
            <a:pPr>
              <a:lnSpc>
                <a:spcPct val="110000"/>
              </a:lnSpc>
            </a:pPr>
            <a:r>
              <a:rPr lang="zh-CN" altLang="en-US" sz="2800" b="1" dirty="0">
                <a:latin typeface="楷体" pitchFamily="49" charset="-122"/>
                <a:ea typeface="楷体" pitchFamily="49" charset="-122"/>
              </a:rPr>
              <a:t>     一个</a:t>
            </a:r>
            <a:r>
              <a:rPr lang="en-US" altLang="zh-CN" sz="2800" b="1" dirty="0" err="1">
                <a:latin typeface="楷体" pitchFamily="49" charset="-122"/>
                <a:ea typeface="楷体" pitchFamily="49" charset="-122"/>
              </a:rPr>
              <a:t>m</a:t>
            </a:r>
            <a:r>
              <a:rPr lang="en-US" altLang="zh-CN" sz="2800" b="1" dirty="0" err="1">
                <a:latin typeface="楷体" pitchFamily="49" charset="-122"/>
                <a:ea typeface="楷体" pitchFamily="49" charset="-122"/>
                <a:sym typeface="Symbol" pitchFamily="18" charset="2"/>
              </a:rPr>
              <a:t></a:t>
            </a:r>
            <a:r>
              <a:rPr lang="en-US" altLang="zh-CN" sz="2800" b="1" dirty="0" err="1">
                <a:latin typeface="楷体" pitchFamily="49" charset="-122"/>
                <a:ea typeface="楷体" pitchFamily="49" charset="-122"/>
              </a:rPr>
              <a:t>n</a:t>
            </a:r>
            <a:r>
              <a:rPr lang="zh-CN" altLang="en-US" sz="2800" b="1" dirty="0">
                <a:latin typeface="楷体" pitchFamily="49" charset="-122"/>
                <a:ea typeface="楷体" pitchFamily="49" charset="-122"/>
              </a:rPr>
              <a:t>的矩阵</a:t>
            </a:r>
            <a:r>
              <a:rPr lang="en-US" altLang="zh-CN" sz="2800" b="1" dirty="0">
                <a:latin typeface="楷体" pitchFamily="49" charset="-122"/>
                <a:ea typeface="楷体" pitchFamily="49" charset="-122"/>
              </a:rPr>
              <a:t>A</a:t>
            </a:r>
            <a:r>
              <a:rPr lang="zh-CN" altLang="en-US" sz="2800" b="1" dirty="0">
                <a:latin typeface="楷体" pitchFamily="49" charset="-122"/>
                <a:ea typeface="楷体" pitchFamily="49" charset="-122"/>
              </a:rPr>
              <a:t>，它的转置</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是一个</a:t>
            </a:r>
            <a:r>
              <a:rPr lang="en-US" altLang="zh-CN" sz="2800" b="1" dirty="0" err="1">
                <a:latin typeface="楷体" pitchFamily="49" charset="-122"/>
                <a:ea typeface="楷体" pitchFamily="49" charset="-122"/>
              </a:rPr>
              <a:t>n</a:t>
            </a:r>
            <a:r>
              <a:rPr lang="en-US" altLang="zh-CN" sz="2800" b="1" dirty="0" err="1">
                <a:latin typeface="楷体" pitchFamily="49" charset="-122"/>
                <a:ea typeface="楷体" pitchFamily="49" charset="-122"/>
                <a:sym typeface="Symbol" pitchFamily="18" charset="2"/>
              </a:rPr>
              <a:t></a:t>
            </a:r>
            <a:r>
              <a:rPr lang="en-US" altLang="zh-CN" sz="2800" b="1" dirty="0" err="1">
                <a:latin typeface="楷体" pitchFamily="49" charset="-122"/>
                <a:ea typeface="楷体" pitchFamily="49" charset="-122"/>
              </a:rPr>
              <a:t>m</a:t>
            </a:r>
            <a:r>
              <a:rPr lang="zh-CN" altLang="en-US" sz="2800" b="1" dirty="0">
                <a:latin typeface="楷体" pitchFamily="49" charset="-122"/>
                <a:ea typeface="楷体" pitchFamily="49" charset="-122"/>
              </a:rPr>
              <a:t>的矩阵，且</a:t>
            </a:r>
            <a:r>
              <a:rPr lang="en-US" altLang="zh-CN" sz="2800" b="1" dirty="0">
                <a:latin typeface="楷体" pitchFamily="49" charset="-122"/>
                <a:ea typeface="楷体" pitchFamily="49" charset="-122"/>
              </a:rPr>
              <a:t>b[</a:t>
            </a:r>
            <a:r>
              <a:rPr lang="en-US" altLang="zh-CN" sz="2800" b="1" dirty="0" err="1">
                <a:latin typeface="楷体" pitchFamily="49" charset="-122"/>
                <a:ea typeface="楷体" pitchFamily="49" charset="-122"/>
              </a:rPr>
              <a:t>i</a:t>
            </a:r>
            <a:r>
              <a:rPr lang="en-US" altLang="zh-CN" sz="2800" b="1" dirty="0">
                <a:latin typeface="楷体" pitchFamily="49" charset="-122"/>
                <a:ea typeface="楷体" pitchFamily="49" charset="-122"/>
              </a:rPr>
              <a:t>][j]=a[j][</a:t>
            </a:r>
            <a:r>
              <a:rPr lang="en-US" altLang="zh-CN" sz="2800" b="1" dirty="0" err="1">
                <a:latin typeface="楷体" pitchFamily="49" charset="-122"/>
                <a:ea typeface="楷体" pitchFamily="49" charset="-122"/>
              </a:rPr>
              <a:t>i</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0≦i≦n</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0≦j≦m</a:t>
            </a:r>
            <a:r>
              <a:rPr lang="zh-CN" altLang="en-US" sz="2800" b="1" dirty="0">
                <a:latin typeface="楷体" pitchFamily="49" charset="-122"/>
                <a:ea typeface="楷体" pitchFamily="49" charset="-122"/>
              </a:rPr>
              <a:t>，即</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的行是</a:t>
            </a:r>
            <a:r>
              <a:rPr lang="en-US" altLang="zh-CN" sz="2800" b="1" dirty="0">
                <a:latin typeface="楷体" pitchFamily="49" charset="-122"/>
                <a:ea typeface="楷体" pitchFamily="49" charset="-122"/>
              </a:rPr>
              <a:t>A</a:t>
            </a:r>
            <a:r>
              <a:rPr lang="zh-CN" altLang="en-US" sz="2800" b="1" dirty="0">
                <a:latin typeface="楷体" pitchFamily="49" charset="-122"/>
                <a:ea typeface="楷体" pitchFamily="49" charset="-122"/>
              </a:rPr>
              <a:t>的列，</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的列是</a:t>
            </a:r>
            <a:r>
              <a:rPr lang="en-US" altLang="zh-CN" sz="2800" b="1" dirty="0">
                <a:latin typeface="楷体" pitchFamily="49" charset="-122"/>
                <a:ea typeface="楷体" pitchFamily="49" charset="-122"/>
              </a:rPr>
              <a:t>A</a:t>
            </a:r>
            <a:r>
              <a:rPr lang="zh-CN" altLang="en-US" sz="2800" b="1" dirty="0">
                <a:latin typeface="楷体" pitchFamily="49" charset="-122"/>
                <a:ea typeface="楷体" pitchFamily="49" charset="-122"/>
              </a:rPr>
              <a:t>的行。</a:t>
            </a:r>
          </a:p>
          <a:p>
            <a:pPr>
              <a:lnSpc>
                <a:spcPct val="110000"/>
              </a:lnSpc>
            </a:pPr>
            <a:r>
              <a:rPr lang="zh-CN" altLang="en-US" sz="2800" b="1" dirty="0">
                <a:latin typeface="楷体" pitchFamily="49" charset="-122"/>
                <a:ea typeface="楷体" pitchFamily="49" charset="-122"/>
              </a:rPr>
              <a:t>    设稀疏矩阵</a:t>
            </a:r>
            <a:r>
              <a:rPr lang="en-US" altLang="zh-CN" sz="2800" b="1" dirty="0">
                <a:latin typeface="楷体" pitchFamily="49" charset="-122"/>
                <a:ea typeface="楷体" pitchFamily="49" charset="-122"/>
              </a:rPr>
              <a:t>A</a:t>
            </a:r>
            <a:r>
              <a:rPr lang="zh-CN" altLang="en-US" sz="2800" b="1" dirty="0">
                <a:latin typeface="楷体" pitchFamily="49" charset="-122"/>
                <a:ea typeface="楷体" pitchFamily="49" charset="-122"/>
              </a:rPr>
              <a:t>是</a:t>
            </a:r>
            <a:r>
              <a:rPr lang="zh-CN" altLang="en-US" sz="2800" b="1" dirty="0">
                <a:solidFill>
                  <a:schemeClr val="folHlink"/>
                </a:solidFill>
                <a:latin typeface="楷体" pitchFamily="49" charset="-122"/>
                <a:ea typeface="楷体" pitchFamily="49" charset="-122"/>
              </a:rPr>
              <a:t>按行优先顺序</a:t>
            </a:r>
            <a:r>
              <a:rPr lang="zh-CN" altLang="en-US" sz="2800" b="1" dirty="0">
                <a:latin typeface="楷体" pitchFamily="49" charset="-122"/>
                <a:ea typeface="楷体" pitchFamily="49" charset="-122"/>
              </a:rPr>
              <a:t>压缩存储在三元组表</a:t>
            </a:r>
            <a:r>
              <a:rPr lang="en-US" altLang="zh-CN" sz="2800" b="1" dirty="0" err="1">
                <a:latin typeface="楷体" pitchFamily="49" charset="-122"/>
                <a:ea typeface="楷体" pitchFamily="49" charset="-122"/>
              </a:rPr>
              <a:t>a.data</a:t>
            </a:r>
            <a:r>
              <a:rPr lang="zh-CN" altLang="en-US" sz="2800" b="1" dirty="0">
                <a:latin typeface="楷体" pitchFamily="49" charset="-122"/>
                <a:ea typeface="楷体" pitchFamily="49" charset="-122"/>
              </a:rPr>
              <a:t>中，若仅仅是简单地交换</a:t>
            </a:r>
            <a:r>
              <a:rPr lang="en-US" altLang="zh-CN" sz="2800" b="1" dirty="0" err="1">
                <a:latin typeface="楷体" pitchFamily="49" charset="-122"/>
                <a:ea typeface="楷体" pitchFamily="49" charset="-122"/>
              </a:rPr>
              <a:t>a.data</a:t>
            </a:r>
            <a:r>
              <a:rPr lang="zh-CN" altLang="en-US" sz="2800" b="1" dirty="0">
                <a:latin typeface="楷体" pitchFamily="49" charset="-122"/>
                <a:ea typeface="楷体" pitchFamily="49" charset="-122"/>
              </a:rPr>
              <a:t>中</a:t>
            </a:r>
            <a:r>
              <a:rPr lang="en-US" altLang="zh-CN" sz="2800" b="1" dirty="0" err="1">
                <a:latin typeface="楷体" pitchFamily="49" charset="-122"/>
                <a:ea typeface="楷体" pitchFamily="49" charset="-122"/>
              </a:rPr>
              <a:t>i</a:t>
            </a:r>
            <a:r>
              <a:rPr lang="zh-CN" altLang="en-US" sz="2800" b="1" dirty="0">
                <a:latin typeface="楷体" pitchFamily="49" charset="-122"/>
                <a:ea typeface="楷体" pitchFamily="49" charset="-122"/>
              </a:rPr>
              <a:t>和</a:t>
            </a:r>
            <a:r>
              <a:rPr lang="en-US" altLang="zh-CN" sz="2800" b="1" dirty="0">
                <a:latin typeface="楷体" pitchFamily="49" charset="-122"/>
                <a:ea typeface="楷体" pitchFamily="49" charset="-122"/>
              </a:rPr>
              <a:t>j</a:t>
            </a:r>
            <a:r>
              <a:rPr lang="zh-CN" altLang="en-US" sz="2800" b="1" dirty="0">
                <a:latin typeface="楷体" pitchFamily="49" charset="-122"/>
                <a:ea typeface="楷体" pitchFamily="49" charset="-122"/>
              </a:rPr>
              <a:t>的内容，得到三元组表</a:t>
            </a:r>
            <a:r>
              <a:rPr lang="en-US" altLang="zh-CN" sz="2800" b="1" dirty="0" err="1">
                <a:latin typeface="楷体" pitchFamily="49" charset="-122"/>
                <a:ea typeface="楷体" pitchFamily="49" charset="-122"/>
              </a:rPr>
              <a:t>b.data</a:t>
            </a:r>
            <a:r>
              <a:rPr lang="zh-CN" altLang="en-US" sz="2800" b="1" dirty="0">
                <a:latin typeface="楷体" pitchFamily="49" charset="-122"/>
                <a:ea typeface="楷体" pitchFamily="49" charset="-122"/>
              </a:rPr>
              <a:t>，</a:t>
            </a:r>
            <a:r>
              <a:rPr lang="en-US" altLang="zh-CN" sz="2800" b="1" dirty="0" err="1">
                <a:latin typeface="楷体" pitchFamily="49" charset="-122"/>
                <a:ea typeface="楷体" pitchFamily="49" charset="-122"/>
              </a:rPr>
              <a:t>b.data</a:t>
            </a:r>
            <a:r>
              <a:rPr lang="zh-CN" altLang="en-US" sz="2800" b="1" dirty="0">
                <a:latin typeface="楷体" pitchFamily="49" charset="-122"/>
                <a:ea typeface="楷体" pitchFamily="49" charset="-122"/>
              </a:rPr>
              <a:t>将是一个</a:t>
            </a:r>
            <a:r>
              <a:rPr lang="zh-CN" altLang="en-US" sz="2800" b="1" dirty="0">
                <a:solidFill>
                  <a:schemeClr val="accent1"/>
                </a:solidFill>
                <a:latin typeface="楷体" pitchFamily="49" charset="-122"/>
                <a:ea typeface="楷体" pitchFamily="49" charset="-122"/>
              </a:rPr>
              <a:t>按列优先顺序</a:t>
            </a:r>
            <a:r>
              <a:rPr lang="zh-CN" altLang="en-US" sz="2800" b="1" dirty="0">
                <a:latin typeface="楷体" pitchFamily="49" charset="-122"/>
                <a:ea typeface="楷体" pitchFamily="49" charset="-122"/>
              </a:rPr>
              <a:t>存储的稀疏矩阵</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，要得到按行优先顺序存储的</a:t>
            </a:r>
            <a:r>
              <a:rPr lang="en-US" altLang="zh-CN" sz="2800" b="1" dirty="0" err="1">
                <a:latin typeface="楷体" pitchFamily="49" charset="-122"/>
                <a:ea typeface="楷体" pitchFamily="49" charset="-122"/>
              </a:rPr>
              <a:t>b.data</a:t>
            </a:r>
            <a:r>
              <a:rPr lang="zh-CN" altLang="en-US" sz="2800" b="1" dirty="0">
                <a:latin typeface="楷体" pitchFamily="49" charset="-122"/>
                <a:ea typeface="楷体" pitchFamily="49" charset="-122"/>
              </a:rPr>
              <a:t>，就必须重新排列三元组表</a:t>
            </a:r>
            <a:r>
              <a:rPr lang="en-US" altLang="zh-CN" sz="2800" b="1" dirty="0" err="1">
                <a:latin typeface="楷体" pitchFamily="49" charset="-122"/>
                <a:ea typeface="楷体" pitchFamily="49" charset="-122"/>
              </a:rPr>
              <a:t>b.data</a:t>
            </a:r>
            <a:r>
              <a:rPr lang="zh-CN" altLang="en-US" sz="2800" b="1" dirty="0">
                <a:latin typeface="楷体" pitchFamily="49" charset="-122"/>
                <a:ea typeface="楷体" pitchFamily="49" charset="-122"/>
              </a:rPr>
              <a:t>中元素的顺序。</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190</a:t>
            </a:fld>
            <a:endParaRPr lang="en-US" altLang="zh-CN"/>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p:nvPr>
        </p:nvSpPr>
        <p:spPr>
          <a:xfrm>
            <a:off x="147638" y="928670"/>
            <a:ext cx="8816975" cy="5308618"/>
          </a:xfrm>
        </p:spPr>
        <p:txBody>
          <a:bodyPr/>
          <a:lstStyle/>
          <a:p>
            <a:pPr marL="0" indent="0">
              <a:lnSpc>
                <a:spcPct val="110000"/>
              </a:lnSpc>
              <a:buFont typeface="Wingdings" pitchFamily="2" charset="2"/>
              <a:buNone/>
            </a:pPr>
            <a:r>
              <a:rPr lang="zh-CN" altLang="en-US" dirty="0"/>
              <a:t> </a:t>
            </a:r>
            <a:r>
              <a:rPr lang="zh-CN" altLang="en-US" b="1" dirty="0">
                <a:latin typeface="楷体" pitchFamily="49" charset="-122"/>
              </a:rPr>
              <a:t>求转置矩阵的基本算法思想是：</a:t>
            </a:r>
          </a:p>
          <a:p>
            <a:pPr marL="533400" lvl="1" indent="0">
              <a:lnSpc>
                <a:spcPct val="110000"/>
              </a:lnSpc>
              <a:buFont typeface="Wingdings" pitchFamily="2" charset="2"/>
              <a:buNone/>
            </a:pPr>
            <a:r>
              <a:rPr lang="zh-CN" altLang="en-US" b="1" dirty="0">
                <a:solidFill>
                  <a:schemeClr val="folHlink"/>
                </a:solidFill>
                <a:latin typeface="楷体" pitchFamily="49" charset="-122"/>
                <a:ea typeface="楷体" pitchFamily="49" charset="-122"/>
              </a:rPr>
              <a:t>①</a:t>
            </a:r>
            <a:r>
              <a:rPr lang="zh-CN" altLang="en-US" b="1" dirty="0">
                <a:latin typeface="楷体" pitchFamily="49" charset="-122"/>
                <a:ea typeface="楷体" pitchFamily="49" charset="-122"/>
              </a:rPr>
              <a:t> 将矩阵的行、列下标值交换。即将三元组表中的行、列位置值</a:t>
            </a:r>
            <a:r>
              <a:rPr lang="en-US" altLang="zh-CN" b="1" dirty="0" err="1">
                <a:latin typeface="楷体" pitchFamily="49" charset="-122"/>
                <a:ea typeface="楷体" pitchFamily="49" charset="-122"/>
              </a:rPr>
              <a:t>i</a:t>
            </a:r>
            <a:r>
              <a:rPr lang="en-US" altLang="zh-CN" b="1" dirty="0">
                <a:latin typeface="楷体" pitchFamily="49" charset="-122"/>
                <a:ea typeface="楷体" pitchFamily="49" charset="-122"/>
              </a:rPr>
              <a:t> </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rPr>
              <a:t>j</a:t>
            </a:r>
            <a:r>
              <a:rPr lang="zh-CN" altLang="en-US" b="1" dirty="0">
                <a:latin typeface="楷体" pitchFamily="49" charset="-122"/>
                <a:ea typeface="楷体" pitchFamily="49" charset="-122"/>
              </a:rPr>
              <a:t>相互交换；</a:t>
            </a:r>
            <a:r>
              <a:rPr lang="zh-CN" altLang="en-US" b="1" dirty="0">
                <a:latin typeface="楷体" pitchFamily="49" charset="-122"/>
                <a:ea typeface="楷体" pitchFamily="49" charset="-122"/>
                <a:cs typeface="Arial Unicode MS" pitchFamily="34" charset="-122"/>
              </a:rPr>
              <a:t> </a:t>
            </a:r>
          </a:p>
          <a:p>
            <a:pPr marL="533400" lvl="1" indent="0">
              <a:lnSpc>
                <a:spcPct val="110000"/>
              </a:lnSpc>
              <a:buFont typeface="Wingdings" pitchFamily="2" charset="2"/>
              <a:buNone/>
            </a:pPr>
            <a:r>
              <a:rPr lang="zh-CN" altLang="en-US" b="1" dirty="0">
                <a:solidFill>
                  <a:schemeClr val="folHlink"/>
                </a:solidFill>
                <a:latin typeface="楷体" pitchFamily="49" charset="-122"/>
                <a:ea typeface="楷体" pitchFamily="49" charset="-122"/>
              </a:rPr>
              <a:t>②</a:t>
            </a:r>
            <a:r>
              <a:rPr lang="zh-CN" altLang="en-US" b="1" dirty="0">
                <a:latin typeface="楷体" pitchFamily="49" charset="-122"/>
                <a:ea typeface="楷体" pitchFamily="49" charset="-122"/>
                <a:cs typeface="Arial Unicode MS" pitchFamily="34" charset="-122"/>
              </a:rPr>
              <a:t> </a:t>
            </a:r>
            <a:r>
              <a:rPr lang="zh-CN" altLang="en-US" b="1" dirty="0">
                <a:latin typeface="楷体" pitchFamily="49" charset="-122"/>
                <a:ea typeface="楷体" pitchFamily="49" charset="-122"/>
              </a:rPr>
              <a:t>重排三元组表中元素的顺序。即交换后仍然是</a:t>
            </a:r>
            <a:r>
              <a:rPr lang="zh-CN" altLang="en-US" b="1" dirty="0">
                <a:solidFill>
                  <a:schemeClr val="accent1"/>
                </a:solidFill>
                <a:latin typeface="楷体" pitchFamily="49" charset="-122"/>
                <a:ea typeface="楷体" pitchFamily="49" charset="-122"/>
              </a:rPr>
              <a:t>按行优先顺序</a:t>
            </a:r>
            <a:r>
              <a:rPr lang="zh-CN" altLang="en-US" b="1" dirty="0">
                <a:latin typeface="楷体" pitchFamily="49" charset="-122"/>
                <a:ea typeface="楷体" pitchFamily="49" charset="-122"/>
              </a:rPr>
              <a:t>排序的。</a:t>
            </a:r>
          </a:p>
          <a:p>
            <a:pPr marL="0" indent="0">
              <a:lnSpc>
                <a:spcPct val="110000"/>
              </a:lnSpc>
              <a:buFont typeface="Wingdings" pitchFamily="2" charset="2"/>
              <a:buNone/>
            </a:pPr>
            <a:r>
              <a:rPr lang="zh-CN" altLang="en-US" b="1" dirty="0">
                <a:solidFill>
                  <a:schemeClr val="folHlink"/>
                </a:solidFill>
                <a:latin typeface="楷体" pitchFamily="49" charset="-122"/>
              </a:rPr>
              <a:t>方法一</a:t>
            </a:r>
            <a:r>
              <a:rPr lang="zh-CN" altLang="en-US" dirty="0">
                <a:latin typeface="楷体" pitchFamily="49" charset="-122"/>
              </a:rPr>
              <a:t>：</a:t>
            </a:r>
          </a:p>
          <a:p>
            <a:pPr marL="0" indent="0">
              <a:lnSpc>
                <a:spcPct val="110000"/>
              </a:lnSpc>
              <a:buFont typeface="Wingdings" pitchFamily="2" charset="2"/>
              <a:buNone/>
            </a:pPr>
            <a:r>
              <a:rPr lang="zh-CN" altLang="en-US" b="1" dirty="0">
                <a:solidFill>
                  <a:schemeClr val="folHlink"/>
                </a:solidFill>
                <a:latin typeface="楷体" pitchFamily="49" charset="-122"/>
              </a:rPr>
              <a:t>算法思想</a:t>
            </a:r>
            <a:r>
              <a:rPr lang="zh-CN" altLang="en-US" b="1" dirty="0">
                <a:latin typeface="楷体" pitchFamily="49" charset="-122"/>
              </a:rPr>
              <a:t>：</a:t>
            </a:r>
            <a:r>
              <a:rPr lang="zh-CN" altLang="en-US" sz="2800" b="1" dirty="0">
                <a:latin typeface="楷体" pitchFamily="49" charset="-122"/>
              </a:rPr>
              <a:t>按稀疏矩阵</a:t>
            </a:r>
            <a:r>
              <a:rPr lang="en-US" altLang="zh-CN" sz="2800" b="1" dirty="0">
                <a:latin typeface="楷体" pitchFamily="49" charset="-122"/>
              </a:rPr>
              <a:t>A</a:t>
            </a:r>
            <a:r>
              <a:rPr lang="zh-CN" altLang="en-US" sz="2800" b="1" dirty="0">
                <a:latin typeface="楷体" pitchFamily="49" charset="-122"/>
              </a:rPr>
              <a:t>的三元组表</a:t>
            </a:r>
            <a:r>
              <a:rPr lang="en-US" altLang="zh-CN" sz="2800" b="1" dirty="0" err="1">
                <a:latin typeface="楷体" pitchFamily="49" charset="-122"/>
              </a:rPr>
              <a:t>a.data</a:t>
            </a:r>
            <a:r>
              <a:rPr lang="zh-CN" altLang="en-US" sz="2800" b="1" dirty="0">
                <a:latin typeface="楷体" pitchFamily="49" charset="-122"/>
              </a:rPr>
              <a:t>中的</a:t>
            </a:r>
            <a:r>
              <a:rPr lang="zh-CN" altLang="en-US" sz="2800" b="1" dirty="0">
                <a:solidFill>
                  <a:schemeClr val="folHlink"/>
                </a:solidFill>
                <a:latin typeface="楷体" pitchFamily="49" charset="-122"/>
              </a:rPr>
              <a:t>列次序依次</a:t>
            </a:r>
            <a:r>
              <a:rPr lang="zh-CN" altLang="en-US" sz="2800" b="1" dirty="0">
                <a:latin typeface="楷体" pitchFamily="49" charset="-122"/>
              </a:rPr>
              <a:t>找到相应的三元组存入</a:t>
            </a:r>
            <a:r>
              <a:rPr lang="en-US" altLang="zh-CN" sz="2800" b="1" dirty="0" err="1">
                <a:latin typeface="楷体" pitchFamily="49" charset="-122"/>
              </a:rPr>
              <a:t>b.data</a:t>
            </a:r>
            <a:r>
              <a:rPr lang="zh-CN" altLang="en-US" sz="2800" b="1" dirty="0">
                <a:latin typeface="楷体" pitchFamily="49" charset="-122"/>
              </a:rPr>
              <a:t>中。</a:t>
            </a:r>
            <a:r>
              <a:rPr lang="zh-CN" altLang="en-US" b="1" dirty="0">
                <a:latin typeface="楷体" pitchFamily="49" charset="-122"/>
              </a:rPr>
              <a:t> </a:t>
            </a:r>
          </a:p>
          <a:p>
            <a:pPr marL="0" indent="0">
              <a:lnSpc>
                <a:spcPct val="110000"/>
              </a:lnSpc>
              <a:buFont typeface="Wingdings" pitchFamily="2" charset="2"/>
              <a:buNone/>
            </a:pPr>
            <a:r>
              <a:rPr lang="zh-CN" altLang="en-US" dirty="0">
                <a:latin typeface="楷体" pitchFamily="49" charset="-122"/>
              </a:rPr>
              <a:t>    </a:t>
            </a:r>
            <a:r>
              <a:rPr lang="zh-CN" altLang="en-US" sz="2800" b="1" dirty="0">
                <a:latin typeface="楷体" pitchFamily="49" charset="-122"/>
              </a:rPr>
              <a:t>每找转置后矩阵的一个三元组，需从头至尾扫描整个三元组表</a:t>
            </a:r>
            <a:r>
              <a:rPr lang="en-US" altLang="zh-CN" sz="2800" b="1" dirty="0" err="1">
                <a:latin typeface="楷体" pitchFamily="49" charset="-122"/>
              </a:rPr>
              <a:t>a.data</a:t>
            </a:r>
            <a:r>
              <a:rPr lang="en-US" altLang="zh-CN" sz="2800" b="1" dirty="0">
                <a:latin typeface="楷体" pitchFamily="49" charset="-122"/>
              </a:rPr>
              <a:t> </a:t>
            </a:r>
            <a:r>
              <a:rPr lang="zh-CN" altLang="en-US" sz="2800" b="1" dirty="0">
                <a:latin typeface="楷体" pitchFamily="49" charset="-122"/>
              </a:rPr>
              <a:t>。找到之后自然就成为按行优先的转置矩阵的压缩存储表示。</a:t>
            </a:r>
            <a:endParaRPr lang="zh-CN" altLang="en-US" b="1" dirty="0">
              <a:latin typeface="楷体" pitchFamily="49" charset="-122"/>
            </a:endParaRP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191</a:t>
            </a:fld>
            <a:endParaRPr lang="en-US" altLang="zh-CN"/>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152400" y="211138"/>
            <a:ext cx="8839200" cy="6457950"/>
          </a:xfrm>
          <a:prstGeom prst="rect">
            <a:avLst/>
          </a:prstGeom>
          <a:noFill/>
          <a:ln w="9525">
            <a:noFill/>
            <a:miter lim="800000"/>
            <a:headEnd/>
            <a:tailEnd/>
          </a:ln>
        </p:spPr>
        <p:txBody>
          <a:bodyPr/>
          <a:lstStyle/>
          <a:p>
            <a:pPr>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按方法一求转置矩阵的算法如下：</a:t>
            </a:r>
          </a:p>
          <a:p>
            <a:pPr>
              <a:lnSpc>
                <a:spcPct val="110000"/>
              </a:lnSpc>
              <a:spcBef>
                <a:spcPct val="20000"/>
              </a:spcBef>
              <a:buClr>
                <a:schemeClr val="accent2"/>
              </a:buClr>
              <a:buSzPct val="80000"/>
              <a:buFont typeface="Wingdings" pitchFamily="2" charset="2"/>
              <a:buNone/>
            </a:pPr>
            <a:r>
              <a:rPr lang="en-US" altLang="zh-CN" sz="2800" b="1" dirty="0"/>
              <a:t>void </a:t>
            </a:r>
            <a:r>
              <a:rPr lang="en-US" altLang="zh-CN" sz="2800" b="1" dirty="0" err="1"/>
              <a:t>TransMatrix</a:t>
            </a:r>
            <a:r>
              <a:rPr lang="en-US" altLang="zh-CN" sz="2800" b="1" dirty="0"/>
              <a:t>(</a:t>
            </a:r>
            <a:r>
              <a:rPr lang="en-US" altLang="zh-CN" sz="2800" b="1" dirty="0" err="1"/>
              <a:t>TMatrix</a:t>
            </a:r>
            <a:r>
              <a:rPr lang="en-US" altLang="zh-CN" sz="2800" b="1" dirty="0"/>
              <a:t> a , </a:t>
            </a:r>
            <a:r>
              <a:rPr lang="en-US" altLang="zh-CN" sz="2800" b="1" dirty="0" err="1"/>
              <a:t>TMatrix</a:t>
            </a:r>
            <a:r>
              <a:rPr lang="en-US" altLang="zh-CN" sz="2800" b="1" dirty="0"/>
              <a:t> b)</a:t>
            </a:r>
          </a:p>
          <a:p>
            <a:pPr marL="355600" lvl="1">
              <a:lnSpc>
                <a:spcPct val="110000"/>
              </a:lnSpc>
              <a:spcBef>
                <a:spcPct val="20000"/>
              </a:spcBef>
              <a:buClr>
                <a:schemeClr val="accent2"/>
              </a:buClr>
              <a:buSzPct val="80000"/>
              <a:buFont typeface="Wingdings" pitchFamily="2" charset="2"/>
              <a:buNone/>
            </a:pPr>
            <a:r>
              <a:rPr lang="en-US" altLang="zh-CN" sz="2800" b="1" dirty="0"/>
              <a:t>{   </a:t>
            </a:r>
            <a:r>
              <a:rPr lang="en-US" altLang="zh-CN" sz="2800" b="1" dirty="0" err="1"/>
              <a:t>int</a:t>
            </a:r>
            <a:r>
              <a:rPr lang="en-US" altLang="zh-CN" sz="2800" b="1" dirty="0"/>
              <a:t> p , q , </a:t>
            </a:r>
            <a:r>
              <a:rPr lang="en-US" altLang="zh-CN" sz="2800" b="1" dirty="0" err="1"/>
              <a:t>col</a:t>
            </a:r>
            <a:r>
              <a:rPr lang="en-US" altLang="zh-CN" sz="2800" b="1" dirty="0"/>
              <a:t> ;</a:t>
            </a:r>
          </a:p>
          <a:p>
            <a:pPr marL="723900" lvl="2">
              <a:lnSpc>
                <a:spcPct val="110000"/>
              </a:lnSpc>
              <a:spcBef>
                <a:spcPct val="20000"/>
              </a:spcBef>
              <a:buClr>
                <a:schemeClr val="accent2"/>
              </a:buClr>
              <a:buSzPct val="80000"/>
              <a:buFont typeface="Wingdings" pitchFamily="2" charset="2"/>
              <a:buNone/>
            </a:pPr>
            <a:r>
              <a:rPr lang="en-US" altLang="zh-CN" sz="2800" b="1" dirty="0" err="1"/>
              <a:t>b.rn</a:t>
            </a:r>
            <a:r>
              <a:rPr lang="en-US" altLang="zh-CN" sz="2800" b="1" dirty="0"/>
              <a:t>=a.cn ;  b.cn=</a:t>
            </a:r>
            <a:r>
              <a:rPr lang="en-US" altLang="zh-CN" sz="2800" b="1" dirty="0" err="1"/>
              <a:t>a.rn</a:t>
            </a:r>
            <a:r>
              <a:rPr lang="en-US" altLang="zh-CN" sz="2800" b="1" dirty="0"/>
              <a:t> ;  b.tn=a.tn ;</a:t>
            </a:r>
          </a:p>
          <a:p>
            <a:pPr marL="1079500" lvl="3">
              <a:lnSpc>
                <a:spcPct val="110000"/>
              </a:lnSpc>
              <a:spcBef>
                <a:spcPct val="20000"/>
              </a:spcBef>
              <a:buClr>
                <a:schemeClr val="accent2"/>
              </a:buClr>
              <a:buSzPct val="80000"/>
              <a:buFont typeface="Wingdings" pitchFamily="2" charset="2"/>
              <a:buNone/>
            </a:pPr>
            <a:r>
              <a:rPr lang="en-US" altLang="zh-CN" b="1" dirty="0"/>
              <a:t>/*    </a:t>
            </a:r>
            <a:r>
              <a:rPr lang="zh-CN" altLang="en-US" b="1" dirty="0">
                <a:latin typeface="楷体" pitchFamily="49" charset="-122"/>
                <a:ea typeface="楷体" pitchFamily="49" charset="-122"/>
              </a:rPr>
              <a:t>置三元组表</a:t>
            </a:r>
            <a:r>
              <a:rPr lang="en-US" altLang="zh-CN" b="1" dirty="0" err="1">
                <a:latin typeface="楷体" pitchFamily="49" charset="-122"/>
                <a:ea typeface="楷体" pitchFamily="49" charset="-122"/>
              </a:rPr>
              <a:t>b.data</a:t>
            </a:r>
            <a:r>
              <a:rPr lang="zh-CN" altLang="en-US" b="1" dirty="0">
                <a:latin typeface="楷体" pitchFamily="49" charset="-122"/>
                <a:ea typeface="楷体" pitchFamily="49" charset="-122"/>
              </a:rPr>
              <a:t>的行、列数和非</a:t>
            </a:r>
            <a:r>
              <a:rPr lang="en-US" altLang="zh-CN" b="1" dirty="0">
                <a:latin typeface="楷体" pitchFamily="49" charset="-122"/>
                <a:ea typeface="楷体" pitchFamily="49" charset="-122"/>
              </a:rPr>
              <a:t>0</a:t>
            </a:r>
            <a:r>
              <a:rPr lang="zh-CN" altLang="en-US" b="1" dirty="0">
                <a:latin typeface="楷体" pitchFamily="49" charset="-122"/>
                <a:ea typeface="楷体" pitchFamily="49" charset="-122"/>
              </a:rPr>
              <a:t>元素个数 </a:t>
            </a:r>
            <a:r>
              <a:rPr lang="zh-CN" altLang="en-US" b="1" dirty="0"/>
              <a:t>*</a:t>
            </a:r>
            <a:r>
              <a:rPr lang="en-US" altLang="zh-CN" b="1" dirty="0"/>
              <a:t>/</a:t>
            </a:r>
          </a:p>
          <a:p>
            <a:pPr marL="723900" lvl="2">
              <a:lnSpc>
                <a:spcPct val="110000"/>
              </a:lnSpc>
              <a:spcBef>
                <a:spcPct val="20000"/>
              </a:spcBef>
              <a:buClr>
                <a:schemeClr val="accent2"/>
              </a:buClr>
              <a:buSzPct val="80000"/>
              <a:buFont typeface="Wingdings" pitchFamily="2" charset="2"/>
              <a:buNone/>
            </a:pPr>
            <a:r>
              <a:rPr lang="en-US" altLang="zh-CN" sz="2800" b="1" dirty="0"/>
              <a:t>if  (b.tn==0)    </a:t>
            </a:r>
            <a:r>
              <a:rPr lang="en-US" altLang="zh-CN" sz="2800" b="1" dirty="0" err="1"/>
              <a:t>printf</a:t>
            </a:r>
            <a:r>
              <a:rPr lang="en-US" altLang="zh-CN" sz="2800" b="1" dirty="0"/>
              <a:t>(“ The Matrix A=0\n” );</a:t>
            </a:r>
          </a:p>
          <a:p>
            <a:pPr marL="723900" lvl="2">
              <a:lnSpc>
                <a:spcPct val="110000"/>
              </a:lnSpc>
              <a:spcBef>
                <a:spcPct val="20000"/>
              </a:spcBef>
              <a:buClr>
                <a:schemeClr val="accent2"/>
              </a:buClr>
              <a:buSzPct val="80000"/>
              <a:buFont typeface="Wingdings" pitchFamily="2" charset="2"/>
              <a:buNone/>
            </a:pPr>
            <a:r>
              <a:rPr lang="en-US" altLang="zh-CN" sz="2800" b="1" dirty="0"/>
              <a:t>else</a:t>
            </a:r>
          </a:p>
          <a:p>
            <a:pPr marL="1079500" lvl="3">
              <a:lnSpc>
                <a:spcPct val="110000"/>
              </a:lnSpc>
              <a:spcBef>
                <a:spcPct val="20000"/>
              </a:spcBef>
              <a:buClr>
                <a:schemeClr val="accent2"/>
              </a:buClr>
              <a:buSzPct val="80000"/>
              <a:buFont typeface="Wingdings" pitchFamily="2" charset="2"/>
              <a:buNone/>
            </a:pPr>
            <a:r>
              <a:rPr lang="en-US" altLang="zh-CN" sz="2800" b="1" dirty="0"/>
              <a:t>{   q=0;</a:t>
            </a:r>
          </a:p>
          <a:p>
            <a:pPr marL="1435100" lvl="4">
              <a:lnSpc>
                <a:spcPct val="110000"/>
              </a:lnSpc>
              <a:spcBef>
                <a:spcPct val="20000"/>
              </a:spcBef>
              <a:buClr>
                <a:schemeClr val="accent2"/>
              </a:buClr>
              <a:buSzPct val="80000"/>
              <a:buFont typeface="Wingdings" pitchFamily="2" charset="2"/>
              <a:buNone/>
            </a:pPr>
            <a:r>
              <a:rPr lang="en-US" altLang="zh-CN" sz="2800" b="1" dirty="0"/>
              <a:t>for  (</a:t>
            </a:r>
            <a:r>
              <a:rPr lang="en-US" altLang="zh-CN" sz="2800" b="1" dirty="0" err="1"/>
              <a:t>col</a:t>
            </a:r>
            <a:r>
              <a:rPr lang="en-US" altLang="zh-CN" sz="2800" b="1" dirty="0"/>
              <a:t>=1; </a:t>
            </a:r>
            <a:r>
              <a:rPr lang="en-US" altLang="zh-CN" sz="2800" b="1" dirty="0" err="1"/>
              <a:t>col</a:t>
            </a:r>
            <a:r>
              <a:rPr lang="en-US" altLang="zh-CN" sz="2800" b="1" dirty="0"/>
              <a:t>&lt;=a.cn ; </a:t>
            </a:r>
            <a:r>
              <a:rPr lang="en-US" altLang="zh-CN" sz="2800" b="1" dirty="0" err="1"/>
              <a:t>col</a:t>
            </a:r>
            <a:r>
              <a:rPr lang="en-US" altLang="zh-CN" sz="2800" b="1" dirty="0"/>
              <a:t>++)</a:t>
            </a:r>
          </a:p>
          <a:p>
            <a:pPr marL="1435100" lvl="4">
              <a:lnSpc>
                <a:spcPct val="110000"/>
              </a:lnSpc>
              <a:spcBef>
                <a:spcPct val="20000"/>
              </a:spcBef>
              <a:buClr>
                <a:schemeClr val="accent2"/>
              </a:buClr>
              <a:buSzPct val="80000"/>
              <a:buFont typeface="Wingdings" pitchFamily="2" charset="2"/>
              <a:buNone/>
            </a:pPr>
            <a:r>
              <a:rPr lang="en-US" altLang="zh-CN" sz="2800" b="1" dirty="0"/>
              <a:t>     </a:t>
            </a:r>
            <a:r>
              <a:rPr lang="en-US" altLang="zh-CN" b="1" dirty="0"/>
              <a:t> /*   </a:t>
            </a:r>
            <a:r>
              <a:rPr lang="zh-CN" altLang="en-US" b="1" dirty="0">
                <a:latin typeface="楷体" pitchFamily="49" charset="-122"/>
                <a:ea typeface="楷体" pitchFamily="49" charset="-122"/>
              </a:rPr>
              <a:t>每循环一次找到转置后的一个三元组  </a:t>
            </a:r>
            <a:r>
              <a:rPr lang="zh-CN" altLang="en-US" b="1" dirty="0"/>
              <a:t>*</a:t>
            </a:r>
            <a:r>
              <a:rPr lang="en-US" altLang="zh-CN" b="1" dirty="0"/>
              <a:t>/</a:t>
            </a:r>
          </a:p>
          <a:p>
            <a:pPr marL="1435100" lvl="4">
              <a:lnSpc>
                <a:spcPct val="110000"/>
              </a:lnSpc>
              <a:spcBef>
                <a:spcPct val="20000"/>
              </a:spcBef>
            </a:pPr>
            <a:r>
              <a:rPr lang="en-US" altLang="zh-CN" sz="2800" b="1" dirty="0"/>
              <a:t>for  (p=0 ;p&lt;a.tn ; p++)</a:t>
            </a:r>
          </a:p>
          <a:p>
            <a:pPr marL="1435100" lvl="4">
              <a:lnSpc>
                <a:spcPct val="110000"/>
              </a:lnSpc>
              <a:spcBef>
                <a:spcPct val="20000"/>
              </a:spcBef>
            </a:pPr>
            <a:r>
              <a:rPr lang="en-US" altLang="zh-CN" sz="2800" b="1" dirty="0"/>
              <a:t>      </a:t>
            </a:r>
            <a:r>
              <a:rPr lang="en-US" altLang="zh-CN" b="1" dirty="0"/>
              <a:t>/*   </a:t>
            </a:r>
            <a:r>
              <a:rPr lang="zh-CN" altLang="en-US" b="1" dirty="0">
                <a:latin typeface="楷体" pitchFamily="49" charset="-122"/>
                <a:ea typeface="楷体" pitchFamily="49" charset="-122"/>
              </a:rPr>
              <a:t>循环次数是非</a:t>
            </a:r>
            <a:r>
              <a:rPr lang="en-US" altLang="zh-CN" b="1" dirty="0">
                <a:latin typeface="楷体" pitchFamily="49" charset="-122"/>
                <a:ea typeface="楷体" pitchFamily="49" charset="-122"/>
              </a:rPr>
              <a:t>0</a:t>
            </a:r>
            <a:r>
              <a:rPr lang="zh-CN" altLang="en-US" b="1" dirty="0">
                <a:latin typeface="楷体" pitchFamily="49" charset="-122"/>
                <a:ea typeface="楷体" pitchFamily="49" charset="-122"/>
              </a:rPr>
              <a:t>元素个数   </a:t>
            </a:r>
            <a:r>
              <a:rPr lang="zh-CN" altLang="en-US" b="1" dirty="0"/>
              <a:t>*</a:t>
            </a:r>
            <a:r>
              <a:rPr lang="en-US" altLang="zh-CN" b="1" dirty="0"/>
              <a:t>/</a:t>
            </a:r>
          </a:p>
        </p:txBody>
      </p:sp>
      <p:sp>
        <p:nvSpPr>
          <p:cNvPr id="3" name="灯片编号占位符 2"/>
          <p:cNvSpPr>
            <a:spLocks noGrp="1"/>
          </p:cNvSpPr>
          <p:nvPr>
            <p:ph type="sldNum" sz="quarter" idx="12"/>
          </p:nvPr>
        </p:nvSpPr>
        <p:spPr/>
        <p:txBody>
          <a:bodyPr/>
          <a:lstStyle/>
          <a:p>
            <a:fld id="{FE272B6B-AA1D-4887-8599-80B6176056D5}" type="slidenum">
              <a:rPr lang="zh-CN" altLang="en-US" smtClean="0"/>
              <a:pPr/>
              <a:t>192</a:t>
            </a:fld>
            <a:endParaRPr lang="en-US" altLang="zh-CN"/>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0" name="Rectangle 2"/>
          <p:cNvSpPr>
            <a:spLocks noGrp="1" noChangeArrowheads="1"/>
          </p:cNvSpPr>
          <p:nvPr>
            <p:ph/>
          </p:nvPr>
        </p:nvSpPr>
        <p:spPr>
          <a:xfrm>
            <a:off x="152400" y="149225"/>
            <a:ext cx="8686800" cy="6448425"/>
          </a:xfrm>
        </p:spPr>
        <p:txBody>
          <a:bodyPr/>
          <a:lstStyle/>
          <a:p>
            <a:pPr marL="1435100" lvl="4" indent="0">
              <a:lnSpc>
                <a:spcPct val="110000"/>
              </a:lnSpc>
              <a:buFont typeface="Wingdings" pitchFamily="2" charset="2"/>
              <a:buNone/>
            </a:pPr>
            <a:r>
              <a:rPr lang="zh-CN" altLang="en-US" sz="1800" b="1" dirty="0"/>
              <a:t>    </a:t>
            </a:r>
            <a:r>
              <a:rPr lang="en-US" altLang="zh-CN" sz="2800" b="1" dirty="0"/>
              <a:t>if  (</a:t>
            </a:r>
            <a:r>
              <a:rPr lang="en-US" altLang="zh-CN" sz="2800" b="1" dirty="0" err="1"/>
              <a:t>a.data</a:t>
            </a:r>
            <a:r>
              <a:rPr lang="en-US" altLang="zh-CN" sz="2800" b="1" dirty="0"/>
              <a:t>[p].</a:t>
            </a:r>
            <a:r>
              <a:rPr lang="en-US" altLang="zh-CN" sz="2800" b="1" dirty="0" err="1"/>
              <a:t>col</a:t>
            </a:r>
            <a:r>
              <a:rPr lang="en-US" altLang="zh-CN" sz="2800" b="1" dirty="0"/>
              <a:t>==</a:t>
            </a:r>
            <a:r>
              <a:rPr lang="en-US" altLang="zh-CN" sz="2800" b="1" dirty="0" err="1"/>
              <a:t>col</a:t>
            </a:r>
            <a:r>
              <a:rPr lang="en-US" altLang="zh-CN" sz="2800" b="1" dirty="0"/>
              <a:t>)</a:t>
            </a:r>
          </a:p>
          <a:p>
            <a:pPr marL="1435100" lvl="4" indent="0">
              <a:lnSpc>
                <a:spcPct val="110000"/>
              </a:lnSpc>
              <a:buFont typeface="Wingdings" pitchFamily="2" charset="2"/>
              <a:buNone/>
            </a:pPr>
            <a:r>
              <a:rPr lang="en-US" altLang="zh-CN" sz="2800" b="1" dirty="0"/>
              <a:t>        {  </a:t>
            </a:r>
            <a:r>
              <a:rPr lang="en-US" altLang="zh-CN" sz="2800" b="1" dirty="0" err="1"/>
              <a:t>b.data</a:t>
            </a:r>
            <a:r>
              <a:rPr lang="en-US" altLang="zh-CN" sz="2800" b="1" dirty="0"/>
              <a:t>[q].row=</a:t>
            </a:r>
            <a:r>
              <a:rPr lang="en-US" altLang="zh-CN" sz="2800" b="1" dirty="0" err="1"/>
              <a:t>a.data</a:t>
            </a:r>
            <a:r>
              <a:rPr lang="en-US" altLang="zh-CN" sz="2800" b="1" dirty="0"/>
              <a:t>[p].</a:t>
            </a:r>
            <a:r>
              <a:rPr lang="en-US" altLang="zh-CN" sz="2800" b="1" dirty="0" err="1"/>
              <a:t>col</a:t>
            </a:r>
            <a:r>
              <a:rPr lang="en-US" altLang="zh-CN" sz="2800" b="1" dirty="0"/>
              <a:t> ;</a:t>
            </a:r>
          </a:p>
          <a:p>
            <a:pPr marL="1435100" lvl="4" indent="0">
              <a:lnSpc>
                <a:spcPct val="110000"/>
              </a:lnSpc>
              <a:buFont typeface="Wingdings" pitchFamily="2" charset="2"/>
              <a:buNone/>
            </a:pPr>
            <a:r>
              <a:rPr lang="en-US" altLang="zh-CN" sz="2800" b="1" dirty="0"/>
              <a:t>            </a:t>
            </a:r>
            <a:r>
              <a:rPr lang="en-US" altLang="zh-CN" sz="2800" b="1" dirty="0" err="1"/>
              <a:t>b.data</a:t>
            </a:r>
            <a:r>
              <a:rPr lang="en-US" altLang="zh-CN" sz="2800" b="1" dirty="0"/>
              <a:t>[q].</a:t>
            </a:r>
            <a:r>
              <a:rPr lang="en-US" altLang="zh-CN" sz="2800" b="1" dirty="0" err="1"/>
              <a:t>col</a:t>
            </a:r>
            <a:r>
              <a:rPr lang="en-US" altLang="zh-CN" sz="2800" b="1" dirty="0"/>
              <a:t>=</a:t>
            </a:r>
            <a:r>
              <a:rPr lang="en-US" altLang="zh-CN" sz="2800" b="1" dirty="0" err="1"/>
              <a:t>a.data</a:t>
            </a:r>
            <a:r>
              <a:rPr lang="en-US" altLang="zh-CN" sz="2800" b="1" dirty="0"/>
              <a:t>[p].row ; </a:t>
            </a:r>
          </a:p>
          <a:p>
            <a:pPr marL="1435100" lvl="4" indent="0">
              <a:lnSpc>
                <a:spcPct val="110000"/>
              </a:lnSpc>
              <a:buFont typeface="Wingdings" pitchFamily="2" charset="2"/>
              <a:buNone/>
            </a:pPr>
            <a:r>
              <a:rPr lang="en-US" altLang="zh-CN" sz="2800" b="1" dirty="0"/>
              <a:t>             </a:t>
            </a:r>
            <a:r>
              <a:rPr lang="en-US" altLang="zh-CN" sz="2800" b="1" dirty="0" err="1"/>
              <a:t>b.data</a:t>
            </a:r>
            <a:r>
              <a:rPr lang="en-US" altLang="zh-CN" sz="2800" b="1" dirty="0"/>
              <a:t>[q].value=</a:t>
            </a:r>
            <a:r>
              <a:rPr lang="en-US" altLang="zh-CN" sz="2800" b="1" dirty="0" err="1"/>
              <a:t>a.data</a:t>
            </a:r>
            <a:r>
              <a:rPr lang="en-US" altLang="zh-CN" sz="2800" b="1" dirty="0"/>
              <a:t>[p].value; </a:t>
            </a:r>
          </a:p>
          <a:p>
            <a:pPr marL="1435100" lvl="4" indent="0">
              <a:lnSpc>
                <a:spcPct val="110000"/>
              </a:lnSpc>
              <a:buFont typeface="Wingdings" pitchFamily="2" charset="2"/>
              <a:buNone/>
            </a:pPr>
            <a:r>
              <a:rPr lang="en-US" altLang="zh-CN" sz="2800" b="1" dirty="0"/>
              <a:t>             q++ ;</a:t>
            </a:r>
          </a:p>
          <a:p>
            <a:pPr marL="1435100" lvl="4" indent="0">
              <a:lnSpc>
                <a:spcPct val="110000"/>
              </a:lnSpc>
              <a:buFont typeface="Wingdings" pitchFamily="2" charset="2"/>
              <a:buNone/>
            </a:pPr>
            <a:r>
              <a:rPr lang="en-US" altLang="zh-CN" sz="2800" b="1" dirty="0"/>
              <a:t>         }</a:t>
            </a:r>
          </a:p>
          <a:p>
            <a:pPr marL="1079500" lvl="3" indent="0">
              <a:lnSpc>
                <a:spcPct val="110000"/>
              </a:lnSpc>
              <a:buFont typeface="Wingdings" pitchFamily="2" charset="2"/>
              <a:buNone/>
            </a:pPr>
            <a:r>
              <a:rPr lang="en-US" altLang="zh-CN" sz="2800" b="1" dirty="0"/>
              <a:t>}</a:t>
            </a:r>
          </a:p>
          <a:p>
            <a:pPr marL="355600" lvl="1" indent="0">
              <a:lnSpc>
                <a:spcPct val="110000"/>
              </a:lnSpc>
              <a:buFont typeface="Wingdings" pitchFamily="2" charset="2"/>
              <a:buNone/>
            </a:pPr>
            <a:r>
              <a:rPr lang="en-US" altLang="zh-CN" b="1" dirty="0"/>
              <a:t>}</a:t>
            </a:r>
          </a:p>
          <a:p>
            <a:pPr marL="0" indent="0">
              <a:lnSpc>
                <a:spcPct val="110000"/>
              </a:lnSpc>
              <a:buFont typeface="Wingdings" pitchFamily="2" charset="2"/>
              <a:buNone/>
            </a:pPr>
            <a:r>
              <a:rPr lang="zh-CN" altLang="en-US" b="1" dirty="0">
                <a:solidFill>
                  <a:schemeClr val="folHlink"/>
                </a:solidFill>
                <a:latin typeface="宋体" pitchFamily="2" charset="-122"/>
              </a:rPr>
              <a:t>算法分析</a:t>
            </a:r>
            <a:r>
              <a:rPr lang="zh-CN" altLang="en-US" b="1" dirty="0">
                <a:latin typeface="宋体" pitchFamily="2" charset="-122"/>
              </a:rPr>
              <a:t>：</a:t>
            </a:r>
            <a:r>
              <a:rPr lang="zh-CN" altLang="en-US" sz="2800" b="1" dirty="0">
                <a:latin typeface="宋体" pitchFamily="2" charset="-122"/>
              </a:rPr>
              <a:t>本算法主要的工作是在</a:t>
            </a:r>
            <a:r>
              <a:rPr lang="en-US" altLang="zh-CN" sz="2800" b="1" dirty="0"/>
              <a:t>p</a:t>
            </a:r>
            <a:r>
              <a:rPr lang="zh-CN" altLang="en-US" sz="2800" b="1" dirty="0">
                <a:latin typeface="宋体" pitchFamily="2" charset="-122"/>
              </a:rPr>
              <a:t>和</a:t>
            </a:r>
            <a:r>
              <a:rPr lang="en-US" altLang="zh-CN" sz="2800" b="1" dirty="0" err="1"/>
              <a:t>col</a:t>
            </a:r>
            <a:r>
              <a:rPr lang="zh-CN" altLang="en-US" sz="2800" b="1" dirty="0">
                <a:latin typeface="宋体" pitchFamily="2" charset="-122"/>
              </a:rPr>
              <a:t>的两个循环中完成的，故算法的时间复杂度为</a:t>
            </a:r>
            <a:r>
              <a:rPr lang="en-US" altLang="zh-CN" sz="2800" b="1" dirty="0"/>
              <a:t>O(</a:t>
            </a:r>
            <a:r>
              <a:rPr lang="en-US" altLang="zh-CN" sz="2800" b="1" dirty="0" err="1"/>
              <a:t>cn</a:t>
            </a:r>
            <a:r>
              <a:rPr lang="en-US" altLang="zh-CN" sz="2800" b="1" dirty="0" err="1">
                <a:sym typeface="Symbol" pitchFamily="18" charset="2"/>
              </a:rPr>
              <a:t></a:t>
            </a:r>
            <a:r>
              <a:rPr lang="en-US" altLang="zh-CN" sz="2800" b="1" dirty="0" err="1"/>
              <a:t>tn</a:t>
            </a:r>
            <a:r>
              <a:rPr lang="en-US" altLang="zh-CN" sz="2800" b="1" dirty="0"/>
              <a:t>)</a:t>
            </a:r>
            <a:r>
              <a:rPr lang="zh-CN" altLang="en-US" sz="2800" b="1" dirty="0">
                <a:latin typeface="宋体" pitchFamily="2" charset="-122"/>
              </a:rPr>
              <a:t>，即矩阵的列数和非</a:t>
            </a:r>
            <a:r>
              <a:rPr lang="en-US" altLang="zh-CN" sz="2800" b="1" dirty="0"/>
              <a:t>0</a:t>
            </a:r>
            <a:r>
              <a:rPr lang="zh-CN" altLang="en-US" sz="2800" b="1" dirty="0">
                <a:latin typeface="宋体" pitchFamily="2" charset="-122"/>
              </a:rPr>
              <a:t>元素的个数的乘积成正比。</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193</a:t>
            </a:fld>
            <a:endParaRPr lang="en-US" altLang="zh-CN"/>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p:nvPr>
        </p:nvSpPr>
        <p:spPr>
          <a:xfrm>
            <a:off x="144463" y="223838"/>
            <a:ext cx="8820150" cy="5292725"/>
          </a:xfrm>
        </p:spPr>
        <p:txBody>
          <a:bodyPr/>
          <a:lstStyle/>
          <a:p>
            <a:pPr marL="0" indent="0">
              <a:lnSpc>
                <a:spcPct val="110000"/>
              </a:lnSpc>
              <a:buFont typeface="Wingdings" pitchFamily="2" charset="2"/>
              <a:buNone/>
            </a:pPr>
            <a:r>
              <a:rPr lang="zh-CN" altLang="en-US" sz="2800" b="1">
                <a:latin typeface="宋体" pitchFamily="2" charset="-122"/>
              </a:rPr>
              <a:t>而一般传统矩阵的转置算法为：</a:t>
            </a:r>
          </a:p>
          <a:p>
            <a:pPr marL="533400" lvl="1" indent="0">
              <a:lnSpc>
                <a:spcPct val="110000"/>
              </a:lnSpc>
              <a:buFont typeface="Wingdings" pitchFamily="2" charset="2"/>
              <a:buNone/>
            </a:pPr>
            <a:r>
              <a:rPr lang="en-US" altLang="zh-CN" b="1"/>
              <a:t>for(col=1; col&lt;=n ;++col)</a:t>
            </a:r>
          </a:p>
          <a:p>
            <a:pPr marL="1079500" lvl="2" indent="0">
              <a:lnSpc>
                <a:spcPct val="110000"/>
              </a:lnSpc>
              <a:buFont typeface="Wingdings" pitchFamily="2" charset="2"/>
              <a:buNone/>
            </a:pPr>
            <a:r>
              <a:rPr lang="en-US" altLang="zh-CN" sz="2800" b="1"/>
              <a:t>for(row=0 ; row&lt;=m ;++row)</a:t>
            </a:r>
          </a:p>
          <a:p>
            <a:pPr marL="1606550" lvl="3" indent="6350">
              <a:lnSpc>
                <a:spcPct val="110000"/>
              </a:lnSpc>
              <a:buFont typeface="Wingdings" pitchFamily="2" charset="2"/>
              <a:buNone/>
            </a:pPr>
            <a:r>
              <a:rPr lang="en-US" altLang="zh-CN" sz="2800" b="1"/>
              <a:t>b[col][row]=a[row][col] ;</a:t>
            </a:r>
          </a:p>
          <a:p>
            <a:pPr marL="0" indent="0">
              <a:lnSpc>
                <a:spcPct val="110000"/>
              </a:lnSpc>
              <a:buFont typeface="Wingdings" pitchFamily="2" charset="2"/>
              <a:buNone/>
            </a:pPr>
            <a:r>
              <a:rPr lang="en-US" altLang="zh-CN" sz="2800" b="1">
                <a:latin typeface="宋体" pitchFamily="2" charset="-122"/>
              </a:rPr>
              <a:t>    </a:t>
            </a:r>
            <a:r>
              <a:rPr lang="zh-CN" altLang="en-US" sz="2800" b="1">
                <a:latin typeface="宋体" pitchFamily="2" charset="-122"/>
              </a:rPr>
              <a:t>其时间复杂度为</a:t>
            </a:r>
            <a:r>
              <a:rPr lang="en-US" altLang="zh-CN" sz="2800" b="1"/>
              <a:t>O(n</a:t>
            </a:r>
            <a:r>
              <a:rPr lang="en-US" altLang="zh-CN" sz="2800" b="1">
                <a:sym typeface="Symbol" pitchFamily="18" charset="2"/>
              </a:rPr>
              <a:t></a:t>
            </a:r>
            <a:r>
              <a:rPr lang="en-US" altLang="zh-CN" sz="2800" b="1"/>
              <a:t>m)</a:t>
            </a:r>
            <a:r>
              <a:rPr lang="zh-CN" altLang="en-US" sz="2800" b="1">
                <a:latin typeface="宋体" pitchFamily="2" charset="-122"/>
              </a:rPr>
              <a:t>。当非零元素的个数</a:t>
            </a:r>
            <a:r>
              <a:rPr lang="en-US" altLang="zh-CN" sz="2800" b="1"/>
              <a:t>tn</a:t>
            </a:r>
            <a:r>
              <a:rPr lang="zh-CN" altLang="en-US" sz="2800" b="1">
                <a:latin typeface="宋体" pitchFamily="2" charset="-122"/>
              </a:rPr>
              <a:t>和</a:t>
            </a:r>
            <a:r>
              <a:rPr lang="en-US" altLang="zh-CN" sz="2800" b="1"/>
              <a:t>m</a:t>
            </a:r>
            <a:r>
              <a:rPr lang="en-US" altLang="zh-CN" sz="2800" b="1">
                <a:sym typeface="Symbol" pitchFamily="18" charset="2"/>
              </a:rPr>
              <a:t></a:t>
            </a:r>
            <a:r>
              <a:rPr lang="en-US" altLang="zh-CN" sz="2800" b="1"/>
              <a:t>n</a:t>
            </a:r>
            <a:r>
              <a:rPr lang="zh-CN" altLang="en-US" sz="2800" b="1">
                <a:latin typeface="宋体" pitchFamily="2" charset="-122"/>
              </a:rPr>
              <a:t>同数量级时，算法</a:t>
            </a:r>
            <a:r>
              <a:rPr lang="en-US" altLang="zh-CN" sz="2800" b="1"/>
              <a:t>TransMatrix</a:t>
            </a:r>
            <a:r>
              <a:rPr lang="zh-CN" altLang="en-US" sz="2800" b="1">
                <a:latin typeface="宋体" pitchFamily="2" charset="-122"/>
              </a:rPr>
              <a:t>的时间复杂度为</a:t>
            </a:r>
            <a:r>
              <a:rPr lang="en-US" altLang="zh-CN" sz="2800" b="1"/>
              <a:t>O(m</a:t>
            </a:r>
            <a:r>
              <a:rPr lang="en-US" altLang="zh-CN" sz="2800" b="1">
                <a:sym typeface="Symbol" pitchFamily="18" charset="2"/>
              </a:rPr>
              <a:t></a:t>
            </a:r>
            <a:r>
              <a:rPr lang="en-US" altLang="zh-CN" sz="2800" b="1"/>
              <a:t>n</a:t>
            </a:r>
            <a:r>
              <a:rPr lang="en-US" altLang="zh-CN" sz="2800" b="1" baseline="20000"/>
              <a:t>2</a:t>
            </a:r>
            <a:r>
              <a:rPr lang="en-US" altLang="zh-CN" sz="2800" b="1"/>
              <a:t>)</a:t>
            </a:r>
            <a:r>
              <a:rPr lang="zh-CN" altLang="en-US" sz="2800" b="1">
                <a:latin typeface="宋体" pitchFamily="2" charset="-122"/>
              </a:rPr>
              <a:t>。</a:t>
            </a:r>
          </a:p>
          <a:p>
            <a:pPr marL="0" indent="0">
              <a:lnSpc>
                <a:spcPct val="110000"/>
              </a:lnSpc>
              <a:buFont typeface="Wingdings" pitchFamily="2" charset="2"/>
              <a:buNone/>
            </a:pPr>
            <a:r>
              <a:rPr lang="zh-CN" altLang="en-US" sz="2800" b="1">
                <a:latin typeface="宋体" pitchFamily="2" charset="-122"/>
              </a:rPr>
              <a:t>    由此可见，虽然节省了存储空间，但时间复杂度却大大增加。所以上述算法只适合于稀疏矩阵中非</a:t>
            </a:r>
            <a:r>
              <a:rPr lang="en-US" altLang="zh-CN" sz="2800" b="1"/>
              <a:t>0</a:t>
            </a:r>
            <a:r>
              <a:rPr lang="zh-CN" altLang="en-US" sz="2800" b="1">
                <a:latin typeface="宋体" pitchFamily="2" charset="-122"/>
              </a:rPr>
              <a:t>元素的个数</a:t>
            </a:r>
            <a:r>
              <a:rPr lang="en-US" altLang="zh-CN" sz="2800" b="1"/>
              <a:t>tn</a:t>
            </a:r>
            <a:r>
              <a:rPr lang="zh-CN" altLang="en-US" sz="2800" b="1">
                <a:latin typeface="宋体" pitchFamily="2" charset="-122"/>
              </a:rPr>
              <a:t>远远小于</a:t>
            </a:r>
            <a:r>
              <a:rPr lang="en-US" altLang="zh-CN" sz="2800" b="1"/>
              <a:t>m</a:t>
            </a:r>
            <a:r>
              <a:rPr lang="en-US" altLang="zh-CN" sz="2800" b="1">
                <a:sym typeface="Symbol" pitchFamily="18" charset="2"/>
              </a:rPr>
              <a:t></a:t>
            </a:r>
            <a:r>
              <a:rPr lang="en-US" altLang="zh-CN" sz="2800" b="1"/>
              <a:t>n</a:t>
            </a:r>
            <a:r>
              <a:rPr lang="zh-CN" altLang="en-US" sz="2800" b="1"/>
              <a:t>的情况</a:t>
            </a:r>
            <a:r>
              <a:rPr lang="zh-CN" altLang="en-US" sz="2800" b="1">
                <a:latin typeface="宋体" pitchFamily="2" charset="-122"/>
              </a:rPr>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194</a:t>
            </a:fld>
            <a:endParaRPr lang="en-US" altLang="zh-CN"/>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p:nvPr>
        </p:nvSpPr>
        <p:spPr>
          <a:xfrm>
            <a:off x="152400" y="188913"/>
            <a:ext cx="8812213" cy="6408737"/>
          </a:xfrm>
        </p:spPr>
        <p:txBody>
          <a:bodyPr/>
          <a:lstStyle/>
          <a:p>
            <a:pPr marL="0" indent="0">
              <a:lnSpc>
                <a:spcPct val="110000"/>
              </a:lnSpc>
              <a:buFont typeface="Wingdings" pitchFamily="2" charset="2"/>
              <a:buNone/>
            </a:pPr>
            <a:r>
              <a:rPr lang="zh-CN" altLang="en-US" b="1" dirty="0">
                <a:solidFill>
                  <a:schemeClr val="folHlink"/>
                </a:solidFill>
                <a:latin typeface="宋体" pitchFamily="2" charset="-122"/>
              </a:rPr>
              <a:t>方法二</a:t>
            </a:r>
            <a:r>
              <a:rPr lang="en-US" altLang="zh-CN" b="1" dirty="0">
                <a:latin typeface="宋体" pitchFamily="2" charset="-122"/>
              </a:rPr>
              <a:t>(</a:t>
            </a:r>
            <a:r>
              <a:rPr lang="zh-CN" altLang="en-US" dirty="0">
                <a:solidFill>
                  <a:schemeClr val="folHlink"/>
                </a:solidFill>
                <a:latin typeface="宋体" pitchFamily="2" charset="-122"/>
              </a:rPr>
              <a:t>快速转置的算法</a:t>
            </a:r>
            <a:r>
              <a:rPr lang="en-US" altLang="zh-CN" b="1" dirty="0">
                <a:latin typeface="宋体" pitchFamily="2" charset="-122"/>
              </a:rPr>
              <a:t>)</a:t>
            </a:r>
            <a:r>
              <a:rPr lang="en-US" altLang="zh-CN" dirty="0">
                <a:latin typeface="宋体" pitchFamily="2" charset="-122"/>
              </a:rPr>
              <a:t> </a:t>
            </a:r>
          </a:p>
          <a:p>
            <a:pPr marL="0" indent="0">
              <a:lnSpc>
                <a:spcPct val="110000"/>
              </a:lnSpc>
              <a:buFont typeface="Wingdings" pitchFamily="2" charset="2"/>
              <a:buNone/>
            </a:pPr>
            <a:r>
              <a:rPr lang="zh-CN" altLang="en-US" b="1" dirty="0">
                <a:solidFill>
                  <a:schemeClr val="folHlink"/>
                </a:solidFill>
                <a:latin typeface="宋体" pitchFamily="2" charset="-122"/>
              </a:rPr>
              <a:t>算法思想</a:t>
            </a:r>
            <a:r>
              <a:rPr lang="zh-CN" altLang="en-US" dirty="0">
                <a:latin typeface="宋体" pitchFamily="2" charset="-122"/>
              </a:rPr>
              <a:t>：</a:t>
            </a:r>
            <a:r>
              <a:rPr lang="zh-CN" altLang="en-US" sz="2800" b="1" dirty="0">
                <a:latin typeface="宋体" pitchFamily="2" charset="-122"/>
              </a:rPr>
              <a:t>直接按照稀疏矩阵</a:t>
            </a:r>
            <a:r>
              <a:rPr lang="en-US" altLang="zh-CN" sz="2800" b="1" dirty="0"/>
              <a:t>A</a:t>
            </a:r>
            <a:r>
              <a:rPr lang="zh-CN" altLang="en-US" sz="2800" b="1" dirty="0"/>
              <a:t>的</a:t>
            </a:r>
            <a:r>
              <a:rPr lang="zh-CN" altLang="en-US" sz="2800" b="1" dirty="0">
                <a:latin typeface="宋体" pitchFamily="2" charset="-122"/>
              </a:rPr>
              <a:t>三元组表</a:t>
            </a:r>
            <a:r>
              <a:rPr lang="en-US" altLang="zh-CN" sz="2800" b="1" dirty="0" err="1"/>
              <a:t>a.data</a:t>
            </a:r>
            <a:r>
              <a:rPr lang="zh-CN" altLang="en-US" sz="2800" b="1" dirty="0">
                <a:latin typeface="宋体" pitchFamily="2" charset="-122"/>
              </a:rPr>
              <a:t>的</a:t>
            </a:r>
            <a:r>
              <a:rPr lang="zh-CN" altLang="en-US" dirty="0">
                <a:solidFill>
                  <a:schemeClr val="folHlink"/>
                </a:solidFill>
                <a:latin typeface="宋体" pitchFamily="2" charset="-122"/>
              </a:rPr>
              <a:t>次序依次顺序转换</a:t>
            </a:r>
            <a:r>
              <a:rPr lang="zh-CN" altLang="en-US" sz="2800" b="1" dirty="0">
                <a:latin typeface="宋体" pitchFamily="2" charset="-122"/>
              </a:rPr>
              <a:t>，并将转换后的三元组</a:t>
            </a:r>
            <a:r>
              <a:rPr lang="zh-CN" altLang="en-US" sz="2800" b="1" dirty="0">
                <a:solidFill>
                  <a:schemeClr val="folHlink"/>
                </a:solidFill>
                <a:latin typeface="宋体" pitchFamily="2" charset="-122"/>
              </a:rPr>
              <a:t>放置于</a:t>
            </a:r>
            <a:r>
              <a:rPr lang="zh-CN" altLang="en-US" sz="2800" b="1" dirty="0">
                <a:latin typeface="宋体" pitchFamily="2" charset="-122"/>
              </a:rPr>
              <a:t>三元组表</a:t>
            </a:r>
            <a:r>
              <a:rPr lang="en-US" altLang="zh-CN" sz="2800" b="1" dirty="0" err="1"/>
              <a:t>b.data</a:t>
            </a:r>
            <a:r>
              <a:rPr lang="zh-CN" altLang="en-US" sz="2800" b="1" dirty="0">
                <a:latin typeface="宋体" pitchFamily="2" charset="-122"/>
              </a:rPr>
              <a:t>的</a:t>
            </a:r>
            <a:r>
              <a:rPr lang="zh-CN" altLang="en-US" dirty="0">
                <a:solidFill>
                  <a:schemeClr val="folHlink"/>
                </a:solidFill>
                <a:latin typeface="宋体" pitchFamily="2" charset="-122"/>
              </a:rPr>
              <a:t>恰当位置</a:t>
            </a:r>
            <a:r>
              <a:rPr lang="zh-CN" altLang="en-US" sz="2800" b="1" dirty="0">
                <a:latin typeface="宋体" pitchFamily="2" charset="-122"/>
              </a:rPr>
              <a:t>。</a:t>
            </a:r>
          </a:p>
          <a:p>
            <a:pPr marL="0" indent="0">
              <a:lnSpc>
                <a:spcPct val="110000"/>
              </a:lnSpc>
              <a:buFont typeface="Wingdings" pitchFamily="2" charset="2"/>
              <a:buNone/>
            </a:pPr>
            <a:r>
              <a:rPr lang="zh-CN" altLang="en-US" sz="2800" b="1" dirty="0">
                <a:latin typeface="宋体" pitchFamily="2" charset="-122"/>
              </a:rPr>
              <a:t>    </a:t>
            </a:r>
            <a:r>
              <a:rPr lang="zh-CN" altLang="en-US" b="1" dirty="0">
                <a:solidFill>
                  <a:schemeClr val="folHlink"/>
                </a:solidFill>
                <a:latin typeface="宋体" pitchFamily="2" charset="-122"/>
              </a:rPr>
              <a:t>前提</a:t>
            </a:r>
            <a:r>
              <a:rPr lang="zh-CN" altLang="en-US" b="1" dirty="0">
                <a:latin typeface="宋体" pitchFamily="2" charset="-122"/>
              </a:rPr>
              <a:t>：</a:t>
            </a:r>
            <a:r>
              <a:rPr lang="zh-CN" altLang="en-US" sz="2800" b="1" dirty="0">
                <a:latin typeface="宋体" pitchFamily="2" charset="-122"/>
              </a:rPr>
              <a:t>若能预先确定原矩阵</a:t>
            </a:r>
            <a:r>
              <a:rPr lang="en-US" altLang="zh-CN" sz="2800" b="1" dirty="0"/>
              <a:t>A</a:t>
            </a:r>
            <a:r>
              <a:rPr lang="zh-CN" altLang="en-US" sz="2800" b="1" dirty="0"/>
              <a:t>中每一列的</a:t>
            </a:r>
            <a:r>
              <a:rPr lang="en-US" altLang="zh-CN" sz="2800" b="1" dirty="0"/>
              <a:t>(</a:t>
            </a:r>
            <a:r>
              <a:rPr lang="zh-CN" altLang="en-US" sz="2800" b="1" dirty="0"/>
              <a:t>即</a:t>
            </a:r>
            <a:r>
              <a:rPr lang="en-US" altLang="zh-CN" sz="2800" b="1" dirty="0"/>
              <a:t>B</a:t>
            </a:r>
            <a:r>
              <a:rPr lang="zh-CN" altLang="en-US" sz="2800" b="1" dirty="0"/>
              <a:t>中每一行</a:t>
            </a:r>
            <a:r>
              <a:rPr lang="en-US" altLang="zh-CN" sz="2800" b="1" dirty="0"/>
              <a:t>)</a:t>
            </a:r>
            <a:r>
              <a:rPr lang="zh-CN" altLang="en-US" sz="2800" b="1" dirty="0"/>
              <a:t>第一个非</a:t>
            </a:r>
            <a:r>
              <a:rPr lang="en-US" altLang="zh-CN" sz="2800" b="1" dirty="0"/>
              <a:t>0</a:t>
            </a:r>
            <a:r>
              <a:rPr lang="zh-CN" altLang="en-US" sz="2800" b="1" dirty="0"/>
              <a:t>元素在</a:t>
            </a:r>
            <a:r>
              <a:rPr lang="en-US" altLang="zh-CN" sz="2800" b="1" dirty="0" err="1"/>
              <a:t>b.data</a:t>
            </a:r>
            <a:r>
              <a:rPr lang="zh-CN" altLang="en-US" sz="2800" b="1" dirty="0"/>
              <a:t>中应有</a:t>
            </a:r>
            <a:r>
              <a:rPr lang="zh-CN" altLang="en-US" sz="2800" b="1" dirty="0">
                <a:latin typeface="宋体" pitchFamily="2" charset="-122"/>
              </a:rPr>
              <a:t>的位置，则在作转置时就可直接放在</a:t>
            </a:r>
            <a:r>
              <a:rPr lang="en-US" altLang="zh-CN" sz="2800" b="1" dirty="0" err="1"/>
              <a:t>b.data</a:t>
            </a:r>
            <a:r>
              <a:rPr lang="zh-CN" altLang="en-US" sz="2800" b="1" dirty="0"/>
              <a:t>中恰当</a:t>
            </a:r>
            <a:r>
              <a:rPr lang="zh-CN" altLang="en-US" sz="2800" b="1" dirty="0">
                <a:latin typeface="宋体" pitchFamily="2" charset="-122"/>
              </a:rPr>
              <a:t>的位置。因此，应</a:t>
            </a:r>
            <a:r>
              <a:rPr lang="zh-CN" altLang="en-US" sz="2800" b="1" dirty="0">
                <a:solidFill>
                  <a:schemeClr val="folHlink"/>
                </a:solidFill>
                <a:latin typeface="宋体" pitchFamily="2" charset="-122"/>
              </a:rPr>
              <a:t>先求得</a:t>
            </a:r>
            <a:r>
              <a:rPr lang="en-US" altLang="zh-CN" sz="2800" b="1" dirty="0">
                <a:solidFill>
                  <a:schemeClr val="folHlink"/>
                </a:solidFill>
              </a:rPr>
              <a:t>A</a:t>
            </a:r>
            <a:r>
              <a:rPr lang="zh-CN" altLang="en-US" sz="2800" b="1" dirty="0">
                <a:solidFill>
                  <a:schemeClr val="folHlink"/>
                </a:solidFill>
              </a:rPr>
              <a:t>中每一列的非</a:t>
            </a:r>
            <a:r>
              <a:rPr lang="en-US" altLang="zh-CN" sz="2800" b="1" dirty="0">
                <a:solidFill>
                  <a:schemeClr val="folHlink"/>
                </a:solidFill>
              </a:rPr>
              <a:t>0</a:t>
            </a:r>
            <a:r>
              <a:rPr lang="zh-CN" altLang="en-US" sz="2800" b="1" dirty="0">
                <a:solidFill>
                  <a:schemeClr val="folHlink"/>
                </a:solidFill>
              </a:rPr>
              <a:t>元素个数</a:t>
            </a:r>
            <a:r>
              <a:rPr lang="zh-CN" altLang="en-US" sz="2800" b="1" dirty="0">
                <a:latin typeface="宋体" pitchFamily="2" charset="-122"/>
              </a:rPr>
              <a:t>。</a:t>
            </a:r>
          </a:p>
          <a:p>
            <a:pPr marL="0" indent="0">
              <a:lnSpc>
                <a:spcPct val="110000"/>
              </a:lnSpc>
              <a:buFont typeface="Wingdings" pitchFamily="2" charset="2"/>
              <a:buNone/>
            </a:pPr>
            <a:r>
              <a:rPr lang="zh-CN" altLang="en-US" sz="2800" b="1" dirty="0">
                <a:latin typeface="宋体" pitchFamily="2" charset="-122"/>
              </a:rPr>
              <a:t>附设两个辅助向量</a:t>
            </a:r>
            <a:r>
              <a:rPr lang="en-US" altLang="zh-CN" sz="2800" b="1" dirty="0"/>
              <a:t>num[ ]</a:t>
            </a:r>
            <a:r>
              <a:rPr lang="zh-CN" altLang="en-US" sz="2800" b="1" dirty="0">
                <a:latin typeface="宋体" pitchFamily="2" charset="-122"/>
              </a:rPr>
              <a:t>和</a:t>
            </a:r>
            <a:r>
              <a:rPr lang="en-US" altLang="zh-CN" sz="2800" b="1" dirty="0" err="1"/>
              <a:t>cpot</a:t>
            </a:r>
            <a:r>
              <a:rPr lang="en-US" altLang="zh-CN" sz="2800" b="1" dirty="0"/>
              <a:t>[ ] </a:t>
            </a:r>
            <a:r>
              <a:rPr lang="zh-CN" altLang="en-US" sz="2800" b="1" dirty="0">
                <a:latin typeface="宋体" pitchFamily="2" charset="-122"/>
              </a:rPr>
              <a:t>。</a:t>
            </a:r>
            <a:endParaRPr lang="zh-CN" altLang="en-US" sz="2800" b="1" dirty="0"/>
          </a:p>
          <a:p>
            <a:pPr marL="533400" lvl="1" indent="0">
              <a:lnSpc>
                <a:spcPct val="110000"/>
              </a:lnSpc>
              <a:buFont typeface="Wingdings" pitchFamily="2" charset="2"/>
              <a:buNone/>
            </a:pPr>
            <a:r>
              <a:rPr lang="zh-CN" altLang="en-US" b="1" dirty="0">
                <a:solidFill>
                  <a:schemeClr val="folHlink"/>
                </a:solidFill>
                <a:latin typeface="宋体" pitchFamily="2" charset="-122"/>
              </a:rPr>
              <a:t>◆</a:t>
            </a:r>
            <a:r>
              <a:rPr lang="zh-CN" altLang="en-US" b="1" dirty="0">
                <a:latin typeface="宋体" pitchFamily="2" charset="-122"/>
              </a:rPr>
              <a:t> </a:t>
            </a:r>
            <a:r>
              <a:rPr lang="en-US" altLang="zh-CN" b="1" dirty="0"/>
              <a:t>num[</a:t>
            </a:r>
            <a:r>
              <a:rPr lang="en-US" altLang="zh-CN" b="1" dirty="0" err="1"/>
              <a:t>col</a:t>
            </a:r>
            <a:r>
              <a:rPr lang="en-US" altLang="zh-CN" b="1" dirty="0"/>
              <a:t>]</a:t>
            </a:r>
            <a:r>
              <a:rPr lang="zh-CN" altLang="en-US" b="1" dirty="0">
                <a:latin typeface="宋体" pitchFamily="2" charset="-122"/>
              </a:rPr>
              <a:t>：</a:t>
            </a:r>
            <a:r>
              <a:rPr lang="zh-CN" altLang="en-US" b="1" dirty="0">
                <a:latin typeface="楷体" pitchFamily="49" charset="-122"/>
                <a:ea typeface="楷体" pitchFamily="49" charset="-122"/>
              </a:rPr>
              <a:t>统计</a:t>
            </a:r>
            <a:r>
              <a:rPr lang="en-US" altLang="zh-CN" b="1" dirty="0">
                <a:latin typeface="楷体" pitchFamily="49" charset="-122"/>
                <a:ea typeface="楷体" pitchFamily="49" charset="-122"/>
              </a:rPr>
              <a:t>A</a:t>
            </a:r>
            <a:r>
              <a:rPr lang="zh-CN" altLang="en-US" b="1" dirty="0">
                <a:latin typeface="楷体" pitchFamily="49" charset="-122"/>
                <a:ea typeface="楷体" pitchFamily="49" charset="-122"/>
              </a:rPr>
              <a:t>中第</a:t>
            </a:r>
            <a:r>
              <a:rPr lang="en-US" altLang="zh-CN" b="1" dirty="0" err="1">
                <a:latin typeface="楷体" pitchFamily="49" charset="-122"/>
                <a:ea typeface="楷体" pitchFamily="49" charset="-122"/>
              </a:rPr>
              <a:t>col</a:t>
            </a:r>
            <a:r>
              <a:rPr lang="zh-CN" altLang="en-US" b="1" dirty="0">
                <a:latin typeface="楷体" pitchFamily="49" charset="-122"/>
                <a:ea typeface="楷体" pitchFamily="49" charset="-122"/>
              </a:rPr>
              <a:t>列中非</a:t>
            </a:r>
            <a:r>
              <a:rPr lang="en-US" altLang="zh-CN" b="1" dirty="0">
                <a:latin typeface="楷体" pitchFamily="49" charset="-122"/>
                <a:ea typeface="楷体" pitchFamily="49" charset="-122"/>
              </a:rPr>
              <a:t>0</a:t>
            </a:r>
            <a:r>
              <a:rPr lang="zh-CN" altLang="en-US" b="1" dirty="0">
                <a:latin typeface="楷体" pitchFamily="49" charset="-122"/>
                <a:ea typeface="楷体" pitchFamily="49" charset="-122"/>
              </a:rPr>
              <a:t>元素的个数；</a:t>
            </a:r>
          </a:p>
          <a:p>
            <a:pPr marL="533400" lvl="1" indent="0">
              <a:lnSpc>
                <a:spcPct val="110000"/>
              </a:lnSpc>
              <a:buFont typeface="Wingdings" pitchFamily="2" charset="2"/>
              <a:buNone/>
            </a:pPr>
            <a:r>
              <a:rPr lang="zh-CN" altLang="en-US" b="1" dirty="0">
                <a:solidFill>
                  <a:schemeClr val="folHlink"/>
                </a:solidFill>
                <a:latin typeface="宋体" pitchFamily="2" charset="-122"/>
              </a:rPr>
              <a:t>◆</a:t>
            </a:r>
            <a:r>
              <a:rPr lang="zh-CN" altLang="en-US" b="1" dirty="0"/>
              <a:t>  </a:t>
            </a:r>
            <a:r>
              <a:rPr lang="en-US" altLang="zh-CN" b="1" dirty="0" err="1"/>
              <a:t>cpot</a:t>
            </a:r>
            <a:r>
              <a:rPr lang="en-US" altLang="zh-CN" b="1" dirty="0"/>
              <a:t>[</a:t>
            </a:r>
            <a:r>
              <a:rPr lang="en-US" altLang="zh-CN" b="1" dirty="0" err="1"/>
              <a:t>col</a:t>
            </a:r>
            <a:r>
              <a:rPr lang="en-US" altLang="zh-CN" b="1" dirty="0"/>
              <a:t>] </a:t>
            </a:r>
            <a:r>
              <a:rPr lang="zh-CN" altLang="en-US" b="1" dirty="0">
                <a:latin typeface="宋体" pitchFamily="2" charset="-122"/>
              </a:rPr>
              <a:t>：</a:t>
            </a:r>
            <a:r>
              <a:rPr lang="zh-CN" altLang="en-US" b="1" dirty="0">
                <a:latin typeface="楷体" pitchFamily="49" charset="-122"/>
                <a:ea typeface="楷体" pitchFamily="49" charset="-122"/>
              </a:rPr>
              <a:t>指示</a:t>
            </a:r>
            <a:r>
              <a:rPr lang="en-US" altLang="zh-CN" b="1" dirty="0">
                <a:latin typeface="楷体" pitchFamily="49" charset="-122"/>
                <a:ea typeface="楷体" pitchFamily="49" charset="-122"/>
              </a:rPr>
              <a:t>A</a:t>
            </a:r>
            <a:r>
              <a:rPr lang="zh-CN" altLang="en-US" b="1" dirty="0">
                <a:latin typeface="楷体" pitchFamily="49" charset="-122"/>
                <a:ea typeface="楷体" pitchFamily="49" charset="-122"/>
              </a:rPr>
              <a:t>中第一个非</a:t>
            </a:r>
            <a:r>
              <a:rPr lang="en-US" altLang="zh-CN" b="1" dirty="0">
                <a:latin typeface="楷体" pitchFamily="49" charset="-122"/>
                <a:ea typeface="楷体" pitchFamily="49" charset="-122"/>
              </a:rPr>
              <a:t>0</a:t>
            </a:r>
            <a:r>
              <a:rPr lang="zh-CN" altLang="en-US" b="1" dirty="0">
                <a:latin typeface="楷体" pitchFamily="49" charset="-122"/>
                <a:ea typeface="楷体" pitchFamily="49" charset="-122"/>
              </a:rPr>
              <a:t>元素在</a:t>
            </a:r>
            <a:r>
              <a:rPr lang="en-US" altLang="zh-CN" b="1" dirty="0" err="1">
                <a:latin typeface="楷体" pitchFamily="49" charset="-122"/>
                <a:ea typeface="楷体" pitchFamily="49" charset="-122"/>
              </a:rPr>
              <a:t>b.data</a:t>
            </a:r>
            <a:r>
              <a:rPr lang="zh-CN" altLang="en-US" b="1" dirty="0">
                <a:latin typeface="楷体" pitchFamily="49" charset="-122"/>
                <a:ea typeface="楷体" pitchFamily="49" charset="-122"/>
              </a:rPr>
              <a:t>中的恰当位置。</a:t>
            </a:r>
            <a:endParaRPr lang="zh-CN" altLang="en-US" sz="2400" b="1" dirty="0">
              <a:latin typeface="楷体" pitchFamily="49" charset="-122"/>
              <a:ea typeface="楷体" pitchFamily="49" charset="-122"/>
            </a:endParaRP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195</a:t>
            </a:fld>
            <a:endParaRPr lang="en-US" altLang="zh-CN"/>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p:nvPr>
        </p:nvSpPr>
        <p:spPr>
          <a:xfrm>
            <a:off x="304800" y="571480"/>
            <a:ext cx="8839200" cy="622300"/>
          </a:xfrm>
        </p:spPr>
        <p:txBody>
          <a:bodyPr/>
          <a:lstStyle/>
          <a:p>
            <a:pPr marL="0" indent="0">
              <a:buFont typeface="Wingdings" pitchFamily="2" charset="2"/>
              <a:buNone/>
            </a:pPr>
            <a:r>
              <a:rPr lang="zh-CN" altLang="zh-CN" b="1" dirty="0">
                <a:latin typeface="宋体" pitchFamily="2" charset="-122"/>
              </a:rPr>
              <a:t>显然有位置对应关系：</a:t>
            </a:r>
          </a:p>
        </p:txBody>
      </p:sp>
      <p:sp>
        <p:nvSpPr>
          <p:cNvPr id="271363" name="Line 3"/>
          <p:cNvSpPr>
            <a:spLocks noChangeShapeType="1"/>
          </p:cNvSpPr>
          <p:nvPr/>
        </p:nvSpPr>
        <p:spPr bwMode="auto">
          <a:xfrm>
            <a:off x="914400" y="6858000"/>
            <a:ext cx="76200"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2" name="Group 4"/>
          <p:cNvGrpSpPr>
            <a:grpSpLocks/>
          </p:cNvGrpSpPr>
          <p:nvPr/>
        </p:nvGrpSpPr>
        <p:grpSpPr bwMode="auto">
          <a:xfrm>
            <a:off x="571472" y="1285860"/>
            <a:ext cx="7594600" cy="1082675"/>
            <a:chOff x="0" y="0"/>
            <a:chExt cx="4784" cy="682"/>
          </a:xfrm>
        </p:grpSpPr>
        <p:sp>
          <p:nvSpPr>
            <p:cNvPr id="271365" name="Rectangle 5"/>
            <p:cNvSpPr>
              <a:spLocks noChangeArrowheads="1"/>
            </p:cNvSpPr>
            <p:nvPr/>
          </p:nvSpPr>
          <p:spPr bwMode="auto">
            <a:xfrm>
              <a:off x="69" y="0"/>
              <a:ext cx="1020" cy="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b="1" dirty="0" err="1">
                  <a:latin typeface="Times New Roman" pitchFamily="2" charset="0"/>
                  <a:ea typeface="宋体" charset="0"/>
                </a:rPr>
                <a:t>cpot</a:t>
              </a:r>
              <a:r>
                <a:rPr lang="en-US" altLang="zh-CN" sz="2800" b="1" dirty="0">
                  <a:latin typeface="Times New Roman" pitchFamily="2" charset="0"/>
                  <a:ea typeface="宋体" charset="0"/>
                </a:rPr>
                <a:t>[1]=1</a:t>
              </a:r>
            </a:p>
          </p:txBody>
        </p:sp>
        <p:sp>
          <p:nvSpPr>
            <p:cNvPr id="271366" name="Rectangle 6"/>
            <p:cNvSpPr>
              <a:spLocks noChangeArrowheads="1"/>
            </p:cNvSpPr>
            <p:nvPr/>
          </p:nvSpPr>
          <p:spPr bwMode="auto">
            <a:xfrm>
              <a:off x="69" y="365"/>
              <a:ext cx="4715" cy="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accent2"/>
                </a:buClr>
                <a:buSzPct val="80000"/>
                <a:buFont typeface="Wingdings" charset="2"/>
                <a:buNone/>
                <a:defRPr/>
              </a:pPr>
              <a:r>
                <a:rPr lang="en-US" altLang="zh-CN" sz="2800" b="1" dirty="0" err="1">
                  <a:latin typeface="Times New Roman" pitchFamily="2" charset="0"/>
                  <a:ea typeface="宋体" charset="0"/>
                </a:rPr>
                <a:t>cpot</a:t>
              </a:r>
              <a:r>
                <a:rPr lang="en-US" altLang="zh-CN" sz="2800" b="1" dirty="0">
                  <a:latin typeface="Times New Roman" pitchFamily="2" charset="0"/>
                  <a:ea typeface="宋体" charset="0"/>
                </a:rPr>
                <a:t>[</a:t>
              </a:r>
              <a:r>
                <a:rPr lang="en-US" altLang="zh-CN" sz="2800" b="1" dirty="0" err="1">
                  <a:latin typeface="Times New Roman" pitchFamily="2" charset="0"/>
                  <a:ea typeface="宋体" charset="0"/>
                </a:rPr>
                <a:t>col</a:t>
              </a:r>
              <a:r>
                <a:rPr lang="en-US" altLang="zh-CN" sz="2800" b="1" dirty="0">
                  <a:latin typeface="Times New Roman" pitchFamily="2" charset="0"/>
                  <a:ea typeface="宋体" charset="0"/>
                </a:rPr>
                <a:t>]=</a:t>
              </a:r>
              <a:r>
                <a:rPr lang="en-US" altLang="zh-CN" sz="2800" b="1" dirty="0" err="1">
                  <a:latin typeface="Times New Roman" pitchFamily="2" charset="0"/>
                  <a:ea typeface="宋体" charset="0"/>
                </a:rPr>
                <a:t>cpot</a:t>
              </a:r>
              <a:r>
                <a:rPr lang="en-US" altLang="zh-CN" sz="2800" b="1" dirty="0">
                  <a:latin typeface="Times New Roman" pitchFamily="2" charset="0"/>
                  <a:ea typeface="宋体" charset="0"/>
                </a:rPr>
                <a:t>[col-1]+num[col-1]       2≦col≦a.cn</a:t>
              </a:r>
            </a:p>
          </p:txBody>
        </p:sp>
        <p:sp>
          <p:nvSpPr>
            <p:cNvPr id="271367" name="AutoShape 7"/>
            <p:cNvSpPr/>
            <p:nvPr/>
          </p:nvSpPr>
          <p:spPr bwMode="auto">
            <a:xfrm>
              <a:off x="0" y="143"/>
              <a:ext cx="68" cy="499"/>
            </a:xfrm>
            <a:prstGeom prst="leftBrace">
              <a:avLst>
                <a:gd name="adj1" fmla="val 61152"/>
                <a:gd name="adj2" fmla="val 50000"/>
              </a:avLst>
            </a:prstGeom>
            <a:noFill/>
            <a:ln w="2857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sp>
        <p:nvSpPr>
          <p:cNvPr id="41991" name="Rectangle 8"/>
          <p:cNvSpPr>
            <a:spLocks noChangeArrowheads="1"/>
          </p:cNvSpPr>
          <p:nvPr/>
        </p:nvSpPr>
        <p:spPr bwMode="auto">
          <a:xfrm>
            <a:off x="304800" y="2500306"/>
            <a:ext cx="8839200" cy="1066800"/>
          </a:xfrm>
          <a:prstGeom prst="rect">
            <a:avLst/>
          </a:prstGeom>
          <a:noFill/>
          <a:ln w="9525">
            <a:noFill/>
            <a:miter lim="800000"/>
            <a:headEnd/>
            <a:tailEnd/>
          </a:ln>
        </p:spPr>
        <p:txBody>
          <a:bodyPr/>
          <a:lstStyle/>
          <a:p>
            <a:pPr>
              <a:lnSpc>
                <a:spcPct val="110000"/>
              </a:lnSpc>
            </a:pPr>
            <a:r>
              <a:rPr lang="zh-CN" altLang="en-US" dirty="0">
                <a:latin typeface="宋体" pitchFamily="2" charset="-122"/>
              </a:rPr>
              <a:t>    </a:t>
            </a:r>
            <a:r>
              <a:rPr lang="zh-CN" altLang="en-US" sz="2800" b="1" dirty="0">
                <a:latin typeface="宋体" pitchFamily="2" charset="-122"/>
                <a:ea typeface="楷体" pitchFamily="49" charset="-122"/>
              </a:rPr>
              <a:t>例图</a:t>
            </a:r>
            <a:r>
              <a:rPr lang="en-US" altLang="zh-CN" sz="2800" b="1" dirty="0">
                <a:latin typeface="宋体" pitchFamily="2" charset="-122"/>
                <a:ea typeface="楷体" pitchFamily="49" charset="-122"/>
              </a:rPr>
              <a:t>5-8</a:t>
            </a:r>
            <a:r>
              <a:rPr lang="zh-CN" altLang="en-US" sz="2800" b="1" dirty="0">
                <a:latin typeface="宋体" pitchFamily="2" charset="-122"/>
                <a:ea typeface="楷体" pitchFamily="49" charset="-122"/>
              </a:rPr>
              <a:t>中的矩阵</a:t>
            </a:r>
            <a:r>
              <a:rPr lang="en-US" altLang="zh-CN" sz="2800" b="1" dirty="0">
                <a:latin typeface="宋体" pitchFamily="2" charset="-122"/>
                <a:ea typeface="楷体" pitchFamily="49" charset="-122"/>
              </a:rPr>
              <a:t>A</a:t>
            </a:r>
            <a:r>
              <a:rPr lang="zh-CN" altLang="en-US" sz="2800" b="1" dirty="0">
                <a:latin typeface="宋体" pitchFamily="2" charset="-122"/>
                <a:ea typeface="楷体" pitchFamily="49" charset="-122"/>
              </a:rPr>
              <a:t>和表</a:t>
            </a:r>
            <a:r>
              <a:rPr lang="en-US" altLang="zh-CN" sz="2800" b="1" dirty="0">
                <a:latin typeface="宋体" pitchFamily="2" charset="-122"/>
                <a:ea typeface="楷体" pitchFamily="49" charset="-122"/>
              </a:rPr>
              <a:t>5-9(a)</a:t>
            </a:r>
            <a:r>
              <a:rPr lang="zh-CN" altLang="en-US" sz="2800" b="1" dirty="0">
                <a:latin typeface="宋体" pitchFamily="2" charset="-122"/>
                <a:ea typeface="楷体" pitchFamily="49" charset="-122"/>
              </a:rPr>
              <a:t>的相应的三元组表可以求得</a:t>
            </a:r>
            <a:r>
              <a:rPr lang="en-US" altLang="zh-CN" sz="2800" b="1" dirty="0">
                <a:latin typeface="宋体" pitchFamily="2" charset="-122"/>
                <a:ea typeface="楷体" pitchFamily="49" charset="-122"/>
              </a:rPr>
              <a:t>num[</a:t>
            </a:r>
            <a:r>
              <a:rPr lang="en-US" altLang="zh-CN" sz="2800" b="1" dirty="0" err="1">
                <a:latin typeface="宋体" pitchFamily="2" charset="-122"/>
                <a:ea typeface="楷体" pitchFamily="49" charset="-122"/>
              </a:rPr>
              <a:t>col</a:t>
            </a:r>
            <a:r>
              <a:rPr lang="en-US" altLang="zh-CN" sz="2800" b="1" dirty="0">
                <a:latin typeface="宋体" pitchFamily="2" charset="-122"/>
                <a:ea typeface="楷体" pitchFamily="49" charset="-122"/>
              </a:rPr>
              <a:t>]</a:t>
            </a:r>
            <a:r>
              <a:rPr lang="zh-CN" altLang="en-US" sz="2800" b="1" dirty="0">
                <a:latin typeface="宋体" pitchFamily="2" charset="-122"/>
                <a:ea typeface="楷体" pitchFamily="49" charset="-122"/>
              </a:rPr>
              <a:t>和</a:t>
            </a:r>
            <a:r>
              <a:rPr lang="en-US" altLang="zh-CN" sz="2800" b="1" dirty="0" err="1">
                <a:latin typeface="宋体" pitchFamily="2" charset="-122"/>
                <a:ea typeface="楷体" pitchFamily="49" charset="-122"/>
              </a:rPr>
              <a:t>cpot</a:t>
            </a:r>
            <a:r>
              <a:rPr lang="en-US" altLang="zh-CN" sz="2800" b="1" dirty="0">
                <a:latin typeface="宋体" pitchFamily="2" charset="-122"/>
                <a:ea typeface="楷体" pitchFamily="49" charset="-122"/>
              </a:rPr>
              <a:t>[</a:t>
            </a:r>
            <a:r>
              <a:rPr lang="en-US" altLang="zh-CN" sz="2800" b="1" dirty="0" err="1">
                <a:latin typeface="宋体" pitchFamily="2" charset="-122"/>
                <a:ea typeface="楷体" pitchFamily="49" charset="-122"/>
              </a:rPr>
              <a:t>col</a:t>
            </a:r>
            <a:r>
              <a:rPr lang="en-US" altLang="zh-CN" sz="2800" b="1" dirty="0">
                <a:latin typeface="宋体" pitchFamily="2" charset="-122"/>
                <a:ea typeface="楷体" pitchFamily="49" charset="-122"/>
              </a:rPr>
              <a:t>]</a:t>
            </a:r>
            <a:r>
              <a:rPr lang="zh-CN" altLang="en-US" sz="2800" b="1" dirty="0">
                <a:latin typeface="宋体" pitchFamily="2" charset="-122"/>
                <a:ea typeface="楷体" pitchFamily="49" charset="-122"/>
              </a:rPr>
              <a:t>的值如表</a:t>
            </a:r>
            <a:r>
              <a:rPr lang="en-US" altLang="zh-CN" sz="2800" b="1" dirty="0">
                <a:latin typeface="宋体" pitchFamily="2" charset="-122"/>
                <a:ea typeface="楷体" pitchFamily="49" charset="-122"/>
              </a:rPr>
              <a:t>5-1</a:t>
            </a:r>
            <a:r>
              <a:rPr lang="zh-CN" altLang="en-US" sz="2800" b="1" dirty="0">
                <a:latin typeface="宋体" pitchFamily="2" charset="-122"/>
                <a:ea typeface="楷体" pitchFamily="49" charset="-122"/>
              </a:rPr>
              <a:t>：</a:t>
            </a:r>
          </a:p>
        </p:txBody>
      </p:sp>
      <p:grpSp>
        <p:nvGrpSpPr>
          <p:cNvPr id="3" name="Group 9"/>
          <p:cNvGrpSpPr>
            <a:grpSpLocks/>
          </p:cNvGrpSpPr>
          <p:nvPr/>
        </p:nvGrpSpPr>
        <p:grpSpPr bwMode="auto">
          <a:xfrm>
            <a:off x="1500166" y="3714752"/>
            <a:ext cx="5686425" cy="2016125"/>
            <a:chOff x="0" y="0"/>
            <a:chExt cx="3582" cy="1270"/>
          </a:xfrm>
        </p:grpSpPr>
        <p:grpSp>
          <p:nvGrpSpPr>
            <p:cNvPr id="4" name="Group 10"/>
            <p:cNvGrpSpPr>
              <a:grpSpLocks/>
            </p:cNvGrpSpPr>
            <p:nvPr/>
          </p:nvGrpSpPr>
          <p:grpSpPr bwMode="auto">
            <a:xfrm>
              <a:off x="0" y="320"/>
              <a:ext cx="3582" cy="950"/>
              <a:chOff x="0" y="0"/>
              <a:chExt cx="3582" cy="950"/>
            </a:xfrm>
          </p:grpSpPr>
          <p:grpSp>
            <p:nvGrpSpPr>
              <p:cNvPr id="5" name="Group 11"/>
              <p:cNvGrpSpPr>
                <a:grpSpLocks/>
              </p:cNvGrpSpPr>
              <p:nvPr/>
            </p:nvGrpSpPr>
            <p:grpSpPr bwMode="auto">
              <a:xfrm>
                <a:off x="0" y="315"/>
                <a:ext cx="3582" cy="317"/>
                <a:chOff x="0" y="0"/>
                <a:chExt cx="3582" cy="317"/>
              </a:xfrm>
            </p:grpSpPr>
            <p:sp>
              <p:nvSpPr>
                <p:cNvPr id="271372" name="Rectangle 12"/>
                <p:cNvSpPr>
                  <a:spLocks noChangeArrowheads="1"/>
                </p:cNvSpPr>
                <p:nvPr/>
              </p:nvSpPr>
              <p:spPr bwMode="auto">
                <a:xfrm>
                  <a:off x="0" y="0"/>
                  <a:ext cx="3582" cy="31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accent2"/>
                    </a:buClr>
                    <a:buSzPct val="80000"/>
                    <a:buFont typeface="Wingdings" pitchFamily="2" charset="2"/>
                    <a:buNone/>
                  </a:pPr>
                  <a:r>
                    <a:rPr lang="en-US" altLang="zh-CN" sz="2800" dirty="0">
                      <a:ea typeface="楷体_GB2312" pitchFamily="1" charset="-122"/>
                    </a:rPr>
                    <a:t>num[</a:t>
                  </a:r>
                  <a:r>
                    <a:rPr lang="en-US" altLang="zh-CN" sz="2800" dirty="0" err="1">
                      <a:ea typeface="楷体_GB2312" pitchFamily="1" charset="-122"/>
                    </a:rPr>
                    <a:t>col</a:t>
                  </a:r>
                  <a:r>
                    <a:rPr lang="en-US" altLang="zh-CN" sz="2800" dirty="0">
                      <a:ea typeface="楷体_GB2312" pitchFamily="1" charset="-122"/>
                    </a:rPr>
                    <a:t>]    </a:t>
                  </a:r>
                  <a:r>
                    <a:rPr lang="en-US" altLang="zh-CN" sz="2500" dirty="0">
                      <a:ea typeface="楷体_GB2312" pitchFamily="1" charset="-122"/>
                    </a:rPr>
                    <a:t>1    2    2    1    0    1   1    1</a:t>
                  </a:r>
                  <a:endParaRPr lang="zh-CN" altLang="zh-CN" sz="2500" dirty="0">
                    <a:ea typeface="楷体_GB2312" pitchFamily="1" charset="-122"/>
                  </a:endParaRPr>
                </a:p>
              </p:txBody>
            </p:sp>
            <p:sp>
              <p:nvSpPr>
                <p:cNvPr id="271373" name="Line 13"/>
                <p:cNvSpPr>
                  <a:spLocks noChangeShapeType="1"/>
                </p:cNvSpPr>
                <p:nvPr/>
              </p:nvSpPr>
              <p:spPr bwMode="auto">
                <a:xfrm>
                  <a:off x="957"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74" name="Line 14"/>
                <p:cNvSpPr>
                  <a:spLocks noChangeShapeType="1"/>
                </p:cNvSpPr>
                <p:nvPr/>
              </p:nvSpPr>
              <p:spPr bwMode="auto">
                <a:xfrm>
                  <a:off x="1292"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75" name="Line 15"/>
                <p:cNvSpPr>
                  <a:spLocks noChangeShapeType="1"/>
                </p:cNvSpPr>
                <p:nvPr/>
              </p:nvSpPr>
              <p:spPr bwMode="auto">
                <a:xfrm>
                  <a:off x="1628"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76" name="Line 16"/>
                <p:cNvSpPr>
                  <a:spLocks noChangeShapeType="1"/>
                </p:cNvSpPr>
                <p:nvPr/>
              </p:nvSpPr>
              <p:spPr bwMode="auto">
                <a:xfrm>
                  <a:off x="1964"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77" name="Line 17"/>
                <p:cNvSpPr>
                  <a:spLocks noChangeShapeType="1"/>
                </p:cNvSpPr>
                <p:nvPr/>
              </p:nvSpPr>
              <p:spPr bwMode="auto">
                <a:xfrm>
                  <a:off x="2300"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78" name="Line 18"/>
                <p:cNvSpPr>
                  <a:spLocks noChangeShapeType="1"/>
                </p:cNvSpPr>
                <p:nvPr/>
              </p:nvSpPr>
              <p:spPr bwMode="auto">
                <a:xfrm>
                  <a:off x="2644"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79" name="Line 19"/>
                <p:cNvSpPr>
                  <a:spLocks noChangeShapeType="1"/>
                </p:cNvSpPr>
                <p:nvPr/>
              </p:nvSpPr>
              <p:spPr bwMode="auto">
                <a:xfrm>
                  <a:off x="2980"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80" name="Line 20"/>
                <p:cNvSpPr>
                  <a:spLocks noChangeShapeType="1"/>
                </p:cNvSpPr>
                <p:nvPr/>
              </p:nvSpPr>
              <p:spPr bwMode="auto">
                <a:xfrm>
                  <a:off x="3267"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6" name="Group 21"/>
              <p:cNvGrpSpPr>
                <a:grpSpLocks/>
              </p:cNvGrpSpPr>
              <p:nvPr/>
            </p:nvGrpSpPr>
            <p:grpSpPr bwMode="auto">
              <a:xfrm>
                <a:off x="0" y="0"/>
                <a:ext cx="3582" cy="317"/>
                <a:chOff x="0" y="0"/>
                <a:chExt cx="3582" cy="317"/>
              </a:xfrm>
            </p:grpSpPr>
            <p:sp>
              <p:nvSpPr>
                <p:cNvPr id="271382" name="Rectangle 22"/>
                <p:cNvSpPr>
                  <a:spLocks noChangeArrowheads="1"/>
                </p:cNvSpPr>
                <p:nvPr/>
              </p:nvSpPr>
              <p:spPr bwMode="auto">
                <a:xfrm>
                  <a:off x="0" y="0"/>
                  <a:ext cx="3582" cy="31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accent2"/>
                    </a:buClr>
                    <a:buSzPct val="80000"/>
                    <a:buFont typeface="Wingdings" pitchFamily="2" charset="2"/>
                    <a:buNone/>
                  </a:pPr>
                  <a:r>
                    <a:rPr lang="zh-CN" altLang="en-US" sz="2800" dirty="0">
                      <a:ea typeface="楷体_GB2312" pitchFamily="1" charset="-122"/>
                    </a:rPr>
                    <a:t>      </a:t>
                  </a:r>
                  <a:r>
                    <a:rPr lang="en-US" altLang="zh-CN" sz="2800" dirty="0" err="1">
                      <a:ea typeface="楷体_GB2312" pitchFamily="1" charset="-122"/>
                    </a:rPr>
                    <a:t>col</a:t>
                  </a:r>
                  <a:r>
                    <a:rPr lang="en-US" altLang="zh-CN" sz="2800" dirty="0">
                      <a:ea typeface="楷体_GB2312" pitchFamily="1" charset="-122"/>
                    </a:rPr>
                    <a:t>        1   2   3   4   5   6   7   8</a:t>
                  </a:r>
                  <a:endParaRPr lang="zh-CN" altLang="zh-CN" sz="2800" dirty="0">
                    <a:ea typeface="楷体_GB2312" pitchFamily="1" charset="-122"/>
                  </a:endParaRPr>
                </a:p>
              </p:txBody>
            </p:sp>
            <p:sp>
              <p:nvSpPr>
                <p:cNvPr id="271383" name="Line 23"/>
                <p:cNvSpPr>
                  <a:spLocks noChangeShapeType="1"/>
                </p:cNvSpPr>
                <p:nvPr/>
              </p:nvSpPr>
              <p:spPr bwMode="auto">
                <a:xfrm>
                  <a:off x="960"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84" name="Line 24"/>
                <p:cNvSpPr>
                  <a:spLocks noChangeShapeType="1"/>
                </p:cNvSpPr>
                <p:nvPr/>
              </p:nvSpPr>
              <p:spPr bwMode="auto">
                <a:xfrm>
                  <a:off x="1296"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85" name="Line 25"/>
                <p:cNvSpPr>
                  <a:spLocks noChangeShapeType="1"/>
                </p:cNvSpPr>
                <p:nvPr/>
              </p:nvSpPr>
              <p:spPr bwMode="auto">
                <a:xfrm>
                  <a:off x="1632"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86" name="Line 26"/>
                <p:cNvSpPr>
                  <a:spLocks noChangeShapeType="1"/>
                </p:cNvSpPr>
                <p:nvPr/>
              </p:nvSpPr>
              <p:spPr bwMode="auto">
                <a:xfrm>
                  <a:off x="1968"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87" name="Line 27"/>
                <p:cNvSpPr>
                  <a:spLocks noChangeShapeType="1"/>
                </p:cNvSpPr>
                <p:nvPr/>
              </p:nvSpPr>
              <p:spPr bwMode="auto">
                <a:xfrm>
                  <a:off x="2304"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88" name="Line 28"/>
                <p:cNvSpPr>
                  <a:spLocks noChangeShapeType="1"/>
                </p:cNvSpPr>
                <p:nvPr/>
              </p:nvSpPr>
              <p:spPr bwMode="auto">
                <a:xfrm>
                  <a:off x="2640"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89" name="Line 29"/>
                <p:cNvSpPr>
                  <a:spLocks noChangeShapeType="1"/>
                </p:cNvSpPr>
                <p:nvPr/>
              </p:nvSpPr>
              <p:spPr bwMode="auto">
                <a:xfrm>
                  <a:off x="2976"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90" name="Line 30"/>
                <p:cNvSpPr>
                  <a:spLocks noChangeShapeType="1"/>
                </p:cNvSpPr>
                <p:nvPr/>
              </p:nvSpPr>
              <p:spPr bwMode="auto">
                <a:xfrm>
                  <a:off x="3264"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7" name="Group 31"/>
              <p:cNvGrpSpPr>
                <a:grpSpLocks/>
              </p:cNvGrpSpPr>
              <p:nvPr/>
            </p:nvGrpSpPr>
            <p:grpSpPr bwMode="auto">
              <a:xfrm>
                <a:off x="0" y="633"/>
                <a:ext cx="3582" cy="317"/>
                <a:chOff x="0" y="0"/>
                <a:chExt cx="3582" cy="317"/>
              </a:xfrm>
            </p:grpSpPr>
            <p:sp>
              <p:nvSpPr>
                <p:cNvPr id="271392" name="Rectangle 32"/>
                <p:cNvSpPr>
                  <a:spLocks noChangeArrowheads="1"/>
                </p:cNvSpPr>
                <p:nvPr/>
              </p:nvSpPr>
              <p:spPr bwMode="auto">
                <a:xfrm>
                  <a:off x="0" y="0"/>
                  <a:ext cx="3582" cy="317"/>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accent2"/>
                    </a:buClr>
                    <a:buSzPct val="80000"/>
                    <a:buFont typeface="Wingdings" pitchFamily="2" charset="2"/>
                    <a:buNone/>
                  </a:pPr>
                  <a:r>
                    <a:rPr lang="en-US" altLang="zh-CN" sz="2800" dirty="0" err="1">
                      <a:ea typeface="楷体_GB2312" pitchFamily="1" charset="-122"/>
                    </a:rPr>
                    <a:t>cpot</a:t>
                  </a:r>
                  <a:r>
                    <a:rPr lang="en-US" altLang="zh-CN" sz="2800" dirty="0">
                      <a:ea typeface="楷体_GB2312" pitchFamily="1" charset="-122"/>
                    </a:rPr>
                    <a:t>[</a:t>
                  </a:r>
                  <a:r>
                    <a:rPr lang="en-US" altLang="zh-CN" sz="2800" dirty="0" err="1">
                      <a:ea typeface="楷体_GB2312" pitchFamily="1" charset="-122"/>
                    </a:rPr>
                    <a:t>col</a:t>
                  </a:r>
                  <a:r>
                    <a:rPr lang="en-US" altLang="zh-CN" sz="2800" dirty="0">
                      <a:ea typeface="楷体_GB2312" pitchFamily="1" charset="-122"/>
                    </a:rPr>
                    <a:t>]    </a:t>
                  </a:r>
                  <a:r>
                    <a:rPr lang="en-US" altLang="zh-CN" sz="2500" dirty="0">
                      <a:ea typeface="楷体_GB2312" pitchFamily="1" charset="-122"/>
                    </a:rPr>
                    <a:t>1    3    5    6    6    7   8    9</a:t>
                  </a:r>
                  <a:endParaRPr lang="zh-CN" altLang="zh-CN" sz="2500" dirty="0">
                    <a:ea typeface="楷体_GB2312" pitchFamily="1" charset="-122"/>
                  </a:endParaRPr>
                </a:p>
              </p:txBody>
            </p:sp>
            <p:sp>
              <p:nvSpPr>
                <p:cNvPr id="271393" name="Line 33"/>
                <p:cNvSpPr>
                  <a:spLocks noChangeShapeType="1"/>
                </p:cNvSpPr>
                <p:nvPr/>
              </p:nvSpPr>
              <p:spPr bwMode="auto">
                <a:xfrm>
                  <a:off x="957"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94" name="Line 34"/>
                <p:cNvSpPr>
                  <a:spLocks noChangeShapeType="1"/>
                </p:cNvSpPr>
                <p:nvPr/>
              </p:nvSpPr>
              <p:spPr bwMode="auto">
                <a:xfrm>
                  <a:off x="1292"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95" name="Line 35"/>
                <p:cNvSpPr>
                  <a:spLocks noChangeShapeType="1"/>
                </p:cNvSpPr>
                <p:nvPr/>
              </p:nvSpPr>
              <p:spPr bwMode="auto">
                <a:xfrm>
                  <a:off x="1628"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96" name="Line 36"/>
                <p:cNvSpPr>
                  <a:spLocks noChangeShapeType="1"/>
                </p:cNvSpPr>
                <p:nvPr/>
              </p:nvSpPr>
              <p:spPr bwMode="auto">
                <a:xfrm>
                  <a:off x="1964"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97" name="Line 37"/>
                <p:cNvSpPr>
                  <a:spLocks noChangeShapeType="1"/>
                </p:cNvSpPr>
                <p:nvPr/>
              </p:nvSpPr>
              <p:spPr bwMode="auto">
                <a:xfrm>
                  <a:off x="2300"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98" name="Line 38"/>
                <p:cNvSpPr>
                  <a:spLocks noChangeShapeType="1"/>
                </p:cNvSpPr>
                <p:nvPr/>
              </p:nvSpPr>
              <p:spPr bwMode="auto">
                <a:xfrm>
                  <a:off x="2644"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99" name="Line 39"/>
                <p:cNvSpPr>
                  <a:spLocks noChangeShapeType="1"/>
                </p:cNvSpPr>
                <p:nvPr/>
              </p:nvSpPr>
              <p:spPr bwMode="auto">
                <a:xfrm>
                  <a:off x="2980"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400" name="Line 40"/>
                <p:cNvSpPr>
                  <a:spLocks noChangeShapeType="1"/>
                </p:cNvSpPr>
                <p:nvPr/>
              </p:nvSpPr>
              <p:spPr bwMode="auto">
                <a:xfrm>
                  <a:off x="3267" y="0"/>
                  <a:ext cx="0" cy="31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sp>
          <p:nvSpPr>
            <p:cNvPr id="42024" name="Rectangle 41"/>
            <p:cNvSpPr>
              <a:spLocks noChangeArrowheads="1"/>
            </p:cNvSpPr>
            <p:nvPr/>
          </p:nvSpPr>
          <p:spPr bwMode="auto">
            <a:xfrm>
              <a:off x="324" y="0"/>
              <a:ext cx="2793" cy="225"/>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表</a:t>
              </a:r>
              <a:r>
                <a:rPr lang="en-US" altLang="zh-CN" sz="2000" b="1" dirty="0">
                  <a:latin typeface="楷体" pitchFamily="49" charset="-122"/>
                  <a:ea typeface="楷体" pitchFamily="49" charset="-122"/>
                </a:rPr>
                <a:t>5-1   num[</a:t>
              </a:r>
              <a:r>
                <a:rPr lang="en-US" altLang="zh-CN" sz="2000" b="1" dirty="0" err="1">
                  <a:latin typeface="楷体" pitchFamily="49" charset="-122"/>
                  <a:ea typeface="楷体" pitchFamily="49" charset="-122"/>
                </a:rPr>
                <a:t>col</a:t>
              </a:r>
              <a:r>
                <a:rPr lang="en-US" altLang="zh-CN" sz="2000" b="1" dirty="0">
                  <a:latin typeface="楷体" pitchFamily="49" charset="-122"/>
                  <a:ea typeface="楷体" pitchFamily="49" charset="-122"/>
                </a:rPr>
                <a:t>]</a:t>
              </a:r>
              <a:r>
                <a:rPr lang="zh-CN" altLang="en-US" sz="2000" b="1" dirty="0">
                  <a:latin typeface="楷体" pitchFamily="49" charset="-122"/>
                  <a:ea typeface="楷体" pitchFamily="49" charset="-122"/>
                </a:rPr>
                <a:t>和</a:t>
              </a:r>
              <a:r>
                <a:rPr lang="en-US" altLang="zh-CN" sz="2000" b="1" dirty="0" err="1">
                  <a:latin typeface="楷体" pitchFamily="49" charset="-122"/>
                  <a:ea typeface="楷体" pitchFamily="49" charset="-122"/>
                </a:rPr>
                <a:t>cpot</a:t>
              </a:r>
              <a:r>
                <a:rPr lang="en-US" altLang="zh-CN" sz="2000" b="1" dirty="0">
                  <a:latin typeface="楷体" pitchFamily="49" charset="-122"/>
                  <a:ea typeface="楷体" pitchFamily="49" charset="-122"/>
                </a:rPr>
                <a:t>[</a:t>
              </a:r>
              <a:r>
                <a:rPr lang="en-US" altLang="zh-CN" sz="2000" b="1" dirty="0" err="1">
                  <a:latin typeface="楷体" pitchFamily="49" charset="-122"/>
                  <a:ea typeface="楷体" pitchFamily="49" charset="-122"/>
                </a:rPr>
                <a:t>col</a:t>
              </a:r>
              <a:r>
                <a:rPr lang="en-US" altLang="zh-CN" sz="2000" b="1" dirty="0">
                  <a:latin typeface="楷体" pitchFamily="49" charset="-122"/>
                  <a:ea typeface="楷体" pitchFamily="49" charset="-122"/>
                </a:rPr>
                <a:t>]</a:t>
              </a:r>
              <a:r>
                <a:rPr lang="zh-CN" altLang="en-US" sz="2000" b="1" dirty="0">
                  <a:latin typeface="楷体" pitchFamily="49" charset="-122"/>
                  <a:ea typeface="楷体" pitchFamily="49" charset="-122"/>
                </a:rPr>
                <a:t>的值表</a:t>
              </a:r>
            </a:p>
          </p:txBody>
        </p:sp>
      </p:grpSp>
      <p:sp>
        <p:nvSpPr>
          <p:cNvPr id="42" name="灯片编号占位符 41"/>
          <p:cNvSpPr>
            <a:spLocks noGrp="1"/>
          </p:cNvSpPr>
          <p:nvPr>
            <p:ph type="sldNum" sz="quarter" idx="12"/>
          </p:nvPr>
        </p:nvSpPr>
        <p:spPr/>
        <p:txBody>
          <a:bodyPr/>
          <a:lstStyle/>
          <a:p>
            <a:fld id="{8EC1CFFA-9162-4795-A94E-2747091806DB}" type="slidenum">
              <a:rPr lang="zh-CN" altLang="en-US" smtClean="0"/>
              <a:pPr/>
              <a:t>196</a:t>
            </a:fld>
            <a:endParaRPr lang="en-US" altLang="zh-CN"/>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p:nvPr>
        </p:nvSpPr>
        <p:spPr>
          <a:xfrm>
            <a:off x="152400" y="152400"/>
            <a:ext cx="8812213" cy="6629400"/>
          </a:xfrm>
        </p:spPr>
        <p:txBody>
          <a:bodyPr/>
          <a:lstStyle/>
          <a:p>
            <a:pPr marL="0" indent="0">
              <a:buFont typeface="Wingdings" pitchFamily="2" charset="2"/>
              <a:buNone/>
            </a:pPr>
            <a:r>
              <a:rPr lang="zh-CN" altLang="en-US" b="1" dirty="0"/>
              <a:t>快速转置算法如下：</a:t>
            </a:r>
          </a:p>
          <a:p>
            <a:pPr marL="0" indent="0">
              <a:buFont typeface="Wingdings" pitchFamily="2" charset="2"/>
              <a:buNone/>
            </a:pPr>
            <a:r>
              <a:rPr lang="zh-CN" altLang="en-US" sz="2400" b="1" dirty="0">
                <a:ea typeface="楷体_GB2312" pitchFamily="1" charset="-122"/>
              </a:rPr>
              <a:t>   </a:t>
            </a:r>
            <a:r>
              <a:rPr lang="en-US" altLang="zh-CN" sz="2400" b="1" dirty="0">
                <a:ea typeface="楷体_GB2312" pitchFamily="1" charset="-122"/>
              </a:rPr>
              <a:t>void  </a:t>
            </a:r>
            <a:r>
              <a:rPr lang="en-US" altLang="zh-CN" sz="2400" b="1" dirty="0" err="1">
                <a:ea typeface="楷体_GB2312" pitchFamily="1" charset="-122"/>
              </a:rPr>
              <a:t>FastTransMatrix</a:t>
            </a:r>
            <a:r>
              <a:rPr lang="en-US" altLang="zh-CN" sz="2400" b="1" dirty="0">
                <a:ea typeface="楷体_GB2312" pitchFamily="1" charset="-122"/>
              </a:rPr>
              <a:t>(</a:t>
            </a:r>
            <a:r>
              <a:rPr lang="en-US" altLang="zh-CN" sz="2400" b="1" dirty="0" err="1"/>
              <a:t>TMatrix</a:t>
            </a:r>
            <a:r>
              <a:rPr lang="en-US" altLang="zh-CN" sz="2400" b="1" dirty="0">
                <a:ea typeface="楷体_GB2312" pitchFamily="1" charset="-122"/>
              </a:rPr>
              <a:t> a, </a:t>
            </a:r>
            <a:r>
              <a:rPr lang="en-US" altLang="zh-CN" sz="2400" b="1" dirty="0" err="1"/>
              <a:t>TMatrix</a:t>
            </a:r>
            <a:r>
              <a:rPr lang="en-US" altLang="zh-CN" sz="2400" b="1" dirty="0">
                <a:ea typeface="楷体_GB2312" pitchFamily="1" charset="-122"/>
              </a:rPr>
              <a:t> b)</a:t>
            </a:r>
          </a:p>
          <a:p>
            <a:pPr marL="355600" lvl="1" indent="0">
              <a:buFont typeface="Wingdings" pitchFamily="2" charset="2"/>
              <a:buNone/>
            </a:pPr>
            <a:r>
              <a:rPr lang="en-US" altLang="zh-CN" sz="2400" b="1" dirty="0">
                <a:ea typeface="楷体_GB2312" pitchFamily="1" charset="-122"/>
              </a:rPr>
              <a:t>{    </a:t>
            </a:r>
            <a:r>
              <a:rPr lang="en-US" altLang="zh-CN" sz="2400" b="1" dirty="0" err="1">
                <a:ea typeface="楷体_GB2312" pitchFamily="1" charset="-122"/>
              </a:rPr>
              <a:t>int</a:t>
            </a:r>
            <a:r>
              <a:rPr lang="en-US" altLang="zh-CN" sz="2400" b="1" dirty="0">
                <a:ea typeface="楷体_GB2312" pitchFamily="1" charset="-122"/>
              </a:rPr>
              <a:t> p , q , </a:t>
            </a:r>
            <a:r>
              <a:rPr lang="en-US" altLang="zh-CN" sz="2400" b="1" dirty="0" err="1">
                <a:ea typeface="楷体_GB2312" pitchFamily="1" charset="-122"/>
              </a:rPr>
              <a:t>col</a:t>
            </a:r>
            <a:r>
              <a:rPr lang="en-US" altLang="zh-CN" sz="2400" b="1" dirty="0">
                <a:ea typeface="楷体_GB2312" pitchFamily="1" charset="-122"/>
              </a:rPr>
              <a:t> , k ;</a:t>
            </a:r>
          </a:p>
          <a:p>
            <a:pPr marL="723900" lvl="2" indent="0">
              <a:buFont typeface="Wingdings" pitchFamily="2" charset="2"/>
              <a:buNone/>
            </a:pPr>
            <a:r>
              <a:rPr lang="en-US" altLang="zh-CN" b="1" dirty="0" err="1">
                <a:ea typeface="楷体_GB2312" pitchFamily="1" charset="-122"/>
              </a:rPr>
              <a:t>int</a:t>
            </a:r>
            <a:r>
              <a:rPr lang="en-US" altLang="zh-CN" b="1" dirty="0">
                <a:ea typeface="楷体_GB2312" pitchFamily="1" charset="-122"/>
              </a:rPr>
              <a:t> num[</a:t>
            </a:r>
            <a:r>
              <a:rPr lang="en-US" altLang="zh-CN" b="1" dirty="0"/>
              <a:t>MAX_SIZE</a:t>
            </a:r>
            <a:r>
              <a:rPr lang="en-US" altLang="zh-CN" b="1" dirty="0">
                <a:ea typeface="楷体_GB2312" pitchFamily="1" charset="-122"/>
              </a:rPr>
              <a:t>] , </a:t>
            </a:r>
            <a:r>
              <a:rPr lang="en-US" altLang="zh-CN" b="1" dirty="0" err="1">
                <a:ea typeface="楷体_GB2312" pitchFamily="1" charset="-122"/>
              </a:rPr>
              <a:t>copt</a:t>
            </a:r>
            <a:r>
              <a:rPr lang="en-US" altLang="zh-CN" b="1" dirty="0">
                <a:ea typeface="楷体_GB2312" pitchFamily="1" charset="-122"/>
              </a:rPr>
              <a:t>[</a:t>
            </a:r>
            <a:r>
              <a:rPr lang="en-US" altLang="zh-CN" b="1" dirty="0"/>
              <a:t>MAX_SIZE</a:t>
            </a:r>
            <a:r>
              <a:rPr lang="en-US" altLang="zh-CN" b="1" dirty="0">
                <a:ea typeface="楷体_GB2312" pitchFamily="1" charset="-122"/>
              </a:rPr>
              <a:t>] ;</a:t>
            </a:r>
          </a:p>
          <a:p>
            <a:pPr marL="723900" lvl="2" indent="0">
              <a:buFont typeface="Wingdings" pitchFamily="2" charset="2"/>
              <a:buNone/>
            </a:pPr>
            <a:r>
              <a:rPr lang="en-US" altLang="zh-CN" b="1" dirty="0" err="1">
                <a:ea typeface="楷体_GB2312" pitchFamily="1" charset="-122"/>
              </a:rPr>
              <a:t>b.rn</a:t>
            </a:r>
            <a:r>
              <a:rPr lang="en-US" altLang="zh-CN" b="1" dirty="0">
                <a:ea typeface="楷体_GB2312" pitchFamily="1" charset="-122"/>
              </a:rPr>
              <a:t>=a.cn ; b.cn=</a:t>
            </a:r>
            <a:r>
              <a:rPr lang="en-US" altLang="zh-CN" b="1" dirty="0" err="1">
                <a:ea typeface="楷体_GB2312" pitchFamily="1" charset="-122"/>
              </a:rPr>
              <a:t>a.rn</a:t>
            </a:r>
            <a:r>
              <a:rPr lang="en-US" altLang="zh-CN" b="1" dirty="0">
                <a:ea typeface="楷体_GB2312" pitchFamily="1" charset="-122"/>
              </a:rPr>
              <a:t> ; b.tn=a.tn ;</a:t>
            </a:r>
          </a:p>
          <a:p>
            <a:pPr marL="1079500" lvl="3" indent="0">
              <a:buFont typeface="Wingdings" pitchFamily="2" charset="2"/>
              <a:buNone/>
            </a:pPr>
            <a:r>
              <a:rPr lang="en-US" altLang="zh-CN" sz="2400" b="1" dirty="0"/>
              <a:t> /*   </a:t>
            </a:r>
            <a:r>
              <a:rPr lang="zh-CN" altLang="en-US" sz="2400" b="1" dirty="0">
                <a:latin typeface="楷体" pitchFamily="49" charset="-122"/>
                <a:ea typeface="楷体" pitchFamily="49" charset="-122"/>
              </a:rPr>
              <a:t>置三元组表</a:t>
            </a:r>
            <a:r>
              <a:rPr lang="en-US" altLang="zh-CN" sz="2400" b="1" dirty="0" err="1">
                <a:latin typeface="楷体" pitchFamily="49" charset="-122"/>
                <a:ea typeface="楷体" pitchFamily="49" charset="-122"/>
              </a:rPr>
              <a:t>b.data</a:t>
            </a:r>
            <a:r>
              <a:rPr lang="zh-CN" altLang="en-US" sz="2400" b="1" dirty="0">
                <a:latin typeface="楷体" pitchFamily="49" charset="-122"/>
                <a:ea typeface="楷体" pitchFamily="49" charset="-122"/>
              </a:rPr>
              <a:t>的行、列数和非</a:t>
            </a:r>
            <a:r>
              <a:rPr lang="en-US" altLang="zh-CN" sz="2400" b="1" dirty="0">
                <a:latin typeface="楷体" pitchFamily="49" charset="-122"/>
                <a:ea typeface="楷体" pitchFamily="49" charset="-122"/>
              </a:rPr>
              <a:t>0</a:t>
            </a:r>
            <a:r>
              <a:rPr lang="zh-CN" altLang="en-US" sz="2400" b="1" dirty="0">
                <a:latin typeface="楷体" pitchFamily="49" charset="-122"/>
                <a:ea typeface="楷体" pitchFamily="49" charset="-122"/>
              </a:rPr>
              <a:t>元素个数  </a:t>
            </a:r>
            <a:r>
              <a:rPr lang="zh-CN" altLang="en-US" sz="2400" b="1" dirty="0"/>
              <a:t>*</a:t>
            </a:r>
            <a:r>
              <a:rPr lang="en-US" altLang="zh-CN" sz="2400" b="1" dirty="0"/>
              <a:t>/</a:t>
            </a:r>
            <a:r>
              <a:rPr lang="en-US" altLang="zh-CN" sz="2400" b="1" dirty="0">
                <a:ea typeface="楷体_GB2312" pitchFamily="1" charset="-122"/>
              </a:rPr>
              <a:t> </a:t>
            </a:r>
          </a:p>
          <a:p>
            <a:pPr marL="723900" lvl="2" indent="0">
              <a:buFont typeface="Wingdings" pitchFamily="2" charset="2"/>
              <a:buNone/>
            </a:pPr>
            <a:r>
              <a:rPr lang="en-US" altLang="zh-CN" b="1" dirty="0"/>
              <a:t>if  (b.tn==0)    </a:t>
            </a:r>
            <a:r>
              <a:rPr lang="en-US" altLang="zh-CN" b="1" dirty="0" err="1"/>
              <a:t>printf</a:t>
            </a:r>
            <a:r>
              <a:rPr lang="en-US" altLang="zh-CN" b="1" dirty="0"/>
              <a:t>(“ The Matrix A=0\n” ) ;</a:t>
            </a:r>
          </a:p>
          <a:p>
            <a:pPr marL="723900" lvl="2" indent="0">
              <a:buFont typeface="Wingdings" pitchFamily="2" charset="2"/>
              <a:buNone/>
            </a:pPr>
            <a:r>
              <a:rPr lang="en-US" altLang="zh-CN" b="1" dirty="0"/>
              <a:t>else</a:t>
            </a:r>
          </a:p>
          <a:p>
            <a:pPr marL="1079500" lvl="3" indent="0">
              <a:buFont typeface="Wingdings" pitchFamily="2" charset="2"/>
              <a:buNone/>
            </a:pPr>
            <a:r>
              <a:rPr lang="en-US" altLang="zh-CN" sz="2400" b="1" dirty="0">
                <a:ea typeface="楷体_GB2312" pitchFamily="1" charset="-122"/>
              </a:rPr>
              <a:t>{  for (</a:t>
            </a:r>
            <a:r>
              <a:rPr lang="en-US" altLang="zh-CN" sz="2400" b="1" dirty="0" err="1">
                <a:ea typeface="楷体_GB2312" pitchFamily="1" charset="-122"/>
              </a:rPr>
              <a:t>col</a:t>
            </a:r>
            <a:r>
              <a:rPr lang="en-US" altLang="zh-CN" sz="2400" b="1" dirty="0">
                <a:ea typeface="楷体_GB2312" pitchFamily="1" charset="-122"/>
              </a:rPr>
              <a:t>=1 ; </a:t>
            </a:r>
            <a:r>
              <a:rPr lang="en-US" altLang="zh-CN" sz="2400" b="1" dirty="0" err="1">
                <a:ea typeface="楷体_GB2312" pitchFamily="1" charset="-122"/>
              </a:rPr>
              <a:t>col</a:t>
            </a:r>
            <a:r>
              <a:rPr lang="en-US" altLang="zh-CN" sz="2400" b="1" dirty="0">
                <a:ea typeface="楷体_GB2312" pitchFamily="1" charset="-122"/>
              </a:rPr>
              <a:t>&lt;=a.cn ; ++</a:t>
            </a:r>
            <a:r>
              <a:rPr lang="en-US" altLang="zh-CN" sz="2400" b="1" dirty="0" err="1">
                <a:ea typeface="楷体_GB2312" pitchFamily="1" charset="-122"/>
              </a:rPr>
              <a:t>col</a:t>
            </a:r>
            <a:r>
              <a:rPr lang="en-US" altLang="zh-CN" sz="2400" b="1" dirty="0">
                <a:ea typeface="楷体_GB2312" pitchFamily="1" charset="-122"/>
              </a:rPr>
              <a:t>)    num[</a:t>
            </a:r>
            <a:r>
              <a:rPr lang="en-US" altLang="zh-CN" sz="2400" b="1" dirty="0" err="1">
                <a:ea typeface="楷体_GB2312" pitchFamily="1" charset="-122"/>
              </a:rPr>
              <a:t>col</a:t>
            </a:r>
            <a:r>
              <a:rPr lang="en-US" altLang="zh-CN" sz="2400" b="1" dirty="0">
                <a:ea typeface="楷体_GB2312" pitchFamily="1" charset="-122"/>
              </a:rPr>
              <a:t>]=0 ;</a:t>
            </a:r>
          </a:p>
          <a:p>
            <a:pPr marL="1435100" lvl="4" indent="0">
              <a:buFont typeface="Wingdings" pitchFamily="2" charset="2"/>
              <a:buNone/>
            </a:pPr>
            <a:r>
              <a:rPr lang="en-US" altLang="zh-CN" sz="2400" b="1" dirty="0">
                <a:ea typeface="楷体_GB2312" pitchFamily="1" charset="-122"/>
              </a:rPr>
              <a:t>   /*  </a:t>
            </a:r>
            <a:r>
              <a:rPr lang="zh-CN" altLang="en-US" sz="2400" b="1" dirty="0">
                <a:latin typeface="楷体" pitchFamily="49" charset="-122"/>
                <a:ea typeface="楷体" pitchFamily="49" charset="-122"/>
              </a:rPr>
              <a:t>向量</a:t>
            </a:r>
            <a:r>
              <a:rPr lang="en-US" altLang="zh-CN" sz="2400" b="1" dirty="0">
                <a:latin typeface="楷体" pitchFamily="49" charset="-122"/>
                <a:ea typeface="楷体" pitchFamily="49" charset="-122"/>
              </a:rPr>
              <a:t>num[]</a:t>
            </a:r>
            <a:r>
              <a:rPr lang="zh-CN" altLang="en-US" sz="2400" b="1" dirty="0">
                <a:latin typeface="楷体" pitchFamily="49" charset="-122"/>
                <a:ea typeface="楷体" pitchFamily="49" charset="-122"/>
              </a:rPr>
              <a:t>初始化为</a:t>
            </a:r>
            <a:r>
              <a:rPr lang="en-US" altLang="zh-CN" sz="2400" b="1" dirty="0">
                <a:latin typeface="楷体" pitchFamily="49" charset="-122"/>
                <a:ea typeface="楷体" pitchFamily="49" charset="-122"/>
              </a:rPr>
              <a:t>0   </a:t>
            </a:r>
            <a:r>
              <a:rPr lang="en-US" altLang="zh-CN" sz="2400" b="1" dirty="0">
                <a:ea typeface="楷体_GB2312" pitchFamily="1" charset="-122"/>
              </a:rPr>
              <a:t>*/</a:t>
            </a:r>
          </a:p>
          <a:p>
            <a:pPr marL="355600" lvl="1" indent="0">
              <a:buFont typeface="Wingdings" pitchFamily="2" charset="2"/>
              <a:buNone/>
            </a:pPr>
            <a:r>
              <a:rPr lang="en-US" altLang="zh-CN" sz="2400" b="1" dirty="0">
                <a:ea typeface="楷体_GB2312" pitchFamily="1" charset="-122"/>
              </a:rPr>
              <a:t>               for (k=1 ; k&lt;=a.tn ; ++k) </a:t>
            </a:r>
          </a:p>
          <a:p>
            <a:pPr marL="1435100" lvl="4" indent="0">
              <a:buFont typeface="Wingdings" pitchFamily="2" charset="2"/>
              <a:buNone/>
            </a:pPr>
            <a:r>
              <a:rPr lang="en-US" altLang="zh-CN" sz="2400" b="1" dirty="0">
                <a:ea typeface="楷体_GB2312" pitchFamily="1" charset="-122"/>
              </a:rPr>
              <a:t>      ++num[ </a:t>
            </a:r>
            <a:r>
              <a:rPr lang="en-US" altLang="zh-CN" sz="2400" b="1" dirty="0" err="1">
                <a:ea typeface="楷体_GB2312" pitchFamily="1" charset="-122"/>
              </a:rPr>
              <a:t>a.data</a:t>
            </a:r>
            <a:r>
              <a:rPr lang="en-US" altLang="zh-CN" sz="2400" b="1" dirty="0">
                <a:ea typeface="楷体_GB2312" pitchFamily="1" charset="-122"/>
              </a:rPr>
              <a:t>[k].</a:t>
            </a:r>
            <a:r>
              <a:rPr lang="en-US" altLang="zh-CN" sz="2400" b="1" dirty="0" err="1">
                <a:ea typeface="楷体_GB2312" pitchFamily="1" charset="-122"/>
              </a:rPr>
              <a:t>col</a:t>
            </a:r>
            <a:r>
              <a:rPr lang="en-US" altLang="zh-CN" sz="2400" b="1" dirty="0">
                <a:ea typeface="楷体_GB2312" pitchFamily="1" charset="-122"/>
              </a:rPr>
              <a:t>] ;</a:t>
            </a:r>
          </a:p>
          <a:p>
            <a:pPr marL="1435100" lvl="4" indent="0">
              <a:buFont typeface="Wingdings" pitchFamily="2" charset="2"/>
              <a:buNone/>
            </a:pPr>
            <a:r>
              <a:rPr lang="en-US" altLang="zh-CN" sz="2400" b="1" dirty="0">
                <a:ea typeface="楷体_GB2312" pitchFamily="1" charset="-122"/>
              </a:rPr>
              <a:t>          </a:t>
            </a:r>
            <a:r>
              <a:rPr lang="en-US" altLang="zh-CN" sz="2400" b="1" dirty="0"/>
              <a:t> /*   </a:t>
            </a:r>
            <a:r>
              <a:rPr lang="zh-CN" altLang="en-US" sz="2400" b="1" dirty="0">
                <a:latin typeface="楷体" pitchFamily="49" charset="-122"/>
                <a:ea typeface="楷体" pitchFamily="49" charset="-122"/>
              </a:rPr>
              <a:t>求原矩阵中每一列非</a:t>
            </a:r>
            <a:r>
              <a:rPr lang="en-US" altLang="zh-CN" sz="2400" b="1" dirty="0">
                <a:latin typeface="楷体" pitchFamily="49" charset="-122"/>
                <a:ea typeface="楷体" pitchFamily="49" charset="-122"/>
              </a:rPr>
              <a:t>0</a:t>
            </a:r>
            <a:r>
              <a:rPr lang="zh-CN" altLang="en-US" sz="2400" b="1" dirty="0">
                <a:latin typeface="楷体" pitchFamily="49" charset="-122"/>
                <a:ea typeface="楷体" pitchFamily="49" charset="-122"/>
              </a:rPr>
              <a:t>元素个数  </a:t>
            </a:r>
            <a:r>
              <a:rPr lang="zh-CN" altLang="en-US" sz="2400" b="1" dirty="0"/>
              <a:t>*</a:t>
            </a:r>
            <a:r>
              <a:rPr lang="en-US" altLang="zh-CN" sz="2400" b="1" dirty="0"/>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197</a:t>
            </a:fld>
            <a:endParaRPr lang="en-US" altLang="zh-CN"/>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p:nvPr>
        </p:nvSpPr>
        <p:spPr>
          <a:xfrm>
            <a:off x="152400" y="152400"/>
            <a:ext cx="8839200" cy="6553200"/>
          </a:xfrm>
        </p:spPr>
        <p:txBody>
          <a:bodyPr/>
          <a:lstStyle/>
          <a:p>
            <a:pPr marL="1435100" lvl="4" indent="0">
              <a:lnSpc>
                <a:spcPct val="110000"/>
              </a:lnSpc>
              <a:buFont typeface="Wingdings" pitchFamily="2" charset="2"/>
              <a:buNone/>
            </a:pPr>
            <a:r>
              <a:rPr lang="en-US" altLang="zh-CN" sz="2800" b="1" dirty="0"/>
              <a:t>for (</a:t>
            </a:r>
            <a:r>
              <a:rPr lang="en-US" altLang="zh-CN" sz="2800" b="1" dirty="0" err="1"/>
              <a:t>cpot</a:t>
            </a:r>
            <a:r>
              <a:rPr lang="en-US" altLang="zh-CN" sz="2800" b="1" dirty="0"/>
              <a:t>[0]=1, </a:t>
            </a:r>
            <a:r>
              <a:rPr lang="en-US" altLang="zh-CN" sz="2800" b="1" dirty="0" err="1"/>
              <a:t>col</a:t>
            </a:r>
            <a:r>
              <a:rPr lang="en-US" altLang="zh-CN" sz="2800" b="1" dirty="0"/>
              <a:t>=2 ; </a:t>
            </a:r>
            <a:r>
              <a:rPr lang="en-US" altLang="zh-CN" sz="2800" b="1" dirty="0" err="1"/>
              <a:t>col</a:t>
            </a:r>
            <a:r>
              <a:rPr lang="en-US" altLang="zh-CN" sz="2800" b="1" dirty="0"/>
              <a:t>&lt;=a.cn ; ++</a:t>
            </a:r>
            <a:r>
              <a:rPr lang="en-US" altLang="zh-CN" sz="2800" b="1" dirty="0" err="1"/>
              <a:t>col</a:t>
            </a:r>
            <a:r>
              <a:rPr lang="en-US" altLang="zh-CN" sz="2800" b="1" dirty="0"/>
              <a:t>)</a:t>
            </a:r>
          </a:p>
          <a:p>
            <a:pPr marL="1435100" lvl="4" indent="0">
              <a:lnSpc>
                <a:spcPct val="110000"/>
              </a:lnSpc>
              <a:buFont typeface="Wingdings" pitchFamily="2" charset="2"/>
              <a:buNone/>
            </a:pPr>
            <a:r>
              <a:rPr lang="en-US" altLang="zh-CN" sz="2800" b="1" dirty="0"/>
              <a:t>       </a:t>
            </a:r>
            <a:r>
              <a:rPr lang="en-US" altLang="zh-CN" sz="2800" b="1" dirty="0" err="1"/>
              <a:t>cpot</a:t>
            </a:r>
            <a:r>
              <a:rPr lang="en-US" altLang="zh-CN" sz="2800" b="1" dirty="0"/>
              <a:t>[</a:t>
            </a:r>
            <a:r>
              <a:rPr lang="en-US" altLang="zh-CN" sz="2800" b="1" dirty="0" err="1"/>
              <a:t>col</a:t>
            </a:r>
            <a:r>
              <a:rPr lang="en-US" altLang="zh-CN" sz="2800" b="1" dirty="0"/>
              <a:t>]=</a:t>
            </a:r>
            <a:r>
              <a:rPr lang="en-US" altLang="zh-CN" sz="2800" b="1" dirty="0" err="1"/>
              <a:t>cpot</a:t>
            </a:r>
            <a:r>
              <a:rPr lang="en-US" altLang="zh-CN" sz="2800" b="1" dirty="0"/>
              <a:t>[col-1]+num[col-1] ;</a:t>
            </a:r>
          </a:p>
          <a:p>
            <a:pPr marL="1435100" lvl="4" indent="0">
              <a:lnSpc>
                <a:spcPct val="110000"/>
              </a:lnSpc>
              <a:buFont typeface="Wingdings" pitchFamily="2" charset="2"/>
              <a:buNone/>
            </a:pPr>
            <a:r>
              <a:rPr lang="en-US" altLang="zh-CN" sz="2800" b="1" dirty="0"/>
              <a:t>      </a:t>
            </a:r>
            <a:r>
              <a:rPr lang="en-US" altLang="zh-CN" sz="2400" b="1" dirty="0"/>
              <a:t>/*  </a:t>
            </a:r>
            <a:r>
              <a:rPr lang="zh-CN" altLang="en-US" sz="2400" b="1" dirty="0">
                <a:latin typeface="楷体" pitchFamily="49" charset="-122"/>
                <a:ea typeface="楷体" pitchFamily="49" charset="-122"/>
              </a:rPr>
              <a:t>求第</a:t>
            </a:r>
            <a:r>
              <a:rPr lang="en-US" altLang="zh-CN" sz="2400" b="1" dirty="0" err="1">
                <a:latin typeface="楷体" pitchFamily="49" charset="-122"/>
                <a:ea typeface="楷体" pitchFamily="49" charset="-122"/>
              </a:rPr>
              <a:t>col</a:t>
            </a:r>
            <a:r>
              <a:rPr lang="zh-CN" altLang="en-US" sz="2400" b="1" dirty="0">
                <a:latin typeface="楷体" pitchFamily="49" charset="-122"/>
                <a:ea typeface="楷体" pitchFamily="49" charset="-122"/>
              </a:rPr>
              <a:t>列中第一个非</a:t>
            </a:r>
            <a:r>
              <a:rPr lang="en-US" altLang="zh-CN" sz="2400" b="1" dirty="0">
                <a:latin typeface="楷体" pitchFamily="49" charset="-122"/>
                <a:ea typeface="楷体" pitchFamily="49" charset="-122"/>
              </a:rPr>
              <a:t>0</a:t>
            </a:r>
            <a:r>
              <a:rPr lang="zh-CN" altLang="en-US" sz="2400" b="1" dirty="0">
                <a:latin typeface="楷体" pitchFamily="49" charset="-122"/>
                <a:ea typeface="楷体" pitchFamily="49" charset="-122"/>
              </a:rPr>
              <a:t>元在</a:t>
            </a:r>
            <a:r>
              <a:rPr lang="en-US" altLang="zh-CN" sz="2400" b="1" dirty="0" err="1">
                <a:latin typeface="楷体" pitchFamily="49" charset="-122"/>
                <a:ea typeface="楷体" pitchFamily="49" charset="-122"/>
              </a:rPr>
              <a:t>b.data</a:t>
            </a:r>
            <a:r>
              <a:rPr lang="zh-CN" altLang="en-US" sz="2400" b="1" dirty="0">
                <a:latin typeface="楷体" pitchFamily="49" charset="-122"/>
                <a:ea typeface="楷体" pitchFamily="49" charset="-122"/>
              </a:rPr>
              <a:t>中的序号 </a:t>
            </a:r>
            <a:r>
              <a:rPr lang="zh-CN" altLang="en-US" sz="2400" b="1" dirty="0"/>
              <a:t>*</a:t>
            </a:r>
            <a:r>
              <a:rPr lang="en-US" altLang="zh-CN" sz="2400" b="1" dirty="0"/>
              <a:t>/</a:t>
            </a:r>
          </a:p>
          <a:p>
            <a:pPr marL="1435100" lvl="4" indent="0">
              <a:lnSpc>
                <a:spcPct val="110000"/>
              </a:lnSpc>
              <a:buFont typeface="Wingdings" pitchFamily="2" charset="2"/>
              <a:buNone/>
            </a:pPr>
            <a:r>
              <a:rPr lang="en-US" altLang="zh-CN" sz="2800" b="1" dirty="0"/>
              <a:t>for (p=1 ; p&lt;=a.tn ; ++p)</a:t>
            </a:r>
          </a:p>
          <a:p>
            <a:pPr marL="1435100" lvl="4" indent="0">
              <a:lnSpc>
                <a:spcPct val="110000"/>
              </a:lnSpc>
              <a:buFont typeface="Wingdings" pitchFamily="2" charset="2"/>
              <a:buNone/>
            </a:pPr>
            <a:r>
              <a:rPr lang="en-US" altLang="zh-CN" sz="2800" b="1" dirty="0"/>
              <a:t>    {   </a:t>
            </a:r>
            <a:r>
              <a:rPr lang="en-US" altLang="zh-CN" sz="2800" b="1" dirty="0" err="1"/>
              <a:t>col</a:t>
            </a:r>
            <a:r>
              <a:rPr lang="en-US" altLang="zh-CN" sz="2800" b="1" dirty="0"/>
              <a:t>=</a:t>
            </a:r>
            <a:r>
              <a:rPr lang="en-US" altLang="zh-CN" sz="2800" b="1" dirty="0" err="1"/>
              <a:t>a.data</a:t>
            </a:r>
            <a:r>
              <a:rPr lang="en-US" altLang="zh-CN" sz="2800" b="1" dirty="0"/>
              <a:t>[p].</a:t>
            </a:r>
            <a:r>
              <a:rPr lang="en-US" altLang="zh-CN" sz="2800" b="1" dirty="0" err="1"/>
              <a:t>col</a:t>
            </a:r>
            <a:r>
              <a:rPr lang="en-US" altLang="zh-CN" sz="2800" b="1" dirty="0"/>
              <a:t> ;  q=</a:t>
            </a:r>
            <a:r>
              <a:rPr lang="en-US" altLang="zh-CN" sz="2800" b="1" dirty="0" err="1"/>
              <a:t>cpot</a:t>
            </a:r>
            <a:r>
              <a:rPr lang="en-US" altLang="zh-CN" sz="2800" b="1" dirty="0"/>
              <a:t>[</a:t>
            </a:r>
            <a:r>
              <a:rPr lang="en-US" altLang="zh-CN" sz="2800" b="1" dirty="0" err="1"/>
              <a:t>col</a:t>
            </a:r>
            <a:r>
              <a:rPr lang="en-US" altLang="zh-CN" sz="2800" b="1" dirty="0"/>
              <a:t>] ;</a:t>
            </a:r>
          </a:p>
          <a:p>
            <a:pPr marL="1435100" lvl="4" indent="0">
              <a:lnSpc>
                <a:spcPct val="110000"/>
              </a:lnSpc>
              <a:buFont typeface="Wingdings" pitchFamily="2" charset="2"/>
              <a:buNone/>
            </a:pPr>
            <a:r>
              <a:rPr lang="en-US" altLang="zh-CN" sz="2800" b="1" dirty="0"/>
              <a:t>          </a:t>
            </a:r>
            <a:r>
              <a:rPr lang="en-US" altLang="zh-CN" sz="2800" b="1" dirty="0" err="1"/>
              <a:t>b.data</a:t>
            </a:r>
            <a:r>
              <a:rPr lang="en-US" altLang="zh-CN" sz="2800" b="1" dirty="0"/>
              <a:t>[q].row=</a:t>
            </a:r>
            <a:r>
              <a:rPr lang="en-US" altLang="zh-CN" sz="2800" b="1" dirty="0" err="1"/>
              <a:t>a.data</a:t>
            </a:r>
            <a:r>
              <a:rPr lang="en-US" altLang="zh-CN" sz="2800" b="1" dirty="0"/>
              <a:t>[p].</a:t>
            </a:r>
            <a:r>
              <a:rPr lang="en-US" altLang="zh-CN" sz="2800" b="1" dirty="0" err="1"/>
              <a:t>col</a:t>
            </a:r>
            <a:r>
              <a:rPr lang="en-US" altLang="zh-CN" sz="2800" b="1" dirty="0"/>
              <a:t> ;</a:t>
            </a:r>
          </a:p>
          <a:p>
            <a:pPr marL="1435100" lvl="4" indent="0">
              <a:lnSpc>
                <a:spcPct val="110000"/>
              </a:lnSpc>
              <a:buFont typeface="Wingdings" pitchFamily="2" charset="2"/>
              <a:buNone/>
            </a:pPr>
            <a:r>
              <a:rPr lang="en-US" altLang="zh-CN" sz="2800" b="1" dirty="0"/>
              <a:t>          </a:t>
            </a:r>
            <a:r>
              <a:rPr lang="en-US" altLang="zh-CN" sz="2800" b="1" dirty="0" err="1"/>
              <a:t>b.data</a:t>
            </a:r>
            <a:r>
              <a:rPr lang="en-US" altLang="zh-CN" sz="2800" b="1" dirty="0"/>
              <a:t>[q].</a:t>
            </a:r>
            <a:r>
              <a:rPr lang="en-US" altLang="zh-CN" sz="2800" b="1" dirty="0" err="1"/>
              <a:t>col</a:t>
            </a:r>
            <a:r>
              <a:rPr lang="en-US" altLang="zh-CN" sz="2800" b="1" dirty="0"/>
              <a:t>=</a:t>
            </a:r>
            <a:r>
              <a:rPr lang="en-US" altLang="zh-CN" sz="2800" b="1" dirty="0" err="1"/>
              <a:t>a.data</a:t>
            </a:r>
            <a:r>
              <a:rPr lang="en-US" altLang="zh-CN" sz="2800" b="1" dirty="0"/>
              <a:t>[p].row ;</a:t>
            </a:r>
          </a:p>
          <a:p>
            <a:pPr marL="1435100" lvl="4" indent="0">
              <a:lnSpc>
                <a:spcPct val="110000"/>
              </a:lnSpc>
              <a:buFont typeface="Wingdings" pitchFamily="2" charset="2"/>
              <a:buNone/>
            </a:pPr>
            <a:r>
              <a:rPr lang="en-US" altLang="zh-CN" sz="2800" b="1" dirty="0"/>
              <a:t>           </a:t>
            </a:r>
            <a:r>
              <a:rPr lang="en-US" altLang="zh-CN" sz="2800" b="1" dirty="0" err="1"/>
              <a:t>b.data</a:t>
            </a:r>
            <a:r>
              <a:rPr lang="en-US" altLang="zh-CN" sz="2800" b="1" dirty="0"/>
              <a:t>[q].value=</a:t>
            </a:r>
            <a:r>
              <a:rPr lang="en-US" altLang="zh-CN" sz="2800" b="1" dirty="0" err="1"/>
              <a:t>a.data</a:t>
            </a:r>
            <a:r>
              <a:rPr lang="en-US" altLang="zh-CN" sz="2800" b="1" dirty="0"/>
              <a:t>[p].value ; </a:t>
            </a:r>
          </a:p>
          <a:p>
            <a:pPr marL="1435100" lvl="4" indent="0">
              <a:lnSpc>
                <a:spcPct val="110000"/>
              </a:lnSpc>
              <a:buFont typeface="Wingdings" pitchFamily="2" charset="2"/>
              <a:buNone/>
            </a:pPr>
            <a:r>
              <a:rPr lang="en-US" altLang="zh-CN" sz="2800" b="1" dirty="0"/>
              <a:t>           ++</a:t>
            </a:r>
            <a:r>
              <a:rPr lang="en-US" altLang="zh-CN" sz="2800" b="1" dirty="0" err="1"/>
              <a:t>cpot</a:t>
            </a:r>
            <a:r>
              <a:rPr lang="en-US" altLang="zh-CN" sz="2800" b="1" dirty="0"/>
              <a:t>[</a:t>
            </a:r>
            <a:r>
              <a:rPr lang="en-US" altLang="zh-CN" sz="2800" b="1" dirty="0" err="1"/>
              <a:t>col</a:t>
            </a:r>
            <a:r>
              <a:rPr lang="en-US" altLang="zh-CN" sz="2800" b="1" dirty="0"/>
              <a:t>] ;      </a:t>
            </a:r>
            <a:r>
              <a:rPr lang="en-US" altLang="zh-CN" sz="2400" b="1" dirty="0"/>
              <a:t>/*</a:t>
            </a:r>
            <a:r>
              <a:rPr lang="zh-CN" altLang="en-US" sz="2400" b="1" dirty="0">
                <a:latin typeface="楷体" pitchFamily="49" charset="-122"/>
                <a:ea typeface="楷体" pitchFamily="49" charset="-122"/>
              </a:rPr>
              <a:t>至关重要</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当本列中  </a:t>
            </a:r>
            <a:r>
              <a:rPr lang="zh-CN" altLang="en-US" sz="2400" b="1" dirty="0"/>
              <a:t>*</a:t>
            </a:r>
            <a:r>
              <a:rPr lang="en-US" altLang="zh-CN" sz="2400" b="1" dirty="0"/>
              <a:t>/</a:t>
            </a:r>
          </a:p>
          <a:p>
            <a:pPr marL="1435100" lvl="4" indent="0">
              <a:lnSpc>
                <a:spcPct val="110000"/>
              </a:lnSpc>
              <a:buFont typeface="Wingdings" pitchFamily="2" charset="2"/>
              <a:buNone/>
            </a:pPr>
            <a:r>
              <a:rPr lang="en-US" altLang="zh-CN" sz="2800" b="1" dirty="0"/>
              <a:t>     }</a:t>
            </a:r>
          </a:p>
          <a:p>
            <a:pPr marL="1079500" lvl="3" indent="0">
              <a:lnSpc>
                <a:spcPct val="110000"/>
              </a:lnSpc>
              <a:buFont typeface="Wingdings" pitchFamily="2" charset="2"/>
              <a:buNone/>
            </a:pPr>
            <a:r>
              <a:rPr lang="en-US" altLang="zh-CN" sz="2800" b="1" dirty="0"/>
              <a:t>}</a:t>
            </a:r>
          </a:p>
          <a:p>
            <a:pPr marL="355600" lvl="1" indent="0">
              <a:lnSpc>
                <a:spcPct val="110000"/>
              </a:lnSpc>
              <a:buFont typeface="Wingdings" pitchFamily="2" charset="2"/>
              <a:buNone/>
            </a:pPr>
            <a:r>
              <a:rPr lang="en-US" altLang="zh-CN" b="1" dirty="0"/>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198</a:t>
            </a:fld>
            <a:endParaRPr lang="en-US" altLang="zh-CN"/>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idx="4294967295"/>
          </p:nvPr>
        </p:nvSpPr>
        <p:spPr>
          <a:xfrm>
            <a:off x="179513" y="332656"/>
            <a:ext cx="8208838" cy="503957"/>
          </a:xfrm>
        </p:spPr>
        <p:txBody>
          <a:bodyPr>
            <a:prstTxWarp prst="textNoShape">
              <a:avLst/>
            </a:prstTxWarp>
          </a:bodyPr>
          <a:lstStyle/>
          <a:p>
            <a:pPr algn="l"/>
            <a:r>
              <a:rPr lang="en-US" altLang="zh-CN" sz="3200" b="1" dirty="0">
                <a:effectLst/>
                <a:latin typeface="楷体" pitchFamily="49" charset="-122"/>
                <a:ea typeface="楷体" pitchFamily="49" charset="-122"/>
              </a:rPr>
              <a:t>2</a:t>
            </a:r>
            <a:r>
              <a:rPr lang="zh-CN" altLang="en-US" sz="3200" b="1" dirty="0">
                <a:effectLst/>
                <a:latin typeface="楷体" pitchFamily="49" charset="-122"/>
                <a:ea typeface="楷体" pitchFamily="49" charset="-122"/>
              </a:rPr>
              <a:t>、行逻辑链接的三元组顺序表</a:t>
            </a:r>
            <a:endParaRPr lang="zh-CN" altLang="en-US" sz="3200" b="1" dirty="0">
              <a:latin typeface="楷体" pitchFamily="49" charset="-122"/>
              <a:ea typeface="楷体" pitchFamily="49" charset="-122"/>
            </a:endParaRPr>
          </a:p>
        </p:txBody>
      </p:sp>
      <p:sp>
        <p:nvSpPr>
          <p:cNvPr id="45058" name="Rectangle 3"/>
          <p:cNvSpPr>
            <a:spLocks noChangeArrowheads="1"/>
          </p:cNvSpPr>
          <p:nvPr/>
        </p:nvSpPr>
        <p:spPr bwMode="auto">
          <a:xfrm>
            <a:off x="228600" y="1052513"/>
            <a:ext cx="8736013" cy="5329237"/>
          </a:xfrm>
          <a:prstGeom prst="rect">
            <a:avLst/>
          </a:prstGeom>
          <a:noFill/>
          <a:ln w="9525">
            <a:noFill/>
            <a:miter lim="800000"/>
            <a:headEnd/>
            <a:tailEnd/>
          </a:ln>
        </p:spPr>
        <p:txBody>
          <a:bodyPr/>
          <a:lstStyle/>
          <a:p>
            <a:pPr>
              <a:lnSpc>
                <a:spcPct val="110000"/>
              </a:lnSpc>
              <a:spcBef>
                <a:spcPct val="20000"/>
              </a:spcBef>
            </a:pPr>
            <a:r>
              <a:rPr lang="zh-CN" altLang="en-US" sz="2800" b="1" dirty="0"/>
              <a:t>        </a:t>
            </a:r>
            <a:r>
              <a:rPr lang="zh-CN" altLang="en-US" sz="2800" b="1" dirty="0">
                <a:latin typeface="楷体" pitchFamily="49" charset="-122"/>
                <a:ea typeface="楷体" pitchFamily="49" charset="-122"/>
              </a:rPr>
              <a:t>将上述方法二中的辅助向量</a:t>
            </a:r>
            <a:r>
              <a:rPr lang="en-US" altLang="zh-CN" sz="2800" b="1" dirty="0" err="1">
                <a:latin typeface="楷体" pitchFamily="49" charset="-122"/>
                <a:ea typeface="楷体" pitchFamily="49" charset="-122"/>
              </a:rPr>
              <a:t>cpot</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固定在稀疏矩阵的三元组表中，用来指示“行”的信息。得到另一种顺序存储结构：</a:t>
            </a:r>
            <a:r>
              <a:rPr lang="zh-CN" altLang="en-US" sz="2800" b="1" dirty="0">
                <a:solidFill>
                  <a:schemeClr val="folHlink"/>
                </a:solidFill>
                <a:latin typeface="楷体" pitchFamily="49" charset="-122"/>
                <a:ea typeface="楷体" pitchFamily="49" charset="-122"/>
              </a:rPr>
              <a:t>行逻辑链接的三元组顺序表</a:t>
            </a:r>
            <a:r>
              <a:rPr lang="zh-CN" altLang="en-US" sz="2800" b="1" dirty="0">
                <a:latin typeface="楷体" pitchFamily="49" charset="-122"/>
                <a:ea typeface="楷体" pitchFamily="49" charset="-122"/>
              </a:rPr>
              <a:t>。其类型描述如下：</a:t>
            </a:r>
          </a:p>
          <a:p>
            <a:pPr>
              <a:lnSpc>
                <a:spcPct val="110000"/>
              </a:lnSpc>
              <a:spcBef>
                <a:spcPct val="20000"/>
              </a:spcBef>
            </a:pPr>
            <a:r>
              <a:rPr lang="en-US" altLang="zh-CN" sz="2800" b="1" dirty="0"/>
              <a:t>#define MAX_ROW 100</a:t>
            </a:r>
          </a:p>
          <a:p>
            <a:pPr>
              <a:lnSpc>
                <a:spcPct val="110000"/>
              </a:lnSpc>
              <a:spcBef>
                <a:spcPct val="20000"/>
              </a:spcBef>
            </a:pPr>
            <a:r>
              <a:rPr lang="en-US" altLang="zh-CN" sz="2800" b="1" dirty="0" err="1"/>
              <a:t>typedef</a:t>
            </a:r>
            <a:r>
              <a:rPr lang="en-US" altLang="zh-CN" sz="2800" b="1" dirty="0"/>
              <a:t> </a:t>
            </a:r>
            <a:r>
              <a:rPr lang="en-US" altLang="zh-CN" sz="2800" b="1" dirty="0" err="1"/>
              <a:t>struct</a:t>
            </a:r>
            <a:r>
              <a:rPr lang="en-US" altLang="zh-CN" sz="2800" b="1" dirty="0"/>
              <a:t>  </a:t>
            </a:r>
          </a:p>
          <a:p>
            <a:pPr marL="355600" lvl="1">
              <a:lnSpc>
                <a:spcPct val="110000"/>
              </a:lnSpc>
              <a:spcBef>
                <a:spcPct val="20000"/>
              </a:spcBef>
            </a:pPr>
            <a:r>
              <a:rPr lang="en-US" altLang="zh-CN" sz="2800" b="1" dirty="0"/>
              <a:t>{  Triple data[MAX_SIZE] ;</a:t>
            </a:r>
            <a:r>
              <a:rPr lang="en-US" altLang="zh-CN" b="1" dirty="0"/>
              <a:t>     /*  </a:t>
            </a:r>
            <a:r>
              <a:rPr lang="zh-CN" altLang="en-US" b="1" dirty="0">
                <a:latin typeface="楷体" pitchFamily="49" charset="-122"/>
                <a:ea typeface="楷体" pitchFamily="49" charset="-122"/>
              </a:rPr>
              <a:t>非</a:t>
            </a:r>
            <a:r>
              <a:rPr lang="en-US" altLang="zh-CN" b="1" dirty="0">
                <a:latin typeface="楷体" pitchFamily="49" charset="-122"/>
                <a:ea typeface="楷体" pitchFamily="49" charset="-122"/>
              </a:rPr>
              <a:t>0</a:t>
            </a:r>
            <a:r>
              <a:rPr lang="zh-CN" altLang="en-US" b="1" dirty="0">
                <a:latin typeface="楷体" pitchFamily="49" charset="-122"/>
                <a:ea typeface="楷体" pitchFamily="49" charset="-122"/>
              </a:rPr>
              <a:t>元素的三元组表  </a:t>
            </a:r>
            <a:r>
              <a:rPr lang="zh-CN" altLang="en-US" b="1" dirty="0"/>
              <a:t>*</a:t>
            </a:r>
            <a:r>
              <a:rPr lang="en-US" altLang="zh-CN" b="1" dirty="0"/>
              <a:t>/  </a:t>
            </a:r>
          </a:p>
          <a:p>
            <a:pPr marL="723900" lvl="2">
              <a:lnSpc>
                <a:spcPct val="110000"/>
              </a:lnSpc>
              <a:spcBef>
                <a:spcPct val="20000"/>
              </a:spcBef>
            </a:pPr>
            <a:r>
              <a:rPr lang="en-US" altLang="zh-CN" sz="2800" b="1" dirty="0" err="1"/>
              <a:t>int</a:t>
            </a:r>
            <a:r>
              <a:rPr lang="en-US" altLang="zh-CN" sz="2800" b="1" dirty="0"/>
              <a:t>     </a:t>
            </a:r>
            <a:r>
              <a:rPr lang="en-US" altLang="zh-CN" sz="2800" b="1" dirty="0" err="1"/>
              <a:t>rpos</a:t>
            </a:r>
            <a:r>
              <a:rPr lang="en-US" altLang="zh-CN" sz="2800" b="1" dirty="0"/>
              <a:t>[MAX_ROW];</a:t>
            </a:r>
            <a:r>
              <a:rPr lang="en-US" altLang="zh-CN" b="1" dirty="0"/>
              <a:t>     /* </a:t>
            </a:r>
            <a:r>
              <a:rPr lang="zh-CN" altLang="en-US" b="1" dirty="0">
                <a:latin typeface="楷体" pitchFamily="49" charset="-122"/>
                <a:ea typeface="楷体" pitchFamily="49" charset="-122"/>
              </a:rPr>
              <a:t>各行第一个非</a:t>
            </a:r>
            <a:r>
              <a:rPr lang="en-US" altLang="zh-CN" b="1" dirty="0">
                <a:latin typeface="楷体" pitchFamily="49" charset="-122"/>
                <a:ea typeface="楷体" pitchFamily="49" charset="-122"/>
              </a:rPr>
              <a:t>0</a:t>
            </a:r>
            <a:r>
              <a:rPr lang="zh-CN" altLang="en-US" b="1" dirty="0">
                <a:latin typeface="楷体" pitchFamily="49" charset="-122"/>
                <a:ea typeface="楷体" pitchFamily="49" charset="-122"/>
              </a:rPr>
              <a:t>位置表 </a:t>
            </a:r>
            <a:r>
              <a:rPr lang="zh-CN" altLang="en-US" b="1" dirty="0"/>
              <a:t>*</a:t>
            </a:r>
            <a:r>
              <a:rPr lang="en-US" altLang="zh-CN" b="1" dirty="0"/>
              <a:t>/ </a:t>
            </a:r>
          </a:p>
          <a:p>
            <a:pPr marL="723900" lvl="2">
              <a:lnSpc>
                <a:spcPct val="110000"/>
              </a:lnSpc>
              <a:spcBef>
                <a:spcPct val="20000"/>
              </a:spcBef>
            </a:pPr>
            <a:r>
              <a:rPr lang="en-US" altLang="zh-CN" sz="2800" b="1" dirty="0" err="1"/>
              <a:t>int</a:t>
            </a:r>
            <a:r>
              <a:rPr lang="en-US" altLang="zh-CN" sz="2800" b="1" dirty="0"/>
              <a:t>    </a:t>
            </a:r>
            <a:r>
              <a:rPr lang="en-US" altLang="zh-CN" sz="2800" b="1" dirty="0" err="1"/>
              <a:t>rn</a:t>
            </a:r>
            <a:r>
              <a:rPr lang="en-US" altLang="zh-CN" sz="2800" b="1" dirty="0"/>
              <a:t> ,</a:t>
            </a:r>
            <a:r>
              <a:rPr lang="en-US" altLang="zh-CN" sz="2800" b="1" dirty="0" err="1"/>
              <a:t>cn</a:t>
            </a:r>
            <a:r>
              <a:rPr lang="en-US" altLang="zh-CN" sz="2800" b="1" dirty="0"/>
              <a:t> , </a:t>
            </a:r>
            <a:r>
              <a:rPr lang="en-US" altLang="zh-CN" sz="2800" b="1" dirty="0" err="1"/>
              <a:t>tn</a:t>
            </a:r>
            <a:r>
              <a:rPr lang="en-US" altLang="zh-CN" sz="2800" b="1" dirty="0"/>
              <a:t> ;</a:t>
            </a:r>
            <a:r>
              <a:rPr lang="en-US" altLang="zh-CN" b="1" dirty="0"/>
              <a:t>       </a:t>
            </a:r>
            <a:r>
              <a:rPr lang="en-US" altLang="zh-CN" b="1" dirty="0">
                <a:latin typeface="楷体" pitchFamily="49" charset="-122"/>
                <a:ea typeface="楷体" pitchFamily="49" charset="-122"/>
              </a:rPr>
              <a:t>/*  </a:t>
            </a:r>
            <a:r>
              <a:rPr lang="zh-CN" altLang="en-US" b="1" dirty="0">
                <a:latin typeface="楷体" pitchFamily="49" charset="-122"/>
                <a:ea typeface="楷体" pitchFamily="49" charset="-122"/>
              </a:rPr>
              <a:t>矩阵的行、列数和非</a:t>
            </a:r>
            <a:r>
              <a:rPr lang="en-US" altLang="zh-CN" b="1" dirty="0">
                <a:latin typeface="楷体" pitchFamily="49" charset="-122"/>
                <a:ea typeface="楷体" pitchFamily="49" charset="-122"/>
              </a:rPr>
              <a:t>0</a:t>
            </a:r>
            <a:r>
              <a:rPr lang="zh-CN" altLang="en-US" b="1" dirty="0">
                <a:latin typeface="楷体" pitchFamily="49" charset="-122"/>
                <a:ea typeface="楷体" pitchFamily="49" charset="-122"/>
              </a:rPr>
              <a:t>元个数  </a:t>
            </a:r>
            <a:r>
              <a:rPr lang="zh-CN" altLang="en-US" b="1" dirty="0"/>
              <a:t>*</a:t>
            </a:r>
            <a:r>
              <a:rPr lang="en-US" altLang="zh-CN" b="1" dirty="0"/>
              <a:t>/</a:t>
            </a:r>
          </a:p>
          <a:p>
            <a:pPr marL="355600" lvl="1">
              <a:lnSpc>
                <a:spcPct val="110000"/>
              </a:lnSpc>
              <a:spcBef>
                <a:spcPct val="20000"/>
              </a:spcBef>
            </a:pPr>
            <a:r>
              <a:rPr lang="en-US" altLang="zh-CN" sz="2800" b="1" dirty="0"/>
              <a:t>}</a:t>
            </a:r>
            <a:r>
              <a:rPr lang="en-US" altLang="zh-CN" sz="2800" b="1" dirty="0" err="1"/>
              <a:t>RLSMatrix</a:t>
            </a:r>
            <a:r>
              <a:rPr lang="en-US" altLang="zh-CN" sz="2800" b="1" dirty="0"/>
              <a:t> ;</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199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数据结构与算法</a:t>
            </a:r>
            <a:r>
              <a:rPr lang="en-US" altLang="zh-CN" dirty="0"/>
              <a:t/>
            </a:r>
            <a:br>
              <a:rPr lang="en-US" altLang="zh-CN" dirty="0"/>
            </a:br>
            <a:r>
              <a:rPr lang="en-US" altLang="zh-CN" sz="2000" b="0" dirty="0">
                <a:solidFill>
                  <a:srgbClr val="008000"/>
                </a:solidFill>
                <a:latin typeface="Times New Roman" pitchFamily="18" charset="0"/>
                <a:cs typeface="Times New Roman" pitchFamily="18" charset="0"/>
              </a:rPr>
              <a:t>Data Structures and Algorithms</a:t>
            </a:r>
            <a:endParaRPr lang="zh-CN" altLang="en-US" dirty="0"/>
          </a:p>
        </p:txBody>
      </p:sp>
      <p:sp>
        <p:nvSpPr>
          <p:cNvPr id="4" name="灯片编号占位符 3"/>
          <p:cNvSpPr>
            <a:spLocks noGrp="1"/>
          </p:cNvSpPr>
          <p:nvPr>
            <p:ph type="sldNum" sz="quarter" idx="10"/>
          </p:nvPr>
        </p:nvSpPr>
        <p:spPr/>
        <p:txBody>
          <a:bodyPr/>
          <a:lstStyle/>
          <a:p>
            <a:pPr>
              <a:defRPr/>
            </a:pPr>
            <a:fld id="{618419BB-E17F-4A68-8340-27658F7866D1}" type="slidenum">
              <a:rPr lang="zh-CN" altLang="en-US" smtClean="0"/>
              <a:pPr>
                <a:defRPr/>
              </a:pPr>
              <a:t>2</a:t>
            </a:fld>
            <a:endParaRPr lang="en-US" altLang="zh-CN" dirty="0"/>
          </a:p>
        </p:txBody>
      </p:sp>
      <p:grpSp>
        <p:nvGrpSpPr>
          <p:cNvPr id="5" name="组合 4"/>
          <p:cNvGrpSpPr/>
          <p:nvPr/>
        </p:nvGrpSpPr>
        <p:grpSpPr>
          <a:xfrm>
            <a:off x="2483768" y="2132856"/>
            <a:ext cx="4392488" cy="3456384"/>
            <a:chOff x="242211" y="63479"/>
            <a:chExt cx="2865855" cy="1910764"/>
          </a:xfrm>
          <a:solidFill>
            <a:srgbClr val="006600"/>
          </a:solidFill>
        </p:grpSpPr>
        <p:sp>
          <p:nvSpPr>
            <p:cNvPr id="15" name="圆角矩形 14"/>
            <p:cNvSpPr/>
            <p:nvPr/>
          </p:nvSpPr>
          <p:spPr>
            <a:xfrm>
              <a:off x="242211" y="63479"/>
              <a:ext cx="2865855" cy="1910764"/>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圆角矩形 4"/>
            <p:cNvSpPr/>
            <p:nvPr/>
          </p:nvSpPr>
          <p:spPr>
            <a:xfrm>
              <a:off x="498091" y="110083"/>
              <a:ext cx="2375069" cy="172421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lvl="0" algn="l" defTabSz="1066800">
                <a:lnSpc>
                  <a:spcPct val="150000"/>
                </a:lnSpc>
                <a:spcBef>
                  <a:spcPct val="0"/>
                </a:spcBef>
                <a:spcAft>
                  <a:spcPts val="0"/>
                </a:spcAft>
              </a:pPr>
              <a:r>
                <a:rPr lang="zh-CN" sz="3200" b="1" kern="1200" dirty="0">
                  <a:solidFill>
                    <a:schemeClr val="bg1"/>
                  </a:solidFill>
                  <a:latin typeface="楷体" pitchFamily="49" charset="-122"/>
                  <a:ea typeface="楷体" pitchFamily="49" charset="-122"/>
                </a:rPr>
                <a:t>线性表概念</a:t>
              </a:r>
            </a:p>
            <a:p>
              <a:pPr defTabSz="1066800">
                <a:lnSpc>
                  <a:spcPct val="150000"/>
                </a:lnSpc>
                <a:spcAft>
                  <a:spcPts val="0"/>
                </a:spcAft>
              </a:pPr>
              <a:r>
                <a:rPr lang="zh-CN" sz="3200" b="1" kern="1200" dirty="0">
                  <a:solidFill>
                    <a:schemeClr val="bg1"/>
                  </a:solidFill>
                  <a:latin typeface="楷体" pitchFamily="49" charset="-122"/>
                  <a:ea typeface="楷体" pitchFamily="49" charset="-122"/>
                </a:rPr>
                <a:t>顺序表</a:t>
              </a:r>
              <a:endParaRPr lang="en-US" altLang="zh-CN" sz="3200" b="1" dirty="0">
                <a:solidFill>
                  <a:schemeClr val="bg1"/>
                </a:solidFill>
                <a:latin typeface="楷体" pitchFamily="49" charset="-122"/>
                <a:ea typeface="楷体" pitchFamily="49" charset="-122"/>
              </a:endParaRPr>
            </a:p>
          </p:txBody>
        </p:sp>
      </p:grpSp>
    </p:spTree>
    <p:extLst>
      <p:ext uri="{BB962C8B-B14F-4D97-AF65-F5344CB8AC3E}">
        <p14:creationId xmlns:p14="http://schemas.microsoft.com/office/powerpoint/2010/main" xmlns="" val="773837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dirty="0"/>
              <a:t>顺序表的主要特点</a:t>
            </a:r>
          </a:p>
        </p:txBody>
      </p:sp>
      <p:sp>
        <p:nvSpPr>
          <p:cNvPr id="21507" name="内容占位符 5"/>
          <p:cNvSpPr>
            <a:spLocks noGrp="1"/>
          </p:cNvSpPr>
          <p:nvPr>
            <p:ph idx="1"/>
          </p:nvPr>
        </p:nvSpPr>
        <p:spPr>
          <a:xfrm>
            <a:off x="1000124" y="1600200"/>
            <a:ext cx="7388299" cy="4525963"/>
          </a:xfrm>
        </p:spPr>
        <p:txBody>
          <a:bodyPr/>
          <a:lstStyle/>
          <a:p>
            <a:pPr>
              <a:buFont typeface="Wingdings" pitchFamily="2" charset="2"/>
              <a:buNone/>
            </a:pPr>
            <a:r>
              <a:rPr lang="en-US" altLang="zh-CN" dirty="0">
                <a:solidFill>
                  <a:srgbClr val="008000"/>
                </a:solidFill>
                <a:latin typeface="楷体" pitchFamily="49" charset="-122"/>
              </a:rPr>
              <a:t>(1)</a:t>
            </a:r>
            <a:r>
              <a:rPr lang="zh-CN" altLang="en-US" dirty="0">
                <a:latin typeface="楷体" pitchFamily="49" charset="-122"/>
              </a:rPr>
              <a:t>存储空间利用率高</a:t>
            </a:r>
            <a:r>
              <a:rPr lang="en-US" altLang="zh-CN" dirty="0">
                <a:solidFill>
                  <a:srgbClr val="008000"/>
                </a:solidFill>
                <a:latin typeface="楷体" pitchFamily="49" charset="-122"/>
              </a:rPr>
              <a:t>——</a:t>
            </a:r>
            <a:r>
              <a:rPr lang="zh-CN" altLang="en-US" dirty="0">
                <a:solidFill>
                  <a:srgbClr val="008000"/>
                </a:solidFill>
                <a:latin typeface="楷体" pitchFamily="49" charset="-122"/>
              </a:rPr>
              <a:t>只存储元素值。</a:t>
            </a:r>
          </a:p>
          <a:p>
            <a:pPr>
              <a:buFont typeface="Wingdings" pitchFamily="2" charset="2"/>
              <a:buNone/>
            </a:pPr>
            <a:r>
              <a:rPr lang="en-US" altLang="zh-CN" dirty="0">
                <a:solidFill>
                  <a:srgbClr val="008000"/>
                </a:solidFill>
                <a:latin typeface="楷体" pitchFamily="49" charset="-122"/>
              </a:rPr>
              <a:t>(2)</a:t>
            </a:r>
            <a:r>
              <a:rPr lang="zh-CN" altLang="en-US" dirty="0">
                <a:latin typeface="楷体" pitchFamily="49" charset="-122"/>
              </a:rPr>
              <a:t>随机存取</a:t>
            </a:r>
            <a:r>
              <a:rPr lang="en-US" altLang="zh-CN" dirty="0">
                <a:solidFill>
                  <a:srgbClr val="008000"/>
                </a:solidFill>
                <a:latin typeface="楷体" pitchFamily="49" charset="-122"/>
              </a:rPr>
              <a:t>——</a:t>
            </a:r>
            <a:r>
              <a:rPr lang="zh-CN" altLang="en-US" dirty="0">
                <a:latin typeface="楷体" pitchFamily="49" charset="-122"/>
              </a:rPr>
              <a:t>可以通过计算来确定顺序表中第</a:t>
            </a:r>
            <a:r>
              <a:rPr lang="en-US" altLang="zh-CN" dirty="0" err="1">
                <a:latin typeface="楷体" pitchFamily="49" charset="-122"/>
              </a:rPr>
              <a:t>i</a:t>
            </a:r>
            <a:r>
              <a:rPr lang="zh-CN" altLang="en-US" dirty="0">
                <a:latin typeface="楷体" pitchFamily="49" charset="-122"/>
              </a:rPr>
              <a:t>个数据元素的存储地址 </a:t>
            </a:r>
            <a:r>
              <a:rPr lang="en-US" altLang="zh-CN" dirty="0">
                <a:latin typeface="楷体" pitchFamily="49" charset="-122"/>
              </a:rPr>
              <a:t>L</a:t>
            </a:r>
            <a:r>
              <a:rPr lang="en-US" altLang="zh-CN" sz="2400" dirty="0">
                <a:latin typeface="楷体" pitchFamily="49" charset="-122"/>
              </a:rPr>
              <a:t>i </a:t>
            </a:r>
            <a:r>
              <a:rPr lang="en-US" altLang="zh-CN" dirty="0">
                <a:latin typeface="楷体" pitchFamily="49" charset="-122"/>
              </a:rPr>
              <a:t>= L</a:t>
            </a:r>
            <a:r>
              <a:rPr lang="en-US" altLang="zh-CN" sz="2000" dirty="0">
                <a:latin typeface="楷体" pitchFamily="49" charset="-122"/>
              </a:rPr>
              <a:t>0</a:t>
            </a:r>
            <a:r>
              <a:rPr lang="en-US" altLang="zh-CN" dirty="0">
                <a:latin typeface="楷体" pitchFamily="49" charset="-122"/>
              </a:rPr>
              <a:t>+(i-1)*m,</a:t>
            </a:r>
            <a:r>
              <a:rPr lang="zh-CN" altLang="en-US" dirty="0">
                <a:latin typeface="楷体" pitchFamily="49" charset="-122"/>
              </a:rPr>
              <a:t>其中，</a:t>
            </a:r>
            <a:r>
              <a:rPr lang="en-US" altLang="zh-CN" dirty="0">
                <a:latin typeface="楷体" pitchFamily="49" charset="-122"/>
              </a:rPr>
              <a:t>L</a:t>
            </a:r>
            <a:r>
              <a:rPr lang="en-US" altLang="zh-CN" sz="2000" dirty="0">
                <a:latin typeface="楷体" pitchFamily="49" charset="-122"/>
              </a:rPr>
              <a:t>0</a:t>
            </a:r>
            <a:r>
              <a:rPr lang="zh-CN" altLang="en-US" dirty="0">
                <a:latin typeface="楷体" pitchFamily="49" charset="-122"/>
              </a:rPr>
              <a:t>为第一个数据元素的存储地址，</a:t>
            </a:r>
          </a:p>
          <a:p>
            <a:pPr>
              <a:buFont typeface="Wingdings" pitchFamily="2" charset="2"/>
              <a:buNone/>
            </a:pPr>
            <a:r>
              <a:rPr lang="en-US" altLang="zh-CN" dirty="0">
                <a:latin typeface="楷体" pitchFamily="49" charset="-122"/>
              </a:rPr>
              <a:t>m</a:t>
            </a:r>
            <a:r>
              <a:rPr lang="zh-CN" altLang="en-US" dirty="0">
                <a:latin typeface="楷体" pitchFamily="49" charset="-122"/>
              </a:rPr>
              <a:t>为每个数据元素所占用的存储单元数。</a:t>
            </a:r>
          </a:p>
          <a:p>
            <a:pPr>
              <a:buFont typeface="Wingdings" pitchFamily="2" charset="2"/>
              <a:buNone/>
            </a:pPr>
            <a:r>
              <a:rPr lang="en-US" altLang="zh-CN" dirty="0">
                <a:solidFill>
                  <a:srgbClr val="008000"/>
                </a:solidFill>
                <a:latin typeface="楷体" pitchFamily="49" charset="-122"/>
              </a:rPr>
              <a:t>(3)</a:t>
            </a:r>
            <a:r>
              <a:rPr lang="zh-CN" altLang="en-US" dirty="0">
                <a:latin typeface="楷体" pitchFamily="49" charset="-122"/>
              </a:rPr>
              <a:t>插入和删除数据元素会引起大量结点移动。</a:t>
            </a:r>
          </a:p>
        </p:txBody>
      </p:sp>
      <p:sp>
        <p:nvSpPr>
          <p:cNvPr id="21508" name="灯片编号占位符 1"/>
          <p:cNvSpPr>
            <a:spLocks noGrp="1"/>
          </p:cNvSpPr>
          <p:nvPr>
            <p:ph type="sldNum" sz="quarter" idx="10"/>
          </p:nvPr>
        </p:nvSpPr>
        <p:spPr>
          <a:noFill/>
        </p:spPr>
        <p:txBody>
          <a:bodyPr/>
          <a:lstStyle/>
          <a:p>
            <a:fld id="{F5031802-C43E-4CFE-B190-D53B2CA449FD}" type="slidenum">
              <a:rPr lang="zh-CN" altLang="en-US" smtClean="0">
                <a:ea typeface="宋体" charset="-122"/>
              </a:rPr>
              <a:pPr/>
              <a:t>20</a:t>
            </a:fld>
            <a:endParaRPr lang="en-US" altLang="zh-CN">
              <a:ea typeface="宋体" charset="-122"/>
            </a:endParaRPr>
          </a:p>
        </p:txBody>
      </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p:nvPr>
        </p:nvSpPr>
        <p:spPr>
          <a:xfrm>
            <a:off x="152400" y="152400"/>
            <a:ext cx="8812213" cy="6229350"/>
          </a:xfrm>
        </p:spPr>
        <p:txBody>
          <a:bodyPr/>
          <a:lstStyle/>
          <a:p>
            <a:pPr marL="0" indent="0">
              <a:buFont typeface="Wingdings" pitchFamily="2" charset="2"/>
              <a:buNone/>
            </a:pPr>
            <a:r>
              <a:rPr lang="zh-CN" altLang="en-US" b="1" dirty="0">
                <a:solidFill>
                  <a:schemeClr val="folHlink"/>
                </a:solidFill>
                <a:latin typeface="楷体" pitchFamily="49" charset="-122"/>
              </a:rPr>
              <a:t>稀疏矩阵的乘法</a:t>
            </a:r>
          </a:p>
          <a:p>
            <a:pPr marL="0" indent="0">
              <a:buFont typeface="Wingdings" pitchFamily="2" charset="2"/>
              <a:buNone/>
            </a:pPr>
            <a:r>
              <a:rPr lang="zh-CN" altLang="en-US" sz="2400" b="1" dirty="0"/>
              <a:t>设有两个矩阵：</a:t>
            </a:r>
            <a:r>
              <a:rPr lang="en-US" altLang="zh-CN" sz="2400" b="1" dirty="0"/>
              <a:t>A=(</a:t>
            </a:r>
            <a:r>
              <a:rPr lang="en-US" altLang="zh-CN" sz="2400" b="1" dirty="0" err="1"/>
              <a:t>a</a:t>
            </a:r>
            <a:r>
              <a:rPr lang="en-US" altLang="zh-CN" sz="2400" b="1" baseline="-16000" dirty="0" err="1"/>
              <a:t>ij</a:t>
            </a:r>
            <a:r>
              <a:rPr lang="en-US" altLang="zh-CN" sz="2400" b="1" dirty="0"/>
              <a:t>)</a:t>
            </a:r>
            <a:r>
              <a:rPr lang="en-US" altLang="zh-CN" sz="2400" b="1" baseline="-16000" dirty="0" err="1"/>
              <a:t>m</a:t>
            </a:r>
            <a:r>
              <a:rPr lang="en-US" altLang="zh-CN" sz="2400" b="1" baseline="-16000" dirty="0" err="1">
                <a:sym typeface="Symbol" pitchFamily="18" charset="2"/>
              </a:rPr>
              <a:t></a:t>
            </a:r>
            <a:r>
              <a:rPr lang="en-US" altLang="zh-CN" sz="2400" b="1" baseline="-16000" dirty="0" err="1"/>
              <a:t>n</a:t>
            </a:r>
            <a:r>
              <a:rPr lang="en-US" altLang="zh-CN" sz="2400" b="1" baseline="-25000" dirty="0"/>
              <a:t> </a:t>
            </a:r>
            <a:r>
              <a:rPr lang="zh-CN" altLang="en-US" sz="2400" b="1" dirty="0"/>
              <a:t>，</a:t>
            </a:r>
            <a:r>
              <a:rPr lang="en-US" altLang="zh-CN" sz="2400" b="1" dirty="0"/>
              <a:t>B=(</a:t>
            </a:r>
            <a:r>
              <a:rPr lang="en-US" altLang="zh-CN" sz="2400" b="1" dirty="0" err="1"/>
              <a:t>b</a:t>
            </a:r>
            <a:r>
              <a:rPr lang="en-US" altLang="zh-CN" sz="2400" b="1" baseline="-16000" dirty="0" err="1"/>
              <a:t>ij</a:t>
            </a:r>
            <a:r>
              <a:rPr lang="en-US" altLang="zh-CN" sz="2400" b="1" dirty="0"/>
              <a:t>)</a:t>
            </a:r>
            <a:r>
              <a:rPr lang="en-US" altLang="zh-CN" sz="2400" b="1" baseline="-16000" dirty="0" err="1"/>
              <a:t>n</a:t>
            </a:r>
            <a:r>
              <a:rPr lang="en-US" altLang="zh-CN" sz="2400" b="1" baseline="-16000" dirty="0" err="1">
                <a:sym typeface="Symbol" pitchFamily="18" charset="2"/>
              </a:rPr>
              <a:t>p</a:t>
            </a:r>
            <a:endParaRPr lang="en-US" altLang="zh-CN" sz="2400" b="1" baseline="-16000" dirty="0">
              <a:sym typeface="Symbol" pitchFamily="18" charset="2"/>
            </a:endParaRPr>
          </a:p>
          <a:p>
            <a:pPr marL="0" indent="0">
              <a:buFont typeface="Wingdings" pitchFamily="2" charset="2"/>
              <a:buNone/>
            </a:pPr>
            <a:r>
              <a:rPr lang="zh-CN" altLang="en-US" sz="2400" b="1" dirty="0"/>
              <a:t>则： </a:t>
            </a:r>
            <a:r>
              <a:rPr lang="en-US" altLang="zh-CN" sz="2400" b="1" dirty="0"/>
              <a:t>C=(</a:t>
            </a:r>
            <a:r>
              <a:rPr lang="en-US" altLang="zh-CN" sz="2400" b="1" dirty="0" err="1"/>
              <a:t>c</a:t>
            </a:r>
            <a:r>
              <a:rPr lang="en-US" altLang="zh-CN" sz="2400" b="1" baseline="-16000" dirty="0" err="1"/>
              <a:t>ij</a:t>
            </a:r>
            <a:r>
              <a:rPr lang="en-US" altLang="zh-CN" sz="2400" b="1" dirty="0"/>
              <a:t>)</a:t>
            </a:r>
            <a:r>
              <a:rPr lang="en-US" altLang="zh-CN" sz="2400" b="1" baseline="-16000" dirty="0" err="1"/>
              <a:t>m</a:t>
            </a:r>
            <a:r>
              <a:rPr lang="en-US" altLang="zh-CN" sz="2400" b="1" baseline="-16000" dirty="0" err="1">
                <a:sym typeface="Symbol" pitchFamily="18" charset="2"/>
              </a:rPr>
              <a:t></a:t>
            </a:r>
            <a:r>
              <a:rPr lang="en-US" altLang="zh-CN" sz="2400" b="1" baseline="-16000" dirty="0" err="1"/>
              <a:t>p</a:t>
            </a:r>
            <a:r>
              <a:rPr lang="en-US" altLang="zh-CN" sz="2400" b="1" baseline="-16000" dirty="0"/>
              <a:t> </a:t>
            </a:r>
            <a:r>
              <a:rPr lang="en-US" altLang="zh-CN" sz="2400" b="1" dirty="0"/>
              <a:t>      </a:t>
            </a:r>
            <a:r>
              <a:rPr lang="zh-CN" altLang="en-US" sz="2400" b="1" dirty="0"/>
              <a:t>其中 </a:t>
            </a:r>
            <a:r>
              <a:rPr lang="en-US" altLang="zh-CN" sz="2400" b="1" dirty="0" err="1"/>
              <a:t>c</a:t>
            </a:r>
            <a:r>
              <a:rPr lang="en-US" altLang="zh-CN" sz="2400" b="1" baseline="-16000" dirty="0" err="1"/>
              <a:t>ij</a:t>
            </a:r>
            <a:r>
              <a:rPr lang="en-US" altLang="zh-CN" sz="2400" b="1" dirty="0"/>
              <a:t>=</a:t>
            </a:r>
            <a:r>
              <a:rPr lang="en-US" altLang="zh-CN" sz="2400" b="1" dirty="0">
                <a:ea typeface="Arial Unicode MS" pitchFamily="34" charset="-122"/>
                <a:cs typeface="Arial Unicode MS" pitchFamily="34" charset="-122"/>
              </a:rPr>
              <a:t>∑</a:t>
            </a:r>
            <a:r>
              <a:rPr lang="en-US" altLang="zh-CN" sz="2400" b="1" dirty="0" err="1"/>
              <a:t>a</a:t>
            </a:r>
            <a:r>
              <a:rPr lang="en-US" altLang="zh-CN" sz="2400" b="1" baseline="-16000" dirty="0" err="1"/>
              <a:t>ik</a:t>
            </a:r>
            <a:r>
              <a:rPr lang="en-US" altLang="zh-CN" sz="2400" b="1" dirty="0" err="1">
                <a:sym typeface="Symbol" pitchFamily="18" charset="2"/>
              </a:rPr>
              <a:t></a:t>
            </a:r>
            <a:r>
              <a:rPr lang="en-US" altLang="zh-CN" sz="2400" b="1" dirty="0" err="1"/>
              <a:t>b</a:t>
            </a:r>
            <a:r>
              <a:rPr lang="en-US" altLang="zh-CN" sz="2400" b="1" baseline="-16000" dirty="0" err="1"/>
              <a:t>kj</a:t>
            </a:r>
            <a:endParaRPr lang="en-US" altLang="zh-CN" sz="2400" b="1" baseline="-16000" dirty="0"/>
          </a:p>
          <a:p>
            <a:pPr marL="0" indent="0">
              <a:buFont typeface="Wingdings" pitchFamily="2" charset="2"/>
              <a:buNone/>
            </a:pPr>
            <a:r>
              <a:rPr lang="en-US" altLang="zh-CN" sz="2400" b="1" dirty="0"/>
              <a:t>          1≦k≦n </a:t>
            </a:r>
            <a:r>
              <a:rPr lang="zh-CN" altLang="en-US" sz="2400" b="1" dirty="0"/>
              <a:t>， </a:t>
            </a:r>
            <a:r>
              <a:rPr lang="en-US" altLang="zh-CN" sz="2400" b="1" dirty="0"/>
              <a:t>1≦i≦m </a:t>
            </a:r>
            <a:r>
              <a:rPr lang="zh-CN" altLang="en-US" sz="2400" b="1" dirty="0"/>
              <a:t>，</a:t>
            </a:r>
            <a:r>
              <a:rPr lang="en-US" altLang="zh-CN" sz="2400" b="1" dirty="0"/>
              <a:t>1≦j≦p</a:t>
            </a:r>
          </a:p>
          <a:p>
            <a:pPr marL="0" indent="0">
              <a:buFont typeface="Wingdings" pitchFamily="2" charset="2"/>
              <a:buNone/>
            </a:pPr>
            <a:r>
              <a:rPr lang="zh-CN" altLang="en-US" sz="2400" b="1" dirty="0"/>
              <a:t>经典算法是三重循环：</a:t>
            </a:r>
          </a:p>
          <a:p>
            <a:pPr marL="533400" lvl="1" indent="0">
              <a:buFont typeface="Wingdings" pitchFamily="2" charset="2"/>
              <a:buNone/>
            </a:pPr>
            <a:r>
              <a:rPr lang="en-US" altLang="zh-CN" sz="2400" b="1" dirty="0"/>
              <a:t>for  ( </a:t>
            </a:r>
            <a:r>
              <a:rPr lang="en-US" altLang="zh-CN" sz="2400" b="1" dirty="0" err="1"/>
              <a:t>i</a:t>
            </a:r>
            <a:r>
              <a:rPr lang="en-US" altLang="zh-CN" sz="2400" b="1" dirty="0"/>
              <a:t>=1 ; </a:t>
            </a:r>
            <a:r>
              <a:rPr lang="en-US" altLang="zh-CN" sz="2400" b="1" dirty="0" err="1"/>
              <a:t>i</a:t>
            </a:r>
            <a:r>
              <a:rPr lang="en-US" altLang="zh-CN" sz="2400" b="1" dirty="0"/>
              <a:t>&lt;=m ; ++</a:t>
            </a:r>
            <a:r>
              <a:rPr lang="en-US" altLang="zh-CN" sz="2400" b="1" dirty="0" err="1"/>
              <a:t>i</a:t>
            </a:r>
            <a:r>
              <a:rPr lang="en-US" altLang="zh-CN" sz="2400" b="1" dirty="0"/>
              <a:t>)</a:t>
            </a:r>
          </a:p>
          <a:p>
            <a:pPr marL="901700" lvl="2" indent="0">
              <a:buFont typeface="Wingdings" pitchFamily="2" charset="2"/>
              <a:buNone/>
            </a:pPr>
            <a:r>
              <a:rPr lang="en-US" altLang="zh-CN" b="1" dirty="0"/>
              <a:t>for ( j=1 ; j&lt;=p ; ++j)</a:t>
            </a:r>
          </a:p>
          <a:p>
            <a:pPr marL="1257300" lvl="3" indent="0">
              <a:buFont typeface="Wingdings" pitchFamily="2" charset="2"/>
              <a:buNone/>
            </a:pPr>
            <a:r>
              <a:rPr lang="en-US" altLang="zh-CN" sz="2400" b="1" dirty="0"/>
              <a:t>{   c[</a:t>
            </a:r>
            <a:r>
              <a:rPr lang="en-US" altLang="zh-CN" sz="2400" b="1" dirty="0" err="1"/>
              <a:t>i</a:t>
            </a:r>
            <a:r>
              <a:rPr lang="en-US" altLang="zh-CN" sz="2400" b="1" dirty="0"/>
              <a:t>][j]=0 ;</a:t>
            </a:r>
          </a:p>
          <a:p>
            <a:pPr marL="1612900" lvl="4" indent="0">
              <a:buFont typeface="Wingdings" pitchFamily="2" charset="2"/>
              <a:buNone/>
            </a:pPr>
            <a:r>
              <a:rPr lang="en-US" altLang="zh-CN" sz="2400" b="1" dirty="0"/>
              <a:t>for ( k=1 ; k&lt;=n ; ++k)</a:t>
            </a:r>
          </a:p>
          <a:p>
            <a:pPr marL="1612900" lvl="4" indent="0">
              <a:buFont typeface="Wingdings" pitchFamily="2" charset="2"/>
              <a:buNone/>
            </a:pPr>
            <a:r>
              <a:rPr lang="en-US" altLang="zh-CN" sz="2400" b="1" dirty="0"/>
              <a:t>      c[</a:t>
            </a:r>
            <a:r>
              <a:rPr lang="en-US" altLang="zh-CN" sz="2400" b="1" dirty="0" err="1"/>
              <a:t>i</a:t>
            </a:r>
            <a:r>
              <a:rPr lang="en-US" altLang="zh-CN" sz="2400" b="1" dirty="0"/>
              <a:t>][j]= c[</a:t>
            </a:r>
            <a:r>
              <a:rPr lang="en-US" altLang="zh-CN" sz="2400" b="1" dirty="0" err="1"/>
              <a:t>i</a:t>
            </a:r>
            <a:r>
              <a:rPr lang="en-US" altLang="zh-CN" sz="2400" b="1" dirty="0"/>
              <a:t>][j]+a[</a:t>
            </a:r>
            <a:r>
              <a:rPr lang="en-US" altLang="zh-CN" sz="2400" b="1" dirty="0" err="1"/>
              <a:t>i</a:t>
            </a:r>
            <a:r>
              <a:rPr lang="en-US" altLang="zh-CN" sz="2400" b="1" dirty="0"/>
              <a:t>][k]</a:t>
            </a:r>
            <a:r>
              <a:rPr lang="en-US" altLang="zh-CN" sz="2400" b="1" dirty="0">
                <a:sym typeface="Symbol" pitchFamily="18" charset="2"/>
              </a:rPr>
              <a:t></a:t>
            </a:r>
            <a:r>
              <a:rPr lang="en-US" altLang="zh-CN" sz="2400" b="1" dirty="0"/>
              <a:t>b[k][j];</a:t>
            </a:r>
          </a:p>
          <a:p>
            <a:pPr marL="1257300" lvl="3" indent="0">
              <a:buFont typeface="Wingdings" pitchFamily="2" charset="2"/>
              <a:buNone/>
            </a:pPr>
            <a:r>
              <a:rPr lang="en-US" altLang="zh-CN" sz="2400" b="1" dirty="0"/>
              <a:t>}</a:t>
            </a:r>
          </a:p>
          <a:p>
            <a:pPr marL="0" indent="0">
              <a:buFont typeface="Wingdings" pitchFamily="2" charset="2"/>
              <a:buNone/>
            </a:pPr>
            <a:r>
              <a:rPr lang="zh-CN" altLang="en-US" sz="2400" b="1" dirty="0">
                <a:latin typeface="宋体" pitchFamily="2" charset="-122"/>
              </a:rPr>
              <a:t>此算法的复杂度为</a:t>
            </a:r>
            <a:r>
              <a:rPr lang="en-US" altLang="zh-CN" sz="2400" b="1" dirty="0"/>
              <a:t>O(</a:t>
            </a:r>
            <a:r>
              <a:rPr lang="en-US" altLang="zh-CN" sz="2400" b="1" dirty="0" err="1"/>
              <a:t>m</a:t>
            </a:r>
            <a:r>
              <a:rPr lang="en-US" altLang="zh-CN" sz="2400" b="1" dirty="0" err="1">
                <a:sym typeface="Symbol" pitchFamily="18" charset="2"/>
              </a:rPr>
              <a:t></a:t>
            </a:r>
            <a:r>
              <a:rPr lang="en-US" altLang="zh-CN" sz="2400" b="1" dirty="0" err="1"/>
              <a:t>n</a:t>
            </a:r>
            <a:r>
              <a:rPr lang="en-US" altLang="zh-CN" sz="2400" b="1" dirty="0" err="1">
                <a:sym typeface="Symbol" pitchFamily="18" charset="2"/>
              </a:rPr>
              <a:t></a:t>
            </a:r>
            <a:r>
              <a:rPr lang="en-US" altLang="zh-CN" sz="2400" b="1" dirty="0" err="1"/>
              <a:t>p</a:t>
            </a:r>
            <a:r>
              <a:rPr lang="en-US" altLang="zh-CN" sz="2400" b="1" dirty="0"/>
              <a:t>)</a:t>
            </a:r>
            <a:r>
              <a:rPr lang="zh-CN" altLang="en-US" sz="2400" b="1" dirty="0">
                <a:latin typeface="宋体" pitchFamily="2" charset="-122"/>
              </a:rPr>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200</a:t>
            </a:fld>
            <a:endParaRPr lang="en-US" altLang="zh-CN"/>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p:nvPr>
        </p:nvSpPr>
        <p:spPr>
          <a:xfrm>
            <a:off x="152400" y="228600"/>
            <a:ext cx="8812213" cy="6080125"/>
          </a:xfrm>
        </p:spPr>
        <p:txBody>
          <a:bodyPr/>
          <a:lstStyle/>
          <a:p>
            <a:pPr marL="0" indent="0">
              <a:lnSpc>
                <a:spcPct val="110000"/>
              </a:lnSpc>
              <a:buFont typeface="Wingdings" pitchFamily="2" charset="2"/>
              <a:buNone/>
            </a:pPr>
            <a:r>
              <a:rPr lang="zh-CN" altLang="en-US" sz="2800" b="1">
                <a:latin typeface="宋体" pitchFamily="2" charset="-122"/>
              </a:rPr>
              <a:t>    设有两个稀疏矩阵</a:t>
            </a:r>
            <a:r>
              <a:rPr lang="en-US" altLang="zh-CN" sz="2800" b="1"/>
              <a:t>A=(a</a:t>
            </a:r>
            <a:r>
              <a:rPr lang="en-US" altLang="zh-CN" sz="2800" b="1" baseline="-16000"/>
              <a:t>ij</a:t>
            </a:r>
            <a:r>
              <a:rPr lang="en-US" altLang="zh-CN" sz="2800" b="1"/>
              <a:t>)</a:t>
            </a:r>
            <a:r>
              <a:rPr lang="en-US" altLang="zh-CN" sz="2800" b="1" baseline="-16000"/>
              <a:t>m</a:t>
            </a:r>
            <a:r>
              <a:rPr lang="en-US" altLang="zh-CN" sz="2800" b="1" baseline="-16000">
                <a:sym typeface="Symbol" pitchFamily="18" charset="2"/>
              </a:rPr>
              <a:t></a:t>
            </a:r>
            <a:r>
              <a:rPr lang="en-US" altLang="zh-CN" sz="2800" b="1" baseline="-16000"/>
              <a:t>n</a:t>
            </a:r>
            <a:r>
              <a:rPr lang="en-US" altLang="zh-CN" sz="2800" b="1" baseline="-25000"/>
              <a:t> </a:t>
            </a:r>
            <a:r>
              <a:rPr lang="zh-CN" altLang="en-US" sz="2800" b="1"/>
              <a:t>，</a:t>
            </a:r>
            <a:r>
              <a:rPr lang="en-US" altLang="zh-CN" sz="2800" b="1"/>
              <a:t>B=(b</a:t>
            </a:r>
            <a:r>
              <a:rPr lang="en-US" altLang="zh-CN" sz="2800" b="1" baseline="-16000"/>
              <a:t>ij</a:t>
            </a:r>
            <a:r>
              <a:rPr lang="en-US" altLang="zh-CN" sz="2800" b="1"/>
              <a:t>)</a:t>
            </a:r>
            <a:r>
              <a:rPr lang="en-US" altLang="zh-CN" sz="2800" b="1" baseline="-16000"/>
              <a:t>n</a:t>
            </a:r>
            <a:r>
              <a:rPr lang="en-US" altLang="zh-CN" sz="2800" b="1" baseline="-16000">
                <a:sym typeface="Symbol" pitchFamily="18" charset="2"/>
              </a:rPr>
              <a:t>p </a:t>
            </a:r>
            <a:r>
              <a:rPr lang="zh-CN" altLang="en-US" sz="2800" b="1"/>
              <a:t>，其</a:t>
            </a:r>
            <a:r>
              <a:rPr lang="zh-CN" altLang="en-US" sz="2800" b="1">
                <a:latin typeface="宋体" pitchFamily="2" charset="-122"/>
              </a:rPr>
              <a:t>存储结构采用行逻辑链接的三元组顺序表。</a:t>
            </a:r>
            <a:endParaRPr lang="zh-CN" altLang="en-US" sz="2800" b="1" baseline="-16000">
              <a:sym typeface="Symbol" pitchFamily="18" charset="2"/>
            </a:endParaRPr>
          </a:p>
          <a:p>
            <a:pPr marL="0" indent="0">
              <a:lnSpc>
                <a:spcPct val="110000"/>
              </a:lnSpc>
              <a:buFont typeface="Wingdings" pitchFamily="2" charset="2"/>
              <a:buNone/>
            </a:pPr>
            <a:r>
              <a:rPr lang="zh-CN" altLang="en-US" b="1">
                <a:solidFill>
                  <a:schemeClr val="folHlink"/>
                </a:solidFill>
                <a:latin typeface="宋体" pitchFamily="2" charset="-122"/>
              </a:rPr>
              <a:t>算法思想</a:t>
            </a:r>
            <a:r>
              <a:rPr lang="zh-CN" altLang="en-US" b="1">
                <a:latin typeface="宋体" pitchFamily="2" charset="-122"/>
              </a:rPr>
              <a:t>：</a:t>
            </a:r>
            <a:r>
              <a:rPr lang="zh-CN" altLang="en-US" sz="2800" b="1">
                <a:latin typeface="宋体" pitchFamily="2" charset="-122"/>
              </a:rPr>
              <a:t>对于</a:t>
            </a:r>
            <a:r>
              <a:rPr lang="en-US" altLang="zh-CN" sz="2800" b="1"/>
              <a:t>A</a:t>
            </a:r>
            <a:r>
              <a:rPr lang="zh-CN" altLang="en-US" sz="2800" b="1">
                <a:latin typeface="宋体" pitchFamily="2" charset="-122"/>
              </a:rPr>
              <a:t>中的每个元素</a:t>
            </a:r>
            <a:r>
              <a:rPr lang="en-US" altLang="zh-CN" sz="2800" b="1"/>
              <a:t>a.data[p](p=1, 2, </a:t>
            </a:r>
            <a:r>
              <a:rPr lang="en-US" altLang="zh-CN" sz="2800" b="1">
                <a:ea typeface="Arial Unicode MS" pitchFamily="34" charset="-122"/>
                <a:cs typeface="Arial Unicode MS" pitchFamily="34" charset="-122"/>
              </a:rPr>
              <a:t>…</a:t>
            </a:r>
            <a:r>
              <a:rPr lang="en-US" altLang="zh-CN" sz="2800" b="1"/>
              <a:t> , a.tn)</a:t>
            </a:r>
            <a:r>
              <a:rPr lang="zh-CN" altLang="en-US" sz="2800" b="1">
                <a:latin typeface="宋体" pitchFamily="2" charset="-122"/>
              </a:rPr>
              <a:t>，找到</a:t>
            </a:r>
            <a:r>
              <a:rPr lang="en-US" altLang="zh-CN" sz="2800" b="1"/>
              <a:t>B</a:t>
            </a:r>
            <a:r>
              <a:rPr lang="zh-CN" altLang="en-US" sz="2800" b="1">
                <a:latin typeface="宋体" pitchFamily="2" charset="-122"/>
              </a:rPr>
              <a:t>中所有满足条件：</a:t>
            </a:r>
          </a:p>
          <a:p>
            <a:pPr marL="0" indent="0">
              <a:lnSpc>
                <a:spcPct val="110000"/>
              </a:lnSpc>
              <a:buFont typeface="Wingdings" pitchFamily="2" charset="2"/>
              <a:buNone/>
            </a:pPr>
            <a:r>
              <a:rPr lang="zh-CN" altLang="en-US" sz="2800" b="1"/>
              <a:t>          </a:t>
            </a:r>
            <a:r>
              <a:rPr lang="en-US" altLang="zh-CN" sz="2800" b="1"/>
              <a:t>a.data[p].col=b.data[q].row</a:t>
            </a:r>
            <a:r>
              <a:rPr lang="zh-CN" altLang="en-US" sz="2800" b="1">
                <a:latin typeface="宋体" pitchFamily="2" charset="-122"/>
              </a:rPr>
              <a:t>的元素</a:t>
            </a:r>
            <a:r>
              <a:rPr lang="en-US" altLang="zh-CN" sz="2800" b="1"/>
              <a:t>b.data[q]</a:t>
            </a:r>
            <a:r>
              <a:rPr lang="zh-CN" altLang="en-US" sz="2800" b="1"/>
              <a:t>，</a:t>
            </a:r>
            <a:r>
              <a:rPr lang="zh-CN" altLang="en-US" sz="2800" b="1">
                <a:latin typeface="宋体" pitchFamily="2" charset="-122"/>
              </a:rPr>
              <a:t>求得</a:t>
            </a:r>
            <a:r>
              <a:rPr lang="en-US" altLang="zh-CN" sz="2800" b="1"/>
              <a:t>a.data[p].value</a:t>
            </a:r>
            <a:r>
              <a:rPr lang="en-US" altLang="zh-CN" sz="2800" b="1">
                <a:sym typeface="Symbol" pitchFamily="18" charset="2"/>
              </a:rPr>
              <a:t></a:t>
            </a:r>
            <a:r>
              <a:rPr lang="en-US" altLang="zh-CN" sz="2800" b="1"/>
              <a:t>b.data[q].value</a:t>
            </a:r>
            <a:r>
              <a:rPr lang="zh-CN" altLang="en-US" sz="2800" b="1">
                <a:latin typeface="宋体" pitchFamily="2" charset="-122"/>
              </a:rPr>
              <a:t>，该乘积是</a:t>
            </a:r>
            <a:r>
              <a:rPr lang="en-US" altLang="zh-CN" sz="2800" b="1"/>
              <a:t>c</a:t>
            </a:r>
            <a:r>
              <a:rPr lang="en-US" altLang="zh-CN" sz="2800" b="1" baseline="-16000"/>
              <a:t>ij</a:t>
            </a:r>
            <a:r>
              <a:rPr lang="zh-CN" altLang="en-US" sz="2800" b="1">
                <a:latin typeface="宋体" pitchFamily="2" charset="-122"/>
              </a:rPr>
              <a:t>中的一部分。求得所有这样的乘积并累加求和就能得到</a:t>
            </a:r>
            <a:r>
              <a:rPr lang="en-US" altLang="zh-CN" sz="2800" b="1"/>
              <a:t>c</a:t>
            </a:r>
            <a:r>
              <a:rPr lang="en-US" altLang="zh-CN" sz="2800" b="1" baseline="-16000"/>
              <a:t>ij</a:t>
            </a:r>
            <a:r>
              <a:rPr lang="zh-CN" altLang="en-US" sz="2800" b="1">
                <a:latin typeface="宋体" pitchFamily="2" charset="-122"/>
              </a:rPr>
              <a:t>。</a:t>
            </a:r>
          </a:p>
          <a:p>
            <a:pPr marL="0" indent="0">
              <a:lnSpc>
                <a:spcPct val="110000"/>
              </a:lnSpc>
              <a:buFont typeface="Wingdings" pitchFamily="2" charset="2"/>
              <a:buNone/>
            </a:pPr>
            <a:r>
              <a:rPr lang="zh-CN" altLang="en-US" sz="2800" b="1">
                <a:latin typeface="宋体" pitchFamily="2" charset="-122"/>
              </a:rPr>
              <a:t>    为得到非</a:t>
            </a:r>
            <a:r>
              <a:rPr lang="en-US" altLang="zh-CN" sz="2800" b="1">
                <a:latin typeface="宋体" pitchFamily="2" charset="-122"/>
              </a:rPr>
              <a:t>0</a:t>
            </a:r>
            <a:r>
              <a:rPr lang="zh-CN" altLang="en-US" sz="2800" b="1">
                <a:latin typeface="宋体" pitchFamily="2" charset="-122"/>
              </a:rPr>
              <a:t>的乘积</a:t>
            </a:r>
            <a:r>
              <a:rPr lang="zh-CN" altLang="en-US" sz="2800" b="1"/>
              <a:t>，只要</a:t>
            </a:r>
            <a:r>
              <a:rPr lang="zh-CN" altLang="en-US" sz="2800" b="1">
                <a:latin typeface="宋体" pitchFamily="2" charset="-122"/>
              </a:rPr>
              <a:t>对</a:t>
            </a:r>
            <a:r>
              <a:rPr lang="en-US" altLang="zh-CN" sz="2800" b="1"/>
              <a:t>a.data[1</a:t>
            </a:r>
            <a:r>
              <a:rPr lang="en-US" altLang="zh-CN" sz="2800" b="1">
                <a:ea typeface="Arial Unicode MS" pitchFamily="34" charset="-122"/>
                <a:cs typeface="Arial Unicode MS" pitchFamily="34" charset="-122"/>
              </a:rPr>
              <a:t>…</a:t>
            </a:r>
            <a:r>
              <a:rPr lang="en-US" altLang="zh-CN" sz="2800" b="1"/>
              <a:t>a.tn] </a:t>
            </a:r>
            <a:r>
              <a:rPr lang="zh-CN" altLang="en-US" sz="2800" b="1">
                <a:latin typeface="宋体" pitchFamily="2" charset="-122"/>
              </a:rPr>
              <a:t>中每个元素</a:t>
            </a:r>
            <a:r>
              <a:rPr lang="en-US" altLang="zh-CN" sz="2800" b="1"/>
              <a:t>(i</a:t>
            </a:r>
            <a:r>
              <a:rPr lang="zh-CN" altLang="en-US" sz="2800" b="1"/>
              <a:t>，</a:t>
            </a:r>
            <a:r>
              <a:rPr lang="en-US" altLang="zh-CN" sz="2800" b="1"/>
              <a:t>k</a:t>
            </a:r>
            <a:r>
              <a:rPr lang="zh-CN" altLang="en-US" sz="2800" b="1"/>
              <a:t>，</a:t>
            </a:r>
            <a:r>
              <a:rPr lang="en-US" altLang="zh-CN" sz="2800" b="1"/>
              <a:t>a</a:t>
            </a:r>
            <a:r>
              <a:rPr lang="en-US" altLang="zh-CN" sz="2800" b="1" baseline="-18000"/>
              <a:t>ik</a:t>
            </a:r>
            <a:r>
              <a:rPr lang="en-US" altLang="zh-CN" sz="2800" b="1"/>
              <a:t>)(1≦i≦a.rn</a:t>
            </a:r>
            <a:r>
              <a:rPr lang="zh-CN" altLang="en-US" sz="2800" b="1"/>
              <a:t>，</a:t>
            </a:r>
            <a:r>
              <a:rPr lang="en-US" altLang="zh-CN" sz="2800" b="1"/>
              <a:t>1≦k≦a.cn) </a:t>
            </a:r>
            <a:r>
              <a:rPr lang="zh-CN" altLang="en-US" sz="2800" b="1">
                <a:latin typeface="宋体" pitchFamily="2" charset="-122"/>
              </a:rPr>
              <a:t>，</a:t>
            </a:r>
            <a:r>
              <a:rPr lang="zh-CN" altLang="en-US" sz="2800" b="1"/>
              <a:t>找到</a:t>
            </a:r>
            <a:r>
              <a:rPr lang="en-US" altLang="zh-CN" sz="2800" b="1"/>
              <a:t>b.data</a:t>
            </a:r>
            <a:r>
              <a:rPr lang="zh-CN" altLang="en-US" sz="2800" b="1"/>
              <a:t>中所有相应的元素</a:t>
            </a:r>
            <a:r>
              <a:rPr lang="en-US" altLang="zh-CN" sz="2800" b="1"/>
              <a:t>(k</a:t>
            </a:r>
            <a:r>
              <a:rPr lang="zh-CN" altLang="en-US" sz="2800" b="1"/>
              <a:t>，</a:t>
            </a:r>
            <a:r>
              <a:rPr lang="en-US" altLang="zh-CN" sz="2800" b="1"/>
              <a:t>j</a:t>
            </a:r>
            <a:r>
              <a:rPr lang="zh-CN" altLang="en-US" sz="2800" b="1"/>
              <a:t>，</a:t>
            </a:r>
            <a:r>
              <a:rPr lang="en-US" altLang="zh-CN" sz="2800" b="1"/>
              <a:t>b</a:t>
            </a:r>
            <a:r>
              <a:rPr lang="en-US" altLang="zh-CN" sz="2800" b="1" baseline="-18000"/>
              <a:t>kj</a:t>
            </a:r>
            <a:r>
              <a:rPr lang="en-US" altLang="zh-CN" sz="2800" b="1"/>
              <a:t>)(1≦k≦b.rn</a:t>
            </a:r>
            <a:r>
              <a:rPr lang="zh-CN" altLang="en-US" sz="2800" b="1"/>
              <a:t>，</a:t>
            </a:r>
            <a:r>
              <a:rPr lang="en-US" altLang="zh-CN" sz="2800" b="1"/>
              <a:t>1≦j≦b.cn) </a:t>
            </a:r>
            <a:r>
              <a:rPr lang="zh-CN" altLang="en-US" sz="2800" b="1"/>
              <a:t>相乘即可</a:t>
            </a:r>
            <a:r>
              <a:rPr lang="zh-CN" altLang="en-US" sz="2800" b="1">
                <a:latin typeface="宋体" pitchFamily="2" charset="-122"/>
              </a:rPr>
              <a:t>。则</a:t>
            </a:r>
            <a:r>
              <a:rPr lang="zh-CN" altLang="en-US" sz="2800" b="1"/>
              <a:t>必须知道</a:t>
            </a:r>
            <a:r>
              <a:rPr lang="zh-CN" altLang="en-US" sz="2800" b="1">
                <a:latin typeface="宋体" pitchFamily="2" charset="-122"/>
              </a:rPr>
              <a:t>矩阵</a:t>
            </a:r>
            <a:r>
              <a:rPr lang="en-US" altLang="zh-CN" sz="2800" b="1"/>
              <a:t>B</a:t>
            </a:r>
            <a:r>
              <a:rPr lang="zh-CN" altLang="en-US" sz="2800" b="1"/>
              <a:t>中第</a:t>
            </a:r>
            <a:r>
              <a:rPr lang="en-US" altLang="zh-CN" sz="2800" b="1"/>
              <a:t>k</a:t>
            </a:r>
            <a:r>
              <a:rPr lang="zh-CN" altLang="en-US" sz="2800" b="1"/>
              <a:t>行的所有非</a:t>
            </a:r>
            <a:r>
              <a:rPr lang="en-US" altLang="zh-CN" sz="2800" b="1"/>
              <a:t>0</a:t>
            </a:r>
            <a:r>
              <a:rPr lang="zh-CN" altLang="en-US" sz="2800" b="1"/>
              <a:t>元素，而</a:t>
            </a:r>
            <a:r>
              <a:rPr lang="en-US" altLang="zh-CN" sz="2800" b="1"/>
              <a:t>b.rpos[ ]</a:t>
            </a:r>
            <a:r>
              <a:rPr lang="zh-CN" altLang="en-US" sz="2800" b="1"/>
              <a:t>向量中提供了相应的信息</a:t>
            </a:r>
            <a:r>
              <a:rPr lang="zh-CN" altLang="en-US" sz="2800" b="1">
                <a:latin typeface="宋体" pitchFamily="2" charset="-122"/>
              </a:rPr>
              <a:t>。</a:t>
            </a:r>
            <a:endParaRPr lang="zh-CN" altLang="en-US" sz="2800" b="1"/>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201</a:t>
            </a:fld>
            <a:endParaRPr lang="en-US" altLang="zh-CN"/>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p:nvPr>
        </p:nvSpPr>
        <p:spPr>
          <a:xfrm>
            <a:off x="152400" y="333375"/>
            <a:ext cx="8812213" cy="6264275"/>
          </a:xfrm>
        </p:spPr>
        <p:txBody>
          <a:bodyPr/>
          <a:lstStyle/>
          <a:p>
            <a:pPr marL="0" indent="0">
              <a:lnSpc>
                <a:spcPct val="110000"/>
              </a:lnSpc>
              <a:buFont typeface="Wingdings" pitchFamily="2" charset="2"/>
              <a:buNone/>
            </a:pPr>
            <a:r>
              <a:rPr lang="zh-CN" altLang="en-US" sz="2800"/>
              <a:t>        </a:t>
            </a:r>
            <a:r>
              <a:rPr lang="en-US" altLang="zh-CN" sz="2800" b="1"/>
              <a:t>b.rpos[row]</a:t>
            </a:r>
            <a:r>
              <a:rPr lang="zh-CN" altLang="en-US" sz="2800" b="1"/>
              <a:t>指示了</a:t>
            </a:r>
            <a:r>
              <a:rPr lang="zh-CN" altLang="en-US" sz="2800" b="1">
                <a:latin typeface="宋体" pitchFamily="2" charset="-122"/>
              </a:rPr>
              <a:t>矩阵</a:t>
            </a:r>
            <a:r>
              <a:rPr lang="en-US" altLang="zh-CN" sz="2800" b="1"/>
              <a:t>B</a:t>
            </a:r>
            <a:r>
              <a:rPr lang="zh-CN" altLang="en-US" sz="2800" b="1"/>
              <a:t>的第</a:t>
            </a:r>
            <a:r>
              <a:rPr lang="en-US" altLang="zh-CN" sz="2800" b="1"/>
              <a:t>row</a:t>
            </a:r>
            <a:r>
              <a:rPr lang="zh-CN" altLang="en-US" sz="2800" b="1"/>
              <a:t>行中第一个非</a:t>
            </a:r>
            <a:r>
              <a:rPr lang="en-US" altLang="zh-CN" sz="2800" b="1"/>
              <a:t>0</a:t>
            </a:r>
            <a:r>
              <a:rPr lang="zh-CN" altLang="en-US" sz="2800" b="1"/>
              <a:t>元素在</a:t>
            </a:r>
            <a:r>
              <a:rPr lang="en-US" altLang="zh-CN" sz="2800" b="1"/>
              <a:t>b.data[ ]</a:t>
            </a:r>
            <a:r>
              <a:rPr lang="zh-CN" altLang="en-US" sz="2800" b="1"/>
              <a:t>中的位置</a:t>
            </a:r>
            <a:r>
              <a:rPr lang="en-US" altLang="zh-CN" sz="2800" b="1"/>
              <a:t>(</a:t>
            </a:r>
            <a:r>
              <a:rPr lang="zh-CN" altLang="en-US" sz="2800" b="1"/>
              <a:t>序号</a:t>
            </a:r>
            <a:r>
              <a:rPr lang="en-US" altLang="zh-CN" sz="2800" b="1"/>
              <a:t>)</a:t>
            </a:r>
            <a:r>
              <a:rPr lang="zh-CN" altLang="en-US" sz="2800" b="1"/>
              <a:t>，显然，</a:t>
            </a:r>
            <a:r>
              <a:rPr lang="en-US" altLang="zh-CN" sz="2800" b="1"/>
              <a:t>b.rpos[row+1]-1</a:t>
            </a:r>
            <a:r>
              <a:rPr lang="zh-CN" altLang="en-US" sz="2800" b="1"/>
              <a:t>指示了第</a:t>
            </a:r>
            <a:r>
              <a:rPr lang="en-US" altLang="zh-CN" sz="2800" b="1"/>
              <a:t>row</a:t>
            </a:r>
            <a:r>
              <a:rPr lang="zh-CN" altLang="en-US" sz="2800" b="1"/>
              <a:t>行中最后一个非</a:t>
            </a:r>
            <a:r>
              <a:rPr lang="en-US" altLang="zh-CN" sz="2800" b="1"/>
              <a:t>0</a:t>
            </a:r>
            <a:r>
              <a:rPr lang="zh-CN" altLang="en-US" sz="2800" b="1"/>
              <a:t>元素在</a:t>
            </a:r>
            <a:r>
              <a:rPr lang="en-US" altLang="zh-CN" sz="2800" b="1"/>
              <a:t>b.data[ ]</a:t>
            </a:r>
            <a:r>
              <a:rPr lang="zh-CN" altLang="en-US" sz="2800" b="1"/>
              <a:t>中的位置</a:t>
            </a:r>
            <a:r>
              <a:rPr lang="en-US" altLang="zh-CN" sz="2800" b="1"/>
              <a:t>(</a:t>
            </a:r>
            <a:r>
              <a:rPr lang="zh-CN" altLang="en-US" sz="2800" b="1"/>
              <a:t>序号</a:t>
            </a:r>
            <a:r>
              <a:rPr lang="en-US" altLang="zh-CN" sz="2800" b="1"/>
              <a:t>) </a:t>
            </a:r>
            <a:r>
              <a:rPr lang="zh-CN" altLang="en-US" sz="2800" b="1">
                <a:latin typeface="宋体" pitchFamily="2" charset="-122"/>
              </a:rPr>
              <a:t>。最后一</a:t>
            </a:r>
            <a:r>
              <a:rPr lang="zh-CN" altLang="en-US" sz="2800" b="1"/>
              <a:t>行中最后一个非</a:t>
            </a:r>
            <a:r>
              <a:rPr lang="en-US" altLang="zh-CN" sz="2800" b="1"/>
              <a:t>0</a:t>
            </a:r>
            <a:r>
              <a:rPr lang="zh-CN" altLang="en-US" sz="2800" b="1"/>
              <a:t>元素在</a:t>
            </a:r>
            <a:r>
              <a:rPr lang="en-US" altLang="zh-CN" sz="2800" b="1"/>
              <a:t>b.data[ ]</a:t>
            </a:r>
            <a:r>
              <a:rPr lang="zh-CN" altLang="en-US" sz="2800" b="1"/>
              <a:t>中的位置显然就是</a:t>
            </a:r>
            <a:r>
              <a:rPr lang="en-US" altLang="zh-CN" sz="2800" b="1"/>
              <a:t>b.tn </a:t>
            </a:r>
            <a:r>
              <a:rPr lang="zh-CN" altLang="en-US" sz="2800" b="1">
                <a:latin typeface="宋体" pitchFamily="2" charset="-122"/>
              </a:rPr>
              <a:t>。</a:t>
            </a:r>
          </a:p>
          <a:p>
            <a:pPr marL="0" indent="0">
              <a:lnSpc>
                <a:spcPct val="110000"/>
              </a:lnSpc>
              <a:buFont typeface="Wingdings" pitchFamily="2" charset="2"/>
              <a:buNone/>
            </a:pPr>
            <a:r>
              <a:rPr lang="zh-CN" altLang="en-US" sz="2800" b="1">
                <a:latin typeface="宋体" pitchFamily="2" charset="-122"/>
              </a:rPr>
              <a:t>两个稀疏矩阵相乘的</a:t>
            </a:r>
            <a:r>
              <a:rPr lang="zh-CN" altLang="en-US" sz="2800" b="1"/>
              <a:t>算法如下：</a:t>
            </a:r>
          </a:p>
          <a:p>
            <a:pPr marL="0" indent="0">
              <a:lnSpc>
                <a:spcPct val="110000"/>
              </a:lnSpc>
              <a:buFont typeface="Wingdings" pitchFamily="2" charset="2"/>
              <a:buNone/>
            </a:pPr>
            <a:r>
              <a:rPr lang="en-US" altLang="zh-CN" sz="2800" b="1"/>
              <a:t>void MultsMatrix(RLSMatrix a, RLSMatrix b, RLSMatrix c)</a:t>
            </a:r>
          </a:p>
          <a:p>
            <a:pPr marL="0" indent="0">
              <a:lnSpc>
                <a:spcPct val="110000"/>
              </a:lnSpc>
              <a:buFont typeface="Wingdings" pitchFamily="2" charset="2"/>
              <a:buNone/>
            </a:pPr>
            <a:r>
              <a:rPr lang="en-US" altLang="zh-CN" sz="2800" b="1"/>
              <a:t>      </a:t>
            </a:r>
            <a:r>
              <a:rPr lang="en-US" altLang="zh-CN" sz="2400" b="1"/>
              <a:t>/* </a:t>
            </a:r>
            <a:r>
              <a:rPr lang="zh-CN" altLang="en-US" sz="2400" b="1"/>
              <a:t>求</a:t>
            </a:r>
            <a:r>
              <a:rPr lang="zh-CN" altLang="en-US" sz="2400" b="1">
                <a:latin typeface="宋体" pitchFamily="2" charset="-122"/>
              </a:rPr>
              <a:t>矩阵</a:t>
            </a:r>
            <a:r>
              <a:rPr lang="en-US" altLang="zh-CN" sz="2400" b="1"/>
              <a:t>A </a:t>
            </a:r>
            <a:r>
              <a:rPr lang="zh-CN" altLang="en-US" sz="2400" b="1"/>
              <a:t>、</a:t>
            </a:r>
            <a:r>
              <a:rPr lang="en-US" altLang="zh-CN" sz="2400" b="1"/>
              <a:t>B</a:t>
            </a:r>
            <a:r>
              <a:rPr lang="zh-CN" altLang="en-US" sz="2400" b="1"/>
              <a:t>的积</a:t>
            </a:r>
            <a:r>
              <a:rPr lang="en-US" altLang="zh-CN" sz="2400" b="1"/>
              <a:t>C=A</a:t>
            </a:r>
            <a:r>
              <a:rPr lang="en-US" altLang="zh-CN" sz="2400" b="1">
                <a:sym typeface="Symbol" pitchFamily="18" charset="2"/>
              </a:rPr>
              <a:t></a:t>
            </a:r>
            <a:r>
              <a:rPr lang="en-US" altLang="zh-CN" sz="2400" b="1"/>
              <a:t>B</a:t>
            </a:r>
            <a:r>
              <a:rPr lang="zh-CN" altLang="en-US" sz="2400" b="1"/>
              <a:t>，</a:t>
            </a:r>
            <a:r>
              <a:rPr lang="zh-CN" altLang="en-US" sz="2400" b="1">
                <a:latin typeface="宋体" pitchFamily="2" charset="-122"/>
              </a:rPr>
              <a:t>采用行逻辑链接的顺序表 *</a:t>
            </a:r>
            <a:r>
              <a:rPr lang="en-US" altLang="zh-CN" sz="2400" b="1">
                <a:latin typeface="宋体" pitchFamily="2" charset="-122"/>
              </a:rPr>
              <a:t>/</a:t>
            </a:r>
            <a:endParaRPr lang="en-US" altLang="zh-CN" sz="2400" b="1"/>
          </a:p>
          <a:p>
            <a:pPr marL="355600" lvl="1" indent="0">
              <a:lnSpc>
                <a:spcPct val="110000"/>
              </a:lnSpc>
              <a:buFont typeface="Wingdings" pitchFamily="2" charset="2"/>
              <a:buNone/>
            </a:pPr>
            <a:r>
              <a:rPr lang="en-US" altLang="zh-CN" b="1"/>
              <a:t>{   elemtype  ctemp[Max_Size] ;</a:t>
            </a:r>
          </a:p>
          <a:p>
            <a:pPr marL="723900" lvl="2" indent="0">
              <a:lnSpc>
                <a:spcPct val="110000"/>
              </a:lnSpc>
              <a:buFont typeface="Wingdings" pitchFamily="2" charset="2"/>
              <a:buNone/>
            </a:pPr>
            <a:r>
              <a:rPr lang="en-US" altLang="zh-CN" sz="2800" b="1"/>
              <a:t>int  p , q , arow , ccol , brow , t ; </a:t>
            </a:r>
          </a:p>
          <a:p>
            <a:pPr marL="723900" lvl="2" indent="0">
              <a:lnSpc>
                <a:spcPct val="110000"/>
              </a:lnSpc>
              <a:buFont typeface="Wingdings" pitchFamily="2" charset="2"/>
              <a:buNone/>
            </a:pPr>
            <a:r>
              <a:rPr lang="en-US" altLang="zh-CN" sz="2800" b="1"/>
              <a:t>if  (a.cn!=b.rn)   {   printf(“Error\n”) ; exit(0);  }</a:t>
            </a:r>
            <a:endParaRPr lang="en-US" altLang="zh-CN" sz="1800" b="1"/>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202</a:t>
            </a:fld>
            <a:endParaRPr lang="en-US" altLang="zh-CN"/>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p:nvPr>
        </p:nvSpPr>
        <p:spPr>
          <a:xfrm>
            <a:off x="0" y="192088"/>
            <a:ext cx="8991600" cy="6477000"/>
          </a:xfrm>
        </p:spPr>
        <p:txBody>
          <a:bodyPr/>
          <a:lstStyle/>
          <a:p>
            <a:pPr marL="723900" lvl="2" indent="0">
              <a:lnSpc>
                <a:spcPct val="110000"/>
              </a:lnSpc>
              <a:buFont typeface="Wingdings" pitchFamily="2" charset="2"/>
              <a:buNone/>
            </a:pPr>
            <a:r>
              <a:rPr lang="en-US" altLang="zh-CN" sz="2800" b="1" dirty="0"/>
              <a:t>else</a:t>
            </a:r>
            <a:r>
              <a:rPr lang="en-US" altLang="zh-CN" sz="2000" b="1" dirty="0"/>
              <a:t>         </a:t>
            </a:r>
            <a:endParaRPr lang="en-US" altLang="zh-CN" sz="1800" b="1" dirty="0"/>
          </a:p>
          <a:p>
            <a:pPr marL="1079500" lvl="3" indent="0">
              <a:lnSpc>
                <a:spcPct val="110000"/>
              </a:lnSpc>
              <a:buFont typeface="Wingdings" pitchFamily="2" charset="2"/>
              <a:buNone/>
            </a:pPr>
            <a:r>
              <a:rPr lang="en-US" altLang="zh-CN" sz="1800" b="1" dirty="0"/>
              <a:t>{    </a:t>
            </a:r>
            <a:r>
              <a:rPr lang="en-US" altLang="zh-CN" sz="2800" b="1" dirty="0" err="1"/>
              <a:t>c.rn</a:t>
            </a:r>
            <a:r>
              <a:rPr lang="en-US" altLang="zh-CN" sz="2800" b="1" dirty="0"/>
              <a:t>=</a:t>
            </a:r>
            <a:r>
              <a:rPr lang="en-US" altLang="zh-CN" sz="2800" b="1" dirty="0" err="1"/>
              <a:t>a.rn</a:t>
            </a:r>
            <a:r>
              <a:rPr lang="en-US" altLang="zh-CN" sz="2800" b="1" dirty="0"/>
              <a:t> ; c.cn=b. n ; c.tn=0 ;</a:t>
            </a:r>
            <a:r>
              <a:rPr lang="en-US" altLang="zh-CN" sz="2400" b="1" dirty="0"/>
              <a:t>     /* </a:t>
            </a:r>
            <a:r>
              <a:rPr lang="zh-CN" altLang="en-US" sz="2400" b="1" dirty="0">
                <a:latin typeface="楷体" pitchFamily="49" charset="-122"/>
                <a:ea typeface="楷体" pitchFamily="49" charset="-122"/>
              </a:rPr>
              <a:t>初始化</a:t>
            </a:r>
            <a:r>
              <a:rPr lang="en-US" altLang="zh-CN" sz="2400" b="1" dirty="0"/>
              <a:t>C  */</a:t>
            </a:r>
          </a:p>
          <a:p>
            <a:pPr marL="1435100" lvl="4" indent="0">
              <a:lnSpc>
                <a:spcPct val="110000"/>
              </a:lnSpc>
              <a:buFont typeface="Wingdings" pitchFamily="2" charset="2"/>
              <a:buNone/>
            </a:pPr>
            <a:r>
              <a:rPr lang="en-US" altLang="zh-CN" sz="2800" b="1" dirty="0"/>
              <a:t>if (a.tn*</a:t>
            </a:r>
            <a:r>
              <a:rPr lang="en-US" altLang="zh-CN" sz="2800" b="1" dirty="0" err="1"/>
              <a:t>b.tn</a:t>
            </a:r>
            <a:r>
              <a:rPr lang="en-US" altLang="zh-CN" sz="2800" b="1" dirty="0"/>
              <a:t>!=0)</a:t>
            </a:r>
            <a:r>
              <a:rPr lang="en-US" altLang="zh-CN" sz="2400" b="1" dirty="0"/>
              <a:t>        /* C  </a:t>
            </a:r>
            <a:r>
              <a:rPr lang="zh-CN" altLang="en-US" sz="2400" b="1" dirty="0">
                <a:latin typeface="楷体" pitchFamily="49" charset="-122"/>
                <a:ea typeface="楷体" pitchFamily="49" charset="-122"/>
              </a:rPr>
              <a:t>是非零矩阵  </a:t>
            </a:r>
            <a:r>
              <a:rPr lang="zh-CN" altLang="en-US" sz="2400" b="1" dirty="0"/>
              <a:t>*</a:t>
            </a:r>
            <a:r>
              <a:rPr lang="en-US" altLang="zh-CN" sz="2400" b="1" dirty="0"/>
              <a:t>/</a:t>
            </a:r>
          </a:p>
          <a:p>
            <a:pPr marL="1435100" lvl="4" indent="0">
              <a:lnSpc>
                <a:spcPct val="110000"/>
              </a:lnSpc>
              <a:buFont typeface="Wingdings" pitchFamily="2" charset="2"/>
              <a:buNone/>
            </a:pPr>
            <a:r>
              <a:rPr lang="en-US" altLang="zh-CN" sz="2800" b="1" dirty="0"/>
              <a:t>{   for (</a:t>
            </a:r>
            <a:r>
              <a:rPr lang="en-US" altLang="zh-CN" sz="2800" b="1" dirty="0" err="1"/>
              <a:t>arow</a:t>
            </a:r>
            <a:r>
              <a:rPr lang="en-US" altLang="zh-CN" sz="2800" b="1" dirty="0"/>
              <a:t>=1 ; </a:t>
            </a:r>
            <a:r>
              <a:rPr lang="en-US" altLang="zh-CN" sz="2800" b="1" dirty="0" err="1"/>
              <a:t>arow</a:t>
            </a:r>
            <a:r>
              <a:rPr lang="en-US" altLang="zh-CN" sz="2800" b="1" dirty="0"/>
              <a:t>&lt;=</a:t>
            </a:r>
            <a:r>
              <a:rPr lang="en-US" altLang="zh-CN" sz="2800" b="1" dirty="0" err="1"/>
              <a:t>a.rn</a:t>
            </a:r>
            <a:r>
              <a:rPr lang="en-US" altLang="zh-CN" sz="2800" b="1" dirty="0"/>
              <a:t> ; ++</a:t>
            </a:r>
            <a:r>
              <a:rPr lang="en-US" altLang="zh-CN" sz="2800" b="1" dirty="0" err="1"/>
              <a:t>arow</a:t>
            </a:r>
            <a:r>
              <a:rPr lang="en-US" altLang="zh-CN" sz="2800" b="1" dirty="0"/>
              <a:t>)</a:t>
            </a:r>
          </a:p>
          <a:p>
            <a:pPr marL="1435100" lvl="4" indent="0">
              <a:lnSpc>
                <a:spcPct val="110000"/>
              </a:lnSpc>
              <a:buFont typeface="Wingdings" pitchFamily="2" charset="2"/>
              <a:buNone/>
            </a:pPr>
            <a:r>
              <a:rPr lang="en-US" altLang="zh-CN" sz="2800" b="1" dirty="0"/>
              <a:t>        {   </a:t>
            </a:r>
            <a:r>
              <a:rPr lang="en-US" altLang="zh-CN" sz="2800" b="1" dirty="0" err="1"/>
              <a:t>ctemp</a:t>
            </a:r>
            <a:r>
              <a:rPr lang="en-US" altLang="zh-CN" sz="2800" b="1" dirty="0"/>
              <a:t>[</a:t>
            </a:r>
            <a:r>
              <a:rPr lang="en-US" altLang="zh-CN" sz="2800" b="1" dirty="0" err="1"/>
              <a:t>arow</a:t>
            </a:r>
            <a:r>
              <a:rPr lang="en-US" altLang="zh-CN" sz="2800" b="1" dirty="0"/>
              <a:t>]=0 ;  </a:t>
            </a:r>
            <a:r>
              <a:rPr lang="en-US" altLang="zh-CN" sz="2400" b="1" dirty="0"/>
              <a:t>/*  </a:t>
            </a:r>
            <a:r>
              <a:rPr lang="zh-CN" altLang="en-US" sz="2400" b="1" dirty="0">
                <a:latin typeface="楷体" pitchFamily="49" charset="-122"/>
                <a:ea typeface="楷体" pitchFamily="49" charset="-122"/>
              </a:rPr>
              <a:t>当前行累加器清零   </a:t>
            </a:r>
            <a:r>
              <a:rPr lang="zh-CN" altLang="en-US" sz="2400" b="1" dirty="0"/>
              <a:t>*</a:t>
            </a:r>
            <a:r>
              <a:rPr lang="en-US" altLang="zh-CN" sz="2400" b="1" dirty="0"/>
              <a:t>/</a:t>
            </a:r>
          </a:p>
          <a:p>
            <a:pPr marL="1435100" lvl="4" indent="0">
              <a:lnSpc>
                <a:spcPct val="110000"/>
              </a:lnSpc>
              <a:buFont typeface="Wingdings" pitchFamily="2" charset="2"/>
              <a:buNone/>
            </a:pPr>
            <a:r>
              <a:rPr lang="en-US" altLang="zh-CN" sz="1800" b="1" dirty="0"/>
              <a:t>                    </a:t>
            </a:r>
            <a:r>
              <a:rPr lang="en-US" altLang="zh-CN" sz="2800" b="1" dirty="0" err="1"/>
              <a:t>c.rpos</a:t>
            </a:r>
            <a:r>
              <a:rPr lang="en-US" altLang="zh-CN" sz="2800" b="1" dirty="0"/>
              <a:t>[</a:t>
            </a:r>
            <a:r>
              <a:rPr lang="en-US" altLang="zh-CN" sz="2800" b="1" dirty="0" err="1"/>
              <a:t>arow</a:t>
            </a:r>
            <a:r>
              <a:rPr lang="en-US" altLang="zh-CN" sz="2800" b="1" dirty="0"/>
              <a:t>]=c.tn+1; p=</a:t>
            </a:r>
            <a:r>
              <a:rPr lang="en-US" altLang="zh-CN" sz="2800" b="1" dirty="0" err="1"/>
              <a:t>a.rops</a:t>
            </a:r>
            <a:r>
              <a:rPr lang="en-US" altLang="zh-CN" sz="2800" b="1" dirty="0"/>
              <a:t>[</a:t>
            </a:r>
            <a:r>
              <a:rPr lang="en-US" altLang="zh-CN" sz="2800" b="1" dirty="0" err="1"/>
              <a:t>arow</a:t>
            </a:r>
            <a:r>
              <a:rPr lang="en-US" altLang="zh-CN" sz="2800" b="1" dirty="0"/>
              <a:t>];</a:t>
            </a:r>
          </a:p>
          <a:p>
            <a:pPr marL="1435100" lvl="4" indent="0">
              <a:lnSpc>
                <a:spcPct val="110000"/>
              </a:lnSpc>
              <a:buFont typeface="Wingdings" pitchFamily="2" charset="2"/>
              <a:buNone/>
            </a:pPr>
            <a:r>
              <a:rPr lang="en-US" altLang="zh-CN" sz="2800" b="1" dirty="0"/>
              <a:t>             for ( ; p&lt;</a:t>
            </a:r>
            <a:r>
              <a:rPr lang="en-US" altLang="zh-CN" sz="2800" b="1" dirty="0" err="1"/>
              <a:t>a.rpos</a:t>
            </a:r>
            <a:r>
              <a:rPr lang="en-US" altLang="zh-CN" sz="2800" b="1" dirty="0"/>
              <a:t>[arow+1];++p)</a:t>
            </a:r>
          </a:p>
          <a:p>
            <a:pPr marL="1435100" lvl="4" indent="0">
              <a:lnSpc>
                <a:spcPct val="110000"/>
              </a:lnSpc>
              <a:buFont typeface="Wingdings" pitchFamily="2" charset="2"/>
              <a:buNone/>
            </a:pPr>
            <a:r>
              <a:rPr lang="en-US" altLang="zh-CN" sz="1800" b="1" dirty="0"/>
              <a:t>                              </a:t>
            </a:r>
            <a:r>
              <a:rPr lang="en-US" altLang="zh-CN" sz="2400" b="1" dirty="0"/>
              <a:t>/* </a:t>
            </a:r>
            <a:r>
              <a:rPr lang="zh-CN" altLang="en-US" sz="2400" b="1" dirty="0">
                <a:latin typeface="楷体" pitchFamily="49" charset="-122"/>
                <a:ea typeface="楷体" pitchFamily="49" charset="-122"/>
              </a:rPr>
              <a:t>对第</a:t>
            </a:r>
            <a:r>
              <a:rPr lang="en-US" altLang="zh-CN" sz="2400" b="1" dirty="0" err="1">
                <a:latin typeface="楷体" pitchFamily="49" charset="-122"/>
                <a:ea typeface="楷体" pitchFamily="49" charset="-122"/>
              </a:rPr>
              <a:t>arow</a:t>
            </a:r>
            <a:r>
              <a:rPr lang="zh-CN" altLang="en-US" sz="2400" b="1" dirty="0">
                <a:latin typeface="楷体" pitchFamily="49" charset="-122"/>
                <a:ea typeface="楷体" pitchFamily="49" charset="-122"/>
              </a:rPr>
              <a:t>行的每一个非</a:t>
            </a:r>
            <a:r>
              <a:rPr lang="en-US" altLang="zh-CN" sz="2400" b="1" dirty="0">
                <a:latin typeface="楷体" pitchFamily="49" charset="-122"/>
                <a:ea typeface="楷体" pitchFamily="49" charset="-122"/>
              </a:rPr>
              <a:t>0</a:t>
            </a:r>
            <a:r>
              <a:rPr lang="zh-CN" altLang="en-US" sz="2400" b="1" dirty="0">
                <a:latin typeface="楷体" pitchFamily="49" charset="-122"/>
                <a:ea typeface="楷体" pitchFamily="49" charset="-122"/>
              </a:rPr>
              <a:t>元素   </a:t>
            </a:r>
            <a:r>
              <a:rPr lang="zh-CN" altLang="en-US" sz="2400" b="1" dirty="0"/>
              <a:t>*</a:t>
            </a:r>
            <a:r>
              <a:rPr lang="en-US" altLang="zh-CN" sz="2400" b="1" dirty="0"/>
              <a:t>/</a:t>
            </a:r>
          </a:p>
          <a:p>
            <a:pPr marL="1435100" lvl="4" indent="0">
              <a:lnSpc>
                <a:spcPct val="110000"/>
              </a:lnSpc>
              <a:buFont typeface="Wingdings" pitchFamily="2" charset="2"/>
              <a:buNone/>
            </a:pPr>
            <a:r>
              <a:rPr lang="en-US" altLang="zh-CN" sz="2400" b="1" dirty="0"/>
              <a:t>            </a:t>
            </a:r>
            <a:r>
              <a:rPr lang="en-US" altLang="zh-CN" sz="1800" b="1" dirty="0"/>
              <a:t>           </a:t>
            </a:r>
            <a:r>
              <a:rPr lang="en-US" altLang="zh-CN" sz="2800" b="1" dirty="0"/>
              <a:t>{   brow=</a:t>
            </a:r>
            <a:r>
              <a:rPr lang="en-US" altLang="zh-CN" sz="2800" b="1" dirty="0" err="1"/>
              <a:t>a.data</a:t>
            </a:r>
            <a:r>
              <a:rPr lang="en-US" altLang="zh-CN" sz="2800" b="1" dirty="0"/>
              <a:t>[p].</a:t>
            </a:r>
            <a:r>
              <a:rPr lang="en-US" altLang="zh-CN" sz="2800" b="1" dirty="0" err="1"/>
              <a:t>col</a:t>
            </a:r>
            <a:r>
              <a:rPr lang="en-US" altLang="zh-CN" sz="2800" b="1" dirty="0"/>
              <a:t> ;</a:t>
            </a:r>
          </a:p>
          <a:p>
            <a:pPr marL="1435100" lvl="4" indent="0">
              <a:lnSpc>
                <a:spcPct val="110000"/>
              </a:lnSpc>
              <a:buFont typeface="Wingdings" pitchFamily="2" charset="2"/>
              <a:buNone/>
            </a:pPr>
            <a:r>
              <a:rPr lang="en-US" altLang="zh-CN" sz="1800" b="1" dirty="0"/>
              <a:t>                                         </a:t>
            </a:r>
            <a:r>
              <a:rPr lang="en-US" altLang="zh-CN" sz="2400" b="1" dirty="0"/>
              <a:t>/*   </a:t>
            </a:r>
            <a:r>
              <a:rPr lang="zh-CN" altLang="en-US" sz="2400" b="1" dirty="0">
                <a:latin typeface="楷体" pitchFamily="49" charset="-122"/>
                <a:ea typeface="楷体" pitchFamily="49" charset="-122"/>
              </a:rPr>
              <a:t>找到元素在</a:t>
            </a:r>
            <a:r>
              <a:rPr lang="en-US" altLang="zh-CN" sz="2400" b="1" dirty="0" err="1">
                <a:latin typeface="楷体" pitchFamily="49" charset="-122"/>
                <a:ea typeface="楷体" pitchFamily="49" charset="-122"/>
              </a:rPr>
              <a:t>b.data</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中的行号  </a:t>
            </a:r>
            <a:r>
              <a:rPr lang="zh-CN" altLang="en-US" sz="2400" b="1" dirty="0"/>
              <a:t>*</a:t>
            </a:r>
            <a:r>
              <a:rPr lang="en-US" altLang="zh-CN" sz="2400" b="1" dirty="0"/>
              <a:t>/</a:t>
            </a:r>
          </a:p>
          <a:p>
            <a:pPr marL="1435100" lvl="4" indent="0">
              <a:lnSpc>
                <a:spcPct val="110000"/>
              </a:lnSpc>
              <a:buFont typeface="Wingdings" pitchFamily="2" charset="2"/>
              <a:buNone/>
            </a:pPr>
            <a:r>
              <a:rPr lang="en-US" altLang="zh-CN" sz="2800" b="1" dirty="0"/>
              <a:t>                      if (brow&lt;b.cn) t=( </a:t>
            </a:r>
            <a:r>
              <a:rPr lang="en-US" altLang="zh-CN" sz="2800" b="1" dirty="0" err="1"/>
              <a:t>b.rpos</a:t>
            </a:r>
            <a:r>
              <a:rPr lang="en-US" altLang="zh-CN" sz="2800" b="1" dirty="0"/>
              <a:t>[brow+1];</a:t>
            </a:r>
          </a:p>
          <a:p>
            <a:pPr marL="1435100" lvl="4" indent="0">
              <a:lnSpc>
                <a:spcPct val="110000"/>
              </a:lnSpc>
              <a:buFont typeface="Wingdings" pitchFamily="2" charset="2"/>
              <a:buNone/>
            </a:pPr>
            <a:r>
              <a:rPr lang="en-US" altLang="zh-CN" sz="2800" b="1" dirty="0"/>
              <a:t>                      else t=b.tn+1 ;</a:t>
            </a:r>
            <a:r>
              <a:rPr lang="en-US" altLang="zh-CN" sz="1800" b="1" dirty="0"/>
              <a:t>   </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203</a:t>
            </a:fld>
            <a:endParaRPr lang="en-US" altLang="zh-CN"/>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p:nvPr>
        </p:nvSpPr>
        <p:spPr>
          <a:xfrm>
            <a:off x="152400" y="192088"/>
            <a:ext cx="8839200" cy="5900737"/>
          </a:xfrm>
        </p:spPr>
        <p:txBody>
          <a:bodyPr/>
          <a:lstStyle/>
          <a:p>
            <a:pPr marL="1435100" lvl="4" indent="0">
              <a:lnSpc>
                <a:spcPct val="110000"/>
              </a:lnSpc>
              <a:buFont typeface="Wingdings" pitchFamily="2" charset="2"/>
              <a:buNone/>
            </a:pPr>
            <a:r>
              <a:rPr lang="zh-CN" altLang="en-US" sz="2800" b="1" dirty="0"/>
              <a:t>       </a:t>
            </a:r>
            <a:r>
              <a:rPr lang="en-US" altLang="zh-CN" sz="2800" b="1" dirty="0"/>
              <a:t>for (q=</a:t>
            </a:r>
            <a:r>
              <a:rPr lang="en-US" altLang="zh-CN" sz="2800" b="1" dirty="0" err="1"/>
              <a:t>b.rpos</a:t>
            </a:r>
            <a:r>
              <a:rPr lang="en-US" altLang="zh-CN" sz="2800" b="1" dirty="0"/>
              <a:t>[brow] ; q&lt;t ; ++q)</a:t>
            </a:r>
          </a:p>
          <a:p>
            <a:pPr marL="1435100" lvl="4" indent="0">
              <a:lnSpc>
                <a:spcPct val="110000"/>
              </a:lnSpc>
              <a:buFont typeface="Wingdings" pitchFamily="2" charset="2"/>
              <a:buNone/>
            </a:pPr>
            <a:r>
              <a:rPr lang="en-US" altLang="zh-CN" sz="1800" b="1" dirty="0"/>
              <a:t>                   </a:t>
            </a:r>
            <a:r>
              <a:rPr lang="en-US" altLang="zh-CN" sz="2800" b="1" dirty="0"/>
              <a:t>{  </a:t>
            </a:r>
            <a:r>
              <a:rPr lang="en-US" altLang="zh-CN" sz="2800" b="1" dirty="0" err="1"/>
              <a:t>ccol</a:t>
            </a:r>
            <a:r>
              <a:rPr lang="en-US" altLang="zh-CN" sz="2800" b="1" dirty="0"/>
              <a:t>=</a:t>
            </a:r>
            <a:r>
              <a:rPr lang="en-US" altLang="zh-CN" sz="2800" b="1" dirty="0" err="1"/>
              <a:t>b.data</a:t>
            </a:r>
            <a:r>
              <a:rPr lang="en-US" altLang="zh-CN" sz="2800" b="1" dirty="0"/>
              <a:t>[q].</a:t>
            </a:r>
            <a:r>
              <a:rPr lang="en-US" altLang="zh-CN" sz="2800" b="1" dirty="0" err="1"/>
              <a:t>col</a:t>
            </a:r>
            <a:r>
              <a:rPr lang="en-US" altLang="zh-CN" sz="2800" b="1" dirty="0"/>
              <a:t> ;</a:t>
            </a:r>
          </a:p>
          <a:p>
            <a:pPr marL="1435100" lvl="4" indent="0">
              <a:lnSpc>
                <a:spcPct val="110000"/>
              </a:lnSpc>
              <a:buFont typeface="Wingdings" pitchFamily="2" charset="2"/>
              <a:buNone/>
            </a:pPr>
            <a:r>
              <a:rPr lang="en-US" altLang="zh-CN" sz="1600" b="1" dirty="0"/>
              <a:t>                               </a:t>
            </a:r>
            <a:r>
              <a:rPr lang="en-US" altLang="zh-CN" sz="2400" b="1" dirty="0"/>
              <a:t>/*   </a:t>
            </a:r>
            <a:r>
              <a:rPr lang="zh-CN" altLang="en-US" sz="2400" b="1" dirty="0">
                <a:latin typeface="楷体" pitchFamily="49" charset="-122"/>
                <a:ea typeface="楷体" pitchFamily="49" charset="-122"/>
              </a:rPr>
              <a:t>积元素在</a:t>
            </a:r>
            <a:r>
              <a:rPr lang="en-US" altLang="zh-CN" sz="2400" b="1" dirty="0">
                <a:latin typeface="楷体" pitchFamily="49" charset="-122"/>
                <a:ea typeface="楷体" pitchFamily="49" charset="-122"/>
              </a:rPr>
              <a:t>c</a:t>
            </a:r>
            <a:r>
              <a:rPr lang="zh-CN" altLang="en-US" sz="2400" b="1" dirty="0">
                <a:latin typeface="楷体" pitchFamily="49" charset="-122"/>
                <a:ea typeface="楷体" pitchFamily="49" charset="-122"/>
              </a:rPr>
              <a:t>中的列号  </a:t>
            </a:r>
            <a:r>
              <a:rPr lang="zh-CN" altLang="en-US" sz="2400" b="1" dirty="0"/>
              <a:t>*</a:t>
            </a:r>
            <a:r>
              <a:rPr lang="en-US" altLang="zh-CN" sz="2400" b="1" dirty="0"/>
              <a:t>/</a:t>
            </a:r>
            <a:r>
              <a:rPr lang="en-US" altLang="zh-CN" sz="1800" b="1" dirty="0"/>
              <a:t>            </a:t>
            </a:r>
            <a:r>
              <a:rPr lang="en-US" altLang="zh-CN" sz="2800" b="1" dirty="0" err="1"/>
              <a:t>ctemp</a:t>
            </a:r>
            <a:r>
              <a:rPr lang="en-US" altLang="zh-CN" sz="2800" b="1" dirty="0"/>
              <a:t>[</a:t>
            </a:r>
            <a:r>
              <a:rPr lang="en-US" altLang="zh-CN" sz="2800" b="1" dirty="0" err="1"/>
              <a:t>ccol</a:t>
            </a:r>
            <a:r>
              <a:rPr lang="en-US" altLang="zh-CN" sz="2800" b="1" dirty="0"/>
              <a:t>]+=</a:t>
            </a:r>
            <a:r>
              <a:rPr lang="en-US" altLang="zh-CN" sz="2800" b="1" dirty="0" err="1"/>
              <a:t>a.data</a:t>
            </a:r>
            <a:r>
              <a:rPr lang="en-US" altLang="zh-CN" sz="2800" b="1" dirty="0"/>
              <a:t>[p].value*</a:t>
            </a:r>
            <a:r>
              <a:rPr lang="en-US" altLang="zh-CN" sz="2800" b="1" dirty="0" err="1"/>
              <a:t>b.data</a:t>
            </a:r>
            <a:r>
              <a:rPr lang="en-US" altLang="zh-CN" sz="2800" b="1" dirty="0"/>
              <a:t>[q].value ; </a:t>
            </a:r>
          </a:p>
          <a:p>
            <a:pPr marL="1435100" lvl="4" indent="0">
              <a:lnSpc>
                <a:spcPct val="110000"/>
              </a:lnSpc>
              <a:buFont typeface="Wingdings" pitchFamily="2" charset="2"/>
              <a:buNone/>
            </a:pPr>
            <a:r>
              <a:rPr lang="en-US" altLang="zh-CN" sz="2800" b="1" dirty="0"/>
              <a:t>            }</a:t>
            </a:r>
          </a:p>
          <a:p>
            <a:pPr marL="1435100" lvl="4" indent="0">
              <a:lnSpc>
                <a:spcPct val="110000"/>
              </a:lnSpc>
              <a:buFont typeface="Wingdings" pitchFamily="2" charset="2"/>
              <a:buNone/>
            </a:pPr>
            <a:r>
              <a:rPr lang="en-US" altLang="zh-CN" sz="2800" b="1" dirty="0"/>
              <a:t>}  </a:t>
            </a:r>
            <a:r>
              <a:rPr lang="en-US" altLang="zh-CN" sz="1800" b="1" dirty="0"/>
              <a:t>     </a:t>
            </a:r>
            <a:r>
              <a:rPr lang="en-US" altLang="zh-CN" sz="2400" b="1" dirty="0"/>
              <a:t>/* </a:t>
            </a:r>
            <a:r>
              <a:rPr lang="zh-CN" altLang="en-US" sz="2400" b="1" dirty="0">
                <a:latin typeface="楷体" pitchFamily="49" charset="-122"/>
                <a:ea typeface="楷体" pitchFamily="49" charset="-122"/>
              </a:rPr>
              <a:t>求出</a:t>
            </a:r>
            <a:r>
              <a:rPr lang="en-US" altLang="zh-CN" sz="2400" b="1" dirty="0">
                <a:latin typeface="楷体" pitchFamily="49" charset="-122"/>
                <a:ea typeface="楷体" pitchFamily="49" charset="-122"/>
              </a:rPr>
              <a:t>c</a:t>
            </a:r>
            <a:r>
              <a:rPr lang="zh-CN" altLang="en-US" sz="2400" b="1" dirty="0">
                <a:latin typeface="楷体" pitchFamily="49" charset="-122"/>
                <a:ea typeface="楷体" pitchFamily="49" charset="-122"/>
              </a:rPr>
              <a:t>中第</a:t>
            </a:r>
            <a:r>
              <a:rPr lang="en-US" altLang="zh-CN" sz="2400" b="1" dirty="0" err="1">
                <a:latin typeface="楷体" pitchFamily="49" charset="-122"/>
                <a:ea typeface="楷体" pitchFamily="49" charset="-122"/>
              </a:rPr>
              <a:t>arow</a:t>
            </a:r>
            <a:r>
              <a:rPr lang="zh-CN" altLang="en-US" sz="2400" b="1" dirty="0">
                <a:latin typeface="楷体" pitchFamily="49" charset="-122"/>
                <a:ea typeface="楷体" pitchFamily="49" charset="-122"/>
              </a:rPr>
              <a:t>行中的非</a:t>
            </a:r>
            <a:r>
              <a:rPr lang="en-US" altLang="zh-CN" sz="2400" b="1" dirty="0">
                <a:latin typeface="楷体" pitchFamily="49" charset="-122"/>
                <a:ea typeface="楷体" pitchFamily="49" charset="-122"/>
              </a:rPr>
              <a:t>0</a:t>
            </a:r>
            <a:r>
              <a:rPr lang="zh-CN" altLang="en-US" sz="2400" b="1" dirty="0">
                <a:latin typeface="楷体" pitchFamily="49" charset="-122"/>
                <a:ea typeface="楷体" pitchFamily="49" charset="-122"/>
              </a:rPr>
              <a:t>元素   </a:t>
            </a:r>
            <a:r>
              <a:rPr lang="zh-CN" altLang="en-US" sz="2400" b="1" dirty="0"/>
              <a:t>*</a:t>
            </a:r>
            <a:r>
              <a:rPr lang="en-US" altLang="zh-CN" sz="2400" b="1" dirty="0"/>
              <a:t>/</a:t>
            </a:r>
          </a:p>
          <a:p>
            <a:pPr marL="1079500" lvl="3" indent="0">
              <a:lnSpc>
                <a:spcPct val="110000"/>
              </a:lnSpc>
              <a:buFont typeface="Wingdings" pitchFamily="2" charset="2"/>
              <a:buNone/>
            </a:pPr>
            <a:r>
              <a:rPr lang="en-US" altLang="zh-CN" sz="2800" b="1" dirty="0"/>
              <a:t>for (</a:t>
            </a:r>
            <a:r>
              <a:rPr lang="en-US" altLang="zh-CN" sz="2800" b="1" dirty="0" err="1"/>
              <a:t>ccol</a:t>
            </a:r>
            <a:r>
              <a:rPr lang="en-US" altLang="zh-CN" sz="2800" b="1" dirty="0"/>
              <a:t>=1 ; </a:t>
            </a:r>
            <a:r>
              <a:rPr lang="en-US" altLang="zh-CN" sz="2800" b="1" dirty="0" err="1"/>
              <a:t>ccol</a:t>
            </a:r>
            <a:r>
              <a:rPr lang="en-US" altLang="zh-CN" sz="2800" b="1" dirty="0"/>
              <a:t>&lt;=c.cn ; ++</a:t>
            </a:r>
            <a:r>
              <a:rPr lang="en-US" altLang="zh-CN" sz="2800" b="1" dirty="0" err="1"/>
              <a:t>ccol</a:t>
            </a:r>
            <a:r>
              <a:rPr lang="en-US" altLang="zh-CN" sz="2800" b="1" dirty="0"/>
              <a:t>)</a:t>
            </a:r>
          </a:p>
          <a:p>
            <a:pPr marL="1435100" lvl="4" indent="0">
              <a:lnSpc>
                <a:spcPct val="110000"/>
              </a:lnSpc>
              <a:buFont typeface="Wingdings" pitchFamily="2" charset="2"/>
              <a:buNone/>
            </a:pPr>
            <a:r>
              <a:rPr lang="en-US" altLang="zh-CN" sz="2800" b="1" dirty="0"/>
              <a:t>if ( </a:t>
            </a:r>
            <a:r>
              <a:rPr lang="en-US" altLang="zh-CN" sz="2800" b="1" dirty="0" err="1"/>
              <a:t>ctemp</a:t>
            </a:r>
            <a:r>
              <a:rPr lang="en-US" altLang="zh-CN" sz="2800" b="1" dirty="0"/>
              <a:t>[</a:t>
            </a:r>
            <a:r>
              <a:rPr lang="en-US" altLang="zh-CN" sz="2800" b="1" dirty="0" err="1"/>
              <a:t>ccol</a:t>
            </a:r>
            <a:r>
              <a:rPr lang="en-US" altLang="zh-CN" sz="2800" b="1" dirty="0"/>
              <a:t>] !=0 )</a:t>
            </a:r>
          </a:p>
          <a:p>
            <a:pPr marL="1435100" lvl="4" indent="0">
              <a:lnSpc>
                <a:spcPct val="110000"/>
              </a:lnSpc>
              <a:buFont typeface="Wingdings" pitchFamily="2" charset="2"/>
              <a:buNone/>
            </a:pPr>
            <a:r>
              <a:rPr lang="en-US" altLang="zh-CN" sz="2800" b="1" dirty="0"/>
              <a:t>   {   if ( ++c.tn&gt;MAX_SIZE)</a:t>
            </a:r>
          </a:p>
          <a:p>
            <a:pPr marL="1435100" lvl="4" indent="0">
              <a:lnSpc>
                <a:spcPct val="110000"/>
              </a:lnSpc>
              <a:buFont typeface="Wingdings" pitchFamily="2" charset="2"/>
              <a:buNone/>
            </a:pPr>
            <a:r>
              <a:rPr lang="en-US" altLang="zh-CN" sz="2800" b="1" dirty="0"/>
              <a:t>           {   </a:t>
            </a:r>
            <a:r>
              <a:rPr lang="en-US" altLang="zh-CN" sz="2800" b="1" dirty="0" err="1"/>
              <a:t>printf</a:t>
            </a:r>
            <a:r>
              <a:rPr lang="en-US" altLang="zh-CN" sz="2800" b="1" dirty="0"/>
              <a:t>(“Error\n”) ; exit(0);   } </a:t>
            </a:r>
          </a:p>
          <a:p>
            <a:pPr marL="1435100" lvl="4" indent="0">
              <a:lnSpc>
                <a:spcPct val="110000"/>
              </a:lnSpc>
              <a:buFont typeface="Wingdings" pitchFamily="2" charset="2"/>
              <a:buNone/>
            </a:pPr>
            <a:r>
              <a:rPr lang="en-US" altLang="zh-CN" sz="2800" b="1" dirty="0"/>
              <a:t>       else</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204</a:t>
            </a:fld>
            <a:endParaRPr lang="en-US" altLang="zh-CN"/>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p:nvPr>
        </p:nvSpPr>
        <p:spPr>
          <a:xfrm>
            <a:off x="152400" y="223838"/>
            <a:ext cx="8839200" cy="2628900"/>
          </a:xfrm>
        </p:spPr>
        <p:txBody>
          <a:bodyPr/>
          <a:lstStyle/>
          <a:p>
            <a:pPr marL="1435100" lvl="4" indent="0">
              <a:buFont typeface="Wingdings" charset="2"/>
              <a:buNone/>
              <a:defRPr/>
            </a:pPr>
            <a:r>
              <a:rPr lang="en-US" altLang="zh-CN" sz="2800" b="1"/>
              <a:t>c.data[c.tn]=(arow , ccol , ctemp[ccol]) ;</a:t>
            </a:r>
          </a:p>
          <a:p>
            <a:pPr marL="1435100" lvl="4" indent="0">
              <a:buFont typeface="Wingdings" charset="2"/>
              <a:buNone/>
              <a:defRPr/>
            </a:pPr>
            <a:r>
              <a:rPr lang="en-US" altLang="zh-CN" sz="2800" b="1"/>
              <a:t>    }</a:t>
            </a:r>
          </a:p>
          <a:p>
            <a:pPr marL="1435100" lvl="4" indent="0">
              <a:buFont typeface="Wingdings" charset="2"/>
              <a:buNone/>
              <a:defRPr/>
            </a:pPr>
            <a:r>
              <a:rPr lang="en-US" altLang="zh-CN" sz="2800" b="1"/>
              <a:t>}</a:t>
            </a:r>
          </a:p>
          <a:p>
            <a:pPr marL="723900" lvl="2" indent="0">
              <a:buFont typeface="Wingdings" charset="2"/>
              <a:buNone/>
              <a:defRPr/>
            </a:pPr>
            <a:r>
              <a:rPr lang="en-US" altLang="zh-CN" sz="2800" b="1"/>
              <a:t>}</a:t>
            </a:r>
          </a:p>
          <a:p>
            <a:pPr marL="355600" lvl="1" indent="0">
              <a:buFont typeface="Wingdings" charset="2"/>
              <a:buNone/>
              <a:defRPr/>
            </a:pPr>
            <a:r>
              <a:rPr lang="en-US" altLang="zh-CN" b="1"/>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205</a:t>
            </a:fld>
            <a:endParaRPr lang="en-US" altLang="zh-CN"/>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1"/>
          <p:cNvSpPr>
            <a:spLocks noGrp="1" noChangeArrowheads="1"/>
          </p:cNvSpPr>
          <p:nvPr>
            <p:ph/>
          </p:nvPr>
        </p:nvSpPr>
        <p:spPr>
          <a:xfrm>
            <a:off x="611188" y="1700213"/>
            <a:ext cx="7772400" cy="3675062"/>
          </a:xfrm>
        </p:spPr>
        <p:txBody>
          <a:bodyPr/>
          <a:lstStyle/>
          <a:p>
            <a:pPr marL="0" indent="0">
              <a:buFont typeface="Wingdings" pitchFamily="2" charset="2"/>
              <a:buNone/>
            </a:pPr>
            <a:r>
              <a:rPr lang="zh-CN" altLang="en-US" sz="2800" b="1">
                <a:latin typeface="宋体" pitchFamily="2" charset="-122"/>
              </a:rPr>
              <a:t>    </a:t>
            </a:r>
            <a:r>
              <a:rPr lang="zh-CN" altLang="en-US" sz="2800" b="1"/>
              <a:t>当矩阵的非零元个数和位置在操作过程中变化较大时</a:t>
            </a:r>
            <a:r>
              <a:rPr lang="en-US" altLang="zh-CN" sz="2800" b="1"/>
              <a:t>,</a:t>
            </a:r>
            <a:r>
              <a:rPr lang="zh-CN" altLang="en-US" sz="2800" b="1"/>
              <a:t>就不宜采用顺序存储结构来表示三元组的线性表。</a:t>
            </a:r>
          </a:p>
          <a:p>
            <a:pPr marL="0" indent="0">
              <a:buFont typeface="Wingdings" pitchFamily="2" charset="2"/>
              <a:buNone/>
            </a:pPr>
            <a:r>
              <a:rPr lang="zh-CN" altLang="en-US" sz="2800" b="1"/>
              <a:t>       例如</a:t>
            </a:r>
            <a:r>
              <a:rPr lang="en-US" altLang="zh-CN" sz="2800" b="1"/>
              <a:t>,</a:t>
            </a:r>
            <a:r>
              <a:rPr lang="zh-CN" altLang="en-US" sz="2800" b="1"/>
              <a:t>在作</a:t>
            </a:r>
            <a:r>
              <a:rPr lang="en-US" altLang="zh-CN" sz="2800" b="1"/>
              <a:t>“</a:t>
            </a:r>
            <a:r>
              <a:rPr lang="zh-CN" altLang="en-US" sz="2800" b="1"/>
              <a:t>将矩阵</a:t>
            </a:r>
            <a:r>
              <a:rPr lang="en-US" altLang="zh-CN" sz="2800" b="1"/>
              <a:t>B</a:t>
            </a:r>
            <a:r>
              <a:rPr lang="zh-CN" altLang="en-US" sz="2800" b="1"/>
              <a:t>加到矩阵</a:t>
            </a:r>
            <a:r>
              <a:rPr lang="en-US" altLang="zh-CN" sz="2800" b="1"/>
              <a:t>A</a:t>
            </a:r>
            <a:r>
              <a:rPr lang="zh-CN" altLang="en-US" sz="2800" b="1"/>
              <a:t>上</a:t>
            </a:r>
            <a:r>
              <a:rPr lang="en-US" altLang="zh-CN" sz="2800" b="1"/>
              <a:t>”</a:t>
            </a:r>
            <a:r>
              <a:rPr lang="zh-CN" altLang="en-US" sz="2800" b="1"/>
              <a:t>的操作时</a:t>
            </a:r>
            <a:r>
              <a:rPr lang="en-US" altLang="zh-CN" sz="2800" b="1"/>
              <a:t>,</a:t>
            </a:r>
            <a:r>
              <a:rPr lang="zh-CN" altLang="en-US" sz="2800" b="1"/>
              <a:t>由于非零元的插入或删除将会引起</a:t>
            </a:r>
            <a:r>
              <a:rPr lang="en-US" altLang="zh-CN" sz="2800" b="1"/>
              <a:t>A.data</a:t>
            </a:r>
            <a:r>
              <a:rPr lang="zh-CN" altLang="en-US" sz="2800" b="1"/>
              <a:t>中元素的移动。为此</a:t>
            </a:r>
            <a:r>
              <a:rPr lang="en-US" altLang="zh-CN" sz="2800" b="1"/>
              <a:t>,</a:t>
            </a:r>
            <a:r>
              <a:rPr lang="zh-CN" altLang="en-US" sz="2800" b="1"/>
              <a:t>对这种类型的矩阵</a:t>
            </a:r>
            <a:r>
              <a:rPr lang="en-US" altLang="zh-CN" sz="2800" b="1"/>
              <a:t>,</a:t>
            </a:r>
            <a:r>
              <a:rPr lang="zh-CN" altLang="en-US" sz="2800" b="1"/>
              <a:t>采用链式存储结构表示比三元组的线性表更方便。</a:t>
            </a:r>
            <a:endParaRPr lang="zh-CN" altLang="en-US" sz="2800" b="1">
              <a:latin typeface="宋体" pitchFamily="2" charset="-122"/>
            </a:endParaRPr>
          </a:p>
        </p:txBody>
      </p:sp>
      <p:sp>
        <p:nvSpPr>
          <p:cNvPr id="3" name="Rectangle 2"/>
          <p:cNvSpPr txBox="1">
            <a:spLocks noChangeArrowheads="1"/>
          </p:cNvSpPr>
          <p:nvPr/>
        </p:nvSpPr>
        <p:spPr bwMode="auto">
          <a:xfrm>
            <a:off x="323528" y="1052736"/>
            <a:ext cx="3887787" cy="690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nchor="ctr"/>
          <a:lstStyle/>
          <a:p>
            <a:r>
              <a:rPr lang="en-US" altLang="zh-CN" sz="3200" b="1" dirty="0">
                <a:solidFill>
                  <a:schemeClr val="folHlink"/>
                </a:solidFill>
                <a:latin typeface="楷体" pitchFamily="49" charset="-122"/>
                <a:ea typeface="楷体" pitchFamily="49" charset="-122"/>
                <a:cs typeface="+mj-cs"/>
              </a:rPr>
              <a:t>3</a:t>
            </a:r>
            <a:r>
              <a:rPr lang="zh-CN" altLang="en-US" sz="3200" b="1" dirty="0">
                <a:solidFill>
                  <a:schemeClr val="folHlink"/>
                </a:solidFill>
                <a:latin typeface="楷体" pitchFamily="49" charset="-122"/>
                <a:ea typeface="楷体" pitchFamily="49" charset="-122"/>
                <a:cs typeface="+mj-cs"/>
              </a:rPr>
              <a:t>、十字链表</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206</a:t>
            </a:fld>
            <a:endParaRPr lang="en-US" altLang="zh-CN"/>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3"/>
          <p:cNvSpPr>
            <a:spLocks noChangeArrowheads="1"/>
          </p:cNvSpPr>
          <p:nvPr/>
        </p:nvSpPr>
        <p:spPr bwMode="auto">
          <a:xfrm>
            <a:off x="228600" y="908050"/>
            <a:ext cx="8736013" cy="3529013"/>
          </a:xfrm>
          <a:prstGeom prst="rect">
            <a:avLst/>
          </a:prstGeom>
          <a:noFill/>
          <a:ln w="9525">
            <a:noFill/>
            <a:miter lim="800000"/>
            <a:headEnd/>
            <a:tailEnd/>
          </a:ln>
        </p:spPr>
        <p:txBody>
          <a:bodyPr/>
          <a:lstStyle/>
          <a:p>
            <a:pPr>
              <a:lnSpc>
                <a:spcPct val="110000"/>
              </a:lnSpc>
              <a:spcBef>
                <a:spcPct val="20000"/>
              </a:spcBef>
            </a:pPr>
            <a:endParaRPr lang="zh-CN" altLang="en-US" sz="2800" b="1" dirty="0"/>
          </a:p>
          <a:p>
            <a:pPr>
              <a:lnSpc>
                <a:spcPct val="110000"/>
              </a:lnSpc>
              <a:spcBef>
                <a:spcPct val="20000"/>
              </a:spcBef>
            </a:pPr>
            <a:r>
              <a:rPr lang="zh-CN" altLang="en-US" sz="2800" b="1" dirty="0"/>
              <a:t>       </a:t>
            </a:r>
            <a:r>
              <a:rPr lang="zh-CN" altLang="en-US" sz="2800" b="1" dirty="0">
                <a:latin typeface="楷体" pitchFamily="49" charset="-122"/>
                <a:ea typeface="楷体" pitchFamily="49" charset="-122"/>
              </a:rPr>
              <a:t>矩阵中非</a:t>
            </a:r>
            <a:r>
              <a:rPr lang="en-US" altLang="zh-CN" sz="2800" b="1" dirty="0">
                <a:latin typeface="楷体" pitchFamily="49" charset="-122"/>
                <a:ea typeface="楷体" pitchFamily="49" charset="-122"/>
              </a:rPr>
              <a:t>0</a:t>
            </a:r>
            <a:r>
              <a:rPr lang="zh-CN" altLang="en-US" sz="2800" b="1" dirty="0">
                <a:latin typeface="楷体" pitchFamily="49" charset="-122"/>
                <a:ea typeface="楷体" pitchFamily="49" charset="-122"/>
              </a:rPr>
              <a:t>元素的结点所含的域有：</a:t>
            </a:r>
            <a:r>
              <a:rPr lang="zh-CN" altLang="en-US" sz="2800" b="1" dirty="0">
                <a:solidFill>
                  <a:schemeClr val="folHlink"/>
                </a:solidFill>
                <a:latin typeface="楷体" pitchFamily="49" charset="-122"/>
                <a:ea typeface="楷体" pitchFamily="49" charset="-122"/>
              </a:rPr>
              <a:t>行</a:t>
            </a:r>
            <a:r>
              <a:rPr lang="zh-CN" altLang="en-US" sz="2800" dirty="0">
                <a:latin typeface="楷体" pitchFamily="49" charset="-122"/>
                <a:ea typeface="楷体" pitchFamily="49" charset="-122"/>
              </a:rPr>
              <a:t>、</a:t>
            </a:r>
            <a:r>
              <a:rPr lang="zh-CN" altLang="en-US" sz="2800" b="1" dirty="0">
                <a:solidFill>
                  <a:schemeClr val="folHlink"/>
                </a:solidFill>
                <a:latin typeface="楷体" pitchFamily="49" charset="-122"/>
                <a:ea typeface="楷体" pitchFamily="49" charset="-122"/>
              </a:rPr>
              <a:t>列</a:t>
            </a:r>
            <a:r>
              <a:rPr lang="zh-CN" altLang="en-US" sz="2800" dirty="0">
                <a:latin typeface="楷体" pitchFamily="49" charset="-122"/>
                <a:ea typeface="楷体" pitchFamily="49" charset="-122"/>
              </a:rPr>
              <a:t>、</a:t>
            </a:r>
            <a:r>
              <a:rPr lang="zh-CN" altLang="en-US" sz="2800" b="1" dirty="0">
                <a:solidFill>
                  <a:schemeClr val="folHlink"/>
                </a:solidFill>
                <a:latin typeface="楷体" pitchFamily="49" charset="-122"/>
                <a:ea typeface="楷体" pitchFamily="49" charset="-122"/>
              </a:rPr>
              <a:t>值</a:t>
            </a:r>
            <a:r>
              <a:rPr lang="zh-CN" altLang="en-US" sz="2800" dirty="0">
                <a:latin typeface="楷体" pitchFamily="49" charset="-122"/>
                <a:ea typeface="楷体" pitchFamily="49" charset="-122"/>
              </a:rPr>
              <a:t>、</a:t>
            </a:r>
            <a:r>
              <a:rPr lang="zh-CN" altLang="en-US" sz="2800" b="1" dirty="0">
                <a:solidFill>
                  <a:schemeClr val="accent1"/>
                </a:solidFill>
                <a:latin typeface="楷体" pitchFamily="49" charset="-122"/>
                <a:ea typeface="楷体" pitchFamily="49" charset="-122"/>
              </a:rPr>
              <a:t>行指针</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指向同一行的下一个非</a:t>
            </a:r>
            <a:r>
              <a:rPr lang="en-US" altLang="zh-CN" sz="2800" b="1" dirty="0">
                <a:latin typeface="楷体" pitchFamily="49" charset="-122"/>
                <a:ea typeface="楷体" pitchFamily="49" charset="-122"/>
              </a:rPr>
              <a:t>0</a:t>
            </a:r>
            <a:r>
              <a:rPr lang="zh-CN" altLang="en-US" sz="2800" b="1" dirty="0">
                <a:latin typeface="楷体" pitchFamily="49" charset="-122"/>
                <a:ea typeface="楷体" pitchFamily="49" charset="-122"/>
              </a:rPr>
              <a:t>元</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a:t>
            </a:r>
            <a:r>
              <a:rPr lang="zh-CN" altLang="en-US" sz="2800" b="1" dirty="0">
                <a:solidFill>
                  <a:schemeClr val="accent1"/>
                </a:solidFill>
                <a:latin typeface="楷体" pitchFamily="49" charset="-122"/>
                <a:ea typeface="楷体" pitchFamily="49" charset="-122"/>
              </a:rPr>
              <a:t>列指针</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指向同一列的下一个非</a:t>
            </a:r>
            <a:r>
              <a:rPr lang="en-US" altLang="zh-CN" sz="2800" b="1" dirty="0">
                <a:latin typeface="楷体" pitchFamily="49" charset="-122"/>
                <a:ea typeface="楷体" pitchFamily="49" charset="-122"/>
              </a:rPr>
              <a:t>0</a:t>
            </a:r>
            <a:r>
              <a:rPr lang="zh-CN" altLang="en-US" sz="2800" b="1" dirty="0">
                <a:latin typeface="楷体" pitchFamily="49" charset="-122"/>
                <a:ea typeface="楷体" pitchFamily="49" charset="-122"/>
              </a:rPr>
              <a:t>元</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。其次，十字交叉链表还有一个头结点，结点的结构如图</a:t>
            </a:r>
            <a:r>
              <a:rPr lang="en-US" altLang="zh-CN" sz="2800" b="1" dirty="0">
                <a:latin typeface="楷体" pitchFamily="49" charset="-122"/>
                <a:ea typeface="楷体" pitchFamily="49" charset="-122"/>
              </a:rPr>
              <a:t>5-10</a:t>
            </a:r>
            <a:r>
              <a:rPr lang="zh-CN" altLang="en-US" sz="2800" b="1" dirty="0">
                <a:latin typeface="楷体" pitchFamily="49" charset="-122"/>
                <a:ea typeface="楷体" pitchFamily="49" charset="-122"/>
              </a:rPr>
              <a:t>所示。</a:t>
            </a:r>
          </a:p>
        </p:txBody>
      </p:sp>
      <p:grpSp>
        <p:nvGrpSpPr>
          <p:cNvPr id="2" name="Group 4"/>
          <p:cNvGrpSpPr>
            <a:grpSpLocks/>
          </p:cNvGrpSpPr>
          <p:nvPr/>
        </p:nvGrpSpPr>
        <p:grpSpPr bwMode="auto">
          <a:xfrm>
            <a:off x="1828800" y="4030663"/>
            <a:ext cx="5457825" cy="1774825"/>
            <a:chOff x="0" y="0"/>
            <a:chExt cx="3438" cy="1118"/>
          </a:xfrm>
        </p:grpSpPr>
        <p:sp>
          <p:nvSpPr>
            <p:cNvPr id="54275" name="Rectangle 5"/>
            <p:cNvSpPr>
              <a:spLocks noChangeArrowheads="1"/>
            </p:cNvSpPr>
            <p:nvPr/>
          </p:nvSpPr>
          <p:spPr bwMode="auto">
            <a:xfrm>
              <a:off x="768" y="878"/>
              <a:ext cx="2064"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5-10  </a:t>
              </a:r>
              <a:r>
                <a:rPr lang="zh-CN" altLang="en-US" sz="2000" b="1" dirty="0">
                  <a:latin typeface="楷体" pitchFamily="49" charset="-122"/>
                  <a:ea typeface="楷体" pitchFamily="49" charset="-122"/>
                </a:rPr>
                <a:t>十字链表结点结构</a:t>
              </a:r>
            </a:p>
          </p:txBody>
        </p:sp>
        <p:grpSp>
          <p:nvGrpSpPr>
            <p:cNvPr id="3" name="Group 6"/>
            <p:cNvGrpSpPr>
              <a:grpSpLocks/>
            </p:cNvGrpSpPr>
            <p:nvPr/>
          </p:nvGrpSpPr>
          <p:grpSpPr bwMode="auto">
            <a:xfrm>
              <a:off x="0" y="0"/>
              <a:ext cx="3438" cy="830"/>
              <a:chOff x="0" y="0"/>
              <a:chExt cx="3438" cy="830"/>
            </a:xfrm>
          </p:grpSpPr>
          <p:grpSp>
            <p:nvGrpSpPr>
              <p:cNvPr id="4" name="Group 7"/>
              <p:cNvGrpSpPr>
                <a:grpSpLocks/>
              </p:cNvGrpSpPr>
              <p:nvPr/>
            </p:nvGrpSpPr>
            <p:grpSpPr bwMode="auto">
              <a:xfrm>
                <a:off x="0" y="0"/>
                <a:ext cx="3238" cy="542"/>
                <a:chOff x="0" y="0"/>
                <a:chExt cx="3238" cy="542"/>
              </a:xfrm>
            </p:grpSpPr>
            <p:grpSp>
              <p:nvGrpSpPr>
                <p:cNvPr id="5" name="Group 8"/>
                <p:cNvGrpSpPr>
                  <a:grpSpLocks/>
                </p:cNvGrpSpPr>
                <p:nvPr/>
              </p:nvGrpSpPr>
              <p:grpSpPr bwMode="auto">
                <a:xfrm>
                  <a:off x="0" y="0"/>
                  <a:ext cx="1318" cy="542"/>
                  <a:chOff x="0" y="0"/>
                  <a:chExt cx="1318" cy="542"/>
                </a:xfrm>
              </p:grpSpPr>
              <p:grpSp>
                <p:nvGrpSpPr>
                  <p:cNvPr id="6" name="Group 9"/>
                  <p:cNvGrpSpPr>
                    <a:grpSpLocks/>
                  </p:cNvGrpSpPr>
                  <p:nvPr/>
                </p:nvGrpSpPr>
                <p:grpSpPr bwMode="auto">
                  <a:xfrm>
                    <a:off x="0" y="0"/>
                    <a:ext cx="1315" cy="272"/>
                    <a:chOff x="0" y="0"/>
                    <a:chExt cx="1315" cy="272"/>
                  </a:xfrm>
                </p:grpSpPr>
                <p:sp>
                  <p:nvSpPr>
                    <p:cNvPr id="282634" name="Rectangle 10"/>
                    <p:cNvSpPr>
                      <a:spLocks noChangeArrowheads="1"/>
                    </p:cNvSpPr>
                    <p:nvPr/>
                  </p:nvSpPr>
                  <p:spPr bwMode="auto">
                    <a:xfrm>
                      <a:off x="0" y="0"/>
                      <a:ext cx="1315" cy="272"/>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row       </a:t>
                      </a:r>
                      <a:r>
                        <a:rPr lang="en-US" altLang="zh-CN" dirty="0" err="1">
                          <a:latin typeface="Times New Roman" pitchFamily="2" charset="0"/>
                          <a:ea typeface="宋体" charset="0"/>
                        </a:rPr>
                        <a:t>col</a:t>
                      </a:r>
                      <a:r>
                        <a:rPr lang="en-US" altLang="zh-CN" dirty="0">
                          <a:latin typeface="Times New Roman" pitchFamily="2" charset="0"/>
                          <a:ea typeface="宋体" charset="0"/>
                        </a:rPr>
                        <a:t>     value</a:t>
                      </a:r>
                    </a:p>
                  </p:txBody>
                </p:sp>
                <p:sp>
                  <p:nvSpPr>
                    <p:cNvPr id="282635" name="Line 11"/>
                    <p:cNvSpPr>
                      <a:spLocks noChangeShapeType="1"/>
                    </p:cNvSpPr>
                    <p:nvPr/>
                  </p:nvSpPr>
                  <p:spPr bwMode="auto">
                    <a:xfrm>
                      <a:off x="432" y="0"/>
                      <a:ext cx="0" cy="272"/>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2636" name="Line 12"/>
                    <p:cNvSpPr>
                      <a:spLocks noChangeShapeType="1"/>
                    </p:cNvSpPr>
                    <p:nvPr/>
                  </p:nvSpPr>
                  <p:spPr bwMode="auto">
                    <a:xfrm>
                      <a:off x="816" y="0"/>
                      <a:ext cx="0" cy="272"/>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7" name="Group 13"/>
                  <p:cNvGrpSpPr>
                    <a:grpSpLocks/>
                  </p:cNvGrpSpPr>
                  <p:nvPr/>
                </p:nvGrpSpPr>
                <p:grpSpPr bwMode="auto">
                  <a:xfrm>
                    <a:off x="3" y="270"/>
                    <a:ext cx="1315" cy="272"/>
                    <a:chOff x="0" y="0"/>
                    <a:chExt cx="1315" cy="272"/>
                  </a:xfrm>
                </p:grpSpPr>
                <p:sp>
                  <p:nvSpPr>
                    <p:cNvPr id="282638" name="Rectangle 14"/>
                    <p:cNvSpPr>
                      <a:spLocks noChangeArrowheads="1"/>
                    </p:cNvSpPr>
                    <p:nvPr/>
                  </p:nvSpPr>
                  <p:spPr bwMode="auto">
                    <a:xfrm>
                      <a:off x="0" y="0"/>
                      <a:ext cx="1315" cy="272"/>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dirty="0">
                          <a:latin typeface="Times New Roman" pitchFamily="2" charset="0"/>
                          <a:ea typeface="宋体" charset="0"/>
                        </a:rPr>
                        <a:t> </a:t>
                      </a:r>
                      <a:r>
                        <a:rPr lang="en-US" altLang="zh-CN" dirty="0">
                          <a:latin typeface="Times New Roman" pitchFamily="2" charset="0"/>
                          <a:ea typeface="宋体" charset="0"/>
                        </a:rPr>
                        <a:t>down         right</a:t>
                      </a:r>
                    </a:p>
                  </p:txBody>
                </p:sp>
                <p:sp>
                  <p:nvSpPr>
                    <p:cNvPr id="282639" name="Line 15"/>
                    <p:cNvSpPr>
                      <a:spLocks noChangeShapeType="1"/>
                    </p:cNvSpPr>
                    <p:nvPr/>
                  </p:nvSpPr>
                  <p:spPr bwMode="auto">
                    <a:xfrm>
                      <a:off x="651" y="0"/>
                      <a:ext cx="0" cy="272"/>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grpSp>
              <p:nvGrpSpPr>
                <p:cNvPr id="8" name="Group 16"/>
                <p:cNvGrpSpPr>
                  <a:grpSpLocks/>
                </p:cNvGrpSpPr>
                <p:nvPr/>
              </p:nvGrpSpPr>
              <p:grpSpPr bwMode="auto">
                <a:xfrm>
                  <a:off x="1920" y="0"/>
                  <a:ext cx="1318" cy="542"/>
                  <a:chOff x="0" y="0"/>
                  <a:chExt cx="1318" cy="542"/>
                </a:xfrm>
              </p:grpSpPr>
              <p:grpSp>
                <p:nvGrpSpPr>
                  <p:cNvPr id="9" name="Group 17"/>
                  <p:cNvGrpSpPr>
                    <a:grpSpLocks/>
                  </p:cNvGrpSpPr>
                  <p:nvPr/>
                </p:nvGrpSpPr>
                <p:grpSpPr bwMode="auto">
                  <a:xfrm>
                    <a:off x="0" y="0"/>
                    <a:ext cx="1315" cy="272"/>
                    <a:chOff x="0" y="0"/>
                    <a:chExt cx="1315" cy="272"/>
                  </a:xfrm>
                </p:grpSpPr>
                <p:sp>
                  <p:nvSpPr>
                    <p:cNvPr id="282642" name="Rectangle 18"/>
                    <p:cNvSpPr>
                      <a:spLocks noChangeArrowheads="1"/>
                    </p:cNvSpPr>
                    <p:nvPr/>
                  </p:nvSpPr>
                  <p:spPr bwMode="auto">
                    <a:xfrm>
                      <a:off x="0" y="0"/>
                      <a:ext cx="1315" cy="272"/>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dirty="0">
                          <a:latin typeface="Times New Roman" pitchFamily="2" charset="0"/>
                          <a:ea typeface="宋体" charset="0"/>
                        </a:rPr>
                        <a:t>  </a:t>
                      </a:r>
                      <a:r>
                        <a:rPr lang="en-US" altLang="zh-CN" dirty="0" err="1">
                          <a:latin typeface="Times New Roman" pitchFamily="2" charset="0"/>
                          <a:ea typeface="宋体" charset="0"/>
                        </a:rPr>
                        <a:t>rn</a:t>
                      </a:r>
                      <a:r>
                        <a:rPr lang="en-US" altLang="zh-CN" dirty="0">
                          <a:latin typeface="Times New Roman" pitchFamily="2" charset="0"/>
                          <a:ea typeface="宋体" charset="0"/>
                        </a:rPr>
                        <a:t>         </a:t>
                      </a:r>
                      <a:r>
                        <a:rPr lang="en-US" altLang="zh-CN" dirty="0" err="1">
                          <a:latin typeface="Times New Roman" pitchFamily="2" charset="0"/>
                          <a:ea typeface="宋体" charset="0"/>
                        </a:rPr>
                        <a:t>cn</a:t>
                      </a:r>
                      <a:r>
                        <a:rPr lang="en-US" altLang="zh-CN" dirty="0">
                          <a:latin typeface="Times New Roman" pitchFamily="2" charset="0"/>
                          <a:ea typeface="宋体" charset="0"/>
                        </a:rPr>
                        <a:t>     </a:t>
                      </a:r>
                      <a:r>
                        <a:rPr lang="en-US" altLang="zh-CN" dirty="0" err="1">
                          <a:latin typeface="Times New Roman" pitchFamily="2" charset="0"/>
                          <a:ea typeface="宋体" charset="0"/>
                        </a:rPr>
                        <a:t>tn</a:t>
                      </a:r>
                      <a:endParaRPr lang="en-US" altLang="zh-CN" dirty="0">
                        <a:latin typeface="Times New Roman" pitchFamily="2" charset="0"/>
                        <a:ea typeface="宋体" charset="0"/>
                      </a:endParaRPr>
                    </a:p>
                  </p:txBody>
                </p:sp>
                <p:sp>
                  <p:nvSpPr>
                    <p:cNvPr id="282643" name="Line 19"/>
                    <p:cNvSpPr>
                      <a:spLocks noChangeShapeType="1"/>
                    </p:cNvSpPr>
                    <p:nvPr/>
                  </p:nvSpPr>
                  <p:spPr bwMode="auto">
                    <a:xfrm>
                      <a:off x="432" y="0"/>
                      <a:ext cx="0" cy="272"/>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2644" name="Line 20"/>
                    <p:cNvSpPr>
                      <a:spLocks noChangeShapeType="1"/>
                    </p:cNvSpPr>
                    <p:nvPr/>
                  </p:nvSpPr>
                  <p:spPr bwMode="auto">
                    <a:xfrm>
                      <a:off x="816" y="0"/>
                      <a:ext cx="0" cy="272"/>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0" name="Group 21"/>
                  <p:cNvGrpSpPr>
                    <a:grpSpLocks/>
                  </p:cNvGrpSpPr>
                  <p:nvPr/>
                </p:nvGrpSpPr>
                <p:grpSpPr bwMode="auto">
                  <a:xfrm>
                    <a:off x="3" y="270"/>
                    <a:ext cx="1315" cy="272"/>
                    <a:chOff x="0" y="0"/>
                    <a:chExt cx="1315" cy="272"/>
                  </a:xfrm>
                </p:grpSpPr>
                <p:sp>
                  <p:nvSpPr>
                    <p:cNvPr id="282646" name="Rectangle 22"/>
                    <p:cNvSpPr>
                      <a:spLocks noChangeArrowheads="1"/>
                    </p:cNvSpPr>
                    <p:nvPr/>
                  </p:nvSpPr>
                  <p:spPr bwMode="auto">
                    <a:xfrm>
                      <a:off x="0" y="0"/>
                      <a:ext cx="1315" cy="272"/>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dirty="0">
                          <a:latin typeface="Times New Roman" pitchFamily="2" charset="0"/>
                          <a:ea typeface="宋体" charset="0"/>
                        </a:rPr>
                        <a:t> </a:t>
                      </a:r>
                      <a:r>
                        <a:rPr lang="en-US" altLang="zh-CN" dirty="0">
                          <a:latin typeface="Times New Roman" pitchFamily="2" charset="0"/>
                          <a:ea typeface="宋体" charset="0"/>
                        </a:rPr>
                        <a:t>down         right</a:t>
                      </a:r>
                    </a:p>
                  </p:txBody>
                </p:sp>
                <p:sp>
                  <p:nvSpPr>
                    <p:cNvPr id="282647" name="Line 23"/>
                    <p:cNvSpPr>
                      <a:spLocks noChangeShapeType="1"/>
                    </p:cNvSpPr>
                    <p:nvPr/>
                  </p:nvSpPr>
                  <p:spPr bwMode="auto">
                    <a:xfrm>
                      <a:off x="651" y="0"/>
                      <a:ext cx="0" cy="272"/>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grpSp>
          <p:sp>
            <p:nvSpPr>
              <p:cNvPr id="54294" name="Rectangle 24"/>
              <p:cNvSpPr>
                <a:spLocks noChangeArrowheads="1"/>
              </p:cNvSpPr>
              <p:nvPr/>
            </p:nvSpPr>
            <p:spPr bwMode="auto">
              <a:xfrm>
                <a:off x="48" y="590"/>
                <a:ext cx="1296" cy="240"/>
              </a:xfrm>
              <a:prstGeom prst="rect">
                <a:avLst/>
              </a:prstGeom>
              <a:noFill/>
              <a:ln w="9525">
                <a:noFill/>
                <a:miter lim="800000"/>
                <a:headEnd/>
                <a:tailEnd/>
              </a:ln>
            </p:spPr>
            <p:txBody>
              <a:bodyPr lIns="92075" tIns="46038" rIns="92075" bIns="46038" anchor="ctr"/>
              <a:lstStyle/>
              <a:p>
                <a:pPr algn="ctr" eaLnBrk="0" hangingPunct="0"/>
                <a:r>
                  <a:rPr lang="en-US" altLang="zh-CN" sz="2000" b="1" dirty="0"/>
                  <a:t>(a)</a:t>
                </a:r>
                <a:r>
                  <a:rPr lang="en-US" altLang="zh-CN" sz="2000" b="1" dirty="0">
                    <a:latin typeface="Arial" pitchFamily="34" charset="0"/>
                  </a:rPr>
                  <a:t>   </a:t>
                </a:r>
                <a:r>
                  <a:rPr lang="zh-CN" altLang="en-US" sz="2000" b="1" dirty="0">
                    <a:latin typeface="楷体" pitchFamily="49" charset="-122"/>
                    <a:ea typeface="楷体" pitchFamily="49" charset="-122"/>
                  </a:rPr>
                  <a:t>结点结构</a:t>
                </a:r>
              </a:p>
            </p:txBody>
          </p:sp>
          <p:sp>
            <p:nvSpPr>
              <p:cNvPr id="54295" name="Rectangle 25"/>
              <p:cNvSpPr>
                <a:spLocks noChangeArrowheads="1"/>
              </p:cNvSpPr>
              <p:nvPr/>
            </p:nvSpPr>
            <p:spPr bwMode="auto">
              <a:xfrm>
                <a:off x="1968" y="590"/>
                <a:ext cx="1470" cy="240"/>
              </a:xfrm>
              <a:prstGeom prst="rect">
                <a:avLst/>
              </a:prstGeom>
              <a:noFill/>
              <a:ln w="9525">
                <a:noFill/>
                <a:miter lim="800000"/>
                <a:headEnd/>
                <a:tailEnd/>
              </a:ln>
            </p:spPr>
            <p:txBody>
              <a:bodyPr lIns="92075" tIns="46038" rIns="92075" bIns="46038" anchor="ctr"/>
              <a:lstStyle/>
              <a:p>
                <a:pPr algn="ctr" eaLnBrk="0" hangingPunct="0"/>
                <a:r>
                  <a:rPr lang="en-US" altLang="zh-CN" sz="2000" b="1" dirty="0"/>
                  <a:t>(b)</a:t>
                </a:r>
                <a:r>
                  <a:rPr lang="en-US" altLang="zh-CN" sz="2000" b="1" dirty="0">
                    <a:latin typeface="Arial" pitchFamily="34" charset="0"/>
                  </a:rPr>
                  <a:t>   </a:t>
                </a:r>
                <a:r>
                  <a:rPr lang="zh-CN" altLang="en-US" sz="2000" b="1" dirty="0">
                    <a:latin typeface="楷体" pitchFamily="49" charset="-122"/>
                    <a:ea typeface="楷体" pitchFamily="49" charset="-122"/>
                  </a:rPr>
                  <a:t>头结点结构</a:t>
                </a:r>
              </a:p>
            </p:txBody>
          </p:sp>
        </p:grpSp>
      </p:grpSp>
      <p:sp>
        <p:nvSpPr>
          <p:cNvPr id="25" name="灯片编号占位符 24"/>
          <p:cNvSpPr>
            <a:spLocks noGrp="1"/>
          </p:cNvSpPr>
          <p:nvPr>
            <p:ph type="sldNum" sz="quarter" idx="12"/>
          </p:nvPr>
        </p:nvSpPr>
        <p:spPr/>
        <p:txBody>
          <a:bodyPr/>
          <a:lstStyle/>
          <a:p>
            <a:fld id="{8EC1CFFA-9162-4795-A94E-2747091806DB}" type="slidenum">
              <a:rPr lang="zh-CN" altLang="en-US" smtClean="0"/>
              <a:pPr/>
              <a:t>207</a:t>
            </a:fld>
            <a:endParaRPr lang="en-US" altLang="zh-CN"/>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p:nvPr>
        </p:nvSpPr>
        <p:spPr>
          <a:xfrm>
            <a:off x="152400" y="188913"/>
            <a:ext cx="8839200" cy="6480175"/>
          </a:xfrm>
        </p:spPr>
        <p:txBody>
          <a:bodyPr/>
          <a:lstStyle/>
          <a:p>
            <a:pPr marL="0" indent="0">
              <a:lnSpc>
                <a:spcPct val="110000"/>
              </a:lnSpc>
              <a:buFont typeface="Wingdings" pitchFamily="2" charset="2"/>
              <a:buNone/>
            </a:pPr>
            <a:r>
              <a:rPr lang="zh-CN" altLang="en-US" dirty="0">
                <a:latin typeface="宋体" pitchFamily="2" charset="-122"/>
              </a:rPr>
              <a:t>    </a:t>
            </a:r>
            <a:r>
              <a:rPr lang="zh-CN" altLang="en-US" sz="2800" b="1" dirty="0">
                <a:latin typeface="宋体" pitchFamily="2" charset="-122"/>
              </a:rPr>
              <a:t>由定义知，稀疏矩阵中同一行的非</a:t>
            </a:r>
            <a:r>
              <a:rPr lang="en-US" altLang="zh-CN" sz="2800" b="1" dirty="0"/>
              <a:t>0</a:t>
            </a:r>
            <a:r>
              <a:rPr lang="zh-CN" altLang="en-US" sz="2800" b="1" dirty="0">
                <a:latin typeface="宋体" pitchFamily="2" charset="-122"/>
              </a:rPr>
              <a:t>元素的由</a:t>
            </a:r>
            <a:r>
              <a:rPr lang="en-US" altLang="zh-CN" sz="2800" b="1" dirty="0"/>
              <a:t>right</a:t>
            </a:r>
            <a:r>
              <a:rPr lang="zh-CN" altLang="en-US" sz="2800" b="1" dirty="0"/>
              <a:t>指针域链接成一个行链表</a:t>
            </a:r>
            <a:r>
              <a:rPr lang="zh-CN" altLang="en-US" sz="2800" b="1" dirty="0">
                <a:latin typeface="宋体" pitchFamily="2" charset="-122"/>
              </a:rPr>
              <a:t>，</a:t>
            </a:r>
            <a:r>
              <a:rPr lang="zh-CN" altLang="en-US" sz="2800" b="1" dirty="0"/>
              <a:t> 由</a:t>
            </a:r>
            <a:r>
              <a:rPr lang="en-US" altLang="zh-CN" sz="2800" b="1" dirty="0"/>
              <a:t>down</a:t>
            </a:r>
            <a:r>
              <a:rPr lang="zh-CN" altLang="en-US" sz="2800" b="1" dirty="0"/>
              <a:t>指针域链接成一个列链表</a:t>
            </a:r>
            <a:r>
              <a:rPr lang="zh-CN" altLang="en-US" sz="2800" b="1" dirty="0">
                <a:latin typeface="宋体" pitchFamily="2" charset="-122"/>
              </a:rPr>
              <a:t>。则每个非</a:t>
            </a:r>
            <a:r>
              <a:rPr lang="en-US" altLang="zh-CN" sz="2800" b="1" dirty="0"/>
              <a:t>0</a:t>
            </a:r>
            <a:r>
              <a:rPr lang="zh-CN" altLang="en-US" sz="2800" b="1" dirty="0">
                <a:latin typeface="宋体" pitchFamily="2" charset="-122"/>
              </a:rPr>
              <a:t>元素既是</a:t>
            </a:r>
            <a:r>
              <a:rPr lang="zh-CN" altLang="en-US" sz="2800" b="1" dirty="0"/>
              <a:t>某个行链表中的一个结点</a:t>
            </a:r>
            <a:r>
              <a:rPr lang="zh-CN" altLang="en-US" sz="2800" b="1" dirty="0">
                <a:latin typeface="宋体" pitchFamily="2" charset="-122"/>
              </a:rPr>
              <a:t>，</a:t>
            </a:r>
            <a:r>
              <a:rPr lang="zh-CN" altLang="en-US" sz="2800" b="1" dirty="0"/>
              <a:t>同时又</a:t>
            </a:r>
            <a:r>
              <a:rPr lang="zh-CN" altLang="en-US" sz="2800" b="1" dirty="0">
                <a:latin typeface="宋体" pitchFamily="2" charset="-122"/>
              </a:rPr>
              <a:t>是</a:t>
            </a:r>
            <a:r>
              <a:rPr lang="zh-CN" altLang="en-US" sz="2800" b="1" dirty="0"/>
              <a:t>某个列链表中的一个结点</a:t>
            </a:r>
            <a:r>
              <a:rPr lang="zh-CN" altLang="en-US" sz="2800" b="1" dirty="0">
                <a:latin typeface="宋体" pitchFamily="2" charset="-122"/>
              </a:rPr>
              <a:t>，所有的</a:t>
            </a:r>
            <a:r>
              <a:rPr lang="zh-CN" altLang="en-US" sz="2800" b="1" dirty="0">
                <a:solidFill>
                  <a:schemeClr val="accent1"/>
                </a:solidFill>
                <a:latin typeface="宋体" pitchFamily="2" charset="-122"/>
              </a:rPr>
              <a:t>非</a:t>
            </a:r>
            <a:r>
              <a:rPr lang="en-US" altLang="zh-CN" sz="2800" b="1" dirty="0">
                <a:solidFill>
                  <a:schemeClr val="accent1"/>
                </a:solidFill>
              </a:rPr>
              <a:t>0</a:t>
            </a:r>
            <a:r>
              <a:rPr lang="zh-CN" altLang="en-US" sz="2800" b="1" dirty="0">
                <a:solidFill>
                  <a:schemeClr val="accent1"/>
                </a:solidFill>
                <a:latin typeface="宋体" pitchFamily="2" charset="-122"/>
              </a:rPr>
              <a:t>元素</a:t>
            </a:r>
            <a:r>
              <a:rPr lang="zh-CN" altLang="en-US" sz="2800" b="1" dirty="0">
                <a:latin typeface="宋体" pitchFamily="2" charset="-122"/>
              </a:rPr>
              <a:t>构成一个</a:t>
            </a:r>
            <a:r>
              <a:rPr lang="zh-CN" altLang="en-US" sz="2800" b="1" dirty="0">
                <a:solidFill>
                  <a:schemeClr val="folHlink"/>
                </a:solidFill>
                <a:latin typeface="宋体" pitchFamily="2" charset="-122"/>
              </a:rPr>
              <a:t>十字交叉</a:t>
            </a:r>
            <a:r>
              <a:rPr lang="zh-CN" altLang="en-US" sz="2800" b="1" dirty="0">
                <a:latin typeface="宋体" pitchFamily="2" charset="-122"/>
              </a:rPr>
              <a:t>的链表。称为</a:t>
            </a:r>
            <a:r>
              <a:rPr lang="zh-CN" altLang="en-US" sz="2800" b="1" dirty="0">
                <a:solidFill>
                  <a:schemeClr val="folHlink"/>
                </a:solidFill>
                <a:latin typeface="宋体" pitchFamily="2" charset="-122"/>
              </a:rPr>
              <a:t>十字链表</a:t>
            </a:r>
            <a:r>
              <a:rPr lang="zh-CN" altLang="en-US" sz="2800" b="1" dirty="0">
                <a:latin typeface="宋体" pitchFamily="2" charset="-122"/>
              </a:rPr>
              <a:t>。</a:t>
            </a:r>
          </a:p>
          <a:p>
            <a:pPr marL="0" indent="0">
              <a:lnSpc>
                <a:spcPct val="110000"/>
              </a:lnSpc>
              <a:buFont typeface="Wingdings" pitchFamily="2" charset="2"/>
              <a:buNone/>
            </a:pPr>
            <a:r>
              <a:rPr lang="zh-CN" altLang="en-US" sz="2800" b="1" dirty="0">
                <a:latin typeface="宋体" pitchFamily="2" charset="-122"/>
              </a:rPr>
              <a:t>    此外，还可用两个</a:t>
            </a:r>
            <a:r>
              <a:rPr lang="zh-CN" altLang="en-US" sz="2800" b="1" dirty="0"/>
              <a:t>一</a:t>
            </a:r>
            <a:r>
              <a:rPr lang="zh-CN" altLang="en-US" sz="2800" b="1" dirty="0">
                <a:latin typeface="宋体" pitchFamily="2" charset="-122"/>
              </a:rPr>
              <a:t>维数组分别存储行</a:t>
            </a:r>
            <a:r>
              <a:rPr lang="zh-CN" altLang="en-US" sz="2800" b="1" dirty="0"/>
              <a:t>链表的头指针和列链表的头指针</a:t>
            </a:r>
            <a:r>
              <a:rPr lang="zh-CN" altLang="en-US" sz="2800" b="1" dirty="0">
                <a:latin typeface="宋体" pitchFamily="2" charset="-122"/>
              </a:rPr>
              <a:t>。对于图</a:t>
            </a:r>
            <a:r>
              <a:rPr lang="en-US" altLang="zh-CN" sz="2800" b="1" dirty="0"/>
              <a:t>5-11(a)</a:t>
            </a:r>
            <a:r>
              <a:rPr lang="zh-CN" altLang="en-US" sz="2800" b="1" dirty="0"/>
              <a:t>的</a:t>
            </a:r>
            <a:r>
              <a:rPr lang="zh-CN" altLang="en-US" sz="2800" b="1" dirty="0">
                <a:latin typeface="宋体" pitchFamily="2" charset="-122"/>
              </a:rPr>
              <a:t>稀疏矩阵</a:t>
            </a:r>
            <a:r>
              <a:rPr lang="en-US" altLang="zh-CN" sz="2800" b="1" dirty="0"/>
              <a:t>A </a:t>
            </a:r>
            <a:r>
              <a:rPr lang="zh-CN" altLang="en-US" sz="2800" b="1" dirty="0">
                <a:latin typeface="宋体" pitchFamily="2" charset="-122"/>
              </a:rPr>
              <a:t>，对应的十字交叉链表如图</a:t>
            </a:r>
            <a:r>
              <a:rPr lang="en-US" altLang="zh-CN" sz="2800" b="1" dirty="0"/>
              <a:t>5-11(b)</a:t>
            </a:r>
            <a:r>
              <a:rPr lang="zh-CN" altLang="en-US" sz="2800" b="1" dirty="0">
                <a:latin typeface="宋体" pitchFamily="2" charset="-122"/>
              </a:rPr>
              <a:t>所示，结点的描述如下：</a:t>
            </a:r>
          </a:p>
          <a:p>
            <a:pPr marL="0" indent="0">
              <a:buFont typeface="Wingdings" pitchFamily="2" charset="2"/>
              <a:buNone/>
            </a:pPr>
            <a:r>
              <a:rPr lang="en-US" altLang="zh-CN" sz="2800" b="1" dirty="0"/>
              <a:t>typedef struct  </a:t>
            </a:r>
            <a:r>
              <a:rPr lang="en-US" altLang="zh-CN" sz="2800" b="1" dirty="0" err="1"/>
              <a:t>Clnode</a:t>
            </a:r>
            <a:r>
              <a:rPr lang="en-US" altLang="zh-CN" sz="2800" b="1" dirty="0"/>
              <a:t>  </a:t>
            </a:r>
          </a:p>
          <a:p>
            <a:pPr marL="355600" lvl="1" indent="0">
              <a:buFont typeface="Wingdings" pitchFamily="2" charset="2"/>
              <a:buNone/>
            </a:pPr>
            <a:r>
              <a:rPr lang="en-US" altLang="zh-CN" b="1" dirty="0"/>
              <a:t>{   </a:t>
            </a:r>
            <a:r>
              <a:rPr lang="en-US" altLang="zh-CN" b="1" dirty="0" err="1"/>
              <a:t>int</a:t>
            </a:r>
            <a:r>
              <a:rPr lang="en-US" altLang="zh-CN" b="1" dirty="0"/>
              <a:t>  row , </a:t>
            </a:r>
            <a:r>
              <a:rPr lang="en-US" altLang="zh-CN" b="1" dirty="0" err="1"/>
              <a:t>col</a:t>
            </a:r>
            <a:r>
              <a:rPr lang="en-US" altLang="zh-CN" b="1" dirty="0"/>
              <a:t> ;</a:t>
            </a:r>
            <a:r>
              <a:rPr lang="en-US" altLang="zh-CN" sz="2400" b="1" dirty="0"/>
              <a:t>   </a:t>
            </a:r>
            <a:r>
              <a:rPr lang="en-US" altLang="zh-CN" sz="2000" b="1" dirty="0"/>
              <a:t>/*  </a:t>
            </a:r>
            <a:r>
              <a:rPr lang="zh-CN" altLang="en-US" sz="2000" b="1" dirty="0">
                <a:latin typeface="楷体" pitchFamily="49" charset="-122"/>
                <a:ea typeface="楷体" pitchFamily="49" charset="-122"/>
              </a:rPr>
              <a:t>行号和列号</a:t>
            </a:r>
            <a:r>
              <a:rPr lang="zh-CN" altLang="en-US" sz="2000" b="1" dirty="0"/>
              <a:t>  *</a:t>
            </a:r>
            <a:r>
              <a:rPr lang="en-US" altLang="zh-CN" sz="2000" b="1" dirty="0"/>
              <a:t>/</a:t>
            </a:r>
            <a:r>
              <a:rPr lang="en-US" altLang="zh-CN" sz="2400" b="1" dirty="0"/>
              <a:t>     </a:t>
            </a:r>
          </a:p>
          <a:p>
            <a:pPr marL="723900" lvl="2" indent="0">
              <a:buFont typeface="Wingdings" pitchFamily="2" charset="2"/>
              <a:buNone/>
            </a:pPr>
            <a:r>
              <a:rPr lang="en-US" altLang="zh-CN" sz="2800" b="1" dirty="0" err="1"/>
              <a:t>elemtype</a:t>
            </a:r>
            <a:r>
              <a:rPr lang="en-US" altLang="zh-CN" sz="2800" b="1" dirty="0"/>
              <a:t> value ;</a:t>
            </a:r>
            <a:r>
              <a:rPr lang="en-US" altLang="zh-CN" sz="2000" b="1" dirty="0"/>
              <a:t>    </a:t>
            </a:r>
            <a:r>
              <a:rPr lang="en-US" altLang="zh-CN" b="1" dirty="0"/>
              <a:t>/*  </a:t>
            </a:r>
            <a:r>
              <a:rPr lang="zh-CN" altLang="en-US" sz="2000" b="1" dirty="0">
                <a:latin typeface="楷体" pitchFamily="49" charset="-122"/>
                <a:ea typeface="楷体" pitchFamily="49" charset="-122"/>
              </a:rPr>
              <a:t>元素值  </a:t>
            </a:r>
            <a:r>
              <a:rPr lang="zh-CN" altLang="en-US" b="1" dirty="0"/>
              <a:t>*</a:t>
            </a:r>
            <a:r>
              <a:rPr lang="en-US" altLang="zh-CN" b="1" dirty="0"/>
              <a:t>/</a:t>
            </a:r>
          </a:p>
          <a:p>
            <a:pPr marL="723900" lvl="2" indent="0">
              <a:buFont typeface="Wingdings" pitchFamily="2" charset="2"/>
              <a:buNone/>
            </a:pPr>
            <a:r>
              <a:rPr lang="en-US" altLang="zh-CN" sz="2800" b="1" dirty="0" err="1"/>
              <a:t>struct</a:t>
            </a:r>
            <a:r>
              <a:rPr lang="en-US" altLang="zh-CN" sz="2800" b="1" dirty="0"/>
              <a:t>  </a:t>
            </a:r>
            <a:r>
              <a:rPr lang="en-US" altLang="zh-CN" sz="2800" b="1" dirty="0" err="1"/>
              <a:t>Clnode</a:t>
            </a:r>
            <a:r>
              <a:rPr lang="en-US" altLang="zh-CN" sz="2800" b="1" dirty="0"/>
              <a:t>  *down , *right ;</a:t>
            </a:r>
          </a:p>
          <a:p>
            <a:pPr marL="355600" lvl="1" indent="0">
              <a:buFont typeface="Wingdings" pitchFamily="2" charset="2"/>
              <a:buNone/>
            </a:pPr>
            <a:r>
              <a:rPr lang="en-US" altLang="zh-CN" b="1" dirty="0"/>
              <a:t>}</a:t>
            </a:r>
            <a:r>
              <a:rPr lang="en-US" altLang="zh-CN" b="1" dirty="0" err="1"/>
              <a:t>OLNode</a:t>
            </a:r>
            <a:r>
              <a:rPr lang="en-US" altLang="zh-CN" b="1" dirty="0"/>
              <a:t> ;</a:t>
            </a:r>
            <a:r>
              <a:rPr lang="en-US" altLang="zh-CN" sz="2400" b="1" dirty="0"/>
              <a:t>   /*  </a:t>
            </a:r>
            <a:r>
              <a:rPr lang="zh-CN" altLang="en-US" sz="2000" b="1" dirty="0">
                <a:latin typeface="楷体" pitchFamily="49" charset="-122"/>
                <a:ea typeface="楷体" pitchFamily="49" charset="-122"/>
              </a:rPr>
              <a:t>非</a:t>
            </a:r>
            <a:r>
              <a:rPr lang="en-US" altLang="zh-CN" sz="2000" b="1" dirty="0">
                <a:latin typeface="楷体" pitchFamily="49" charset="-122"/>
                <a:ea typeface="楷体" pitchFamily="49" charset="-122"/>
              </a:rPr>
              <a:t>0</a:t>
            </a:r>
            <a:r>
              <a:rPr lang="zh-CN" altLang="en-US" sz="2000" b="1" dirty="0">
                <a:latin typeface="楷体" pitchFamily="49" charset="-122"/>
                <a:ea typeface="楷体" pitchFamily="49" charset="-122"/>
              </a:rPr>
              <a:t>元素结点  </a:t>
            </a:r>
            <a:r>
              <a:rPr lang="zh-CN" altLang="en-US" sz="2400" b="1" dirty="0"/>
              <a:t>*</a:t>
            </a:r>
            <a:r>
              <a:rPr lang="en-US" altLang="zh-CN" sz="2400" b="1" dirty="0"/>
              <a:t>/</a:t>
            </a:r>
            <a:endParaRPr lang="en-US" altLang="zh-CN" sz="2400" b="1" dirty="0">
              <a:latin typeface="宋体" pitchFamily="2" charset="-122"/>
            </a:endParaRP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208</a:t>
            </a:fld>
            <a:endParaRPr lang="en-US" altLang="zh-CN"/>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p:nvPr>
        </p:nvSpPr>
        <p:spPr>
          <a:xfrm>
            <a:off x="152400" y="144463"/>
            <a:ext cx="5356225" cy="3571875"/>
          </a:xfrm>
        </p:spPr>
        <p:txBody>
          <a:bodyPr/>
          <a:lstStyle/>
          <a:p>
            <a:pPr marL="0" indent="0">
              <a:buFont typeface="Wingdings" pitchFamily="2" charset="2"/>
              <a:buNone/>
            </a:pPr>
            <a:r>
              <a:rPr lang="en-US" altLang="zh-CN" sz="2800" b="1" dirty="0"/>
              <a:t>typedef struct   </a:t>
            </a:r>
          </a:p>
          <a:p>
            <a:pPr marL="355600" lvl="1" indent="0">
              <a:buFont typeface="Wingdings" pitchFamily="2" charset="2"/>
              <a:buNone/>
            </a:pPr>
            <a:r>
              <a:rPr lang="en-US" altLang="zh-CN" b="1" dirty="0"/>
              <a:t>{   </a:t>
            </a:r>
            <a:r>
              <a:rPr lang="en-US" altLang="zh-CN" b="1" dirty="0" err="1"/>
              <a:t>int</a:t>
            </a:r>
            <a:r>
              <a:rPr lang="en-US" altLang="zh-CN" b="1" dirty="0"/>
              <a:t>   </a:t>
            </a:r>
            <a:r>
              <a:rPr lang="en-US" altLang="zh-CN" b="1" dirty="0" err="1"/>
              <a:t>rn</a:t>
            </a:r>
            <a:r>
              <a:rPr lang="en-US" altLang="zh-CN" b="1" dirty="0"/>
              <a:t>;        </a:t>
            </a:r>
            <a:r>
              <a:rPr lang="en-US" altLang="zh-CN" sz="2400" b="1" dirty="0"/>
              <a:t>/*  </a:t>
            </a:r>
            <a:r>
              <a:rPr lang="zh-CN" altLang="en-US" sz="2400" b="1" dirty="0">
                <a:latin typeface="楷体" pitchFamily="49" charset="-122"/>
                <a:ea typeface="楷体" pitchFamily="49" charset="-122"/>
              </a:rPr>
              <a:t>矩阵的行数</a:t>
            </a:r>
            <a:r>
              <a:rPr lang="zh-CN" altLang="en-US" sz="2400" b="1" dirty="0"/>
              <a:t>  *</a:t>
            </a:r>
            <a:r>
              <a:rPr lang="en-US" altLang="zh-CN" sz="2400" b="1" dirty="0"/>
              <a:t>/     </a:t>
            </a:r>
          </a:p>
          <a:p>
            <a:pPr marL="723900" lvl="2" indent="0">
              <a:buFont typeface="Wingdings" pitchFamily="2" charset="2"/>
              <a:buNone/>
            </a:pPr>
            <a:r>
              <a:rPr lang="en-US" altLang="zh-CN" sz="2800" b="1" dirty="0" err="1"/>
              <a:t>int</a:t>
            </a:r>
            <a:r>
              <a:rPr lang="en-US" altLang="zh-CN" sz="2800" b="1" dirty="0"/>
              <a:t>   </a:t>
            </a:r>
            <a:r>
              <a:rPr lang="en-US" altLang="zh-CN" sz="2800" b="1" dirty="0" err="1"/>
              <a:t>cn</a:t>
            </a:r>
            <a:r>
              <a:rPr lang="en-US" altLang="zh-CN" sz="2800" b="1" dirty="0"/>
              <a:t>;        </a:t>
            </a:r>
            <a:r>
              <a:rPr lang="en-US" altLang="zh-CN" b="1" dirty="0"/>
              <a:t>/*  </a:t>
            </a:r>
            <a:r>
              <a:rPr lang="zh-CN" altLang="en-US" b="1" dirty="0">
                <a:latin typeface="楷体" pitchFamily="49" charset="-122"/>
                <a:ea typeface="楷体" pitchFamily="49" charset="-122"/>
              </a:rPr>
              <a:t>矩阵的列数</a:t>
            </a:r>
            <a:r>
              <a:rPr lang="zh-CN" altLang="en-US" b="1" dirty="0"/>
              <a:t>  *</a:t>
            </a:r>
            <a:r>
              <a:rPr lang="en-US" altLang="zh-CN" b="1" dirty="0"/>
              <a:t>/</a:t>
            </a:r>
          </a:p>
          <a:p>
            <a:pPr marL="723900" lvl="2" indent="0">
              <a:buFont typeface="Wingdings" pitchFamily="2" charset="2"/>
              <a:buNone/>
            </a:pPr>
            <a:r>
              <a:rPr lang="en-US" altLang="zh-CN" sz="2800" b="1" dirty="0" err="1"/>
              <a:t>int</a:t>
            </a:r>
            <a:r>
              <a:rPr lang="en-US" altLang="zh-CN" sz="2800" b="1" dirty="0"/>
              <a:t>   </a:t>
            </a:r>
            <a:r>
              <a:rPr lang="en-US" altLang="zh-CN" sz="2800" b="1" dirty="0" err="1"/>
              <a:t>tn</a:t>
            </a:r>
            <a:r>
              <a:rPr lang="en-US" altLang="zh-CN" sz="2800" b="1" dirty="0"/>
              <a:t>;        </a:t>
            </a:r>
            <a:r>
              <a:rPr lang="en-US" altLang="zh-CN" b="1" dirty="0"/>
              <a:t>/*  </a:t>
            </a:r>
            <a:r>
              <a:rPr lang="zh-CN" altLang="en-US" b="1" dirty="0">
                <a:latin typeface="楷体" pitchFamily="49" charset="-122"/>
                <a:ea typeface="楷体" pitchFamily="49" charset="-122"/>
              </a:rPr>
              <a:t>非</a:t>
            </a:r>
            <a:r>
              <a:rPr lang="en-US" altLang="zh-CN" b="1" dirty="0">
                <a:latin typeface="楷体" pitchFamily="49" charset="-122"/>
                <a:ea typeface="楷体" pitchFamily="49" charset="-122"/>
              </a:rPr>
              <a:t>0</a:t>
            </a:r>
            <a:r>
              <a:rPr lang="zh-CN" altLang="en-US" b="1" dirty="0">
                <a:latin typeface="楷体" pitchFamily="49" charset="-122"/>
                <a:ea typeface="楷体" pitchFamily="49" charset="-122"/>
              </a:rPr>
              <a:t>元素总数  </a:t>
            </a:r>
            <a:r>
              <a:rPr lang="zh-CN" altLang="en-US" b="1" dirty="0"/>
              <a:t>*</a:t>
            </a:r>
            <a:r>
              <a:rPr lang="en-US" altLang="zh-CN" b="1" dirty="0"/>
              <a:t>/</a:t>
            </a:r>
          </a:p>
          <a:p>
            <a:pPr marL="723900" lvl="2" indent="0">
              <a:buFont typeface="Wingdings" pitchFamily="2" charset="2"/>
              <a:buNone/>
            </a:pPr>
            <a:r>
              <a:rPr lang="en-US" altLang="zh-CN" sz="2800" b="1" dirty="0" err="1"/>
              <a:t>OLNode</a:t>
            </a:r>
            <a:r>
              <a:rPr lang="en-US" altLang="zh-CN" sz="2800" b="1" dirty="0"/>
              <a:t> *</a:t>
            </a:r>
            <a:r>
              <a:rPr lang="en-US" altLang="zh-CN" sz="2800" b="1" dirty="0" err="1"/>
              <a:t>rhead</a:t>
            </a:r>
            <a:r>
              <a:rPr lang="en-US" altLang="zh-CN" sz="2800" b="1" dirty="0"/>
              <a:t> ;  </a:t>
            </a:r>
          </a:p>
          <a:p>
            <a:pPr marL="723900" lvl="2" indent="0">
              <a:buFont typeface="Wingdings" pitchFamily="2" charset="2"/>
              <a:buNone/>
            </a:pPr>
            <a:r>
              <a:rPr lang="en-US" altLang="zh-CN" sz="2800" b="1" dirty="0" err="1"/>
              <a:t>OLNode</a:t>
            </a:r>
            <a:r>
              <a:rPr lang="en-US" altLang="zh-CN" sz="2800" b="1" dirty="0"/>
              <a:t> *</a:t>
            </a:r>
            <a:r>
              <a:rPr lang="en-US" altLang="zh-CN" sz="2800" b="1" dirty="0" err="1"/>
              <a:t>chead</a:t>
            </a:r>
            <a:r>
              <a:rPr lang="en-US" altLang="zh-CN" sz="2800" b="1" dirty="0"/>
              <a:t> ; </a:t>
            </a:r>
          </a:p>
          <a:p>
            <a:pPr marL="355600" lvl="1" indent="0">
              <a:buFont typeface="Wingdings" pitchFamily="2" charset="2"/>
              <a:buNone/>
            </a:pPr>
            <a:r>
              <a:rPr lang="en-US" altLang="zh-CN" b="1" dirty="0"/>
              <a:t>} </a:t>
            </a:r>
            <a:r>
              <a:rPr lang="en-US" altLang="zh-CN" b="1" dirty="0" err="1"/>
              <a:t>CrossList</a:t>
            </a:r>
            <a:r>
              <a:rPr lang="en-US" altLang="zh-CN" b="1" dirty="0"/>
              <a:t> ;</a:t>
            </a:r>
          </a:p>
        </p:txBody>
      </p:sp>
      <p:grpSp>
        <p:nvGrpSpPr>
          <p:cNvPr id="2" name="Group 3"/>
          <p:cNvGrpSpPr>
            <a:grpSpLocks/>
          </p:cNvGrpSpPr>
          <p:nvPr/>
        </p:nvGrpSpPr>
        <p:grpSpPr bwMode="auto">
          <a:xfrm>
            <a:off x="1258888" y="1630363"/>
            <a:ext cx="7829550" cy="4967287"/>
            <a:chOff x="0" y="0"/>
            <a:chExt cx="4932" cy="3129"/>
          </a:xfrm>
        </p:grpSpPr>
        <p:sp>
          <p:nvSpPr>
            <p:cNvPr id="284676" name="Rectangle 4"/>
            <p:cNvSpPr>
              <a:spLocks noChangeArrowheads="1"/>
            </p:cNvSpPr>
            <p:nvPr/>
          </p:nvSpPr>
          <p:spPr bwMode="auto">
            <a:xfrm>
              <a:off x="1089" y="2889"/>
              <a:ext cx="2736" cy="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nchor="ctr"/>
            <a:lstStyle/>
            <a:p>
              <a:pPr algn="ctr"/>
              <a:r>
                <a:rPr lang="zh-CN" altLang="en-US" sz="2000" b="1" noProof="1">
                  <a:latin typeface="楷体" pitchFamily="49" charset="-122"/>
                  <a:ea typeface="楷体" pitchFamily="49" charset="-122"/>
                  <a:cs typeface="+mn-ea"/>
                </a:rPr>
                <a:t>图</a:t>
              </a:r>
              <a:r>
                <a:rPr lang="en-US" altLang="zh-CN" sz="2000" b="1" noProof="1">
                  <a:latin typeface="楷体" pitchFamily="49" charset="-122"/>
                  <a:ea typeface="楷体" pitchFamily="49" charset="-122"/>
                  <a:cs typeface="+mn-ea"/>
                </a:rPr>
                <a:t>5-11</a:t>
              </a:r>
              <a:r>
                <a:rPr lang="en-US" altLang="zh-CN" sz="2000" b="1" noProof="1">
                  <a:effectLst>
                    <a:outerShdw blurRad="38100" dist="38100" dir="2700000">
                      <a:srgbClr val="FFFFFF"/>
                    </a:outerShdw>
                  </a:effectLst>
                  <a:latin typeface="楷体" pitchFamily="49" charset="-122"/>
                  <a:ea typeface="楷体" pitchFamily="49" charset="-122"/>
                  <a:cs typeface="+mn-ea"/>
                </a:rPr>
                <a:t>  </a:t>
              </a:r>
              <a:r>
                <a:rPr lang="zh-CN" altLang="en-US" sz="2000" b="1" noProof="1">
                  <a:latin typeface="楷体" pitchFamily="49" charset="-122"/>
                  <a:ea typeface="楷体" pitchFamily="49" charset="-122"/>
                  <a:cs typeface="+mn-ea"/>
                </a:rPr>
                <a:t>稀疏矩阵及其十字交叉链表</a:t>
              </a:r>
              <a:endParaRPr lang="zh-CN" altLang="en-US" sz="2000" b="1" noProof="1">
                <a:latin typeface="楷体" pitchFamily="49" charset="-122"/>
                <a:ea typeface="楷体" pitchFamily="49" charset="-122"/>
              </a:endParaRPr>
            </a:p>
          </p:txBody>
        </p:sp>
        <p:grpSp>
          <p:nvGrpSpPr>
            <p:cNvPr id="3" name="Group 5"/>
            <p:cNvGrpSpPr>
              <a:grpSpLocks/>
            </p:cNvGrpSpPr>
            <p:nvPr/>
          </p:nvGrpSpPr>
          <p:grpSpPr bwMode="auto">
            <a:xfrm>
              <a:off x="0" y="1451"/>
              <a:ext cx="1859" cy="1326"/>
              <a:chOff x="0" y="0"/>
              <a:chExt cx="1859" cy="1326"/>
            </a:xfrm>
          </p:grpSpPr>
          <p:grpSp>
            <p:nvGrpSpPr>
              <p:cNvPr id="4" name="Group 6"/>
              <p:cNvGrpSpPr>
                <a:grpSpLocks/>
              </p:cNvGrpSpPr>
              <p:nvPr/>
            </p:nvGrpSpPr>
            <p:grpSpPr bwMode="auto">
              <a:xfrm>
                <a:off x="0" y="0"/>
                <a:ext cx="1859" cy="997"/>
                <a:chOff x="0" y="0"/>
                <a:chExt cx="1940" cy="1104"/>
              </a:xfrm>
            </p:grpSpPr>
            <p:sp>
              <p:nvSpPr>
                <p:cNvPr id="284679" name="Rectangle 7"/>
                <p:cNvSpPr>
                  <a:spLocks noChangeArrowheads="1"/>
                </p:cNvSpPr>
                <p:nvPr/>
              </p:nvSpPr>
              <p:spPr bwMode="auto">
                <a:xfrm>
                  <a:off x="427" y="0"/>
                  <a:ext cx="1406"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altLang="zh-CN">
                      <a:latin typeface="楷体_GB2312" pitchFamily="1" charset="-122"/>
                      <a:ea typeface="楷体_GB2312" pitchFamily="1" charset="-122"/>
                    </a:rPr>
                    <a:t>0  12  0  0  0</a:t>
                  </a:r>
                  <a:endParaRPr lang="zh-CN" altLang="zh-CN">
                    <a:latin typeface="楷体_GB2312" pitchFamily="1" charset="-122"/>
                    <a:ea typeface="楷体_GB2312" pitchFamily="1" charset="-122"/>
                  </a:endParaRPr>
                </a:p>
              </p:txBody>
            </p:sp>
            <p:sp>
              <p:nvSpPr>
                <p:cNvPr id="284680" name="Rectangle 8"/>
                <p:cNvSpPr>
                  <a:spLocks noChangeArrowheads="1"/>
                </p:cNvSpPr>
                <p:nvPr/>
              </p:nvSpPr>
              <p:spPr bwMode="auto">
                <a:xfrm>
                  <a:off x="433" y="259"/>
                  <a:ext cx="1406"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altLang="zh-CN">
                      <a:latin typeface="楷体_GB2312" pitchFamily="1" charset="-122"/>
                      <a:ea typeface="楷体_GB2312" pitchFamily="1" charset="-122"/>
                    </a:rPr>
                    <a:t>0  0   0  0 -4</a:t>
                  </a:r>
                  <a:endParaRPr lang="zh-CN" altLang="zh-CN">
                    <a:latin typeface="楷体_GB2312" pitchFamily="1" charset="-122"/>
                    <a:ea typeface="楷体_GB2312" pitchFamily="1" charset="-122"/>
                  </a:endParaRPr>
                </a:p>
              </p:txBody>
            </p:sp>
            <p:sp>
              <p:nvSpPr>
                <p:cNvPr id="284681" name="Rectangle 9"/>
                <p:cNvSpPr>
                  <a:spLocks noChangeArrowheads="1"/>
                </p:cNvSpPr>
                <p:nvPr/>
              </p:nvSpPr>
              <p:spPr bwMode="auto">
                <a:xfrm>
                  <a:off x="432" y="576"/>
                  <a:ext cx="1406"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altLang="zh-CN">
                      <a:latin typeface="楷体_GB2312" pitchFamily="1" charset="-122"/>
                      <a:ea typeface="楷体_GB2312" pitchFamily="1" charset="-122"/>
                    </a:rPr>
                    <a:t>0  5   0  0  0</a:t>
                  </a:r>
                  <a:endParaRPr lang="zh-CN" altLang="zh-CN">
                    <a:latin typeface="楷体_GB2312" pitchFamily="1" charset="-122"/>
                    <a:ea typeface="楷体_GB2312" pitchFamily="1" charset="-122"/>
                  </a:endParaRPr>
                </a:p>
              </p:txBody>
            </p:sp>
            <p:sp>
              <p:nvSpPr>
                <p:cNvPr id="284682" name="Rectangle 10"/>
                <p:cNvSpPr>
                  <a:spLocks noChangeArrowheads="1"/>
                </p:cNvSpPr>
                <p:nvPr/>
              </p:nvSpPr>
              <p:spPr bwMode="auto">
                <a:xfrm>
                  <a:off x="432" y="877"/>
                  <a:ext cx="1406"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altLang="zh-CN">
                      <a:latin typeface="楷体_GB2312" pitchFamily="1" charset="-122"/>
                      <a:ea typeface="楷体_GB2312" pitchFamily="1" charset="-122"/>
                    </a:rPr>
                    <a:t>0  0   3  0  0</a:t>
                  </a:r>
                  <a:endParaRPr lang="zh-CN" altLang="zh-CN">
                    <a:latin typeface="楷体_GB2312" pitchFamily="1" charset="-122"/>
                    <a:ea typeface="楷体_GB2312" pitchFamily="1" charset="-122"/>
                  </a:endParaRPr>
                </a:p>
              </p:txBody>
            </p:sp>
            <p:sp>
              <p:nvSpPr>
                <p:cNvPr id="284683" name="AutoShape 11"/>
                <p:cNvSpPr/>
                <p:nvPr/>
              </p:nvSpPr>
              <p:spPr bwMode="auto">
                <a:xfrm>
                  <a:off x="384" y="16"/>
                  <a:ext cx="68" cy="1088"/>
                </a:xfrm>
                <a:prstGeom prst="leftBracket">
                  <a:avLst>
                    <a:gd name="adj" fmla="val 133333"/>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84684" name="AutoShape 12"/>
                <p:cNvSpPr/>
                <p:nvPr/>
              </p:nvSpPr>
              <p:spPr bwMode="auto">
                <a:xfrm>
                  <a:off x="1872" y="0"/>
                  <a:ext cx="68" cy="1088"/>
                </a:xfrm>
                <a:prstGeom prst="rightBracket">
                  <a:avLst>
                    <a:gd name="adj" fmla="val 133333"/>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84685" name="Rectangle 13"/>
                <p:cNvSpPr>
                  <a:spLocks noChangeArrowheads="1"/>
                </p:cNvSpPr>
                <p:nvPr/>
              </p:nvSpPr>
              <p:spPr bwMode="auto">
                <a:xfrm>
                  <a:off x="0" y="432"/>
                  <a:ext cx="385"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p>
              </p:txBody>
            </p:sp>
          </p:grpSp>
          <p:sp>
            <p:nvSpPr>
              <p:cNvPr id="56333" name="Rectangle 14"/>
              <p:cNvSpPr>
                <a:spLocks noChangeArrowheads="1"/>
              </p:cNvSpPr>
              <p:nvPr/>
            </p:nvSpPr>
            <p:spPr bwMode="auto">
              <a:xfrm>
                <a:off x="388" y="1134"/>
                <a:ext cx="1200" cy="192"/>
              </a:xfrm>
              <a:prstGeom prst="rect">
                <a:avLst/>
              </a:prstGeom>
              <a:noFill/>
              <a:ln w="9525">
                <a:noFill/>
                <a:miter lim="800000"/>
                <a:headEnd/>
                <a:tailEnd/>
              </a:ln>
            </p:spPr>
            <p:txBody>
              <a:bodyPr lIns="92075" tIns="46038" rIns="92075" bIns="46038" anchor="ctr"/>
              <a:lstStyle/>
              <a:p>
                <a:pPr algn="ctr" eaLnBrk="0" hangingPunct="0"/>
                <a:r>
                  <a:rPr lang="en-US" altLang="zh-CN" sz="2000" b="1" dirty="0"/>
                  <a:t>(a)</a:t>
                </a:r>
                <a:r>
                  <a:rPr lang="en-US" altLang="zh-CN" sz="2000" b="1" dirty="0">
                    <a:latin typeface="Arial" pitchFamily="34" charset="0"/>
                  </a:rPr>
                  <a:t>   </a:t>
                </a:r>
                <a:r>
                  <a:rPr lang="zh-CN" altLang="en-US" sz="2000" b="1" dirty="0">
                    <a:latin typeface="楷体" pitchFamily="49" charset="-122"/>
                    <a:ea typeface="楷体" pitchFamily="49" charset="-122"/>
                  </a:rPr>
                  <a:t>稀疏矩阵</a:t>
                </a:r>
              </a:p>
            </p:txBody>
          </p:sp>
        </p:grpSp>
        <p:grpSp>
          <p:nvGrpSpPr>
            <p:cNvPr id="5" name="Group 15"/>
            <p:cNvGrpSpPr>
              <a:grpSpLocks/>
            </p:cNvGrpSpPr>
            <p:nvPr/>
          </p:nvGrpSpPr>
          <p:grpSpPr bwMode="auto">
            <a:xfrm>
              <a:off x="2471" y="0"/>
              <a:ext cx="2461" cy="2811"/>
              <a:chOff x="0" y="0"/>
              <a:chExt cx="2461" cy="2811"/>
            </a:xfrm>
          </p:grpSpPr>
          <p:sp>
            <p:nvSpPr>
              <p:cNvPr id="284688" name="Rectangle 16"/>
              <p:cNvSpPr>
                <a:spLocks noChangeArrowheads="1"/>
              </p:cNvSpPr>
              <p:nvPr/>
            </p:nvSpPr>
            <p:spPr bwMode="auto">
              <a:xfrm>
                <a:off x="96" y="2619"/>
                <a:ext cx="2287"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nchor="ctr"/>
              <a:lstStyle/>
              <a:p>
                <a:pPr algn="ctr"/>
                <a:r>
                  <a:rPr lang="en-US" altLang="zh-CN" sz="2000" b="1" noProof="1">
                    <a:effectLst>
                      <a:outerShdw blurRad="38100" dist="38100" dir="2700000">
                        <a:srgbClr val="FFFFFF"/>
                      </a:outerShdw>
                    </a:effectLst>
                    <a:latin typeface="Times New Roman" pitchFamily="2" charset="0"/>
                    <a:ea typeface="宋体" charset="-122"/>
                    <a:cs typeface="+mn-ea"/>
                  </a:rPr>
                  <a:t>(b</a:t>
                </a:r>
                <a:r>
                  <a:rPr lang="en-US" altLang="zh-CN" sz="2000" b="1" noProof="1">
                    <a:latin typeface="Times New Roman" pitchFamily="2" charset="0"/>
                    <a:ea typeface="宋体" charset="-122"/>
                    <a:cs typeface="+mn-ea"/>
                  </a:rPr>
                  <a:t>)</a:t>
                </a:r>
                <a:r>
                  <a:rPr lang="en-US" altLang="zh-CN" sz="2000" b="1" noProof="1">
                    <a:latin typeface="Arial" charset="0"/>
                    <a:ea typeface="宋体" charset="-122"/>
                    <a:cs typeface="+mn-ea"/>
                  </a:rPr>
                  <a:t>   </a:t>
                </a:r>
                <a:r>
                  <a:rPr lang="zh-CN" altLang="en-US" sz="2000" b="1" noProof="1">
                    <a:latin typeface="楷体" pitchFamily="49" charset="-122"/>
                    <a:ea typeface="楷体" pitchFamily="49" charset="-122"/>
                    <a:cs typeface="+mn-ea"/>
                  </a:rPr>
                  <a:t>稀疏矩阵的十字交叉链表</a:t>
                </a:r>
                <a:endParaRPr lang="zh-CN" altLang="en-US" sz="2000" b="1" noProof="1">
                  <a:latin typeface="楷体" pitchFamily="49" charset="-122"/>
                  <a:ea typeface="楷体" pitchFamily="49" charset="-122"/>
                </a:endParaRPr>
              </a:p>
            </p:txBody>
          </p:sp>
          <p:grpSp>
            <p:nvGrpSpPr>
              <p:cNvPr id="6" name="Group 17"/>
              <p:cNvGrpSpPr>
                <a:grpSpLocks/>
              </p:cNvGrpSpPr>
              <p:nvPr/>
            </p:nvGrpSpPr>
            <p:grpSpPr bwMode="auto">
              <a:xfrm>
                <a:off x="0" y="0"/>
                <a:ext cx="2461" cy="2483"/>
                <a:chOff x="0" y="0"/>
                <a:chExt cx="2461" cy="2483"/>
              </a:xfrm>
            </p:grpSpPr>
            <p:grpSp>
              <p:nvGrpSpPr>
                <p:cNvPr id="7" name="Group 18"/>
                <p:cNvGrpSpPr>
                  <a:grpSpLocks/>
                </p:cNvGrpSpPr>
                <p:nvPr/>
              </p:nvGrpSpPr>
              <p:grpSpPr bwMode="auto">
                <a:xfrm>
                  <a:off x="0" y="0"/>
                  <a:ext cx="2461" cy="2483"/>
                  <a:chOff x="0" y="0"/>
                  <a:chExt cx="2461" cy="2483"/>
                </a:xfrm>
              </p:grpSpPr>
              <p:sp>
                <p:nvSpPr>
                  <p:cNvPr id="284691" name="Rectangle 19"/>
                  <p:cNvSpPr>
                    <a:spLocks noChangeArrowheads="1"/>
                  </p:cNvSpPr>
                  <p:nvPr/>
                </p:nvSpPr>
                <p:spPr bwMode="auto">
                  <a:xfrm>
                    <a:off x="384" y="0"/>
                    <a:ext cx="589"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000">
                        <a:latin typeface="Times New Roman" pitchFamily="2" charset="0"/>
                        <a:ea typeface="宋体" charset="0"/>
                      </a:rPr>
                      <a:t>A.chead</a:t>
                    </a:r>
                  </a:p>
                </p:txBody>
              </p:sp>
              <p:sp>
                <p:nvSpPr>
                  <p:cNvPr id="284692" name="Rectangle 20"/>
                  <p:cNvSpPr>
                    <a:spLocks noChangeArrowheads="1"/>
                  </p:cNvSpPr>
                  <p:nvPr/>
                </p:nvSpPr>
                <p:spPr bwMode="auto">
                  <a:xfrm>
                    <a:off x="0" y="288"/>
                    <a:ext cx="589"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000" dirty="0" err="1">
                        <a:latin typeface="Times New Roman" pitchFamily="2" charset="0"/>
                        <a:ea typeface="宋体" charset="0"/>
                      </a:rPr>
                      <a:t>A.rhead</a:t>
                    </a:r>
                    <a:endParaRPr lang="en-US" altLang="zh-CN" sz="2000" dirty="0">
                      <a:latin typeface="Times New Roman" pitchFamily="2" charset="0"/>
                      <a:ea typeface="宋体" charset="0"/>
                    </a:endParaRPr>
                  </a:p>
                </p:txBody>
              </p:sp>
              <p:grpSp>
                <p:nvGrpSpPr>
                  <p:cNvPr id="8" name="Group 21"/>
                  <p:cNvGrpSpPr>
                    <a:grpSpLocks/>
                  </p:cNvGrpSpPr>
                  <p:nvPr/>
                </p:nvGrpSpPr>
                <p:grpSpPr bwMode="auto">
                  <a:xfrm>
                    <a:off x="241" y="227"/>
                    <a:ext cx="2220" cy="2256"/>
                    <a:chOff x="0" y="0"/>
                    <a:chExt cx="2220" cy="2256"/>
                  </a:xfrm>
                </p:grpSpPr>
                <p:sp>
                  <p:nvSpPr>
                    <p:cNvPr id="284694" name="Rectangle 22"/>
                    <p:cNvSpPr>
                      <a:spLocks noChangeArrowheads="1"/>
                    </p:cNvSpPr>
                    <p:nvPr/>
                  </p:nvSpPr>
                  <p:spPr bwMode="auto">
                    <a:xfrm>
                      <a:off x="444" y="0"/>
                      <a:ext cx="1632" cy="204"/>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dirty="0">
                          <a:latin typeface="Times New Roman" pitchFamily="2" charset="0"/>
                          <a:ea typeface="Arial Unicode MS" charset="0"/>
                        </a:rPr>
                        <a:t>⋀                          ⋀</a:t>
                      </a:r>
                    </a:p>
                  </p:txBody>
                </p:sp>
                <p:sp>
                  <p:nvSpPr>
                    <p:cNvPr id="284695" name="Line 23"/>
                    <p:cNvSpPr>
                      <a:spLocks noChangeShapeType="1"/>
                    </p:cNvSpPr>
                    <p:nvPr/>
                  </p:nvSpPr>
                  <p:spPr bwMode="auto">
                    <a:xfrm>
                      <a:off x="876" y="144"/>
                      <a:ext cx="0" cy="204"/>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9" name="Group 24"/>
                    <p:cNvGrpSpPr>
                      <a:grpSpLocks/>
                    </p:cNvGrpSpPr>
                    <p:nvPr/>
                  </p:nvGrpSpPr>
                  <p:grpSpPr bwMode="auto">
                    <a:xfrm>
                      <a:off x="492" y="352"/>
                      <a:ext cx="612" cy="408"/>
                      <a:chOff x="0" y="0"/>
                      <a:chExt cx="612" cy="408"/>
                    </a:xfrm>
                  </p:grpSpPr>
                  <p:sp>
                    <p:nvSpPr>
                      <p:cNvPr id="284697" name="Rectangle 25"/>
                      <p:cNvSpPr>
                        <a:spLocks noChangeArrowheads="1"/>
                      </p:cNvSpPr>
                      <p:nvPr/>
                    </p:nvSpPr>
                    <p:spPr bwMode="auto">
                      <a:xfrm>
                        <a:off x="0" y="0"/>
                        <a:ext cx="612" cy="204"/>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1  2   12</a:t>
                        </a:r>
                      </a:p>
                    </p:txBody>
                  </p:sp>
                  <p:sp>
                    <p:nvSpPr>
                      <p:cNvPr id="284698" name="Line 26"/>
                      <p:cNvSpPr>
                        <a:spLocks noChangeShapeType="1"/>
                      </p:cNvSpPr>
                      <p:nvPr/>
                    </p:nvSpPr>
                    <p:spPr bwMode="auto">
                      <a:xfrm>
                        <a:off x="160" y="0"/>
                        <a:ext cx="0" cy="204"/>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699" name="Line 27"/>
                      <p:cNvSpPr>
                        <a:spLocks noChangeShapeType="1"/>
                      </p:cNvSpPr>
                      <p:nvPr/>
                    </p:nvSpPr>
                    <p:spPr bwMode="auto">
                      <a:xfrm>
                        <a:off x="336" y="0"/>
                        <a:ext cx="0" cy="204"/>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00" name="Rectangle 28"/>
                      <p:cNvSpPr>
                        <a:spLocks noChangeArrowheads="1"/>
                      </p:cNvSpPr>
                      <p:nvPr/>
                    </p:nvSpPr>
                    <p:spPr bwMode="auto">
                      <a:xfrm>
                        <a:off x="0" y="204"/>
                        <a:ext cx="612" cy="204"/>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a:latin typeface="Times New Roman" pitchFamily="2" charset="0"/>
                            <a:ea typeface="Arial Unicode MS" charset="0"/>
                          </a:rPr>
                          <a:t>        ⋀</a:t>
                        </a:r>
                      </a:p>
                    </p:txBody>
                  </p:sp>
                  <p:sp>
                    <p:nvSpPr>
                      <p:cNvPr id="284701" name="Line 29"/>
                      <p:cNvSpPr>
                        <a:spLocks noChangeShapeType="1"/>
                      </p:cNvSpPr>
                      <p:nvPr/>
                    </p:nvSpPr>
                    <p:spPr bwMode="auto">
                      <a:xfrm>
                        <a:off x="336" y="204"/>
                        <a:ext cx="0" cy="204"/>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0" name="Group 30"/>
                    <p:cNvGrpSpPr>
                      <a:grpSpLocks/>
                    </p:cNvGrpSpPr>
                    <p:nvPr/>
                  </p:nvGrpSpPr>
                  <p:grpSpPr bwMode="auto">
                    <a:xfrm>
                      <a:off x="492" y="1264"/>
                      <a:ext cx="612" cy="408"/>
                      <a:chOff x="0" y="0"/>
                      <a:chExt cx="612" cy="408"/>
                    </a:xfrm>
                  </p:grpSpPr>
                  <p:sp>
                    <p:nvSpPr>
                      <p:cNvPr id="284703" name="Rectangle 31"/>
                      <p:cNvSpPr>
                        <a:spLocks noChangeArrowheads="1"/>
                      </p:cNvSpPr>
                      <p:nvPr/>
                    </p:nvSpPr>
                    <p:spPr bwMode="auto">
                      <a:xfrm>
                        <a:off x="0" y="0"/>
                        <a:ext cx="612" cy="204"/>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3   2   5</a:t>
                        </a:r>
                      </a:p>
                    </p:txBody>
                  </p:sp>
                  <p:sp>
                    <p:nvSpPr>
                      <p:cNvPr id="284704" name="Line 32"/>
                      <p:cNvSpPr>
                        <a:spLocks noChangeShapeType="1"/>
                      </p:cNvSpPr>
                      <p:nvPr/>
                    </p:nvSpPr>
                    <p:spPr bwMode="auto">
                      <a:xfrm>
                        <a:off x="160" y="0"/>
                        <a:ext cx="0" cy="204"/>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05" name="Line 33"/>
                      <p:cNvSpPr>
                        <a:spLocks noChangeShapeType="1"/>
                      </p:cNvSpPr>
                      <p:nvPr/>
                    </p:nvSpPr>
                    <p:spPr bwMode="auto">
                      <a:xfrm>
                        <a:off x="336" y="0"/>
                        <a:ext cx="0" cy="204"/>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06" name="Rectangle 34"/>
                      <p:cNvSpPr>
                        <a:spLocks noChangeArrowheads="1"/>
                      </p:cNvSpPr>
                      <p:nvPr/>
                    </p:nvSpPr>
                    <p:spPr bwMode="auto">
                      <a:xfrm>
                        <a:off x="0" y="204"/>
                        <a:ext cx="612" cy="204"/>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a:latin typeface="Times New Roman" pitchFamily="2" charset="0"/>
                            <a:ea typeface="Arial Unicode MS" charset="0"/>
                          </a:rPr>
                          <a:t> ⋀</a:t>
                        </a:r>
                        <a:r>
                          <a:rPr lang="zh-CN" altLang="en-US">
                            <a:latin typeface="Times New Roman" pitchFamily="2" charset="0"/>
                            <a:ea typeface="宋体" charset="0"/>
                          </a:rPr>
                          <a:t>     </a:t>
                        </a:r>
                        <a:r>
                          <a:rPr lang="zh-CN" altLang="en-US">
                            <a:latin typeface="Times New Roman" pitchFamily="2" charset="0"/>
                            <a:ea typeface="Arial Unicode MS" charset="0"/>
                          </a:rPr>
                          <a:t>⋀</a:t>
                        </a:r>
                        <a:endParaRPr lang="zh-CN" altLang="en-US">
                          <a:latin typeface="Times New Roman" pitchFamily="2" charset="0"/>
                          <a:ea typeface="宋体" charset="0"/>
                        </a:endParaRPr>
                      </a:p>
                    </p:txBody>
                  </p:sp>
                  <p:sp>
                    <p:nvSpPr>
                      <p:cNvPr id="284707" name="Line 35"/>
                      <p:cNvSpPr>
                        <a:spLocks noChangeShapeType="1"/>
                      </p:cNvSpPr>
                      <p:nvPr/>
                    </p:nvSpPr>
                    <p:spPr bwMode="auto">
                      <a:xfrm>
                        <a:off x="336" y="204"/>
                        <a:ext cx="0" cy="204"/>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1" name="Group 36"/>
                    <p:cNvGrpSpPr>
                      <a:grpSpLocks/>
                    </p:cNvGrpSpPr>
                    <p:nvPr/>
                  </p:nvGrpSpPr>
                  <p:grpSpPr bwMode="auto">
                    <a:xfrm>
                      <a:off x="1608" y="792"/>
                      <a:ext cx="612" cy="408"/>
                      <a:chOff x="0" y="0"/>
                      <a:chExt cx="612" cy="408"/>
                    </a:xfrm>
                  </p:grpSpPr>
                  <p:sp>
                    <p:nvSpPr>
                      <p:cNvPr id="284709" name="Rectangle 37"/>
                      <p:cNvSpPr>
                        <a:spLocks noChangeArrowheads="1"/>
                      </p:cNvSpPr>
                      <p:nvPr/>
                    </p:nvSpPr>
                    <p:spPr bwMode="auto">
                      <a:xfrm>
                        <a:off x="0" y="0"/>
                        <a:ext cx="612" cy="204"/>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2   5  -4</a:t>
                        </a:r>
                      </a:p>
                    </p:txBody>
                  </p:sp>
                  <p:sp>
                    <p:nvSpPr>
                      <p:cNvPr id="284710" name="Line 38"/>
                      <p:cNvSpPr>
                        <a:spLocks noChangeShapeType="1"/>
                      </p:cNvSpPr>
                      <p:nvPr/>
                    </p:nvSpPr>
                    <p:spPr bwMode="auto">
                      <a:xfrm>
                        <a:off x="160" y="0"/>
                        <a:ext cx="0" cy="204"/>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11" name="Line 39"/>
                      <p:cNvSpPr>
                        <a:spLocks noChangeShapeType="1"/>
                      </p:cNvSpPr>
                      <p:nvPr/>
                    </p:nvSpPr>
                    <p:spPr bwMode="auto">
                      <a:xfrm>
                        <a:off x="336" y="0"/>
                        <a:ext cx="0" cy="204"/>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12" name="Rectangle 40"/>
                      <p:cNvSpPr>
                        <a:spLocks noChangeArrowheads="1"/>
                      </p:cNvSpPr>
                      <p:nvPr/>
                    </p:nvSpPr>
                    <p:spPr bwMode="auto">
                      <a:xfrm>
                        <a:off x="0" y="204"/>
                        <a:ext cx="612" cy="204"/>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a:latin typeface="Times New Roman" pitchFamily="2" charset="0"/>
                            <a:ea typeface="Arial Unicode MS" charset="0"/>
                          </a:rPr>
                          <a:t> ⋀    </a:t>
                        </a:r>
                        <a:r>
                          <a:rPr lang="zh-CN" altLang="en-US">
                            <a:latin typeface="Times New Roman" pitchFamily="2" charset="0"/>
                            <a:ea typeface="宋体" charset="0"/>
                          </a:rPr>
                          <a:t> </a:t>
                        </a:r>
                        <a:r>
                          <a:rPr lang="zh-CN" altLang="en-US">
                            <a:latin typeface="Times New Roman" pitchFamily="2" charset="0"/>
                            <a:ea typeface="Arial Unicode MS" charset="0"/>
                          </a:rPr>
                          <a:t>⋀</a:t>
                        </a:r>
                        <a:endParaRPr lang="zh-CN" altLang="en-US">
                          <a:latin typeface="Times New Roman" pitchFamily="2" charset="0"/>
                          <a:ea typeface="宋体" charset="0"/>
                        </a:endParaRPr>
                      </a:p>
                    </p:txBody>
                  </p:sp>
                  <p:sp>
                    <p:nvSpPr>
                      <p:cNvPr id="284713" name="Line 41"/>
                      <p:cNvSpPr>
                        <a:spLocks noChangeShapeType="1"/>
                      </p:cNvSpPr>
                      <p:nvPr/>
                    </p:nvSpPr>
                    <p:spPr bwMode="auto">
                      <a:xfrm>
                        <a:off x="336" y="204"/>
                        <a:ext cx="0" cy="204"/>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2" name="Group 42"/>
                    <p:cNvGrpSpPr>
                      <a:grpSpLocks/>
                    </p:cNvGrpSpPr>
                    <p:nvPr/>
                  </p:nvGrpSpPr>
                  <p:grpSpPr bwMode="auto">
                    <a:xfrm>
                      <a:off x="1116" y="1848"/>
                      <a:ext cx="612" cy="408"/>
                      <a:chOff x="0" y="0"/>
                      <a:chExt cx="612" cy="408"/>
                    </a:xfrm>
                  </p:grpSpPr>
                  <p:sp>
                    <p:nvSpPr>
                      <p:cNvPr id="284715" name="Rectangle 43"/>
                      <p:cNvSpPr>
                        <a:spLocks noChangeArrowheads="1"/>
                      </p:cNvSpPr>
                      <p:nvPr/>
                    </p:nvSpPr>
                    <p:spPr bwMode="auto">
                      <a:xfrm>
                        <a:off x="0" y="0"/>
                        <a:ext cx="612" cy="204"/>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4   3   3</a:t>
                        </a:r>
                      </a:p>
                    </p:txBody>
                  </p:sp>
                  <p:sp>
                    <p:nvSpPr>
                      <p:cNvPr id="284716" name="Line 44"/>
                      <p:cNvSpPr>
                        <a:spLocks noChangeShapeType="1"/>
                      </p:cNvSpPr>
                      <p:nvPr/>
                    </p:nvSpPr>
                    <p:spPr bwMode="auto">
                      <a:xfrm>
                        <a:off x="160" y="0"/>
                        <a:ext cx="0" cy="204"/>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r>
                          <a:rPr lang="en-US" altLang="zh-CN" dirty="0">
                            <a:latin typeface="Times New Roman" pitchFamily="2" charset="0"/>
                            <a:ea typeface="宋体" charset="0"/>
                          </a:rPr>
                          <a:t>  </a:t>
                        </a:r>
                        <a:endParaRPr lang="zh-CN" altLang="en-US" dirty="0">
                          <a:latin typeface="Times New Roman" pitchFamily="2" charset="0"/>
                          <a:ea typeface="宋体" charset="0"/>
                        </a:endParaRPr>
                      </a:p>
                    </p:txBody>
                  </p:sp>
                  <p:sp>
                    <p:nvSpPr>
                      <p:cNvPr id="284717" name="Line 45"/>
                      <p:cNvSpPr>
                        <a:spLocks noChangeShapeType="1"/>
                      </p:cNvSpPr>
                      <p:nvPr/>
                    </p:nvSpPr>
                    <p:spPr bwMode="auto">
                      <a:xfrm>
                        <a:off x="336" y="0"/>
                        <a:ext cx="0" cy="204"/>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18" name="Rectangle 46"/>
                      <p:cNvSpPr>
                        <a:spLocks noChangeArrowheads="1"/>
                      </p:cNvSpPr>
                      <p:nvPr/>
                    </p:nvSpPr>
                    <p:spPr bwMode="auto">
                      <a:xfrm>
                        <a:off x="0" y="204"/>
                        <a:ext cx="612" cy="204"/>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a:latin typeface="Times New Roman" pitchFamily="2" charset="0"/>
                            <a:ea typeface="Arial Unicode MS" charset="0"/>
                          </a:rPr>
                          <a:t> ⋀    </a:t>
                        </a:r>
                        <a:r>
                          <a:rPr lang="zh-CN" altLang="en-US">
                            <a:latin typeface="Times New Roman" pitchFamily="2" charset="0"/>
                            <a:ea typeface="宋体" charset="0"/>
                          </a:rPr>
                          <a:t> </a:t>
                        </a:r>
                        <a:r>
                          <a:rPr lang="zh-CN" altLang="en-US">
                            <a:latin typeface="Times New Roman" pitchFamily="2" charset="0"/>
                            <a:ea typeface="Arial Unicode MS" charset="0"/>
                          </a:rPr>
                          <a:t>⋀</a:t>
                        </a:r>
                        <a:endParaRPr lang="zh-CN" altLang="en-US">
                          <a:latin typeface="Times New Roman" pitchFamily="2" charset="0"/>
                          <a:ea typeface="宋体" charset="0"/>
                        </a:endParaRPr>
                      </a:p>
                    </p:txBody>
                  </p:sp>
                  <p:sp>
                    <p:nvSpPr>
                      <p:cNvPr id="284719" name="Line 47"/>
                      <p:cNvSpPr>
                        <a:spLocks noChangeShapeType="1"/>
                      </p:cNvSpPr>
                      <p:nvPr/>
                    </p:nvSpPr>
                    <p:spPr bwMode="auto">
                      <a:xfrm>
                        <a:off x="336" y="204"/>
                        <a:ext cx="0" cy="204"/>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84720" name="Line 48"/>
                    <p:cNvSpPr>
                      <a:spLocks noChangeShapeType="1"/>
                    </p:cNvSpPr>
                    <p:nvPr/>
                  </p:nvSpPr>
                  <p:spPr bwMode="auto">
                    <a:xfrm>
                      <a:off x="1212" y="144"/>
                      <a:ext cx="0" cy="170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21" name="Line 49"/>
                    <p:cNvSpPr>
                      <a:spLocks noChangeShapeType="1"/>
                    </p:cNvSpPr>
                    <p:nvPr/>
                  </p:nvSpPr>
                  <p:spPr bwMode="auto">
                    <a:xfrm>
                      <a:off x="1884" y="135"/>
                      <a:ext cx="0" cy="657"/>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22" name="Line 50"/>
                    <p:cNvSpPr>
                      <a:spLocks noChangeShapeType="1"/>
                    </p:cNvSpPr>
                    <p:nvPr/>
                  </p:nvSpPr>
                  <p:spPr bwMode="auto">
                    <a:xfrm>
                      <a:off x="684" y="688"/>
                      <a:ext cx="0" cy="567"/>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13" name="Group 51"/>
                    <p:cNvGrpSpPr>
                      <a:grpSpLocks/>
                    </p:cNvGrpSpPr>
                    <p:nvPr/>
                  </p:nvGrpSpPr>
                  <p:grpSpPr bwMode="auto">
                    <a:xfrm>
                      <a:off x="0" y="288"/>
                      <a:ext cx="204" cy="1950"/>
                      <a:chOff x="0" y="0"/>
                      <a:chExt cx="204" cy="1950"/>
                    </a:xfrm>
                  </p:grpSpPr>
                  <p:sp>
                    <p:nvSpPr>
                      <p:cNvPr id="284724" name="Rectangle 52"/>
                      <p:cNvSpPr>
                        <a:spLocks noChangeArrowheads="1"/>
                      </p:cNvSpPr>
                      <p:nvPr/>
                    </p:nvSpPr>
                    <p:spPr bwMode="auto">
                      <a:xfrm>
                        <a:off x="0" y="0"/>
                        <a:ext cx="204" cy="1950"/>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84725" name="Line 53"/>
                      <p:cNvSpPr>
                        <a:spLocks noChangeShapeType="1"/>
                      </p:cNvSpPr>
                      <p:nvPr/>
                    </p:nvSpPr>
                    <p:spPr bwMode="auto">
                      <a:xfrm>
                        <a:off x="0" y="528"/>
                        <a:ext cx="204"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26" name="Line 54"/>
                      <p:cNvSpPr>
                        <a:spLocks noChangeShapeType="1"/>
                      </p:cNvSpPr>
                      <p:nvPr/>
                    </p:nvSpPr>
                    <p:spPr bwMode="auto">
                      <a:xfrm>
                        <a:off x="0" y="1056"/>
                        <a:ext cx="204"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27" name="Line 55"/>
                      <p:cNvSpPr>
                        <a:spLocks noChangeShapeType="1"/>
                      </p:cNvSpPr>
                      <p:nvPr/>
                    </p:nvSpPr>
                    <p:spPr bwMode="auto">
                      <a:xfrm>
                        <a:off x="0" y="1536"/>
                        <a:ext cx="204"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84728" name="Line 56"/>
                    <p:cNvSpPr>
                      <a:spLocks noChangeShapeType="1"/>
                    </p:cNvSpPr>
                    <p:nvPr/>
                  </p:nvSpPr>
                  <p:spPr bwMode="auto">
                    <a:xfrm>
                      <a:off x="108" y="624"/>
                      <a:ext cx="385"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29" name="Line 57"/>
                    <p:cNvSpPr>
                      <a:spLocks noChangeShapeType="1"/>
                    </p:cNvSpPr>
                    <p:nvPr/>
                  </p:nvSpPr>
                  <p:spPr bwMode="auto">
                    <a:xfrm>
                      <a:off x="108" y="1056"/>
                      <a:ext cx="1496"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30" name="Line 58"/>
                    <p:cNvSpPr>
                      <a:spLocks noChangeShapeType="1"/>
                    </p:cNvSpPr>
                    <p:nvPr/>
                  </p:nvSpPr>
                  <p:spPr bwMode="auto">
                    <a:xfrm>
                      <a:off x="132" y="1584"/>
                      <a:ext cx="363"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31" name="Line 59"/>
                    <p:cNvSpPr>
                      <a:spLocks noChangeShapeType="1"/>
                    </p:cNvSpPr>
                    <p:nvPr/>
                  </p:nvSpPr>
                  <p:spPr bwMode="auto">
                    <a:xfrm>
                      <a:off x="140" y="2112"/>
                      <a:ext cx="975"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grpSp>
              <p:nvGrpSpPr>
                <p:cNvPr id="14" name="Group 60"/>
                <p:cNvGrpSpPr>
                  <a:grpSpLocks/>
                </p:cNvGrpSpPr>
                <p:nvPr/>
              </p:nvGrpSpPr>
              <p:grpSpPr bwMode="auto">
                <a:xfrm>
                  <a:off x="973" y="227"/>
                  <a:ext cx="1008" cy="204"/>
                  <a:chOff x="0" y="0"/>
                  <a:chExt cx="1008" cy="204"/>
                </a:xfrm>
              </p:grpSpPr>
              <p:sp>
                <p:nvSpPr>
                  <p:cNvPr id="284733" name="Line 61"/>
                  <p:cNvSpPr>
                    <a:spLocks noChangeShapeType="1"/>
                  </p:cNvSpPr>
                  <p:nvPr/>
                </p:nvSpPr>
                <p:spPr bwMode="auto">
                  <a:xfrm>
                    <a:off x="336" y="0"/>
                    <a:ext cx="0" cy="204"/>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34" name="Line 62"/>
                  <p:cNvSpPr>
                    <a:spLocks noChangeShapeType="1"/>
                  </p:cNvSpPr>
                  <p:nvPr/>
                </p:nvSpPr>
                <p:spPr bwMode="auto">
                  <a:xfrm>
                    <a:off x="672" y="0"/>
                    <a:ext cx="0" cy="204"/>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35" name="Line 63"/>
                  <p:cNvSpPr>
                    <a:spLocks noChangeShapeType="1"/>
                  </p:cNvSpPr>
                  <p:nvPr/>
                </p:nvSpPr>
                <p:spPr bwMode="auto">
                  <a:xfrm>
                    <a:off x="1008" y="0"/>
                    <a:ext cx="0" cy="204"/>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36" name="Line 64"/>
                  <p:cNvSpPr>
                    <a:spLocks noChangeShapeType="1"/>
                  </p:cNvSpPr>
                  <p:nvPr/>
                </p:nvSpPr>
                <p:spPr bwMode="auto">
                  <a:xfrm>
                    <a:off x="0" y="0"/>
                    <a:ext cx="0" cy="204"/>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grpSp>
      </p:grpSp>
      <p:sp>
        <p:nvSpPr>
          <p:cNvPr id="65" name="灯片编号占位符 64"/>
          <p:cNvSpPr>
            <a:spLocks noGrp="1"/>
          </p:cNvSpPr>
          <p:nvPr>
            <p:ph type="sldNum" sz="quarter" idx="12"/>
          </p:nvPr>
        </p:nvSpPr>
        <p:spPr/>
        <p:txBody>
          <a:bodyPr/>
          <a:lstStyle/>
          <a:p>
            <a:fld id="{8EC1CFFA-9162-4795-A94E-2747091806DB}" type="slidenum">
              <a:rPr lang="zh-CN" altLang="en-US" smtClean="0"/>
              <a:pPr/>
              <a:t>209</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数据结构与算法</a:t>
            </a:r>
            <a:r>
              <a:rPr lang="en-US" altLang="zh-CN" dirty="0"/>
              <a:t/>
            </a:r>
            <a:br>
              <a:rPr lang="en-US" altLang="zh-CN" dirty="0"/>
            </a:br>
            <a:r>
              <a:rPr lang="en-US" altLang="zh-CN" sz="2000" b="0" dirty="0">
                <a:solidFill>
                  <a:srgbClr val="008000"/>
                </a:solidFill>
                <a:latin typeface="Times New Roman" pitchFamily="18" charset="0"/>
                <a:cs typeface="Times New Roman" pitchFamily="18" charset="0"/>
              </a:rPr>
              <a:t>Data Structures and Algorithms</a:t>
            </a:r>
            <a:endParaRPr lang="zh-CN" altLang="en-US" dirty="0"/>
          </a:p>
        </p:txBody>
      </p:sp>
      <p:sp>
        <p:nvSpPr>
          <p:cNvPr id="4" name="灯片编号占位符 3"/>
          <p:cNvSpPr>
            <a:spLocks noGrp="1"/>
          </p:cNvSpPr>
          <p:nvPr>
            <p:ph type="sldNum" sz="quarter" idx="10"/>
          </p:nvPr>
        </p:nvSpPr>
        <p:spPr/>
        <p:txBody>
          <a:bodyPr/>
          <a:lstStyle/>
          <a:p>
            <a:pPr>
              <a:defRPr/>
            </a:pPr>
            <a:fld id="{618419BB-E17F-4A68-8340-27658F7866D1}" type="slidenum">
              <a:rPr lang="zh-CN" altLang="en-US" smtClean="0"/>
              <a:pPr>
                <a:defRPr/>
              </a:pPr>
              <a:t>21</a:t>
            </a:fld>
            <a:endParaRPr lang="en-US" altLang="zh-CN" dirty="0"/>
          </a:p>
        </p:txBody>
      </p:sp>
      <p:grpSp>
        <p:nvGrpSpPr>
          <p:cNvPr id="6" name="组合 5"/>
          <p:cNvGrpSpPr/>
          <p:nvPr/>
        </p:nvGrpSpPr>
        <p:grpSpPr>
          <a:xfrm>
            <a:off x="2699792" y="2229575"/>
            <a:ext cx="4032448" cy="2855609"/>
            <a:chOff x="3381061" y="86938"/>
            <a:chExt cx="2865855" cy="1910764"/>
          </a:xfrm>
          <a:gradFill>
            <a:gsLst>
              <a:gs pos="0">
                <a:srgbClr val="FFFFCC"/>
              </a:gs>
              <a:gs pos="64999">
                <a:srgbClr val="F0EBD5"/>
              </a:gs>
              <a:gs pos="100000">
                <a:srgbClr val="D1C39F"/>
              </a:gs>
            </a:gsLst>
            <a:lin ang="5400000" scaled="0"/>
          </a:gradFill>
        </p:grpSpPr>
        <p:sp>
          <p:nvSpPr>
            <p:cNvPr id="13" name="圆角矩形 12"/>
            <p:cNvSpPr/>
            <p:nvPr/>
          </p:nvSpPr>
          <p:spPr>
            <a:xfrm>
              <a:off x="3381061" y="86938"/>
              <a:ext cx="2865855" cy="1910764"/>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圆角矩形 6">
              <a:hlinkClick r:id="rId2" action="ppaction://hlinksldjump"/>
            </p:cNvPr>
            <p:cNvSpPr/>
            <p:nvPr/>
          </p:nvSpPr>
          <p:spPr>
            <a:xfrm>
              <a:off x="3636941" y="118586"/>
              <a:ext cx="2302919" cy="179957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lvl="0" defTabSz="1066800">
                <a:lnSpc>
                  <a:spcPct val="150000"/>
                </a:lnSpc>
                <a:spcBef>
                  <a:spcPct val="0"/>
                </a:spcBef>
                <a:spcAft>
                  <a:spcPts val="0"/>
                </a:spcAft>
              </a:pPr>
              <a:r>
                <a:rPr lang="zh-CN" sz="2800" b="1" kern="1200" dirty="0">
                  <a:solidFill>
                    <a:schemeClr val="tx1"/>
                  </a:solidFill>
                  <a:latin typeface="楷体" pitchFamily="49" charset="-122"/>
                  <a:ea typeface="楷体" pitchFamily="49" charset="-122"/>
                </a:rPr>
                <a:t>链表</a:t>
              </a:r>
            </a:p>
            <a:p>
              <a:pPr lvl="0" defTabSz="1066800">
                <a:lnSpc>
                  <a:spcPct val="150000"/>
                </a:lnSpc>
                <a:spcBef>
                  <a:spcPct val="0"/>
                </a:spcBef>
                <a:spcAft>
                  <a:spcPts val="0"/>
                </a:spcAft>
              </a:pPr>
              <a:r>
                <a:rPr lang="zh-CN" altLang="en-US" sz="2800" b="1" kern="1200" dirty="0">
                  <a:solidFill>
                    <a:schemeClr val="tx1"/>
                  </a:solidFill>
                  <a:latin typeface="楷体" pitchFamily="49" charset="-122"/>
                  <a:ea typeface="楷体" pitchFamily="49" charset="-122"/>
                </a:rPr>
                <a:t>线性链表</a:t>
              </a:r>
              <a:endParaRPr lang="en-US" altLang="zh-CN" sz="2800" b="1" kern="1200" dirty="0">
                <a:solidFill>
                  <a:schemeClr val="tx1"/>
                </a:solidFill>
                <a:latin typeface="楷体" pitchFamily="49" charset="-122"/>
                <a:ea typeface="楷体" pitchFamily="49" charset="-122"/>
              </a:endParaRPr>
            </a:p>
            <a:p>
              <a:pPr lvl="0" defTabSz="1066800">
                <a:lnSpc>
                  <a:spcPct val="150000"/>
                </a:lnSpc>
                <a:spcBef>
                  <a:spcPct val="0"/>
                </a:spcBef>
                <a:spcAft>
                  <a:spcPts val="0"/>
                </a:spcAft>
              </a:pPr>
              <a:r>
                <a:rPr lang="zh-CN" sz="2800" b="1" kern="1200" dirty="0">
                  <a:solidFill>
                    <a:schemeClr val="tx1"/>
                  </a:solidFill>
                  <a:latin typeface="楷体" pitchFamily="49" charset="-122"/>
                  <a:ea typeface="楷体" pitchFamily="49" charset="-122"/>
                </a:rPr>
                <a:t>循环链表</a:t>
              </a:r>
              <a:endParaRPr lang="en-US" altLang="zh-CN" sz="2800" b="1" kern="1200" dirty="0">
                <a:solidFill>
                  <a:schemeClr val="tx1"/>
                </a:solidFill>
                <a:latin typeface="楷体" pitchFamily="49" charset="-122"/>
                <a:ea typeface="楷体" pitchFamily="49" charset="-122"/>
              </a:endParaRPr>
            </a:p>
            <a:p>
              <a:pPr lvl="0" defTabSz="1066800">
                <a:lnSpc>
                  <a:spcPct val="150000"/>
                </a:lnSpc>
                <a:spcBef>
                  <a:spcPct val="0"/>
                </a:spcBef>
                <a:spcAft>
                  <a:spcPts val="0"/>
                </a:spcAft>
              </a:pPr>
              <a:r>
                <a:rPr lang="zh-CN" sz="2800" b="1" kern="1200" dirty="0">
                  <a:solidFill>
                    <a:schemeClr val="tx1"/>
                  </a:solidFill>
                  <a:latin typeface="楷体" pitchFamily="49" charset="-122"/>
                  <a:ea typeface="楷体" pitchFamily="49" charset="-122"/>
                </a:rPr>
                <a:t>双向链表</a:t>
              </a:r>
              <a:endParaRPr lang="en-US" altLang="zh-CN" sz="2800" b="1" kern="1200" dirty="0">
                <a:solidFill>
                  <a:schemeClr val="tx1"/>
                </a:solidFill>
                <a:latin typeface="楷体" pitchFamily="49" charset="-122"/>
                <a:ea typeface="楷体" pitchFamily="49" charset="-122"/>
              </a:endParaRPr>
            </a:p>
          </p:txBody>
        </p:sp>
      </p:grpSp>
    </p:spTree>
    <p:extLst>
      <p:ext uri="{BB962C8B-B14F-4D97-AF65-F5344CB8AC3E}">
        <p14:creationId xmlns:p14="http://schemas.microsoft.com/office/powerpoint/2010/main" xmlns="" val="362232461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idx="4294967295"/>
          </p:nvPr>
        </p:nvSpPr>
        <p:spPr>
          <a:xfrm>
            <a:off x="1371600" y="152400"/>
            <a:ext cx="5410200" cy="838200"/>
          </a:xfrm>
        </p:spPr>
        <p:txBody>
          <a:bodyPr>
            <a:prstTxWarp prst="textNoShape">
              <a:avLst/>
            </a:prstTxWarp>
          </a:bodyPr>
          <a:lstStyle/>
          <a:p>
            <a:r>
              <a:rPr lang="en-US" altLang="zh-CN" b="1" dirty="0">
                <a:effectLst/>
                <a:latin typeface="+mj-ea"/>
              </a:rPr>
              <a:t>5.4   </a:t>
            </a:r>
            <a:r>
              <a:rPr lang="zh-CN" altLang="en-US" b="1" dirty="0">
                <a:effectLst/>
                <a:latin typeface="+mj-ea"/>
              </a:rPr>
              <a:t>广义表</a:t>
            </a:r>
          </a:p>
        </p:txBody>
      </p:sp>
      <p:sp>
        <p:nvSpPr>
          <p:cNvPr id="57346" name="Rectangle 3"/>
          <p:cNvSpPr>
            <a:spLocks noGrp="1" noChangeArrowheads="1"/>
          </p:cNvSpPr>
          <p:nvPr>
            <p:ph/>
          </p:nvPr>
        </p:nvSpPr>
        <p:spPr>
          <a:xfrm>
            <a:off x="152400" y="1143000"/>
            <a:ext cx="8812213" cy="5165725"/>
          </a:xfrm>
        </p:spPr>
        <p:txBody>
          <a:bodyPr/>
          <a:lstStyle/>
          <a:p>
            <a:pPr marL="0" indent="0">
              <a:lnSpc>
                <a:spcPct val="110000"/>
              </a:lnSpc>
              <a:buFont typeface="Wingdings" pitchFamily="2" charset="2"/>
              <a:buNone/>
            </a:pPr>
            <a:r>
              <a:rPr lang="zh-CN" altLang="en-US" dirty="0">
                <a:latin typeface="宋体" pitchFamily="2" charset="-122"/>
              </a:rPr>
              <a:t>    </a:t>
            </a:r>
            <a:r>
              <a:rPr lang="zh-CN" altLang="en-US" sz="2800" b="1" dirty="0">
                <a:latin typeface="宋体" pitchFamily="2" charset="-122"/>
              </a:rPr>
              <a:t>广义表是线性表的推广和扩充，在人工智能领域中应用十分广泛。</a:t>
            </a:r>
          </a:p>
          <a:p>
            <a:pPr marL="0" indent="0">
              <a:lnSpc>
                <a:spcPct val="110000"/>
              </a:lnSpc>
              <a:buFont typeface="Wingdings" pitchFamily="2" charset="2"/>
              <a:buNone/>
            </a:pPr>
            <a:r>
              <a:rPr lang="zh-CN" altLang="en-US" sz="2800" b="1" dirty="0"/>
              <a:t>       在第</a:t>
            </a:r>
            <a:r>
              <a:rPr lang="en-US" altLang="zh-CN" sz="2800" b="1" dirty="0"/>
              <a:t>2</a:t>
            </a:r>
            <a:r>
              <a:rPr lang="zh-CN" altLang="en-US" sz="2800" b="1" dirty="0"/>
              <a:t>章中，我们把线性表定义为</a:t>
            </a:r>
            <a:r>
              <a:rPr lang="en-US" altLang="zh-CN" sz="2800" b="1" dirty="0"/>
              <a:t>n(n≧0 )</a:t>
            </a:r>
            <a:r>
              <a:rPr lang="zh-CN" altLang="en-US" sz="2800" b="1" dirty="0"/>
              <a:t>个元素</a:t>
            </a:r>
            <a:r>
              <a:rPr lang="en-US" altLang="zh-CN" sz="2800" b="1" dirty="0"/>
              <a:t>a</a:t>
            </a:r>
            <a:r>
              <a:rPr lang="en-US" altLang="zh-CN" sz="2800" b="1" baseline="-20000" dirty="0"/>
              <a:t>1</a:t>
            </a:r>
            <a:r>
              <a:rPr lang="en-US" altLang="zh-CN" sz="2800" b="1" dirty="0"/>
              <a:t>, a</a:t>
            </a:r>
            <a:r>
              <a:rPr lang="en-US" altLang="zh-CN" sz="2800" b="1" baseline="-20000" dirty="0"/>
              <a:t>2 </a:t>
            </a:r>
            <a:r>
              <a:rPr lang="en-US" altLang="zh-CN" sz="2800" b="1" dirty="0"/>
              <a:t>,…, a</a:t>
            </a:r>
            <a:r>
              <a:rPr lang="en-US" altLang="zh-CN" sz="2800" b="1" baseline="-20000" dirty="0"/>
              <a:t>n</a:t>
            </a:r>
            <a:r>
              <a:rPr lang="zh-CN" altLang="en-US" sz="2800" b="1" dirty="0"/>
              <a:t>的有穷序列，该序列中的所有元素具有相同的数据类型且只能是原子项</a:t>
            </a:r>
            <a:r>
              <a:rPr lang="en-US" altLang="zh-CN" sz="2800" b="1" dirty="0"/>
              <a:t>(Atom)</a:t>
            </a:r>
            <a:r>
              <a:rPr lang="zh-CN" altLang="en-US" sz="2800" b="1" dirty="0"/>
              <a:t>。所谓</a:t>
            </a:r>
            <a:r>
              <a:rPr lang="zh-CN" altLang="en-US" sz="2800" b="1" dirty="0">
                <a:solidFill>
                  <a:schemeClr val="folHlink"/>
                </a:solidFill>
              </a:rPr>
              <a:t>原子项可以是一个数或一个结构，是指结构上不可再分的</a:t>
            </a:r>
            <a:r>
              <a:rPr lang="zh-CN" altLang="en-US" sz="2800" b="1" dirty="0"/>
              <a:t>。若放松对元素的这种限制，容许它们具有其自身结构，就产生了广义表的概念。</a:t>
            </a:r>
          </a:p>
          <a:p>
            <a:pPr marL="0" indent="0">
              <a:lnSpc>
                <a:spcPct val="110000"/>
              </a:lnSpc>
              <a:buFont typeface="Wingdings" pitchFamily="2" charset="2"/>
              <a:buNone/>
            </a:pPr>
            <a:r>
              <a:rPr lang="zh-CN" altLang="en-US" b="1" dirty="0">
                <a:solidFill>
                  <a:schemeClr val="hlink"/>
                </a:solidFill>
              </a:rPr>
              <a:t>       </a:t>
            </a:r>
            <a:r>
              <a:rPr lang="zh-CN" altLang="en-US" b="1" dirty="0">
                <a:solidFill>
                  <a:schemeClr val="folHlink"/>
                </a:solidFill>
              </a:rPr>
              <a:t>广义表</a:t>
            </a:r>
            <a:r>
              <a:rPr lang="en-US" altLang="zh-CN" b="1" dirty="0"/>
              <a:t>(</a:t>
            </a:r>
            <a:r>
              <a:rPr lang="en-US" altLang="zh-CN" b="1" dirty="0">
                <a:solidFill>
                  <a:schemeClr val="accent1"/>
                </a:solidFill>
              </a:rPr>
              <a:t>Lists</a:t>
            </a:r>
            <a:r>
              <a:rPr lang="zh-CN" altLang="en-US" dirty="0"/>
              <a:t>，</a:t>
            </a:r>
            <a:r>
              <a:rPr lang="zh-CN" altLang="en-US" b="1" dirty="0">
                <a:solidFill>
                  <a:schemeClr val="folHlink"/>
                </a:solidFill>
              </a:rPr>
              <a:t>又称为列表</a:t>
            </a:r>
            <a:r>
              <a:rPr lang="zh-CN" altLang="en-US" b="1" dirty="0">
                <a:solidFill>
                  <a:schemeClr val="hlink"/>
                </a:solidFill>
              </a:rPr>
              <a:t> </a:t>
            </a:r>
            <a:r>
              <a:rPr lang="en-US" altLang="zh-CN" b="1" dirty="0"/>
              <a:t>)</a:t>
            </a:r>
            <a:r>
              <a:rPr lang="zh-CN" altLang="en-US" b="1" dirty="0"/>
              <a:t>：</a:t>
            </a:r>
            <a:r>
              <a:rPr lang="zh-CN" altLang="en-US" sz="2800" b="1" dirty="0"/>
              <a:t>是由</a:t>
            </a:r>
            <a:r>
              <a:rPr lang="en-US" altLang="zh-CN" sz="2800" b="1" dirty="0"/>
              <a:t>n(n </a:t>
            </a:r>
            <a:r>
              <a:rPr lang="en-US" altLang="zh-CN" sz="2800" b="1" dirty="0">
                <a:ea typeface="Arial Unicode MS" pitchFamily="34" charset="-122"/>
                <a:cs typeface="Arial Unicode MS" pitchFamily="34" charset="-122"/>
              </a:rPr>
              <a:t>≧</a:t>
            </a:r>
            <a:r>
              <a:rPr lang="en-US" altLang="zh-CN" sz="2800" b="1" dirty="0"/>
              <a:t>0)</a:t>
            </a:r>
            <a:r>
              <a:rPr lang="zh-CN" altLang="en-US" sz="2800" b="1" dirty="0"/>
              <a:t>个元素组成的有穷序列： </a:t>
            </a:r>
            <a:r>
              <a:rPr lang="en-US" altLang="zh-CN" sz="2800" b="1" dirty="0"/>
              <a:t>LS=(a</a:t>
            </a:r>
            <a:r>
              <a:rPr lang="en-US" altLang="zh-CN" sz="2800" b="1" baseline="-18000" dirty="0"/>
              <a:t>1</a:t>
            </a:r>
            <a:r>
              <a:rPr lang="zh-CN" altLang="en-US" sz="2800" b="1" dirty="0"/>
              <a:t>，</a:t>
            </a:r>
            <a:r>
              <a:rPr lang="en-US" altLang="zh-CN" sz="2800" b="1" dirty="0"/>
              <a:t>a</a:t>
            </a:r>
            <a:r>
              <a:rPr lang="en-US" altLang="zh-CN" sz="2800" b="1" baseline="-18000" dirty="0"/>
              <a:t>2</a:t>
            </a:r>
            <a:r>
              <a:rPr lang="zh-CN" altLang="en-US" sz="2800" b="1" dirty="0"/>
              <a:t>，</a:t>
            </a:r>
            <a:r>
              <a:rPr lang="en-US" altLang="zh-CN" sz="2800" b="1" dirty="0">
                <a:ea typeface="Arial Unicode MS" pitchFamily="34" charset="-122"/>
                <a:cs typeface="Arial Unicode MS" pitchFamily="34" charset="-122"/>
              </a:rPr>
              <a:t>…</a:t>
            </a:r>
            <a:r>
              <a:rPr lang="zh-CN" altLang="en-US" sz="2800" b="1" dirty="0"/>
              <a:t>，</a:t>
            </a:r>
            <a:r>
              <a:rPr lang="en-US" altLang="zh-CN" sz="2800" b="1" dirty="0"/>
              <a:t>a</a:t>
            </a:r>
            <a:r>
              <a:rPr lang="en-US" altLang="zh-CN" sz="2800" b="1" baseline="-18000" dirty="0"/>
              <a:t>n</a:t>
            </a:r>
            <a:r>
              <a:rPr lang="en-US" altLang="zh-CN" sz="2800" b="1" dirty="0"/>
              <a:t>)</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210</a:t>
            </a:fld>
            <a:endParaRPr lang="en-US" altLang="zh-CN"/>
          </a:p>
        </p:txBody>
      </p:sp>
    </p:spTree>
  </p:cSld>
  <p:clrMapOvr>
    <a:masterClrMapping/>
  </p:clrMapOvr>
  <p:transition spd="slow"/>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p:nvPr>
        </p:nvSpPr>
        <p:spPr>
          <a:xfrm>
            <a:off x="152400" y="152400"/>
            <a:ext cx="8812213" cy="6013450"/>
          </a:xfrm>
        </p:spPr>
        <p:txBody>
          <a:bodyPr/>
          <a:lstStyle/>
          <a:p>
            <a:pPr marL="381000" lvl="1" indent="0">
              <a:lnSpc>
                <a:spcPct val="110000"/>
              </a:lnSpc>
              <a:buFont typeface="Wingdings" pitchFamily="2" charset="2"/>
              <a:buNone/>
            </a:pPr>
            <a:r>
              <a:rPr lang="zh-CN" altLang="en-US" b="1" dirty="0">
                <a:latin typeface="楷体" pitchFamily="49" charset="-122"/>
                <a:ea typeface="楷体" pitchFamily="49" charset="-122"/>
              </a:rPr>
              <a:t>其中</a:t>
            </a:r>
            <a:r>
              <a:rPr lang="en-US" altLang="zh-CN" b="1" dirty="0" err="1">
                <a:latin typeface="楷体" pitchFamily="49" charset="-122"/>
                <a:ea typeface="楷体" pitchFamily="49" charset="-122"/>
              </a:rPr>
              <a:t>a</a:t>
            </a:r>
            <a:r>
              <a:rPr lang="en-US" altLang="zh-CN" b="1" baseline="-18000" dirty="0" err="1">
                <a:latin typeface="楷体" pitchFamily="49" charset="-122"/>
                <a:ea typeface="楷体" pitchFamily="49" charset="-122"/>
              </a:rPr>
              <a:t>i</a:t>
            </a:r>
            <a:r>
              <a:rPr lang="zh-CN" altLang="en-US" b="1" dirty="0">
                <a:latin typeface="楷体" pitchFamily="49" charset="-122"/>
                <a:ea typeface="楷体" pitchFamily="49" charset="-122"/>
              </a:rPr>
              <a:t>或者是原子项，或者是一个广义表。</a:t>
            </a:r>
            <a:r>
              <a:rPr lang="en-US" altLang="zh-CN" b="1" dirty="0">
                <a:latin typeface="楷体" pitchFamily="49" charset="-122"/>
                <a:ea typeface="楷体" pitchFamily="49" charset="-122"/>
              </a:rPr>
              <a:t>LS</a:t>
            </a:r>
            <a:r>
              <a:rPr lang="zh-CN" altLang="en-US" b="1" dirty="0">
                <a:latin typeface="楷体" pitchFamily="49" charset="-122"/>
                <a:ea typeface="楷体" pitchFamily="49" charset="-122"/>
              </a:rPr>
              <a:t>是广义表的名字，</a:t>
            </a:r>
            <a:r>
              <a:rPr lang="en-US" altLang="zh-CN" b="1" dirty="0">
                <a:latin typeface="楷体" pitchFamily="49" charset="-122"/>
                <a:ea typeface="楷体" pitchFamily="49" charset="-122"/>
              </a:rPr>
              <a:t>n</a:t>
            </a:r>
            <a:r>
              <a:rPr lang="zh-CN" altLang="en-US" b="1" dirty="0">
                <a:latin typeface="楷体" pitchFamily="49" charset="-122"/>
                <a:ea typeface="楷体" pitchFamily="49" charset="-122"/>
              </a:rPr>
              <a:t>为它的长度。若</a:t>
            </a:r>
            <a:r>
              <a:rPr lang="en-US" altLang="zh-CN" b="1" dirty="0" err="1">
                <a:latin typeface="楷体" pitchFamily="49" charset="-122"/>
                <a:ea typeface="楷体" pitchFamily="49" charset="-122"/>
              </a:rPr>
              <a:t>a</a:t>
            </a:r>
            <a:r>
              <a:rPr lang="en-US" altLang="zh-CN" b="1" baseline="-18000" dirty="0" err="1">
                <a:latin typeface="楷体" pitchFamily="49" charset="-122"/>
                <a:ea typeface="楷体" pitchFamily="49" charset="-122"/>
              </a:rPr>
              <a:t>i</a:t>
            </a:r>
            <a:r>
              <a:rPr lang="zh-CN" altLang="en-US" b="1" dirty="0">
                <a:latin typeface="楷体" pitchFamily="49" charset="-122"/>
                <a:ea typeface="楷体" pitchFamily="49" charset="-122"/>
              </a:rPr>
              <a:t>是广义表，则称为</a:t>
            </a:r>
            <a:r>
              <a:rPr lang="en-US" altLang="zh-CN" b="1" dirty="0">
                <a:latin typeface="楷体" pitchFamily="49" charset="-122"/>
                <a:ea typeface="楷体" pitchFamily="49" charset="-122"/>
              </a:rPr>
              <a:t>LS</a:t>
            </a:r>
            <a:r>
              <a:rPr lang="zh-CN" altLang="en-US" b="1" dirty="0">
                <a:latin typeface="楷体" pitchFamily="49" charset="-122"/>
                <a:ea typeface="楷体" pitchFamily="49" charset="-122"/>
              </a:rPr>
              <a:t>的子表。</a:t>
            </a:r>
          </a:p>
          <a:p>
            <a:pPr marL="0" indent="0">
              <a:lnSpc>
                <a:spcPct val="110000"/>
              </a:lnSpc>
              <a:buFont typeface="Wingdings" pitchFamily="2" charset="2"/>
              <a:buNone/>
            </a:pPr>
            <a:r>
              <a:rPr lang="zh-CN" altLang="en-US" sz="2800" b="1" dirty="0">
                <a:latin typeface="楷体" pitchFamily="49" charset="-122"/>
              </a:rPr>
              <a:t>习惯上：原子用</a:t>
            </a:r>
            <a:r>
              <a:rPr lang="zh-CN" altLang="en-US" sz="2800" b="1" dirty="0">
                <a:solidFill>
                  <a:schemeClr val="folHlink"/>
                </a:solidFill>
                <a:latin typeface="楷体" pitchFamily="49" charset="-122"/>
              </a:rPr>
              <a:t>小写字母</a:t>
            </a:r>
            <a:r>
              <a:rPr lang="zh-CN" altLang="en-US" sz="2800" b="1" dirty="0">
                <a:latin typeface="楷体" pitchFamily="49" charset="-122"/>
              </a:rPr>
              <a:t>，子表用</a:t>
            </a:r>
            <a:r>
              <a:rPr lang="zh-CN" altLang="en-US" sz="2800" b="1" dirty="0">
                <a:solidFill>
                  <a:schemeClr val="folHlink"/>
                </a:solidFill>
                <a:latin typeface="楷体" pitchFamily="49" charset="-122"/>
              </a:rPr>
              <a:t>大写字母</a:t>
            </a:r>
            <a:r>
              <a:rPr lang="zh-CN" altLang="en-US" sz="2800" b="1" dirty="0">
                <a:latin typeface="楷体" pitchFamily="49" charset="-122"/>
              </a:rPr>
              <a:t>。</a:t>
            </a:r>
          </a:p>
          <a:p>
            <a:pPr marL="0" indent="0">
              <a:lnSpc>
                <a:spcPct val="110000"/>
              </a:lnSpc>
              <a:buFont typeface="Wingdings" pitchFamily="2" charset="2"/>
              <a:buNone/>
            </a:pPr>
            <a:r>
              <a:rPr lang="zh-CN" altLang="en-US" sz="2800" b="1" dirty="0">
                <a:latin typeface="楷体" pitchFamily="49" charset="-122"/>
              </a:rPr>
              <a:t>若广义表</a:t>
            </a:r>
            <a:r>
              <a:rPr lang="en-US" altLang="zh-CN" sz="2800" b="1" dirty="0">
                <a:latin typeface="楷体" pitchFamily="49" charset="-122"/>
              </a:rPr>
              <a:t>LS</a:t>
            </a:r>
            <a:r>
              <a:rPr lang="zh-CN" altLang="en-US" sz="2800" b="1" dirty="0">
                <a:latin typeface="楷体" pitchFamily="49" charset="-122"/>
              </a:rPr>
              <a:t>非空时：</a:t>
            </a:r>
          </a:p>
          <a:p>
            <a:pPr marL="381000" lvl="1" indent="0">
              <a:lnSpc>
                <a:spcPct val="110000"/>
              </a:lnSpc>
              <a:buFont typeface="Wingdings" pitchFamily="2" charset="2"/>
              <a:buNone/>
            </a:pPr>
            <a:r>
              <a:rPr lang="zh-CN" altLang="en-US" b="1" dirty="0">
                <a:solidFill>
                  <a:schemeClr val="folHlink"/>
                </a:solidFill>
                <a:latin typeface="楷体" pitchFamily="49" charset="-122"/>
                <a:ea typeface="楷体" pitchFamily="49" charset="-122"/>
              </a:rPr>
              <a:t>◆</a:t>
            </a:r>
            <a:r>
              <a:rPr lang="zh-CN" altLang="en-US" b="1" dirty="0">
                <a:solidFill>
                  <a:schemeClr val="hlink"/>
                </a:solidFill>
                <a:latin typeface="楷体" pitchFamily="49" charset="-122"/>
                <a:ea typeface="楷体" pitchFamily="49" charset="-122"/>
              </a:rPr>
              <a:t> </a:t>
            </a:r>
            <a:r>
              <a:rPr lang="en-US" altLang="zh-CN" b="1" dirty="0">
                <a:solidFill>
                  <a:schemeClr val="folHlink"/>
                </a:solidFill>
                <a:latin typeface="楷体" pitchFamily="49" charset="-122"/>
                <a:ea typeface="楷体" pitchFamily="49" charset="-122"/>
              </a:rPr>
              <a:t>a</a:t>
            </a:r>
            <a:r>
              <a:rPr lang="en-US" altLang="zh-CN" b="1" baseline="-18000" dirty="0">
                <a:solidFill>
                  <a:schemeClr val="folHlink"/>
                </a:solidFill>
                <a:latin typeface="楷体" pitchFamily="49" charset="-122"/>
                <a:ea typeface="楷体" pitchFamily="49" charset="-122"/>
              </a:rPr>
              <a:t>1</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表中第一个元素</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称为</a:t>
            </a:r>
            <a:r>
              <a:rPr lang="zh-CN" altLang="en-US" b="1" dirty="0">
                <a:solidFill>
                  <a:schemeClr val="folHlink"/>
                </a:solidFill>
                <a:latin typeface="楷体" pitchFamily="49" charset="-122"/>
                <a:ea typeface="楷体" pitchFamily="49" charset="-122"/>
              </a:rPr>
              <a:t>表头</a:t>
            </a:r>
            <a:r>
              <a:rPr lang="zh-CN" altLang="en-US" b="1" dirty="0">
                <a:latin typeface="楷体" pitchFamily="49" charset="-122"/>
                <a:ea typeface="楷体" pitchFamily="49" charset="-122"/>
              </a:rPr>
              <a:t>；</a:t>
            </a:r>
          </a:p>
          <a:p>
            <a:pPr marL="381000" lvl="1" indent="0">
              <a:lnSpc>
                <a:spcPct val="110000"/>
              </a:lnSpc>
              <a:buFont typeface="Wingdings" pitchFamily="2" charset="2"/>
              <a:buNone/>
            </a:pPr>
            <a:r>
              <a:rPr lang="zh-CN" altLang="en-US" b="1" dirty="0">
                <a:solidFill>
                  <a:schemeClr val="folHlink"/>
                </a:solidFill>
                <a:latin typeface="楷体" pitchFamily="49" charset="-122"/>
                <a:ea typeface="楷体" pitchFamily="49" charset="-122"/>
              </a:rPr>
              <a:t>◆ </a:t>
            </a:r>
            <a:r>
              <a:rPr lang="zh-CN" altLang="en-US" b="1" dirty="0">
                <a:latin typeface="楷体" pitchFamily="49" charset="-122"/>
                <a:ea typeface="楷体" pitchFamily="49" charset="-122"/>
              </a:rPr>
              <a:t>其余元素组成的子表称为</a:t>
            </a:r>
            <a:r>
              <a:rPr lang="zh-CN" altLang="en-US" b="1" dirty="0">
                <a:solidFill>
                  <a:schemeClr val="folHlink"/>
                </a:solidFill>
                <a:latin typeface="楷体" pitchFamily="49" charset="-122"/>
                <a:ea typeface="楷体" pitchFamily="49" charset="-122"/>
              </a:rPr>
              <a:t>表尾</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rPr>
              <a:t>(a</a:t>
            </a:r>
            <a:r>
              <a:rPr lang="en-US" altLang="zh-CN" b="1" baseline="-18000" dirty="0">
                <a:latin typeface="楷体" pitchFamily="49" charset="-122"/>
                <a:ea typeface="楷体" pitchFamily="49" charset="-122"/>
              </a:rPr>
              <a:t>2</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rPr>
              <a:t>a</a:t>
            </a:r>
            <a:r>
              <a:rPr lang="en-US" altLang="zh-CN" b="1" baseline="-18000" dirty="0">
                <a:latin typeface="楷体" pitchFamily="49" charset="-122"/>
                <a:ea typeface="楷体" pitchFamily="49" charset="-122"/>
              </a:rPr>
              <a:t>3</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cs typeface="Arial Unicode MS" pitchFamily="34" charset="-122"/>
              </a:rPr>
              <a:t>…</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rPr>
              <a:t>a</a:t>
            </a:r>
            <a:r>
              <a:rPr lang="en-US" altLang="zh-CN" b="1" baseline="-18000" dirty="0">
                <a:latin typeface="楷体" pitchFamily="49" charset="-122"/>
                <a:ea typeface="楷体" pitchFamily="49" charset="-122"/>
              </a:rPr>
              <a:t>n</a:t>
            </a:r>
            <a:r>
              <a:rPr lang="en-US" altLang="zh-CN" b="1" dirty="0">
                <a:latin typeface="楷体" pitchFamily="49" charset="-122"/>
                <a:ea typeface="楷体" pitchFamily="49" charset="-122"/>
              </a:rPr>
              <a:t>)</a:t>
            </a:r>
          </a:p>
          <a:p>
            <a:pPr marL="381000" lvl="1" indent="0">
              <a:lnSpc>
                <a:spcPct val="110000"/>
              </a:lnSpc>
              <a:buFont typeface="Wingdings" pitchFamily="2" charset="2"/>
              <a:buNone/>
            </a:pPr>
            <a:r>
              <a:rPr lang="en-US" altLang="zh-CN" b="1" dirty="0">
                <a:solidFill>
                  <a:schemeClr val="folHlink"/>
                </a:solidFill>
                <a:latin typeface="楷体" pitchFamily="49" charset="-122"/>
                <a:ea typeface="楷体" pitchFamily="49" charset="-122"/>
              </a:rPr>
              <a:t>◆ </a:t>
            </a:r>
            <a:r>
              <a:rPr lang="zh-CN" altLang="en-US" b="1" dirty="0">
                <a:latin typeface="楷体" pitchFamily="49" charset="-122"/>
                <a:ea typeface="楷体" pitchFamily="49" charset="-122"/>
              </a:rPr>
              <a:t>广义表中所包含的元素</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包括原子和子表</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的个数称为表的</a:t>
            </a:r>
            <a:r>
              <a:rPr lang="zh-CN" altLang="en-US" b="1" dirty="0">
                <a:solidFill>
                  <a:schemeClr val="folHlink"/>
                </a:solidFill>
                <a:latin typeface="楷体" pitchFamily="49" charset="-122"/>
                <a:ea typeface="楷体" pitchFamily="49" charset="-122"/>
              </a:rPr>
              <a:t>长度</a:t>
            </a:r>
            <a:r>
              <a:rPr lang="zh-CN" altLang="en-US" b="1" dirty="0">
                <a:latin typeface="楷体" pitchFamily="49" charset="-122"/>
                <a:ea typeface="楷体" pitchFamily="49" charset="-122"/>
              </a:rPr>
              <a:t>。</a:t>
            </a:r>
          </a:p>
          <a:p>
            <a:pPr marL="381000" lvl="1" indent="0">
              <a:lnSpc>
                <a:spcPct val="110000"/>
              </a:lnSpc>
              <a:buFont typeface="Wingdings" pitchFamily="2" charset="2"/>
              <a:buNone/>
            </a:pPr>
            <a:r>
              <a:rPr lang="zh-CN" altLang="en-US" b="1" dirty="0">
                <a:solidFill>
                  <a:schemeClr val="folHlink"/>
                </a:solidFill>
                <a:latin typeface="楷体" pitchFamily="49" charset="-122"/>
                <a:ea typeface="楷体" pitchFamily="49" charset="-122"/>
              </a:rPr>
              <a:t>◆ </a:t>
            </a:r>
            <a:r>
              <a:rPr lang="zh-CN" altLang="en-US" b="1" dirty="0">
                <a:latin typeface="楷体" pitchFamily="49" charset="-122"/>
                <a:ea typeface="楷体" pitchFamily="49" charset="-122"/>
              </a:rPr>
              <a:t>广义表中括号的最大层数称为</a:t>
            </a:r>
            <a:r>
              <a:rPr lang="zh-CN" altLang="en-US" b="1" dirty="0">
                <a:solidFill>
                  <a:schemeClr val="folHlink"/>
                </a:solidFill>
                <a:latin typeface="楷体" pitchFamily="49" charset="-122"/>
                <a:ea typeface="楷体" pitchFamily="49" charset="-122"/>
              </a:rPr>
              <a:t>表深 </a:t>
            </a:r>
            <a:r>
              <a:rPr lang="en-US" altLang="zh-CN" b="1" dirty="0">
                <a:solidFill>
                  <a:schemeClr val="folHlink"/>
                </a:solidFill>
                <a:latin typeface="楷体" pitchFamily="49" charset="-122"/>
                <a:ea typeface="楷体" pitchFamily="49" charset="-122"/>
              </a:rPr>
              <a:t>(</a:t>
            </a:r>
            <a:r>
              <a:rPr lang="zh-CN" altLang="en-US" b="1" dirty="0">
                <a:solidFill>
                  <a:schemeClr val="folHlink"/>
                </a:solidFill>
                <a:latin typeface="楷体" pitchFamily="49" charset="-122"/>
                <a:ea typeface="楷体" pitchFamily="49" charset="-122"/>
              </a:rPr>
              <a:t>度</a:t>
            </a:r>
            <a:r>
              <a:rPr lang="en-US" altLang="zh-CN" b="1" dirty="0">
                <a:solidFill>
                  <a:schemeClr val="folHlink"/>
                </a:solidFill>
                <a:latin typeface="楷体" pitchFamily="49" charset="-122"/>
                <a:ea typeface="楷体" pitchFamily="49" charset="-122"/>
              </a:rPr>
              <a:t>)</a:t>
            </a:r>
            <a:r>
              <a:rPr lang="zh-CN" altLang="en-US" b="1" dirty="0">
                <a:latin typeface="楷体" pitchFamily="49" charset="-122"/>
                <a:ea typeface="楷体" pitchFamily="49" charset="-122"/>
              </a:rPr>
              <a:t>。</a:t>
            </a:r>
          </a:p>
          <a:p>
            <a:pPr marL="0" indent="0">
              <a:lnSpc>
                <a:spcPct val="110000"/>
              </a:lnSpc>
              <a:buFont typeface="Wingdings" pitchFamily="2" charset="2"/>
              <a:buNone/>
            </a:pPr>
            <a:r>
              <a:rPr lang="zh-CN" altLang="en-US" sz="2800" b="1" dirty="0">
                <a:latin typeface="楷体" pitchFamily="49" charset="-122"/>
              </a:rPr>
              <a:t>有关广义表的这些概念的例子如表</a:t>
            </a:r>
            <a:r>
              <a:rPr lang="en-US" altLang="zh-CN" sz="2800" b="1" dirty="0">
                <a:latin typeface="楷体" pitchFamily="49" charset="-122"/>
              </a:rPr>
              <a:t>5-2</a:t>
            </a:r>
            <a:r>
              <a:rPr lang="zh-CN" altLang="en-US" sz="2800" b="1" dirty="0">
                <a:latin typeface="楷体" pitchFamily="49" charset="-122"/>
              </a:rPr>
              <a:t>所示。</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211</a:t>
            </a:fld>
            <a:endParaRPr lang="en-US" altLang="zh-CN"/>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Line 2"/>
          <p:cNvSpPr>
            <a:spLocks noChangeShapeType="1"/>
          </p:cNvSpPr>
          <p:nvPr/>
        </p:nvSpPr>
        <p:spPr bwMode="auto">
          <a:xfrm>
            <a:off x="914400" y="6858000"/>
            <a:ext cx="76200"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0418" name="Rectangle 3"/>
          <p:cNvSpPr>
            <a:spLocks noChangeArrowheads="1"/>
          </p:cNvSpPr>
          <p:nvPr/>
        </p:nvSpPr>
        <p:spPr bwMode="auto">
          <a:xfrm>
            <a:off x="1114398" y="1722429"/>
            <a:ext cx="3276600" cy="38100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表</a:t>
            </a:r>
            <a:r>
              <a:rPr lang="en-US" altLang="zh-CN" sz="2000" b="1" dirty="0">
                <a:latin typeface="楷体" pitchFamily="49" charset="-122"/>
                <a:ea typeface="楷体" pitchFamily="49" charset="-122"/>
              </a:rPr>
              <a:t>5-2     </a:t>
            </a:r>
            <a:r>
              <a:rPr lang="zh-CN" altLang="en-US" sz="2000" b="1" dirty="0">
                <a:latin typeface="楷体" pitchFamily="49" charset="-122"/>
                <a:ea typeface="楷体" pitchFamily="49" charset="-122"/>
              </a:rPr>
              <a:t>广义表及其示例</a:t>
            </a:r>
          </a:p>
        </p:txBody>
      </p:sp>
      <p:graphicFrame>
        <p:nvGraphicFramePr>
          <p:cNvPr id="288772" name="Group 4"/>
          <p:cNvGraphicFramePr>
            <a:graphicFrameLocks noGrp="1"/>
          </p:cNvGraphicFramePr>
          <p:nvPr>
            <p:extLst>
              <p:ext uri="{D42A27DB-BD31-4B8C-83A1-F6EECF244321}">
                <p14:modId xmlns:p14="http://schemas.microsoft.com/office/powerpoint/2010/main" xmlns="" val="1843534168"/>
              </p:ext>
            </p:extLst>
          </p:nvPr>
        </p:nvGraphicFramePr>
        <p:xfrm>
          <a:off x="642910" y="2214554"/>
          <a:ext cx="4252913" cy="3260725"/>
        </p:xfrm>
        <a:graphic>
          <a:graphicData uri="http://schemas.openxmlformats.org/drawingml/2006/table">
            <a:tbl>
              <a:tblPr/>
              <a:tblGrid>
                <a:gridCol w="1947863">
                  <a:extLst>
                    <a:ext uri="{9D8B030D-6E8A-4147-A177-3AD203B41FA5}">
                      <a16:colId xmlns:a16="http://schemas.microsoft.com/office/drawing/2014/main" xmlns="" val="20000"/>
                    </a:ext>
                  </a:extLst>
                </a:gridCol>
                <a:gridCol w="1152525">
                  <a:extLst>
                    <a:ext uri="{9D8B030D-6E8A-4147-A177-3AD203B41FA5}">
                      <a16:colId xmlns:a16="http://schemas.microsoft.com/office/drawing/2014/main" xmlns="" val="20001"/>
                    </a:ext>
                  </a:extLst>
                </a:gridCol>
                <a:gridCol w="1152525">
                  <a:extLst>
                    <a:ext uri="{9D8B030D-6E8A-4147-A177-3AD203B41FA5}">
                      <a16:colId xmlns:a16="http://schemas.microsoft.com/office/drawing/2014/main" xmlns="" val="20002"/>
                    </a:ext>
                  </a:extLst>
                </a:gridCol>
              </a:tblGrid>
              <a:tr h="517525">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zh-CN" altLang="zh-CN" sz="2400" b="1" i="0" u="none" strike="noStrike" cap="none" normalizeH="0" baseline="0" dirty="0">
                          <a:ln>
                            <a:noFill/>
                          </a:ln>
                          <a:solidFill>
                            <a:schemeClr val="tx1"/>
                          </a:solidFill>
                          <a:effectLst/>
                          <a:latin typeface="楷体" pitchFamily="49" charset="-122"/>
                          <a:ea typeface="楷体" pitchFamily="49" charset="-122"/>
                        </a:rPr>
                        <a:t>广  义  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t" latinLnBrk="0" hangingPunct="1">
                        <a:spcBef>
                          <a:spcPct val="20000"/>
                        </a:spcBef>
                        <a:spcAft>
                          <a:spcPct val="0"/>
                        </a:spcAft>
                        <a:buClr>
                          <a:schemeClr val="accent2"/>
                        </a:buClr>
                        <a:buSzPct val="80000"/>
                        <a:buFont typeface="Wingdings" charset="2"/>
                        <a:buNone/>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表长</a:t>
                      </a:r>
                      <a:r>
                        <a:rPr kumimoji="0" lang="en-US" altLang="zh-CN" sz="2400" b="1" i="0" u="none" strike="noStrike" cap="none" normalizeH="0" baseline="0" dirty="0">
                          <a:ln>
                            <a:noFill/>
                          </a:ln>
                          <a:solidFill>
                            <a:schemeClr val="tx1"/>
                          </a:solidFill>
                          <a:effectLst/>
                          <a:latin typeface="楷体" pitchFamily="49" charset="-122"/>
                          <a:ea typeface="楷体" pitchFamily="49"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表深</a:t>
                      </a:r>
                      <a:r>
                        <a:rPr kumimoji="0" lang="en-US" altLang="zh-CN" sz="2400" b="1" i="0" u="none" strike="noStrike" cap="none" normalizeH="0" baseline="0" dirty="0">
                          <a:ln>
                            <a:noFill/>
                          </a:ln>
                          <a:solidFill>
                            <a:schemeClr val="tx1"/>
                          </a:solidFill>
                          <a:effectLst/>
                          <a:latin typeface="楷体" pitchFamily="49" charset="-122"/>
                          <a:ea typeface="楷体" pitchFamily="49"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7200">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l"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dirty="0">
                          <a:ln>
                            <a:noFill/>
                          </a:ln>
                          <a:solidFill>
                            <a:schemeClr val="tx1"/>
                          </a:solidFill>
                          <a:effectLst/>
                          <a:latin typeface="Times New Roman" pitchFamily="2" charset="0"/>
                          <a:ea typeface="宋体" charset="0"/>
                        </a:rPr>
                        <a:t>A=(</a:t>
                      </a:r>
                      <a:r>
                        <a:rPr kumimoji="0" lang="zh-CN" altLang="en-US" sz="2400" b="1" i="0" u="none" strike="noStrike" cap="none" normalizeH="0" baseline="0" dirty="0">
                          <a:ln>
                            <a:noFill/>
                          </a:ln>
                          <a:solidFill>
                            <a:schemeClr val="tx1"/>
                          </a:solidFill>
                          <a:effectLst/>
                          <a:latin typeface="Times New Roman" pitchFamily="2" charset="0"/>
                          <a:ea typeface="宋体" charset="0"/>
                        </a:rPr>
                        <a:t> </a:t>
                      </a:r>
                      <a:r>
                        <a:rPr kumimoji="0" lang="en-US" altLang="zh-CN" sz="2400" b="1" i="0" u="none" strike="noStrike" cap="none" normalizeH="0" baseline="0" dirty="0">
                          <a:ln>
                            <a:noFill/>
                          </a:ln>
                          <a:solidFill>
                            <a:schemeClr val="tx1"/>
                          </a:solidFill>
                          <a:effectLst/>
                          <a:latin typeface="Times New Roman" pitchFamily="2" charset="0"/>
                          <a:ea typeface="宋体"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dirty="0">
                          <a:ln>
                            <a:noFill/>
                          </a:ln>
                          <a:solidFill>
                            <a:schemeClr val="tx1"/>
                          </a:solidFill>
                          <a:effectLst/>
                          <a:latin typeface="Times New Roman" pitchFamily="2" charset="0"/>
                          <a:ea typeface="宋体"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7200">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l"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57200">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l"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C=(a,(b,c,d))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57200">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l"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D=(A,B,C)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57200">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l"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E=(a,E)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zh-CN" altLang="zh-CN" sz="2400" b="1" i="0" u="none" strike="noStrike" cap="none" normalizeH="0" baseline="0">
                          <a:ln>
                            <a:noFill/>
                          </a:ln>
                          <a:solidFill>
                            <a:schemeClr val="tx1"/>
                          </a:solidFill>
                          <a:effectLst/>
                          <a:latin typeface="Times New Roman" pitchFamily="2" charset="0"/>
                          <a:ea typeface="Arial Unicode MS" charset="0"/>
                        </a:rPr>
                        <a:t>∞</a:t>
                      </a:r>
                      <a:endParaRPr kumimoji="0" lang="zh-CN" altLang="zh-CN" sz="2400" b="1" i="0" u="none" strike="noStrike" cap="none" normalizeH="0" baseline="0">
                        <a:ln>
                          <a:noFill/>
                        </a:ln>
                        <a:solidFill>
                          <a:schemeClr val="tx1"/>
                        </a:solidFill>
                        <a:effectLst/>
                        <a:latin typeface="Times New Roman" pitchFamily="2" charset="0"/>
                        <a:ea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57200">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l"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dirty="0">
                          <a:ln>
                            <a:noFill/>
                          </a:ln>
                          <a:solidFill>
                            <a:schemeClr val="tx1"/>
                          </a:solidFill>
                          <a:effectLst/>
                          <a:latin typeface="Times New Roman" pitchFamily="2" charset="0"/>
                          <a:ea typeface="宋体" charset="0"/>
                        </a:rPr>
                        <a:t>F=((</a:t>
                      </a:r>
                      <a:r>
                        <a:rPr kumimoji="0" lang="zh-CN" altLang="en-US" sz="2400" b="1" i="0" u="none" strike="noStrike" cap="none" normalizeH="0" baseline="0" dirty="0">
                          <a:ln>
                            <a:noFill/>
                          </a:ln>
                          <a:solidFill>
                            <a:schemeClr val="tx1"/>
                          </a:solidFill>
                          <a:effectLst/>
                          <a:latin typeface="Times New Roman" pitchFamily="2" charset="0"/>
                          <a:ea typeface="宋体" charset="0"/>
                        </a:rPr>
                        <a:t> </a:t>
                      </a:r>
                      <a:r>
                        <a:rPr kumimoji="0" lang="en-US" altLang="zh-CN" sz="2400" b="1" i="0" u="none" strike="noStrike" cap="none" normalizeH="0" baseline="0" dirty="0">
                          <a:ln>
                            <a:noFill/>
                          </a:ln>
                          <a:solidFill>
                            <a:schemeClr val="tx1"/>
                          </a:solidFill>
                          <a:effectLst/>
                          <a:latin typeface="Times New Roman" pitchFamily="2" charset="0"/>
                          <a:ea typeface="宋体"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dirty="0">
                          <a:ln>
                            <a:noFill/>
                          </a:ln>
                          <a:solidFill>
                            <a:schemeClr val="tx1"/>
                          </a:solidFill>
                          <a:effectLst/>
                          <a:latin typeface="Times New Roman" pitchFamily="2" charset="0"/>
                          <a:ea typeface="宋体"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grpSp>
        <p:nvGrpSpPr>
          <p:cNvPr id="2" name="Group 38"/>
          <p:cNvGrpSpPr>
            <a:grpSpLocks/>
          </p:cNvGrpSpPr>
          <p:nvPr/>
        </p:nvGrpSpPr>
        <p:grpSpPr bwMode="auto">
          <a:xfrm>
            <a:off x="5427635" y="1893879"/>
            <a:ext cx="3429000" cy="2620963"/>
            <a:chOff x="0" y="0"/>
            <a:chExt cx="2160" cy="1651"/>
          </a:xfrm>
        </p:grpSpPr>
        <p:grpSp>
          <p:nvGrpSpPr>
            <p:cNvPr id="3" name="Group 39"/>
            <p:cNvGrpSpPr>
              <a:grpSpLocks/>
            </p:cNvGrpSpPr>
            <p:nvPr/>
          </p:nvGrpSpPr>
          <p:grpSpPr bwMode="auto">
            <a:xfrm>
              <a:off x="48" y="0"/>
              <a:ext cx="1972" cy="1315"/>
              <a:chOff x="0" y="0"/>
              <a:chExt cx="1989" cy="1365"/>
            </a:xfrm>
          </p:grpSpPr>
          <p:sp>
            <p:nvSpPr>
              <p:cNvPr id="288808" name="Rectangle 40"/>
              <p:cNvSpPr>
                <a:spLocks noChangeArrowheads="1"/>
              </p:cNvSpPr>
              <p:nvPr/>
            </p:nvSpPr>
            <p:spPr bwMode="auto">
              <a:xfrm>
                <a:off x="765" y="786"/>
                <a:ext cx="205" cy="204"/>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p>
            </p:txBody>
          </p:sp>
          <p:sp>
            <p:nvSpPr>
              <p:cNvPr id="288809" name="Rectangle 41"/>
              <p:cNvSpPr>
                <a:spLocks noChangeArrowheads="1"/>
              </p:cNvSpPr>
              <p:nvPr/>
            </p:nvSpPr>
            <p:spPr bwMode="auto">
              <a:xfrm>
                <a:off x="1089" y="1158"/>
                <a:ext cx="204" cy="203"/>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b</a:t>
                </a:r>
              </a:p>
            </p:txBody>
          </p:sp>
          <p:sp>
            <p:nvSpPr>
              <p:cNvPr id="288810" name="Rectangle 42"/>
              <p:cNvSpPr>
                <a:spLocks noChangeArrowheads="1"/>
              </p:cNvSpPr>
              <p:nvPr/>
            </p:nvSpPr>
            <p:spPr bwMode="auto">
              <a:xfrm>
                <a:off x="486" y="789"/>
                <a:ext cx="204" cy="204"/>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e</a:t>
                </a:r>
              </a:p>
            </p:txBody>
          </p:sp>
          <p:sp>
            <p:nvSpPr>
              <p:cNvPr id="288811" name="Rectangle 43"/>
              <p:cNvSpPr>
                <a:spLocks noChangeArrowheads="1"/>
              </p:cNvSpPr>
              <p:nvPr/>
            </p:nvSpPr>
            <p:spPr bwMode="auto">
              <a:xfrm>
                <a:off x="1452" y="1152"/>
                <a:ext cx="204" cy="203"/>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c</a:t>
                </a:r>
              </a:p>
            </p:txBody>
          </p:sp>
          <p:sp>
            <p:nvSpPr>
              <p:cNvPr id="288812" name="Rectangle 44"/>
              <p:cNvSpPr>
                <a:spLocks noChangeArrowheads="1"/>
              </p:cNvSpPr>
              <p:nvPr/>
            </p:nvSpPr>
            <p:spPr bwMode="auto">
              <a:xfrm>
                <a:off x="1785" y="1161"/>
                <a:ext cx="204" cy="204"/>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d</a:t>
                </a:r>
              </a:p>
            </p:txBody>
          </p:sp>
          <p:grpSp>
            <p:nvGrpSpPr>
              <p:cNvPr id="4" name="Group 45"/>
              <p:cNvGrpSpPr>
                <a:grpSpLocks/>
              </p:cNvGrpSpPr>
              <p:nvPr/>
            </p:nvGrpSpPr>
            <p:grpSpPr bwMode="auto">
              <a:xfrm>
                <a:off x="0" y="354"/>
                <a:ext cx="318" cy="240"/>
                <a:chOff x="0" y="0"/>
                <a:chExt cx="318" cy="240"/>
              </a:xfrm>
            </p:grpSpPr>
            <p:sp>
              <p:nvSpPr>
                <p:cNvPr id="288814" name="Rectangle 46"/>
                <p:cNvSpPr>
                  <a:spLocks noChangeArrowheads="1"/>
                </p:cNvSpPr>
                <p:nvPr/>
              </p:nvSpPr>
              <p:spPr bwMode="auto">
                <a:xfrm>
                  <a:off x="0" y="0"/>
                  <a:ext cx="204" cy="2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p>
              </p:txBody>
            </p:sp>
            <p:sp>
              <p:nvSpPr>
                <p:cNvPr id="288815" name="Oval 47"/>
                <p:cNvSpPr>
                  <a:spLocks noChangeArrowheads="1"/>
                </p:cNvSpPr>
                <p:nvPr/>
              </p:nvSpPr>
              <p:spPr bwMode="auto">
                <a:xfrm>
                  <a:off x="205" y="127"/>
                  <a:ext cx="113" cy="113"/>
                </a:xfrm>
                <a:prstGeom prst="ellipse">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5" name="Group 48"/>
              <p:cNvGrpSpPr>
                <a:grpSpLocks/>
              </p:cNvGrpSpPr>
              <p:nvPr/>
            </p:nvGrpSpPr>
            <p:grpSpPr bwMode="auto">
              <a:xfrm>
                <a:off x="537" y="327"/>
                <a:ext cx="288" cy="257"/>
                <a:chOff x="0" y="0"/>
                <a:chExt cx="288" cy="257"/>
              </a:xfrm>
            </p:grpSpPr>
            <p:sp>
              <p:nvSpPr>
                <p:cNvPr id="288817" name="Rectangle 49"/>
                <p:cNvSpPr>
                  <a:spLocks noChangeArrowheads="1"/>
                </p:cNvSpPr>
                <p:nvPr/>
              </p:nvSpPr>
              <p:spPr bwMode="auto">
                <a:xfrm>
                  <a:off x="83" y="0"/>
                  <a:ext cx="205" cy="2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B</a:t>
                  </a:r>
                </a:p>
              </p:txBody>
            </p:sp>
            <p:sp>
              <p:nvSpPr>
                <p:cNvPr id="288818" name="Oval 50"/>
                <p:cNvSpPr>
                  <a:spLocks noChangeArrowheads="1"/>
                </p:cNvSpPr>
                <p:nvPr/>
              </p:nvSpPr>
              <p:spPr bwMode="auto">
                <a:xfrm>
                  <a:off x="0" y="144"/>
                  <a:ext cx="113" cy="113"/>
                </a:xfrm>
                <a:prstGeom prst="ellipse">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6" name="Group 51"/>
              <p:cNvGrpSpPr>
                <a:grpSpLocks/>
              </p:cNvGrpSpPr>
              <p:nvPr/>
            </p:nvGrpSpPr>
            <p:grpSpPr bwMode="auto">
              <a:xfrm>
                <a:off x="1029" y="336"/>
                <a:ext cx="288" cy="257"/>
                <a:chOff x="0" y="0"/>
                <a:chExt cx="288" cy="257"/>
              </a:xfrm>
            </p:grpSpPr>
            <p:sp>
              <p:nvSpPr>
                <p:cNvPr id="288820" name="Rectangle 52"/>
                <p:cNvSpPr>
                  <a:spLocks noChangeArrowheads="1"/>
                </p:cNvSpPr>
                <p:nvPr/>
              </p:nvSpPr>
              <p:spPr bwMode="auto">
                <a:xfrm>
                  <a:off x="84" y="0"/>
                  <a:ext cx="205" cy="2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C</a:t>
                  </a:r>
                </a:p>
              </p:txBody>
            </p:sp>
            <p:sp>
              <p:nvSpPr>
                <p:cNvPr id="288821" name="Oval 53"/>
                <p:cNvSpPr>
                  <a:spLocks noChangeArrowheads="1"/>
                </p:cNvSpPr>
                <p:nvPr/>
              </p:nvSpPr>
              <p:spPr bwMode="auto">
                <a:xfrm>
                  <a:off x="0" y="144"/>
                  <a:ext cx="113" cy="113"/>
                </a:xfrm>
                <a:prstGeom prst="ellipse">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sp>
            <p:nvSpPr>
              <p:cNvPr id="288822" name="Line 54"/>
              <p:cNvSpPr>
                <a:spLocks noChangeShapeType="1"/>
              </p:cNvSpPr>
              <p:nvPr/>
            </p:nvSpPr>
            <p:spPr bwMode="auto">
              <a:xfrm>
                <a:off x="585" y="270"/>
                <a:ext cx="0" cy="192"/>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8823" name="Line 55"/>
              <p:cNvSpPr>
                <a:spLocks noChangeShapeType="1"/>
              </p:cNvSpPr>
              <p:nvPr/>
            </p:nvSpPr>
            <p:spPr bwMode="auto">
              <a:xfrm flipH="1">
                <a:off x="249" y="240"/>
                <a:ext cx="287" cy="2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8824" name="Line 56"/>
              <p:cNvSpPr>
                <a:spLocks noChangeShapeType="1"/>
              </p:cNvSpPr>
              <p:nvPr/>
            </p:nvSpPr>
            <p:spPr bwMode="auto">
              <a:xfrm>
                <a:off x="633" y="240"/>
                <a:ext cx="432" cy="2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8825" name="Line 57"/>
              <p:cNvSpPr>
                <a:spLocks noChangeShapeType="1"/>
              </p:cNvSpPr>
              <p:nvPr/>
            </p:nvSpPr>
            <p:spPr bwMode="auto">
              <a:xfrm>
                <a:off x="594" y="588"/>
                <a:ext cx="0" cy="192"/>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8826" name="Line 58"/>
              <p:cNvSpPr>
                <a:spLocks noChangeShapeType="1"/>
              </p:cNvSpPr>
              <p:nvPr/>
            </p:nvSpPr>
            <p:spPr bwMode="auto">
              <a:xfrm flipH="1">
                <a:off x="864" y="585"/>
                <a:ext cx="192" cy="192"/>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8827" name="Oval 59"/>
              <p:cNvSpPr>
                <a:spLocks noChangeArrowheads="1"/>
              </p:cNvSpPr>
              <p:nvPr/>
            </p:nvSpPr>
            <p:spPr bwMode="auto">
              <a:xfrm>
                <a:off x="1510" y="825"/>
                <a:ext cx="113" cy="113"/>
              </a:xfrm>
              <a:prstGeom prst="ellipse">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88828" name="Line 60"/>
              <p:cNvSpPr>
                <a:spLocks noChangeShapeType="1"/>
              </p:cNvSpPr>
              <p:nvPr/>
            </p:nvSpPr>
            <p:spPr bwMode="auto">
              <a:xfrm>
                <a:off x="1143" y="546"/>
                <a:ext cx="393" cy="276"/>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7" name="Group 61"/>
              <p:cNvGrpSpPr>
                <a:grpSpLocks/>
              </p:cNvGrpSpPr>
              <p:nvPr/>
            </p:nvGrpSpPr>
            <p:grpSpPr bwMode="auto">
              <a:xfrm>
                <a:off x="537" y="0"/>
                <a:ext cx="288" cy="257"/>
                <a:chOff x="0" y="0"/>
                <a:chExt cx="288" cy="257"/>
              </a:xfrm>
            </p:grpSpPr>
            <p:sp>
              <p:nvSpPr>
                <p:cNvPr id="288830" name="Rectangle 62"/>
                <p:cNvSpPr>
                  <a:spLocks noChangeArrowheads="1"/>
                </p:cNvSpPr>
                <p:nvPr/>
              </p:nvSpPr>
              <p:spPr bwMode="auto">
                <a:xfrm>
                  <a:off x="83" y="0"/>
                  <a:ext cx="205" cy="2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D</a:t>
                  </a:r>
                </a:p>
              </p:txBody>
            </p:sp>
            <p:sp>
              <p:nvSpPr>
                <p:cNvPr id="288831" name="Oval 63"/>
                <p:cNvSpPr>
                  <a:spLocks noChangeArrowheads="1"/>
                </p:cNvSpPr>
                <p:nvPr/>
              </p:nvSpPr>
              <p:spPr bwMode="auto">
                <a:xfrm>
                  <a:off x="0" y="144"/>
                  <a:ext cx="113" cy="113"/>
                </a:xfrm>
                <a:prstGeom prst="ellipse">
                  <a:avLst/>
                </a:prstGeom>
                <a:noFill/>
                <a:ln w="952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sp>
            <p:nvSpPr>
              <p:cNvPr id="288832" name="Line 64"/>
              <p:cNvSpPr>
                <a:spLocks noChangeShapeType="1"/>
              </p:cNvSpPr>
              <p:nvPr/>
            </p:nvSpPr>
            <p:spPr bwMode="auto">
              <a:xfrm flipH="1">
                <a:off x="1191" y="921"/>
                <a:ext cx="336" cy="2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8833" name="Line 65"/>
              <p:cNvSpPr>
                <a:spLocks noChangeShapeType="1"/>
              </p:cNvSpPr>
              <p:nvPr/>
            </p:nvSpPr>
            <p:spPr bwMode="auto">
              <a:xfrm>
                <a:off x="1566" y="941"/>
                <a:ext cx="0" cy="204"/>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8834" name="Line 66"/>
              <p:cNvSpPr>
                <a:spLocks noChangeShapeType="1"/>
              </p:cNvSpPr>
              <p:nvPr/>
            </p:nvSpPr>
            <p:spPr bwMode="auto">
              <a:xfrm>
                <a:off x="1602" y="921"/>
                <a:ext cx="288" cy="24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60482" name="Rectangle 67"/>
            <p:cNvSpPr>
              <a:spLocks noChangeArrowheads="1"/>
            </p:cNvSpPr>
            <p:nvPr/>
          </p:nvSpPr>
          <p:spPr bwMode="auto">
            <a:xfrm>
              <a:off x="0" y="1411"/>
              <a:ext cx="2160"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5-12   </a:t>
              </a:r>
              <a:r>
                <a:rPr lang="zh-CN" altLang="en-US" sz="2000" b="1" dirty="0">
                  <a:latin typeface="楷体" pitchFamily="49" charset="-122"/>
                  <a:ea typeface="楷体" pitchFamily="49" charset="-122"/>
                </a:rPr>
                <a:t>广义表的图形表示</a:t>
              </a:r>
            </a:p>
          </p:txBody>
        </p:sp>
      </p:grpSp>
      <p:sp>
        <p:nvSpPr>
          <p:cNvPr id="35" name="灯片编号占位符 34"/>
          <p:cNvSpPr>
            <a:spLocks noGrp="1"/>
          </p:cNvSpPr>
          <p:nvPr>
            <p:ph type="sldNum" sz="quarter" idx="12"/>
          </p:nvPr>
        </p:nvSpPr>
        <p:spPr/>
        <p:txBody>
          <a:bodyPr/>
          <a:lstStyle/>
          <a:p>
            <a:fld id="{8EC1CFFA-9162-4795-A94E-2747091806DB}" type="slidenum">
              <a:rPr lang="zh-CN" altLang="en-US" smtClean="0"/>
              <a:pPr/>
              <a:t>212</a:t>
            </a:fld>
            <a:endParaRPr lang="en-US" altLang="zh-CN"/>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Line 2"/>
          <p:cNvSpPr>
            <a:spLocks noChangeShapeType="1"/>
          </p:cNvSpPr>
          <p:nvPr/>
        </p:nvSpPr>
        <p:spPr bwMode="auto">
          <a:xfrm>
            <a:off x="914400" y="6858000"/>
            <a:ext cx="76200"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9795" name="Rectangle 3"/>
          <p:cNvSpPr>
            <a:spLocks noGrp="1" noChangeArrowheads="1"/>
          </p:cNvSpPr>
          <p:nvPr>
            <p:ph/>
          </p:nvPr>
        </p:nvSpPr>
        <p:spPr>
          <a:xfrm>
            <a:off x="152400" y="188913"/>
            <a:ext cx="8812213" cy="5732462"/>
          </a:xfrm>
        </p:spPr>
        <p:txBody>
          <a:bodyPr/>
          <a:lstStyle/>
          <a:p>
            <a:pPr marL="0" indent="0">
              <a:lnSpc>
                <a:spcPct val="110000"/>
              </a:lnSpc>
              <a:buFont typeface="Wingdings" pitchFamily="2" charset="2"/>
              <a:buNone/>
            </a:pPr>
            <a:r>
              <a:rPr lang="zh-CN" altLang="en-US" b="1" noProof="1">
                <a:solidFill>
                  <a:schemeClr val="folHlink"/>
                </a:solidFill>
                <a:latin typeface="宋体" charset="-122"/>
              </a:rPr>
              <a:t>广义表的重要结论</a:t>
            </a:r>
            <a:r>
              <a:rPr lang="zh-CN" altLang="en-US" noProof="1">
                <a:latin typeface="宋体" charset="-122"/>
              </a:rPr>
              <a:t>：</a:t>
            </a:r>
          </a:p>
          <a:p>
            <a:pPr marL="381000" lvl="1" indent="0">
              <a:lnSpc>
                <a:spcPct val="110000"/>
              </a:lnSpc>
              <a:buFont typeface="Wingdings" pitchFamily="2" charset="2"/>
              <a:buNone/>
            </a:pPr>
            <a:r>
              <a:rPr lang="zh-CN" altLang="en-US" b="1" noProof="1">
                <a:latin typeface="楷体" pitchFamily="49" charset="-122"/>
                <a:ea typeface="楷体" pitchFamily="49" charset="-122"/>
              </a:rPr>
              <a:t>⑴ 广义表的元素可以是原子，也可以是子表，子表的元素又可以是子表， </a:t>
            </a:r>
            <a:r>
              <a:rPr lang="en-US" altLang="zh-CN" b="1" noProof="1">
                <a:latin typeface="楷体" pitchFamily="49" charset="-122"/>
                <a:ea typeface="楷体" pitchFamily="49" charset="-122"/>
              </a:rPr>
              <a:t>…</a:t>
            </a:r>
            <a:r>
              <a:rPr lang="zh-CN" altLang="en-US" b="1" noProof="1">
                <a:latin typeface="楷体" pitchFamily="49" charset="-122"/>
                <a:ea typeface="楷体" pitchFamily="49" charset="-122"/>
              </a:rPr>
              <a:t>。即广义表是一个多层次的结构。</a:t>
            </a:r>
          </a:p>
          <a:p>
            <a:pPr marL="0" indent="0">
              <a:lnSpc>
                <a:spcPct val="110000"/>
              </a:lnSpc>
              <a:buFont typeface="Wingdings" pitchFamily="2" charset="2"/>
              <a:buNone/>
            </a:pPr>
            <a:r>
              <a:rPr lang="zh-CN" altLang="en-US" sz="2800" b="1" noProof="1">
                <a:latin typeface="楷体" pitchFamily="49" charset="-122"/>
              </a:rPr>
              <a:t>      表</a:t>
            </a:r>
            <a:r>
              <a:rPr lang="en-US" altLang="zh-CN" sz="2800" b="1" noProof="1">
                <a:latin typeface="楷体" pitchFamily="49" charset="-122"/>
              </a:rPr>
              <a:t>5-2</a:t>
            </a:r>
            <a:r>
              <a:rPr lang="zh-CN" altLang="en-US" sz="2800" b="1" noProof="1">
                <a:latin typeface="楷体" pitchFamily="49" charset="-122"/>
              </a:rPr>
              <a:t>中的广义表</a:t>
            </a:r>
            <a:r>
              <a:rPr lang="en-US" altLang="zh-CN" sz="2800" b="1" noProof="1">
                <a:latin typeface="楷体" pitchFamily="49" charset="-122"/>
              </a:rPr>
              <a:t>D</a:t>
            </a:r>
            <a:r>
              <a:rPr lang="zh-CN" altLang="en-US" sz="2800" b="1" noProof="1">
                <a:latin typeface="楷体" pitchFamily="49" charset="-122"/>
              </a:rPr>
              <a:t>的图形表示如图</a:t>
            </a:r>
            <a:r>
              <a:rPr lang="en-US" altLang="zh-CN" sz="2800" b="1" noProof="1">
                <a:effectLst>
                  <a:outerShdw blurRad="38100" dist="38100" dir="2700000">
                    <a:srgbClr val="FFFFFF"/>
                  </a:outerShdw>
                </a:effectLst>
                <a:latin typeface="楷体" pitchFamily="49" charset="-122"/>
              </a:rPr>
              <a:t>5</a:t>
            </a:r>
            <a:r>
              <a:rPr lang="en-US" altLang="zh-CN" sz="2800" b="1" noProof="1">
                <a:latin typeface="楷体" pitchFamily="49" charset="-122"/>
              </a:rPr>
              <a:t>-12</a:t>
            </a:r>
            <a:r>
              <a:rPr lang="zh-CN" altLang="en-US" sz="2800" b="1" noProof="1">
                <a:latin typeface="楷体" pitchFamily="49" charset="-122"/>
              </a:rPr>
              <a:t>所示。</a:t>
            </a:r>
            <a:endParaRPr lang="zh-CN" altLang="en-US" b="1" noProof="1">
              <a:latin typeface="楷体" pitchFamily="49" charset="-122"/>
            </a:endParaRPr>
          </a:p>
          <a:p>
            <a:pPr marL="381000" lvl="1" indent="0">
              <a:lnSpc>
                <a:spcPct val="110000"/>
              </a:lnSpc>
              <a:buFont typeface="Wingdings" pitchFamily="2" charset="2"/>
              <a:buNone/>
            </a:pPr>
            <a:r>
              <a:rPr lang="en-US" altLang="zh-CN" b="1" noProof="1">
                <a:latin typeface="楷体" pitchFamily="49" charset="-122"/>
                <a:ea typeface="楷体" pitchFamily="49" charset="-122"/>
              </a:rPr>
              <a:t>(2) </a:t>
            </a:r>
            <a:r>
              <a:rPr lang="zh-CN" altLang="en-US" b="1" noProof="1">
                <a:latin typeface="楷体" pitchFamily="49" charset="-122"/>
                <a:ea typeface="楷体" pitchFamily="49" charset="-122"/>
              </a:rPr>
              <a:t>广义表可以被其它广义表所共享，也可以共享其它广义表。广义表共享其它广义表时通过表名引用。</a:t>
            </a:r>
          </a:p>
          <a:p>
            <a:pPr marL="381000" lvl="1" indent="0">
              <a:lnSpc>
                <a:spcPct val="110000"/>
              </a:lnSpc>
              <a:buFont typeface="Wingdings" pitchFamily="2" charset="2"/>
              <a:buNone/>
            </a:pPr>
            <a:r>
              <a:rPr lang="en-US" altLang="zh-CN" b="1" noProof="1">
                <a:latin typeface="楷体" pitchFamily="49" charset="-122"/>
                <a:ea typeface="楷体" pitchFamily="49" charset="-122"/>
              </a:rPr>
              <a:t>(3) </a:t>
            </a:r>
            <a:r>
              <a:rPr lang="zh-CN" altLang="en-US" b="1" noProof="1">
                <a:latin typeface="楷体" pitchFamily="49" charset="-122"/>
                <a:ea typeface="楷体" pitchFamily="49" charset="-122"/>
              </a:rPr>
              <a:t>广义表本身可以是一个递归表。</a:t>
            </a:r>
          </a:p>
          <a:p>
            <a:pPr marL="381000" lvl="1" indent="0">
              <a:lnSpc>
                <a:spcPct val="110000"/>
              </a:lnSpc>
              <a:buFont typeface="Wingdings" pitchFamily="2" charset="2"/>
              <a:buNone/>
            </a:pPr>
            <a:r>
              <a:rPr lang="en-US" altLang="zh-CN" b="1" noProof="1">
                <a:latin typeface="楷体" pitchFamily="49" charset="-122"/>
                <a:ea typeface="楷体" pitchFamily="49" charset="-122"/>
              </a:rPr>
              <a:t>(4) </a:t>
            </a:r>
            <a:r>
              <a:rPr lang="zh-CN" altLang="en-US" b="1" noProof="1">
                <a:latin typeface="楷体" pitchFamily="49" charset="-122"/>
                <a:ea typeface="楷体" pitchFamily="49" charset="-122"/>
              </a:rPr>
              <a:t>根据对表头、表尾的定义，任何一个非空广义表的表头可以是原子，也可以是子表， 而表尾必定是广义表。</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213</a:t>
            </a:fld>
            <a:endParaRPr lang="en-US" altLang="zh-CN"/>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idx="4294967295"/>
          </p:nvPr>
        </p:nvSpPr>
        <p:spPr>
          <a:xfrm>
            <a:off x="838200" y="188913"/>
            <a:ext cx="6629400" cy="762000"/>
          </a:xfrm>
        </p:spPr>
        <p:txBody>
          <a:bodyPr>
            <a:prstTxWarp prst="textNoShape">
              <a:avLst/>
            </a:prstTxWarp>
          </a:bodyPr>
          <a:lstStyle/>
          <a:p>
            <a:r>
              <a:rPr lang="en-US" altLang="zh-CN" b="1" dirty="0">
                <a:effectLst/>
                <a:latin typeface="+mj-ea"/>
              </a:rPr>
              <a:t>5.5   </a:t>
            </a:r>
            <a:r>
              <a:rPr lang="zh-CN" altLang="en-US" b="1" dirty="0">
                <a:effectLst/>
                <a:latin typeface="+mj-ea"/>
              </a:rPr>
              <a:t>广义表的存储结构</a:t>
            </a:r>
          </a:p>
        </p:txBody>
      </p:sp>
      <p:sp>
        <p:nvSpPr>
          <p:cNvPr id="62466" name="Rectangle 3"/>
          <p:cNvSpPr>
            <a:spLocks noChangeArrowheads="1"/>
          </p:cNvSpPr>
          <p:nvPr/>
        </p:nvSpPr>
        <p:spPr bwMode="auto">
          <a:xfrm>
            <a:off x="228600" y="1714488"/>
            <a:ext cx="8736013" cy="4019562"/>
          </a:xfrm>
          <a:prstGeom prst="rect">
            <a:avLst/>
          </a:prstGeom>
          <a:noFill/>
          <a:ln w="9525">
            <a:noFill/>
            <a:miter lim="800000"/>
            <a:headEnd/>
            <a:tailEnd/>
          </a:ln>
        </p:spPr>
        <p:txBody>
          <a:bodyPr/>
          <a:lstStyle/>
          <a:p>
            <a:pPr>
              <a:lnSpc>
                <a:spcPct val="110000"/>
              </a:lnSpc>
            </a:pPr>
            <a:r>
              <a:rPr lang="zh-CN" altLang="en-US" dirty="0">
                <a:latin typeface="宋体" pitchFamily="2" charset="-122"/>
              </a:rPr>
              <a:t>       </a:t>
            </a:r>
            <a:r>
              <a:rPr lang="zh-CN" altLang="en-US" sz="2800" b="1" dirty="0">
                <a:latin typeface="楷体" pitchFamily="49" charset="-122"/>
                <a:ea typeface="楷体" pitchFamily="49" charset="-122"/>
              </a:rPr>
              <a:t>由于广义表中的数据元素具有不同的结构，通常</a:t>
            </a:r>
            <a:r>
              <a:rPr lang="zh-CN" altLang="en-US" sz="2800" b="1" dirty="0">
                <a:solidFill>
                  <a:schemeClr val="folHlink"/>
                </a:solidFill>
                <a:latin typeface="楷体" pitchFamily="49" charset="-122"/>
                <a:ea typeface="楷体" pitchFamily="49" charset="-122"/>
              </a:rPr>
              <a:t>用链式存储结构</a:t>
            </a:r>
            <a:r>
              <a:rPr lang="zh-CN" altLang="en-US" sz="2800" b="1" dirty="0">
                <a:latin typeface="楷体" pitchFamily="49" charset="-122"/>
                <a:ea typeface="楷体" pitchFamily="49" charset="-122"/>
              </a:rPr>
              <a:t>表示，每个数据元素用一个结点表示。因此，广义表中就有两类结点：</a:t>
            </a:r>
          </a:p>
          <a:p>
            <a:pPr marL="381000" lvl="1">
              <a:lnSpc>
                <a:spcPct val="110000"/>
              </a:lnSpc>
              <a:buClr>
                <a:schemeClr val="accent2"/>
              </a:buClr>
              <a:buSzPct val="80000"/>
            </a:pPr>
            <a:r>
              <a:rPr lang="zh-CN" altLang="en-US" sz="2800" b="1" dirty="0">
                <a:solidFill>
                  <a:schemeClr val="folHlink"/>
                </a:solidFill>
                <a:latin typeface="楷体" pitchFamily="49" charset="-122"/>
                <a:ea typeface="楷体" pitchFamily="49" charset="-122"/>
              </a:rPr>
              <a:t>◆ </a:t>
            </a:r>
            <a:r>
              <a:rPr lang="zh-CN" altLang="en-US" sz="2800" b="1" dirty="0">
                <a:latin typeface="楷体" pitchFamily="49" charset="-122"/>
                <a:ea typeface="楷体" pitchFamily="49" charset="-122"/>
              </a:rPr>
              <a:t>一类是</a:t>
            </a:r>
            <a:r>
              <a:rPr lang="zh-CN" altLang="en-US" sz="2800" b="1" dirty="0">
                <a:solidFill>
                  <a:schemeClr val="folHlink"/>
                </a:solidFill>
                <a:latin typeface="楷体" pitchFamily="49" charset="-122"/>
                <a:ea typeface="楷体" pitchFamily="49" charset="-122"/>
              </a:rPr>
              <a:t>表结点</a:t>
            </a:r>
            <a:r>
              <a:rPr lang="zh-CN" altLang="en-US" sz="2800" b="1" dirty="0">
                <a:latin typeface="楷体" pitchFamily="49" charset="-122"/>
                <a:ea typeface="楷体" pitchFamily="49" charset="-122"/>
              </a:rPr>
              <a:t>，用来表示广义表项，由标志域，表头指针域，表尾指针域组成</a:t>
            </a:r>
            <a:r>
              <a:rPr lang="en-US" altLang="zh-CN" sz="2800" b="1" dirty="0">
                <a:latin typeface="楷体" pitchFamily="49" charset="-122"/>
                <a:ea typeface="楷体" pitchFamily="49" charset="-122"/>
              </a:rPr>
              <a:t>;</a:t>
            </a:r>
          </a:p>
          <a:p>
            <a:pPr marL="381000" lvl="1">
              <a:lnSpc>
                <a:spcPct val="110000"/>
              </a:lnSpc>
              <a:buClr>
                <a:schemeClr val="accent2"/>
              </a:buClr>
              <a:buSzPct val="80000"/>
            </a:pPr>
            <a:r>
              <a:rPr lang="en-US" altLang="zh-CN" sz="2800" b="1" dirty="0">
                <a:solidFill>
                  <a:schemeClr val="folHlink"/>
                </a:solidFill>
                <a:latin typeface="楷体" pitchFamily="49" charset="-122"/>
                <a:ea typeface="楷体" pitchFamily="49" charset="-122"/>
              </a:rPr>
              <a:t>◆ </a:t>
            </a:r>
            <a:r>
              <a:rPr lang="zh-CN" altLang="en-US" sz="2800" b="1" dirty="0">
                <a:latin typeface="楷体" pitchFamily="49" charset="-122"/>
                <a:ea typeface="楷体" pitchFamily="49" charset="-122"/>
              </a:rPr>
              <a:t>另一类是</a:t>
            </a:r>
            <a:r>
              <a:rPr lang="zh-CN" altLang="en-US" sz="2800" b="1" dirty="0">
                <a:solidFill>
                  <a:schemeClr val="folHlink"/>
                </a:solidFill>
                <a:latin typeface="楷体" pitchFamily="49" charset="-122"/>
                <a:ea typeface="楷体" pitchFamily="49" charset="-122"/>
              </a:rPr>
              <a:t>原子结点</a:t>
            </a:r>
            <a:r>
              <a:rPr lang="zh-CN" altLang="en-US" sz="2800" b="1" dirty="0">
                <a:latin typeface="楷体" pitchFamily="49" charset="-122"/>
                <a:ea typeface="楷体" pitchFamily="49" charset="-122"/>
              </a:rPr>
              <a:t>，用来表示原子项，由标志域，原子的值域组成。如图</a:t>
            </a:r>
            <a:r>
              <a:rPr lang="en-US" altLang="zh-CN" sz="2800" b="1" dirty="0">
                <a:latin typeface="楷体" pitchFamily="49" charset="-122"/>
                <a:ea typeface="楷体" pitchFamily="49" charset="-122"/>
              </a:rPr>
              <a:t>5-13</a:t>
            </a:r>
            <a:r>
              <a:rPr lang="zh-CN" altLang="en-US" sz="2800" b="1" dirty="0">
                <a:latin typeface="楷体" pitchFamily="49" charset="-122"/>
                <a:ea typeface="楷体" pitchFamily="49" charset="-122"/>
              </a:rPr>
              <a:t>所示。</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214</a:t>
            </a:fld>
            <a:endParaRPr lang="en-US" altLang="zh-CN"/>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C1CFFA-9162-4795-A94E-2747091806DB}" type="slidenum">
              <a:rPr lang="zh-CN" altLang="en-US" smtClean="0"/>
              <a:pPr/>
              <a:t>215</a:t>
            </a:fld>
            <a:endParaRPr lang="en-US" altLang="zh-CN"/>
          </a:p>
        </p:txBody>
      </p:sp>
      <p:grpSp>
        <p:nvGrpSpPr>
          <p:cNvPr id="4" name="Group 3"/>
          <p:cNvGrpSpPr>
            <a:grpSpLocks/>
          </p:cNvGrpSpPr>
          <p:nvPr/>
        </p:nvGrpSpPr>
        <p:grpSpPr bwMode="auto">
          <a:xfrm>
            <a:off x="214282" y="2071678"/>
            <a:ext cx="8599487" cy="1295400"/>
            <a:chOff x="0" y="0"/>
            <a:chExt cx="5417" cy="816"/>
          </a:xfrm>
        </p:grpSpPr>
        <p:grpSp>
          <p:nvGrpSpPr>
            <p:cNvPr id="5" name="Group 4"/>
            <p:cNvGrpSpPr>
              <a:grpSpLocks/>
            </p:cNvGrpSpPr>
            <p:nvPr/>
          </p:nvGrpSpPr>
          <p:grpSpPr bwMode="auto">
            <a:xfrm>
              <a:off x="0" y="0"/>
              <a:ext cx="5417" cy="272"/>
              <a:chOff x="0" y="0"/>
              <a:chExt cx="5417" cy="272"/>
            </a:xfrm>
          </p:grpSpPr>
          <p:grpSp>
            <p:nvGrpSpPr>
              <p:cNvPr id="9" name="Group 5"/>
              <p:cNvGrpSpPr>
                <a:grpSpLocks/>
              </p:cNvGrpSpPr>
              <p:nvPr/>
            </p:nvGrpSpPr>
            <p:grpSpPr bwMode="auto">
              <a:xfrm>
                <a:off x="0" y="0"/>
                <a:ext cx="1859" cy="272"/>
                <a:chOff x="0" y="0"/>
                <a:chExt cx="1859" cy="272"/>
              </a:xfrm>
            </p:grpSpPr>
            <p:sp>
              <p:nvSpPr>
                <p:cNvPr id="14" name="Rectangle 6"/>
                <p:cNvSpPr>
                  <a:spLocks noChangeArrowheads="1"/>
                </p:cNvSpPr>
                <p:nvPr/>
              </p:nvSpPr>
              <p:spPr bwMode="auto">
                <a:xfrm>
                  <a:off x="0" y="0"/>
                  <a:ext cx="1859" cy="272"/>
                </a:xfrm>
                <a:prstGeom prst="rect">
                  <a:avLst/>
                </a:prstGeom>
                <a:noFill/>
                <a:ln w="9525">
                  <a:solidFill>
                    <a:schemeClr val="tx1"/>
                  </a:solidFill>
                  <a:miter lim="800000"/>
                  <a:headEnd/>
                  <a:tailEnd/>
                </a:ln>
              </p:spPr>
              <p:txBody>
                <a:bodyPr wrap="none" anchor="ctr"/>
                <a:lstStyle/>
                <a:p>
                  <a:r>
                    <a:rPr lang="zh-CN" altLang="en-US" b="1" dirty="0">
                      <a:latin typeface="楷体" pitchFamily="49" charset="-122"/>
                      <a:ea typeface="楷体" pitchFamily="49" charset="-122"/>
                    </a:rPr>
                    <a:t>标志</a:t>
                  </a:r>
                  <a:r>
                    <a:rPr lang="en-US" altLang="zh-CN" b="1" dirty="0">
                      <a:latin typeface="楷体" pitchFamily="49" charset="-122"/>
                      <a:ea typeface="楷体" pitchFamily="49" charset="-122"/>
                    </a:rPr>
                    <a:t>tag=0       </a:t>
                  </a:r>
                  <a:r>
                    <a:rPr lang="zh-CN" altLang="en-US" b="1" dirty="0">
                      <a:latin typeface="楷体" pitchFamily="49" charset="-122"/>
                      <a:ea typeface="楷体" pitchFamily="49" charset="-122"/>
                    </a:rPr>
                    <a:t>原子的值</a:t>
                  </a:r>
                  <a:r>
                    <a:rPr lang="zh-CN" altLang="en-US" dirty="0">
                      <a:latin typeface="楷体" pitchFamily="49" charset="-122"/>
                      <a:ea typeface="楷体" pitchFamily="49" charset="-122"/>
                    </a:rPr>
                    <a:t> </a:t>
                  </a:r>
                </a:p>
              </p:txBody>
            </p:sp>
            <p:sp>
              <p:nvSpPr>
                <p:cNvPr id="15" name="Line 7"/>
                <p:cNvSpPr>
                  <a:spLocks noChangeShapeType="1"/>
                </p:cNvSpPr>
                <p:nvPr/>
              </p:nvSpPr>
              <p:spPr bwMode="auto">
                <a:xfrm>
                  <a:off x="960" y="0"/>
                  <a:ext cx="0" cy="272"/>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0" name="Group 8"/>
              <p:cNvGrpSpPr>
                <a:grpSpLocks/>
              </p:cNvGrpSpPr>
              <p:nvPr/>
            </p:nvGrpSpPr>
            <p:grpSpPr bwMode="auto">
              <a:xfrm>
                <a:off x="2243" y="0"/>
                <a:ext cx="3174" cy="272"/>
                <a:chOff x="0" y="0"/>
                <a:chExt cx="3174" cy="272"/>
              </a:xfrm>
            </p:grpSpPr>
            <p:sp>
              <p:nvSpPr>
                <p:cNvPr id="11" name="Rectangle 9"/>
                <p:cNvSpPr>
                  <a:spLocks noChangeArrowheads="1"/>
                </p:cNvSpPr>
                <p:nvPr/>
              </p:nvSpPr>
              <p:spPr bwMode="auto">
                <a:xfrm>
                  <a:off x="0" y="0"/>
                  <a:ext cx="3174" cy="272"/>
                </a:xfrm>
                <a:prstGeom prst="rect">
                  <a:avLst/>
                </a:prstGeom>
                <a:noFill/>
                <a:ln w="9525">
                  <a:solidFill>
                    <a:schemeClr val="tx1"/>
                  </a:solidFill>
                  <a:miter lim="800000"/>
                  <a:headEnd/>
                  <a:tailEnd/>
                </a:ln>
              </p:spPr>
              <p:txBody>
                <a:bodyPr wrap="none" anchor="ctr"/>
                <a:lstStyle/>
                <a:p>
                  <a:r>
                    <a:rPr lang="zh-CN" altLang="en-US" b="1" dirty="0">
                      <a:latin typeface="楷体" pitchFamily="49" charset="-122"/>
                      <a:ea typeface="楷体" pitchFamily="49" charset="-122"/>
                    </a:rPr>
                    <a:t>标志</a:t>
                  </a:r>
                  <a:r>
                    <a:rPr lang="en-US" altLang="zh-CN" b="1" dirty="0">
                      <a:latin typeface="楷体" pitchFamily="49" charset="-122"/>
                      <a:ea typeface="楷体" pitchFamily="49" charset="-122"/>
                    </a:rPr>
                    <a:t>tag=1     </a:t>
                  </a:r>
                  <a:r>
                    <a:rPr lang="zh-CN" altLang="en-US" b="1" dirty="0">
                      <a:latin typeface="楷体" pitchFamily="49" charset="-122"/>
                      <a:ea typeface="楷体" pitchFamily="49" charset="-122"/>
                    </a:rPr>
                    <a:t>表头指针</a:t>
                  </a:r>
                  <a:r>
                    <a:rPr lang="en-US" altLang="zh-CN" b="1" dirty="0">
                      <a:latin typeface="楷体" pitchFamily="49" charset="-122"/>
                      <a:ea typeface="楷体" pitchFamily="49" charset="-122"/>
                    </a:rPr>
                    <a:t>hp      </a:t>
                  </a:r>
                  <a:r>
                    <a:rPr lang="zh-CN" altLang="en-US" b="1" dirty="0">
                      <a:latin typeface="楷体" pitchFamily="49" charset="-122"/>
                      <a:ea typeface="楷体" pitchFamily="49" charset="-122"/>
                    </a:rPr>
                    <a:t>表尾指针</a:t>
                  </a:r>
                  <a:r>
                    <a:rPr lang="en-US" altLang="zh-CN" b="1" dirty="0" err="1">
                      <a:latin typeface="楷体" pitchFamily="49" charset="-122"/>
                      <a:ea typeface="楷体" pitchFamily="49" charset="-122"/>
                    </a:rPr>
                    <a:t>tp</a:t>
                  </a:r>
                  <a:r>
                    <a:rPr lang="en-US" altLang="zh-CN" b="1" dirty="0">
                      <a:latin typeface="楷体" pitchFamily="49" charset="-122"/>
                      <a:ea typeface="楷体" pitchFamily="49" charset="-122"/>
                    </a:rPr>
                    <a:t> </a:t>
                  </a:r>
                </a:p>
              </p:txBody>
            </p:sp>
            <p:sp>
              <p:nvSpPr>
                <p:cNvPr id="12" name="Line 10"/>
                <p:cNvSpPr>
                  <a:spLocks noChangeShapeType="1"/>
                </p:cNvSpPr>
                <p:nvPr/>
              </p:nvSpPr>
              <p:spPr bwMode="auto">
                <a:xfrm>
                  <a:off x="960" y="0"/>
                  <a:ext cx="0" cy="272"/>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13" name="Line 11"/>
                <p:cNvSpPr>
                  <a:spLocks noChangeShapeType="1"/>
                </p:cNvSpPr>
                <p:nvPr/>
              </p:nvSpPr>
              <p:spPr bwMode="auto">
                <a:xfrm>
                  <a:off x="2064" y="0"/>
                  <a:ext cx="0" cy="272"/>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sp>
          <p:nvSpPr>
            <p:cNvPr id="6" name="Rectangle 12"/>
            <p:cNvSpPr>
              <a:spLocks noChangeArrowheads="1"/>
            </p:cNvSpPr>
            <p:nvPr/>
          </p:nvSpPr>
          <p:spPr bwMode="auto">
            <a:xfrm>
              <a:off x="1331" y="576"/>
              <a:ext cx="2832"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5-13 </a:t>
              </a:r>
              <a:r>
                <a:rPr lang="zh-CN" altLang="en-US" sz="2000" b="1" dirty="0">
                  <a:latin typeface="楷体" pitchFamily="49" charset="-122"/>
                  <a:ea typeface="楷体" pitchFamily="49" charset="-122"/>
                </a:rPr>
                <a:t>广义表的链表结点结构示意图</a:t>
              </a:r>
            </a:p>
          </p:txBody>
        </p:sp>
        <p:sp>
          <p:nvSpPr>
            <p:cNvPr id="7" name="Rectangle 13"/>
            <p:cNvSpPr>
              <a:spLocks noChangeArrowheads="1"/>
            </p:cNvSpPr>
            <p:nvPr/>
          </p:nvSpPr>
          <p:spPr bwMode="auto">
            <a:xfrm>
              <a:off x="3107" y="336"/>
              <a:ext cx="1134" cy="227"/>
            </a:xfrm>
            <a:prstGeom prst="rect">
              <a:avLst/>
            </a:prstGeom>
            <a:noFill/>
            <a:ln w="9525">
              <a:noFill/>
              <a:miter lim="800000"/>
              <a:headEnd/>
              <a:tailEnd/>
            </a:ln>
          </p:spPr>
          <p:txBody>
            <a:bodyPr lIns="92075" tIns="46038" rIns="92075" bIns="46038" anchor="ctr"/>
            <a:lstStyle/>
            <a:p>
              <a:pPr algn="ctr" eaLnBrk="0" hangingPunct="0"/>
              <a:r>
                <a:rPr lang="en-US" altLang="zh-CN" sz="2000" b="1" dirty="0"/>
                <a:t>(b)</a:t>
              </a:r>
              <a:r>
                <a:rPr lang="en-US" altLang="zh-CN" sz="2000" b="1" dirty="0">
                  <a:latin typeface="Arial" pitchFamily="34" charset="0"/>
                </a:rPr>
                <a:t>     </a:t>
              </a:r>
              <a:r>
                <a:rPr lang="zh-CN" altLang="en-US" sz="2000" b="1" dirty="0">
                  <a:latin typeface="楷体" pitchFamily="49" charset="-122"/>
                  <a:ea typeface="楷体" pitchFamily="49" charset="-122"/>
                </a:rPr>
                <a:t>表结点</a:t>
              </a:r>
            </a:p>
          </p:txBody>
        </p:sp>
        <p:sp>
          <p:nvSpPr>
            <p:cNvPr id="8" name="Rectangle 14"/>
            <p:cNvSpPr>
              <a:spLocks noChangeArrowheads="1"/>
            </p:cNvSpPr>
            <p:nvPr/>
          </p:nvSpPr>
          <p:spPr bwMode="auto">
            <a:xfrm>
              <a:off x="275" y="336"/>
              <a:ext cx="1270" cy="227"/>
            </a:xfrm>
            <a:prstGeom prst="rect">
              <a:avLst/>
            </a:prstGeom>
            <a:noFill/>
            <a:ln w="9525">
              <a:noFill/>
              <a:miter lim="800000"/>
              <a:headEnd/>
              <a:tailEnd/>
            </a:ln>
          </p:spPr>
          <p:txBody>
            <a:bodyPr lIns="92075" tIns="46038" rIns="92075" bIns="46038" anchor="ctr"/>
            <a:lstStyle/>
            <a:p>
              <a:pPr algn="ctr" eaLnBrk="0" hangingPunct="0"/>
              <a:r>
                <a:rPr lang="en-US" altLang="zh-CN" sz="2000" b="1" dirty="0"/>
                <a:t>(a)</a:t>
              </a:r>
              <a:r>
                <a:rPr lang="en-US" altLang="zh-CN" sz="2000" b="1" dirty="0">
                  <a:latin typeface="Arial" pitchFamily="34" charset="0"/>
                </a:rPr>
                <a:t>     </a:t>
              </a:r>
              <a:r>
                <a:rPr lang="zh-CN" altLang="en-US" sz="2000" b="1" dirty="0">
                  <a:latin typeface="楷体" pitchFamily="49" charset="-122"/>
                  <a:ea typeface="楷体" pitchFamily="49" charset="-122"/>
                </a:rPr>
                <a:t>原子结点</a:t>
              </a:r>
            </a:p>
          </p:txBody>
        </p:sp>
      </p:grpSp>
      <p:sp>
        <p:nvSpPr>
          <p:cNvPr id="16" name="Rectangle 12"/>
          <p:cNvSpPr>
            <a:spLocks noChangeArrowheads="1"/>
          </p:cNvSpPr>
          <p:nvPr/>
        </p:nvSpPr>
        <p:spPr bwMode="auto">
          <a:xfrm>
            <a:off x="285720" y="3857628"/>
            <a:ext cx="8572560" cy="1428760"/>
          </a:xfrm>
          <a:prstGeom prst="rect">
            <a:avLst/>
          </a:prstGeom>
          <a:noFill/>
          <a:ln w="9525">
            <a:noFill/>
            <a:miter lim="800000"/>
            <a:headEnd/>
            <a:tailEnd/>
          </a:ln>
        </p:spPr>
        <p:txBody>
          <a:bodyPr lIns="92075" tIns="46038" rIns="92075" bIns="46038" anchor="ctr"/>
          <a:lstStyle/>
          <a:p>
            <a:pPr algn="just" eaLnBrk="0" hangingPunct="0"/>
            <a:r>
              <a:rPr lang="zh-CN" altLang="en-US" sz="2800" b="1" dirty="0">
                <a:latin typeface="楷体" pitchFamily="49" charset="-122"/>
                <a:ea typeface="楷体" pitchFamily="49" charset="-122"/>
              </a:rPr>
              <a:t>    只要广义表非空，都是由表头和表尾组成。即一个确定的表头和表尾就唯一确定一个广义表。</a:t>
            </a:r>
            <a:endParaRPr lang="zh-CN" altLang="en-US" sz="2800" b="1" dirty="0">
              <a:latin typeface="宋体" pitchFamily="2" charset="-122"/>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ChangeArrowheads="1"/>
          </p:cNvSpPr>
          <p:nvPr/>
        </p:nvSpPr>
        <p:spPr bwMode="auto">
          <a:xfrm>
            <a:off x="285720" y="1000108"/>
            <a:ext cx="8526493" cy="5181600"/>
          </a:xfrm>
          <a:prstGeom prst="rect">
            <a:avLst/>
          </a:prstGeom>
          <a:noFill/>
          <a:ln w="9525">
            <a:noFill/>
            <a:miter lim="800000"/>
            <a:headEnd/>
            <a:tailEnd/>
          </a:ln>
        </p:spPr>
        <p:txBody>
          <a:bodyPr/>
          <a:lstStyle/>
          <a:p>
            <a:pPr>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相应的数据结构定义如下：</a:t>
            </a:r>
          </a:p>
          <a:p>
            <a:pPr>
              <a:spcBef>
                <a:spcPct val="20000"/>
              </a:spcBef>
              <a:buClr>
                <a:schemeClr val="accent2"/>
              </a:buClr>
              <a:buSzPct val="80000"/>
              <a:buFont typeface="Wingdings" pitchFamily="2" charset="2"/>
              <a:buNone/>
            </a:pPr>
            <a:r>
              <a:rPr lang="en-US" altLang="zh-CN" sz="2800" b="1" dirty="0" err="1"/>
              <a:t>typedef</a:t>
            </a:r>
            <a:r>
              <a:rPr lang="en-US" altLang="zh-CN" sz="2800" b="1" dirty="0"/>
              <a:t> </a:t>
            </a:r>
            <a:r>
              <a:rPr lang="en-US" altLang="zh-CN" sz="2800" b="1" dirty="0" err="1"/>
              <a:t>struct</a:t>
            </a:r>
            <a:r>
              <a:rPr lang="en-US" altLang="zh-CN" sz="2800" b="1" dirty="0"/>
              <a:t> </a:t>
            </a:r>
            <a:r>
              <a:rPr lang="en-US" altLang="zh-CN" sz="2800" b="1" dirty="0" err="1"/>
              <a:t>GLNode</a:t>
            </a:r>
            <a:endParaRPr lang="en-US" altLang="zh-CN" sz="2800" b="1" dirty="0"/>
          </a:p>
          <a:p>
            <a:pPr marL="355600" lvl="1">
              <a:spcBef>
                <a:spcPct val="20000"/>
              </a:spcBef>
              <a:buClr>
                <a:schemeClr val="accent2"/>
              </a:buClr>
              <a:buSzPct val="80000"/>
              <a:buFont typeface="Wingdings" pitchFamily="2" charset="2"/>
              <a:buNone/>
            </a:pPr>
            <a:r>
              <a:rPr lang="en-US" altLang="zh-CN" sz="2800" b="1" dirty="0"/>
              <a:t>{  </a:t>
            </a:r>
            <a:r>
              <a:rPr lang="en-US" altLang="zh-CN" sz="2800" b="1" dirty="0" err="1"/>
              <a:t>int</a:t>
            </a:r>
            <a:r>
              <a:rPr lang="en-US" altLang="zh-CN" sz="2800" b="1" dirty="0"/>
              <a:t>   tag ;     </a:t>
            </a:r>
            <a:r>
              <a:rPr lang="en-US" altLang="zh-CN" b="1" dirty="0"/>
              <a:t>/*  </a:t>
            </a:r>
            <a:r>
              <a:rPr lang="zh-CN" altLang="en-US" b="1" dirty="0">
                <a:latin typeface="楷体" pitchFamily="49" charset="-122"/>
                <a:ea typeface="楷体" pitchFamily="49" charset="-122"/>
              </a:rPr>
              <a:t>标志域，为</a:t>
            </a:r>
            <a:r>
              <a:rPr lang="en-US" altLang="zh-CN" b="1" dirty="0">
                <a:latin typeface="楷体" pitchFamily="49" charset="-122"/>
                <a:ea typeface="楷体" pitchFamily="49" charset="-122"/>
              </a:rPr>
              <a:t>1</a:t>
            </a:r>
            <a:r>
              <a:rPr lang="zh-CN" altLang="en-US" b="1" dirty="0">
                <a:latin typeface="楷体" pitchFamily="49" charset="-122"/>
                <a:ea typeface="楷体" pitchFamily="49" charset="-122"/>
              </a:rPr>
              <a:t>：表结点</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为</a:t>
            </a:r>
            <a:r>
              <a:rPr lang="en-US" altLang="zh-CN" b="1" dirty="0">
                <a:latin typeface="楷体" pitchFamily="49" charset="-122"/>
                <a:ea typeface="楷体" pitchFamily="49" charset="-122"/>
              </a:rPr>
              <a:t>0 </a:t>
            </a:r>
            <a:r>
              <a:rPr lang="zh-CN" altLang="en-US" b="1" dirty="0">
                <a:latin typeface="楷体" pitchFamily="49" charset="-122"/>
                <a:ea typeface="楷体" pitchFamily="49" charset="-122"/>
              </a:rPr>
              <a:t>：原子结点</a:t>
            </a:r>
            <a:r>
              <a:rPr lang="zh-CN" altLang="en-US" b="1" dirty="0">
                <a:latin typeface="宋体" pitchFamily="2" charset="-122"/>
              </a:rPr>
              <a:t>  </a:t>
            </a:r>
            <a:r>
              <a:rPr lang="zh-CN" altLang="en-US" b="1" dirty="0"/>
              <a:t>*</a:t>
            </a:r>
            <a:r>
              <a:rPr lang="en-US" altLang="zh-CN" b="1" dirty="0"/>
              <a:t>/</a:t>
            </a:r>
            <a:endParaRPr lang="en-US" altLang="zh-CN" sz="2800" b="1" dirty="0"/>
          </a:p>
          <a:p>
            <a:pPr marL="723900" lvl="2">
              <a:spcBef>
                <a:spcPct val="20000"/>
              </a:spcBef>
              <a:buClr>
                <a:schemeClr val="accent2"/>
              </a:buClr>
              <a:buSzPct val="80000"/>
              <a:buFont typeface="Wingdings" pitchFamily="2" charset="2"/>
              <a:buNone/>
            </a:pPr>
            <a:r>
              <a:rPr lang="en-US" altLang="zh-CN" sz="2800" b="1" dirty="0"/>
              <a:t>union</a:t>
            </a:r>
          </a:p>
          <a:p>
            <a:pPr marL="1079500" lvl="3">
              <a:spcBef>
                <a:spcPct val="20000"/>
              </a:spcBef>
              <a:buClr>
                <a:schemeClr val="accent2"/>
              </a:buClr>
              <a:buSzPct val="80000"/>
              <a:buFont typeface="Wingdings" pitchFamily="2" charset="2"/>
              <a:buNone/>
            </a:pPr>
            <a:r>
              <a:rPr lang="en-US" altLang="zh-CN" sz="2800" b="1" dirty="0"/>
              <a:t>{  </a:t>
            </a:r>
            <a:r>
              <a:rPr lang="en-US" altLang="zh-CN" sz="2800" b="1" dirty="0" err="1"/>
              <a:t>elemtype</a:t>
            </a:r>
            <a:r>
              <a:rPr lang="en-US" altLang="zh-CN" sz="2800" b="1" dirty="0"/>
              <a:t> value;     </a:t>
            </a:r>
            <a:r>
              <a:rPr lang="en-US" altLang="zh-CN" b="1" dirty="0"/>
              <a:t>/* </a:t>
            </a:r>
            <a:r>
              <a:rPr lang="zh-CN" altLang="en-US" b="1" dirty="0">
                <a:latin typeface="楷体" pitchFamily="49" charset="-122"/>
                <a:ea typeface="楷体" pitchFamily="49" charset="-122"/>
              </a:rPr>
              <a:t>原子结点的值域  </a:t>
            </a:r>
            <a:r>
              <a:rPr lang="zh-CN" altLang="en-US" b="1" dirty="0"/>
              <a:t>*</a:t>
            </a:r>
            <a:r>
              <a:rPr lang="en-US" altLang="zh-CN" b="1" dirty="0"/>
              <a:t>/</a:t>
            </a:r>
          </a:p>
          <a:p>
            <a:pPr marL="1435100" lvl="4">
              <a:spcBef>
                <a:spcPct val="20000"/>
              </a:spcBef>
              <a:buClr>
                <a:schemeClr val="accent2"/>
              </a:buClr>
              <a:buSzPct val="80000"/>
              <a:buFont typeface="Wingdings" pitchFamily="2" charset="2"/>
              <a:buNone/>
            </a:pPr>
            <a:r>
              <a:rPr lang="en-US" altLang="zh-CN" sz="2800" b="1" dirty="0" err="1"/>
              <a:t>struct</a:t>
            </a:r>
            <a:endParaRPr lang="en-US" altLang="zh-CN" sz="2800" b="1" dirty="0"/>
          </a:p>
          <a:p>
            <a:pPr marL="1435100" lvl="4">
              <a:spcBef>
                <a:spcPct val="20000"/>
              </a:spcBef>
              <a:buClr>
                <a:schemeClr val="accent2"/>
              </a:buClr>
              <a:buSzPct val="80000"/>
              <a:buFont typeface="Wingdings" pitchFamily="2" charset="2"/>
              <a:buNone/>
            </a:pPr>
            <a:r>
              <a:rPr lang="en-US" altLang="zh-CN" sz="2800" b="1" dirty="0"/>
              <a:t>    {  </a:t>
            </a:r>
            <a:r>
              <a:rPr lang="en-US" altLang="zh-CN" sz="2800" b="1" dirty="0" err="1"/>
              <a:t>struct</a:t>
            </a:r>
            <a:r>
              <a:rPr lang="en-US" altLang="zh-CN" sz="2800" b="1" dirty="0"/>
              <a:t> </a:t>
            </a:r>
            <a:r>
              <a:rPr lang="en-US" altLang="zh-CN" sz="2800" b="1" dirty="0" err="1"/>
              <a:t>GLNode</a:t>
            </a:r>
            <a:r>
              <a:rPr lang="en-US" altLang="zh-CN" sz="2800" b="1" dirty="0"/>
              <a:t>  *hp , *</a:t>
            </a:r>
            <a:r>
              <a:rPr lang="en-US" altLang="zh-CN" sz="2800" b="1" dirty="0" err="1"/>
              <a:t>tp</a:t>
            </a:r>
            <a:r>
              <a:rPr lang="en-US" altLang="zh-CN" sz="2800" b="1" dirty="0"/>
              <a:t> ;</a:t>
            </a:r>
          </a:p>
          <a:p>
            <a:pPr marL="1435100" lvl="4">
              <a:spcBef>
                <a:spcPct val="20000"/>
              </a:spcBef>
              <a:buClr>
                <a:schemeClr val="accent2"/>
              </a:buClr>
              <a:buSzPct val="80000"/>
              <a:buFont typeface="Wingdings" pitchFamily="2" charset="2"/>
              <a:buNone/>
            </a:pPr>
            <a:r>
              <a:rPr lang="en-US" altLang="zh-CN" sz="2800" b="1" dirty="0"/>
              <a:t>     }</a:t>
            </a:r>
            <a:r>
              <a:rPr lang="en-US" altLang="zh-CN" sz="2800" b="1" dirty="0" err="1"/>
              <a:t>ptr</a:t>
            </a:r>
            <a:r>
              <a:rPr lang="en-US" altLang="zh-CN" sz="2800" b="1" dirty="0"/>
              <a:t> ;   </a:t>
            </a:r>
            <a:r>
              <a:rPr lang="en-US" altLang="zh-CN" b="1" dirty="0"/>
              <a:t>/*  </a:t>
            </a:r>
            <a:r>
              <a:rPr lang="en-US" altLang="zh-CN" b="1" dirty="0" err="1">
                <a:latin typeface="楷体" pitchFamily="49" charset="-122"/>
                <a:ea typeface="楷体" pitchFamily="49" charset="-122"/>
              </a:rPr>
              <a:t>ptr</a:t>
            </a:r>
            <a:r>
              <a:rPr lang="zh-CN" altLang="en-US" b="1" dirty="0">
                <a:latin typeface="楷体" pitchFamily="49" charset="-122"/>
                <a:ea typeface="楷体" pitchFamily="49" charset="-122"/>
              </a:rPr>
              <a:t>和</a:t>
            </a:r>
            <a:r>
              <a:rPr lang="en-US" altLang="zh-CN" b="1" dirty="0">
                <a:latin typeface="楷体" pitchFamily="49" charset="-122"/>
                <a:ea typeface="楷体" pitchFamily="49" charset="-122"/>
              </a:rPr>
              <a:t>atom</a:t>
            </a:r>
            <a:r>
              <a:rPr lang="zh-CN" altLang="en-US" b="1" dirty="0">
                <a:latin typeface="楷体" pitchFamily="49" charset="-122"/>
                <a:ea typeface="楷体" pitchFamily="49" charset="-122"/>
              </a:rPr>
              <a:t>两成员共用  </a:t>
            </a:r>
            <a:r>
              <a:rPr lang="zh-CN" altLang="en-US" b="1" dirty="0"/>
              <a:t>*</a:t>
            </a:r>
            <a:r>
              <a:rPr lang="en-US" altLang="zh-CN" b="1" dirty="0"/>
              <a:t>/</a:t>
            </a:r>
          </a:p>
          <a:p>
            <a:pPr marL="1079500" lvl="3">
              <a:spcBef>
                <a:spcPct val="20000"/>
              </a:spcBef>
              <a:buClr>
                <a:schemeClr val="accent2"/>
              </a:buClr>
              <a:buSzPct val="80000"/>
              <a:buFont typeface="Wingdings" pitchFamily="2" charset="2"/>
              <a:buNone/>
            </a:pPr>
            <a:r>
              <a:rPr lang="en-US" altLang="zh-CN" sz="2800" b="1" dirty="0"/>
              <a:t>}</a:t>
            </a:r>
            <a:r>
              <a:rPr lang="en-US" altLang="zh-CN" sz="2800" b="1" dirty="0" err="1"/>
              <a:t>Gdata</a:t>
            </a:r>
            <a:r>
              <a:rPr lang="en-US" altLang="zh-CN" sz="2800" b="1" dirty="0"/>
              <a:t> ; </a:t>
            </a:r>
          </a:p>
          <a:p>
            <a:pPr marL="355600" lvl="1">
              <a:spcBef>
                <a:spcPct val="20000"/>
              </a:spcBef>
              <a:buClr>
                <a:schemeClr val="accent2"/>
              </a:buClr>
              <a:buSzPct val="80000"/>
              <a:buFont typeface="Wingdings" pitchFamily="2" charset="2"/>
              <a:buNone/>
            </a:pPr>
            <a:r>
              <a:rPr lang="en-US" altLang="zh-CN" sz="2800" b="1" dirty="0"/>
              <a:t>} </a:t>
            </a:r>
            <a:r>
              <a:rPr lang="en-US" altLang="zh-CN" sz="2800" b="1" dirty="0" err="1"/>
              <a:t>GLNode</a:t>
            </a:r>
            <a:r>
              <a:rPr lang="en-US" altLang="zh-CN" sz="2800" b="1" dirty="0"/>
              <a:t> ;      </a:t>
            </a:r>
            <a:r>
              <a:rPr lang="en-US" altLang="zh-CN" b="1" dirty="0"/>
              <a:t>/* </a:t>
            </a:r>
            <a:r>
              <a:rPr lang="zh-CN" altLang="en-US" b="1" dirty="0">
                <a:latin typeface="楷体" pitchFamily="49" charset="-122"/>
                <a:ea typeface="楷体" pitchFamily="49" charset="-122"/>
              </a:rPr>
              <a:t>广义表结点类型  </a:t>
            </a:r>
            <a:r>
              <a:rPr lang="zh-CN" altLang="en-US" b="1" dirty="0"/>
              <a:t>*</a:t>
            </a:r>
            <a:r>
              <a:rPr lang="en-US" altLang="zh-CN" b="1" dirty="0"/>
              <a:t>/</a:t>
            </a:r>
          </a:p>
        </p:txBody>
      </p:sp>
      <p:sp>
        <p:nvSpPr>
          <p:cNvPr id="15" name="灯片编号占位符 14"/>
          <p:cNvSpPr>
            <a:spLocks noGrp="1"/>
          </p:cNvSpPr>
          <p:nvPr>
            <p:ph type="sldNum" sz="quarter" idx="12"/>
          </p:nvPr>
        </p:nvSpPr>
        <p:spPr/>
        <p:txBody>
          <a:bodyPr/>
          <a:lstStyle/>
          <a:p>
            <a:fld id="{8EC1CFFA-9162-4795-A94E-2747091806DB}" type="slidenum">
              <a:rPr lang="zh-CN" altLang="en-US" smtClean="0"/>
              <a:pPr/>
              <a:t>216</a:t>
            </a:fld>
            <a:endParaRPr lang="en-US" altLang="zh-CN"/>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152400" y="211138"/>
            <a:ext cx="8812213" cy="985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110000"/>
              </a:lnSpc>
              <a:buClr>
                <a:srgbClr val="000000"/>
              </a:buClr>
              <a:buFont typeface="Arial" charset="0"/>
              <a:buNone/>
            </a:pPr>
            <a:r>
              <a:rPr lang="zh-CN" altLang="en-US" sz="2800" b="1" noProof="1">
                <a:latin typeface="楷体" pitchFamily="49" charset="-122"/>
                <a:ea typeface="楷体" pitchFamily="49" charset="-122"/>
                <a:cs typeface="+mn-ea"/>
              </a:rPr>
              <a:t>例： 对</a:t>
            </a:r>
            <a:r>
              <a:rPr lang="en-US" altLang="zh-CN" sz="2800" b="1" noProof="1">
                <a:latin typeface="楷体" pitchFamily="49" charset="-122"/>
                <a:ea typeface="楷体" pitchFamily="49" charset="-122"/>
                <a:cs typeface="+mn-ea"/>
              </a:rPr>
              <a:t>A=()</a:t>
            </a:r>
            <a:r>
              <a:rPr lang="zh-CN" altLang="en-US" sz="2800" b="1" noProof="1">
                <a:latin typeface="楷体" pitchFamily="49" charset="-122"/>
                <a:ea typeface="楷体" pitchFamily="49" charset="-122"/>
                <a:cs typeface="+mn-ea"/>
              </a:rPr>
              <a:t>，</a:t>
            </a:r>
            <a:r>
              <a:rPr lang="en-US" altLang="zh-CN" sz="2800" b="1" noProof="1">
                <a:latin typeface="楷体" pitchFamily="49" charset="-122"/>
                <a:ea typeface="楷体" pitchFamily="49" charset="-122"/>
                <a:cs typeface="+mn-ea"/>
              </a:rPr>
              <a:t>B=(e)</a:t>
            </a:r>
            <a:r>
              <a:rPr lang="zh-CN" altLang="en-US" sz="2800" b="1" noProof="1">
                <a:latin typeface="楷体" pitchFamily="49" charset="-122"/>
                <a:ea typeface="楷体" pitchFamily="49" charset="-122"/>
                <a:cs typeface="+mn-ea"/>
              </a:rPr>
              <a:t>，</a:t>
            </a:r>
            <a:r>
              <a:rPr lang="en-US" altLang="zh-CN" sz="2800" b="1" noProof="1">
                <a:latin typeface="楷体" pitchFamily="49" charset="-122"/>
                <a:ea typeface="楷体" pitchFamily="49" charset="-122"/>
                <a:cs typeface="+mn-ea"/>
              </a:rPr>
              <a:t>C=(a, (b, c, d) )</a:t>
            </a:r>
            <a:r>
              <a:rPr lang="zh-CN" altLang="en-US" sz="2800" b="1" noProof="1">
                <a:latin typeface="楷体" pitchFamily="49" charset="-122"/>
                <a:ea typeface="楷体" pitchFamily="49" charset="-122"/>
                <a:cs typeface="+mn-ea"/>
              </a:rPr>
              <a:t>，</a:t>
            </a:r>
            <a:r>
              <a:rPr lang="en-US" altLang="zh-CN" sz="2800" b="1" noProof="1">
                <a:latin typeface="楷体" pitchFamily="49" charset="-122"/>
                <a:ea typeface="楷体" pitchFamily="49" charset="-122"/>
                <a:cs typeface="+mn-ea"/>
              </a:rPr>
              <a:t>D=(A, B, C)</a:t>
            </a:r>
            <a:r>
              <a:rPr lang="zh-CN" altLang="en-US" sz="2800" b="1" noProof="1">
                <a:latin typeface="楷体" pitchFamily="49" charset="-122"/>
                <a:ea typeface="楷体" pitchFamily="49" charset="-122"/>
                <a:cs typeface="+mn-ea"/>
              </a:rPr>
              <a:t>，</a:t>
            </a:r>
            <a:r>
              <a:rPr lang="en-US" altLang="zh-CN" sz="2800" b="1" noProof="1">
                <a:latin typeface="楷体" pitchFamily="49" charset="-122"/>
                <a:ea typeface="楷体" pitchFamily="49" charset="-122"/>
                <a:cs typeface="+mn-ea"/>
              </a:rPr>
              <a:t>E=(a, E)</a:t>
            </a:r>
            <a:r>
              <a:rPr lang="zh-CN" altLang="en-US" sz="2800" b="1" noProof="1">
                <a:latin typeface="楷体" pitchFamily="49" charset="-122"/>
                <a:ea typeface="楷体" pitchFamily="49" charset="-122"/>
                <a:cs typeface="+mn-ea"/>
              </a:rPr>
              <a:t>的广义表的存储结构如图</a:t>
            </a:r>
            <a:r>
              <a:rPr lang="en-US" altLang="zh-CN" sz="2800" b="1" noProof="1">
                <a:effectLst>
                  <a:outerShdw blurRad="38100" dist="38100" dir="2700000">
                    <a:srgbClr val="FFFFFF"/>
                  </a:outerShdw>
                </a:effectLst>
                <a:latin typeface="楷体" pitchFamily="49" charset="-122"/>
                <a:ea typeface="楷体" pitchFamily="49" charset="-122"/>
                <a:cs typeface="+mn-ea"/>
              </a:rPr>
              <a:t>5</a:t>
            </a:r>
            <a:r>
              <a:rPr lang="en-US" altLang="zh-CN" sz="2800" b="1" noProof="1">
                <a:latin typeface="楷体" pitchFamily="49" charset="-122"/>
                <a:ea typeface="楷体" pitchFamily="49" charset="-122"/>
                <a:cs typeface="+mn-ea"/>
              </a:rPr>
              <a:t>-14</a:t>
            </a:r>
            <a:r>
              <a:rPr lang="zh-CN" altLang="en-US" sz="2800" b="1" noProof="1">
                <a:latin typeface="楷体" pitchFamily="49" charset="-122"/>
                <a:ea typeface="楷体" pitchFamily="49" charset="-122"/>
                <a:cs typeface="+mn-ea"/>
              </a:rPr>
              <a:t>所示。</a:t>
            </a:r>
            <a:endParaRPr lang="zh-CN" altLang="en-US" sz="2800" b="1" noProof="1">
              <a:latin typeface="楷体" pitchFamily="49" charset="-122"/>
              <a:ea typeface="楷体" pitchFamily="49" charset="-122"/>
            </a:endParaRPr>
          </a:p>
        </p:txBody>
      </p:sp>
      <p:sp>
        <p:nvSpPr>
          <p:cNvPr id="292869" name="Rectangle 5"/>
          <p:cNvSpPr>
            <a:spLocks noChangeArrowheads="1"/>
          </p:cNvSpPr>
          <p:nvPr/>
        </p:nvSpPr>
        <p:spPr bwMode="auto">
          <a:xfrm>
            <a:off x="1371600" y="1341438"/>
            <a:ext cx="1293813" cy="360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A=NULL</a:t>
            </a:r>
          </a:p>
        </p:txBody>
      </p:sp>
      <p:grpSp>
        <p:nvGrpSpPr>
          <p:cNvPr id="2" name="Group 6"/>
          <p:cNvGrpSpPr>
            <a:grpSpLocks/>
          </p:cNvGrpSpPr>
          <p:nvPr/>
        </p:nvGrpSpPr>
        <p:grpSpPr bwMode="auto">
          <a:xfrm>
            <a:off x="1889125" y="1693863"/>
            <a:ext cx="1481138" cy="1065212"/>
            <a:chOff x="0" y="0"/>
            <a:chExt cx="934" cy="672"/>
          </a:xfrm>
        </p:grpSpPr>
        <p:grpSp>
          <p:nvGrpSpPr>
            <p:cNvPr id="3" name="Group 7"/>
            <p:cNvGrpSpPr>
              <a:grpSpLocks/>
            </p:cNvGrpSpPr>
            <p:nvPr/>
          </p:nvGrpSpPr>
          <p:grpSpPr bwMode="auto">
            <a:xfrm>
              <a:off x="345" y="162"/>
              <a:ext cx="589" cy="181"/>
              <a:chOff x="0" y="0"/>
              <a:chExt cx="589" cy="181"/>
            </a:xfrm>
          </p:grpSpPr>
          <p:sp>
            <p:nvSpPr>
              <p:cNvPr id="292872" name="Rectangle 8"/>
              <p:cNvSpPr>
                <a:spLocks noChangeArrowheads="1"/>
              </p:cNvSpPr>
              <p:nvPr/>
            </p:nvSpPr>
            <p:spPr bwMode="auto">
              <a:xfrm>
                <a:off x="0" y="0"/>
                <a:ext cx="589" cy="180"/>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1        </a:t>
                </a:r>
                <a:r>
                  <a:rPr lang="en-US" altLang="zh-CN" dirty="0">
                    <a:latin typeface="Times New Roman" pitchFamily="2" charset="0"/>
                    <a:ea typeface="Arial Unicode MS" charset="0"/>
                  </a:rPr>
                  <a:t>∧</a:t>
                </a:r>
                <a:endParaRPr lang="en-US" altLang="zh-CN" dirty="0">
                  <a:latin typeface="Times New Roman" pitchFamily="2" charset="0"/>
                  <a:ea typeface="宋体" charset="0"/>
                </a:endParaRPr>
              </a:p>
            </p:txBody>
          </p:sp>
          <p:sp>
            <p:nvSpPr>
              <p:cNvPr id="292873" name="Line 9"/>
              <p:cNvSpPr>
                <a:spLocks noChangeShapeType="1"/>
              </p:cNvSpPr>
              <p:nvPr/>
            </p:nvSpPr>
            <p:spPr bwMode="auto">
              <a:xfrm>
                <a:off x="202" y="0"/>
                <a:ext cx="0" cy="18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874" name="Line 10"/>
              <p:cNvSpPr>
                <a:spLocks noChangeShapeType="1"/>
              </p:cNvSpPr>
              <p:nvPr/>
            </p:nvSpPr>
            <p:spPr bwMode="auto">
              <a:xfrm>
                <a:off x="423" y="0"/>
                <a:ext cx="0" cy="18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4" name="Group 11"/>
            <p:cNvGrpSpPr>
              <a:grpSpLocks/>
            </p:cNvGrpSpPr>
            <p:nvPr/>
          </p:nvGrpSpPr>
          <p:grpSpPr bwMode="auto">
            <a:xfrm>
              <a:off x="456" y="489"/>
              <a:ext cx="408" cy="183"/>
              <a:chOff x="0" y="0"/>
              <a:chExt cx="408" cy="183"/>
            </a:xfrm>
          </p:grpSpPr>
          <p:sp>
            <p:nvSpPr>
              <p:cNvPr id="292876" name="Rectangle 12"/>
              <p:cNvSpPr>
                <a:spLocks noChangeArrowheads="1"/>
              </p:cNvSpPr>
              <p:nvPr/>
            </p:nvSpPr>
            <p:spPr bwMode="auto">
              <a:xfrm>
                <a:off x="0" y="0"/>
                <a:ext cx="407" cy="181"/>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0    e</a:t>
                </a:r>
              </a:p>
            </p:txBody>
          </p:sp>
          <p:sp>
            <p:nvSpPr>
              <p:cNvPr id="292877" name="Line 13"/>
              <p:cNvSpPr>
                <a:spLocks noChangeShapeType="1"/>
              </p:cNvSpPr>
              <p:nvPr/>
            </p:nvSpPr>
            <p:spPr bwMode="auto">
              <a:xfrm>
                <a:off x="210" y="2"/>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5" name="Group 14"/>
            <p:cNvGrpSpPr>
              <a:grpSpLocks/>
            </p:cNvGrpSpPr>
            <p:nvPr/>
          </p:nvGrpSpPr>
          <p:grpSpPr bwMode="auto">
            <a:xfrm>
              <a:off x="0" y="0"/>
              <a:ext cx="336" cy="231"/>
              <a:chOff x="0" y="0"/>
              <a:chExt cx="336" cy="231"/>
            </a:xfrm>
          </p:grpSpPr>
          <p:sp>
            <p:nvSpPr>
              <p:cNvPr id="292879" name="Rectangle 15"/>
              <p:cNvSpPr>
                <a:spLocks noChangeArrowheads="1"/>
              </p:cNvSpPr>
              <p:nvPr/>
            </p:nvSpPr>
            <p:spPr bwMode="auto">
              <a:xfrm>
                <a:off x="0" y="0"/>
                <a:ext cx="227"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B</a:t>
                </a:r>
              </a:p>
            </p:txBody>
          </p:sp>
          <p:sp>
            <p:nvSpPr>
              <p:cNvPr id="292880" name="Line 16"/>
              <p:cNvSpPr>
                <a:spLocks noChangeShapeType="1"/>
              </p:cNvSpPr>
              <p:nvPr/>
            </p:nvSpPr>
            <p:spPr bwMode="auto">
              <a:xfrm>
                <a:off x="0" y="231"/>
                <a:ext cx="336"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881" name="Line 17"/>
            <p:cNvSpPr>
              <a:spLocks noChangeShapeType="1"/>
            </p:cNvSpPr>
            <p:nvPr/>
          </p:nvSpPr>
          <p:spPr bwMode="auto">
            <a:xfrm>
              <a:off x="663" y="285"/>
              <a:ext cx="0" cy="203"/>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6" name="Group 18"/>
          <p:cNvGrpSpPr>
            <a:grpSpLocks/>
          </p:cNvGrpSpPr>
          <p:nvPr/>
        </p:nvGrpSpPr>
        <p:grpSpPr bwMode="auto">
          <a:xfrm>
            <a:off x="2208213" y="2682875"/>
            <a:ext cx="4967287" cy="1628775"/>
            <a:chOff x="0" y="0"/>
            <a:chExt cx="3133" cy="1026"/>
          </a:xfrm>
        </p:grpSpPr>
        <p:grpSp>
          <p:nvGrpSpPr>
            <p:cNvPr id="7" name="Group 19"/>
            <p:cNvGrpSpPr>
              <a:grpSpLocks/>
            </p:cNvGrpSpPr>
            <p:nvPr/>
          </p:nvGrpSpPr>
          <p:grpSpPr bwMode="auto">
            <a:xfrm>
              <a:off x="345" y="171"/>
              <a:ext cx="589" cy="181"/>
              <a:chOff x="0" y="0"/>
              <a:chExt cx="589" cy="181"/>
            </a:xfrm>
          </p:grpSpPr>
          <p:sp>
            <p:nvSpPr>
              <p:cNvPr id="292884" name="Rectangle 20"/>
              <p:cNvSpPr>
                <a:spLocks noChangeArrowheads="1"/>
              </p:cNvSpPr>
              <p:nvPr/>
            </p:nvSpPr>
            <p:spPr bwMode="auto">
              <a:xfrm>
                <a:off x="0" y="0"/>
                <a:ext cx="589" cy="181"/>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1</a:t>
                </a:r>
              </a:p>
            </p:txBody>
          </p:sp>
          <p:sp>
            <p:nvSpPr>
              <p:cNvPr id="292885" name="Line 21"/>
              <p:cNvSpPr>
                <a:spLocks noChangeShapeType="1"/>
              </p:cNvSpPr>
              <p:nvPr/>
            </p:nvSpPr>
            <p:spPr bwMode="auto">
              <a:xfrm>
                <a:off x="202" y="0"/>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886" name="Line 22"/>
              <p:cNvSpPr>
                <a:spLocks noChangeShapeType="1"/>
              </p:cNvSpPr>
              <p:nvPr/>
            </p:nvSpPr>
            <p:spPr bwMode="auto">
              <a:xfrm>
                <a:off x="423" y="0"/>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8" name="Group 23"/>
            <p:cNvGrpSpPr>
              <a:grpSpLocks/>
            </p:cNvGrpSpPr>
            <p:nvPr/>
          </p:nvGrpSpPr>
          <p:grpSpPr bwMode="auto">
            <a:xfrm>
              <a:off x="456" y="498"/>
              <a:ext cx="408" cy="183"/>
              <a:chOff x="0" y="0"/>
              <a:chExt cx="408" cy="183"/>
            </a:xfrm>
          </p:grpSpPr>
          <p:sp>
            <p:nvSpPr>
              <p:cNvPr id="292888" name="Rectangle 24"/>
              <p:cNvSpPr>
                <a:spLocks noChangeArrowheads="1"/>
              </p:cNvSpPr>
              <p:nvPr/>
            </p:nvSpPr>
            <p:spPr bwMode="auto">
              <a:xfrm>
                <a:off x="0" y="0"/>
                <a:ext cx="409" cy="181"/>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0  a</a:t>
                </a:r>
              </a:p>
            </p:txBody>
          </p:sp>
          <p:sp>
            <p:nvSpPr>
              <p:cNvPr id="292889" name="Line 25"/>
              <p:cNvSpPr>
                <a:spLocks noChangeShapeType="1"/>
              </p:cNvSpPr>
              <p:nvPr/>
            </p:nvSpPr>
            <p:spPr bwMode="auto">
              <a:xfrm>
                <a:off x="210" y="2"/>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9" name="Group 26"/>
            <p:cNvGrpSpPr>
              <a:grpSpLocks/>
            </p:cNvGrpSpPr>
            <p:nvPr/>
          </p:nvGrpSpPr>
          <p:grpSpPr bwMode="auto">
            <a:xfrm>
              <a:off x="0" y="0"/>
              <a:ext cx="336" cy="231"/>
              <a:chOff x="0" y="0"/>
              <a:chExt cx="336" cy="231"/>
            </a:xfrm>
          </p:grpSpPr>
          <p:sp>
            <p:nvSpPr>
              <p:cNvPr id="292891" name="Rectangle 27"/>
              <p:cNvSpPr>
                <a:spLocks noChangeArrowheads="1"/>
              </p:cNvSpPr>
              <p:nvPr/>
            </p:nvSpPr>
            <p:spPr bwMode="auto">
              <a:xfrm>
                <a:off x="0" y="0"/>
                <a:ext cx="227"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C</a:t>
                </a:r>
              </a:p>
            </p:txBody>
          </p:sp>
          <p:sp>
            <p:nvSpPr>
              <p:cNvPr id="292892" name="Line 28"/>
              <p:cNvSpPr>
                <a:spLocks noChangeShapeType="1"/>
              </p:cNvSpPr>
              <p:nvPr/>
            </p:nvSpPr>
            <p:spPr bwMode="auto">
              <a:xfrm>
                <a:off x="0" y="231"/>
                <a:ext cx="336"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893" name="Line 29"/>
            <p:cNvSpPr>
              <a:spLocks noChangeShapeType="1"/>
            </p:cNvSpPr>
            <p:nvPr/>
          </p:nvSpPr>
          <p:spPr bwMode="auto">
            <a:xfrm>
              <a:off x="663" y="294"/>
              <a:ext cx="0" cy="204"/>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894" name="Line 30"/>
            <p:cNvSpPr>
              <a:spLocks noChangeShapeType="1"/>
            </p:cNvSpPr>
            <p:nvPr/>
          </p:nvSpPr>
          <p:spPr bwMode="auto">
            <a:xfrm>
              <a:off x="882" y="267"/>
              <a:ext cx="204"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10" name="Group 31"/>
            <p:cNvGrpSpPr>
              <a:grpSpLocks/>
            </p:cNvGrpSpPr>
            <p:nvPr/>
          </p:nvGrpSpPr>
          <p:grpSpPr bwMode="auto">
            <a:xfrm>
              <a:off x="1095" y="501"/>
              <a:ext cx="589" cy="525"/>
              <a:chOff x="0" y="0"/>
              <a:chExt cx="589" cy="525"/>
            </a:xfrm>
          </p:grpSpPr>
          <p:grpSp>
            <p:nvGrpSpPr>
              <p:cNvPr id="11" name="Group 32"/>
              <p:cNvGrpSpPr>
                <a:grpSpLocks/>
              </p:cNvGrpSpPr>
              <p:nvPr/>
            </p:nvGrpSpPr>
            <p:grpSpPr bwMode="auto">
              <a:xfrm>
                <a:off x="0" y="0"/>
                <a:ext cx="589" cy="181"/>
                <a:chOff x="0" y="0"/>
                <a:chExt cx="589" cy="181"/>
              </a:xfrm>
            </p:grpSpPr>
            <p:sp>
              <p:nvSpPr>
                <p:cNvPr id="292897" name="Rectangle 33"/>
                <p:cNvSpPr>
                  <a:spLocks noChangeArrowheads="1"/>
                </p:cNvSpPr>
                <p:nvPr/>
              </p:nvSpPr>
              <p:spPr bwMode="auto">
                <a:xfrm>
                  <a:off x="0" y="0"/>
                  <a:ext cx="589" cy="181"/>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1</a:t>
                  </a:r>
                </a:p>
              </p:txBody>
            </p:sp>
            <p:sp>
              <p:nvSpPr>
                <p:cNvPr id="292898" name="Line 34"/>
                <p:cNvSpPr>
                  <a:spLocks noChangeShapeType="1"/>
                </p:cNvSpPr>
                <p:nvPr/>
              </p:nvSpPr>
              <p:spPr bwMode="auto">
                <a:xfrm>
                  <a:off x="202" y="0"/>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899" name="Line 35"/>
                <p:cNvSpPr>
                  <a:spLocks noChangeShapeType="1"/>
                </p:cNvSpPr>
                <p:nvPr/>
              </p:nvSpPr>
              <p:spPr bwMode="auto">
                <a:xfrm>
                  <a:off x="423" y="0"/>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2" name="Group 36"/>
              <p:cNvGrpSpPr>
                <a:grpSpLocks/>
              </p:cNvGrpSpPr>
              <p:nvPr/>
            </p:nvGrpSpPr>
            <p:grpSpPr bwMode="auto">
              <a:xfrm>
                <a:off x="84" y="342"/>
                <a:ext cx="408" cy="183"/>
                <a:chOff x="0" y="0"/>
                <a:chExt cx="408" cy="183"/>
              </a:xfrm>
            </p:grpSpPr>
            <p:sp>
              <p:nvSpPr>
                <p:cNvPr id="292901" name="Rectangle 37"/>
                <p:cNvSpPr>
                  <a:spLocks noChangeArrowheads="1"/>
                </p:cNvSpPr>
                <p:nvPr/>
              </p:nvSpPr>
              <p:spPr bwMode="auto">
                <a:xfrm>
                  <a:off x="1" y="0"/>
                  <a:ext cx="408" cy="181"/>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0    b</a:t>
                  </a:r>
                </a:p>
              </p:txBody>
            </p:sp>
            <p:sp>
              <p:nvSpPr>
                <p:cNvPr id="292902" name="Line 38"/>
                <p:cNvSpPr>
                  <a:spLocks noChangeShapeType="1"/>
                </p:cNvSpPr>
                <p:nvPr/>
              </p:nvSpPr>
              <p:spPr bwMode="auto">
                <a:xfrm>
                  <a:off x="210" y="2"/>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903" name="Line 39"/>
              <p:cNvSpPr>
                <a:spLocks noChangeShapeType="1"/>
              </p:cNvSpPr>
              <p:nvPr/>
            </p:nvSpPr>
            <p:spPr bwMode="auto">
              <a:xfrm>
                <a:off x="297" y="123"/>
                <a:ext cx="0" cy="204"/>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3" name="Group 40"/>
            <p:cNvGrpSpPr>
              <a:grpSpLocks/>
            </p:cNvGrpSpPr>
            <p:nvPr/>
          </p:nvGrpSpPr>
          <p:grpSpPr bwMode="auto">
            <a:xfrm>
              <a:off x="1095" y="174"/>
              <a:ext cx="589" cy="327"/>
              <a:chOff x="0" y="0"/>
              <a:chExt cx="589" cy="327"/>
            </a:xfrm>
          </p:grpSpPr>
          <p:grpSp>
            <p:nvGrpSpPr>
              <p:cNvPr id="14" name="Group 41"/>
              <p:cNvGrpSpPr>
                <a:grpSpLocks/>
              </p:cNvGrpSpPr>
              <p:nvPr/>
            </p:nvGrpSpPr>
            <p:grpSpPr bwMode="auto">
              <a:xfrm>
                <a:off x="0" y="0"/>
                <a:ext cx="589" cy="181"/>
                <a:chOff x="0" y="0"/>
                <a:chExt cx="589" cy="181"/>
              </a:xfrm>
            </p:grpSpPr>
            <p:sp>
              <p:nvSpPr>
                <p:cNvPr id="292906" name="Rectangle 42"/>
                <p:cNvSpPr>
                  <a:spLocks noChangeArrowheads="1"/>
                </p:cNvSpPr>
                <p:nvPr/>
              </p:nvSpPr>
              <p:spPr bwMode="auto">
                <a:xfrm>
                  <a:off x="0" y="0"/>
                  <a:ext cx="589" cy="181"/>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1        </a:t>
                  </a:r>
                  <a:r>
                    <a:rPr lang="en-US" altLang="zh-CN" dirty="0">
                      <a:latin typeface="Times New Roman" pitchFamily="2" charset="0"/>
                      <a:ea typeface="Arial Unicode MS" charset="0"/>
                    </a:rPr>
                    <a:t>∧</a:t>
                  </a:r>
                  <a:endParaRPr lang="en-US" altLang="zh-CN" dirty="0">
                    <a:latin typeface="Times New Roman" pitchFamily="2" charset="0"/>
                    <a:ea typeface="宋体" charset="0"/>
                  </a:endParaRPr>
                </a:p>
              </p:txBody>
            </p:sp>
            <p:sp>
              <p:nvSpPr>
                <p:cNvPr id="292907" name="Line 43"/>
                <p:cNvSpPr>
                  <a:spLocks noChangeShapeType="1"/>
                </p:cNvSpPr>
                <p:nvPr/>
              </p:nvSpPr>
              <p:spPr bwMode="auto">
                <a:xfrm>
                  <a:off x="202" y="0"/>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08" name="Line 44"/>
                <p:cNvSpPr>
                  <a:spLocks noChangeShapeType="1"/>
                </p:cNvSpPr>
                <p:nvPr/>
              </p:nvSpPr>
              <p:spPr bwMode="auto">
                <a:xfrm>
                  <a:off x="423" y="0"/>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909" name="Line 45"/>
              <p:cNvSpPr>
                <a:spLocks noChangeShapeType="1"/>
              </p:cNvSpPr>
              <p:nvPr/>
            </p:nvSpPr>
            <p:spPr bwMode="auto">
              <a:xfrm>
                <a:off x="301" y="123"/>
                <a:ext cx="0" cy="204"/>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910" name="Line 46"/>
            <p:cNvSpPr>
              <a:spLocks noChangeShapeType="1"/>
            </p:cNvSpPr>
            <p:nvPr/>
          </p:nvSpPr>
          <p:spPr bwMode="auto">
            <a:xfrm>
              <a:off x="1620" y="585"/>
              <a:ext cx="204"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15" name="Group 47"/>
            <p:cNvGrpSpPr>
              <a:grpSpLocks/>
            </p:cNvGrpSpPr>
            <p:nvPr/>
          </p:nvGrpSpPr>
          <p:grpSpPr bwMode="auto">
            <a:xfrm>
              <a:off x="1815" y="498"/>
              <a:ext cx="589" cy="525"/>
              <a:chOff x="0" y="0"/>
              <a:chExt cx="589" cy="525"/>
            </a:xfrm>
          </p:grpSpPr>
          <p:grpSp>
            <p:nvGrpSpPr>
              <p:cNvPr id="16" name="Group 48"/>
              <p:cNvGrpSpPr>
                <a:grpSpLocks/>
              </p:cNvGrpSpPr>
              <p:nvPr/>
            </p:nvGrpSpPr>
            <p:grpSpPr bwMode="auto">
              <a:xfrm>
                <a:off x="0" y="0"/>
                <a:ext cx="589" cy="181"/>
                <a:chOff x="0" y="0"/>
                <a:chExt cx="589" cy="181"/>
              </a:xfrm>
            </p:grpSpPr>
            <p:sp>
              <p:nvSpPr>
                <p:cNvPr id="292913" name="Rectangle 49"/>
                <p:cNvSpPr>
                  <a:spLocks noChangeArrowheads="1"/>
                </p:cNvSpPr>
                <p:nvPr/>
              </p:nvSpPr>
              <p:spPr bwMode="auto">
                <a:xfrm>
                  <a:off x="0" y="0"/>
                  <a:ext cx="589" cy="181"/>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1</a:t>
                  </a:r>
                </a:p>
              </p:txBody>
            </p:sp>
            <p:sp>
              <p:nvSpPr>
                <p:cNvPr id="292914" name="Line 50"/>
                <p:cNvSpPr>
                  <a:spLocks noChangeShapeType="1"/>
                </p:cNvSpPr>
                <p:nvPr/>
              </p:nvSpPr>
              <p:spPr bwMode="auto">
                <a:xfrm>
                  <a:off x="202" y="0"/>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15" name="Line 51"/>
                <p:cNvSpPr>
                  <a:spLocks noChangeShapeType="1"/>
                </p:cNvSpPr>
                <p:nvPr/>
              </p:nvSpPr>
              <p:spPr bwMode="auto">
                <a:xfrm>
                  <a:off x="423" y="0"/>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7" name="Group 52"/>
              <p:cNvGrpSpPr>
                <a:grpSpLocks/>
              </p:cNvGrpSpPr>
              <p:nvPr/>
            </p:nvGrpSpPr>
            <p:grpSpPr bwMode="auto">
              <a:xfrm>
                <a:off x="84" y="342"/>
                <a:ext cx="408" cy="183"/>
                <a:chOff x="0" y="0"/>
                <a:chExt cx="408" cy="183"/>
              </a:xfrm>
            </p:grpSpPr>
            <p:sp>
              <p:nvSpPr>
                <p:cNvPr id="292917" name="Rectangle 53"/>
                <p:cNvSpPr>
                  <a:spLocks noChangeArrowheads="1"/>
                </p:cNvSpPr>
                <p:nvPr/>
              </p:nvSpPr>
              <p:spPr bwMode="auto">
                <a:xfrm>
                  <a:off x="0" y="0"/>
                  <a:ext cx="408" cy="181"/>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0    c</a:t>
                  </a:r>
                </a:p>
              </p:txBody>
            </p:sp>
            <p:sp>
              <p:nvSpPr>
                <p:cNvPr id="292918" name="Line 54"/>
                <p:cNvSpPr>
                  <a:spLocks noChangeShapeType="1"/>
                </p:cNvSpPr>
                <p:nvPr/>
              </p:nvSpPr>
              <p:spPr bwMode="auto">
                <a:xfrm>
                  <a:off x="210" y="2"/>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919" name="Line 55"/>
              <p:cNvSpPr>
                <a:spLocks noChangeShapeType="1"/>
              </p:cNvSpPr>
              <p:nvPr/>
            </p:nvSpPr>
            <p:spPr bwMode="auto">
              <a:xfrm>
                <a:off x="297" y="123"/>
                <a:ext cx="0" cy="204"/>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920" name="Line 56"/>
            <p:cNvSpPr>
              <a:spLocks noChangeShapeType="1"/>
            </p:cNvSpPr>
            <p:nvPr/>
          </p:nvSpPr>
          <p:spPr bwMode="auto">
            <a:xfrm>
              <a:off x="2340" y="585"/>
              <a:ext cx="204"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18" name="Group 57"/>
            <p:cNvGrpSpPr>
              <a:grpSpLocks/>
            </p:cNvGrpSpPr>
            <p:nvPr/>
          </p:nvGrpSpPr>
          <p:grpSpPr bwMode="auto">
            <a:xfrm>
              <a:off x="2544" y="489"/>
              <a:ext cx="589" cy="525"/>
              <a:chOff x="0" y="0"/>
              <a:chExt cx="589" cy="525"/>
            </a:xfrm>
          </p:grpSpPr>
          <p:grpSp>
            <p:nvGrpSpPr>
              <p:cNvPr id="19" name="Group 58"/>
              <p:cNvGrpSpPr>
                <a:grpSpLocks/>
              </p:cNvGrpSpPr>
              <p:nvPr/>
            </p:nvGrpSpPr>
            <p:grpSpPr bwMode="auto">
              <a:xfrm>
                <a:off x="0" y="0"/>
                <a:ext cx="589" cy="181"/>
                <a:chOff x="0" y="0"/>
                <a:chExt cx="589" cy="181"/>
              </a:xfrm>
            </p:grpSpPr>
            <p:sp>
              <p:nvSpPr>
                <p:cNvPr id="292923" name="Rectangle 59"/>
                <p:cNvSpPr>
                  <a:spLocks noChangeArrowheads="1"/>
                </p:cNvSpPr>
                <p:nvPr/>
              </p:nvSpPr>
              <p:spPr bwMode="auto">
                <a:xfrm>
                  <a:off x="0" y="0"/>
                  <a:ext cx="589" cy="181"/>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1        </a:t>
                  </a:r>
                  <a:r>
                    <a:rPr lang="en-US" altLang="zh-CN" dirty="0">
                      <a:latin typeface="Times New Roman" pitchFamily="2" charset="0"/>
                      <a:ea typeface="Arial Unicode MS" charset="0"/>
                    </a:rPr>
                    <a:t>∧</a:t>
                  </a:r>
                </a:p>
              </p:txBody>
            </p:sp>
            <p:sp>
              <p:nvSpPr>
                <p:cNvPr id="292924" name="Line 60"/>
                <p:cNvSpPr>
                  <a:spLocks noChangeShapeType="1"/>
                </p:cNvSpPr>
                <p:nvPr/>
              </p:nvSpPr>
              <p:spPr bwMode="auto">
                <a:xfrm>
                  <a:off x="202" y="0"/>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25" name="Line 61"/>
                <p:cNvSpPr>
                  <a:spLocks noChangeShapeType="1"/>
                </p:cNvSpPr>
                <p:nvPr/>
              </p:nvSpPr>
              <p:spPr bwMode="auto">
                <a:xfrm>
                  <a:off x="423" y="0"/>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0" name="Group 62"/>
              <p:cNvGrpSpPr>
                <a:grpSpLocks/>
              </p:cNvGrpSpPr>
              <p:nvPr/>
            </p:nvGrpSpPr>
            <p:grpSpPr bwMode="auto">
              <a:xfrm>
                <a:off x="84" y="342"/>
                <a:ext cx="408" cy="183"/>
                <a:chOff x="0" y="0"/>
                <a:chExt cx="408" cy="183"/>
              </a:xfrm>
            </p:grpSpPr>
            <p:sp>
              <p:nvSpPr>
                <p:cNvPr id="292927" name="Rectangle 63"/>
                <p:cNvSpPr>
                  <a:spLocks noChangeArrowheads="1"/>
                </p:cNvSpPr>
                <p:nvPr/>
              </p:nvSpPr>
              <p:spPr bwMode="auto">
                <a:xfrm>
                  <a:off x="0" y="0"/>
                  <a:ext cx="408" cy="181"/>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0    d</a:t>
                  </a:r>
                </a:p>
              </p:txBody>
            </p:sp>
            <p:sp>
              <p:nvSpPr>
                <p:cNvPr id="292928" name="Line 64"/>
                <p:cNvSpPr>
                  <a:spLocks noChangeShapeType="1"/>
                </p:cNvSpPr>
                <p:nvPr/>
              </p:nvSpPr>
              <p:spPr bwMode="auto">
                <a:xfrm>
                  <a:off x="210" y="2"/>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929" name="Line 65"/>
              <p:cNvSpPr>
                <a:spLocks noChangeShapeType="1"/>
              </p:cNvSpPr>
              <p:nvPr/>
            </p:nvSpPr>
            <p:spPr bwMode="auto">
              <a:xfrm>
                <a:off x="297" y="123"/>
                <a:ext cx="0" cy="204"/>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sp>
        <p:nvSpPr>
          <p:cNvPr id="292931" name="Line 67"/>
          <p:cNvSpPr>
            <a:spLocks noChangeShapeType="1"/>
          </p:cNvSpPr>
          <p:nvPr/>
        </p:nvSpPr>
        <p:spPr bwMode="auto">
          <a:xfrm>
            <a:off x="4819650" y="5137150"/>
            <a:ext cx="323850"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21" name="Group 68"/>
          <p:cNvGrpSpPr>
            <a:grpSpLocks/>
          </p:cNvGrpSpPr>
          <p:nvPr/>
        </p:nvGrpSpPr>
        <p:grpSpPr bwMode="auto">
          <a:xfrm>
            <a:off x="2316163" y="4775200"/>
            <a:ext cx="531812" cy="366713"/>
            <a:chOff x="0" y="0"/>
            <a:chExt cx="336" cy="231"/>
          </a:xfrm>
        </p:grpSpPr>
        <p:sp>
          <p:nvSpPr>
            <p:cNvPr id="292933" name="Rectangle 69"/>
            <p:cNvSpPr>
              <a:spLocks noChangeArrowheads="1"/>
            </p:cNvSpPr>
            <p:nvPr/>
          </p:nvSpPr>
          <p:spPr bwMode="auto">
            <a:xfrm>
              <a:off x="0" y="0"/>
              <a:ext cx="227"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D</a:t>
              </a:r>
            </a:p>
          </p:txBody>
        </p:sp>
        <p:sp>
          <p:nvSpPr>
            <p:cNvPr id="292934" name="Line 70"/>
            <p:cNvSpPr>
              <a:spLocks noChangeShapeType="1"/>
            </p:cNvSpPr>
            <p:nvPr/>
          </p:nvSpPr>
          <p:spPr bwMode="auto">
            <a:xfrm>
              <a:off x="0" y="231"/>
              <a:ext cx="336"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935" name="Line 71"/>
          <p:cNvSpPr>
            <a:spLocks noChangeShapeType="1"/>
          </p:cNvSpPr>
          <p:nvPr/>
        </p:nvSpPr>
        <p:spPr bwMode="auto">
          <a:xfrm>
            <a:off x="3670300" y="5170488"/>
            <a:ext cx="323850"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22" name="Group 72"/>
          <p:cNvGrpSpPr>
            <a:grpSpLocks/>
          </p:cNvGrpSpPr>
          <p:nvPr/>
        </p:nvGrpSpPr>
        <p:grpSpPr bwMode="auto">
          <a:xfrm>
            <a:off x="2841625" y="5018088"/>
            <a:ext cx="933450" cy="287337"/>
            <a:chOff x="0" y="0"/>
            <a:chExt cx="589" cy="181"/>
          </a:xfrm>
        </p:grpSpPr>
        <p:sp>
          <p:nvSpPr>
            <p:cNvPr id="292937" name="Rectangle 73"/>
            <p:cNvSpPr>
              <a:spLocks noChangeArrowheads="1"/>
            </p:cNvSpPr>
            <p:nvPr/>
          </p:nvSpPr>
          <p:spPr bwMode="auto">
            <a:xfrm>
              <a:off x="0" y="0"/>
              <a:ext cx="589" cy="181"/>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1  </a:t>
              </a:r>
              <a:r>
                <a:rPr lang="en-US" altLang="zh-CN" dirty="0">
                  <a:latin typeface="Times New Roman" pitchFamily="2" charset="0"/>
                  <a:ea typeface="Arial Unicode MS" charset="0"/>
                </a:rPr>
                <a:t>∧</a:t>
              </a:r>
              <a:endParaRPr lang="en-US" altLang="zh-CN" dirty="0">
                <a:latin typeface="Times New Roman" pitchFamily="2" charset="0"/>
                <a:ea typeface="宋体" charset="0"/>
              </a:endParaRPr>
            </a:p>
          </p:txBody>
        </p:sp>
        <p:sp>
          <p:nvSpPr>
            <p:cNvPr id="292938" name="Line 74"/>
            <p:cNvSpPr>
              <a:spLocks noChangeShapeType="1"/>
            </p:cNvSpPr>
            <p:nvPr/>
          </p:nvSpPr>
          <p:spPr bwMode="auto">
            <a:xfrm>
              <a:off x="201" y="0"/>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39" name="Line 75"/>
            <p:cNvSpPr>
              <a:spLocks noChangeShapeType="1"/>
            </p:cNvSpPr>
            <p:nvPr/>
          </p:nvSpPr>
          <p:spPr bwMode="auto">
            <a:xfrm>
              <a:off x="423" y="0"/>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3" name="Group 76"/>
          <p:cNvGrpSpPr>
            <a:grpSpLocks/>
          </p:cNvGrpSpPr>
          <p:nvPr/>
        </p:nvGrpSpPr>
        <p:grpSpPr bwMode="auto">
          <a:xfrm>
            <a:off x="3973513" y="4999038"/>
            <a:ext cx="933450" cy="287337"/>
            <a:chOff x="0" y="0"/>
            <a:chExt cx="589" cy="181"/>
          </a:xfrm>
        </p:grpSpPr>
        <p:sp>
          <p:nvSpPr>
            <p:cNvPr id="292941" name="Rectangle 77"/>
            <p:cNvSpPr>
              <a:spLocks noChangeArrowheads="1"/>
            </p:cNvSpPr>
            <p:nvPr/>
          </p:nvSpPr>
          <p:spPr bwMode="auto">
            <a:xfrm>
              <a:off x="0" y="0"/>
              <a:ext cx="589" cy="181"/>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1     </a:t>
              </a:r>
            </a:p>
          </p:txBody>
        </p:sp>
        <p:sp>
          <p:nvSpPr>
            <p:cNvPr id="292942" name="Line 78"/>
            <p:cNvSpPr>
              <a:spLocks noChangeShapeType="1"/>
            </p:cNvSpPr>
            <p:nvPr/>
          </p:nvSpPr>
          <p:spPr bwMode="auto">
            <a:xfrm>
              <a:off x="201" y="0"/>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43" name="Line 79"/>
            <p:cNvSpPr>
              <a:spLocks noChangeShapeType="1"/>
            </p:cNvSpPr>
            <p:nvPr/>
          </p:nvSpPr>
          <p:spPr bwMode="auto">
            <a:xfrm>
              <a:off x="423" y="0"/>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4" name="Group 85"/>
          <p:cNvGrpSpPr>
            <a:grpSpLocks/>
          </p:cNvGrpSpPr>
          <p:nvPr/>
        </p:nvGrpSpPr>
        <p:grpSpPr bwMode="auto">
          <a:xfrm>
            <a:off x="5143500" y="5013325"/>
            <a:ext cx="933450" cy="287338"/>
            <a:chOff x="0" y="0"/>
            <a:chExt cx="589" cy="181"/>
          </a:xfrm>
        </p:grpSpPr>
        <p:sp>
          <p:nvSpPr>
            <p:cNvPr id="292950" name="Rectangle 86"/>
            <p:cNvSpPr>
              <a:spLocks noChangeArrowheads="1"/>
            </p:cNvSpPr>
            <p:nvPr/>
          </p:nvSpPr>
          <p:spPr bwMode="auto">
            <a:xfrm>
              <a:off x="0" y="0"/>
              <a:ext cx="589" cy="181"/>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1        </a:t>
              </a:r>
              <a:r>
                <a:rPr lang="en-US" altLang="zh-CN" dirty="0">
                  <a:latin typeface="Times New Roman" pitchFamily="2" charset="0"/>
                  <a:ea typeface="Arial Unicode MS" charset="0"/>
                </a:rPr>
                <a:t>∧</a:t>
              </a:r>
              <a:endParaRPr lang="en-US" altLang="zh-CN" dirty="0">
                <a:latin typeface="Times New Roman" pitchFamily="2" charset="0"/>
                <a:ea typeface="宋体" charset="0"/>
              </a:endParaRPr>
            </a:p>
          </p:txBody>
        </p:sp>
        <p:sp>
          <p:nvSpPr>
            <p:cNvPr id="292951" name="Line 87"/>
            <p:cNvSpPr>
              <a:spLocks noChangeShapeType="1"/>
            </p:cNvSpPr>
            <p:nvPr/>
          </p:nvSpPr>
          <p:spPr bwMode="auto">
            <a:xfrm>
              <a:off x="201" y="0"/>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52" name="Line 88"/>
            <p:cNvSpPr>
              <a:spLocks noChangeShapeType="1"/>
            </p:cNvSpPr>
            <p:nvPr/>
          </p:nvSpPr>
          <p:spPr bwMode="auto">
            <a:xfrm>
              <a:off x="423" y="0"/>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5" name="Group 93"/>
          <p:cNvGrpSpPr>
            <a:grpSpLocks/>
          </p:cNvGrpSpPr>
          <p:nvPr/>
        </p:nvGrpSpPr>
        <p:grpSpPr bwMode="auto">
          <a:xfrm>
            <a:off x="2084388" y="2193925"/>
            <a:ext cx="2371725" cy="2903538"/>
            <a:chOff x="0" y="0"/>
            <a:chExt cx="1496" cy="1831"/>
          </a:xfrm>
        </p:grpSpPr>
        <p:sp>
          <p:nvSpPr>
            <p:cNvPr id="292958" name="Line 94"/>
            <p:cNvSpPr>
              <a:spLocks noChangeShapeType="1"/>
            </p:cNvSpPr>
            <p:nvPr/>
          </p:nvSpPr>
          <p:spPr bwMode="auto">
            <a:xfrm>
              <a:off x="9" y="3"/>
              <a:ext cx="204"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59" name="Line 95"/>
            <p:cNvSpPr>
              <a:spLocks noChangeShapeType="1"/>
            </p:cNvSpPr>
            <p:nvPr/>
          </p:nvSpPr>
          <p:spPr bwMode="auto">
            <a:xfrm>
              <a:off x="0" y="0"/>
              <a:ext cx="0" cy="1536"/>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60" name="Line 96"/>
            <p:cNvSpPr>
              <a:spLocks noChangeShapeType="1"/>
            </p:cNvSpPr>
            <p:nvPr/>
          </p:nvSpPr>
          <p:spPr bwMode="auto">
            <a:xfrm>
              <a:off x="0" y="1536"/>
              <a:ext cx="1496"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61" name="Line 97"/>
            <p:cNvSpPr>
              <a:spLocks noChangeShapeType="1"/>
            </p:cNvSpPr>
            <p:nvPr/>
          </p:nvSpPr>
          <p:spPr bwMode="auto">
            <a:xfrm>
              <a:off x="1488" y="1536"/>
              <a:ext cx="0" cy="295"/>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6" name="Group 98"/>
          <p:cNvGrpSpPr>
            <a:grpSpLocks/>
          </p:cNvGrpSpPr>
          <p:nvPr/>
        </p:nvGrpSpPr>
        <p:grpSpPr bwMode="auto">
          <a:xfrm>
            <a:off x="2432050" y="3182938"/>
            <a:ext cx="3200400" cy="1965325"/>
            <a:chOff x="0" y="0"/>
            <a:chExt cx="2019" cy="1239"/>
          </a:xfrm>
        </p:grpSpPr>
        <p:sp>
          <p:nvSpPr>
            <p:cNvPr id="292963" name="Line 99"/>
            <p:cNvSpPr>
              <a:spLocks noChangeShapeType="1"/>
            </p:cNvSpPr>
            <p:nvPr/>
          </p:nvSpPr>
          <p:spPr bwMode="auto">
            <a:xfrm>
              <a:off x="0" y="0"/>
              <a:ext cx="204"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64" name="Line 100"/>
            <p:cNvSpPr>
              <a:spLocks noChangeShapeType="1"/>
            </p:cNvSpPr>
            <p:nvPr/>
          </p:nvSpPr>
          <p:spPr bwMode="auto">
            <a:xfrm>
              <a:off x="3" y="0"/>
              <a:ext cx="0" cy="839"/>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65" name="Line 101"/>
            <p:cNvSpPr>
              <a:spLocks noChangeShapeType="1"/>
            </p:cNvSpPr>
            <p:nvPr/>
          </p:nvSpPr>
          <p:spPr bwMode="auto">
            <a:xfrm>
              <a:off x="3" y="846"/>
              <a:ext cx="2016"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66" name="Line 102"/>
            <p:cNvSpPr>
              <a:spLocks noChangeShapeType="1"/>
            </p:cNvSpPr>
            <p:nvPr/>
          </p:nvSpPr>
          <p:spPr bwMode="auto">
            <a:xfrm>
              <a:off x="2019" y="855"/>
              <a:ext cx="0" cy="384"/>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7" name="Group 103"/>
          <p:cNvGrpSpPr>
            <a:grpSpLocks/>
          </p:cNvGrpSpPr>
          <p:nvPr/>
        </p:nvGrpSpPr>
        <p:grpSpPr bwMode="auto">
          <a:xfrm>
            <a:off x="4567238" y="1798638"/>
            <a:ext cx="2657475" cy="1065212"/>
            <a:chOff x="0" y="0"/>
            <a:chExt cx="1676" cy="672"/>
          </a:xfrm>
        </p:grpSpPr>
        <p:grpSp>
          <p:nvGrpSpPr>
            <p:cNvPr id="28" name="Group 104"/>
            <p:cNvGrpSpPr>
              <a:grpSpLocks/>
            </p:cNvGrpSpPr>
            <p:nvPr/>
          </p:nvGrpSpPr>
          <p:grpSpPr bwMode="auto">
            <a:xfrm>
              <a:off x="0" y="0"/>
              <a:ext cx="934" cy="672"/>
              <a:chOff x="0" y="0"/>
              <a:chExt cx="934" cy="672"/>
            </a:xfrm>
          </p:grpSpPr>
          <p:grpSp>
            <p:nvGrpSpPr>
              <p:cNvPr id="29" name="Group 105"/>
              <p:cNvGrpSpPr>
                <a:grpSpLocks/>
              </p:cNvGrpSpPr>
              <p:nvPr/>
            </p:nvGrpSpPr>
            <p:grpSpPr bwMode="auto">
              <a:xfrm>
                <a:off x="345" y="162"/>
                <a:ext cx="589" cy="181"/>
                <a:chOff x="0" y="0"/>
                <a:chExt cx="589" cy="181"/>
              </a:xfrm>
            </p:grpSpPr>
            <p:sp>
              <p:nvSpPr>
                <p:cNvPr id="292970" name="Rectangle 106"/>
                <p:cNvSpPr>
                  <a:spLocks noChangeArrowheads="1"/>
                </p:cNvSpPr>
                <p:nvPr/>
              </p:nvSpPr>
              <p:spPr bwMode="auto">
                <a:xfrm>
                  <a:off x="0" y="0"/>
                  <a:ext cx="589" cy="180"/>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1</a:t>
                  </a:r>
                </a:p>
              </p:txBody>
            </p:sp>
            <p:sp>
              <p:nvSpPr>
                <p:cNvPr id="292971" name="Line 107"/>
                <p:cNvSpPr>
                  <a:spLocks noChangeShapeType="1"/>
                </p:cNvSpPr>
                <p:nvPr/>
              </p:nvSpPr>
              <p:spPr bwMode="auto">
                <a:xfrm>
                  <a:off x="202" y="0"/>
                  <a:ext cx="0" cy="18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72" name="Line 108"/>
                <p:cNvSpPr>
                  <a:spLocks noChangeShapeType="1"/>
                </p:cNvSpPr>
                <p:nvPr/>
              </p:nvSpPr>
              <p:spPr bwMode="auto">
                <a:xfrm>
                  <a:off x="423" y="0"/>
                  <a:ext cx="0" cy="18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0" name="Group 109"/>
              <p:cNvGrpSpPr>
                <a:grpSpLocks/>
              </p:cNvGrpSpPr>
              <p:nvPr/>
            </p:nvGrpSpPr>
            <p:grpSpPr bwMode="auto">
              <a:xfrm>
                <a:off x="456" y="489"/>
                <a:ext cx="408" cy="183"/>
                <a:chOff x="0" y="0"/>
                <a:chExt cx="408" cy="183"/>
              </a:xfrm>
            </p:grpSpPr>
            <p:sp>
              <p:nvSpPr>
                <p:cNvPr id="292974" name="Rectangle 110"/>
                <p:cNvSpPr>
                  <a:spLocks noChangeArrowheads="1"/>
                </p:cNvSpPr>
                <p:nvPr/>
              </p:nvSpPr>
              <p:spPr bwMode="auto">
                <a:xfrm>
                  <a:off x="1" y="0"/>
                  <a:ext cx="407" cy="181"/>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0    a</a:t>
                  </a:r>
                </a:p>
              </p:txBody>
            </p:sp>
            <p:sp>
              <p:nvSpPr>
                <p:cNvPr id="292975" name="Line 111"/>
                <p:cNvSpPr>
                  <a:spLocks noChangeShapeType="1"/>
                </p:cNvSpPr>
                <p:nvPr/>
              </p:nvSpPr>
              <p:spPr bwMode="auto">
                <a:xfrm>
                  <a:off x="210" y="2"/>
                  <a:ext cx="0" cy="181"/>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1" name="Group 112"/>
              <p:cNvGrpSpPr>
                <a:grpSpLocks/>
              </p:cNvGrpSpPr>
              <p:nvPr/>
            </p:nvGrpSpPr>
            <p:grpSpPr bwMode="auto">
              <a:xfrm>
                <a:off x="0" y="0"/>
                <a:ext cx="336" cy="231"/>
                <a:chOff x="0" y="0"/>
                <a:chExt cx="336" cy="231"/>
              </a:xfrm>
            </p:grpSpPr>
            <p:sp>
              <p:nvSpPr>
                <p:cNvPr id="292977" name="Rectangle 113"/>
                <p:cNvSpPr>
                  <a:spLocks noChangeArrowheads="1"/>
                </p:cNvSpPr>
                <p:nvPr/>
              </p:nvSpPr>
              <p:spPr bwMode="auto">
                <a:xfrm>
                  <a:off x="0" y="0"/>
                  <a:ext cx="227"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E</a:t>
                  </a:r>
                </a:p>
              </p:txBody>
            </p:sp>
            <p:sp>
              <p:nvSpPr>
                <p:cNvPr id="292978" name="Line 114"/>
                <p:cNvSpPr>
                  <a:spLocks noChangeShapeType="1"/>
                </p:cNvSpPr>
                <p:nvPr/>
              </p:nvSpPr>
              <p:spPr bwMode="auto">
                <a:xfrm>
                  <a:off x="0" y="231"/>
                  <a:ext cx="336"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979" name="Line 115"/>
              <p:cNvSpPr>
                <a:spLocks noChangeShapeType="1"/>
              </p:cNvSpPr>
              <p:nvPr/>
            </p:nvSpPr>
            <p:spPr bwMode="auto">
              <a:xfrm>
                <a:off x="663" y="285"/>
                <a:ext cx="0" cy="203"/>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92864" name="Group 116"/>
            <p:cNvGrpSpPr>
              <a:grpSpLocks/>
            </p:cNvGrpSpPr>
            <p:nvPr/>
          </p:nvGrpSpPr>
          <p:grpSpPr bwMode="auto">
            <a:xfrm>
              <a:off x="1087" y="173"/>
              <a:ext cx="589" cy="181"/>
              <a:chOff x="0" y="0"/>
              <a:chExt cx="589" cy="181"/>
            </a:xfrm>
          </p:grpSpPr>
          <p:sp>
            <p:nvSpPr>
              <p:cNvPr id="292981" name="Rectangle 117"/>
              <p:cNvSpPr>
                <a:spLocks noChangeArrowheads="1"/>
              </p:cNvSpPr>
              <p:nvPr/>
            </p:nvSpPr>
            <p:spPr bwMode="auto">
              <a:xfrm>
                <a:off x="0" y="0"/>
                <a:ext cx="589" cy="180"/>
              </a:xfrm>
              <a:prstGeom prst="rect">
                <a:avLst/>
              </a:prstGeom>
              <a:noFill/>
              <a:ln w="9525" cmpd="sng">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1        </a:t>
                </a:r>
                <a:r>
                  <a:rPr lang="en-US" altLang="zh-CN" dirty="0">
                    <a:latin typeface="Times New Roman" pitchFamily="2" charset="0"/>
                    <a:ea typeface="Arial Unicode MS" charset="0"/>
                  </a:rPr>
                  <a:t>∧</a:t>
                </a:r>
                <a:endParaRPr lang="en-US" altLang="zh-CN" dirty="0">
                  <a:latin typeface="Times New Roman" pitchFamily="2" charset="0"/>
                  <a:ea typeface="宋体" charset="0"/>
                </a:endParaRPr>
              </a:p>
            </p:txBody>
          </p:sp>
          <p:sp>
            <p:nvSpPr>
              <p:cNvPr id="292982" name="Line 118"/>
              <p:cNvSpPr>
                <a:spLocks noChangeShapeType="1"/>
              </p:cNvSpPr>
              <p:nvPr/>
            </p:nvSpPr>
            <p:spPr bwMode="auto">
              <a:xfrm>
                <a:off x="202" y="0"/>
                <a:ext cx="0" cy="18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83" name="Line 119"/>
              <p:cNvSpPr>
                <a:spLocks noChangeShapeType="1"/>
              </p:cNvSpPr>
              <p:nvPr/>
            </p:nvSpPr>
            <p:spPr bwMode="auto">
              <a:xfrm>
                <a:off x="423" y="0"/>
                <a:ext cx="0" cy="18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984" name="Line 120"/>
            <p:cNvSpPr>
              <a:spLocks noChangeShapeType="1"/>
            </p:cNvSpPr>
            <p:nvPr/>
          </p:nvSpPr>
          <p:spPr bwMode="auto">
            <a:xfrm>
              <a:off x="877" y="249"/>
              <a:ext cx="204"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292865" name="Group 121"/>
            <p:cNvGrpSpPr>
              <a:grpSpLocks/>
            </p:cNvGrpSpPr>
            <p:nvPr/>
          </p:nvGrpSpPr>
          <p:grpSpPr bwMode="auto">
            <a:xfrm>
              <a:off x="223" y="9"/>
              <a:ext cx="1156" cy="227"/>
              <a:chOff x="0" y="0"/>
              <a:chExt cx="1156" cy="227"/>
            </a:xfrm>
          </p:grpSpPr>
          <p:sp>
            <p:nvSpPr>
              <p:cNvPr id="292986" name="Line 122"/>
              <p:cNvSpPr>
                <a:spLocks noChangeShapeType="1"/>
              </p:cNvSpPr>
              <p:nvPr/>
            </p:nvSpPr>
            <p:spPr bwMode="auto">
              <a:xfrm>
                <a:off x="0" y="9"/>
                <a:ext cx="0" cy="204"/>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87" name="Line 123"/>
              <p:cNvSpPr>
                <a:spLocks noChangeShapeType="1"/>
              </p:cNvSpPr>
              <p:nvPr/>
            </p:nvSpPr>
            <p:spPr bwMode="auto">
              <a:xfrm>
                <a:off x="0" y="0"/>
                <a:ext cx="1155" cy="0"/>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88" name="Line 124"/>
              <p:cNvSpPr>
                <a:spLocks noChangeShapeType="1"/>
              </p:cNvSpPr>
              <p:nvPr/>
            </p:nvSpPr>
            <p:spPr bwMode="auto">
              <a:xfrm>
                <a:off x="1152" y="0"/>
                <a:ext cx="0" cy="227"/>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sp>
        <p:nvSpPr>
          <p:cNvPr id="64624" name="Rectangle 125"/>
          <p:cNvSpPr>
            <a:spLocks noChangeArrowheads="1"/>
          </p:cNvSpPr>
          <p:nvPr/>
        </p:nvSpPr>
        <p:spPr bwMode="auto">
          <a:xfrm>
            <a:off x="1676400" y="5568950"/>
            <a:ext cx="4495800" cy="38100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5-14   </a:t>
            </a:r>
            <a:r>
              <a:rPr lang="zh-CN" altLang="en-US" sz="2000" b="1" dirty="0">
                <a:latin typeface="楷体" pitchFamily="49" charset="-122"/>
                <a:ea typeface="楷体" pitchFamily="49" charset="-122"/>
              </a:rPr>
              <a:t>广义表的存储结构示意图</a:t>
            </a:r>
          </a:p>
        </p:txBody>
      </p:sp>
      <p:sp>
        <p:nvSpPr>
          <p:cNvPr id="114" name="灯片编号占位符 113"/>
          <p:cNvSpPr>
            <a:spLocks noGrp="1"/>
          </p:cNvSpPr>
          <p:nvPr>
            <p:ph type="sldNum" sz="quarter" idx="12"/>
          </p:nvPr>
        </p:nvSpPr>
        <p:spPr/>
        <p:txBody>
          <a:bodyPr/>
          <a:lstStyle/>
          <a:p>
            <a:fld id="{8EC1CFFA-9162-4795-A94E-2747091806DB}" type="slidenum">
              <a:rPr lang="zh-CN" altLang="en-US" smtClean="0"/>
              <a:pPr/>
              <a:t>217</a:t>
            </a:fld>
            <a:endParaRPr lang="en-US" altLang="zh-CN"/>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p:nvPr>
        </p:nvSpPr>
        <p:spPr>
          <a:xfrm>
            <a:off x="152400" y="152400"/>
            <a:ext cx="8839200" cy="4500563"/>
          </a:xfrm>
        </p:spPr>
        <p:txBody>
          <a:bodyPr/>
          <a:lstStyle/>
          <a:p>
            <a:pPr marL="0" indent="0">
              <a:lnSpc>
                <a:spcPct val="110000"/>
              </a:lnSpc>
              <a:buFont typeface="Wingdings" pitchFamily="2" charset="2"/>
              <a:buNone/>
            </a:pPr>
            <a:r>
              <a:rPr lang="zh-CN" altLang="en-US" sz="2800" b="1" noProof="1">
                <a:latin typeface="楷体" pitchFamily="49" charset="-122"/>
              </a:rPr>
              <a:t>对于上述存储结构，有如下几个特点：</a:t>
            </a:r>
          </a:p>
          <a:p>
            <a:pPr marL="381000" lvl="1" indent="0">
              <a:lnSpc>
                <a:spcPct val="110000"/>
              </a:lnSpc>
              <a:buFont typeface="Wingdings" pitchFamily="2" charset="2"/>
              <a:buNone/>
            </a:pPr>
            <a:r>
              <a:rPr lang="en-US" altLang="zh-CN" b="1" noProof="1">
                <a:latin typeface="楷体" pitchFamily="49" charset="-122"/>
                <a:ea typeface="楷体" pitchFamily="49" charset="-122"/>
              </a:rPr>
              <a:t>(1) </a:t>
            </a:r>
            <a:r>
              <a:rPr lang="zh-CN" altLang="en-US" b="1" noProof="1">
                <a:latin typeface="楷体" pitchFamily="49" charset="-122"/>
                <a:ea typeface="楷体" pitchFamily="49" charset="-122"/>
              </a:rPr>
              <a:t>若广义表为空，表头指针为空；否则，表头指针总是指向一个表结点，其中</a:t>
            </a:r>
            <a:r>
              <a:rPr lang="en-US" altLang="zh-CN" b="1" noProof="1">
                <a:latin typeface="楷体" pitchFamily="49" charset="-122"/>
                <a:ea typeface="楷体" pitchFamily="49" charset="-122"/>
              </a:rPr>
              <a:t>hp</a:t>
            </a:r>
            <a:r>
              <a:rPr lang="zh-CN" altLang="en-US" b="1" noProof="1">
                <a:latin typeface="楷体" pitchFamily="49" charset="-122"/>
                <a:ea typeface="楷体" pitchFamily="49" charset="-122"/>
              </a:rPr>
              <a:t>指向广义表的表头结点</a:t>
            </a:r>
            <a:r>
              <a:rPr lang="en-US" altLang="zh-CN" b="1" noProof="1">
                <a:latin typeface="楷体" pitchFamily="49" charset="-122"/>
                <a:ea typeface="楷体" pitchFamily="49" charset="-122"/>
              </a:rPr>
              <a:t>(</a:t>
            </a:r>
            <a:r>
              <a:rPr lang="zh-CN" altLang="en-US" b="1" noProof="1">
                <a:latin typeface="楷体" pitchFamily="49" charset="-122"/>
                <a:ea typeface="楷体" pitchFamily="49" charset="-122"/>
              </a:rPr>
              <a:t>或为原子结点，或为表结点</a:t>
            </a:r>
            <a:r>
              <a:rPr lang="en-US" altLang="zh-CN" b="1" noProof="1">
                <a:latin typeface="楷体" pitchFamily="49" charset="-122"/>
                <a:ea typeface="楷体" pitchFamily="49" charset="-122"/>
              </a:rPr>
              <a:t>) </a:t>
            </a:r>
            <a:r>
              <a:rPr lang="zh-CN" altLang="en-US" b="1" noProof="1">
                <a:latin typeface="楷体" pitchFamily="49" charset="-122"/>
                <a:ea typeface="楷体" pitchFamily="49" charset="-122"/>
              </a:rPr>
              <a:t>，</a:t>
            </a:r>
            <a:r>
              <a:rPr lang="en-US" altLang="zh-CN" b="1" noProof="1">
                <a:latin typeface="楷体" pitchFamily="49" charset="-122"/>
                <a:ea typeface="楷体" pitchFamily="49" charset="-122"/>
              </a:rPr>
              <a:t>tp</a:t>
            </a:r>
            <a:r>
              <a:rPr lang="zh-CN" altLang="en-US" b="1" noProof="1">
                <a:latin typeface="楷体" pitchFamily="49" charset="-122"/>
                <a:ea typeface="楷体" pitchFamily="49" charset="-122"/>
              </a:rPr>
              <a:t>指向广义表的表尾</a:t>
            </a:r>
            <a:r>
              <a:rPr lang="en-US" altLang="zh-CN" b="1" noProof="1">
                <a:latin typeface="楷体" pitchFamily="49" charset="-122"/>
                <a:ea typeface="楷体" pitchFamily="49" charset="-122"/>
              </a:rPr>
              <a:t>(</a:t>
            </a:r>
            <a:r>
              <a:rPr lang="zh-CN" altLang="en-US" b="1" noProof="1">
                <a:latin typeface="楷体" pitchFamily="49" charset="-122"/>
                <a:ea typeface="楷体" pitchFamily="49" charset="-122"/>
              </a:rPr>
              <a:t>表尾为空时，指针为空，否则必为表结点</a:t>
            </a:r>
            <a:r>
              <a:rPr lang="en-US" altLang="zh-CN" b="1" noProof="1">
                <a:latin typeface="楷体" pitchFamily="49" charset="-122"/>
                <a:ea typeface="楷体" pitchFamily="49" charset="-122"/>
              </a:rPr>
              <a:t>)</a:t>
            </a:r>
            <a:r>
              <a:rPr lang="zh-CN" altLang="en-US" b="1" noProof="1">
                <a:latin typeface="楷体" pitchFamily="49" charset="-122"/>
                <a:ea typeface="楷体" pitchFamily="49" charset="-122"/>
              </a:rPr>
              <a:t>。</a:t>
            </a:r>
          </a:p>
          <a:p>
            <a:pPr marL="381000" lvl="1" indent="0">
              <a:lnSpc>
                <a:spcPct val="110000"/>
              </a:lnSpc>
              <a:buFont typeface="Wingdings" pitchFamily="2" charset="2"/>
              <a:buNone/>
            </a:pPr>
            <a:r>
              <a:rPr lang="en-US" altLang="zh-CN" b="1" noProof="1">
                <a:latin typeface="楷体" pitchFamily="49" charset="-122"/>
                <a:ea typeface="楷体" pitchFamily="49" charset="-122"/>
              </a:rPr>
              <a:t>(2)  </a:t>
            </a:r>
            <a:r>
              <a:rPr lang="zh-CN" altLang="en-US" b="1" noProof="1">
                <a:latin typeface="楷体" pitchFamily="49" charset="-122"/>
                <a:ea typeface="楷体" pitchFamily="49" charset="-122"/>
              </a:rPr>
              <a:t>这种结构求广义表的长度、深度、表头、表尾的操作十分方便。</a:t>
            </a:r>
          </a:p>
          <a:p>
            <a:pPr marL="381000" lvl="1" indent="0">
              <a:lnSpc>
                <a:spcPct val="110000"/>
              </a:lnSpc>
              <a:buFont typeface="Wingdings" pitchFamily="2" charset="2"/>
              <a:buNone/>
            </a:pPr>
            <a:r>
              <a:rPr lang="en-US" altLang="zh-CN" b="1" noProof="1">
                <a:latin typeface="楷体" pitchFamily="49" charset="-122"/>
                <a:ea typeface="楷体" pitchFamily="49" charset="-122"/>
              </a:rPr>
              <a:t>(3)  </a:t>
            </a:r>
            <a:r>
              <a:rPr lang="zh-CN" altLang="en-US" b="1" noProof="1">
                <a:latin typeface="楷体" pitchFamily="49" charset="-122"/>
                <a:ea typeface="楷体" pitchFamily="49" charset="-122"/>
              </a:rPr>
              <a:t>表结点太多，造成空间浪费。也可用图</a:t>
            </a:r>
            <a:r>
              <a:rPr lang="en-US" altLang="zh-CN" b="1" noProof="1">
                <a:effectLst>
                  <a:outerShdw blurRad="38100" dist="38100" dir="2700000">
                    <a:srgbClr val="FFFFFF"/>
                  </a:outerShdw>
                </a:effectLst>
                <a:latin typeface="楷体" pitchFamily="49" charset="-122"/>
                <a:ea typeface="楷体" pitchFamily="49" charset="-122"/>
              </a:rPr>
              <a:t>5</a:t>
            </a:r>
            <a:r>
              <a:rPr lang="en-US" altLang="zh-CN" b="1" noProof="1">
                <a:latin typeface="楷体" pitchFamily="49" charset="-122"/>
                <a:ea typeface="楷体" pitchFamily="49" charset="-122"/>
              </a:rPr>
              <a:t>-15</a:t>
            </a:r>
            <a:r>
              <a:rPr lang="zh-CN" altLang="en-US" b="1" noProof="1">
                <a:latin typeface="楷体" pitchFamily="49" charset="-122"/>
                <a:ea typeface="楷体" pitchFamily="49" charset="-122"/>
              </a:rPr>
              <a:t>所示的结点结构。</a:t>
            </a:r>
          </a:p>
        </p:txBody>
      </p:sp>
      <p:grpSp>
        <p:nvGrpSpPr>
          <p:cNvPr id="2" name="Group 3"/>
          <p:cNvGrpSpPr>
            <a:grpSpLocks/>
          </p:cNvGrpSpPr>
          <p:nvPr/>
        </p:nvGrpSpPr>
        <p:grpSpPr bwMode="auto">
          <a:xfrm>
            <a:off x="115888" y="5013325"/>
            <a:ext cx="8704262" cy="1368425"/>
            <a:chOff x="0" y="0"/>
            <a:chExt cx="5483" cy="862"/>
          </a:xfrm>
        </p:grpSpPr>
        <p:sp>
          <p:nvSpPr>
            <p:cNvPr id="65539" name="Rectangle 4"/>
            <p:cNvSpPr>
              <a:spLocks noChangeArrowheads="1"/>
            </p:cNvSpPr>
            <p:nvPr/>
          </p:nvSpPr>
          <p:spPr bwMode="auto">
            <a:xfrm>
              <a:off x="1367" y="622"/>
              <a:ext cx="2832"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5-15 </a:t>
              </a:r>
              <a:r>
                <a:rPr lang="zh-CN" altLang="en-US" sz="2000" b="1" dirty="0">
                  <a:latin typeface="楷体" pitchFamily="49" charset="-122"/>
                  <a:ea typeface="楷体" pitchFamily="49" charset="-122"/>
                </a:rPr>
                <a:t>广义表的链表结点结构示意图</a:t>
              </a:r>
            </a:p>
          </p:txBody>
        </p:sp>
        <p:sp>
          <p:nvSpPr>
            <p:cNvPr id="65540" name="Rectangle 5"/>
            <p:cNvSpPr>
              <a:spLocks noChangeArrowheads="1"/>
            </p:cNvSpPr>
            <p:nvPr/>
          </p:nvSpPr>
          <p:spPr bwMode="auto">
            <a:xfrm>
              <a:off x="3397" y="336"/>
              <a:ext cx="1134" cy="227"/>
            </a:xfrm>
            <a:prstGeom prst="rect">
              <a:avLst/>
            </a:prstGeom>
            <a:noFill/>
            <a:ln w="9525">
              <a:noFill/>
              <a:miter lim="800000"/>
              <a:headEnd/>
              <a:tailEnd/>
            </a:ln>
          </p:spPr>
          <p:txBody>
            <a:bodyPr lIns="92075" tIns="46038" rIns="92075" bIns="46038" anchor="ctr"/>
            <a:lstStyle/>
            <a:p>
              <a:pPr algn="ctr" eaLnBrk="0" hangingPunct="0"/>
              <a:r>
                <a:rPr lang="en-US" altLang="zh-CN" sz="2000" b="1" dirty="0"/>
                <a:t>(b)</a:t>
              </a:r>
              <a:r>
                <a:rPr lang="en-US" altLang="zh-CN" sz="2000" b="1" dirty="0">
                  <a:latin typeface="Arial" pitchFamily="34" charset="0"/>
                </a:rPr>
                <a:t>     </a:t>
              </a:r>
              <a:r>
                <a:rPr lang="zh-CN" altLang="en-US" sz="2000" b="1" dirty="0">
                  <a:latin typeface="楷体" pitchFamily="49" charset="-122"/>
                  <a:ea typeface="楷体" pitchFamily="49" charset="-122"/>
                </a:rPr>
                <a:t>表结点</a:t>
              </a:r>
            </a:p>
          </p:txBody>
        </p:sp>
        <p:sp>
          <p:nvSpPr>
            <p:cNvPr id="65541" name="Rectangle 6"/>
            <p:cNvSpPr>
              <a:spLocks noChangeArrowheads="1"/>
            </p:cNvSpPr>
            <p:nvPr/>
          </p:nvSpPr>
          <p:spPr bwMode="auto">
            <a:xfrm>
              <a:off x="311" y="336"/>
              <a:ext cx="1407" cy="227"/>
            </a:xfrm>
            <a:prstGeom prst="rect">
              <a:avLst/>
            </a:prstGeom>
            <a:noFill/>
            <a:ln w="9525">
              <a:noFill/>
              <a:miter lim="800000"/>
              <a:headEnd/>
              <a:tailEnd/>
            </a:ln>
          </p:spPr>
          <p:txBody>
            <a:bodyPr lIns="92075" tIns="46038" rIns="92075" bIns="46038" anchor="ctr"/>
            <a:lstStyle/>
            <a:p>
              <a:pPr algn="ctr" eaLnBrk="0" hangingPunct="0"/>
              <a:r>
                <a:rPr lang="en-US" altLang="zh-CN" sz="2000" b="1" dirty="0"/>
                <a:t>(a</a:t>
              </a:r>
              <a:r>
                <a:rPr lang="en-US" altLang="zh-CN" sz="2000" b="1" dirty="0">
                  <a:latin typeface="楷体" pitchFamily="49" charset="-122"/>
                  <a:ea typeface="楷体" pitchFamily="49" charset="-122"/>
                </a:rPr>
                <a:t>) </a:t>
              </a:r>
              <a:r>
                <a:rPr lang="zh-CN" altLang="en-US" sz="2000" b="1" dirty="0">
                  <a:latin typeface="楷体" pitchFamily="49" charset="-122"/>
                  <a:ea typeface="楷体" pitchFamily="49" charset="-122"/>
                </a:rPr>
                <a:t>原子结点</a:t>
              </a:r>
            </a:p>
          </p:txBody>
        </p:sp>
        <p:grpSp>
          <p:nvGrpSpPr>
            <p:cNvPr id="3" name="Group 7"/>
            <p:cNvGrpSpPr>
              <a:grpSpLocks/>
            </p:cNvGrpSpPr>
            <p:nvPr/>
          </p:nvGrpSpPr>
          <p:grpSpPr bwMode="auto">
            <a:xfrm>
              <a:off x="2760" y="0"/>
              <a:ext cx="2723" cy="272"/>
              <a:chOff x="0" y="0"/>
              <a:chExt cx="2723" cy="272"/>
            </a:xfrm>
          </p:grpSpPr>
          <p:sp>
            <p:nvSpPr>
              <p:cNvPr id="65543" name="Rectangle 8"/>
              <p:cNvSpPr>
                <a:spLocks noChangeArrowheads="1"/>
              </p:cNvSpPr>
              <p:nvPr/>
            </p:nvSpPr>
            <p:spPr bwMode="auto">
              <a:xfrm>
                <a:off x="0" y="0"/>
                <a:ext cx="2723" cy="272"/>
              </a:xfrm>
              <a:prstGeom prst="rect">
                <a:avLst/>
              </a:prstGeom>
              <a:noFill/>
              <a:ln w="19050">
                <a:solidFill>
                  <a:schemeClr val="tx1"/>
                </a:solidFill>
                <a:miter lim="800000"/>
                <a:headEnd/>
                <a:tailEnd/>
              </a:ln>
            </p:spPr>
            <p:txBody>
              <a:bodyPr wrap="none" anchor="ctr"/>
              <a:lstStyle/>
              <a:p>
                <a:r>
                  <a:rPr lang="en-US" altLang="zh-CN" b="1" dirty="0"/>
                  <a:t>tag=1     </a:t>
                </a:r>
                <a:r>
                  <a:rPr lang="zh-CN" altLang="en-US" b="1" dirty="0">
                    <a:latin typeface="楷体" pitchFamily="49" charset="-122"/>
                    <a:ea typeface="楷体" pitchFamily="49" charset="-122"/>
                  </a:rPr>
                  <a:t>表头指针</a:t>
                </a:r>
                <a:r>
                  <a:rPr lang="en-US" altLang="zh-CN" b="1" dirty="0">
                    <a:latin typeface="楷体" pitchFamily="49" charset="-122"/>
                    <a:ea typeface="楷体" pitchFamily="49" charset="-122"/>
                  </a:rPr>
                  <a:t>hp      </a:t>
                </a:r>
                <a:r>
                  <a:rPr lang="zh-CN" altLang="en-US" b="1" dirty="0">
                    <a:latin typeface="楷体" pitchFamily="49" charset="-122"/>
                    <a:ea typeface="楷体" pitchFamily="49" charset="-122"/>
                  </a:rPr>
                  <a:t>表尾指针</a:t>
                </a:r>
                <a:r>
                  <a:rPr lang="en-US" altLang="zh-CN" b="1" dirty="0" err="1">
                    <a:latin typeface="楷体" pitchFamily="49" charset="-122"/>
                    <a:ea typeface="楷体" pitchFamily="49" charset="-122"/>
                  </a:rPr>
                  <a:t>tp</a:t>
                </a:r>
                <a:r>
                  <a:rPr lang="en-US" altLang="zh-CN" dirty="0">
                    <a:latin typeface="楷体" pitchFamily="49" charset="-122"/>
                    <a:ea typeface="楷体" pitchFamily="49" charset="-122"/>
                  </a:rPr>
                  <a:t> </a:t>
                </a:r>
              </a:p>
            </p:txBody>
          </p:sp>
          <p:sp>
            <p:nvSpPr>
              <p:cNvPr id="293897" name="Line 9"/>
              <p:cNvSpPr>
                <a:spLocks noChangeShapeType="1"/>
              </p:cNvSpPr>
              <p:nvPr/>
            </p:nvSpPr>
            <p:spPr bwMode="auto">
              <a:xfrm>
                <a:off x="591" y="0"/>
                <a:ext cx="0" cy="272"/>
              </a:xfrm>
              <a:prstGeom prst="line">
                <a:avLst/>
              </a:prstGeom>
              <a:noFill/>
              <a:ln w="19050"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3898" name="Line 10"/>
              <p:cNvSpPr>
                <a:spLocks noChangeShapeType="1"/>
              </p:cNvSpPr>
              <p:nvPr/>
            </p:nvSpPr>
            <p:spPr bwMode="auto">
              <a:xfrm>
                <a:off x="1680" y="0"/>
                <a:ext cx="0" cy="272"/>
              </a:xfrm>
              <a:prstGeom prst="line">
                <a:avLst/>
              </a:prstGeom>
              <a:noFill/>
              <a:ln w="19050"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4" name="Group 11"/>
            <p:cNvGrpSpPr>
              <a:grpSpLocks/>
            </p:cNvGrpSpPr>
            <p:nvPr/>
          </p:nvGrpSpPr>
          <p:grpSpPr bwMode="auto">
            <a:xfrm>
              <a:off x="0" y="0"/>
              <a:ext cx="2626" cy="272"/>
              <a:chOff x="0" y="0"/>
              <a:chExt cx="2626" cy="272"/>
            </a:xfrm>
          </p:grpSpPr>
          <p:sp>
            <p:nvSpPr>
              <p:cNvPr id="65547" name="Rectangle 12"/>
              <p:cNvSpPr>
                <a:spLocks noChangeArrowheads="1"/>
              </p:cNvSpPr>
              <p:nvPr/>
            </p:nvSpPr>
            <p:spPr bwMode="auto">
              <a:xfrm>
                <a:off x="0" y="0"/>
                <a:ext cx="2626" cy="272"/>
              </a:xfrm>
              <a:prstGeom prst="rect">
                <a:avLst/>
              </a:prstGeom>
              <a:noFill/>
              <a:ln w="19050">
                <a:solidFill>
                  <a:schemeClr val="tx1"/>
                </a:solidFill>
                <a:miter lim="800000"/>
                <a:headEnd/>
                <a:tailEnd/>
              </a:ln>
            </p:spPr>
            <p:txBody>
              <a:bodyPr wrap="none" anchor="ctr"/>
              <a:lstStyle/>
              <a:p>
                <a:r>
                  <a:rPr lang="en-US" altLang="zh-CN" b="1" dirty="0"/>
                  <a:t>tag=0      </a:t>
                </a:r>
                <a:r>
                  <a:rPr lang="zh-CN" altLang="en-US" b="1" dirty="0">
                    <a:latin typeface="楷体" pitchFamily="49" charset="-122"/>
                    <a:ea typeface="楷体" pitchFamily="49" charset="-122"/>
                  </a:rPr>
                  <a:t>原子的值      表尾指针</a:t>
                </a:r>
                <a:r>
                  <a:rPr lang="en-US" altLang="zh-CN" b="1" dirty="0" err="1">
                    <a:latin typeface="楷体" pitchFamily="49" charset="-122"/>
                    <a:ea typeface="楷体" pitchFamily="49" charset="-122"/>
                  </a:rPr>
                  <a:t>tp</a:t>
                </a:r>
                <a:r>
                  <a:rPr lang="en-US" altLang="zh-CN" dirty="0">
                    <a:latin typeface="楷体" pitchFamily="49" charset="-122"/>
                    <a:ea typeface="楷体" pitchFamily="49" charset="-122"/>
                  </a:rPr>
                  <a:t> </a:t>
                </a:r>
              </a:p>
            </p:txBody>
          </p:sp>
          <p:sp>
            <p:nvSpPr>
              <p:cNvPr id="293901" name="Line 13"/>
              <p:cNvSpPr>
                <a:spLocks noChangeShapeType="1"/>
              </p:cNvSpPr>
              <p:nvPr/>
            </p:nvSpPr>
            <p:spPr bwMode="auto">
              <a:xfrm>
                <a:off x="585" y="0"/>
                <a:ext cx="0" cy="272"/>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3902" name="Line 14"/>
              <p:cNvSpPr>
                <a:spLocks noChangeShapeType="1"/>
              </p:cNvSpPr>
              <p:nvPr/>
            </p:nvSpPr>
            <p:spPr bwMode="auto">
              <a:xfrm>
                <a:off x="1530" y="0"/>
                <a:ext cx="0" cy="272"/>
              </a:xfrm>
              <a:prstGeom prst="line">
                <a:avLst/>
              </a:prstGeom>
              <a:noFill/>
              <a:ln w="9525" cmpd="sng">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sp>
        <p:nvSpPr>
          <p:cNvPr id="15" name="灯片编号占位符 14"/>
          <p:cNvSpPr>
            <a:spLocks noGrp="1"/>
          </p:cNvSpPr>
          <p:nvPr>
            <p:ph type="sldNum" sz="quarter" idx="12"/>
          </p:nvPr>
        </p:nvSpPr>
        <p:spPr/>
        <p:txBody>
          <a:bodyPr/>
          <a:lstStyle/>
          <a:p>
            <a:fld id="{8EC1CFFA-9162-4795-A94E-2747091806DB}" type="slidenum">
              <a:rPr lang="zh-CN" altLang="en-US" smtClean="0"/>
              <a:pPr/>
              <a:t>218</a:t>
            </a:fld>
            <a:endParaRPr lang="en-US" altLang="zh-CN"/>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内容占位符 1"/>
          <p:cNvSpPr>
            <a:spLocks noGrp="1" noChangeArrowheads="1"/>
          </p:cNvSpPr>
          <p:nvPr>
            <p:ph/>
          </p:nvPr>
        </p:nvSpPr>
        <p:spPr>
          <a:xfrm>
            <a:off x="251520" y="642918"/>
            <a:ext cx="8535322" cy="5486400"/>
          </a:xfrm>
        </p:spPr>
        <p:txBody>
          <a:bodyPr/>
          <a:lstStyle/>
          <a:p>
            <a:pPr>
              <a:buFont typeface="Wingdings" pitchFamily="2" charset="2"/>
              <a:buNone/>
            </a:pPr>
            <a:r>
              <a:rPr lang="en-US" altLang="zh-CN" sz="2800" b="1" dirty="0" err="1"/>
              <a:t>typedef</a:t>
            </a:r>
            <a:r>
              <a:rPr lang="en-US" altLang="zh-CN" sz="2800" b="1" dirty="0"/>
              <a:t> </a:t>
            </a:r>
            <a:r>
              <a:rPr lang="en-US" altLang="zh-CN" sz="2800" b="1" dirty="0" err="1"/>
              <a:t>struct</a:t>
            </a:r>
            <a:r>
              <a:rPr lang="en-US" altLang="zh-CN" sz="2800" b="1" dirty="0"/>
              <a:t> </a:t>
            </a:r>
            <a:r>
              <a:rPr lang="en-US" altLang="zh-CN" sz="2800" b="1" dirty="0" err="1"/>
              <a:t>GLNode</a:t>
            </a:r>
            <a:endParaRPr lang="en-US" altLang="zh-CN" sz="2800" b="1" dirty="0"/>
          </a:p>
          <a:p>
            <a:pPr lvl="1">
              <a:buClr>
                <a:schemeClr val="accent2"/>
              </a:buClr>
              <a:buSzPct val="80000"/>
              <a:buFont typeface="Wingdings" pitchFamily="2" charset="2"/>
              <a:buNone/>
            </a:pPr>
            <a:r>
              <a:rPr lang="en-US" altLang="zh-CN" b="1" dirty="0"/>
              <a:t>{  </a:t>
            </a:r>
            <a:r>
              <a:rPr lang="en-US" altLang="zh-CN" b="1" dirty="0" err="1"/>
              <a:t>int</a:t>
            </a:r>
            <a:r>
              <a:rPr lang="en-US" altLang="zh-CN" b="1" dirty="0"/>
              <a:t>   tag </a:t>
            </a:r>
            <a:r>
              <a:rPr lang="en-US" altLang="zh-CN" b="1" dirty="0">
                <a:latin typeface="楷体" pitchFamily="49" charset="-122"/>
                <a:ea typeface="楷体" pitchFamily="49" charset="-122"/>
              </a:rPr>
              <a:t>;     /*  </a:t>
            </a:r>
            <a:r>
              <a:rPr lang="zh-CN" altLang="en-US" b="1" dirty="0">
                <a:latin typeface="楷体" pitchFamily="49" charset="-122"/>
                <a:ea typeface="楷体" pitchFamily="49" charset="-122"/>
              </a:rPr>
              <a:t>标志域，为</a:t>
            </a:r>
            <a:r>
              <a:rPr lang="en-US" altLang="zh-CN" b="1" dirty="0">
                <a:latin typeface="楷体" pitchFamily="49" charset="-122"/>
                <a:ea typeface="楷体" pitchFamily="49" charset="-122"/>
              </a:rPr>
              <a:t>1</a:t>
            </a:r>
            <a:r>
              <a:rPr lang="zh-CN" altLang="en-US" b="1" dirty="0">
                <a:latin typeface="楷体" pitchFamily="49" charset="-122"/>
                <a:ea typeface="楷体" pitchFamily="49" charset="-122"/>
              </a:rPr>
              <a:t>：表结点</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为</a:t>
            </a:r>
            <a:r>
              <a:rPr lang="en-US" altLang="zh-CN" b="1" dirty="0">
                <a:latin typeface="楷体" pitchFamily="49" charset="-122"/>
                <a:ea typeface="楷体" pitchFamily="49" charset="-122"/>
              </a:rPr>
              <a:t>0 </a:t>
            </a:r>
            <a:r>
              <a:rPr lang="zh-CN" altLang="en-US" b="1" dirty="0">
                <a:latin typeface="楷体" pitchFamily="49" charset="-122"/>
                <a:ea typeface="楷体" pitchFamily="49" charset="-122"/>
              </a:rPr>
              <a:t>：原子结点  *</a:t>
            </a:r>
            <a:r>
              <a:rPr lang="en-US" altLang="zh-CN" b="1" dirty="0">
                <a:latin typeface="楷体" pitchFamily="49" charset="-122"/>
                <a:ea typeface="楷体" pitchFamily="49" charset="-122"/>
              </a:rPr>
              <a:t>/</a:t>
            </a:r>
          </a:p>
          <a:p>
            <a:pPr lvl="2">
              <a:buClr>
                <a:schemeClr val="accent2"/>
              </a:buClr>
              <a:buSzPct val="80000"/>
              <a:buFont typeface="Wingdings" pitchFamily="2" charset="2"/>
              <a:buNone/>
            </a:pPr>
            <a:r>
              <a:rPr lang="en-US" altLang="zh-CN" sz="2800" b="1" dirty="0"/>
              <a:t>union</a:t>
            </a:r>
          </a:p>
          <a:p>
            <a:pPr lvl="3">
              <a:buClr>
                <a:schemeClr val="accent2"/>
              </a:buClr>
              <a:buSzPct val="80000"/>
              <a:buFont typeface="Wingdings" pitchFamily="2" charset="2"/>
              <a:buNone/>
            </a:pPr>
            <a:r>
              <a:rPr lang="en-US" altLang="zh-CN" sz="2800" b="1" dirty="0"/>
              <a:t>{  </a:t>
            </a:r>
            <a:r>
              <a:rPr lang="en-US" altLang="zh-CN" sz="2800" b="1" dirty="0" err="1"/>
              <a:t>elemtype</a:t>
            </a:r>
            <a:r>
              <a:rPr lang="en-US" altLang="zh-CN" sz="2800" b="1" dirty="0"/>
              <a:t> value</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原子结点的值域  *</a:t>
            </a:r>
            <a:r>
              <a:rPr lang="en-US" altLang="zh-CN" sz="2800" b="1" dirty="0">
                <a:latin typeface="楷体" pitchFamily="49" charset="-122"/>
                <a:ea typeface="楷体" pitchFamily="49" charset="-122"/>
              </a:rPr>
              <a:t>/</a:t>
            </a:r>
            <a:endParaRPr lang="zh-CN" altLang="en-US" sz="2800" b="1" dirty="0">
              <a:latin typeface="楷体" pitchFamily="49" charset="-122"/>
              <a:ea typeface="楷体" pitchFamily="49" charset="-122"/>
            </a:endParaRPr>
          </a:p>
          <a:p>
            <a:pPr lvl="3">
              <a:buClr>
                <a:schemeClr val="accent2"/>
              </a:buClr>
              <a:buSzPct val="80000"/>
              <a:buFont typeface="Wingdings" pitchFamily="2" charset="2"/>
              <a:buNone/>
            </a:pPr>
            <a:r>
              <a:rPr lang="zh-CN" altLang="en-US" sz="2800" b="1" dirty="0"/>
              <a:t>    </a:t>
            </a:r>
            <a:r>
              <a:rPr lang="en-US" altLang="zh-CN" sz="2800" b="1" dirty="0" err="1"/>
              <a:t>struct</a:t>
            </a:r>
            <a:r>
              <a:rPr lang="en-US" altLang="zh-CN" sz="2800" b="1" dirty="0"/>
              <a:t> </a:t>
            </a:r>
            <a:r>
              <a:rPr lang="en-US" altLang="zh-CN" sz="2800" b="1" dirty="0" err="1"/>
              <a:t>GLNode</a:t>
            </a:r>
            <a:r>
              <a:rPr lang="en-US" altLang="zh-CN" sz="2800" b="1" dirty="0"/>
              <a:t>  *hp;</a:t>
            </a:r>
            <a:r>
              <a:rPr lang="zh-CN" altLang="en-US" sz="2800" b="1" dirty="0"/>
              <a:t> </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*表节点的表头指针*</a:t>
            </a:r>
            <a:r>
              <a:rPr lang="en-US" altLang="zh-CN" sz="2800" b="1" dirty="0">
                <a:latin typeface="楷体" pitchFamily="49" charset="-122"/>
                <a:ea typeface="楷体" pitchFamily="49" charset="-122"/>
              </a:rPr>
              <a:t>/</a:t>
            </a:r>
            <a:endParaRPr lang="zh-CN" altLang="en-US" sz="2800" b="1" dirty="0">
              <a:latin typeface="楷体" pitchFamily="49" charset="-122"/>
              <a:ea typeface="楷体" pitchFamily="49" charset="-122"/>
            </a:endParaRPr>
          </a:p>
          <a:p>
            <a:pPr lvl="3">
              <a:buClr>
                <a:schemeClr val="accent2"/>
              </a:buClr>
              <a:buSzPct val="80000"/>
              <a:buFont typeface="Wingdings" pitchFamily="2" charset="2"/>
              <a:buNone/>
            </a:pPr>
            <a:r>
              <a:rPr lang="en-US" altLang="zh-CN" sz="2800" b="1" dirty="0"/>
              <a:t>};</a:t>
            </a:r>
            <a:endParaRPr lang="en-US" altLang="zh-CN" b="1" dirty="0"/>
          </a:p>
          <a:p>
            <a:pPr lvl="3">
              <a:buClr>
                <a:schemeClr val="accent2"/>
              </a:buClr>
              <a:buSzPct val="80000"/>
              <a:buFont typeface="Wingdings" pitchFamily="2" charset="2"/>
              <a:buNone/>
            </a:pPr>
            <a:r>
              <a:rPr lang="en-US" altLang="zh-CN" sz="2800" b="1" dirty="0" err="1"/>
              <a:t>Struct</a:t>
            </a:r>
            <a:r>
              <a:rPr lang="zh-CN" altLang="en-US" sz="2800" b="1" dirty="0"/>
              <a:t> </a:t>
            </a:r>
            <a:r>
              <a:rPr lang="en-US" altLang="zh-CN" sz="2800" b="1" dirty="0" err="1"/>
              <a:t>GLNode</a:t>
            </a:r>
            <a:r>
              <a:rPr lang="zh-CN" altLang="en-US" sz="2800" b="1" dirty="0"/>
              <a:t> *</a:t>
            </a:r>
            <a:r>
              <a:rPr lang="en-US" altLang="zh-CN" sz="2800" b="1" dirty="0" err="1"/>
              <a:t>tp</a:t>
            </a:r>
            <a:r>
              <a:rPr lang="en-US" altLang="zh-CN" sz="2800" b="1" dirty="0"/>
              <a:t>;</a:t>
            </a:r>
            <a:r>
              <a:rPr lang="zh-CN" altLang="en-US" sz="2800" b="1" dirty="0"/>
              <a:t> </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*相当于线性链表的</a:t>
            </a:r>
            <a:r>
              <a:rPr lang="en-US" altLang="zh-CN" sz="2800" b="1" dirty="0">
                <a:latin typeface="楷体" pitchFamily="49" charset="-122"/>
                <a:ea typeface="楷体" pitchFamily="49" charset="-122"/>
              </a:rPr>
              <a:t>next</a:t>
            </a:r>
            <a:r>
              <a:rPr lang="zh-CN" altLang="en-US" sz="2800" b="1" dirty="0">
                <a:latin typeface="楷体" pitchFamily="49" charset="-122"/>
                <a:ea typeface="楷体" pitchFamily="49" charset="-122"/>
              </a:rPr>
              <a:t>，指向下一个元素节点*</a:t>
            </a:r>
            <a:r>
              <a:rPr lang="en-US" altLang="zh-CN" sz="2800" b="1" dirty="0">
                <a:latin typeface="楷体" pitchFamily="49" charset="-122"/>
                <a:ea typeface="楷体" pitchFamily="49" charset="-122"/>
              </a:rPr>
              <a:t>/ </a:t>
            </a:r>
          </a:p>
          <a:p>
            <a:pPr lvl="1">
              <a:buClr>
                <a:schemeClr val="accent2"/>
              </a:buClr>
              <a:buSzPct val="80000"/>
              <a:buFont typeface="Wingdings" pitchFamily="2" charset="2"/>
              <a:buNone/>
            </a:pPr>
            <a:r>
              <a:rPr lang="en-US" altLang="zh-CN" b="1" dirty="0"/>
              <a:t>} </a:t>
            </a:r>
            <a:r>
              <a:rPr lang="en-US" altLang="zh-CN" b="1" dirty="0" err="1"/>
              <a:t>GLNode</a:t>
            </a:r>
            <a:r>
              <a:rPr lang="en-US" altLang="zh-CN" b="1" dirty="0"/>
              <a:t> ;      /* </a:t>
            </a:r>
            <a:r>
              <a:rPr lang="zh-CN" altLang="en-US" b="1" dirty="0">
                <a:latin typeface="楷体" pitchFamily="49" charset="-122"/>
                <a:ea typeface="楷体" pitchFamily="49" charset="-122"/>
              </a:rPr>
              <a:t>广义表结点类型  </a:t>
            </a:r>
            <a:r>
              <a:rPr lang="zh-CN" altLang="en-US" b="1" dirty="0"/>
              <a:t>*</a:t>
            </a:r>
            <a:r>
              <a:rPr lang="en-US" altLang="zh-CN" b="1" dirty="0"/>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219</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链表</a:t>
            </a:r>
          </a:p>
        </p:txBody>
      </p:sp>
      <p:sp>
        <p:nvSpPr>
          <p:cNvPr id="62467" name="Rectangle 3"/>
          <p:cNvSpPr>
            <a:spLocks noGrp="1" noChangeArrowheads="1"/>
          </p:cNvSpPr>
          <p:nvPr>
            <p:ph idx="1"/>
          </p:nvPr>
        </p:nvSpPr>
        <p:spPr>
          <a:xfrm>
            <a:off x="827584" y="1340768"/>
            <a:ext cx="7143750" cy="1857175"/>
          </a:xfrm>
        </p:spPr>
        <p:txBody>
          <a:bodyPr>
            <a:spAutoFit/>
          </a:bodyPr>
          <a:lstStyle/>
          <a:p>
            <a:pPr algn="just" eaLnBrk="1" hangingPunct="1">
              <a:buFont typeface="Wingdings" pitchFamily="2" charset="2"/>
              <a:buNone/>
            </a:pPr>
            <a:r>
              <a:rPr lang="zh-CN" altLang="en-US" dirty="0">
                <a:solidFill>
                  <a:srgbClr val="CC0000"/>
                </a:solidFill>
              </a:rPr>
              <a:t>定义：</a:t>
            </a:r>
            <a:r>
              <a:rPr lang="zh-CN" altLang="en-US" dirty="0"/>
              <a:t>链表是一种能够动态进行存储分配的数据结构。当需要插入数据元素时，申请一个</a:t>
            </a:r>
            <a:r>
              <a:rPr lang="zh-CN" altLang="en-US" dirty="0">
                <a:solidFill>
                  <a:srgbClr val="3333FF"/>
                </a:solidFill>
              </a:rPr>
              <a:t>结点</a:t>
            </a:r>
            <a:r>
              <a:rPr lang="zh-CN" altLang="en-US" dirty="0"/>
              <a:t>的地址单元，并将该单元链入线性表中。</a:t>
            </a:r>
          </a:p>
        </p:txBody>
      </p:sp>
      <p:sp>
        <p:nvSpPr>
          <p:cNvPr id="62468" name="灯片编号占位符 1"/>
          <p:cNvSpPr>
            <a:spLocks noGrp="1"/>
          </p:cNvSpPr>
          <p:nvPr>
            <p:ph type="sldNum" sz="quarter" idx="10"/>
          </p:nvPr>
        </p:nvSpPr>
        <p:spPr>
          <a:noFill/>
        </p:spPr>
        <p:txBody>
          <a:bodyPr/>
          <a:lstStyle/>
          <a:p>
            <a:fld id="{D0C1D6FA-558C-4051-9D54-49C01BAD3A4E}" type="slidenum">
              <a:rPr lang="zh-CN" altLang="en-US" smtClean="0">
                <a:ea typeface="宋体" charset="-122"/>
              </a:rPr>
              <a:pPr/>
              <a:t>22</a:t>
            </a:fld>
            <a:endParaRPr lang="en-US" altLang="zh-CN">
              <a:ea typeface="宋体" charset="-122"/>
            </a:endParaRPr>
          </a:p>
        </p:txBody>
      </p:sp>
      <p:grpSp>
        <p:nvGrpSpPr>
          <p:cNvPr id="2" name="Group 89"/>
          <p:cNvGrpSpPr>
            <a:grpSpLocks/>
          </p:cNvGrpSpPr>
          <p:nvPr/>
        </p:nvGrpSpPr>
        <p:grpSpPr bwMode="auto">
          <a:xfrm>
            <a:off x="1692275" y="3346450"/>
            <a:ext cx="719138" cy="1285875"/>
            <a:chOff x="1066" y="2108"/>
            <a:chExt cx="453" cy="810"/>
          </a:xfrm>
        </p:grpSpPr>
        <p:sp>
          <p:nvSpPr>
            <p:cNvPr id="62510" name="Rectangle 18"/>
            <p:cNvSpPr>
              <a:spLocks noChangeArrowheads="1"/>
            </p:cNvSpPr>
            <p:nvPr/>
          </p:nvSpPr>
          <p:spPr bwMode="auto">
            <a:xfrm>
              <a:off x="1066" y="2108"/>
              <a:ext cx="449" cy="402"/>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latin typeface="Times New Roman" pitchFamily="18" charset="0"/>
                  <a:ea typeface="楷体_GB2312" pitchFamily="49" charset="-122"/>
                  <a:cs typeface="Times New Roman" pitchFamily="18" charset="0"/>
                </a:rPr>
                <a:t>a</a:t>
              </a:r>
              <a:r>
                <a:rPr lang="en-US" altLang="zh-CN" sz="2400" b="1" baseline="-30000">
                  <a:latin typeface="Times New Roman" pitchFamily="18" charset="0"/>
                  <a:ea typeface="楷体_GB2312" pitchFamily="49" charset="-122"/>
                  <a:cs typeface="Times New Roman" pitchFamily="18" charset="0"/>
                </a:rPr>
                <a:t>1</a:t>
              </a:r>
              <a:endParaRPr lang="en-US" altLang="zh-CN" sz="2400" b="1">
                <a:latin typeface="Times New Roman" pitchFamily="18" charset="0"/>
                <a:ea typeface="楷体_GB2312" pitchFamily="49" charset="-122"/>
                <a:cs typeface="Times New Roman" pitchFamily="18" charset="0"/>
              </a:endParaRPr>
            </a:p>
          </p:txBody>
        </p:sp>
        <p:sp>
          <p:nvSpPr>
            <p:cNvPr id="62511" name="Rectangle 19"/>
            <p:cNvSpPr>
              <a:spLocks noChangeArrowheads="1"/>
            </p:cNvSpPr>
            <p:nvPr/>
          </p:nvSpPr>
          <p:spPr bwMode="auto">
            <a:xfrm>
              <a:off x="1066" y="2516"/>
              <a:ext cx="453" cy="402"/>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latin typeface="Times New Roman" pitchFamily="18" charset="0"/>
                  <a:ea typeface="楷体_GB2312" pitchFamily="49" charset="-122"/>
                  <a:cs typeface="Times New Roman" pitchFamily="18" charset="0"/>
                </a:rPr>
                <a:t>k</a:t>
              </a:r>
              <a:r>
                <a:rPr lang="en-US" altLang="zh-CN" sz="2400" b="1" baseline="-30000">
                  <a:latin typeface="Times New Roman" pitchFamily="18" charset="0"/>
                  <a:ea typeface="楷体_GB2312" pitchFamily="49" charset="-122"/>
                  <a:cs typeface="Times New Roman" pitchFamily="18" charset="0"/>
                </a:rPr>
                <a:t>1</a:t>
              </a:r>
              <a:endParaRPr lang="en-US" altLang="zh-CN" sz="2400" b="1">
                <a:latin typeface="Times New Roman" pitchFamily="18" charset="0"/>
                <a:ea typeface="楷体_GB2312" pitchFamily="49" charset="-122"/>
                <a:cs typeface="Times New Roman" pitchFamily="18" charset="0"/>
              </a:endParaRPr>
            </a:p>
          </p:txBody>
        </p:sp>
      </p:grpSp>
      <p:grpSp>
        <p:nvGrpSpPr>
          <p:cNvPr id="3" name="Group 90"/>
          <p:cNvGrpSpPr>
            <a:grpSpLocks/>
          </p:cNvGrpSpPr>
          <p:nvPr/>
        </p:nvGrpSpPr>
        <p:grpSpPr bwMode="auto">
          <a:xfrm>
            <a:off x="3132138" y="3417888"/>
            <a:ext cx="712787" cy="1214437"/>
            <a:chOff x="1973" y="2153"/>
            <a:chExt cx="449" cy="765"/>
          </a:xfrm>
        </p:grpSpPr>
        <p:sp>
          <p:nvSpPr>
            <p:cNvPr id="62508" name="Rectangle 22"/>
            <p:cNvSpPr>
              <a:spLocks noChangeArrowheads="1"/>
            </p:cNvSpPr>
            <p:nvPr/>
          </p:nvSpPr>
          <p:spPr bwMode="auto">
            <a:xfrm>
              <a:off x="1973" y="2153"/>
              <a:ext cx="408" cy="318"/>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latin typeface="Times New Roman" pitchFamily="18" charset="0"/>
                  <a:ea typeface="楷体_GB2312" pitchFamily="49" charset="-122"/>
                  <a:cs typeface="Times New Roman" pitchFamily="18" charset="0"/>
                </a:rPr>
                <a:t>a</a:t>
              </a:r>
              <a:r>
                <a:rPr lang="en-US" altLang="zh-CN" sz="2400" b="1" baseline="-30000">
                  <a:latin typeface="Times New Roman" pitchFamily="18" charset="0"/>
                  <a:ea typeface="楷体_GB2312" pitchFamily="49" charset="-122"/>
                  <a:cs typeface="Times New Roman" pitchFamily="18" charset="0"/>
                </a:rPr>
                <a:t>2</a:t>
              </a:r>
              <a:endParaRPr lang="en-US" altLang="zh-CN" sz="2400" b="1">
                <a:latin typeface="Times New Roman" pitchFamily="18" charset="0"/>
                <a:ea typeface="楷体_GB2312" pitchFamily="49" charset="-122"/>
                <a:cs typeface="Times New Roman" pitchFamily="18" charset="0"/>
              </a:endParaRPr>
            </a:p>
          </p:txBody>
        </p:sp>
        <p:sp>
          <p:nvSpPr>
            <p:cNvPr id="62509" name="Rectangle 23"/>
            <p:cNvSpPr>
              <a:spLocks noChangeArrowheads="1"/>
            </p:cNvSpPr>
            <p:nvPr/>
          </p:nvSpPr>
          <p:spPr bwMode="auto">
            <a:xfrm>
              <a:off x="1973" y="2516"/>
              <a:ext cx="449" cy="402"/>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latin typeface="Times New Roman" pitchFamily="18" charset="0"/>
                  <a:ea typeface="楷体_GB2312" pitchFamily="49" charset="-122"/>
                  <a:cs typeface="Times New Roman" pitchFamily="18" charset="0"/>
                </a:rPr>
                <a:t>k</a:t>
              </a:r>
              <a:r>
                <a:rPr lang="en-US" altLang="zh-CN" sz="2400" b="1" baseline="-30000">
                  <a:latin typeface="Times New Roman" pitchFamily="18" charset="0"/>
                  <a:ea typeface="楷体_GB2312" pitchFamily="49" charset="-122"/>
                  <a:cs typeface="Times New Roman" pitchFamily="18" charset="0"/>
                </a:rPr>
                <a:t>2</a:t>
              </a:r>
              <a:endParaRPr lang="en-US" altLang="zh-CN" sz="2400" b="1">
                <a:latin typeface="Times New Roman" pitchFamily="18" charset="0"/>
                <a:ea typeface="楷体_GB2312" pitchFamily="49" charset="-122"/>
                <a:cs typeface="Times New Roman" pitchFamily="18" charset="0"/>
              </a:endParaRPr>
            </a:p>
          </p:txBody>
        </p:sp>
      </p:grpSp>
      <p:grpSp>
        <p:nvGrpSpPr>
          <p:cNvPr id="4" name="Group 94"/>
          <p:cNvGrpSpPr>
            <a:grpSpLocks/>
          </p:cNvGrpSpPr>
          <p:nvPr/>
        </p:nvGrpSpPr>
        <p:grpSpPr bwMode="auto">
          <a:xfrm>
            <a:off x="6011863" y="3355975"/>
            <a:ext cx="714375" cy="1276350"/>
            <a:chOff x="3787" y="2114"/>
            <a:chExt cx="450" cy="804"/>
          </a:xfrm>
        </p:grpSpPr>
        <p:sp>
          <p:nvSpPr>
            <p:cNvPr id="62506" name="Rectangle 31"/>
            <p:cNvSpPr>
              <a:spLocks noChangeArrowheads="1"/>
            </p:cNvSpPr>
            <p:nvPr/>
          </p:nvSpPr>
          <p:spPr bwMode="auto">
            <a:xfrm>
              <a:off x="3787" y="2114"/>
              <a:ext cx="450" cy="402"/>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solidFill>
                    <a:srgbClr val="3333FF"/>
                  </a:solidFill>
                  <a:ea typeface="楷体_GB2312" pitchFamily="49" charset="-122"/>
                  <a:cs typeface="Times New Roman" pitchFamily="18" charset="0"/>
                </a:rPr>
                <a:t>…</a:t>
              </a:r>
              <a:endParaRPr lang="en-US" altLang="zh-CN" sz="2400" b="1">
                <a:solidFill>
                  <a:srgbClr val="3333FF"/>
                </a:solidFill>
                <a:latin typeface="Times New Roman" pitchFamily="18" charset="0"/>
                <a:ea typeface="楷体_GB2312" pitchFamily="49" charset="-122"/>
                <a:cs typeface="Times New Roman" pitchFamily="18" charset="0"/>
              </a:endParaRPr>
            </a:p>
          </p:txBody>
        </p:sp>
        <p:sp>
          <p:nvSpPr>
            <p:cNvPr id="62507" name="Rectangle 34"/>
            <p:cNvSpPr>
              <a:spLocks noChangeArrowheads="1"/>
            </p:cNvSpPr>
            <p:nvPr/>
          </p:nvSpPr>
          <p:spPr bwMode="auto">
            <a:xfrm>
              <a:off x="3787" y="2516"/>
              <a:ext cx="450" cy="402"/>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solidFill>
                    <a:srgbClr val="3333FF"/>
                  </a:solidFill>
                  <a:ea typeface="楷体_GB2312" pitchFamily="49" charset="-122"/>
                  <a:cs typeface="Times New Roman" pitchFamily="18" charset="0"/>
                </a:rPr>
                <a:t>…</a:t>
              </a:r>
              <a:endParaRPr lang="en-US" altLang="zh-CN" sz="2400" b="1">
                <a:solidFill>
                  <a:srgbClr val="3333FF"/>
                </a:solidFill>
                <a:latin typeface="Times New Roman" pitchFamily="18" charset="0"/>
                <a:ea typeface="楷体_GB2312" pitchFamily="49" charset="-122"/>
                <a:cs typeface="Times New Roman" pitchFamily="18" charset="0"/>
              </a:endParaRPr>
            </a:p>
          </p:txBody>
        </p:sp>
      </p:grpSp>
      <p:grpSp>
        <p:nvGrpSpPr>
          <p:cNvPr id="5" name="Group 95"/>
          <p:cNvGrpSpPr>
            <a:grpSpLocks/>
          </p:cNvGrpSpPr>
          <p:nvPr/>
        </p:nvGrpSpPr>
        <p:grpSpPr bwMode="auto">
          <a:xfrm>
            <a:off x="6737350" y="3346450"/>
            <a:ext cx="722313" cy="1285875"/>
            <a:chOff x="4244" y="2108"/>
            <a:chExt cx="455" cy="810"/>
          </a:xfrm>
        </p:grpSpPr>
        <p:sp>
          <p:nvSpPr>
            <p:cNvPr id="62504" name="Rectangle 36"/>
            <p:cNvSpPr>
              <a:spLocks noChangeArrowheads="1"/>
            </p:cNvSpPr>
            <p:nvPr/>
          </p:nvSpPr>
          <p:spPr bwMode="auto">
            <a:xfrm>
              <a:off x="4249" y="2108"/>
              <a:ext cx="450" cy="402"/>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latin typeface="Times New Roman" pitchFamily="18" charset="0"/>
                  <a:ea typeface="楷体_GB2312" pitchFamily="49" charset="-122"/>
                  <a:cs typeface="Times New Roman" pitchFamily="18" charset="0"/>
                </a:rPr>
                <a:t>a</a:t>
              </a:r>
              <a:r>
                <a:rPr lang="en-US" altLang="zh-CN" sz="2400" b="1" baseline="-30000">
                  <a:latin typeface="Times New Roman" pitchFamily="18" charset="0"/>
                  <a:ea typeface="楷体_GB2312" pitchFamily="49" charset="-122"/>
                  <a:cs typeface="Times New Roman" pitchFamily="18" charset="0"/>
                </a:rPr>
                <a:t>n-1</a:t>
              </a:r>
              <a:endParaRPr lang="en-US" altLang="zh-CN" sz="2400" b="1">
                <a:latin typeface="Times New Roman" pitchFamily="18" charset="0"/>
                <a:ea typeface="楷体_GB2312" pitchFamily="49" charset="-122"/>
                <a:cs typeface="Times New Roman" pitchFamily="18" charset="0"/>
              </a:endParaRPr>
            </a:p>
          </p:txBody>
        </p:sp>
        <p:sp>
          <p:nvSpPr>
            <p:cNvPr id="62505" name="Rectangle 37"/>
            <p:cNvSpPr>
              <a:spLocks noChangeArrowheads="1"/>
            </p:cNvSpPr>
            <p:nvPr/>
          </p:nvSpPr>
          <p:spPr bwMode="auto">
            <a:xfrm>
              <a:off x="4244" y="2516"/>
              <a:ext cx="450" cy="402"/>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latin typeface="Times New Roman" pitchFamily="18" charset="0"/>
                  <a:ea typeface="楷体_GB2312" pitchFamily="49" charset="-122"/>
                  <a:cs typeface="Times New Roman" pitchFamily="18" charset="0"/>
                </a:rPr>
                <a:t>k</a:t>
              </a:r>
              <a:r>
                <a:rPr lang="en-US" altLang="zh-CN" sz="2400" b="1" baseline="-30000">
                  <a:latin typeface="Times New Roman" pitchFamily="18" charset="0"/>
                  <a:ea typeface="楷体_GB2312" pitchFamily="49" charset="-122"/>
                  <a:cs typeface="Times New Roman" pitchFamily="18" charset="0"/>
                </a:rPr>
                <a:t>n-1</a:t>
              </a:r>
              <a:endParaRPr lang="en-US" altLang="zh-CN" sz="2400" b="1">
                <a:latin typeface="Times New Roman" pitchFamily="18" charset="0"/>
                <a:ea typeface="楷体_GB2312" pitchFamily="49" charset="-122"/>
                <a:cs typeface="Times New Roman" pitchFamily="18" charset="0"/>
              </a:endParaRPr>
            </a:p>
          </p:txBody>
        </p:sp>
      </p:grpSp>
      <p:grpSp>
        <p:nvGrpSpPr>
          <p:cNvPr id="6" name="Group 96"/>
          <p:cNvGrpSpPr>
            <a:grpSpLocks/>
          </p:cNvGrpSpPr>
          <p:nvPr/>
        </p:nvGrpSpPr>
        <p:grpSpPr bwMode="auto">
          <a:xfrm>
            <a:off x="7464425" y="3359150"/>
            <a:ext cx="793750" cy="1285875"/>
            <a:chOff x="4702" y="2116"/>
            <a:chExt cx="500" cy="810"/>
          </a:xfrm>
        </p:grpSpPr>
        <p:sp>
          <p:nvSpPr>
            <p:cNvPr id="62502" name="Rectangle 38"/>
            <p:cNvSpPr>
              <a:spLocks noChangeArrowheads="1"/>
            </p:cNvSpPr>
            <p:nvPr/>
          </p:nvSpPr>
          <p:spPr bwMode="auto">
            <a:xfrm>
              <a:off x="4702" y="2116"/>
              <a:ext cx="449" cy="402"/>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solidFill>
                    <a:srgbClr val="CC0000"/>
                  </a:solidFill>
                  <a:latin typeface="Times New Roman" pitchFamily="18" charset="0"/>
                  <a:ea typeface="楷体_GB2312" pitchFamily="49" charset="-122"/>
                  <a:cs typeface="Times New Roman" pitchFamily="18" charset="0"/>
                </a:rPr>
                <a:t>a</a:t>
              </a:r>
              <a:r>
                <a:rPr lang="en-US" altLang="zh-CN" sz="2400" b="1" baseline="-30000">
                  <a:solidFill>
                    <a:srgbClr val="CC0000"/>
                  </a:solidFill>
                  <a:latin typeface="Times New Roman" pitchFamily="18" charset="0"/>
                  <a:ea typeface="楷体_GB2312" pitchFamily="49" charset="-122"/>
                  <a:cs typeface="Times New Roman" pitchFamily="18" charset="0"/>
                </a:rPr>
                <a:t>n</a:t>
              </a:r>
              <a:endParaRPr lang="en-US" altLang="zh-CN" sz="2400" b="1">
                <a:solidFill>
                  <a:srgbClr val="CC0000"/>
                </a:solidFill>
                <a:latin typeface="Times New Roman" pitchFamily="18" charset="0"/>
                <a:ea typeface="楷体_GB2312" pitchFamily="49" charset="-122"/>
                <a:cs typeface="Times New Roman" pitchFamily="18" charset="0"/>
              </a:endParaRPr>
            </a:p>
          </p:txBody>
        </p:sp>
        <p:sp>
          <p:nvSpPr>
            <p:cNvPr id="62503" name="Rectangle 39"/>
            <p:cNvSpPr>
              <a:spLocks noChangeArrowheads="1"/>
            </p:cNvSpPr>
            <p:nvPr/>
          </p:nvSpPr>
          <p:spPr bwMode="auto">
            <a:xfrm>
              <a:off x="4702" y="2524"/>
              <a:ext cx="500" cy="402"/>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1600" b="1">
                  <a:solidFill>
                    <a:srgbClr val="CC0000"/>
                  </a:solidFill>
                  <a:latin typeface="Times New Roman" pitchFamily="18" charset="0"/>
                  <a:ea typeface="楷体_GB2312" pitchFamily="49" charset="-122"/>
                  <a:cs typeface="Times New Roman" pitchFamily="18" charset="0"/>
                </a:rPr>
                <a:t>NULL</a:t>
              </a:r>
            </a:p>
          </p:txBody>
        </p:sp>
      </p:grpSp>
      <p:sp>
        <p:nvSpPr>
          <p:cNvPr id="62474" name="Line 49"/>
          <p:cNvSpPr>
            <a:spLocks noChangeShapeType="1"/>
          </p:cNvSpPr>
          <p:nvPr/>
        </p:nvSpPr>
        <p:spPr bwMode="auto">
          <a:xfrm>
            <a:off x="3906838" y="3363913"/>
            <a:ext cx="0" cy="1277937"/>
          </a:xfrm>
          <a:prstGeom prst="line">
            <a:avLst/>
          </a:prstGeom>
          <a:noFill/>
          <a:ln w="12700" algn="ctr">
            <a:solidFill>
              <a:srgbClr val="000000"/>
            </a:solidFill>
            <a:round/>
            <a:headEnd/>
            <a:tailEnd/>
          </a:ln>
        </p:spPr>
        <p:txBody>
          <a:bodyPr/>
          <a:lstStyle/>
          <a:p>
            <a:endParaRPr lang="zh-CN" altLang="en-US"/>
          </a:p>
        </p:txBody>
      </p:sp>
      <p:sp>
        <p:nvSpPr>
          <p:cNvPr id="62475" name="Line 50"/>
          <p:cNvSpPr>
            <a:spLocks noChangeShapeType="1"/>
          </p:cNvSpPr>
          <p:nvPr/>
        </p:nvSpPr>
        <p:spPr bwMode="auto">
          <a:xfrm>
            <a:off x="4619625" y="3363913"/>
            <a:ext cx="0" cy="1277937"/>
          </a:xfrm>
          <a:prstGeom prst="line">
            <a:avLst/>
          </a:prstGeom>
          <a:noFill/>
          <a:ln w="12700" algn="ctr">
            <a:solidFill>
              <a:srgbClr val="000000"/>
            </a:solidFill>
            <a:round/>
            <a:headEnd/>
            <a:tailEnd/>
          </a:ln>
        </p:spPr>
        <p:txBody>
          <a:bodyPr/>
          <a:lstStyle/>
          <a:p>
            <a:endParaRPr lang="zh-CN" altLang="en-US"/>
          </a:p>
        </p:txBody>
      </p:sp>
      <p:grpSp>
        <p:nvGrpSpPr>
          <p:cNvPr id="62476" name="Group 92"/>
          <p:cNvGrpSpPr>
            <a:grpSpLocks/>
          </p:cNvGrpSpPr>
          <p:nvPr/>
        </p:nvGrpSpPr>
        <p:grpSpPr bwMode="auto">
          <a:xfrm>
            <a:off x="971550" y="3359150"/>
            <a:ext cx="7213600" cy="1293813"/>
            <a:chOff x="612" y="2116"/>
            <a:chExt cx="4544" cy="815"/>
          </a:xfrm>
        </p:grpSpPr>
        <p:sp>
          <p:nvSpPr>
            <p:cNvPr id="62491" name="Rectangle 16"/>
            <p:cNvSpPr>
              <a:spLocks noChangeArrowheads="1"/>
            </p:cNvSpPr>
            <p:nvPr/>
          </p:nvSpPr>
          <p:spPr bwMode="auto">
            <a:xfrm>
              <a:off x="612" y="2127"/>
              <a:ext cx="450" cy="402"/>
            </a:xfrm>
            <a:prstGeom prst="rect">
              <a:avLst/>
            </a:prstGeom>
            <a:solidFill>
              <a:srgbClr val="B4B4B4"/>
            </a:solidFill>
            <a:ln w="9525">
              <a:noFill/>
              <a:miter lim="800000"/>
              <a:headEnd/>
              <a:tailEnd/>
            </a:ln>
          </p:spPr>
          <p:txBody>
            <a:bodyPr anchor="ctr"/>
            <a:lstStyle/>
            <a:p>
              <a:pPr>
                <a:lnSpc>
                  <a:spcPct val="150000"/>
                </a:lnSpc>
                <a:buClr>
                  <a:srgbClr val="008000"/>
                </a:buClr>
                <a:buFont typeface="Wingdings" pitchFamily="2" charset="2"/>
                <a:buNone/>
              </a:pPr>
              <a:endParaRPr lang="zh-CN" altLang="en-US" sz="2400" b="1">
                <a:latin typeface="Times New Roman" pitchFamily="18" charset="0"/>
                <a:ea typeface="楷体_GB2312" pitchFamily="49" charset="-122"/>
              </a:endParaRPr>
            </a:p>
          </p:txBody>
        </p:sp>
        <p:sp>
          <p:nvSpPr>
            <p:cNvPr id="62492" name="Rectangle 17"/>
            <p:cNvSpPr>
              <a:spLocks noChangeArrowheads="1"/>
            </p:cNvSpPr>
            <p:nvPr/>
          </p:nvSpPr>
          <p:spPr bwMode="auto">
            <a:xfrm>
              <a:off x="1519" y="2116"/>
              <a:ext cx="450" cy="402"/>
            </a:xfrm>
            <a:prstGeom prst="rect">
              <a:avLst/>
            </a:prstGeom>
            <a:solidFill>
              <a:srgbClr val="B4B4B4"/>
            </a:solidFill>
            <a:ln w="9525">
              <a:noFill/>
              <a:miter lim="800000"/>
              <a:headEnd/>
              <a:tailEnd/>
            </a:ln>
          </p:spPr>
          <p:txBody>
            <a:bodyPr anchor="ctr"/>
            <a:lstStyle/>
            <a:p>
              <a:pPr>
                <a:lnSpc>
                  <a:spcPct val="150000"/>
                </a:lnSpc>
                <a:buClr>
                  <a:srgbClr val="008000"/>
                </a:buClr>
                <a:buFont typeface="Wingdings" pitchFamily="2" charset="2"/>
                <a:buNone/>
              </a:pPr>
              <a:endParaRPr lang="zh-CN" altLang="en-US" sz="2400" b="1">
                <a:latin typeface="Times New Roman" pitchFamily="18" charset="0"/>
                <a:ea typeface="楷体_GB2312" pitchFamily="49" charset="-122"/>
              </a:endParaRPr>
            </a:p>
          </p:txBody>
        </p:sp>
        <p:sp>
          <p:nvSpPr>
            <p:cNvPr id="62493" name="Rectangle 20"/>
            <p:cNvSpPr>
              <a:spLocks noChangeArrowheads="1"/>
            </p:cNvSpPr>
            <p:nvPr/>
          </p:nvSpPr>
          <p:spPr bwMode="auto">
            <a:xfrm>
              <a:off x="2917" y="2516"/>
              <a:ext cx="449" cy="402"/>
            </a:xfrm>
            <a:prstGeom prst="rect">
              <a:avLst/>
            </a:prstGeom>
            <a:solidFill>
              <a:srgbClr val="B4B4B4"/>
            </a:solidFill>
            <a:ln w="9525">
              <a:noFill/>
              <a:miter lim="800000"/>
              <a:headEnd/>
              <a:tailEnd/>
            </a:ln>
          </p:spPr>
          <p:txBody>
            <a:bodyPr anchor="ctr"/>
            <a:lstStyle/>
            <a:p>
              <a:pPr>
                <a:lnSpc>
                  <a:spcPct val="150000"/>
                </a:lnSpc>
                <a:buClr>
                  <a:srgbClr val="008000"/>
                </a:buClr>
                <a:buFont typeface="Wingdings" pitchFamily="2" charset="2"/>
                <a:buNone/>
              </a:pPr>
              <a:endParaRPr lang="zh-CN" altLang="en-US" sz="2400" b="1">
                <a:latin typeface="Times New Roman" pitchFamily="18" charset="0"/>
                <a:ea typeface="楷体_GB2312" pitchFamily="49" charset="-122"/>
              </a:endParaRPr>
            </a:p>
          </p:txBody>
        </p:sp>
        <p:sp>
          <p:nvSpPr>
            <p:cNvPr id="62494" name="Rectangle 21"/>
            <p:cNvSpPr>
              <a:spLocks noChangeArrowheads="1"/>
            </p:cNvSpPr>
            <p:nvPr/>
          </p:nvSpPr>
          <p:spPr bwMode="auto">
            <a:xfrm>
              <a:off x="2920" y="2127"/>
              <a:ext cx="450" cy="402"/>
            </a:xfrm>
            <a:prstGeom prst="rect">
              <a:avLst/>
            </a:prstGeom>
            <a:solidFill>
              <a:srgbClr val="B4B4B4"/>
            </a:solidFill>
            <a:ln w="9525">
              <a:noFill/>
              <a:miter lim="800000"/>
              <a:headEnd/>
              <a:tailEnd/>
            </a:ln>
          </p:spPr>
          <p:txBody>
            <a:bodyPr anchor="ctr"/>
            <a:lstStyle/>
            <a:p>
              <a:pPr>
                <a:lnSpc>
                  <a:spcPct val="150000"/>
                </a:lnSpc>
                <a:buClr>
                  <a:srgbClr val="008000"/>
                </a:buClr>
                <a:buFont typeface="Wingdings" pitchFamily="2" charset="2"/>
                <a:buNone/>
              </a:pPr>
              <a:endParaRPr lang="zh-CN" altLang="en-US" sz="2400" b="1">
                <a:latin typeface="Times New Roman" pitchFamily="18" charset="0"/>
                <a:ea typeface="楷体_GB2312" pitchFamily="49" charset="-122"/>
              </a:endParaRPr>
            </a:p>
          </p:txBody>
        </p:sp>
        <p:sp>
          <p:nvSpPr>
            <p:cNvPr id="62495" name="Rectangle 26"/>
            <p:cNvSpPr>
              <a:spLocks noChangeArrowheads="1"/>
            </p:cNvSpPr>
            <p:nvPr/>
          </p:nvSpPr>
          <p:spPr bwMode="auto">
            <a:xfrm>
              <a:off x="612" y="2529"/>
              <a:ext cx="450" cy="402"/>
            </a:xfrm>
            <a:prstGeom prst="rect">
              <a:avLst/>
            </a:prstGeom>
            <a:solidFill>
              <a:srgbClr val="B4B4B4"/>
            </a:solidFill>
            <a:ln w="9525">
              <a:noFill/>
              <a:miter lim="800000"/>
              <a:headEnd/>
              <a:tailEnd/>
            </a:ln>
          </p:spPr>
          <p:txBody>
            <a:bodyPr anchor="ctr"/>
            <a:lstStyle/>
            <a:p>
              <a:pPr>
                <a:lnSpc>
                  <a:spcPct val="150000"/>
                </a:lnSpc>
                <a:buClr>
                  <a:srgbClr val="008000"/>
                </a:buClr>
                <a:buFont typeface="Wingdings" pitchFamily="2" charset="2"/>
                <a:buNone/>
              </a:pPr>
              <a:endParaRPr lang="zh-CN" altLang="en-US" sz="2400" b="1">
                <a:latin typeface="Times New Roman" pitchFamily="18" charset="0"/>
                <a:ea typeface="楷体_GB2312" pitchFamily="49" charset="-122"/>
              </a:endParaRPr>
            </a:p>
          </p:txBody>
        </p:sp>
        <p:sp>
          <p:nvSpPr>
            <p:cNvPr id="62496" name="Rectangle 27"/>
            <p:cNvSpPr>
              <a:spLocks noChangeArrowheads="1"/>
            </p:cNvSpPr>
            <p:nvPr/>
          </p:nvSpPr>
          <p:spPr bwMode="auto">
            <a:xfrm>
              <a:off x="3367" y="2516"/>
              <a:ext cx="450" cy="402"/>
            </a:xfrm>
            <a:prstGeom prst="rect">
              <a:avLst/>
            </a:prstGeom>
            <a:solidFill>
              <a:srgbClr val="B4B4B4"/>
            </a:solidFill>
            <a:ln w="9525">
              <a:noFill/>
              <a:miter lim="800000"/>
              <a:headEnd/>
              <a:tailEnd/>
            </a:ln>
          </p:spPr>
          <p:txBody>
            <a:bodyPr anchor="ctr"/>
            <a:lstStyle/>
            <a:p>
              <a:pPr>
                <a:lnSpc>
                  <a:spcPct val="150000"/>
                </a:lnSpc>
                <a:buClr>
                  <a:srgbClr val="008000"/>
                </a:buClr>
                <a:buFont typeface="Wingdings" pitchFamily="2" charset="2"/>
                <a:buNone/>
              </a:pPr>
              <a:endParaRPr lang="zh-CN" altLang="en-US" sz="2400" b="1">
                <a:latin typeface="Times New Roman" pitchFamily="18" charset="0"/>
                <a:ea typeface="楷体_GB2312" pitchFamily="49" charset="-122"/>
              </a:endParaRPr>
            </a:p>
          </p:txBody>
        </p:sp>
        <p:sp>
          <p:nvSpPr>
            <p:cNvPr id="62497" name="Rectangle 28"/>
            <p:cNvSpPr>
              <a:spLocks noChangeArrowheads="1"/>
            </p:cNvSpPr>
            <p:nvPr/>
          </p:nvSpPr>
          <p:spPr bwMode="auto">
            <a:xfrm>
              <a:off x="1512" y="2529"/>
              <a:ext cx="449" cy="402"/>
            </a:xfrm>
            <a:prstGeom prst="rect">
              <a:avLst/>
            </a:prstGeom>
            <a:solidFill>
              <a:srgbClr val="B4B4B4"/>
            </a:solidFill>
            <a:ln w="9525">
              <a:noFill/>
              <a:miter lim="800000"/>
              <a:headEnd/>
              <a:tailEnd/>
            </a:ln>
          </p:spPr>
          <p:txBody>
            <a:bodyPr anchor="ctr"/>
            <a:lstStyle/>
            <a:p>
              <a:pPr>
                <a:lnSpc>
                  <a:spcPct val="150000"/>
                </a:lnSpc>
                <a:buClr>
                  <a:srgbClr val="008000"/>
                </a:buClr>
                <a:buFont typeface="Wingdings" pitchFamily="2" charset="2"/>
                <a:buNone/>
              </a:pPr>
              <a:endParaRPr lang="zh-CN" altLang="en-US" sz="2400" b="1">
                <a:latin typeface="Times New Roman" pitchFamily="18" charset="0"/>
                <a:ea typeface="楷体_GB2312" pitchFamily="49" charset="-122"/>
              </a:endParaRPr>
            </a:p>
          </p:txBody>
        </p:sp>
        <p:sp>
          <p:nvSpPr>
            <p:cNvPr id="62498" name="Rectangle 29"/>
            <p:cNvSpPr>
              <a:spLocks noChangeArrowheads="1"/>
            </p:cNvSpPr>
            <p:nvPr/>
          </p:nvSpPr>
          <p:spPr bwMode="auto">
            <a:xfrm>
              <a:off x="3318" y="2124"/>
              <a:ext cx="500" cy="402"/>
            </a:xfrm>
            <a:prstGeom prst="rect">
              <a:avLst/>
            </a:prstGeom>
            <a:solidFill>
              <a:srgbClr val="B4B4B4"/>
            </a:solidFill>
            <a:ln w="9525">
              <a:noFill/>
              <a:miter lim="800000"/>
              <a:headEnd/>
              <a:tailEnd/>
            </a:ln>
          </p:spPr>
          <p:txBody>
            <a:bodyPr anchor="ctr"/>
            <a:lstStyle/>
            <a:p>
              <a:pPr>
                <a:lnSpc>
                  <a:spcPct val="150000"/>
                </a:lnSpc>
                <a:buClr>
                  <a:srgbClr val="008000"/>
                </a:buClr>
                <a:buFont typeface="Wingdings" pitchFamily="2" charset="2"/>
                <a:buNone/>
              </a:pPr>
              <a:endParaRPr lang="zh-CN" altLang="en-US" sz="2400" b="1">
                <a:latin typeface="Times New Roman" pitchFamily="18" charset="0"/>
                <a:ea typeface="楷体_GB2312" pitchFamily="49" charset="-122"/>
              </a:endParaRPr>
            </a:p>
          </p:txBody>
        </p:sp>
        <p:sp>
          <p:nvSpPr>
            <p:cNvPr id="62499" name="Line 55"/>
            <p:cNvSpPr>
              <a:spLocks noChangeShapeType="1"/>
            </p:cNvSpPr>
            <p:nvPr/>
          </p:nvSpPr>
          <p:spPr bwMode="auto">
            <a:xfrm>
              <a:off x="612" y="2119"/>
              <a:ext cx="4544" cy="0"/>
            </a:xfrm>
            <a:prstGeom prst="line">
              <a:avLst/>
            </a:prstGeom>
            <a:noFill/>
            <a:ln w="12700" algn="ctr">
              <a:solidFill>
                <a:srgbClr val="000000"/>
              </a:solidFill>
              <a:round/>
              <a:headEnd/>
              <a:tailEnd/>
            </a:ln>
          </p:spPr>
          <p:txBody>
            <a:bodyPr/>
            <a:lstStyle/>
            <a:p>
              <a:endParaRPr lang="zh-CN" altLang="en-US"/>
            </a:p>
          </p:txBody>
        </p:sp>
        <p:sp>
          <p:nvSpPr>
            <p:cNvPr id="62500" name="Line 56"/>
            <p:cNvSpPr>
              <a:spLocks noChangeShapeType="1"/>
            </p:cNvSpPr>
            <p:nvPr/>
          </p:nvSpPr>
          <p:spPr bwMode="auto">
            <a:xfrm>
              <a:off x="612" y="2523"/>
              <a:ext cx="4544" cy="0"/>
            </a:xfrm>
            <a:prstGeom prst="line">
              <a:avLst/>
            </a:prstGeom>
            <a:noFill/>
            <a:ln w="9525" algn="ctr">
              <a:solidFill>
                <a:srgbClr val="000000"/>
              </a:solidFill>
              <a:round/>
              <a:headEnd/>
              <a:tailEnd/>
            </a:ln>
          </p:spPr>
          <p:txBody>
            <a:bodyPr/>
            <a:lstStyle/>
            <a:p>
              <a:endParaRPr lang="zh-CN" altLang="en-US"/>
            </a:p>
          </p:txBody>
        </p:sp>
        <p:sp>
          <p:nvSpPr>
            <p:cNvPr id="62501" name="Line 57"/>
            <p:cNvSpPr>
              <a:spLocks noChangeShapeType="1"/>
            </p:cNvSpPr>
            <p:nvPr/>
          </p:nvSpPr>
          <p:spPr bwMode="auto">
            <a:xfrm>
              <a:off x="612" y="2931"/>
              <a:ext cx="4544" cy="0"/>
            </a:xfrm>
            <a:prstGeom prst="line">
              <a:avLst/>
            </a:prstGeom>
            <a:noFill/>
            <a:ln w="12700" algn="ctr">
              <a:solidFill>
                <a:srgbClr val="000000"/>
              </a:solidFill>
              <a:round/>
              <a:headEnd/>
              <a:tailEnd/>
            </a:ln>
          </p:spPr>
          <p:txBody>
            <a:bodyPr/>
            <a:lstStyle/>
            <a:p>
              <a:endParaRPr lang="zh-CN" altLang="en-US"/>
            </a:p>
          </p:txBody>
        </p:sp>
      </p:grpSp>
      <p:grpSp>
        <p:nvGrpSpPr>
          <p:cNvPr id="62477" name="Group 97"/>
          <p:cNvGrpSpPr>
            <a:grpSpLocks/>
          </p:cNvGrpSpPr>
          <p:nvPr/>
        </p:nvGrpSpPr>
        <p:grpSpPr bwMode="auto">
          <a:xfrm>
            <a:off x="971550" y="3363913"/>
            <a:ext cx="7213600" cy="1277937"/>
            <a:chOff x="612" y="2119"/>
            <a:chExt cx="4544" cy="805"/>
          </a:xfrm>
        </p:grpSpPr>
        <p:sp>
          <p:nvSpPr>
            <p:cNvPr id="62482" name="Line 46"/>
            <p:cNvSpPr>
              <a:spLocks noChangeShapeType="1"/>
            </p:cNvSpPr>
            <p:nvPr/>
          </p:nvSpPr>
          <p:spPr bwMode="auto">
            <a:xfrm>
              <a:off x="1062" y="2119"/>
              <a:ext cx="0" cy="805"/>
            </a:xfrm>
            <a:prstGeom prst="line">
              <a:avLst/>
            </a:prstGeom>
            <a:noFill/>
            <a:ln w="12700" algn="ctr">
              <a:solidFill>
                <a:srgbClr val="000000"/>
              </a:solidFill>
              <a:round/>
              <a:headEnd/>
              <a:tailEnd/>
            </a:ln>
          </p:spPr>
          <p:txBody>
            <a:bodyPr/>
            <a:lstStyle/>
            <a:p>
              <a:endParaRPr lang="zh-CN" altLang="en-US"/>
            </a:p>
          </p:txBody>
        </p:sp>
        <p:sp>
          <p:nvSpPr>
            <p:cNvPr id="62483" name="Line 47"/>
            <p:cNvSpPr>
              <a:spLocks noChangeShapeType="1"/>
            </p:cNvSpPr>
            <p:nvPr/>
          </p:nvSpPr>
          <p:spPr bwMode="auto">
            <a:xfrm>
              <a:off x="1512" y="2119"/>
              <a:ext cx="0" cy="805"/>
            </a:xfrm>
            <a:prstGeom prst="line">
              <a:avLst/>
            </a:prstGeom>
            <a:noFill/>
            <a:ln w="12700" algn="ctr">
              <a:solidFill>
                <a:srgbClr val="000000"/>
              </a:solidFill>
              <a:round/>
              <a:headEnd/>
              <a:tailEnd/>
            </a:ln>
          </p:spPr>
          <p:txBody>
            <a:bodyPr/>
            <a:lstStyle/>
            <a:p>
              <a:endParaRPr lang="zh-CN" altLang="en-US"/>
            </a:p>
          </p:txBody>
        </p:sp>
        <p:sp>
          <p:nvSpPr>
            <p:cNvPr id="62484" name="Line 48"/>
            <p:cNvSpPr>
              <a:spLocks noChangeShapeType="1"/>
            </p:cNvSpPr>
            <p:nvPr/>
          </p:nvSpPr>
          <p:spPr bwMode="auto">
            <a:xfrm>
              <a:off x="1961" y="2119"/>
              <a:ext cx="0" cy="805"/>
            </a:xfrm>
            <a:prstGeom prst="line">
              <a:avLst/>
            </a:prstGeom>
            <a:noFill/>
            <a:ln w="12700" algn="ctr">
              <a:solidFill>
                <a:srgbClr val="000000"/>
              </a:solidFill>
              <a:round/>
              <a:headEnd/>
              <a:tailEnd/>
            </a:ln>
          </p:spPr>
          <p:txBody>
            <a:bodyPr/>
            <a:lstStyle/>
            <a:p>
              <a:endParaRPr lang="zh-CN" altLang="en-US"/>
            </a:p>
          </p:txBody>
        </p:sp>
        <p:sp>
          <p:nvSpPr>
            <p:cNvPr id="62485" name="Line 51"/>
            <p:cNvSpPr>
              <a:spLocks noChangeShapeType="1"/>
            </p:cNvSpPr>
            <p:nvPr/>
          </p:nvSpPr>
          <p:spPr bwMode="auto">
            <a:xfrm>
              <a:off x="3360" y="2119"/>
              <a:ext cx="0" cy="805"/>
            </a:xfrm>
            <a:prstGeom prst="line">
              <a:avLst/>
            </a:prstGeom>
            <a:noFill/>
            <a:ln w="12700" algn="ctr">
              <a:solidFill>
                <a:srgbClr val="000000"/>
              </a:solidFill>
              <a:round/>
              <a:headEnd/>
              <a:tailEnd/>
            </a:ln>
          </p:spPr>
          <p:txBody>
            <a:bodyPr/>
            <a:lstStyle/>
            <a:p>
              <a:endParaRPr lang="zh-CN" altLang="en-US"/>
            </a:p>
          </p:txBody>
        </p:sp>
        <p:sp>
          <p:nvSpPr>
            <p:cNvPr id="62486" name="Line 52"/>
            <p:cNvSpPr>
              <a:spLocks noChangeShapeType="1"/>
            </p:cNvSpPr>
            <p:nvPr/>
          </p:nvSpPr>
          <p:spPr bwMode="auto">
            <a:xfrm>
              <a:off x="3807" y="2119"/>
              <a:ext cx="0" cy="805"/>
            </a:xfrm>
            <a:prstGeom prst="line">
              <a:avLst/>
            </a:prstGeom>
            <a:noFill/>
            <a:ln w="12700" algn="ctr">
              <a:solidFill>
                <a:srgbClr val="000000"/>
              </a:solidFill>
              <a:round/>
              <a:headEnd/>
              <a:tailEnd/>
            </a:ln>
          </p:spPr>
          <p:txBody>
            <a:bodyPr/>
            <a:lstStyle/>
            <a:p>
              <a:endParaRPr lang="zh-CN" altLang="en-US"/>
            </a:p>
          </p:txBody>
        </p:sp>
        <p:sp>
          <p:nvSpPr>
            <p:cNvPr id="62487" name="Line 53"/>
            <p:cNvSpPr>
              <a:spLocks noChangeShapeType="1"/>
            </p:cNvSpPr>
            <p:nvPr/>
          </p:nvSpPr>
          <p:spPr bwMode="auto">
            <a:xfrm>
              <a:off x="4256" y="2119"/>
              <a:ext cx="0" cy="805"/>
            </a:xfrm>
            <a:prstGeom prst="line">
              <a:avLst/>
            </a:prstGeom>
            <a:noFill/>
            <a:ln w="12700" algn="ctr">
              <a:solidFill>
                <a:srgbClr val="000000"/>
              </a:solidFill>
              <a:round/>
              <a:headEnd/>
              <a:tailEnd/>
            </a:ln>
          </p:spPr>
          <p:txBody>
            <a:bodyPr/>
            <a:lstStyle/>
            <a:p>
              <a:endParaRPr lang="zh-CN" altLang="en-US"/>
            </a:p>
          </p:txBody>
        </p:sp>
        <p:sp>
          <p:nvSpPr>
            <p:cNvPr id="62488" name="Line 54"/>
            <p:cNvSpPr>
              <a:spLocks noChangeShapeType="1"/>
            </p:cNvSpPr>
            <p:nvPr/>
          </p:nvSpPr>
          <p:spPr bwMode="auto">
            <a:xfrm>
              <a:off x="4706" y="2119"/>
              <a:ext cx="0" cy="805"/>
            </a:xfrm>
            <a:prstGeom prst="line">
              <a:avLst/>
            </a:prstGeom>
            <a:noFill/>
            <a:ln w="12700" algn="ctr">
              <a:solidFill>
                <a:srgbClr val="000000"/>
              </a:solidFill>
              <a:round/>
              <a:headEnd/>
              <a:tailEnd/>
            </a:ln>
          </p:spPr>
          <p:txBody>
            <a:bodyPr/>
            <a:lstStyle/>
            <a:p>
              <a:endParaRPr lang="zh-CN" altLang="en-US"/>
            </a:p>
          </p:txBody>
        </p:sp>
        <p:sp>
          <p:nvSpPr>
            <p:cNvPr id="62489" name="Line 58"/>
            <p:cNvSpPr>
              <a:spLocks noChangeShapeType="1"/>
            </p:cNvSpPr>
            <p:nvPr/>
          </p:nvSpPr>
          <p:spPr bwMode="auto">
            <a:xfrm>
              <a:off x="612" y="2119"/>
              <a:ext cx="0" cy="805"/>
            </a:xfrm>
            <a:prstGeom prst="line">
              <a:avLst/>
            </a:prstGeom>
            <a:noFill/>
            <a:ln w="12700" algn="ctr">
              <a:solidFill>
                <a:srgbClr val="000000"/>
              </a:solidFill>
              <a:round/>
              <a:headEnd/>
              <a:tailEnd/>
            </a:ln>
          </p:spPr>
          <p:txBody>
            <a:bodyPr/>
            <a:lstStyle/>
            <a:p>
              <a:endParaRPr lang="zh-CN" altLang="en-US"/>
            </a:p>
          </p:txBody>
        </p:sp>
        <p:sp>
          <p:nvSpPr>
            <p:cNvPr id="62490" name="Line 59"/>
            <p:cNvSpPr>
              <a:spLocks noChangeShapeType="1"/>
            </p:cNvSpPr>
            <p:nvPr/>
          </p:nvSpPr>
          <p:spPr bwMode="auto">
            <a:xfrm>
              <a:off x="5156" y="2119"/>
              <a:ext cx="0" cy="805"/>
            </a:xfrm>
            <a:prstGeom prst="line">
              <a:avLst/>
            </a:prstGeom>
            <a:noFill/>
            <a:ln w="12700" algn="ctr">
              <a:solidFill>
                <a:srgbClr val="000000"/>
              </a:solidFill>
              <a:round/>
              <a:headEnd/>
              <a:tailEnd/>
            </a:ln>
          </p:spPr>
          <p:txBody>
            <a:bodyPr/>
            <a:lstStyle/>
            <a:p>
              <a:endParaRPr lang="zh-CN" altLang="en-US"/>
            </a:p>
          </p:txBody>
        </p:sp>
      </p:grpSp>
      <p:sp>
        <p:nvSpPr>
          <p:cNvPr id="62478" name="Rectangle 285"/>
          <p:cNvSpPr>
            <a:spLocks noChangeArrowheads="1"/>
          </p:cNvSpPr>
          <p:nvPr/>
        </p:nvSpPr>
        <p:spPr bwMode="auto">
          <a:xfrm>
            <a:off x="971550" y="5157788"/>
            <a:ext cx="7272338" cy="427037"/>
          </a:xfrm>
          <a:prstGeom prst="rect">
            <a:avLst/>
          </a:prstGeom>
          <a:noFill/>
          <a:ln w="38100" cmpd="dbl">
            <a:noFill/>
            <a:miter lim="800000"/>
            <a:headEnd/>
            <a:tailEnd/>
          </a:ln>
        </p:spPr>
        <p:txBody>
          <a:bodyPr tIns="0" bIns="0">
            <a:spAutoFit/>
          </a:bodyPr>
          <a:lstStyle/>
          <a:p>
            <a:pPr marL="363538" indent="-363538" algn="just">
              <a:spcBef>
                <a:spcPct val="20000"/>
              </a:spcBef>
            </a:pPr>
            <a:r>
              <a:rPr lang="zh-CN" altLang="en-US" sz="2800" b="1" dirty="0">
                <a:latin typeface="楷体" pitchFamily="49" charset="-122"/>
                <a:ea typeface="楷体" pitchFamily="49" charset="-122"/>
              </a:rPr>
              <a:t>其中，</a:t>
            </a:r>
            <a:r>
              <a:rPr lang="en-US" altLang="zh-CN" sz="2800" b="1" dirty="0" err="1">
                <a:latin typeface="楷体" pitchFamily="49" charset="-122"/>
                <a:ea typeface="楷体" pitchFamily="49" charset="-122"/>
              </a:rPr>
              <a:t>k</a:t>
            </a:r>
            <a:r>
              <a:rPr lang="en-US" altLang="zh-CN" sz="2800" b="1" baseline="-25000" dirty="0" err="1">
                <a:latin typeface="楷体" pitchFamily="49" charset="-122"/>
                <a:ea typeface="楷体" pitchFamily="49" charset="-122"/>
              </a:rPr>
              <a:t>i</a:t>
            </a:r>
            <a:r>
              <a:rPr lang="zh-CN" altLang="en-US" sz="2800" b="1" dirty="0">
                <a:latin typeface="楷体" pitchFamily="49" charset="-122"/>
                <a:ea typeface="楷体" pitchFamily="49" charset="-122"/>
              </a:rPr>
              <a:t>是</a:t>
            </a:r>
            <a:r>
              <a:rPr lang="en-US" altLang="zh-CN" sz="2800" b="1" dirty="0">
                <a:latin typeface="楷体" pitchFamily="49" charset="-122"/>
                <a:ea typeface="楷体" pitchFamily="49" charset="-122"/>
              </a:rPr>
              <a:t>a</a:t>
            </a:r>
            <a:r>
              <a:rPr lang="en-US" altLang="zh-CN" sz="2800" b="1" baseline="-25000" dirty="0">
                <a:latin typeface="楷体" pitchFamily="49" charset="-122"/>
                <a:ea typeface="楷体" pitchFamily="49" charset="-122"/>
              </a:rPr>
              <a:t>i+1</a:t>
            </a:r>
            <a:r>
              <a:rPr lang="zh-CN" altLang="en-US" sz="2800" b="1" dirty="0">
                <a:latin typeface="楷体" pitchFamily="49" charset="-122"/>
                <a:ea typeface="楷体" pitchFamily="49" charset="-122"/>
              </a:rPr>
              <a:t>的地址，</a:t>
            </a:r>
            <a:r>
              <a:rPr lang="en-US" altLang="zh-CN" sz="2800" b="1" dirty="0" err="1">
                <a:latin typeface="楷体" pitchFamily="49" charset="-122"/>
                <a:ea typeface="楷体" pitchFamily="49" charset="-122"/>
              </a:rPr>
              <a:t>i</a:t>
            </a:r>
            <a:r>
              <a:rPr lang="en-US" altLang="zh-CN" sz="2800" b="1" dirty="0">
                <a:latin typeface="楷体" pitchFamily="49" charset="-122"/>
                <a:ea typeface="楷体" pitchFamily="49" charset="-122"/>
              </a:rPr>
              <a:t> =1, 2, …, n-1</a:t>
            </a:r>
            <a:r>
              <a:rPr lang="zh-CN" altLang="en-US" sz="2800" b="1" dirty="0">
                <a:latin typeface="楷体" pitchFamily="49" charset="-122"/>
                <a:ea typeface="楷体" pitchFamily="49" charset="-122"/>
              </a:rPr>
              <a:t>。</a:t>
            </a:r>
          </a:p>
        </p:txBody>
      </p:sp>
      <p:grpSp>
        <p:nvGrpSpPr>
          <p:cNvPr id="9" name="Group 93"/>
          <p:cNvGrpSpPr>
            <a:grpSpLocks/>
          </p:cNvGrpSpPr>
          <p:nvPr/>
        </p:nvGrpSpPr>
        <p:grpSpPr bwMode="auto">
          <a:xfrm>
            <a:off x="3924300" y="3417888"/>
            <a:ext cx="712788" cy="1222375"/>
            <a:chOff x="2472" y="2153"/>
            <a:chExt cx="449" cy="770"/>
          </a:xfrm>
        </p:grpSpPr>
        <p:sp>
          <p:nvSpPr>
            <p:cNvPr id="62480" name="Rectangle 87"/>
            <p:cNvSpPr>
              <a:spLocks noChangeArrowheads="1"/>
            </p:cNvSpPr>
            <p:nvPr/>
          </p:nvSpPr>
          <p:spPr bwMode="auto">
            <a:xfrm>
              <a:off x="2472" y="2153"/>
              <a:ext cx="408" cy="318"/>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latin typeface="Times New Roman" pitchFamily="18" charset="0"/>
                  <a:ea typeface="楷体_GB2312" pitchFamily="49" charset="-122"/>
                  <a:cs typeface="Times New Roman" pitchFamily="18" charset="0"/>
                </a:rPr>
                <a:t>a</a:t>
              </a:r>
              <a:r>
                <a:rPr lang="en-US" altLang="zh-CN" sz="2400" b="1" baseline="-30000">
                  <a:latin typeface="Times New Roman" pitchFamily="18" charset="0"/>
                  <a:ea typeface="楷体_GB2312" pitchFamily="49" charset="-122"/>
                  <a:cs typeface="Times New Roman" pitchFamily="18" charset="0"/>
                </a:rPr>
                <a:t>3</a:t>
              </a:r>
              <a:endParaRPr lang="en-US" altLang="zh-CN" sz="2400" b="1">
                <a:latin typeface="Times New Roman" pitchFamily="18" charset="0"/>
                <a:ea typeface="楷体_GB2312" pitchFamily="49" charset="-122"/>
                <a:cs typeface="Times New Roman" pitchFamily="18" charset="0"/>
              </a:endParaRPr>
            </a:p>
          </p:txBody>
        </p:sp>
        <p:sp>
          <p:nvSpPr>
            <p:cNvPr id="62481" name="Rectangle 88"/>
            <p:cNvSpPr>
              <a:spLocks noChangeArrowheads="1"/>
            </p:cNvSpPr>
            <p:nvPr/>
          </p:nvSpPr>
          <p:spPr bwMode="auto">
            <a:xfrm>
              <a:off x="2472" y="2521"/>
              <a:ext cx="449" cy="402"/>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latin typeface="Times New Roman" pitchFamily="18" charset="0"/>
                  <a:ea typeface="楷体_GB2312" pitchFamily="49" charset="-122"/>
                  <a:cs typeface="Times New Roman" pitchFamily="18" charset="0"/>
                </a:rPr>
                <a:t>k</a:t>
              </a:r>
              <a:r>
                <a:rPr lang="en-US" altLang="zh-CN" sz="2400" b="1" baseline="-30000">
                  <a:latin typeface="Times New Roman" pitchFamily="18" charset="0"/>
                  <a:ea typeface="楷体_GB2312" pitchFamily="49" charset="-122"/>
                  <a:cs typeface="Times New Roman" pitchFamily="18" charset="0"/>
                </a:rPr>
                <a:t>3</a:t>
              </a:r>
              <a:endParaRPr lang="en-US" altLang="zh-CN" sz="2400" b="1">
                <a:latin typeface="Times New Roman" pitchFamily="18" charset="0"/>
                <a:ea typeface="楷体_GB2312" pitchFamily="49" charset="-122"/>
                <a:cs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0"/>
                                        <p:tgtEl>
                                          <p:spTgt spid="3"/>
                                        </p:tgtEl>
                                      </p:cBhvr>
                                    </p:animEffect>
                                  </p:childTnLst>
                                </p:cTn>
                              </p:par>
                            </p:childTnLst>
                          </p:cTn>
                        </p:par>
                        <p:par>
                          <p:cTn id="12" fill="hold">
                            <p:stCondLst>
                              <p:cond delay="4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000"/>
                                        <p:tgtEl>
                                          <p:spTgt spid="9"/>
                                        </p:tgtEl>
                                      </p:cBhvr>
                                    </p:animEffect>
                                  </p:childTnLst>
                                </p:cTn>
                              </p:par>
                            </p:childTnLst>
                          </p:cTn>
                        </p:par>
                        <p:par>
                          <p:cTn id="16" fill="hold">
                            <p:stCondLst>
                              <p:cond delay="60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2000"/>
                                        <p:tgtEl>
                                          <p:spTgt spid="4"/>
                                        </p:tgtEl>
                                      </p:cBhvr>
                                    </p:animEffect>
                                  </p:childTnLst>
                                </p:cTn>
                              </p:par>
                            </p:childTnLst>
                          </p:cTn>
                        </p:par>
                        <p:par>
                          <p:cTn id="20" fill="hold">
                            <p:stCondLst>
                              <p:cond delay="8000"/>
                            </p:stCondLst>
                            <p:childTnLst>
                              <p:par>
                                <p:cTn id="21" presetID="22" presetClass="entr" presetSubtype="8"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2000"/>
                                        <p:tgtEl>
                                          <p:spTgt spid="5"/>
                                        </p:tgtEl>
                                      </p:cBhvr>
                                    </p:animEffect>
                                  </p:childTnLst>
                                </p:cTn>
                              </p:par>
                            </p:childTnLst>
                          </p:cTn>
                        </p:par>
                        <p:par>
                          <p:cTn id="24" fill="hold">
                            <p:stCondLst>
                              <p:cond delay="1000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内容占位符 2"/>
          <p:cNvPicPr>
            <a:picLocks noGrp="1" noChangeAspect="1" noChangeArrowheads="1"/>
          </p:cNvPicPr>
          <p:nvPr>
            <p:ph/>
          </p:nvPr>
        </p:nvPicPr>
        <p:blipFill>
          <a:blip r:embed="rId2" cstate="print"/>
          <a:srcRect/>
          <a:stretch>
            <a:fillRect/>
          </a:stretch>
        </p:blipFill>
        <p:spPr>
          <a:xfrm>
            <a:off x="0" y="1071546"/>
            <a:ext cx="9144000" cy="4714908"/>
          </a:xfrm>
        </p:spPr>
      </p:pic>
      <p:sp>
        <p:nvSpPr>
          <p:cNvPr id="3" name="灯片编号占位符 2"/>
          <p:cNvSpPr>
            <a:spLocks noGrp="1"/>
          </p:cNvSpPr>
          <p:nvPr>
            <p:ph type="sldNum" sz="quarter" idx="12"/>
          </p:nvPr>
        </p:nvSpPr>
        <p:spPr/>
        <p:txBody>
          <a:bodyPr/>
          <a:lstStyle/>
          <a:p>
            <a:fld id="{8EC1CFFA-9162-4795-A94E-2747091806DB}" type="slidenum">
              <a:rPr lang="zh-CN" altLang="en-US" smtClean="0"/>
              <a:pPr/>
              <a:t>220</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链表</a:t>
            </a:r>
          </a:p>
        </p:txBody>
      </p:sp>
      <p:sp>
        <p:nvSpPr>
          <p:cNvPr id="63491" name="Rectangle 3"/>
          <p:cNvSpPr>
            <a:spLocks noGrp="1" noChangeArrowheads="1"/>
          </p:cNvSpPr>
          <p:nvPr>
            <p:ph idx="1"/>
          </p:nvPr>
        </p:nvSpPr>
        <p:spPr>
          <a:xfrm>
            <a:off x="1000125" y="1600200"/>
            <a:ext cx="7143750" cy="4525963"/>
          </a:xfrm>
        </p:spPr>
        <p:txBody>
          <a:bodyPr/>
          <a:lstStyle/>
          <a:p>
            <a:pPr eaLnBrk="1" hangingPunct="1">
              <a:lnSpc>
                <a:spcPct val="125000"/>
              </a:lnSpc>
            </a:pPr>
            <a:r>
              <a:rPr lang="zh-CN" altLang="en-US" dirty="0"/>
              <a:t> 链式存储结构</a:t>
            </a:r>
          </a:p>
          <a:p>
            <a:pPr eaLnBrk="1" hangingPunct="1">
              <a:lnSpc>
                <a:spcPct val="125000"/>
              </a:lnSpc>
              <a:buFont typeface="Wingdings" pitchFamily="2" charset="2"/>
              <a:buNone/>
            </a:pPr>
            <a:r>
              <a:rPr lang="en-US" altLang="zh-CN" dirty="0" err="1">
                <a:solidFill>
                  <a:srgbClr val="0000CC"/>
                </a:solidFill>
              </a:rPr>
              <a:t>struct</a:t>
            </a:r>
            <a:r>
              <a:rPr lang="en-US" altLang="zh-CN" dirty="0">
                <a:solidFill>
                  <a:srgbClr val="0000CC"/>
                </a:solidFill>
              </a:rPr>
              <a:t> </a:t>
            </a:r>
            <a:r>
              <a:rPr lang="en-US" altLang="zh-CN" dirty="0"/>
              <a:t>Node</a:t>
            </a:r>
          </a:p>
          <a:p>
            <a:pPr eaLnBrk="1" hangingPunct="1">
              <a:lnSpc>
                <a:spcPct val="125000"/>
              </a:lnSpc>
              <a:buFont typeface="Wingdings" pitchFamily="2" charset="2"/>
              <a:buNone/>
            </a:pPr>
            <a:r>
              <a:rPr lang="en-US" altLang="zh-CN" dirty="0"/>
              <a:t>{	Type  data;	  </a:t>
            </a:r>
            <a:r>
              <a:rPr lang="en-US" altLang="zh-CN" dirty="0">
                <a:solidFill>
                  <a:srgbClr val="008000"/>
                </a:solidFill>
              </a:rPr>
              <a:t>//</a:t>
            </a:r>
            <a:r>
              <a:rPr lang="zh-CN" altLang="en-US" dirty="0">
                <a:solidFill>
                  <a:srgbClr val="008000"/>
                </a:solidFill>
              </a:rPr>
              <a:t>数据域</a:t>
            </a:r>
          </a:p>
          <a:p>
            <a:pPr eaLnBrk="1" hangingPunct="1">
              <a:lnSpc>
                <a:spcPct val="125000"/>
              </a:lnSpc>
              <a:buFont typeface="Wingdings" pitchFamily="2" charset="2"/>
              <a:buNone/>
            </a:pPr>
            <a:r>
              <a:rPr lang="en-US" altLang="zh-CN" dirty="0"/>
              <a:t>	</a:t>
            </a:r>
            <a:r>
              <a:rPr lang="en-US" altLang="zh-CN" dirty="0" err="1">
                <a:solidFill>
                  <a:srgbClr val="0000CC"/>
                </a:solidFill>
              </a:rPr>
              <a:t>struct</a:t>
            </a:r>
            <a:r>
              <a:rPr lang="en-US" altLang="zh-CN" dirty="0"/>
              <a:t> Node  *next;   </a:t>
            </a:r>
            <a:r>
              <a:rPr lang="en-US" altLang="zh-CN" dirty="0">
                <a:solidFill>
                  <a:srgbClr val="008000"/>
                </a:solidFill>
              </a:rPr>
              <a:t>//</a:t>
            </a:r>
            <a:r>
              <a:rPr lang="zh-CN" altLang="en-US" dirty="0">
                <a:solidFill>
                  <a:srgbClr val="008000"/>
                </a:solidFill>
              </a:rPr>
              <a:t>指针域</a:t>
            </a:r>
          </a:p>
          <a:p>
            <a:pPr eaLnBrk="1" hangingPunct="1">
              <a:lnSpc>
                <a:spcPct val="125000"/>
              </a:lnSpc>
              <a:buFont typeface="Wingdings" pitchFamily="2" charset="2"/>
              <a:buNone/>
            </a:pPr>
            <a:r>
              <a:rPr lang="en-US" altLang="zh-CN" dirty="0"/>
              <a:t>};</a:t>
            </a:r>
          </a:p>
          <a:p>
            <a:pPr eaLnBrk="1" hangingPunct="1">
              <a:lnSpc>
                <a:spcPct val="125000"/>
              </a:lnSpc>
              <a:buFont typeface="Wingdings" pitchFamily="2" charset="2"/>
              <a:buNone/>
            </a:pPr>
            <a:r>
              <a:rPr lang="zh-CN" altLang="en-US" dirty="0">
                <a:solidFill>
                  <a:srgbClr val="008000"/>
                </a:solidFill>
              </a:rPr>
              <a:t>也称为链表的结点。</a:t>
            </a:r>
            <a:endParaRPr lang="en-US" altLang="zh-CN" dirty="0">
              <a:solidFill>
                <a:srgbClr val="008000"/>
              </a:solidFill>
            </a:endParaRPr>
          </a:p>
          <a:p>
            <a:pPr eaLnBrk="1" hangingPunct="1">
              <a:lnSpc>
                <a:spcPct val="125000"/>
              </a:lnSpc>
              <a:buFont typeface="Wingdings" pitchFamily="2" charset="2"/>
              <a:buNone/>
            </a:pPr>
            <a:endParaRPr lang="en-US" altLang="zh-CN" dirty="0">
              <a:solidFill>
                <a:srgbClr val="008000"/>
              </a:solidFill>
            </a:endParaRPr>
          </a:p>
        </p:txBody>
      </p:sp>
      <p:sp>
        <p:nvSpPr>
          <p:cNvPr id="63492" name="灯片编号占位符 1"/>
          <p:cNvSpPr>
            <a:spLocks noGrp="1"/>
          </p:cNvSpPr>
          <p:nvPr>
            <p:ph type="sldNum" sz="quarter" idx="10"/>
          </p:nvPr>
        </p:nvSpPr>
        <p:spPr>
          <a:noFill/>
        </p:spPr>
        <p:txBody>
          <a:bodyPr/>
          <a:lstStyle/>
          <a:p>
            <a:fld id="{9A3C22D0-9792-4F2A-A3B8-31112EB6F10E}" type="slidenum">
              <a:rPr lang="zh-CN" altLang="en-US" smtClean="0">
                <a:ea typeface="宋体" charset="-122"/>
              </a:rPr>
              <a:pPr/>
              <a:t>23</a:t>
            </a:fld>
            <a:endParaRPr lang="en-US" altLang="zh-CN">
              <a:ea typeface="宋体" charset="-122"/>
            </a:endParaRPr>
          </a:p>
        </p:txBody>
      </p:sp>
      <p:grpSp>
        <p:nvGrpSpPr>
          <p:cNvPr id="2" name="Group 8"/>
          <p:cNvGrpSpPr>
            <a:grpSpLocks/>
          </p:cNvGrpSpPr>
          <p:nvPr/>
        </p:nvGrpSpPr>
        <p:grpSpPr bwMode="auto">
          <a:xfrm>
            <a:off x="2195513" y="4997450"/>
            <a:ext cx="4897437" cy="519113"/>
            <a:chOff x="1383" y="3103"/>
            <a:chExt cx="3085" cy="327"/>
          </a:xfrm>
        </p:grpSpPr>
        <p:sp>
          <p:nvSpPr>
            <p:cNvPr id="63494" name="Rectangle 5"/>
            <p:cNvSpPr>
              <a:spLocks noChangeArrowheads="1"/>
            </p:cNvSpPr>
            <p:nvPr/>
          </p:nvSpPr>
          <p:spPr bwMode="auto">
            <a:xfrm>
              <a:off x="2562" y="3111"/>
              <a:ext cx="953" cy="318"/>
            </a:xfrm>
            <a:prstGeom prst="rect">
              <a:avLst/>
            </a:prstGeom>
            <a:noFill/>
            <a:ln w="6350" algn="ctr">
              <a:solidFill>
                <a:srgbClr val="FF0000"/>
              </a:solidFill>
              <a:miter lim="800000"/>
              <a:headEnd/>
              <a:tailEnd type="none" w="sm" len="lg"/>
            </a:ln>
          </p:spPr>
          <p:txBody>
            <a:bodyPr wrap="none" anchor="ctr"/>
            <a:lstStyle/>
            <a:p>
              <a:pPr algn="ctr"/>
              <a:r>
                <a:rPr lang="en-US" altLang="zh-CN" sz="2800" b="1">
                  <a:solidFill>
                    <a:srgbClr val="FF0000"/>
                  </a:solidFill>
                  <a:latin typeface="Times New Roman" pitchFamily="18" charset="0"/>
                </a:rPr>
                <a:t>data</a:t>
              </a:r>
            </a:p>
          </p:txBody>
        </p:sp>
        <p:sp>
          <p:nvSpPr>
            <p:cNvPr id="63495" name="Rectangle 6"/>
            <p:cNvSpPr>
              <a:spLocks noChangeArrowheads="1"/>
            </p:cNvSpPr>
            <p:nvPr/>
          </p:nvSpPr>
          <p:spPr bwMode="auto">
            <a:xfrm>
              <a:off x="3515" y="3111"/>
              <a:ext cx="953" cy="318"/>
            </a:xfrm>
            <a:prstGeom prst="rect">
              <a:avLst/>
            </a:prstGeom>
            <a:noFill/>
            <a:ln w="6350" algn="ctr">
              <a:solidFill>
                <a:srgbClr val="FF0000"/>
              </a:solidFill>
              <a:miter lim="800000"/>
              <a:headEnd/>
              <a:tailEnd type="none" w="sm" len="lg"/>
            </a:ln>
          </p:spPr>
          <p:txBody>
            <a:bodyPr wrap="none" anchor="ctr"/>
            <a:lstStyle/>
            <a:p>
              <a:pPr algn="ctr"/>
              <a:r>
                <a:rPr lang="en-US" altLang="zh-CN" sz="2800" b="1">
                  <a:solidFill>
                    <a:srgbClr val="FF0000"/>
                  </a:solidFill>
                  <a:latin typeface="Times New Roman" pitchFamily="18" charset="0"/>
                  <a:ea typeface="华文新魏" pitchFamily="2" charset="-122"/>
                  <a:sym typeface="Symbol" pitchFamily="18" charset="2"/>
                </a:rPr>
                <a:t>next</a:t>
              </a:r>
            </a:p>
          </p:txBody>
        </p:sp>
        <p:sp>
          <p:nvSpPr>
            <p:cNvPr id="63496" name="Text Box 7"/>
            <p:cNvSpPr txBox="1">
              <a:spLocks noChangeArrowheads="1"/>
            </p:cNvSpPr>
            <p:nvPr/>
          </p:nvSpPr>
          <p:spPr bwMode="auto">
            <a:xfrm>
              <a:off x="1383" y="3103"/>
              <a:ext cx="1270" cy="327"/>
            </a:xfrm>
            <a:prstGeom prst="rect">
              <a:avLst/>
            </a:prstGeom>
            <a:noFill/>
            <a:ln w="6350" algn="ctr">
              <a:noFill/>
              <a:miter lim="800000"/>
              <a:headEnd/>
              <a:tailEnd type="none" w="sm" len="lg"/>
            </a:ln>
          </p:spPr>
          <p:txBody>
            <a:bodyPr>
              <a:spAutoFit/>
            </a:bodyPr>
            <a:lstStyle/>
            <a:p>
              <a:pPr algn="ctr">
                <a:spcBef>
                  <a:spcPct val="50000"/>
                </a:spcBef>
              </a:pPr>
              <a:r>
                <a:rPr lang="zh-CN" altLang="en-US" sz="2800" b="1" dirty="0">
                  <a:solidFill>
                    <a:srgbClr val="008000"/>
                  </a:solidFill>
                  <a:latin typeface="楷体" pitchFamily="49" charset="-122"/>
                  <a:ea typeface="楷体" pitchFamily="49" charset="-122"/>
                </a:rPr>
                <a:t>一个结点：</a:t>
              </a:r>
              <a:endParaRPr lang="zh-CN" altLang="en-US" sz="2800" dirty="0">
                <a:solidFill>
                  <a:srgbClr val="008000"/>
                </a:solidFill>
                <a:latin typeface="楷体" pitchFamily="49" charset="-122"/>
                <a:ea typeface="楷体" pitchFamily="49" charset="-122"/>
                <a:sym typeface="Wingdings" pitchFamily="2" charset="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dirty="0"/>
              <a:t>链表</a:t>
            </a:r>
          </a:p>
        </p:txBody>
      </p:sp>
      <p:sp>
        <p:nvSpPr>
          <p:cNvPr id="64515" name="Rectangle 3"/>
          <p:cNvSpPr>
            <a:spLocks noGrp="1" noChangeArrowheads="1"/>
          </p:cNvSpPr>
          <p:nvPr>
            <p:ph idx="1"/>
          </p:nvPr>
        </p:nvSpPr>
        <p:spPr>
          <a:xfrm>
            <a:off x="1000125" y="1600200"/>
            <a:ext cx="7143750" cy="4525963"/>
          </a:xfrm>
        </p:spPr>
        <p:txBody>
          <a:bodyPr/>
          <a:lstStyle/>
          <a:p>
            <a:pPr marL="363538" indent="-363538" eaLnBrk="1" hangingPunct="1"/>
            <a:r>
              <a:rPr lang="zh-CN" altLang="en-US" dirty="0">
                <a:solidFill>
                  <a:srgbClr val="CC0000"/>
                </a:solidFill>
              </a:rPr>
              <a:t>数据域</a:t>
            </a:r>
            <a:r>
              <a:rPr lang="zh-CN" altLang="en-US" dirty="0"/>
              <a:t>：存储数据元素的内容。</a:t>
            </a:r>
          </a:p>
          <a:p>
            <a:pPr marL="363538" indent="-363538" eaLnBrk="1" hangingPunct="1"/>
            <a:r>
              <a:rPr lang="zh-CN" altLang="en-US" dirty="0">
                <a:solidFill>
                  <a:srgbClr val="CC0000"/>
                </a:solidFill>
              </a:rPr>
              <a:t>指针域</a:t>
            </a:r>
            <a:r>
              <a:rPr lang="zh-CN" altLang="en-US" dirty="0"/>
              <a:t>：存储后继元素的首地址。</a:t>
            </a:r>
          </a:p>
          <a:p>
            <a:pPr marL="363538" indent="-363538" eaLnBrk="1" hangingPunct="1"/>
            <a:r>
              <a:rPr lang="zh-CN" altLang="en-US" dirty="0">
                <a:solidFill>
                  <a:srgbClr val="CC0000"/>
                </a:solidFill>
              </a:rPr>
              <a:t>结点</a:t>
            </a:r>
            <a:r>
              <a:rPr lang="zh-CN" altLang="en-US" dirty="0"/>
              <a:t>：一个数据元素在内存中的映象</a:t>
            </a:r>
            <a:r>
              <a:rPr lang="en-US" altLang="zh-CN" dirty="0">
                <a:solidFill>
                  <a:srgbClr val="008000"/>
                </a:solidFill>
              </a:rPr>
              <a:t>(</a:t>
            </a:r>
            <a:r>
              <a:rPr lang="zh-CN" altLang="en-US" dirty="0">
                <a:solidFill>
                  <a:srgbClr val="008000"/>
                </a:solidFill>
              </a:rPr>
              <a:t>由连续的若干个字节组成，该区域正好可以存储一个数据元素</a:t>
            </a:r>
            <a:r>
              <a:rPr lang="en-US" altLang="zh-CN" dirty="0">
                <a:solidFill>
                  <a:srgbClr val="008000"/>
                </a:solidFill>
              </a:rPr>
              <a:t>)</a:t>
            </a:r>
            <a:r>
              <a:rPr lang="zh-CN" altLang="en-US" dirty="0"/>
              <a:t> ，包括数据域和指针域。</a:t>
            </a:r>
          </a:p>
          <a:p>
            <a:pPr marL="363538" indent="-363538" eaLnBrk="1" hangingPunct="1"/>
            <a:r>
              <a:rPr lang="zh-CN" altLang="en-US" dirty="0">
                <a:solidFill>
                  <a:srgbClr val="CC0000"/>
                </a:solidFill>
              </a:rPr>
              <a:t>链表</a:t>
            </a:r>
            <a:r>
              <a:rPr lang="zh-CN" altLang="en-US" dirty="0"/>
              <a:t>：以 </a:t>
            </a:r>
            <a:r>
              <a:rPr lang="zh-CN" altLang="en-US" dirty="0">
                <a:solidFill>
                  <a:srgbClr val="3333FF"/>
                </a:solidFill>
                <a:latin typeface="楷体" pitchFamily="49" charset="-122"/>
              </a:rPr>
              <a:t>结点序列</a:t>
            </a:r>
            <a:r>
              <a:rPr lang="zh-CN" altLang="en-US" dirty="0"/>
              <a:t>表示的线性表。</a:t>
            </a:r>
          </a:p>
        </p:txBody>
      </p:sp>
      <p:sp>
        <p:nvSpPr>
          <p:cNvPr id="64516" name="灯片编号占位符 1"/>
          <p:cNvSpPr>
            <a:spLocks noGrp="1"/>
          </p:cNvSpPr>
          <p:nvPr>
            <p:ph type="sldNum" sz="quarter" idx="10"/>
          </p:nvPr>
        </p:nvSpPr>
        <p:spPr>
          <a:noFill/>
        </p:spPr>
        <p:txBody>
          <a:bodyPr/>
          <a:lstStyle/>
          <a:p>
            <a:fld id="{869AC33F-2BE8-4AAD-87A4-869ADAE6ECC8}" type="slidenum">
              <a:rPr lang="zh-CN" altLang="en-US" smtClean="0">
                <a:ea typeface="宋体" charset="-122"/>
              </a:rPr>
              <a:pPr/>
              <a:t>24</a:t>
            </a:fld>
            <a:endParaRPr lang="en-US" altLang="zh-CN">
              <a:ea typeface="宋体"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链表</a:t>
            </a:r>
          </a:p>
        </p:txBody>
      </p:sp>
      <p:sp>
        <p:nvSpPr>
          <p:cNvPr id="65539" name="Rectangle 3"/>
          <p:cNvSpPr>
            <a:spLocks noGrp="1" noChangeArrowheads="1"/>
          </p:cNvSpPr>
          <p:nvPr>
            <p:ph idx="1"/>
          </p:nvPr>
        </p:nvSpPr>
        <p:spPr>
          <a:xfrm>
            <a:off x="1000125" y="1600200"/>
            <a:ext cx="7143750" cy="4525963"/>
          </a:xfrm>
        </p:spPr>
        <p:txBody>
          <a:bodyPr/>
          <a:lstStyle/>
          <a:p>
            <a:pPr marL="450850" indent="-450850" eaLnBrk="1" hangingPunct="1">
              <a:lnSpc>
                <a:spcPct val="135000"/>
              </a:lnSpc>
            </a:pPr>
            <a:r>
              <a:rPr lang="zh-CN" altLang="en-US" dirty="0">
                <a:solidFill>
                  <a:srgbClr val="CC0000"/>
                </a:solidFill>
              </a:rPr>
              <a:t>线性链表</a:t>
            </a:r>
            <a:r>
              <a:rPr lang="en-US" altLang="zh-CN" dirty="0"/>
              <a:t>(</a:t>
            </a:r>
            <a:r>
              <a:rPr lang="zh-CN" altLang="en-US" dirty="0"/>
              <a:t>也称为</a:t>
            </a:r>
            <a:r>
              <a:rPr lang="zh-CN" altLang="en-US" dirty="0">
                <a:solidFill>
                  <a:srgbClr val="CC00CC"/>
                </a:solidFill>
              </a:rPr>
              <a:t>单链表</a:t>
            </a:r>
            <a:r>
              <a:rPr lang="en-US" altLang="zh-CN" dirty="0"/>
              <a:t>)</a:t>
            </a:r>
            <a:r>
              <a:rPr lang="zh-CN" altLang="en-US" dirty="0"/>
              <a:t>：</a:t>
            </a:r>
          </a:p>
          <a:p>
            <a:pPr marL="450850" indent="-450850" eaLnBrk="1" hangingPunct="1">
              <a:lnSpc>
                <a:spcPct val="135000"/>
              </a:lnSpc>
              <a:buFont typeface="Wingdings" pitchFamily="2" charset="2"/>
              <a:buNone/>
            </a:pPr>
            <a:r>
              <a:rPr lang="zh-CN" altLang="en-US" dirty="0"/>
              <a:t>	链表的每个结点只包含一个指针域。</a:t>
            </a:r>
          </a:p>
          <a:p>
            <a:pPr marL="450850" indent="-450850" eaLnBrk="1" hangingPunct="1">
              <a:lnSpc>
                <a:spcPct val="135000"/>
              </a:lnSpc>
            </a:pPr>
            <a:r>
              <a:rPr lang="zh-CN" altLang="en-US" dirty="0">
                <a:solidFill>
                  <a:srgbClr val="0000CC"/>
                </a:solidFill>
                <a:latin typeface="楷体" pitchFamily="49" charset="-122"/>
              </a:rPr>
              <a:t>头结点</a:t>
            </a:r>
            <a:r>
              <a:rPr lang="zh-CN" altLang="en-US" dirty="0"/>
              <a:t>：附加在第一个数据元素之前的结点，该结点的数据域一般为“空”、指针域存放第一个数据元素的地址。</a:t>
            </a:r>
            <a:endParaRPr lang="zh-CN" altLang="en-US" dirty="0">
              <a:solidFill>
                <a:srgbClr val="008000"/>
              </a:solidFill>
            </a:endParaRPr>
          </a:p>
          <a:p>
            <a:pPr marL="450850" indent="-450850" eaLnBrk="1" hangingPunct="1">
              <a:lnSpc>
                <a:spcPct val="135000"/>
              </a:lnSpc>
            </a:pPr>
            <a:r>
              <a:rPr lang="zh-CN" altLang="en-US" dirty="0">
                <a:solidFill>
                  <a:srgbClr val="0000CC"/>
                </a:solidFill>
                <a:latin typeface="楷体" pitchFamily="49" charset="-122"/>
              </a:rPr>
              <a:t>头指针</a:t>
            </a:r>
            <a:r>
              <a:rPr lang="zh-CN" altLang="en-US" dirty="0"/>
              <a:t>：线性链表中第一个结点或头结点的存储地址，它是访问链表的起始点。</a:t>
            </a:r>
            <a:endParaRPr lang="zh-CN" altLang="en-US" dirty="0">
              <a:solidFill>
                <a:srgbClr val="996600"/>
              </a:solidFill>
            </a:endParaRPr>
          </a:p>
        </p:txBody>
      </p:sp>
      <p:sp>
        <p:nvSpPr>
          <p:cNvPr id="65540" name="灯片编号占位符 1"/>
          <p:cNvSpPr>
            <a:spLocks noGrp="1"/>
          </p:cNvSpPr>
          <p:nvPr>
            <p:ph type="sldNum" sz="quarter" idx="10"/>
          </p:nvPr>
        </p:nvSpPr>
        <p:spPr>
          <a:noFill/>
        </p:spPr>
        <p:txBody>
          <a:bodyPr/>
          <a:lstStyle/>
          <a:p>
            <a:fld id="{F796C305-CFE5-45DF-8473-03F8FCFAB5CA}" type="slidenum">
              <a:rPr lang="zh-CN" altLang="en-US" smtClean="0">
                <a:ea typeface="宋体" charset="-122"/>
              </a:rPr>
              <a:pPr/>
              <a:t>25</a:t>
            </a:fld>
            <a:endParaRPr lang="en-US" altLang="zh-CN">
              <a:ea typeface="宋体"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dirty="0"/>
              <a:t>链表</a:t>
            </a:r>
          </a:p>
        </p:txBody>
      </p:sp>
      <p:sp>
        <p:nvSpPr>
          <p:cNvPr id="66563" name="Rectangle 3"/>
          <p:cNvSpPr>
            <a:spLocks noGrp="1" noChangeArrowheads="1"/>
          </p:cNvSpPr>
          <p:nvPr>
            <p:ph idx="1"/>
          </p:nvPr>
        </p:nvSpPr>
        <p:spPr>
          <a:xfrm>
            <a:off x="1000125" y="1600200"/>
            <a:ext cx="7143750" cy="4525963"/>
          </a:xfrm>
        </p:spPr>
        <p:txBody>
          <a:bodyPr/>
          <a:lstStyle/>
          <a:p>
            <a:pPr marL="363538" indent="-363538" eaLnBrk="1" hangingPunct="1"/>
            <a:r>
              <a:rPr lang="zh-CN" altLang="en-US" dirty="0">
                <a:solidFill>
                  <a:srgbClr val="CC0000"/>
                </a:solidFill>
              </a:rPr>
              <a:t>动态链表</a:t>
            </a:r>
            <a:r>
              <a:rPr lang="zh-CN" altLang="en-US" dirty="0"/>
              <a:t>：采用动态地址分配方法建立的线性链表</a:t>
            </a:r>
            <a:r>
              <a:rPr lang="en-US" altLang="zh-CN" dirty="0"/>
              <a:t>(</a:t>
            </a:r>
            <a:r>
              <a:rPr lang="zh-CN" altLang="en-US" dirty="0"/>
              <a:t>指针型描述</a:t>
            </a:r>
            <a:r>
              <a:rPr lang="en-US" altLang="zh-CN" dirty="0"/>
              <a:t>)</a:t>
            </a:r>
            <a:r>
              <a:rPr lang="zh-CN" altLang="en-US" dirty="0"/>
              <a:t>。</a:t>
            </a:r>
          </a:p>
          <a:p>
            <a:pPr marL="363538" indent="-363538" eaLnBrk="1" hangingPunct="1">
              <a:buFont typeface="Wingdings" pitchFamily="2" charset="2"/>
              <a:buNone/>
            </a:pPr>
            <a:r>
              <a:rPr lang="zh-CN" altLang="en-US" dirty="0"/>
              <a:t>	</a:t>
            </a:r>
            <a:r>
              <a:rPr lang="zh-CN" altLang="en-US" dirty="0">
                <a:solidFill>
                  <a:srgbClr val="008000"/>
                </a:solidFill>
              </a:rPr>
              <a:t>○</a:t>
            </a:r>
            <a:r>
              <a:rPr lang="zh-CN" altLang="en-US" dirty="0"/>
              <a:t>动态分配一个存储区域，它正好可以容纳一个</a:t>
            </a:r>
            <a:r>
              <a:rPr lang="en-US" altLang="zh-CN" dirty="0">
                <a:solidFill>
                  <a:srgbClr val="3333FF"/>
                </a:solidFill>
              </a:rPr>
              <a:t>Node</a:t>
            </a:r>
            <a:r>
              <a:rPr lang="zh-CN" altLang="en-US" dirty="0"/>
              <a:t>结构类型的数据元素：</a:t>
            </a:r>
          </a:p>
          <a:p>
            <a:pPr marL="363538" indent="-363538" algn="ctr" eaLnBrk="1" hangingPunct="1">
              <a:buFont typeface="Wingdings" pitchFamily="2" charset="2"/>
              <a:buNone/>
            </a:pPr>
            <a:r>
              <a:rPr lang="en-US" altLang="zh-CN" dirty="0"/>
              <a:t>	</a:t>
            </a:r>
            <a:r>
              <a:rPr lang="en-US" altLang="zh-CN" dirty="0">
                <a:solidFill>
                  <a:srgbClr val="3333FF"/>
                </a:solidFill>
              </a:rPr>
              <a:t>p = (Node</a:t>
            </a:r>
            <a:r>
              <a:rPr lang="zh-CN" altLang="en-US" dirty="0">
                <a:solidFill>
                  <a:srgbClr val="3333FF"/>
                </a:solidFill>
              </a:rPr>
              <a:t>*</a:t>
            </a:r>
            <a:r>
              <a:rPr lang="en-US" altLang="zh-CN" dirty="0">
                <a:solidFill>
                  <a:srgbClr val="3333FF"/>
                </a:solidFill>
              </a:rPr>
              <a:t>)  </a:t>
            </a:r>
            <a:r>
              <a:rPr lang="en-US" altLang="zh-CN" dirty="0" err="1">
                <a:solidFill>
                  <a:srgbClr val="3333FF"/>
                </a:solidFill>
              </a:rPr>
              <a:t>malloc</a:t>
            </a:r>
            <a:r>
              <a:rPr lang="en-US" altLang="zh-CN" dirty="0">
                <a:solidFill>
                  <a:srgbClr val="3333FF"/>
                </a:solidFill>
              </a:rPr>
              <a:t>( </a:t>
            </a:r>
            <a:r>
              <a:rPr lang="en-US" altLang="zh-CN" dirty="0" err="1">
                <a:solidFill>
                  <a:srgbClr val="3333FF"/>
                </a:solidFill>
              </a:rPr>
              <a:t>sizeof</a:t>
            </a:r>
            <a:r>
              <a:rPr lang="en-US" altLang="zh-CN" dirty="0">
                <a:solidFill>
                  <a:srgbClr val="3333FF"/>
                </a:solidFill>
              </a:rPr>
              <a:t>( Node ) )</a:t>
            </a:r>
          </a:p>
        </p:txBody>
      </p:sp>
      <p:sp>
        <p:nvSpPr>
          <p:cNvPr id="66564" name="灯片编号占位符 1"/>
          <p:cNvSpPr>
            <a:spLocks noGrp="1"/>
          </p:cNvSpPr>
          <p:nvPr>
            <p:ph type="sldNum" sz="quarter" idx="10"/>
          </p:nvPr>
        </p:nvSpPr>
        <p:spPr>
          <a:noFill/>
        </p:spPr>
        <p:txBody>
          <a:bodyPr/>
          <a:lstStyle/>
          <a:p>
            <a:fld id="{81BF5250-B6FF-4700-8863-BDB931A35FA1}" type="slidenum">
              <a:rPr lang="zh-CN" altLang="en-US" smtClean="0">
                <a:ea typeface="宋体" charset="-122"/>
              </a:rPr>
              <a:pPr/>
              <a:t>26</a:t>
            </a:fld>
            <a:endParaRPr lang="en-US" altLang="zh-CN">
              <a:ea typeface="宋体"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链表</a:t>
            </a:r>
          </a:p>
        </p:txBody>
      </p:sp>
      <p:sp>
        <p:nvSpPr>
          <p:cNvPr id="67587" name="Rectangle 3"/>
          <p:cNvSpPr>
            <a:spLocks noGrp="1" noChangeArrowheads="1"/>
          </p:cNvSpPr>
          <p:nvPr>
            <p:ph idx="1"/>
          </p:nvPr>
        </p:nvSpPr>
        <p:spPr>
          <a:xfrm>
            <a:off x="1000125" y="1600200"/>
            <a:ext cx="7143750" cy="4525963"/>
          </a:xfrm>
        </p:spPr>
        <p:txBody>
          <a:bodyPr/>
          <a:lstStyle/>
          <a:p>
            <a:pPr marL="363538" indent="-363538" eaLnBrk="1" hangingPunct="1">
              <a:lnSpc>
                <a:spcPct val="175000"/>
              </a:lnSpc>
            </a:pPr>
            <a:r>
              <a:rPr lang="zh-CN" altLang="en-US" dirty="0"/>
              <a:t>线性表：</a:t>
            </a:r>
          </a:p>
          <a:p>
            <a:pPr marL="363538" indent="-363538" eaLnBrk="1" hangingPunct="1">
              <a:lnSpc>
                <a:spcPct val="175000"/>
              </a:lnSpc>
              <a:spcBef>
                <a:spcPct val="55000"/>
              </a:spcBef>
            </a:pPr>
            <a:r>
              <a:rPr lang="zh-CN" altLang="en-US" dirty="0"/>
              <a:t>如果</a:t>
            </a:r>
            <a:r>
              <a:rPr lang="en-US" altLang="zh-CN" dirty="0"/>
              <a:t>p−&gt;data=</a:t>
            </a:r>
            <a:r>
              <a:rPr lang="en-US" altLang="zh-CN" dirty="0" err="1"/>
              <a:t>a</a:t>
            </a:r>
            <a:r>
              <a:rPr lang="en-US" altLang="zh-CN" baseline="-25000" dirty="0" err="1"/>
              <a:t>i</a:t>
            </a:r>
            <a:r>
              <a:rPr lang="en-US" altLang="zh-CN" dirty="0"/>
              <a:t> </a:t>
            </a:r>
            <a:r>
              <a:rPr lang="en-US" altLang="zh-CN" dirty="0">
                <a:solidFill>
                  <a:srgbClr val="008000"/>
                </a:solidFill>
              </a:rPr>
              <a:t>(p</a:t>
            </a:r>
            <a:r>
              <a:rPr lang="zh-CN" altLang="en-US" dirty="0">
                <a:solidFill>
                  <a:srgbClr val="008000"/>
                </a:solidFill>
              </a:rPr>
              <a:t>指向线性链表中第</a:t>
            </a:r>
            <a:r>
              <a:rPr lang="en-US" altLang="zh-CN" dirty="0" err="1">
                <a:solidFill>
                  <a:srgbClr val="008000"/>
                </a:solidFill>
              </a:rPr>
              <a:t>i</a:t>
            </a:r>
            <a:r>
              <a:rPr lang="zh-CN" altLang="en-US" dirty="0">
                <a:solidFill>
                  <a:srgbClr val="008000"/>
                </a:solidFill>
              </a:rPr>
              <a:t>个数据元素</a:t>
            </a:r>
            <a:r>
              <a:rPr lang="en-US" altLang="zh-CN" dirty="0">
                <a:solidFill>
                  <a:srgbClr val="008000"/>
                </a:solidFill>
              </a:rPr>
              <a:t>)</a:t>
            </a:r>
            <a:r>
              <a:rPr lang="zh-CN" altLang="en-US" dirty="0"/>
              <a:t>，则</a:t>
            </a:r>
            <a:r>
              <a:rPr lang="en-US" altLang="zh-CN" dirty="0">
                <a:solidFill>
                  <a:srgbClr val="FF0000"/>
                </a:solidFill>
              </a:rPr>
              <a:t>p−&gt;next</a:t>
            </a:r>
            <a:r>
              <a:rPr lang="en-US" altLang="zh-CN" dirty="0"/>
              <a:t>−&gt;data=a</a:t>
            </a:r>
            <a:r>
              <a:rPr lang="en-US" altLang="zh-CN" baseline="-25000" dirty="0"/>
              <a:t>i+1</a:t>
            </a:r>
            <a:r>
              <a:rPr lang="zh-CN" altLang="en-US" dirty="0"/>
              <a:t>。</a:t>
            </a:r>
          </a:p>
          <a:p>
            <a:pPr marL="363538" indent="-363538" eaLnBrk="1" hangingPunct="1">
              <a:lnSpc>
                <a:spcPct val="175000"/>
              </a:lnSpc>
            </a:pPr>
            <a:r>
              <a:rPr lang="en-US" altLang="zh-CN" dirty="0"/>
              <a:t> </a:t>
            </a:r>
            <a:r>
              <a:rPr lang="en-US" altLang="zh-CN" dirty="0">
                <a:solidFill>
                  <a:srgbClr val="3333FF"/>
                </a:solidFill>
              </a:rPr>
              <a:t>p = p−&gt;next;</a:t>
            </a:r>
            <a:endParaRPr lang="en-US" altLang="zh-CN" dirty="0">
              <a:solidFill>
                <a:srgbClr val="008000"/>
              </a:solidFill>
            </a:endParaRPr>
          </a:p>
          <a:p>
            <a:pPr marL="363538" indent="-363538" eaLnBrk="1" hangingPunct="1">
              <a:lnSpc>
                <a:spcPct val="175000"/>
              </a:lnSpc>
            </a:pPr>
            <a:endParaRPr lang="en-US" altLang="zh-CN" dirty="0">
              <a:solidFill>
                <a:srgbClr val="008000"/>
              </a:solidFill>
            </a:endParaRPr>
          </a:p>
        </p:txBody>
      </p:sp>
      <p:sp>
        <p:nvSpPr>
          <p:cNvPr id="67588" name="灯片编号占位符 1"/>
          <p:cNvSpPr>
            <a:spLocks noGrp="1"/>
          </p:cNvSpPr>
          <p:nvPr>
            <p:ph type="sldNum" sz="quarter" idx="10"/>
          </p:nvPr>
        </p:nvSpPr>
        <p:spPr>
          <a:noFill/>
        </p:spPr>
        <p:txBody>
          <a:bodyPr/>
          <a:lstStyle/>
          <a:p>
            <a:fld id="{7D8BA269-35C4-407B-B86C-04B9013C704F}" type="slidenum">
              <a:rPr lang="zh-CN" altLang="en-US" smtClean="0">
                <a:ea typeface="宋体" charset="-122"/>
              </a:rPr>
              <a:pPr/>
              <a:t>27</a:t>
            </a:fld>
            <a:endParaRPr lang="en-US" altLang="zh-CN">
              <a:ea typeface="宋体" charset="-122"/>
            </a:endParaRPr>
          </a:p>
        </p:txBody>
      </p:sp>
      <p:pic>
        <p:nvPicPr>
          <p:cNvPr id="67589" name="Picture 195"/>
          <p:cNvPicPr>
            <a:picLocks noChangeAspect="1" noChangeArrowheads="1"/>
          </p:cNvPicPr>
          <p:nvPr/>
        </p:nvPicPr>
        <p:blipFill>
          <a:blip r:embed="rId2" cstate="print"/>
          <a:srcRect l="23315" t="37735" r="32722" b="53558"/>
          <a:stretch>
            <a:fillRect/>
          </a:stretch>
        </p:blipFill>
        <p:spPr bwMode="auto">
          <a:xfrm>
            <a:off x="2751138" y="1931988"/>
            <a:ext cx="5421312" cy="704850"/>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链表</a:t>
            </a:r>
          </a:p>
        </p:txBody>
      </p:sp>
      <p:sp>
        <p:nvSpPr>
          <p:cNvPr id="68611" name="Rectangle 3"/>
          <p:cNvSpPr>
            <a:spLocks noGrp="1" noChangeArrowheads="1"/>
          </p:cNvSpPr>
          <p:nvPr>
            <p:ph idx="1"/>
          </p:nvPr>
        </p:nvSpPr>
        <p:spPr>
          <a:xfrm>
            <a:off x="1000125" y="1600200"/>
            <a:ext cx="7143750" cy="4525963"/>
          </a:xfrm>
        </p:spPr>
        <p:txBody>
          <a:bodyPr/>
          <a:lstStyle/>
          <a:p>
            <a:pPr marL="363538" indent="-363538" eaLnBrk="1" hangingPunct="1">
              <a:lnSpc>
                <a:spcPct val="140000"/>
              </a:lnSpc>
              <a:buFont typeface="Wingdings" pitchFamily="2" charset="2"/>
              <a:buNone/>
            </a:pPr>
            <a:r>
              <a:rPr lang="zh-CN" altLang="en-US">
                <a:solidFill>
                  <a:srgbClr val="FF0000"/>
                </a:solidFill>
              </a:rPr>
              <a:t>线性链表操作要点：</a:t>
            </a:r>
          </a:p>
          <a:p>
            <a:pPr marL="363538" indent="-363538" eaLnBrk="1" hangingPunct="1">
              <a:lnSpc>
                <a:spcPct val="140000"/>
              </a:lnSpc>
              <a:buFont typeface="Wingdings" pitchFamily="2" charset="2"/>
              <a:buNone/>
            </a:pPr>
            <a:r>
              <a:rPr lang="zh-CN" altLang="en-US">
                <a:solidFill>
                  <a:srgbClr val="008000"/>
                </a:solidFill>
                <a:sym typeface="Wingdings" pitchFamily="2" charset="2"/>
              </a:rPr>
              <a:t> </a:t>
            </a:r>
            <a:r>
              <a:rPr lang="zh-CN" altLang="en-US">
                <a:sym typeface="Wingdings" pitchFamily="2" charset="2"/>
              </a:rPr>
              <a:t>访问</a:t>
            </a:r>
            <a:r>
              <a:rPr lang="zh-CN" altLang="en-US"/>
              <a:t>链表，只能从头指针开始，沿着指针*</a:t>
            </a:r>
            <a:r>
              <a:rPr lang="en-US" altLang="zh-CN"/>
              <a:t>next</a:t>
            </a:r>
            <a:r>
              <a:rPr lang="zh-CN" altLang="en-US"/>
              <a:t>的指向进行访问</a:t>
            </a:r>
            <a:r>
              <a:rPr lang="en-US" altLang="zh-CN">
                <a:solidFill>
                  <a:srgbClr val="3333FF"/>
                </a:solidFill>
              </a:rPr>
              <a:t>(</a:t>
            </a:r>
            <a:r>
              <a:rPr lang="zh-CN" altLang="en-US">
                <a:solidFill>
                  <a:srgbClr val="3333FF"/>
                </a:solidFill>
              </a:rPr>
              <a:t>不能逆向</a:t>
            </a:r>
            <a:r>
              <a:rPr lang="en-US" altLang="zh-CN">
                <a:solidFill>
                  <a:srgbClr val="3333FF"/>
                </a:solidFill>
              </a:rPr>
              <a:t>)</a:t>
            </a:r>
            <a:r>
              <a:rPr lang="zh-CN" altLang="en-US"/>
              <a:t> 。</a:t>
            </a:r>
          </a:p>
          <a:p>
            <a:pPr marL="363538" indent="-363538" eaLnBrk="1" hangingPunct="1">
              <a:lnSpc>
                <a:spcPct val="140000"/>
              </a:lnSpc>
              <a:buFont typeface="Wingdings" pitchFamily="2" charset="2"/>
              <a:buNone/>
            </a:pPr>
            <a:r>
              <a:rPr lang="zh-CN" altLang="en-US">
                <a:solidFill>
                  <a:srgbClr val="008000"/>
                </a:solidFill>
                <a:sym typeface="Wingdings" pitchFamily="2" charset="2"/>
              </a:rPr>
              <a:t> </a:t>
            </a:r>
            <a:r>
              <a:rPr lang="zh-CN" altLang="en-US"/>
              <a:t>头指针不能丢</a:t>
            </a:r>
            <a:r>
              <a:rPr lang="en-US" altLang="zh-CN">
                <a:solidFill>
                  <a:srgbClr val="008000"/>
                </a:solidFill>
                <a:latin typeface="Arial" charset="0"/>
              </a:rPr>
              <a:t>——</a:t>
            </a:r>
            <a:r>
              <a:rPr lang="zh-CN" altLang="en-US">
                <a:solidFill>
                  <a:srgbClr val="008000"/>
                </a:solidFill>
              </a:rPr>
              <a:t>丢了，链表就没了</a:t>
            </a:r>
            <a:r>
              <a:rPr lang="zh-CN" altLang="en-US"/>
              <a:t>。</a:t>
            </a:r>
          </a:p>
          <a:p>
            <a:pPr marL="363538" indent="-363538" eaLnBrk="1" hangingPunct="1">
              <a:lnSpc>
                <a:spcPct val="140000"/>
              </a:lnSpc>
              <a:buFont typeface="Wingdings" pitchFamily="2" charset="2"/>
              <a:buNone/>
            </a:pPr>
            <a:r>
              <a:rPr lang="zh-CN" altLang="en-US">
                <a:solidFill>
                  <a:srgbClr val="008000"/>
                </a:solidFill>
                <a:sym typeface="Wingdings" pitchFamily="2" charset="2"/>
              </a:rPr>
              <a:t> </a:t>
            </a:r>
            <a:r>
              <a:rPr lang="zh-CN" altLang="en-US">
                <a:sym typeface="Wingdings" pitchFamily="2" charset="2"/>
              </a:rPr>
              <a:t>在断开链表之前，注意保存后段链表的 </a:t>
            </a:r>
            <a:r>
              <a:rPr lang="zh-CN" altLang="en-US">
                <a:latin typeface="Arial" charset="0"/>
                <a:sym typeface="Wingdings" pitchFamily="2" charset="2"/>
              </a:rPr>
              <a:t>“</a:t>
            </a:r>
            <a:r>
              <a:rPr lang="zh-CN" altLang="en-US"/>
              <a:t>头指针</a:t>
            </a:r>
            <a:r>
              <a:rPr lang="zh-CN" altLang="en-US">
                <a:latin typeface="Arial" charset="0"/>
              </a:rPr>
              <a:t>”</a:t>
            </a:r>
            <a:r>
              <a:rPr lang="zh-CN" altLang="en-US"/>
              <a:t>，否则后</a:t>
            </a:r>
            <a:r>
              <a:rPr lang="zh-CN" altLang="en-US">
                <a:sym typeface="Wingdings" pitchFamily="2" charset="2"/>
              </a:rPr>
              <a:t>段链表将丢失。</a:t>
            </a:r>
          </a:p>
        </p:txBody>
      </p:sp>
      <p:sp>
        <p:nvSpPr>
          <p:cNvPr id="68612" name="灯片编号占位符 1"/>
          <p:cNvSpPr>
            <a:spLocks noGrp="1"/>
          </p:cNvSpPr>
          <p:nvPr>
            <p:ph type="sldNum" sz="quarter" idx="10"/>
          </p:nvPr>
        </p:nvSpPr>
        <p:spPr>
          <a:noFill/>
        </p:spPr>
        <p:txBody>
          <a:bodyPr/>
          <a:lstStyle/>
          <a:p>
            <a:fld id="{F761F66F-1A45-499A-804D-41A0BD7835AD}" type="slidenum">
              <a:rPr lang="zh-CN" altLang="en-US" smtClean="0">
                <a:ea typeface="宋体" charset="-122"/>
              </a:rPr>
              <a:pPr/>
              <a:t>28</a:t>
            </a:fld>
            <a:endParaRPr lang="en-US" altLang="zh-CN">
              <a:ea typeface="宋体"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链表</a:t>
            </a:r>
          </a:p>
        </p:txBody>
      </p:sp>
      <p:sp>
        <p:nvSpPr>
          <p:cNvPr id="69635" name="Rectangle 3"/>
          <p:cNvSpPr>
            <a:spLocks noGrp="1" noChangeArrowheads="1"/>
          </p:cNvSpPr>
          <p:nvPr>
            <p:ph idx="1"/>
          </p:nvPr>
        </p:nvSpPr>
        <p:spPr>
          <a:xfrm>
            <a:off x="1000125" y="1600200"/>
            <a:ext cx="7143750" cy="4525963"/>
          </a:xfrm>
        </p:spPr>
        <p:txBody>
          <a:bodyPr/>
          <a:lstStyle/>
          <a:p>
            <a:pPr marL="450850" indent="-265113" eaLnBrk="1" hangingPunct="1">
              <a:lnSpc>
                <a:spcPct val="125000"/>
              </a:lnSpc>
            </a:pPr>
            <a:r>
              <a:rPr lang="zh-CN" altLang="en-US" dirty="0">
                <a:solidFill>
                  <a:srgbClr val="CC0000"/>
                </a:solidFill>
              </a:rPr>
              <a:t>链式存储结构</a:t>
            </a:r>
            <a:endParaRPr lang="zh-CN" altLang="en-US" dirty="0"/>
          </a:p>
          <a:p>
            <a:pPr marL="450850" indent="-265113" eaLnBrk="1" hangingPunct="1">
              <a:lnSpc>
                <a:spcPct val="125000"/>
              </a:lnSpc>
              <a:buFont typeface="Wingdings" pitchFamily="2" charset="2"/>
              <a:buNone/>
            </a:pPr>
            <a:r>
              <a:rPr lang="en-US" altLang="zh-CN" dirty="0" err="1">
                <a:solidFill>
                  <a:srgbClr val="0000CC"/>
                </a:solidFill>
              </a:rPr>
              <a:t>typedef</a:t>
            </a:r>
            <a:r>
              <a:rPr lang="en-US" altLang="zh-CN" dirty="0">
                <a:solidFill>
                  <a:srgbClr val="0000CC"/>
                </a:solidFill>
              </a:rPr>
              <a:t> </a:t>
            </a:r>
            <a:r>
              <a:rPr lang="en-US" altLang="zh-CN" dirty="0" err="1">
                <a:solidFill>
                  <a:srgbClr val="0000CC"/>
                </a:solidFill>
              </a:rPr>
              <a:t>struct</a:t>
            </a:r>
            <a:r>
              <a:rPr lang="en-US" altLang="zh-CN" dirty="0">
                <a:solidFill>
                  <a:srgbClr val="0000CC"/>
                </a:solidFill>
              </a:rPr>
              <a:t> </a:t>
            </a:r>
            <a:r>
              <a:rPr lang="en-US" altLang="zh-CN" dirty="0"/>
              <a:t>Node</a:t>
            </a:r>
          </a:p>
          <a:p>
            <a:pPr marL="450850" indent="-265113" eaLnBrk="1" hangingPunct="1">
              <a:lnSpc>
                <a:spcPct val="125000"/>
              </a:lnSpc>
              <a:buFont typeface="Wingdings" pitchFamily="2" charset="2"/>
              <a:buNone/>
            </a:pPr>
            <a:r>
              <a:rPr lang="en-US" altLang="zh-CN" dirty="0"/>
              <a:t>{</a:t>
            </a:r>
          </a:p>
          <a:p>
            <a:pPr marL="450850" indent="-265113" eaLnBrk="1" hangingPunct="1">
              <a:lnSpc>
                <a:spcPct val="125000"/>
              </a:lnSpc>
              <a:buFont typeface="Wingdings" pitchFamily="2" charset="2"/>
              <a:buNone/>
            </a:pPr>
            <a:r>
              <a:rPr lang="en-US" altLang="zh-CN" dirty="0"/>
              <a:t>		Type  data;   </a:t>
            </a:r>
            <a:r>
              <a:rPr lang="en-US" altLang="zh-CN" dirty="0">
                <a:solidFill>
                  <a:srgbClr val="008000"/>
                </a:solidFill>
              </a:rPr>
              <a:t>//</a:t>
            </a:r>
            <a:r>
              <a:rPr lang="zh-CN" altLang="en-US" dirty="0">
                <a:solidFill>
                  <a:srgbClr val="008000"/>
                </a:solidFill>
              </a:rPr>
              <a:t>数据域</a:t>
            </a:r>
          </a:p>
          <a:p>
            <a:pPr marL="450850" indent="-265113" eaLnBrk="1" hangingPunct="1">
              <a:lnSpc>
                <a:spcPct val="125000"/>
              </a:lnSpc>
              <a:buFont typeface="Wingdings" pitchFamily="2" charset="2"/>
              <a:buNone/>
            </a:pPr>
            <a:r>
              <a:rPr lang="en-US" altLang="zh-CN" dirty="0"/>
              <a:t>		</a:t>
            </a:r>
            <a:r>
              <a:rPr lang="en-US" altLang="zh-CN" dirty="0" err="1">
                <a:solidFill>
                  <a:srgbClr val="0000CC"/>
                </a:solidFill>
              </a:rPr>
              <a:t>struct</a:t>
            </a:r>
            <a:r>
              <a:rPr lang="en-US" altLang="zh-CN" dirty="0"/>
              <a:t> Node  *next;   </a:t>
            </a:r>
            <a:r>
              <a:rPr lang="en-US" altLang="zh-CN" dirty="0">
                <a:solidFill>
                  <a:srgbClr val="008000"/>
                </a:solidFill>
              </a:rPr>
              <a:t>//</a:t>
            </a:r>
            <a:r>
              <a:rPr lang="zh-CN" altLang="en-US" dirty="0">
                <a:solidFill>
                  <a:srgbClr val="008000"/>
                </a:solidFill>
              </a:rPr>
              <a:t>指针域</a:t>
            </a:r>
          </a:p>
          <a:p>
            <a:pPr marL="450850" indent="-265113" eaLnBrk="1" hangingPunct="1">
              <a:lnSpc>
                <a:spcPct val="125000"/>
              </a:lnSpc>
              <a:buFont typeface="Wingdings" pitchFamily="2" charset="2"/>
              <a:buNone/>
            </a:pPr>
            <a:r>
              <a:rPr lang="en-US" altLang="zh-CN" dirty="0"/>
              <a:t>} Node, *</a:t>
            </a:r>
            <a:r>
              <a:rPr lang="en-US" altLang="zh-CN" dirty="0" err="1"/>
              <a:t>LinkList</a:t>
            </a:r>
            <a:r>
              <a:rPr lang="en-US" altLang="zh-CN" dirty="0"/>
              <a:t>;</a:t>
            </a:r>
          </a:p>
        </p:txBody>
      </p:sp>
      <p:sp>
        <p:nvSpPr>
          <p:cNvPr id="69636" name="灯片编号占位符 1"/>
          <p:cNvSpPr>
            <a:spLocks noGrp="1"/>
          </p:cNvSpPr>
          <p:nvPr>
            <p:ph type="sldNum" sz="quarter" idx="10"/>
          </p:nvPr>
        </p:nvSpPr>
        <p:spPr>
          <a:noFill/>
        </p:spPr>
        <p:txBody>
          <a:bodyPr/>
          <a:lstStyle/>
          <a:p>
            <a:fld id="{A9FA3234-41F2-4492-A7EC-37A46863ED80}" type="slidenum">
              <a:rPr lang="zh-CN" altLang="en-US" smtClean="0">
                <a:ea typeface="宋体" charset="-122"/>
              </a:rPr>
              <a:pPr/>
              <a:t>29</a:t>
            </a:fld>
            <a:endParaRPr lang="en-US" altLang="zh-CN">
              <a:ea typeface="宋体"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dirty="0"/>
              <a:t>表结构</a:t>
            </a:r>
          </a:p>
        </p:txBody>
      </p:sp>
      <p:sp>
        <p:nvSpPr>
          <p:cNvPr id="8195" name="Rectangle 3"/>
          <p:cNvSpPr>
            <a:spLocks noGrp="1" noChangeArrowheads="1"/>
          </p:cNvSpPr>
          <p:nvPr>
            <p:ph idx="1"/>
          </p:nvPr>
        </p:nvSpPr>
        <p:spPr>
          <a:xfrm>
            <a:off x="1000125" y="1600200"/>
            <a:ext cx="7143750" cy="4525963"/>
          </a:xfrm>
        </p:spPr>
        <p:txBody>
          <a:bodyPr/>
          <a:lstStyle/>
          <a:p>
            <a:pPr marL="450850" indent="-450850" eaLnBrk="1" hangingPunct="1"/>
            <a:r>
              <a:rPr lang="zh-CN" altLang="en-US">
                <a:solidFill>
                  <a:srgbClr val="CC0000"/>
                </a:solidFill>
              </a:rPr>
              <a:t>线性结构：</a:t>
            </a:r>
            <a:r>
              <a:rPr lang="zh-CN" altLang="en-US"/>
              <a:t>是一个数据元素的有限序列</a:t>
            </a:r>
            <a:r>
              <a:rPr lang="en-US" altLang="zh-CN"/>
              <a:t>,</a:t>
            </a:r>
          </a:p>
          <a:p>
            <a:pPr marL="450850" indent="-450850" eaLnBrk="1" hangingPunct="1">
              <a:buFont typeface="Wingdings" pitchFamily="2" charset="2"/>
              <a:buNone/>
            </a:pPr>
            <a:r>
              <a:rPr lang="zh-CN" altLang="en-US"/>
              <a:t>	如</a:t>
            </a:r>
            <a:r>
              <a:rPr lang="en-US" altLang="zh-CN"/>
              <a:t>(a</a:t>
            </a:r>
            <a:r>
              <a:rPr lang="en-US" altLang="zh-CN" baseline="-25000"/>
              <a:t>1</a:t>
            </a:r>
            <a:r>
              <a:rPr lang="en-US" altLang="zh-CN"/>
              <a:t>, a</a:t>
            </a:r>
            <a:r>
              <a:rPr lang="en-US" altLang="zh-CN" baseline="-25000"/>
              <a:t>2</a:t>
            </a:r>
            <a:r>
              <a:rPr lang="en-US" altLang="zh-CN"/>
              <a:t>, </a:t>
            </a:r>
            <a:r>
              <a:rPr lang="en-US" altLang="zh-CN">
                <a:latin typeface="Arial" charset="0"/>
              </a:rPr>
              <a:t>…</a:t>
            </a:r>
            <a:r>
              <a:rPr lang="en-US" altLang="zh-CN"/>
              <a:t>, a</a:t>
            </a:r>
            <a:r>
              <a:rPr lang="en-US" altLang="zh-CN" baseline="-25000"/>
              <a:t>n</a:t>
            </a:r>
            <a:r>
              <a:rPr lang="en-US" altLang="zh-CN"/>
              <a:t>)</a:t>
            </a:r>
            <a:r>
              <a:rPr lang="zh-CN" altLang="en-US"/>
              <a:t>，其逻辑关系如下：</a:t>
            </a:r>
            <a:endParaRPr lang="en-US" altLang="zh-CN" baseline="-25000"/>
          </a:p>
          <a:p>
            <a:pPr marL="450850" indent="-450850" eaLnBrk="1" hangingPunct="1">
              <a:buFont typeface="Wingdings" pitchFamily="2" charset="2"/>
              <a:buNone/>
            </a:pPr>
            <a:endParaRPr lang="zh-CN" altLang="en-US"/>
          </a:p>
          <a:p>
            <a:pPr marL="450850" indent="-450850" eaLnBrk="1" hangingPunct="1">
              <a:buFont typeface="Wingdings" pitchFamily="2" charset="2"/>
              <a:buNone/>
            </a:pPr>
            <a:endParaRPr lang="zh-CN" altLang="en-US"/>
          </a:p>
          <a:p>
            <a:pPr marL="450850" indent="-450850" eaLnBrk="1" hangingPunct="1">
              <a:buFont typeface="Wingdings" pitchFamily="2" charset="2"/>
              <a:buNone/>
            </a:pPr>
            <a:endParaRPr lang="en-US" altLang="zh-CN"/>
          </a:p>
          <a:p>
            <a:pPr marL="450850" indent="-450850" eaLnBrk="1" hangingPunct="1">
              <a:buFont typeface="Wingdings" pitchFamily="2" charset="2"/>
              <a:buNone/>
            </a:pPr>
            <a:r>
              <a:rPr lang="zh-CN" altLang="en-US"/>
              <a:t>　</a:t>
            </a:r>
            <a:r>
              <a:rPr lang="en-US" altLang="zh-CN"/>
              <a:t>a</a:t>
            </a:r>
            <a:r>
              <a:rPr lang="en-US" altLang="zh-CN" baseline="-25000"/>
              <a:t>i-1</a:t>
            </a:r>
            <a:r>
              <a:rPr lang="zh-CN" altLang="en-US"/>
              <a:t>是</a:t>
            </a:r>
            <a:r>
              <a:rPr lang="en-US" altLang="zh-CN"/>
              <a:t>a</a:t>
            </a:r>
            <a:r>
              <a:rPr lang="en-US" altLang="zh-CN" baseline="-25000"/>
              <a:t>i</a:t>
            </a:r>
            <a:r>
              <a:rPr lang="zh-CN" altLang="en-US"/>
              <a:t>的</a:t>
            </a:r>
            <a:r>
              <a:rPr lang="zh-CN" altLang="en-US">
                <a:solidFill>
                  <a:srgbClr val="0000CC"/>
                </a:solidFill>
              </a:rPr>
              <a:t>前驱</a:t>
            </a:r>
            <a:r>
              <a:rPr lang="zh-CN" altLang="en-US"/>
              <a:t>元素，</a:t>
            </a:r>
            <a:r>
              <a:rPr lang="en-US" altLang="zh-CN"/>
              <a:t>a</a:t>
            </a:r>
            <a:r>
              <a:rPr lang="en-US" altLang="zh-CN" baseline="-25000"/>
              <a:t>i </a:t>
            </a:r>
            <a:r>
              <a:rPr lang="zh-CN" altLang="en-US"/>
              <a:t>是</a:t>
            </a:r>
            <a:r>
              <a:rPr lang="en-US" altLang="zh-CN"/>
              <a:t>a</a:t>
            </a:r>
            <a:r>
              <a:rPr lang="en-US" altLang="zh-CN" baseline="-25000"/>
              <a:t>i-1</a:t>
            </a:r>
            <a:r>
              <a:rPr lang="zh-CN" altLang="en-US"/>
              <a:t>的</a:t>
            </a:r>
            <a:r>
              <a:rPr lang="zh-CN" altLang="en-US">
                <a:solidFill>
                  <a:srgbClr val="0000CC"/>
                </a:solidFill>
              </a:rPr>
              <a:t>后继</a:t>
            </a:r>
            <a:r>
              <a:rPr lang="zh-CN" altLang="en-US"/>
              <a:t>元素。</a:t>
            </a:r>
            <a:endParaRPr lang="en-US" altLang="zh-CN">
              <a:solidFill>
                <a:srgbClr val="006600"/>
              </a:solidFill>
            </a:endParaRPr>
          </a:p>
        </p:txBody>
      </p:sp>
      <p:sp>
        <p:nvSpPr>
          <p:cNvPr id="8196" name="灯片编号占位符 1"/>
          <p:cNvSpPr>
            <a:spLocks noGrp="1"/>
          </p:cNvSpPr>
          <p:nvPr>
            <p:ph type="sldNum" sz="quarter" idx="10"/>
          </p:nvPr>
        </p:nvSpPr>
        <p:spPr>
          <a:noFill/>
        </p:spPr>
        <p:txBody>
          <a:bodyPr/>
          <a:lstStyle/>
          <a:p>
            <a:fld id="{D2D87EB9-3FEA-400A-9AD1-A7D67A8C766B}" type="slidenum">
              <a:rPr lang="zh-CN" altLang="en-US" smtClean="0">
                <a:ea typeface="宋体" charset="-122"/>
              </a:rPr>
              <a:pPr/>
              <a:t>3</a:t>
            </a:fld>
            <a:endParaRPr lang="en-US" altLang="zh-CN">
              <a:ea typeface="宋体" charset="-122"/>
            </a:endParaRPr>
          </a:p>
        </p:txBody>
      </p:sp>
      <p:grpSp>
        <p:nvGrpSpPr>
          <p:cNvPr id="8197" name="Group 33"/>
          <p:cNvGrpSpPr>
            <a:grpSpLocks/>
          </p:cNvGrpSpPr>
          <p:nvPr/>
        </p:nvGrpSpPr>
        <p:grpSpPr bwMode="auto">
          <a:xfrm>
            <a:off x="1133475" y="3432175"/>
            <a:ext cx="6908801" cy="1365250"/>
            <a:chOff x="755" y="1890"/>
            <a:chExt cx="4352" cy="860"/>
          </a:xfrm>
        </p:grpSpPr>
        <p:grpSp>
          <p:nvGrpSpPr>
            <p:cNvPr id="8199" name="Group 25"/>
            <p:cNvGrpSpPr>
              <a:grpSpLocks/>
            </p:cNvGrpSpPr>
            <p:nvPr/>
          </p:nvGrpSpPr>
          <p:grpSpPr bwMode="auto">
            <a:xfrm>
              <a:off x="1156" y="1890"/>
              <a:ext cx="3425" cy="361"/>
              <a:chOff x="1156" y="2024"/>
              <a:chExt cx="3425" cy="361"/>
            </a:xfrm>
          </p:grpSpPr>
          <p:sp>
            <p:nvSpPr>
              <p:cNvPr id="8204" name="Oval 15"/>
              <p:cNvSpPr>
                <a:spLocks noChangeAspect="1" noChangeArrowheads="1"/>
              </p:cNvSpPr>
              <p:nvPr/>
            </p:nvSpPr>
            <p:spPr bwMode="auto">
              <a:xfrm>
                <a:off x="1156" y="2024"/>
                <a:ext cx="361" cy="361"/>
              </a:xfrm>
              <a:prstGeom prst="ellipse">
                <a:avLst/>
              </a:prstGeom>
              <a:solidFill>
                <a:srgbClr val="FFFFFF"/>
              </a:solidFill>
              <a:ln w="15875">
                <a:solidFill>
                  <a:srgbClr val="0000FF"/>
                </a:solidFill>
                <a:round/>
                <a:headEnd/>
                <a:tailEnd/>
              </a:ln>
            </p:spPr>
            <p:txBody>
              <a:bodyPr lIns="0" tIns="0" rIns="0" bIns="0" anchor="ctr" anchorCtr="1"/>
              <a:lstStyle/>
              <a:p>
                <a:pPr algn="ctr"/>
                <a:r>
                  <a:rPr lang="en-US" altLang="zh-CN" sz="2400" b="1">
                    <a:latin typeface="Times New Roman" pitchFamily="18" charset="0"/>
                  </a:rPr>
                  <a:t>a</a:t>
                </a:r>
                <a:r>
                  <a:rPr lang="en-US" altLang="zh-CN" sz="2400" b="1" baseline="-25000">
                    <a:latin typeface="Times New Roman" pitchFamily="18" charset="0"/>
                  </a:rPr>
                  <a:t>1</a:t>
                </a:r>
                <a:endParaRPr lang="en-US" altLang="zh-CN" sz="2400">
                  <a:latin typeface="Times New Roman" pitchFamily="18" charset="0"/>
                </a:endParaRPr>
              </a:p>
            </p:txBody>
          </p:sp>
          <p:sp>
            <p:nvSpPr>
              <p:cNvPr id="8205" name="Oval 16"/>
              <p:cNvSpPr>
                <a:spLocks noChangeAspect="1" noChangeArrowheads="1"/>
              </p:cNvSpPr>
              <p:nvPr/>
            </p:nvSpPr>
            <p:spPr bwMode="auto">
              <a:xfrm>
                <a:off x="2688" y="2024"/>
                <a:ext cx="361" cy="361"/>
              </a:xfrm>
              <a:prstGeom prst="ellipse">
                <a:avLst/>
              </a:prstGeom>
              <a:solidFill>
                <a:srgbClr val="FFFFFF"/>
              </a:solidFill>
              <a:ln w="15875">
                <a:solidFill>
                  <a:srgbClr val="0000FF"/>
                </a:solidFill>
                <a:round/>
                <a:headEnd/>
                <a:tailEnd/>
              </a:ln>
            </p:spPr>
            <p:txBody>
              <a:bodyPr lIns="0" tIns="0" rIns="0" bIns="0" anchor="ctr" anchorCtr="1"/>
              <a:lstStyle/>
              <a:p>
                <a:pPr algn="just"/>
                <a:r>
                  <a:rPr lang="en-US" altLang="zh-CN" sz="2400" b="1">
                    <a:latin typeface="Times New Roman" pitchFamily="18" charset="0"/>
                  </a:rPr>
                  <a:t>a</a:t>
                </a:r>
                <a:r>
                  <a:rPr lang="en-US" altLang="zh-CN" sz="2400" b="1" baseline="-25000">
                    <a:latin typeface="Times New Roman" pitchFamily="18" charset="0"/>
                  </a:rPr>
                  <a:t>i-1</a:t>
                </a:r>
                <a:endParaRPr lang="en-US" altLang="zh-CN" sz="2400">
                  <a:latin typeface="Times New Roman" pitchFamily="18" charset="0"/>
                </a:endParaRPr>
              </a:p>
            </p:txBody>
          </p:sp>
          <p:sp>
            <p:nvSpPr>
              <p:cNvPr id="8206" name="Oval 17"/>
              <p:cNvSpPr>
                <a:spLocks noChangeAspect="1" noChangeArrowheads="1"/>
              </p:cNvSpPr>
              <p:nvPr/>
            </p:nvSpPr>
            <p:spPr bwMode="auto">
              <a:xfrm>
                <a:off x="3319" y="2024"/>
                <a:ext cx="361" cy="361"/>
              </a:xfrm>
              <a:prstGeom prst="ellipse">
                <a:avLst/>
              </a:prstGeom>
              <a:solidFill>
                <a:srgbClr val="FFFFFF"/>
              </a:solidFill>
              <a:ln w="15875">
                <a:solidFill>
                  <a:srgbClr val="0000FF"/>
                </a:solidFill>
                <a:round/>
                <a:headEnd/>
                <a:tailEnd/>
              </a:ln>
            </p:spPr>
            <p:txBody>
              <a:bodyPr lIns="0" tIns="0" rIns="0" bIns="0" anchor="ctr" anchorCtr="1"/>
              <a:lstStyle/>
              <a:p>
                <a:pPr algn="ctr"/>
                <a:r>
                  <a:rPr lang="en-US" altLang="zh-CN" sz="2400" b="1">
                    <a:latin typeface="Times New Roman" pitchFamily="18" charset="0"/>
                  </a:rPr>
                  <a:t>a</a:t>
                </a:r>
                <a:r>
                  <a:rPr lang="en-US" altLang="zh-CN" sz="2400" b="1" baseline="-25000">
                    <a:latin typeface="Times New Roman" pitchFamily="18" charset="0"/>
                  </a:rPr>
                  <a:t>i</a:t>
                </a:r>
                <a:endParaRPr lang="en-US" altLang="zh-CN" sz="2400">
                  <a:latin typeface="Times New Roman" pitchFamily="18" charset="0"/>
                </a:endParaRPr>
              </a:p>
            </p:txBody>
          </p:sp>
          <p:sp>
            <p:nvSpPr>
              <p:cNvPr id="8207" name="Line 18"/>
              <p:cNvSpPr>
                <a:spLocks noChangeAspect="1" noChangeShapeType="1"/>
              </p:cNvSpPr>
              <p:nvPr/>
            </p:nvSpPr>
            <p:spPr bwMode="auto">
              <a:xfrm>
                <a:off x="1518" y="2203"/>
                <a:ext cx="270" cy="0"/>
              </a:xfrm>
              <a:prstGeom prst="line">
                <a:avLst/>
              </a:prstGeom>
              <a:noFill/>
              <a:ln w="15875">
                <a:solidFill>
                  <a:srgbClr val="0000FF"/>
                </a:solidFill>
                <a:round/>
                <a:headEnd/>
                <a:tailEnd type="arrow" w="med" len="med"/>
              </a:ln>
            </p:spPr>
            <p:txBody>
              <a:bodyPr anchor="ctr" anchorCtr="1"/>
              <a:lstStyle/>
              <a:p>
                <a:endParaRPr lang="zh-CN" altLang="en-US"/>
              </a:p>
            </p:txBody>
          </p:sp>
          <p:sp>
            <p:nvSpPr>
              <p:cNvPr id="8208" name="Line 19"/>
              <p:cNvSpPr>
                <a:spLocks noChangeAspect="1" noChangeShapeType="1"/>
              </p:cNvSpPr>
              <p:nvPr/>
            </p:nvSpPr>
            <p:spPr bwMode="auto">
              <a:xfrm>
                <a:off x="2120" y="2203"/>
                <a:ext cx="568" cy="0"/>
              </a:xfrm>
              <a:prstGeom prst="line">
                <a:avLst/>
              </a:prstGeom>
              <a:noFill/>
              <a:ln w="15875">
                <a:solidFill>
                  <a:srgbClr val="0000FF"/>
                </a:solidFill>
                <a:prstDash val="lgDashDotDot"/>
                <a:round/>
                <a:headEnd/>
                <a:tailEnd type="arrow" w="med" len="med"/>
              </a:ln>
            </p:spPr>
            <p:txBody>
              <a:bodyPr anchor="ctr" anchorCtr="1"/>
              <a:lstStyle/>
              <a:p>
                <a:endParaRPr lang="zh-CN" altLang="en-US"/>
              </a:p>
            </p:txBody>
          </p:sp>
          <p:sp>
            <p:nvSpPr>
              <p:cNvPr id="8209" name="Line 20"/>
              <p:cNvSpPr>
                <a:spLocks noChangeAspect="1" noChangeShapeType="1"/>
              </p:cNvSpPr>
              <p:nvPr/>
            </p:nvSpPr>
            <p:spPr bwMode="auto">
              <a:xfrm>
                <a:off x="3049" y="2203"/>
                <a:ext cx="270" cy="0"/>
              </a:xfrm>
              <a:prstGeom prst="line">
                <a:avLst/>
              </a:prstGeom>
              <a:noFill/>
              <a:ln w="15875">
                <a:solidFill>
                  <a:srgbClr val="0000FF"/>
                </a:solidFill>
                <a:round/>
                <a:headEnd/>
                <a:tailEnd type="arrow" w="med" len="med"/>
              </a:ln>
            </p:spPr>
            <p:txBody>
              <a:bodyPr anchor="ctr" anchorCtr="1"/>
              <a:lstStyle/>
              <a:p>
                <a:endParaRPr lang="zh-CN" altLang="en-US"/>
              </a:p>
            </p:txBody>
          </p:sp>
          <p:sp>
            <p:nvSpPr>
              <p:cNvPr id="8210" name="Line 21"/>
              <p:cNvSpPr>
                <a:spLocks noChangeAspect="1" noChangeShapeType="1"/>
              </p:cNvSpPr>
              <p:nvPr/>
            </p:nvSpPr>
            <p:spPr bwMode="auto">
              <a:xfrm>
                <a:off x="3680" y="2203"/>
                <a:ext cx="289" cy="0"/>
              </a:xfrm>
              <a:prstGeom prst="line">
                <a:avLst/>
              </a:prstGeom>
              <a:noFill/>
              <a:ln w="15875">
                <a:solidFill>
                  <a:srgbClr val="0000FF"/>
                </a:solidFill>
                <a:prstDash val="lgDashDotDot"/>
                <a:round/>
                <a:headEnd/>
                <a:tailEnd/>
              </a:ln>
            </p:spPr>
            <p:txBody>
              <a:bodyPr anchor="ctr" anchorCtr="1"/>
              <a:lstStyle/>
              <a:p>
                <a:endParaRPr lang="zh-CN" altLang="en-US"/>
              </a:p>
            </p:txBody>
          </p:sp>
          <p:sp>
            <p:nvSpPr>
              <p:cNvPr id="8211" name="Oval 22"/>
              <p:cNvSpPr>
                <a:spLocks noChangeAspect="1" noChangeArrowheads="1"/>
              </p:cNvSpPr>
              <p:nvPr/>
            </p:nvSpPr>
            <p:spPr bwMode="auto">
              <a:xfrm>
                <a:off x="1787" y="2024"/>
                <a:ext cx="360" cy="361"/>
              </a:xfrm>
              <a:prstGeom prst="ellipse">
                <a:avLst/>
              </a:prstGeom>
              <a:solidFill>
                <a:srgbClr val="FFFFFF"/>
              </a:solidFill>
              <a:ln w="15875">
                <a:solidFill>
                  <a:srgbClr val="0000FF"/>
                </a:solidFill>
                <a:round/>
                <a:headEnd/>
                <a:tailEnd/>
              </a:ln>
            </p:spPr>
            <p:txBody>
              <a:bodyPr lIns="0" tIns="0" rIns="0" bIns="0" anchor="ctr" anchorCtr="1"/>
              <a:lstStyle/>
              <a:p>
                <a:pPr algn="ctr"/>
                <a:r>
                  <a:rPr lang="en-US" altLang="zh-CN" sz="2400" b="1">
                    <a:latin typeface="Times New Roman" pitchFamily="18" charset="0"/>
                  </a:rPr>
                  <a:t>a</a:t>
                </a:r>
                <a:r>
                  <a:rPr lang="en-US" altLang="zh-CN" sz="2400" b="1" baseline="-25000">
                    <a:latin typeface="Times New Roman" pitchFamily="18" charset="0"/>
                  </a:rPr>
                  <a:t>2</a:t>
                </a:r>
                <a:endParaRPr lang="en-US" altLang="zh-CN" sz="2400">
                  <a:latin typeface="Times New Roman" pitchFamily="18" charset="0"/>
                </a:endParaRPr>
              </a:p>
            </p:txBody>
          </p:sp>
          <p:sp>
            <p:nvSpPr>
              <p:cNvPr id="8212" name="Oval 23"/>
              <p:cNvSpPr>
                <a:spLocks noChangeAspect="1" noChangeArrowheads="1"/>
              </p:cNvSpPr>
              <p:nvPr/>
            </p:nvSpPr>
            <p:spPr bwMode="auto">
              <a:xfrm>
                <a:off x="4220" y="2024"/>
                <a:ext cx="361" cy="361"/>
              </a:xfrm>
              <a:prstGeom prst="ellipse">
                <a:avLst/>
              </a:prstGeom>
              <a:solidFill>
                <a:srgbClr val="FFFFFF"/>
              </a:solidFill>
              <a:ln w="15875">
                <a:solidFill>
                  <a:srgbClr val="0000FF"/>
                </a:solidFill>
                <a:round/>
                <a:headEnd/>
                <a:tailEnd/>
              </a:ln>
            </p:spPr>
            <p:txBody>
              <a:bodyPr lIns="0" tIns="0" rIns="0" bIns="0" anchor="ctr" anchorCtr="1"/>
              <a:lstStyle/>
              <a:p>
                <a:pPr algn="ctr"/>
                <a:r>
                  <a:rPr lang="en-US" altLang="zh-CN" sz="2400" b="1">
                    <a:latin typeface="Times New Roman" pitchFamily="18" charset="0"/>
                  </a:rPr>
                  <a:t>a</a:t>
                </a:r>
                <a:r>
                  <a:rPr lang="en-US" altLang="zh-CN" sz="2400" b="1" baseline="-25000">
                    <a:latin typeface="Times New Roman" pitchFamily="18" charset="0"/>
                  </a:rPr>
                  <a:t>n</a:t>
                </a:r>
                <a:endParaRPr lang="en-US" altLang="zh-CN" sz="2400">
                  <a:latin typeface="Times New Roman" pitchFamily="18" charset="0"/>
                </a:endParaRPr>
              </a:p>
            </p:txBody>
          </p:sp>
          <p:sp>
            <p:nvSpPr>
              <p:cNvPr id="8213" name="Line 24"/>
              <p:cNvSpPr>
                <a:spLocks noChangeAspect="1" noChangeShapeType="1"/>
              </p:cNvSpPr>
              <p:nvPr/>
            </p:nvSpPr>
            <p:spPr bwMode="auto">
              <a:xfrm>
                <a:off x="3955" y="2205"/>
                <a:ext cx="270" cy="0"/>
              </a:xfrm>
              <a:prstGeom prst="line">
                <a:avLst/>
              </a:prstGeom>
              <a:noFill/>
              <a:ln w="15875">
                <a:solidFill>
                  <a:srgbClr val="0000FF"/>
                </a:solidFill>
                <a:round/>
                <a:headEnd/>
                <a:tailEnd type="arrow" w="med" len="med"/>
              </a:ln>
            </p:spPr>
            <p:txBody>
              <a:bodyPr anchor="ctr" anchorCtr="1"/>
              <a:lstStyle/>
              <a:p>
                <a:endParaRPr lang="zh-CN" altLang="en-US"/>
              </a:p>
            </p:txBody>
          </p:sp>
        </p:grpSp>
        <p:sp>
          <p:nvSpPr>
            <p:cNvPr id="8200" name="Rectangle 28"/>
            <p:cNvSpPr>
              <a:spLocks noChangeArrowheads="1"/>
            </p:cNvSpPr>
            <p:nvPr/>
          </p:nvSpPr>
          <p:spPr bwMode="auto">
            <a:xfrm>
              <a:off x="755" y="2517"/>
              <a:ext cx="1267" cy="233"/>
            </a:xfrm>
            <a:prstGeom prst="rect">
              <a:avLst/>
            </a:prstGeom>
            <a:solidFill>
              <a:srgbClr val="008000"/>
            </a:solidFill>
            <a:ln w="6350" algn="ctr">
              <a:solidFill>
                <a:srgbClr val="008000"/>
              </a:solidFill>
              <a:miter lim="800000"/>
              <a:headEnd/>
              <a:tailEnd type="none" w="sm" len="lg"/>
            </a:ln>
          </p:spPr>
          <p:txBody>
            <a:bodyPr wrap="none" lIns="0" tIns="0" rIns="0" bIns="0" anchor="ctr" anchorCtr="1">
              <a:spAutoFit/>
            </a:bodyPr>
            <a:lstStyle/>
            <a:p>
              <a:pPr algn="ctr"/>
              <a:r>
                <a:rPr lang="zh-CN" altLang="en-US" sz="2400" b="1" dirty="0">
                  <a:solidFill>
                    <a:srgbClr val="FFFFCC"/>
                  </a:solidFill>
                  <a:latin typeface="楷体" pitchFamily="49" charset="-122"/>
                  <a:ea typeface="楷体" pitchFamily="49" charset="-122"/>
                </a:rPr>
                <a:t>第</a:t>
              </a:r>
              <a:r>
                <a:rPr lang="en-US" altLang="zh-CN" sz="2400" b="1" dirty="0">
                  <a:solidFill>
                    <a:srgbClr val="FFFFCC"/>
                  </a:solidFill>
                  <a:latin typeface="楷体" pitchFamily="49" charset="-122"/>
                  <a:ea typeface="楷体" pitchFamily="49" charset="-122"/>
                </a:rPr>
                <a:t>1</a:t>
              </a:r>
              <a:r>
                <a:rPr lang="zh-CN" altLang="en-US" sz="2400" b="1" dirty="0">
                  <a:solidFill>
                    <a:srgbClr val="FFFFCC"/>
                  </a:solidFill>
                  <a:latin typeface="楷体" pitchFamily="49" charset="-122"/>
                  <a:ea typeface="楷体" pitchFamily="49" charset="-122"/>
                </a:rPr>
                <a:t>个数据元素</a:t>
              </a:r>
            </a:p>
          </p:txBody>
        </p:sp>
        <p:sp>
          <p:nvSpPr>
            <p:cNvPr id="8201" name="Rectangle 29"/>
            <p:cNvSpPr>
              <a:spLocks noChangeArrowheads="1"/>
            </p:cNvSpPr>
            <p:nvPr/>
          </p:nvSpPr>
          <p:spPr bwMode="auto">
            <a:xfrm>
              <a:off x="3645" y="2517"/>
              <a:ext cx="1462" cy="233"/>
            </a:xfrm>
            <a:prstGeom prst="rect">
              <a:avLst/>
            </a:prstGeom>
            <a:solidFill>
              <a:srgbClr val="008000"/>
            </a:solidFill>
            <a:ln w="6350" algn="ctr">
              <a:solidFill>
                <a:srgbClr val="008000"/>
              </a:solidFill>
              <a:miter lim="800000"/>
              <a:headEnd/>
              <a:tailEnd type="none" w="sm" len="lg"/>
            </a:ln>
          </p:spPr>
          <p:txBody>
            <a:bodyPr wrap="none" lIns="0" tIns="0" rIns="0" bIns="0" anchor="ctr" anchorCtr="1">
              <a:spAutoFit/>
            </a:bodyPr>
            <a:lstStyle/>
            <a:p>
              <a:pPr algn="ctr"/>
              <a:r>
                <a:rPr lang="zh-CN" altLang="en-US" sz="2400" b="1" dirty="0">
                  <a:solidFill>
                    <a:srgbClr val="FFFFCC"/>
                  </a:solidFill>
                  <a:latin typeface="楷体" pitchFamily="49" charset="-122"/>
                  <a:ea typeface="楷体" pitchFamily="49" charset="-122"/>
                </a:rPr>
                <a:t>最后</a:t>
              </a:r>
              <a:r>
                <a:rPr lang="en-US" altLang="zh-CN" sz="2400" b="1" dirty="0">
                  <a:solidFill>
                    <a:srgbClr val="FFFFCC"/>
                  </a:solidFill>
                  <a:latin typeface="楷体" pitchFamily="49" charset="-122"/>
                  <a:ea typeface="楷体" pitchFamily="49" charset="-122"/>
                </a:rPr>
                <a:t>1</a:t>
              </a:r>
              <a:r>
                <a:rPr lang="zh-CN" altLang="en-US" sz="2400" b="1" dirty="0">
                  <a:solidFill>
                    <a:srgbClr val="FFFFCC"/>
                  </a:solidFill>
                  <a:latin typeface="楷体" pitchFamily="49" charset="-122"/>
                  <a:ea typeface="楷体" pitchFamily="49" charset="-122"/>
                </a:rPr>
                <a:t>个数据元素</a:t>
              </a:r>
            </a:p>
          </p:txBody>
        </p:sp>
        <p:sp>
          <p:nvSpPr>
            <p:cNvPr id="8202" name="Line 31"/>
            <p:cNvSpPr>
              <a:spLocks noChangeShapeType="1"/>
            </p:cNvSpPr>
            <p:nvPr/>
          </p:nvSpPr>
          <p:spPr bwMode="auto">
            <a:xfrm flipV="1">
              <a:off x="1338" y="2251"/>
              <a:ext cx="0" cy="272"/>
            </a:xfrm>
            <a:prstGeom prst="line">
              <a:avLst/>
            </a:prstGeom>
            <a:noFill/>
            <a:ln w="25400">
              <a:solidFill>
                <a:srgbClr val="008000"/>
              </a:solidFill>
              <a:round/>
              <a:headEnd/>
              <a:tailEnd type="arrow" w="sm" len="lg"/>
            </a:ln>
          </p:spPr>
          <p:txBody>
            <a:bodyPr/>
            <a:lstStyle/>
            <a:p>
              <a:endParaRPr lang="zh-CN" altLang="en-US"/>
            </a:p>
          </p:txBody>
        </p:sp>
        <p:sp>
          <p:nvSpPr>
            <p:cNvPr id="8203" name="Line 32"/>
            <p:cNvSpPr>
              <a:spLocks noChangeShapeType="1"/>
            </p:cNvSpPr>
            <p:nvPr/>
          </p:nvSpPr>
          <p:spPr bwMode="auto">
            <a:xfrm flipV="1">
              <a:off x="4422" y="2251"/>
              <a:ext cx="0" cy="272"/>
            </a:xfrm>
            <a:prstGeom prst="line">
              <a:avLst/>
            </a:prstGeom>
            <a:noFill/>
            <a:ln w="25400">
              <a:solidFill>
                <a:srgbClr val="008000"/>
              </a:solidFill>
              <a:round/>
              <a:headEnd/>
              <a:tailEnd type="arrow" w="sm" len="lg"/>
            </a:ln>
          </p:spPr>
          <p:txBody>
            <a:bodyPr/>
            <a:lstStyle/>
            <a:p>
              <a:endParaRPr lang="zh-CN" altLang="en-US"/>
            </a:p>
          </p:txBody>
        </p:sp>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构造一个空链表</a:t>
            </a:r>
            <a:r>
              <a:rPr lang="en-US" altLang="zh-CN"/>
              <a:t>L</a:t>
            </a:r>
            <a:endParaRPr lang="zh-CN" altLang="en-US"/>
          </a:p>
        </p:txBody>
      </p:sp>
      <p:sp>
        <p:nvSpPr>
          <p:cNvPr id="70659" name="Rectangle 3"/>
          <p:cNvSpPr>
            <a:spLocks noGrp="1" noChangeArrowheads="1"/>
          </p:cNvSpPr>
          <p:nvPr>
            <p:ph idx="1"/>
          </p:nvPr>
        </p:nvSpPr>
        <p:spPr>
          <a:xfrm>
            <a:off x="1000125" y="1600200"/>
            <a:ext cx="7143750" cy="4525963"/>
          </a:xfrm>
        </p:spPr>
        <p:txBody>
          <a:bodyPr/>
          <a:lstStyle/>
          <a:p>
            <a:pPr eaLnBrk="1" hangingPunct="1">
              <a:lnSpc>
                <a:spcPct val="135000"/>
              </a:lnSpc>
              <a:buFont typeface="Wingdings" pitchFamily="2" charset="2"/>
              <a:buNone/>
            </a:pPr>
            <a:r>
              <a:rPr lang="en-US" altLang="zh-CN"/>
              <a:t>int InitList (LinkList &amp;L)</a:t>
            </a:r>
          </a:p>
          <a:p>
            <a:pPr eaLnBrk="1" hangingPunct="1">
              <a:lnSpc>
                <a:spcPct val="135000"/>
              </a:lnSpc>
              <a:buFont typeface="Wingdings" pitchFamily="2" charset="2"/>
              <a:buNone/>
            </a:pPr>
            <a:r>
              <a:rPr lang="en-US" altLang="zh-CN"/>
              <a:t>{</a:t>
            </a:r>
          </a:p>
          <a:p>
            <a:pPr eaLnBrk="1" hangingPunct="1">
              <a:lnSpc>
                <a:spcPct val="135000"/>
              </a:lnSpc>
              <a:buFont typeface="Wingdings" pitchFamily="2" charset="2"/>
              <a:buNone/>
            </a:pPr>
            <a:r>
              <a:rPr lang="en-US" altLang="zh-CN"/>
              <a:t>	L=( LinkList ) malloc(</a:t>
            </a:r>
            <a:r>
              <a:rPr lang="en-US" altLang="zh-CN">
                <a:solidFill>
                  <a:srgbClr val="3333FF"/>
                </a:solidFill>
              </a:rPr>
              <a:t>sizeof</a:t>
            </a:r>
            <a:r>
              <a:rPr lang="en-US" altLang="zh-CN"/>
              <a:t>( Node ));</a:t>
            </a:r>
          </a:p>
          <a:p>
            <a:pPr eaLnBrk="1" hangingPunct="1">
              <a:lnSpc>
                <a:spcPct val="135000"/>
              </a:lnSpc>
              <a:buFont typeface="Wingdings" pitchFamily="2" charset="2"/>
              <a:buNone/>
            </a:pPr>
            <a:r>
              <a:rPr lang="en-US" altLang="zh-CN"/>
              <a:t>	if (!L) return 0;  </a:t>
            </a:r>
            <a:r>
              <a:rPr lang="en-US" altLang="zh-CN">
                <a:solidFill>
                  <a:srgbClr val="008000"/>
                </a:solidFill>
              </a:rPr>
              <a:t>//</a:t>
            </a:r>
            <a:r>
              <a:rPr lang="zh-CN" altLang="en-US">
                <a:solidFill>
                  <a:srgbClr val="008000"/>
                </a:solidFill>
              </a:rPr>
              <a:t>申请空间失败</a:t>
            </a:r>
          </a:p>
          <a:p>
            <a:pPr eaLnBrk="1" hangingPunct="1">
              <a:lnSpc>
                <a:spcPct val="135000"/>
              </a:lnSpc>
              <a:buFont typeface="Wingdings" pitchFamily="2" charset="2"/>
              <a:buNone/>
            </a:pPr>
            <a:r>
              <a:rPr lang="en-US" altLang="zh-CN"/>
              <a:t>	L−&gt;next=NULL;</a:t>
            </a:r>
          </a:p>
          <a:p>
            <a:pPr eaLnBrk="1" hangingPunct="1">
              <a:lnSpc>
                <a:spcPct val="135000"/>
              </a:lnSpc>
              <a:buFont typeface="Wingdings" pitchFamily="2" charset="2"/>
              <a:buNone/>
            </a:pPr>
            <a:r>
              <a:rPr lang="en-US" altLang="zh-CN"/>
              <a:t>	return 1;</a:t>
            </a:r>
          </a:p>
          <a:p>
            <a:pPr eaLnBrk="1" hangingPunct="1">
              <a:lnSpc>
                <a:spcPct val="135000"/>
              </a:lnSpc>
              <a:buFont typeface="Wingdings" pitchFamily="2" charset="2"/>
              <a:buNone/>
            </a:pPr>
            <a:r>
              <a:rPr lang="en-US" altLang="zh-CN"/>
              <a:t>} </a:t>
            </a:r>
            <a:r>
              <a:rPr lang="en-US" altLang="zh-CN">
                <a:solidFill>
                  <a:srgbClr val="008000"/>
                </a:solidFill>
              </a:rPr>
              <a:t>//</a:t>
            </a:r>
            <a:r>
              <a:rPr lang="zh-CN" altLang="en-US">
                <a:solidFill>
                  <a:srgbClr val="008000"/>
                </a:solidFill>
              </a:rPr>
              <a:t>建立</a:t>
            </a:r>
            <a:r>
              <a:rPr lang="en-US" altLang="zh-CN">
                <a:solidFill>
                  <a:srgbClr val="008000"/>
                </a:solidFill>
              </a:rPr>
              <a:t>1</a:t>
            </a:r>
            <a:r>
              <a:rPr lang="zh-CN" altLang="en-US">
                <a:solidFill>
                  <a:srgbClr val="008000"/>
                </a:solidFill>
              </a:rPr>
              <a:t>个头结点，其数据域没赋值。</a:t>
            </a:r>
            <a:endParaRPr lang="en-US" altLang="zh-CN">
              <a:solidFill>
                <a:srgbClr val="008000"/>
              </a:solidFill>
            </a:endParaRPr>
          </a:p>
        </p:txBody>
      </p:sp>
      <p:sp>
        <p:nvSpPr>
          <p:cNvPr id="70660" name="灯片编号占位符 1"/>
          <p:cNvSpPr>
            <a:spLocks noGrp="1"/>
          </p:cNvSpPr>
          <p:nvPr>
            <p:ph type="sldNum" sz="quarter" idx="10"/>
          </p:nvPr>
        </p:nvSpPr>
        <p:spPr>
          <a:noFill/>
        </p:spPr>
        <p:txBody>
          <a:bodyPr/>
          <a:lstStyle/>
          <a:p>
            <a:fld id="{71EEBDF3-7A44-44CB-9C4A-7454D6275655}" type="slidenum">
              <a:rPr lang="zh-CN" altLang="en-US" smtClean="0">
                <a:ea typeface="宋体" charset="-122"/>
              </a:rPr>
              <a:pPr/>
              <a:t>30</a:t>
            </a:fld>
            <a:endParaRPr lang="en-US" altLang="zh-CN">
              <a:ea typeface="宋体" charset="-122"/>
            </a:endParaRPr>
          </a:p>
        </p:txBody>
      </p:sp>
      <p:grpSp>
        <p:nvGrpSpPr>
          <p:cNvPr id="70661" name="Group 7"/>
          <p:cNvGrpSpPr>
            <a:grpSpLocks/>
          </p:cNvGrpSpPr>
          <p:nvPr/>
        </p:nvGrpSpPr>
        <p:grpSpPr bwMode="auto">
          <a:xfrm>
            <a:off x="5508625" y="1628775"/>
            <a:ext cx="2806700" cy="579438"/>
            <a:chOff x="2789" y="3067"/>
            <a:chExt cx="1768" cy="365"/>
          </a:xfrm>
        </p:grpSpPr>
        <p:sp>
          <p:nvSpPr>
            <p:cNvPr id="70662" name="Rectangle 4"/>
            <p:cNvSpPr>
              <a:spLocks noChangeArrowheads="1"/>
            </p:cNvSpPr>
            <p:nvPr/>
          </p:nvSpPr>
          <p:spPr bwMode="auto">
            <a:xfrm>
              <a:off x="3379" y="3113"/>
              <a:ext cx="589" cy="318"/>
            </a:xfrm>
            <a:prstGeom prst="rect">
              <a:avLst/>
            </a:prstGeom>
            <a:solidFill>
              <a:schemeClr val="bg2">
                <a:alpha val="59999"/>
              </a:schemeClr>
            </a:solidFill>
            <a:ln w="6350" algn="ctr">
              <a:solidFill>
                <a:schemeClr val="tx1"/>
              </a:solidFill>
              <a:miter lim="800000"/>
              <a:headEnd/>
              <a:tailEnd type="none" w="sm" len="lg"/>
            </a:ln>
          </p:spPr>
          <p:txBody>
            <a:bodyPr wrap="none" anchor="ctr"/>
            <a:lstStyle/>
            <a:p>
              <a:pPr algn="ctr"/>
              <a:endParaRPr lang="zh-CN" altLang="en-US" sz="2400">
                <a:latin typeface="Times New Roman" pitchFamily="18" charset="0"/>
              </a:endParaRPr>
            </a:p>
          </p:txBody>
        </p:sp>
        <p:sp>
          <p:nvSpPr>
            <p:cNvPr id="70663" name="Rectangle 5"/>
            <p:cNvSpPr>
              <a:spLocks noChangeArrowheads="1"/>
            </p:cNvSpPr>
            <p:nvPr/>
          </p:nvSpPr>
          <p:spPr bwMode="auto">
            <a:xfrm>
              <a:off x="3968" y="3113"/>
              <a:ext cx="589" cy="318"/>
            </a:xfrm>
            <a:prstGeom prst="rect">
              <a:avLst/>
            </a:prstGeom>
            <a:noFill/>
            <a:ln w="6350" algn="ctr">
              <a:solidFill>
                <a:schemeClr val="tx1"/>
              </a:solidFill>
              <a:miter lim="800000"/>
              <a:headEnd/>
              <a:tailEnd type="none" w="sm" len="lg"/>
            </a:ln>
          </p:spPr>
          <p:txBody>
            <a:bodyPr wrap="none" anchor="ctr"/>
            <a:lstStyle/>
            <a:p>
              <a:pPr algn="ctr"/>
              <a:r>
                <a:rPr lang="en-US" altLang="zh-CN" sz="3200" b="1">
                  <a:ea typeface="华文新魏" pitchFamily="2" charset="-122"/>
                  <a:sym typeface="Symbol" pitchFamily="18" charset="2"/>
                </a:rPr>
                <a:t></a:t>
              </a:r>
            </a:p>
          </p:txBody>
        </p:sp>
        <p:sp>
          <p:nvSpPr>
            <p:cNvPr id="70664" name="Text Box 6"/>
            <p:cNvSpPr txBox="1">
              <a:spLocks noChangeArrowheads="1"/>
            </p:cNvSpPr>
            <p:nvPr/>
          </p:nvSpPr>
          <p:spPr bwMode="auto">
            <a:xfrm>
              <a:off x="2789" y="3067"/>
              <a:ext cx="673" cy="365"/>
            </a:xfrm>
            <a:prstGeom prst="rect">
              <a:avLst/>
            </a:prstGeom>
            <a:noFill/>
            <a:ln w="6350" algn="ctr">
              <a:noFill/>
              <a:miter lim="800000"/>
              <a:headEnd/>
              <a:tailEnd type="none" w="sm" len="lg"/>
            </a:ln>
          </p:spPr>
          <p:txBody>
            <a:bodyPr>
              <a:spAutoFit/>
            </a:bodyPr>
            <a:lstStyle/>
            <a:p>
              <a:pPr algn="ctr">
                <a:spcBef>
                  <a:spcPct val="50000"/>
                </a:spcBef>
              </a:pPr>
              <a:r>
                <a:rPr lang="en-US" altLang="zh-CN" sz="3200" b="1">
                  <a:latin typeface="Times New Roman" pitchFamily="18" charset="0"/>
                </a:rPr>
                <a:t>L</a:t>
              </a:r>
              <a:r>
                <a:rPr lang="en-US" altLang="zh-CN">
                  <a:solidFill>
                    <a:srgbClr val="008000"/>
                  </a:solidFill>
                  <a:latin typeface="Times New Roman" pitchFamily="18" charset="0"/>
                  <a:sym typeface="Wingdings" pitchFamily="2" charset="2"/>
                </a:rPr>
                <a:t></a:t>
              </a:r>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dirty="0"/>
              <a:t>在链表</a:t>
            </a:r>
            <a:r>
              <a:rPr lang="en-US" altLang="zh-CN" dirty="0"/>
              <a:t>L</a:t>
            </a:r>
            <a:r>
              <a:rPr lang="zh-CN" altLang="en-US" dirty="0"/>
              <a:t>中插入</a:t>
            </a:r>
            <a:r>
              <a:rPr lang="en-US" altLang="zh-CN" dirty="0"/>
              <a:t>1</a:t>
            </a:r>
            <a:r>
              <a:rPr lang="zh-CN" altLang="en-US" dirty="0"/>
              <a:t>个数据元素</a:t>
            </a:r>
            <a:r>
              <a:rPr lang="en-US" altLang="zh-CN" dirty="0"/>
              <a:t>e</a:t>
            </a:r>
            <a:endParaRPr lang="zh-CN" altLang="en-US" dirty="0"/>
          </a:p>
        </p:txBody>
      </p:sp>
      <p:sp>
        <p:nvSpPr>
          <p:cNvPr id="71683" name="Rectangle 3"/>
          <p:cNvSpPr>
            <a:spLocks noGrp="1" noChangeArrowheads="1"/>
          </p:cNvSpPr>
          <p:nvPr>
            <p:ph idx="1"/>
          </p:nvPr>
        </p:nvSpPr>
        <p:spPr>
          <a:xfrm>
            <a:off x="1000125" y="1600200"/>
            <a:ext cx="7143750" cy="4525963"/>
          </a:xfrm>
        </p:spPr>
        <p:txBody>
          <a:bodyPr/>
          <a:lstStyle/>
          <a:p>
            <a:pPr eaLnBrk="1" hangingPunct="1">
              <a:buFont typeface="Wingdings" pitchFamily="2" charset="2"/>
              <a:buNone/>
            </a:pPr>
            <a:r>
              <a:rPr lang="zh-CN" altLang="en-US">
                <a:solidFill>
                  <a:srgbClr val="008000"/>
                </a:solidFill>
                <a:sym typeface="Wingdings" pitchFamily="2" charset="2"/>
              </a:rPr>
              <a:t></a:t>
            </a:r>
            <a:r>
              <a:rPr lang="zh-CN" altLang="en-US"/>
              <a:t>算法思路</a:t>
            </a:r>
            <a:r>
              <a:rPr lang="en-US" altLang="zh-CN">
                <a:solidFill>
                  <a:srgbClr val="008000"/>
                </a:solidFill>
              </a:rPr>
              <a:t>(</a:t>
            </a:r>
            <a:r>
              <a:rPr lang="zh-CN" altLang="en-US">
                <a:solidFill>
                  <a:srgbClr val="008000"/>
                </a:solidFill>
              </a:rPr>
              <a:t>前插入法</a:t>
            </a:r>
            <a:r>
              <a:rPr lang="en-US" altLang="zh-CN">
                <a:solidFill>
                  <a:srgbClr val="008000"/>
                </a:solidFill>
              </a:rPr>
              <a:t>)</a:t>
            </a:r>
            <a:r>
              <a:rPr lang="zh-CN" altLang="en-US">
                <a:solidFill>
                  <a:srgbClr val="008000"/>
                </a:solidFill>
              </a:rPr>
              <a:t>：</a:t>
            </a:r>
          </a:p>
        </p:txBody>
      </p:sp>
      <p:sp>
        <p:nvSpPr>
          <p:cNvPr id="71684" name="灯片编号占位符 1"/>
          <p:cNvSpPr>
            <a:spLocks noGrp="1"/>
          </p:cNvSpPr>
          <p:nvPr>
            <p:ph type="sldNum" sz="quarter" idx="10"/>
          </p:nvPr>
        </p:nvSpPr>
        <p:spPr>
          <a:noFill/>
        </p:spPr>
        <p:txBody>
          <a:bodyPr/>
          <a:lstStyle/>
          <a:p>
            <a:fld id="{2D3BE20C-BCBD-41B6-AC25-04892C35B646}" type="slidenum">
              <a:rPr lang="zh-CN" altLang="en-US" smtClean="0">
                <a:ea typeface="宋体" charset="-122"/>
              </a:rPr>
              <a:pPr/>
              <a:t>31</a:t>
            </a:fld>
            <a:endParaRPr lang="en-US" altLang="zh-CN">
              <a:ea typeface="宋体" charset="-122"/>
            </a:endParaRPr>
          </a:p>
        </p:txBody>
      </p:sp>
      <p:grpSp>
        <p:nvGrpSpPr>
          <p:cNvPr id="71685" name="Group 4"/>
          <p:cNvGrpSpPr>
            <a:grpSpLocks/>
          </p:cNvGrpSpPr>
          <p:nvPr/>
        </p:nvGrpSpPr>
        <p:grpSpPr bwMode="auto">
          <a:xfrm>
            <a:off x="1116013" y="4452938"/>
            <a:ext cx="1584325" cy="647700"/>
            <a:chOff x="747" y="2886"/>
            <a:chExt cx="998" cy="408"/>
          </a:xfrm>
        </p:grpSpPr>
        <p:grpSp>
          <p:nvGrpSpPr>
            <p:cNvPr id="71716" name="Group 5"/>
            <p:cNvGrpSpPr>
              <a:grpSpLocks/>
            </p:cNvGrpSpPr>
            <p:nvPr/>
          </p:nvGrpSpPr>
          <p:grpSpPr bwMode="auto">
            <a:xfrm>
              <a:off x="1110" y="2886"/>
              <a:ext cx="635" cy="408"/>
              <a:chOff x="1474" y="3068"/>
              <a:chExt cx="726" cy="318"/>
            </a:xfrm>
          </p:grpSpPr>
          <p:sp>
            <p:nvSpPr>
              <p:cNvPr id="71718" name="Rectangle 6"/>
              <p:cNvSpPr>
                <a:spLocks noChangeArrowheads="1"/>
              </p:cNvSpPr>
              <p:nvPr/>
            </p:nvSpPr>
            <p:spPr bwMode="auto">
              <a:xfrm>
                <a:off x="1474" y="3068"/>
                <a:ext cx="453" cy="318"/>
              </a:xfrm>
              <a:prstGeom prst="rect">
                <a:avLst/>
              </a:prstGeom>
              <a:solidFill>
                <a:schemeClr val="bg2">
                  <a:alpha val="59999"/>
                </a:schemeClr>
              </a:solidFill>
              <a:ln w="6350" algn="ctr">
                <a:solidFill>
                  <a:schemeClr val="tx1"/>
                </a:solidFill>
                <a:miter lim="800000"/>
                <a:headEnd/>
                <a:tailEnd type="none" w="sm" len="lg"/>
              </a:ln>
            </p:spPr>
            <p:txBody>
              <a:bodyPr wrap="none" anchor="ctr"/>
              <a:lstStyle/>
              <a:p>
                <a:pPr algn="ctr"/>
                <a:endParaRPr lang="zh-CN" altLang="en-US" sz="2400">
                  <a:latin typeface="Times New Roman" pitchFamily="18" charset="0"/>
                </a:endParaRPr>
              </a:p>
            </p:txBody>
          </p:sp>
          <p:sp>
            <p:nvSpPr>
              <p:cNvPr id="71719" name="Rectangle 7"/>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anchor="ctr"/>
              <a:lstStyle/>
              <a:p>
                <a:pPr algn="ctr"/>
                <a:endParaRPr lang="en-US" altLang="zh-CN" sz="3200" b="1">
                  <a:ea typeface="华文新魏" pitchFamily="2" charset="-122"/>
                  <a:sym typeface="Symbol" pitchFamily="18" charset="2"/>
                </a:endParaRPr>
              </a:p>
            </p:txBody>
          </p:sp>
        </p:grpSp>
        <p:sp>
          <p:nvSpPr>
            <p:cNvPr id="71717" name="Text Box 8"/>
            <p:cNvSpPr txBox="1">
              <a:spLocks noChangeArrowheads="1"/>
            </p:cNvSpPr>
            <p:nvPr/>
          </p:nvSpPr>
          <p:spPr bwMode="auto">
            <a:xfrm>
              <a:off x="747" y="2955"/>
              <a:ext cx="408"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t>
              </a:r>
              <a:r>
                <a:rPr lang="en-US" altLang="zh-CN" sz="2400" b="1">
                  <a:solidFill>
                    <a:srgbClr val="008000"/>
                  </a:solidFill>
                  <a:latin typeface="Times New Roman" pitchFamily="18" charset="0"/>
                  <a:sym typeface="Wingdings" pitchFamily="2" charset="2"/>
                </a:rPr>
                <a:t></a:t>
              </a:r>
            </a:p>
          </p:txBody>
        </p:sp>
      </p:grpSp>
      <p:sp>
        <p:nvSpPr>
          <p:cNvPr id="55314" name="Line 18"/>
          <p:cNvSpPr>
            <a:spLocks noChangeShapeType="1"/>
          </p:cNvSpPr>
          <p:nvPr/>
        </p:nvSpPr>
        <p:spPr bwMode="auto">
          <a:xfrm>
            <a:off x="2484438" y="4811713"/>
            <a:ext cx="576262" cy="0"/>
          </a:xfrm>
          <a:prstGeom prst="line">
            <a:avLst/>
          </a:prstGeom>
          <a:noFill/>
          <a:ln w="38100">
            <a:solidFill>
              <a:srgbClr val="008000"/>
            </a:solidFill>
            <a:round/>
            <a:headEnd type="oval" w="med" len="med"/>
            <a:tailEnd type="arrow" w="lg" len="med"/>
          </a:ln>
        </p:spPr>
        <p:txBody>
          <a:bodyPr/>
          <a:lstStyle/>
          <a:p>
            <a:endParaRPr lang="zh-CN" altLang="en-US"/>
          </a:p>
        </p:txBody>
      </p:sp>
      <p:grpSp>
        <p:nvGrpSpPr>
          <p:cNvPr id="71687" name="Group 28"/>
          <p:cNvGrpSpPr>
            <a:grpSpLocks/>
          </p:cNvGrpSpPr>
          <p:nvPr/>
        </p:nvGrpSpPr>
        <p:grpSpPr bwMode="auto">
          <a:xfrm>
            <a:off x="3060700" y="4451350"/>
            <a:ext cx="4826000" cy="647700"/>
            <a:chOff x="1928" y="3022"/>
            <a:chExt cx="3040" cy="408"/>
          </a:xfrm>
        </p:grpSpPr>
        <p:grpSp>
          <p:nvGrpSpPr>
            <p:cNvPr id="71703" name="Group 9"/>
            <p:cNvGrpSpPr>
              <a:grpSpLocks/>
            </p:cNvGrpSpPr>
            <p:nvPr/>
          </p:nvGrpSpPr>
          <p:grpSpPr bwMode="auto">
            <a:xfrm>
              <a:off x="1928" y="3022"/>
              <a:ext cx="635" cy="408"/>
              <a:chOff x="1474" y="3068"/>
              <a:chExt cx="726" cy="318"/>
            </a:xfrm>
          </p:grpSpPr>
          <p:sp>
            <p:nvSpPr>
              <p:cNvPr id="71714" name="Rectangle 10"/>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1</a:t>
                </a:r>
              </a:p>
            </p:txBody>
          </p:sp>
          <p:sp>
            <p:nvSpPr>
              <p:cNvPr id="71715" name="Rectangle 11"/>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71704" name="Group 12"/>
            <p:cNvGrpSpPr>
              <a:grpSpLocks/>
            </p:cNvGrpSpPr>
            <p:nvPr/>
          </p:nvGrpSpPr>
          <p:grpSpPr bwMode="auto">
            <a:xfrm>
              <a:off x="2790" y="3022"/>
              <a:ext cx="635" cy="408"/>
              <a:chOff x="1474" y="3068"/>
              <a:chExt cx="726" cy="318"/>
            </a:xfrm>
          </p:grpSpPr>
          <p:sp>
            <p:nvSpPr>
              <p:cNvPr id="71712" name="Rectangle 13"/>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2</a:t>
                </a:r>
              </a:p>
            </p:txBody>
          </p:sp>
          <p:sp>
            <p:nvSpPr>
              <p:cNvPr id="71713" name="Rectangle 14"/>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71705" name="Group 15"/>
            <p:cNvGrpSpPr>
              <a:grpSpLocks/>
            </p:cNvGrpSpPr>
            <p:nvPr/>
          </p:nvGrpSpPr>
          <p:grpSpPr bwMode="auto">
            <a:xfrm>
              <a:off x="4333" y="3022"/>
              <a:ext cx="635" cy="408"/>
              <a:chOff x="1474" y="3068"/>
              <a:chExt cx="726" cy="318"/>
            </a:xfrm>
          </p:grpSpPr>
          <p:sp>
            <p:nvSpPr>
              <p:cNvPr id="71710" name="Rectangle 16"/>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n</a:t>
                </a:r>
              </a:p>
            </p:txBody>
          </p:sp>
          <p:sp>
            <p:nvSpPr>
              <p:cNvPr id="71711" name="Rectangle 17"/>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3200" b="1">
                    <a:latin typeface="Times New Roman" pitchFamily="18" charset="0"/>
                    <a:sym typeface="Symbol" pitchFamily="18" charset="2"/>
                  </a:rPr>
                  <a:t></a:t>
                </a:r>
              </a:p>
            </p:txBody>
          </p:sp>
        </p:grpSp>
        <p:sp>
          <p:nvSpPr>
            <p:cNvPr id="71706" name="Line 19"/>
            <p:cNvSpPr>
              <a:spLocks noChangeShapeType="1"/>
            </p:cNvSpPr>
            <p:nvPr/>
          </p:nvSpPr>
          <p:spPr bwMode="auto">
            <a:xfrm>
              <a:off x="2427" y="3249"/>
              <a:ext cx="3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71707" name="Line 20"/>
            <p:cNvSpPr>
              <a:spLocks noChangeShapeType="1"/>
            </p:cNvSpPr>
            <p:nvPr/>
          </p:nvSpPr>
          <p:spPr bwMode="auto">
            <a:xfrm>
              <a:off x="3289" y="3249"/>
              <a:ext cx="3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71708" name="Line 21"/>
            <p:cNvSpPr>
              <a:spLocks noChangeShapeType="1"/>
            </p:cNvSpPr>
            <p:nvPr/>
          </p:nvSpPr>
          <p:spPr bwMode="auto">
            <a:xfrm>
              <a:off x="3970" y="3249"/>
              <a:ext cx="3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71709" name="Text Box 23"/>
            <p:cNvSpPr txBox="1">
              <a:spLocks noChangeArrowheads="1"/>
            </p:cNvSpPr>
            <p:nvPr/>
          </p:nvSpPr>
          <p:spPr bwMode="auto">
            <a:xfrm>
              <a:off x="3668" y="3023"/>
              <a:ext cx="227" cy="307"/>
            </a:xfrm>
            <a:prstGeom prst="rect">
              <a:avLst/>
            </a:prstGeom>
            <a:noFill/>
            <a:ln w="6350" algn="ctr">
              <a:noFill/>
              <a:miter lim="800000"/>
              <a:headEnd/>
              <a:tailEnd type="none" w="sm" len="lg"/>
            </a:ln>
          </p:spPr>
          <p:txBody>
            <a:bodyPr lIns="0" tIns="0" rIns="0" bIns="0" anchor="ctr" anchorCtr="1">
              <a:spAutoFit/>
            </a:bodyPr>
            <a:lstStyle/>
            <a:p>
              <a:pPr algn="ctr"/>
              <a:r>
                <a:rPr lang="en-US" altLang="zh-CN" sz="3200" b="1">
                  <a:sym typeface="Symbol" pitchFamily="18" charset="2"/>
                </a:rPr>
                <a:t>…</a:t>
              </a:r>
              <a:endParaRPr lang="zh-CN" altLang="en-US" sz="3200" b="1">
                <a:sym typeface="Symbol" pitchFamily="18" charset="2"/>
              </a:endParaRPr>
            </a:p>
          </p:txBody>
        </p:sp>
      </p:grpSp>
      <p:grpSp>
        <p:nvGrpSpPr>
          <p:cNvPr id="8" name="Group 25"/>
          <p:cNvGrpSpPr>
            <a:grpSpLocks/>
          </p:cNvGrpSpPr>
          <p:nvPr/>
        </p:nvGrpSpPr>
        <p:grpSpPr bwMode="auto">
          <a:xfrm>
            <a:off x="2411413" y="3371850"/>
            <a:ext cx="1008062" cy="647700"/>
            <a:chOff x="1474" y="3068"/>
            <a:chExt cx="726" cy="318"/>
          </a:xfrm>
        </p:grpSpPr>
        <p:sp>
          <p:nvSpPr>
            <p:cNvPr id="71701" name="Rectangle 26"/>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2800" b="1" baseline="-25000">
                <a:latin typeface="Times New Roman" pitchFamily="18" charset="0"/>
              </a:endParaRPr>
            </a:p>
          </p:txBody>
        </p:sp>
        <p:sp>
          <p:nvSpPr>
            <p:cNvPr id="71702" name="Rectangle 27"/>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sp>
        <p:nvSpPr>
          <p:cNvPr id="55325" name="Text Box 29"/>
          <p:cNvSpPr txBox="1">
            <a:spLocks noChangeArrowheads="1"/>
          </p:cNvSpPr>
          <p:nvPr/>
        </p:nvSpPr>
        <p:spPr bwMode="auto">
          <a:xfrm>
            <a:off x="2555875" y="3443288"/>
            <a:ext cx="360363" cy="487362"/>
          </a:xfrm>
          <a:prstGeom prst="rect">
            <a:avLst/>
          </a:prstGeom>
          <a:noFill/>
          <a:ln w="6350" algn="ctr">
            <a:noFill/>
            <a:miter lim="800000"/>
            <a:headEnd/>
            <a:tailEnd type="none" w="sm" len="lg"/>
          </a:ln>
        </p:spPr>
        <p:txBody>
          <a:bodyPr lIns="0" tIns="0" rIns="0" bIns="0" anchor="ctr" anchorCtr="1">
            <a:spAutoFit/>
          </a:bodyPr>
          <a:lstStyle/>
          <a:p>
            <a:pPr algn="ctr"/>
            <a:r>
              <a:rPr lang="en-US" altLang="zh-CN" sz="3200" b="1">
                <a:latin typeface="Times New Roman" pitchFamily="18" charset="0"/>
                <a:sym typeface="Symbol" pitchFamily="18" charset="2"/>
              </a:rPr>
              <a:t>e</a:t>
            </a:r>
            <a:endParaRPr lang="zh-CN" altLang="en-US" sz="3200" b="1">
              <a:latin typeface="Times New Roman" pitchFamily="18" charset="0"/>
              <a:sym typeface="Symbol" pitchFamily="18" charset="2"/>
            </a:endParaRPr>
          </a:p>
        </p:txBody>
      </p:sp>
      <p:sp>
        <p:nvSpPr>
          <p:cNvPr id="55326" name="Line 30"/>
          <p:cNvSpPr>
            <a:spLocks noChangeShapeType="1"/>
          </p:cNvSpPr>
          <p:nvPr/>
        </p:nvSpPr>
        <p:spPr bwMode="auto">
          <a:xfrm>
            <a:off x="3278188" y="3730625"/>
            <a:ext cx="431800" cy="0"/>
          </a:xfrm>
          <a:prstGeom prst="line">
            <a:avLst/>
          </a:prstGeom>
          <a:noFill/>
          <a:ln w="38100">
            <a:solidFill>
              <a:srgbClr val="008000"/>
            </a:solidFill>
            <a:round/>
            <a:headEnd type="oval" w="med" len="med"/>
            <a:tailEnd type="none" w="lg" len="med"/>
          </a:ln>
        </p:spPr>
        <p:txBody>
          <a:bodyPr/>
          <a:lstStyle/>
          <a:p>
            <a:endParaRPr lang="zh-CN" altLang="en-US"/>
          </a:p>
        </p:txBody>
      </p:sp>
      <p:sp>
        <p:nvSpPr>
          <p:cNvPr id="55327" name="Line 31"/>
          <p:cNvSpPr>
            <a:spLocks noChangeShapeType="1"/>
          </p:cNvSpPr>
          <p:nvPr/>
        </p:nvSpPr>
        <p:spPr bwMode="auto">
          <a:xfrm>
            <a:off x="3700463" y="3717925"/>
            <a:ext cx="0" cy="504825"/>
          </a:xfrm>
          <a:prstGeom prst="line">
            <a:avLst/>
          </a:prstGeom>
          <a:noFill/>
          <a:ln w="38100">
            <a:solidFill>
              <a:srgbClr val="008000"/>
            </a:solidFill>
            <a:round/>
            <a:headEnd/>
            <a:tailEnd type="none" w="lg" len="med"/>
          </a:ln>
        </p:spPr>
        <p:txBody>
          <a:bodyPr/>
          <a:lstStyle/>
          <a:p>
            <a:endParaRPr lang="zh-CN" altLang="en-US"/>
          </a:p>
        </p:txBody>
      </p:sp>
      <p:sp>
        <p:nvSpPr>
          <p:cNvPr id="55328" name="Line 32"/>
          <p:cNvSpPr>
            <a:spLocks noChangeShapeType="1"/>
          </p:cNvSpPr>
          <p:nvPr/>
        </p:nvSpPr>
        <p:spPr bwMode="auto">
          <a:xfrm flipH="1">
            <a:off x="2900363" y="4235450"/>
            <a:ext cx="817562" cy="0"/>
          </a:xfrm>
          <a:prstGeom prst="line">
            <a:avLst/>
          </a:prstGeom>
          <a:noFill/>
          <a:ln w="38100">
            <a:solidFill>
              <a:srgbClr val="008000"/>
            </a:solidFill>
            <a:round/>
            <a:headEnd/>
            <a:tailEnd type="none" w="lg" len="med"/>
          </a:ln>
        </p:spPr>
        <p:txBody>
          <a:bodyPr/>
          <a:lstStyle/>
          <a:p>
            <a:endParaRPr lang="zh-CN" altLang="en-US"/>
          </a:p>
        </p:txBody>
      </p:sp>
      <p:sp>
        <p:nvSpPr>
          <p:cNvPr id="55329" name="Line 33"/>
          <p:cNvSpPr>
            <a:spLocks noChangeShapeType="1"/>
          </p:cNvSpPr>
          <p:nvPr/>
        </p:nvSpPr>
        <p:spPr bwMode="auto">
          <a:xfrm>
            <a:off x="2917825" y="4235450"/>
            <a:ext cx="0" cy="431800"/>
          </a:xfrm>
          <a:prstGeom prst="line">
            <a:avLst/>
          </a:prstGeom>
          <a:noFill/>
          <a:ln w="38100">
            <a:solidFill>
              <a:srgbClr val="008000"/>
            </a:solidFill>
            <a:round/>
            <a:headEnd/>
            <a:tailEnd type="none" w="lg" len="med"/>
          </a:ln>
        </p:spPr>
        <p:txBody>
          <a:bodyPr/>
          <a:lstStyle/>
          <a:p>
            <a:endParaRPr lang="zh-CN" altLang="en-US"/>
          </a:p>
        </p:txBody>
      </p:sp>
      <p:sp>
        <p:nvSpPr>
          <p:cNvPr id="55330" name="Line 34"/>
          <p:cNvSpPr>
            <a:spLocks noChangeShapeType="1"/>
          </p:cNvSpPr>
          <p:nvPr/>
        </p:nvSpPr>
        <p:spPr bwMode="auto">
          <a:xfrm>
            <a:off x="2905125" y="4654550"/>
            <a:ext cx="179388" cy="0"/>
          </a:xfrm>
          <a:prstGeom prst="line">
            <a:avLst/>
          </a:prstGeom>
          <a:noFill/>
          <a:ln w="38100">
            <a:solidFill>
              <a:srgbClr val="008000"/>
            </a:solidFill>
            <a:round/>
            <a:headEnd/>
            <a:tailEnd type="triangle" w="lg" len="sm"/>
          </a:ln>
        </p:spPr>
        <p:txBody>
          <a:bodyPr/>
          <a:lstStyle/>
          <a:p>
            <a:endParaRPr lang="zh-CN" altLang="en-US"/>
          </a:p>
        </p:txBody>
      </p:sp>
      <p:sp>
        <p:nvSpPr>
          <p:cNvPr id="55331" name="Line 35"/>
          <p:cNvSpPr>
            <a:spLocks noChangeShapeType="1"/>
          </p:cNvSpPr>
          <p:nvPr/>
        </p:nvSpPr>
        <p:spPr bwMode="auto">
          <a:xfrm>
            <a:off x="2484438" y="4824413"/>
            <a:ext cx="323850" cy="0"/>
          </a:xfrm>
          <a:prstGeom prst="line">
            <a:avLst/>
          </a:prstGeom>
          <a:noFill/>
          <a:ln w="38100">
            <a:solidFill>
              <a:srgbClr val="008000"/>
            </a:solidFill>
            <a:round/>
            <a:headEnd type="oval" w="med" len="med"/>
            <a:tailEnd type="none" w="lg" len="med"/>
          </a:ln>
        </p:spPr>
        <p:txBody>
          <a:bodyPr/>
          <a:lstStyle/>
          <a:p>
            <a:endParaRPr lang="zh-CN" altLang="en-US"/>
          </a:p>
        </p:txBody>
      </p:sp>
      <p:sp>
        <p:nvSpPr>
          <p:cNvPr id="55332" name="Line 36"/>
          <p:cNvSpPr>
            <a:spLocks noChangeShapeType="1"/>
          </p:cNvSpPr>
          <p:nvPr/>
        </p:nvSpPr>
        <p:spPr bwMode="auto">
          <a:xfrm>
            <a:off x="2805113" y="4222750"/>
            <a:ext cx="0" cy="611188"/>
          </a:xfrm>
          <a:prstGeom prst="line">
            <a:avLst/>
          </a:prstGeom>
          <a:noFill/>
          <a:ln w="38100">
            <a:solidFill>
              <a:srgbClr val="008000"/>
            </a:solidFill>
            <a:round/>
            <a:headEnd/>
            <a:tailEnd type="none" w="lg" len="med"/>
          </a:ln>
        </p:spPr>
        <p:txBody>
          <a:bodyPr/>
          <a:lstStyle/>
          <a:p>
            <a:endParaRPr lang="zh-CN" altLang="en-US"/>
          </a:p>
        </p:txBody>
      </p:sp>
      <p:sp>
        <p:nvSpPr>
          <p:cNvPr id="55333" name="Line 37"/>
          <p:cNvSpPr>
            <a:spLocks noChangeShapeType="1"/>
          </p:cNvSpPr>
          <p:nvPr/>
        </p:nvSpPr>
        <p:spPr bwMode="auto">
          <a:xfrm flipH="1">
            <a:off x="2149475" y="4235450"/>
            <a:ext cx="665163" cy="0"/>
          </a:xfrm>
          <a:prstGeom prst="line">
            <a:avLst/>
          </a:prstGeom>
          <a:noFill/>
          <a:ln w="38100">
            <a:solidFill>
              <a:srgbClr val="008000"/>
            </a:solidFill>
            <a:round/>
            <a:headEnd/>
            <a:tailEnd type="none" w="lg" len="med"/>
          </a:ln>
        </p:spPr>
        <p:txBody>
          <a:bodyPr/>
          <a:lstStyle/>
          <a:p>
            <a:endParaRPr lang="zh-CN" altLang="en-US"/>
          </a:p>
        </p:txBody>
      </p:sp>
      <p:sp>
        <p:nvSpPr>
          <p:cNvPr id="55334" name="Line 38"/>
          <p:cNvSpPr>
            <a:spLocks noChangeShapeType="1"/>
          </p:cNvSpPr>
          <p:nvPr/>
        </p:nvSpPr>
        <p:spPr bwMode="auto">
          <a:xfrm>
            <a:off x="2162175" y="3717925"/>
            <a:ext cx="0" cy="522288"/>
          </a:xfrm>
          <a:prstGeom prst="line">
            <a:avLst/>
          </a:prstGeom>
          <a:noFill/>
          <a:ln w="38100">
            <a:solidFill>
              <a:srgbClr val="008000"/>
            </a:solidFill>
            <a:round/>
            <a:headEnd/>
            <a:tailEnd type="none" w="lg" len="med"/>
          </a:ln>
        </p:spPr>
        <p:txBody>
          <a:bodyPr/>
          <a:lstStyle/>
          <a:p>
            <a:endParaRPr lang="zh-CN" altLang="en-US"/>
          </a:p>
        </p:txBody>
      </p:sp>
      <p:sp>
        <p:nvSpPr>
          <p:cNvPr id="55335" name="Line 39"/>
          <p:cNvSpPr>
            <a:spLocks noChangeShapeType="1"/>
          </p:cNvSpPr>
          <p:nvPr/>
        </p:nvSpPr>
        <p:spPr bwMode="auto">
          <a:xfrm>
            <a:off x="2149475" y="3730625"/>
            <a:ext cx="269875" cy="0"/>
          </a:xfrm>
          <a:prstGeom prst="line">
            <a:avLst/>
          </a:prstGeom>
          <a:noFill/>
          <a:ln w="38100">
            <a:solidFill>
              <a:srgbClr val="008000"/>
            </a:solidFill>
            <a:round/>
            <a:headEnd/>
            <a:tailEnd type="triangle" w="lg" len="sm"/>
          </a:ln>
        </p:spPr>
        <p:txBody>
          <a:bodyPr/>
          <a:lstStyle/>
          <a:p>
            <a:endParaRPr lang="zh-CN" altLang="en-US"/>
          </a:p>
        </p:txBody>
      </p:sp>
      <p:sp>
        <p:nvSpPr>
          <p:cNvPr id="55336" name="Text Box 40"/>
          <p:cNvSpPr txBox="1">
            <a:spLocks noChangeArrowheads="1"/>
          </p:cNvSpPr>
          <p:nvPr/>
        </p:nvSpPr>
        <p:spPr bwMode="auto">
          <a:xfrm>
            <a:off x="2339975" y="2852738"/>
            <a:ext cx="288925" cy="519112"/>
          </a:xfrm>
          <a:prstGeom prst="rect">
            <a:avLst/>
          </a:prstGeom>
          <a:noFill/>
          <a:ln w="6350" algn="ctr">
            <a:noFill/>
            <a:miter lim="800000"/>
            <a:headEnd/>
            <a:tailEnd type="none" w="sm" len="lg"/>
          </a:ln>
        </p:spPr>
        <p:txBody>
          <a:bodyPr>
            <a:spAutoFit/>
          </a:bodyPr>
          <a:lstStyle/>
          <a:p>
            <a:pPr algn="ctr">
              <a:spcBef>
                <a:spcPct val="50000"/>
              </a:spcBef>
            </a:pPr>
            <a:r>
              <a:rPr lang="en-US" altLang="zh-CN" sz="2800" b="1">
                <a:solidFill>
                  <a:srgbClr val="3333FF"/>
                </a:solidFill>
                <a:latin typeface="Times New Roman" pitchFamily="18" charset="0"/>
              </a:rPr>
              <a:t>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336"/>
                                        </p:tgtEl>
                                        <p:attrNameLst>
                                          <p:attrName>style.visibility</p:attrName>
                                        </p:attrNameLst>
                                      </p:cBhvr>
                                      <p:to>
                                        <p:strVal val="visible"/>
                                      </p:to>
                                    </p:set>
                                    <p:animEffect transition="in" filter="fade">
                                      <p:cBhvr>
                                        <p:cTn id="10" dur="2000"/>
                                        <p:tgtEl>
                                          <p:spTgt spid="5533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5325"/>
                                        </p:tgtEl>
                                        <p:attrNameLst>
                                          <p:attrName>style.visibility</p:attrName>
                                        </p:attrNameLst>
                                      </p:cBhvr>
                                      <p:to>
                                        <p:strVal val="visible"/>
                                      </p:to>
                                    </p:set>
                                    <p:animEffect transition="in" filter="wipe(left)">
                                      <p:cBhvr>
                                        <p:cTn id="15" dur="2000"/>
                                        <p:tgtEl>
                                          <p:spTgt spid="553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5326"/>
                                        </p:tgtEl>
                                        <p:attrNameLst>
                                          <p:attrName>style.visibility</p:attrName>
                                        </p:attrNameLst>
                                      </p:cBhvr>
                                      <p:to>
                                        <p:strVal val="visible"/>
                                      </p:to>
                                    </p:set>
                                    <p:animEffect transition="in" filter="wipe(left)">
                                      <p:cBhvr>
                                        <p:cTn id="20" dur="1000"/>
                                        <p:tgtEl>
                                          <p:spTgt spid="55326"/>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55327"/>
                                        </p:tgtEl>
                                        <p:attrNameLst>
                                          <p:attrName>style.visibility</p:attrName>
                                        </p:attrNameLst>
                                      </p:cBhvr>
                                      <p:to>
                                        <p:strVal val="visible"/>
                                      </p:to>
                                    </p:set>
                                    <p:animEffect transition="in" filter="wipe(up)">
                                      <p:cBhvr>
                                        <p:cTn id="24" dur="1000"/>
                                        <p:tgtEl>
                                          <p:spTgt spid="55327"/>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55328"/>
                                        </p:tgtEl>
                                        <p:attrNameLst>
                                          <p:attrName>style.visibility</p:attrName>
                                        </p:attrNameLst>
                                      </p:cBhvr>
                                      <p:to>
                                        <p:strVal val="visible"/>
                                      </p:to>
                                    </p:set>
                                    <p:animEffect transition="in" filter="wipe(right)">
                                      <p:cBhvr>
                                        <p:cTn id="28" dur="1000"/>
                                        <p:tgtEl>
                                          <p:spTgt spid="55328"/>
                                        </p:tgtEl>
                                      </p:cBhvr>
                                    </p:animEffect>
                                  </p:childTnLst>
                                </p:cTn>
                              </p:par>
                            </p:childTnLst>
                          </p:cTn>
                        </p:par>
                        <p:par>
                          <p:cTn id="29" fill="hold">
                            <p:stCondLst>
                              <p:cond delay="3000"/>
                            </p:stCondLst>
                            <p:childTnLst>
                              <p:par>
                                <p:cTn id="30" presetID="22" presetClass="entr" presetSubtype="1" fill="hold" grpId="0" nodeType="afterEffect">
                                  <p:stCondLst>
                                    <p:cond delay="0"/>
                                  </p:stCondLst>
                                  <p:childTnLst>
                                    <p:set>
                                      <p:cBhvr>
                                        <p:cTn id="31" dur="1" fill="hold">
                                          <p:stCondLst>
                                            <p:cond delay="0"/>
                                          </p:stCondLst>
                                        </p:cTn>
                                        <p:tgtEl>
                                          <p:spTgt spid="55329"/>
                                        </p:tgtEl>
                                        <p:attrNameLst>
                                          <p:attrName>style.visibility</p:attrName>
                                        </p:attrNameLst>
                                      </p:cBhvr>
                                      <p:to>
                                        <p:strVal val="visible"/>
                                      </p:to>
                                    </p:set>
                                    <p:animEffect transition="in" filter="wipe(up)">
                                      <p:cBhvr>
                                        <p:cTn id="32" dur="1000"/>
                                        <p:tgtEl>
                                          <p:spTgt spid="55329"/>
                                        </p:tgtEl>
                                      </p:cBhvr>
                                    </p:animEffect>
                                  </p:childTnLst>
                                </p:cTn>
                              </p:par>
                            </p:childTnLst>
                          </p:cTn>
                        </p:par>
                        <p:par>
                          <p:cTn id="33" fill="hold">
                            <p:stCondLst>
                              <p:cond delay="4000"/>
                            </p:stCondLst>
                            <p:childTnLst>
                              <p:par>
                                <p:cTn id="34" presetID="22" presetClass="entr" presetSubtype="8" fill="hold" grpId="0" nodeType="afterEffect">
                                  <p:stCondLst>
                                    <p:cond delay="0"/>
                                  </p:stCondLst>
                                  <p:childTnLst>
                                    <p:set>
                                      <p:cBhvr>
                                        <p:cTn id="35" dur="1" fill="hold">
                                          <p:stCondLst>
                                            <p:cond delay="0"/>
                                          </p:stCondLst>
                                        </p:cTn>
                                        <p:tgtEl>
                                          <p:spTgt spid="55330"/>
                                        </p:tgtEl>
                                        <p:attrNameLst>
                                          <p:attrName>style.visibility</p:attrName>
                                        </p:attrNameLst>
                                      </p:cBhvr>
                                      <p:to>
                                        <p:strVal val="visible"/>
                                      </p:to>
                                    </p:set>
                                    <p:animEffect transition="in" filter="wipe(left)">
                                      <p:cBhvr>
                                        <p:cTn id="36" dur="1000"/>
                                        <p:tgtEl>
                                          <p:spTgt spid="553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xit" presetSubtype="2" fill="hold" grpId="0" nodeType="clickEffect">
                                  <p:stCondLst>
                                    <p:cond delay="0"/>
                                  </p:stCondLst>
                                  <p:childTnLst>
                                    <p:animEffect transition="out" filter="wipe(right)">
                                      <p:cBhvr>
                                        <p:cTn id="40" dur="1000"/>
                                        <p:tgtEl>
                                          <p:spTgt spid="55314"/>
                                        </p:tgtEl>
                                      </p:cBhvr>
                                    </p:animEffect>
                                    <p:set>
                                      <p:cBhvr>
                                        <p:cTn id="41" dur="1" fill="hold">
                                          <p:stCondLst>
                                            <p:cond delay="999"/>
                                          </p:stCondLst>
                                        </p:cTn>
                                        <p:tgtEl>
                                          <p:spTgt spid="55314"/>
                                        </p:tgtEl>
                                        <p:attrNameLst>
                                          <p:attrName>style.visibility</p:attrName>
                                        </p:attrNameLst>
                                      </p:cBhvr>
                                      <p:to>
                                        <p:strVal val="hidden"/>
                                      </p:to>
                                    </p:se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55331"/>
                                        </p:tgtEl>
                                        <p:attrNameLst>
                                          <p:attrName>style.visibility</p:attrName>
                                        </p:attrNameLst>
                                      </p:cBhvr>
                                      <p:to>
                                        <p:strVal val="visible"/>
                                      </p:to>
                                    </p:set>
                                    <p:animEffect transition="in" filter="wipe(left)">
                                      <p:cBhvr>
                                        <p:cTn id="45" dur="1000"/>
                                        <p:tgtEl>
                                          <p:spTgt spid="55331"/>
                                        </p:tgtEl>
                                      </p:cBhvr>
                                    </p:animEffect>
                                  </p:childTnLst>
                                </p:cTn>
                              </p:par>
                            </p:childTnLst>
                          </p:cTn>
                        </p:par>
                        <p:par>
                          <p:cTn id="46" fill="hold">
                            <p:stCondLst>
                              <p:cond delay="2000"/>
                            </p:stCondLst>
                            <p:childTnLst>
                              <p:par>
                                <p:cTn id="47" presetID="22" presetClass="entr" presetSubtype="4" fill="hold" grpId="0" nodeType="afterEffect">
                                  <p:stCondLst>
                                    <p:cond delay="0"/>
                                  </p:stCondLst>
                                  <p:childTnLst>
                                    <p:set>
                                      <p:cBhvr>
                                        <p:cTn id="48" dur="1" fill="hold">
                                          <p:stCondLst>
                                            <p:cond delay="0"/>
                                          </p:stCondLst>
                                        </p:cTn>
                                        <p:tgtEl>
                                          <p:spTgt spid="55332"/>
                                        </p:tgtEl>
                                        <p:attrNameLst>
                                          <p:attrName>style.visibility</p:attrName>
                                        </p:attrNameLst>
                                      </p:cBhvr>
                                      <p:to>
                                        <p:strVal val="visible"/>
                                      </p:to>
                                    </p:set>
                                    <p:animEffect transition="in" filter="wipe(down)">
                                      <p:cBhvr>
                                        <p:cTn id="49" dur="1000"/>
                                        <p:tgtEl>
                                          <p:spTgt spid="55332"/>
                                        </p:tgtEl>
                                      </p:cBhvr>
                                    </p:animEffect>
                                  </p:childTnLst>
                                </p:cTn>
                              </p:par>
                            </p:childTnLst>
                          </p:cTn>
                        </p:par>
                        <p:par>
                          <p:cTn id="50" fill="hold">
                            <p:stCondLst>
                              <p:cond delay="3000"/>
                            </p:stCondLst>
                            <p:childTnLst>
                              <p:par>
                                <p:cTn id="51" presetID="22" presetClass="entr" presetSubtype="2" fill="hold" grpId="0" nodeType="afterEffect">
                                  <p:stCondLst>
                                    <p:cond delay="0"/>
                                  </p:stCondLst>
                                  <p:childTnLst>
                                    <p:set>
                                      <p:cBhvr>
                                        <p:cTn id="52" dur="1" fill="hold">
                                          <p:stCondLst>
                                            <p:cond delay="0"/>
                                          </p:stCondLst>
                                        </p:cTn>
                                        <p:tgtEl>
                                          <p:spTgt spid="55333"/>
                                        </p:tgtEl>
                                        <p:attrNameLst>
                                          <p:attrName>style.visibility</p:attrName>
                                        </p:attrNameLst>
                                      </p:cBhvr>
                                      <p:to>
                                        <p:strVal val="visible"/>
                                      </p:to>
                                    </p:set>
                                    <p:animEffect transition="in" filter="wipe(right)">
                                      <p:cBhvr>
                                        <p:cTn id="53" dur="1000"/>
                                        <p:tgtEl>
                                          <p:spTgt spid="55333"/>
                                        </p:tgtEl>
                                      </p:cBhvr>
                                    </p:animEffect>
                                  </p:childTnLst>
                                </p:cTn>
                              </p:par>
                            </p:childTnLst>
                          </p:cTn>
                        </p:par>
                        <p:par>
                          <p:cTn id="54" fill="hold">
                            <p:stCondLst>
                              <p:cond delay="4000"/>
                            </p:stCondLst>
                            <p:childTnLst>
                              <p:par>
                                <p:cTn id="55" presetID="22" presetClass="entr" presetSubtype="4" fill="hold" grpId="0" nodeType="afterEffect">
                                  <p:stCondLst>
                                    <p:cond delay="0"/>
                                  </p:stCondLst>
                                  <p:childTnLst>
                                    <p:set>
                                      <p:cBhvr>
                                        <p:cTn id="56" dur="1" fill="hold">
                                          <p:stCondLst>
                                            <p:cond delay="0"/>
                                          </p:stCondLst>
                                        </p:cTn>
                                        <p:tgtEl>
                                          <p:spTgt spid="55334"/>
                                        </p:tgtEl>
                                        <p:attrNameLst>
                                          <p:attrName>style.visibility</p:attrName>
                                        </p:attrNameLst>
                                      </p:cBhvr>
                                      <p:to>
                                        <p:strVal val="visible"/>
                                      </p:to>
                                    </p:set>
                                    <p:animEffect transition="in" filter="wipe(down)">
                                      <p:cBhvr>
                                        <p:cTn id="57" dur="1000"/>
                                        <p:tgtEl>
                                          <p:spTgt spid="55334"/>
                                        </p:tgtEl>
                                      </p:cBhvr>
                                    </p:animEffect>
                                  </p:childTnLst>
                                </p:cTn>
                              </p:par>
                            </p:childTnLst>
                          </p:cTn>
                        </p:par>
                        <p:par>
                          <p:cTn id="58" fill="hold">
                            <p:stCondLst>
                              <p:cond delay="5000"/>
                            </p:stCondLst>
                            <p:childTnLst>
                              <p:par>
                                <p:cTn id="59" presetID="22" presetClass="entr" presetSubtype="8" fill="hold" grpId="0" nodeType="afterEffect">
                                  <p:stCondLst>
                                    <p:cond delay="0"/>
                                  </p:stCondLst>
                                  <p:childTnLst>
                                    <p:set>
                                      <p:cBhvr>
                                        <p:cTn id="60" dur="1" fill="hold">
                                          <p:stCondLst>
                                            <p:cond delay="0"/>
                                          </p:stCondLst>
                                        </p:cTn>
                                        <p:tgtEl>
                                          <p:spTgt spid="55335"/>
                                        </p:tgtEl>
                                        <p:attrNameLst>
                                          <p:attrName>style.visibility</p:attrName>
                                        </p:attrNameLst>
                                      </p:cBhvr>
                                      <p:to>
                                        <p:strVal val="visible"/>
                                      </p:to>
                                    </p:set>
                                    <p:animEffect transition="in" filter="wipe(left)">
                                      <p:cBhvr>
                                        <p:cTn id="61" dur="1000"/>
                                        <p:tgtEl>
                                          <p:spTgt spid="55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4" grpId="0" animBg="1"/>
      <p:bldP spid="55325" grpId="0"/>
      <p:bldP spid="55326" grpId="0" animBg="1"/>
      <p:bldP spid="55327" grpId="0" animBg="1"/>
      <p:bldP spid="55328" grpId="0" animBg="1"/>
      <p:bldP spid="55329" grpId="0" animBg="1"/>
      <p:bldP spid="55330" grpId="0" animBg="1"/>
      <p:bldP spid="55331" grpId="0" animBg="1"/>
      <p:bldP spid="55332" grpId="0" animBg="1"/>
      <p:bldP spid="55333" grpId="0" animBg="1"/>
      <p:bldP spid="55334" grpId="0" animBg="1"/>
      <p:bldP spid="55335" grpId="0" animBg="1"/>
      <p:bldP spid="553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在链表</a:t>
            </a:r>
            <a:r>
              <a:rPr lang="en-US" altLang="zh-CN"/>
              <a:t>L</a:t>
            </a:r>
            <a:r>
              <a:rPr lang="zh-CN" altLang="en-US"/>
              <a:t>中插入</a:t>
            </a:r>
            <a:r>
              <a:rPr lang="en-US" altLang="zh-CN"/>
              <a:t>1</a:t>
            </a:r>
            <a:r>
              <a:rPr lang="zh-CN" altLang="en-US"/>
              <a:t>个数据元素</a:t>
            </a:r>
            <a:r>
              <a:rPr lang="en-US" altLang="zh-CN"/>
              <a:t>e</a:t>
            </a:r>
            <a:endParaRPr lang="zh-CN" altLang="en-US"/>
          </a:p>
        </p:txBody>
      </p:sp>
      <p:sp>
        <p:nvSpPr>
          <p:cNvPr id="72707" name="Rectangle 3"/>
          <p:cNvSpPr>
            <a:spLocks noGrp="1" noChangeArrowheads="1"/>
          </p:cNvSpPr>
          <p:nvPr>
            <p:ph idx="1"/>
          </p:nvPr>
        </p:nvSpPr>
        <p:spPr>
          <a:xfrm>
            <a:off x="1000125" y="1600200"/>
            <a:ext cx="7143750" cy="4525963"/>
          </a:xfrm>
        </p:spPr>
        <p:txBody>
          <a:bodyPr/>
          <a:lstStyle/>
          <a:p>
            <a:pPr eaLnBrk="1" hangingPunct="1">
              <a:lnSpc>
                <a:spcPct val="135000"/>
              </a:lnSpc>
              <a:buFont typeface="Wingdings" pitchFamily="2" charset="2"/>
              <a:buNone/>
            </a:pPr>
            <a:r>
              <a:rPr lang="en-US" altLang="zh-CN"/>
              <a:t>InsertList (LinkList &amp;L, Type e)</a:t>
            </a:r>
          </a:p>
          <a:p>
            <a:pPr eaLnBrk="1" hangingPunct="1">
              <a:lnSpc>
                <a:spcPct val="135000"/>
              </a:lnSpc>
              <a:buFont typeface="Wingdings" pitchFamily="2" charset="2"/>
              <a:buNone/>
            </a:pPr>
            <a:r>
              <a:rPr lang="en-US" altLang="zh-CN"/>
              <a:t>{</a:t>
            </a:r>
          </a:p>
          <a:p>
            <a:pPr eaLnBrk="1" hangingPunct="1">
              <a:lnSpc>
                <a:spcPct val="135000"/>
              </a:lnSpc>
              <a:buFont typeface="Wingdings" pitchFamily="2" charset="2"/>
              <a:buNone/>
            </a:pPr>
            <a:r>
              <a:rPr lang="en-US" altLang="zh-CN"/>
              <a:t>	p=(LinkList)  malloc(</a:t>
            </a:r>
            <a:r>
              <a:rPr lang="en-US" altLang="zh-CN">
                <a:solidFill>
                  <a:srgbClr val="3333FF"/>
                </a:solidFill>
              </a:rPr>
              <a:t>sizeof</a:t>
            </a:r>
            <a:r>
              <a:rPr lang="en-US" altLang="zh-CN"/>
              <a:t>(Node)); </a:t>
            </a:r>
          </a:p>
          <a:p>
            <a:pPr eaLnBrk="1" hangingPunct="1">
              <a:lnSpc>
                <a:spcPct val="135000"/>
              </a:lnSpc>
              <a:buFont typeface="Wingdings" pitchFamily="2" charset="2"/>
              <a:buNone/>
            </a:pPr>
            <a:r>
              <a:rPr lang="en-US" altLang="zh-CN"/>
              <a:t>	p−&gt;data = e</a:t>
            </a:r>
            <a:r>
              <a:rPr lang="zh-CN" altLang="en-US"/>
              <a:t>；</a:t>
            </a:r>
          </a:p>
          <a:p>
            <a:pPr eaLnBrk="1" hangingPunct="1">
              <a:lnSpc>
                <a:spcPct val="135000"/>
              </a:lnSpc>
              <a:buFont typeface="Wingdings" pitchFamily="2" charset="2"/>
              <a:buNone/>
            </a:pPr>
            <a:r>
              <a:rPr lang="en-US" altLang="zh-CN"/>
              <a:t>	p−&gt;next = L−&gt;next</a:t>
            </a:r>
            <a:r>
              <a:rPr lang="zh-CN" altLang="en-US"/>
              <a:t>；</a:t>
            </a:r>
            <a:endParaRPr lang="zh-CN" altLang="en-US">
              <a:solidFill>
                <a:srgbClr val="008000"/>
              </a:solidFill>
            </a:endParaRPr>
          </a:p>
          <a:p>
            <a:pPr eaLnBrk="1" hangingPunct="1">
              <a:lnSpc>
                <a:spcPct val="135000"/>
              </a:lnSpc>
              <a:buFont typeface="Wingdings" pitchFamily="2" charset="2"/>
              <a:buNone/>
            </a:pPr>
            <a:r>
              <a:rPr lang="zh-CN" altLang="en-US"/>
              <a:t>	</a:t>
            </a:r>
            <a:r>
              <a:rPr lang="en-US" altLang="zh-CN"/>
              <a:t>L−&gt;next = p</a:t>
            </a:r>
            <a:r>
              <a:rPr lang="zh-CN" altLang="en-US"/>
              <a:t>；</a:t>
            </a:r>
          </a:p>
          <a:p>
            <a:pPr eaLnBrk="1" hangingPunct="1">
              <a:lnSpc>
                <a:spcPct val="135000"/>
              </a:lnSpc>
              <a:buFont typeface="Wingdings" pitchFamily="2" charset="2"/>
              <a:buNone/>
            </a:pPr>
            <a:r>
              <a:rPr lang="en-US" altLang="zh-CN"/>
              <a:t>} </a:t>
            </a:r>
            <a:r>
              <a:rPr lang="en-US" altLang="zh-CN">
                <a:solidFill>
                  <a:srgbClr val="008000"/>
                </a:solidFill>
              </a:rPr>
              <a:t>// InsertList</a:t>
            </a:r>
          </a:p>
        </p:txBody>
      </p:sp>
      <p:sp>
        <p:nvSpPr>
          <p:cNvPr id="72708" name="灯片编号占位符 1"/>
          <p:cNvSpPr>
            <a:spLocks noGrp="1"/>
          </p:cNvSpPr>
          <p:nvPr>
            <p:ph type="sldNum" sz="quarter" idx="10"/>
          </p:nvPr>
        </p:nvSpPr>
        <p:spPr>
          <a:noFill/>
        </p:spPr>
        <p:txBody>
          <a:bodyPr/>
          <a:lstStyle/>
          <a:p>
            <a:fld id="{21E2C91F-78E8-4A89-B3DB-1F40C62FFC96}" type="slidenum">
              <a:rPr lang="zh-CN" altLang="en-US" smtClean="0">
                <a:ea typeface="宋体" charset="-122"/>
              </a:rPr>
              <a:pPr/>
              <a:t>32</a:t>
            </a:fld>
            <a:endParaRPr lang="en-US" altLang="zh-CN">
              <a:ea typeface="宋体"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在链表</a:t>
            </a:r>
            <a:r>
              <a:rPr lang="en-US" altLang="zh-CN"/>
              <a:t>L</a:t>
            </a:r>
            <a:r>
              <a:rPr lang="zh-CN" altLang="en-US"/>
              <a:t>中输入</a:t>
            </a:r>
            <a:r>
              <a:rPr lang="en-US" altLang="zh-CN"/>
              <a:t>n</a:t>
            </a:r>
            <a:r>
              <a:rPr lang="zh-CN" altLang="en-US"/>
              <a:t>个数据元素</a:t>
            </a:r>
          </a:p>
        </p:txBody>
      </p:sp>
      <p:sp>
        <p:nvSpPr>
          <p:cNvPr id="73731" name="Rectangle 3"/>
          <p:cNvSpPr>
            <a:spLocks noGrp="1" noChangeArrowheads="1"/>
          </p:cNvSpPr>
          <p:nvPr>
            <p:ph idx="1"/>
          </p:nvPr>
        </p:nvSpPr>
        <p:spPr>
          <a:xfrm>
            <a:off x="1000125" y="1600200"/>
            <a:ext cx="7143750" cy="4525963"/>
          </a:xfrm>
        </p:spPr>
        <p:txBody>
          <a:bodyPr/>
          <a:lstStyle/>
          <a:p>
            <a:pPr marL="363538" indent="-363538" eaLnBrk="1" hangingPunct="1">
              <a:lnSpc>
                <a:spcPct val="140000"/>
              </a:lnSpc>
              <a:buFont typeface="Wingdings" pitchFamily="2" charset="2"/>
              <a:buNone/>
            </a:pPr>
            <a:r>
              <a:rPr lang="en-US" altLang="zh-CN">
                <a:solidFill>
                  <a:srgbClr val="008000"/>
                </a:solidFill>
                <a:sym typeface="Wingdings" pitchFamily="2" charset="2"/>
              </a:rPr>
              <a:t></a:t>
            </a:r>
            <a:r>
              <a:rPr lang="zh-CN" altLang="en-US"/>
              <a:t>建立一个带头结点的、能够输入</a:t>
            </a:r>
            <a:r>
              <a:rPr lang="en-US" altLang="zh-CN"/>
              <a:t>n</a:t>
            </a:r>
            <a:r>
              <a:rPr lang="zh-CN" altLang="en-US"/>
              <a:t>个数据元素的链表</a:t>
            </a:r>
            <a:r>
              <a:rPr lang="en-US" altLang="zh-CN"/>
              <a:t>L</a:t>
            </a:r>
            <a:r>
              <a:rPr lang="zh-CN" altLang="en-US"/>
              <a:t>。</a:t>
            </a:r>
          </a:p>
          <a:p>
            <a:pPr marL="363538" indent="-363538" eaLnBrk="1" hangingPunct="1">
              <a:lnSpc>
                <a:spcPct val="200000"/>
              </a:lnSpc>
              <a:buFont typeface="Wingdings" pitchFamily="2" charset="2"/>
              <a:buNone/>
            </a:pPr>
            <a:r>
              <a:rPr lang="zh-CN" altLang="en-US">
                <a:solidFill>
                  <a:srgbClr val="996600"/>
                </a:solidFill>
              </a:rPr>
              <a:t>	</a:t>
            </a:r>
            <a:r>
              <a:rPr lang="zh-CN" altLang="en-US">
                <a:solidFill>
                  <a:srgbClr val="C00000"/>
                </a:solidFill>
              </a:rPr>
              <a:t>算法思路</a:t>
            </a:r>
            <a:r>
              <a:rPr lang="en-US" altLang="zh-CN">
                <a:solidFill>
                  <a:srgbClr val="008000"/>
                </a:solidFill>
              </a:rPr>
              <a:t>(</a:t>
            </a:r>
            <a:r>
              <a:rPr lang="zh-CN" altLang="en-US">
                <a:solidFill>
                  <a:srgbClr val="008000"/>
                </a:solidFill>
              </a:rPr>
              <a:t>尾插入法</a:t>
            </a:r>
            <a:r>
              <a:rPr lang="en-US" altLang="zh-CN">
                <a:solidFill>
                  <a:srgbClr val="008000"/>
                </a:solidFill>
              </a:rPr>
              <a:t>)</a:t>
            </a:r>
            <a:r>
              <a:rPr lang="zh-CN" altLang="en-US">
                <a:solidFill>
                  <a:srgbClr val="008000"/>
                </a:solidFill>
              </a:rPr>
              <a:t>：</a:t>
            </a:r>
          </a:p>
          <a:p>
            <a:pPr marL="363538" indent="-363538" eaLnBrk="1" hangingPunct="1">
              <a:lnSpc>
                <a:spcPct val="140000"/>
              </a:lnSpc>
              <a:buFont typeface="Wingdings" pitchFamily="2" charset="2"/>
              <a:buNone/>
            </a:pPr>
            <a:endParaRPr lang="en-US" altLang="zh-CN"/>
          </a:p>
        </p:txBody>
      </p:sp>
      <p:sp>
        <p:nvSpPr>
          <p:cNvPr id="73732" name="灯片编号占位符 1"/>
          <p:cNvSpPr>
            <a:spLocks noGrp="1"/>
          </p:cNvSpPr>
          <p:nvPr>
            <p:ph type="sldNum" sz="quarter" idx="10"/>
          </p:nvPr>
        </p:nvSpPr>
        <p:spPr>
          <a:noFill/>
        </p:spPr>
        <p:txBody>
          <a:bodyPr/>
          <a:lstStyle/>
          <a:p>
            <a:fld id="{347B961B-58A4-4241-A53C-930553B0C1FD}" type="slidenum">
              <a:rPr lang="zh-CN" altLang="en-US" smtClean="0">
                <a:ea typeface="宋体" charset="-122"/>
              </a:rPr>
              <a:pPr/>
              <a:t>33</a:t>
            </a:fld>
            <a:endParaRPr lang="en-US" altLang="zh-CN">
              <a:ea typeface="宋体" charset="-122"/>
            </a:endParaRPr>
          </a:p>
        </p:txBody>
      </p:sp>
      <p:grpSp>
        <p:nvGrpSpPr>
          <p:cNvPr id="2" name="Group 91"/>
          <p:cNvGrpSpPr>
            <a:grpSpLocks/>
          </p:cNvGrpSpPr>
          <p:nvPr/>
        </p:nvGrpSpPr>
        <p:grpSpPr bwMode="auto">
          <a:xfrm>
            <a:off x="1185863" y="4581525"/>
            <a:ext cx="1584325" cy="647700"/>
            <a:chOff x="747" y="2886"/>
            <a:chExt cx="998" cy="408"/>
          </a:xfrm>
        </p:grpSpPr>
        <p:grpSp>
          <p:nvGrpSpPr>
            <p:cNvPr id="73750" name="Group 74"/>
            <p:cNvGrpSpPr>
              <a:grpSpLocks/>
            </p:cNvGrpSpPr>
            <p:nvPr/>
          </p:nvGrpSpPr>
          <p:grpSpPr bwMode="auto">
            <a:xfrm>
              <a:off x="1110" y="2886"/>
              <a:ext cx="635" cy="408"/>
              <a:chOff x="1474" y="3068"/>
              <a:chExt cx="726" cy="318"/>
            </a:xfrm>
          </p:grpSpPr>
          <p:sp>
            <p:nvSpPr>
              <p:cNvPr id="73752" name="Rectangle 71"/>
              <p:cNvSpPr>
                <a:spLocks noChangeArrowheads="1"/>
              </p:cNvSpPr>
              <p:nvPr/>
            </p:nvSpPr>
            <p:spPr bwMode="auto">
              <a:xfrm>
                <a:off x="1474" y="3068"/>
                <a:ext cx="453" cy="318"/>
              </a:xfrm>
              <a:prstGeom prst="rect">
                <a:avLst/>
              </a:prstGeom>
              <a:solidFill>
                <a:schemeClr val="bg2">
                  <a:alpha val="59999"/>
                </a:schemeClr>
              </a:solidFill>
              <a:ln w="6350" algn="ctr">
                <a:solidFill>
                  <a:schemeClr val="tx1"/>
                </a:solidFill>
                <a:miter lim="800000"/>
                <a:headEnd/>
                <a:tailEnd type="none" w="sm" len="lg"/>
              </a:ln>
            </p:spPr>
            <p:txBody>
              <a:bodyPr wrap="none" anchor="ctr"/>
              <a:lstStyle/>
              <a:p>
                <a:pPr algn="ctr"/>
                <a:endParaRPr lang="zh-CN" altLang="en-US" sz="2400">
                  <a:latin typeface="Times New Roman" pitchFamily="18" charset="0"/>
                </a:endParaRPr>
              </a:p>
            </p:txBody>
          </p:sp>
          <p:sp>
            <p:nvSpPr>
              <p:cNvPr id="73753" name="Rectangle 72"/>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anchor="ctr"/>
              <a:lstStyle/>
              <a:p>
                <a:pPr algn="ctr"/>
                <a:endParaRPr lang="en-US" altLang="zh-CN" sz="3200" b="1">
                  <a:ea typeface="华文新魏" pitchFamily="2" charset="-122"/>
                  <a:sym typeface="Symbol" pitchFamily="18" charset="2"/>
                </a:endParaRPr>
              </a:p>
            </p:txBody>
          </p:sp>
        </p:grpSp>
        <p:sp>
          <p:nvSpPr>
            <p:cNvPr id="73751" name="Text Box 73"/>
            <p:cNvSpPr txBox="1">
              <a:spLocks noChangeArrowheads="1"/>
            </p:cNvSpPr>
            <p:nvPr/>
          </p:nvSpPr>
          <p:spPr bwMode="auto">
            <a:xfrm>
              <a:off x="747" y="2955"/>
              <a:ext cx="408"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t>
              </a:r>
              <a:r>
                <a:rPr lang="en-US" altLang="zh-CN" sz="2400" b="1">
                  <a:solidFill>
                    <a:srgbClr val="008000"/>
                  </a:solidFill>
                  <a:latin typeface="Times New Roman" pitchFamily="18" charset="0"/>
                  <a:sym typeface="Wingdings" pitchFamily="2" charset="2"/>
                </a:rPr>
                <a:t></a:t>
              </a:r>
            </a:p>
          </p:txBody>
        </p:sp>
      </p:grpSp>
      <p:grpSp>
        <p:nvGrpSpPr>
          <p:cNvPr id="4" name="Group 75"/>
          <p:cNvGrpSpPr>
            <a:grpSpLocks/>
          </p:cNvGrpSpPr>
          <p:nvPr/>
        </p:nvGrpSpPr>
        <p:grpSpPr bwMode="auto">
          <a:xfrm>
            <a:off x="3130550" y="4579938"/>
            <a:ext cx="1008063" cy="647700"/>
            <a:chOff x="1474" y="3068"/>
            <a:chExt cx="726" cy="318"/>
          </a:xfrm>
        </p:grpSpPr>
        <p:sp>
          <p:nvSpPr>
            <p:cNvPr id="73748" name="Rectangle 76"/>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1</a:t>
              </a:r>
            </a:p>
          </p:txBody>
        </p:sp>
        <p:sp>
          <p:nvSpPr>
            <p:cNvPr id="73749" name="Rectangle 77"/>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5" name="Group 78"/>
          <p:cNvGrpSpPr>
            <a:grpSpLocks/>
          </p:cNvGrpSpPr>
          <p:nvPr/>
        </p:nvGrpSpPr>
        <p:grpSpPr bwMode="auto">
          <a:xfrm>
            <a:off x="4498975" y="4579938"/>
            <a:ext cx="1008063" cy="647700"/>
            <a:chOff x="1474" y="3068"/>
            <a:chExt cx="726" cy="318"/>
          </a:xfrm>
        </p:grpSpPr>
        <p:sp>
          <p:nvSpPr>
            <p:cNvPr id="73746" name="Rectangle 79"/>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2</a:t>
              </a:r>
            </a:p>
          </p:txBody>
        </p:sp>
        <p:sp>
          <p:nvSpPr>
            <p:cNvPr id="73747" name="Rectangle 80"/>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6" name="Group 81"/>
          <p:cNvGrpSpPr>
            <a:grpSpLocks/>
          </p:cNvGrpSpPr>
          <p:nvPr/>
        </p:nvGrpSpPr>
        <p:grpSpPr bwMode="auto">
          <a:xfrm>
            <a:off x="6948488" y="4579938"/>
            <a:ext cx="1008062" cy="647700"/>
            <a:chOff x="1474" y="3068"/>
            <a:chExt cx="726" cy="318"/>
          </a:xfrm>
        </p:grpSpPr>
        <p:sp>
          <p:nvSpPr>
            <p:cNvPr id="73744" name="Rectangle 82"/>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n</a:t>
              </a:r>
            </a:p>
          </p:txBody>
        </p:sp>
        <p:sp>
          <p:nvSpPr>
            <p:cNvPr id="73745" name="Rectangle 83"/>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sp>
        <p:nvSpPr>
          <p:cNvPr id="46164" name="Line 84"/>
          <p:cNvSpPr>
            <a:spLocks noChangeShapeType="1"/>
          </p:cNvSpPr>
          <p:nvPr/>
        </p:nvSpPr>
        <p:spPr bwMode="auto">
          <a:xfrm>
            <a:off x="2554288" y="4940300"/>
            <a:ext cx="5762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46165" name="Line 85"/>
          <p:cNvSpPr>
            <a:spLocks noChangeShapeType="1"/>
          </p:cNvSpPr>
          <p:nvPr/>
        </p:nvSpPr>
        <p:spPr bwMode="auto">
          <a:xfrm>
            <a:off x="3922713" y="4940300"/>
            <a:ext cx="5762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46166" name="Line 86"/>
          <p:cNvSpPr>
            <a:spLocks noChangeShapeType="1"/>
          </p:cNvSpPr>
          <p:nvPr/>
        </p:nvSpPr>
        <p:spPr bwMode="auto">
          <a:xfrm>
            <a:off x="5291138" y="4940300"/>
            <a:ext cx="5762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46167" name="Line 87"/>
          <p:cNvSpPr>
            <a:spLocks noChangeShapeType="1"/>
          </p:cNvSpPr>
          <p:nvPr/>
        </p:nvSpPr>
        <p:spPr bwMode="auto">
          <a:xfrm>
            <a:off x="6372225" y="4940300"/>
            <a:ext cx="5762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46170" name="Text Box 90"/>
          <p:cNvSpPr txBox="1">
            <a:spLocks noChangeArrowheads="1"/>
          </p:cNvSpPr>
          <p:nvPr/>
        </p:nvSpPr>
        <p:spPr bwMode="auto">
          <a:xfrm>
            <a:off x="7596188" y="4670425"/>
            <a:ext cx="360362" cy="487363"/>
          </a:xfrm>
          <a:prstGeom prst="rect">
            <a:avLst/>
          </a:prstGeom>
          <a:noFill/>
          <a:ln w="6350" algn="ctr">
            <a:noFill/>
            <a:miter lim="800000"/>
            <a:headEnd/>
            <a:tailEnd type="none" w="sm" len="lg"/>
          </a:ln>
        </p:spPr>
        <p:txBody>
          <a:bodyPr lIns="0" tIns="0" rIns="0" bIns="0" anchor="ctr" anchorCtr="1">
            <a:spAutoFit/>
          </a:bodyPr>
          <a:lstStyle/>
          <a:p>
            <a:pPr algn="ctr"/>
            <a:r>
              <a:rPr lang="en-US" altLang="zh-CN" sz="3200" b="1">
                <a:sym typeface="Symbol" pitchFamily="18" charset="2"/>
              </a:rPr>
              <a:t></a:t>
            </a:r>
            <a:endParaRPr lang="zh-CN" altLang="en-US" sz="3200" b="1">
              <a:sym typeface="Symbol" pitchFamily="18" charset="2"/>
            </a:endParaRPr>
          </a:p>
        </p:txBody>
      </p:sp>
      <p:sp>
        <p:nvSpPr>
          <p:cNvPr id="46172" name="Text Box 92"/>
          <p:cNvSpPr txBox="1">
            <a:spLocks noChangeArrowheads="1"/>
          </p:cNvSpPr>
          <p:nvPr/>
        </p:nvSpPr>
        <p:spPr bwMode="auto">
          <a:xfrm>
            <a:off x="5892800" y="4581525"/>
            <a:ext cx="360363" cy="487363"/>
          </a:xfrm>
          <a:prstGeom prst="rect">
            <a:avLst/>
          </a:prstGeom>
          <a:noFill/>
          <a:ln w="6350" algn="ctr">
            <a:noFill/>
            <a:miter lim="800000"/>
            <a:headEnd/>
            <a:tailEnd type="none" w="sm" len="lg"/>
          </a:ln>
        </p:spPr>
        <p:txBody>
          <a:bodyPr lIns="0" tIns="0" rIns="0" bIns="0" anchor="ctr" anchorCtr="1">
            <a:spAutoFit/>
          </a:bodyPr>
          <a:lstStyle/>
          <a:p>
            <a:pPr algn="ctr"/>
            <a:r>
              <a:rPr lang="en-US" altLang="zh-CN" sz="3200" b="1">
                <a:sym typeface="Symbol" pitchFamily="18" charset="2"/>
              </a:rPr>
              <a:t>…</a:t>
            </a:r>
            <a:endParaRPr lang="zh-CN" altLang="en-US" sz="3200" b="1">
              <a:sym typeface="Symbol" pitchFamily="18" charset="2"/>
            </a:endParaRPr>
          </a:p>
        </p:txBody>
      </p:sp>
      <p:sp>
        <p:nvSpPr>
          <p:cNvPr id="46173" name="Text Box 93"/>
          <p:cNvSpPr txBox="1">
            <a:spLocks noChangeArrowheads="1"/>
          </p:cNvSpPr>
          <p:nvPr/>
        </p:nvSpPr>
        <p:spPr bwMode="auto">
          <a:xfrm>
            <a:off x="2411413" y="4652963"/>
            <a:ext cx="360362" cy="487362"/>
          </a:xfrm>
          <a:prstGeom prst="rect">
            <a:avLst/>
          </a:prstGeom>
          <a:noFill/>
          <a:ln w="6350" algn="ctr">
            <a:noFill/>
            <a:miter lim="800000"/>
            <a:headEnd/>
            <a:tailEnd type="none" w="sm" len="lg"/>
          </a:ln>
        </p:spPr>
        <p:txBody>
          <a:bodyPr lIns="0" tIns="0" rIns="0" bIns="0" anchor="ctr" anchorCtr="1">
            <a:spAutoFit/>
          </a:bodyPr>
          <a:lstStyle/>
          <a:p>
            <a:pPr algn="ctr"/>
            <a:r>
              <a:rPr lang="en-US" altLang="zh-CN" sz="3200" b="1">
                <a:solidFill>
                  <a:srgbClr val="008000"/>
                </a:solidFill>
                <a:sym typeface="Symbol" pitchFamily="18" charset="2"/>
              </a:rPr>
              <a:t></a:t>
            </a:r>
            <a:endParaRPr lang="zh-CN" altLang="en-US" sz="3200" b="1">
              <a:solidFill>
                <a:srgbClr val="008000"/>
              </a:solidFill>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461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46173"/>
                                        </p:tgtEl>
                                        <p:attrNameLst>
                                          <p:attrName>style.visibility</p:attrName>
                                        </p:attrNameLst>
                                      </p:cBhvr>
                                      <p:to>
                                        <p:strVal val="hidden"/>
                                      </p:to>
                                    </p:set>
                                  </p:childTnLst>
                                </p:cTn>
                              </p:par>
                            </p:childTnLst>
                          </p:cTn>
                        </p:par>
                        <p:par>
                          <p:cTn id="20" fill="hold">
                            <p:stCondLst>
                              <p:cond delay="0"/>
                            </p:stCondLst>
                            <p:childTnLst>
                              <p:par>
                                <p:cTn id="21" presetID="22" presetClass="entr" presetSubtype="8" fill="hold" grpId="0" nodeType="afterEffect">
                                  <p:stCondLst>
                                    <p:cond delay="0"/>
                                  </p:stCondLst>
                                  <p:childTnLst>
                                    <p:set>
                                      <p:cBhvr>
                                        <p:cTn id="22" dur="1" fill="hold">
                                          <p:stCondLst>
                                            <p:cond delay="0"/>
                                          </p:stCondLst>
                                        </p:cTn>
                                        <p:tgtEl>
                                          <p:spTgt spid="46164"/>
                                        </p:tgtEl>
                                        <p:attrNameLst>
                                          <p:attrName>style.visibility</p:attrName>
                                        </p:attrNameLst>
                                      </p:cBhvr>
                                      <p:to>
                                        <p:strVal val="visible"/>
                                      </p:to>
                                    </p:set>
                                    <p:animEffect transition="in" filter="wipe(left)">
                                      <p:cBhvr>
                                        <p:cTn id="23" dur="1000"/>
                                        <p:tgtEl>
                                          <p:spTgt spid="4616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1000"/>
                                        <p:tgtEl>
                                          <p:spTgt spid="5"/>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46165"/>
                                        </p:tgtEl>
                                        <p:attrNameLst>
                                          <p:attrName>style.visibility</p:attrName>
                                        </p:attrNameLst>
                                      </p:cBhvr>
                                      <p:to>
                                        <p:strVal val="visible"/>
                                      </p:to>
                                    </p:set>
                                    <p:animEffect transition="in" filter="wipe(left)">
                                      <p:cBhvr>
                                        <p:cTn id="32" dur="1000"/>
                                        <p:tgtEl>
                                          <p:spTgt spid="46165"/>
                                        </p:tgtEl>
                                      </p:cBhvr>
                                    </p:animEffect>
                                  </p:childTnLst>
                                </p:cTn>
                              </p:par>
                            </p:childTnLst>
                          </p:cTn>
                        </p:par>
                        <p:par>
                          <p:cTn id="33" fill="hold">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46166"/>
                                        </p:tgtEl>
                                        <p:attrNameLst>
                                          <p:attrName>style.visibility</p:attrName>
                                        </p:attrNameLst>
                                      </p:cBhvr>
                                      <p:to>
                                        <p:strVal val="visible"/>
                                      </p:to>
                                    </p:set>
                                    <p:animEffect transition="in" filter="wipe(left)">
                                      <p:cBhvr>
                                        <p:cTn id="36" dur="1000"/>
                                        <p:tgtEl>
                                          <p:spTgt spid="46166"/>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46172"/>
                                        </p:tgtEl>
                                        <p:attrNameLst>
                                          <p:attrName>style.visibility</p:attrName>
                                        </p:attrNameLst>
                                      </p:cBhvr>
                                      <p:to>
                                        <p:strVal val="visible"/>
                                      </p:to>
                                    </p:set>
                                    <p:animEffect transition="in" filter="wipe(left)">
                                      <p:cBhvr>
                                        <p:cTn id="40" dur="2000"/>
                                        <p:tgtEl>
                                          <p:spTgt spid="46172"/>
                                        </p:tgtEl>
                                      </p:cBhvr>
                                    </p:animEffect>
                                  </p:childTnLst>
                                </p:cTn>
                              </p:par>
                            </p:childTnLst>
                          </p:cTn>
                        </p:par>
                        <p:par>
                          <p:cTn id="41" fill="hold">
                            <p:stCondLst>
                              <p:cond delay="5000"/>
                            </p:stCondLst>
                            <p:childTnLst>
                              <p:par>
                                <p:cTn id="42" presetID="22" presetClass="entr" presetSubtype="8" fill="hold" grpId="0" nodeType="afterEffect">
                                  <p:stCondLst>
                                    <p:cond delay="0"/>
                                  </p:stCondLst>
                                  <p:childTnLst>
                                    <p:set>
                                      <p:cBhvr>
                                        <p:cTn id="43" dur="1" fill="hold">
                                          <p:stCondLst>
                                            <p:cond delay="0"/>
                                          </p:stCondLst>
                                        </p:cTn>
                                        <p:tgtEl>
                                          <p:spTgt spid="46167"/>
                                        </p:tgtEl>
                                        <p:attrNameLst>
                                          <p:attrName>style.visibility</p:attrName>
                                        </p:attrNameLst>
                                      </p:cBhvr>
                                      <p:to>
                                        <p:strVal val="visible"/>
                                      </p:to>
                                    </p:set>
                                    <p:animEffect transition="in" filter="wipe(left)">
                                      <p:cBhvr>
                                        <p:cTn id="44" dur="1000"/>
                                        <p:tgtEl>
                                          <p:spTgt spid="46167"/>
                                        </p:tgtEl>
                                      </p:cBhvr>
                                    </p:animEffect>
                                  </p:childTnLst>
                                </p:cTn>
                              </p:par>
                            </p:childTnLst>
                          </p:cTn>
                        </p:par>
                        <p:par>
                          <p:cTn id="45" fill="hold">
                            <p:stCondLst>
                              <p:cond delay="6000"/>
                            </p:stCondLst>
                            <p:childTnLst>
                              <p:par>
                                <p:cTn id="46" presetID="22" presetClass="entr" presetSubtype="8" fill="hold"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20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6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64" grpId="0" animBg="1"/>
      <p:bldP spid="46165" grpId="0" animBg="1"/>
      <p:bldP spid="46166" grpId="0" animBg="1"/>
      <p:bldP spid="46167" grpId="0" animBg="1"/>
      <p:bldP spid="46170" grpId="0"/>
      <p:bldP spid="46172" grpId="0"/>
      <p:bldP spid="46173" grpId="0"/>
      <p:bldP spid="46173"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在链表</a:t>
            </a:r>
            <a:r>
              <a:rPr lang="en-US" altLang="zh-CN"/>
              <a:t>L</a:t>
            </a:r>
            <a:r>
              <a:rPr lang="zh-CN" altLang="en-US"/>
              <a:t>中输入</a:t>
            </a:r>
            <a:r>
              <a:rPr lang="en-US" altLang="zh-CN"/>
              <a:t>n</a:t>
            </a:r>
            <a:r>
              <a:rPr lang="zh-CN" altLang="en-US"/>
              <a:t>个数据元素</a:t>
            </a:r>
          </a:p>
        </p:txBody>
      </p:sp>
      <p:sp>
        <p:nvSpPr>
          <p:cNvPr id="74755" name="Rectangle 3"/>
          <p:cNvSpPr>
            <a:spLocks noGrp="1" noChangeArrowheads="1"/>
          </p:cNvSpPr>
          <p:nvPr>
            <p:ph idx="1"/>
          </p:nvPr>
        </p:nvSpPr>
        <p:spPr>
          <a:xfrm>
            <a:off x="1000124" y="1600200"/>
            <a:ext cx="7388299" cy="4525963"/>
          </a:xfrm>
        </p:spPr>
        <p:txBody>
          <a:bodyPr/>
          <a:lstStyle/>
          <a:p>
            <a:pPr marL="185738" indent="-185738" eaLnBrk="1" hangingPunct="1">
              <a:lnSpc>
                <a:spcPct val="135000"/>
              </a:lnSpc>
              <a:buFont typeface="Wingdings" pitchFamily="2" charset="2"/>
              <a:buNone/>
            </a:pPr>
            <a:r>
              <a:rPr lang="en-US" altLang="zh-CN" dirty="0"/>
              <a:t>	</a:t>
            </a:r>
            <a:r>
              <a:rPr lang="en-US" altLang="zh-CN" dirty="0">
                <a:latin typeface="楷体" pitchFamily="49" charset="-122"/>
              </a:rPr>
              <a:t>①</a:t>
            </a:r>
            <a:r>
              <a:rPr lang="zh-CN" altLang="en-US" dirty="0">
                <a:latin typeface="楷体" pitchFamily="49" charset="-122"/>
              </a:rPr>
              <a:t>构造头结点</a:t>
            </a:r>
            <a:r>
              <a:rPr lang="en-US" altLang="zh-CN" dirty="0">
                <a:latin typeface="楷体" pitchFamily="49" charset="-122"/>
              </a:rPr>
              <a:t>L</a:t>
            </a:r>
            <a:r>
              <a:rPr lang="zh-CN" altLang="en-US" dirty="0">
                <a:latin typeface="楷体" pitchFamily="49" charset="-122"/>
              </a:rPr>
              <a:t>，取</a:t>
            </a:r>
            <a:r>
              <a:rPr lang="en-US" altLang="zh-CN" dirty="0">
                <a:solidFill>
                  <a:srgbClr val="FF0000"/>
                </a:solidFill>
                <a:latin typeface="楷体" pitchFamily="49" charset="-122"/>
              </a:rPr>
              <a:t>q</a:t>
            </a:r>
            <a:r>
              <a:rPr lang="en-US" altLang="zh-CN" dirty="0">
                <a:latin typeface="楷体" pitchFamily="49" charset="-122"/>
              </a:rPr>
              <a:t>=L;  </a:t>
            </a:r>
            <a:r>
              <a:rPr lang="en-US" altLang="zh-CN" dirty="0">
                <a:solidFill>
                  <a:srgbClr val="008000"/>
                </a:solidFill>
                <a:latin typeface="楷体" pitchFamily="49" charset="-122"/>
              </a:rPr>
              <a:t>//</a:t>
            </a:r>
            <a:r>
              <a:rPr lang="zh-CN" altLang="en-US" dirty="0">
                <a:solidFill>
                  <a:srgbClr val="008000"/>
                </a:solidFill>
                <a:latin typeface="楷体" pitchFamily="49" charset="-122"/>
              </a:rPr>
              <a:t>新结点链入位置</a:t>
            </a:r>
            <a:endParaRPr lang="zh-CN" altLang="en-US" dirty="0">
              <a:latin typeface="楷体" pitchFamily="49" charset="-122"/>
            </a:endParaRPr>
          </a:p>
          <a:p>
            <a:pPr marL="185738" indent="-185738" eaLnBrk="1" hangingPunct="1">
              <a:lnSpc>
                <a:spcPct val="135000"/>
              </a:lnSpc>
              <a:buFont typeface="Wingdings" pitchFamily="2" charset="2"/>
              <a:buNone/>
            </a:pPr>
            <a:r>
              <a:rPr lang="en-US" altLang="zh-CN" dirty="0">
                <a:latin typeface="楷体" pitchFamily="49" charset="-122"/>
              </a:rPr>
              <a:t>	②</a:t>
            </a:r>
            <a:r>
              <a:rPr lang="zh-CN" altLang="en-US" dirty="0">
                <a:latin typeface="楷体" pitchFamily="49" charset="-122"/>
              </a:rPr>
              <a:t>产生</a:t>
            </a:r>
            <a:r>
              <a:rPr lang="en-US" altLang="zh-CN" dirty="0">
                <a:latin typeface="楷体" pitchFamily="49" charset="-122"/>
              </a:rPr>
              <a:t>1</a:t>
            </a:r>
            <a:r>
              <a:rPr lang="zh-CN" altLang="en-US" dirty="0">
                <a:latin typeface="楷体" pitchFamily="49" charset="-122"/>
              </a:rPr>
              <a:t>个结点</a:t>
            </a:r>
            <a:r>
              <a:rPr lang="en-US" altLang="zh-CN" dirty="0">
                <a:solidFill>
                  <a:srgbClr val="FF0000"/>
                </a:solidFill>
                <a:latin typeface="楷体" pitchFamily="49" charset="-122"/>
              </a:rPr>
              <a:t>p</a:t>
            </a:r>
            <a:r>
              <a:rPr lang="en-US" altLang="zh-CN" dirty="0">
                <a:latin typeface="楷体" pitchFamily="49" charset="-122"/>
              </a:rPr>
              <a:t>;</a:t>
            </a:r>
          </a:p>
          <a:p>
            <a:pPr marL="185738" indent="-185738" eaLnBrk="1" hangingPunct="1">
              <a:lnSpc>
                <a:spcPct val="135000"/>
              </a:lnSpc>
              <a:buNone/>
            </a:pPr>
            <a:r>
              <a:rPr lang="zh-CN" altLang="en-US" dirty="0">
                <a:latin typeface="楷体" pitchFamily="49" charset="-122"/>
              </a:rPr>
              <a:t>	</a:t>
            </a:r>
            <a:r>
              <a:rPr lang="en-US" altLang="zh-CN" dirty="0">
                <a:latin typeface="楷体" pitchFamily="49" charset="-122"/>
              </a:rPr>
              <a:t>③</a:t>
            </a:r>
            <a:r>
              <a:rPr lang="zh-CN" altLang="en-US" dirty="0">
                <a:latin typeface="楷体" pitchFamily="49" charset="-122"/>
              </a:rPr>
              <a:t>输入</a:t>
            </a:r>
            <a:r>
              <a:rPr lang="en-US" altLang="zh-CN" dirty="0">
                <a:latin typeface="楷体" pitchFamily="49" charset="-122"/>
              </a:rPr>
              <a:t>p−&gt;data</a:t>
            </a:r>
            <a:r>
              <a:rPr lang="zh-CN" altLang="en-US" dirty="0">
                <a:latin typeface="楷体" pitchFamily="49" charset="-122"/>
              </a:rPr>
              <a:t>的值</a:t>
            </a:r>
            <a:r>
              <a:rPr lang="en-US" altLang="zh-CN" dirty="0">
                <a:latin typeface="楷体" pitchFamily="49" charset="-122"/>
              </a:rPr>
              <a:t>;</a:t>
            </a:r>
            <a:endParaRPr lang="zh-CN" altLang="en-US" dirty="0">
              <a:latin typeface="楷体" pitchFamily="49" charset="-122"/>
            </a:endParaRPr>
          </a:p>
          <a:p>
            <a:pPr marL="185738" indent="-185738" eaLnBrk="1" hangingPunct="1">
              <a:lnSpc>
                <a:spcPct val="135000"/>
              </a:lnSpc>
              <a:buNone/>
            </a:pPr>
            <a:r>
              <a:rPr lang="en-US" altLang="zh-CN" dirty="0">
                <a:latin typeface="楷体" pitchFamily="49" charset="-122"/>
              </a:rPr>
              <a:t>	</a:t>
            </a:r>
            <a:r>
              <a:rPr lang="zh-CN" altLang="en-US" dirty="0">
                <a:latin typeface="楷体" pitchFamily="49" charset="-122"/>
              </a:rPr>
              <a:t>④将结点</a:t>
            </a:r>
            <a:r>
              <a:rPr lang="en-US" altLang="zh-CN" dirty="0">
                <a:latin typeface="楷体" pitchFamily="49" charset="-122"/>
              </a:rPr>
              <a:t>p</a:t>
            </a:r>
            <a:r>
              <a:rPr lang="zh-CN" altLang="en-US" dirty="0">
                <a:latin typeface="楷体" pitchFamily="49" charset="-122"/>
              </a:rPr>
              <a:t>链入</a:t>
            </a:r>
            <a:r>
              <a:rPr lang="en-US" altLang="zh-CN" dirty="0">
                <a:latin typeface="楷体" pitchFamily="49" charset="-122"/>
              </a:rPr>
              <a:t>L:  q−&gt;next=p;</a:t>
            </a:r>
          </a:p>
          <a:p>
            <a:pPr marL="185738" indent="-185738" eaLnBrk="1" hangingPunct="1">
              <a:lnSpc>
                <a:spcPct val="135000"/>
              </a:lnSpc>
              <a:buFont typeface="Wingdings" pitchFamily="2" charset="2"/>
              <a:buNone/>
            </a:pPr>
            <a:r>
              <a:rPr lang="zh-CN" altLang="en-US" dirty="0">
                <a:latin typeface="楷体" pitchFamily="49" charset="-122"/>
              </a:rPr>
              <a:t>	⑤取</a:t>
            </a:r>
            <a:r>
              <a:rPr lang="en-US" altLang="zh-CN" dirty="0">
                <a:latin typeface="楷体" pitchFamily="49" charset="-122"/>
              </a:rPr>
              <a:t>q=p;  </a:t>
            </a:r>
            <a:r>
              <a:rPr lang="en-US" altLang="zh-CN" dirty="0">
                <a:solidFill>
                  <a:srgbClr val="008000"/>
                </a:solidFill>
                <a:latin typeface="楷体" pitchFamily="49" charset="-122"/>
              </a:rPr>
              <a:t>//</a:t>
            </a:r>
            <a:r>
              <a:rPr lang="zh-CN" altLang="en-US" dirty="0">
                <a:solidFill>
                  <a:srgbClr val="008000"/>
                </a:solidFill>
                <a:latin typeface="楷体" pitchFamily="49" charset="-122"/>
              </a:rPr>
              <a:t>变更新结点的链入位置</a:t>
            </a:r>
          </a:p>
          <a:p>
            <a:pPr marL="185738" indent="-185738" eaLnBrk="1" hangingPunct="1">
              <a:lnSpc>
                <a:spcPct val="135000"/>
              </a:lnSpc>
              <a:buFont typeface="Wingdings" pitchFamily="2" charset="2"/>
              <a:buNone/>
            </a:pPr>
            <a:r>
              <a:rPr lang="zh-CN" altLang="en-US" dirty="0">
                <a:latin typeface="楷体" pitchFamily="49" charset="-122"/>
              </a:rPr>
              <a:t>	⑥重复执行</a:t>
            </a:r>
            <a:r>
              <a:rPr lang="en-US" altLang="zh-CN" dirty="0">
                <a:latin typeface="楷体" pitchFamily="49" charset="-122"/>
              </a:rPr>
              <a:t>②</a:t>
            </a:r>
            <a:r>
              <a:rPr lang="zh-CN" altLang="en-US" dirty="0">
                <a:latin typeface="楷体" pitchFamily="49" charset="-122"/>
              </a:rPr>
              <a:t>至⑤，直到需要的次数</a:t>
            </a:r>
            <a:r>
              <a:rPr lang="en-US" altLang="zh-CN" dirty="0">
                <a:latin typeface="楷体" pitchFamily="49" charset="-122"/>
              </a:rPr>
              <a:t>n;</a:t>
            </a:r>
          </a:p>
          <a:p>
            <a:pPr marL="185738" indent="-185738" eaLnBrk="1" hangingPunct="1">
              <a:lnSpc>
                <a:spcPct val="135000"/>
              </a:lnSpc>
              <a:buFont typeface="Wingdings" pitchFamily="2" charset="2"/>
              <a:buNone/>
            </a:pPr>
            <a:r>
              <a:rPr lang="zh-CN" altLang="en-US" dirty="0">
                <a:latin typeface="楷体" pitchFamily="49" charset="-122"/>
              </a:rPr>
              <a:t>	⑦置链尾指针</a:t>
            </a:r>
            <a:r>
              <a:rPr lang="en-US" altLang="zh-CN" dirty="0">
                <a:latin typeface="楷体" pitchFamily="49" charset="-122"/>
              </a:rPr>
              <a:t>p−&gt;next=NULL;   </a:t>
            </a:r>
            <a:r>
              <a:rPr lang="en-US" altLang="zh-CN" dirty="0">
                <a:solidFill>
                  <a:srgbClr val="008000"/>
                </a:solidFill>
                <a:latin typeface="楷体" pitchFamily="49" charset="-122"/>
              </a:rPr>
              <a:t>//</a:t>
            </a:r>
            <a:r>
              <a:rPr lang="zh-CN" altLang="en-US" dirty="0">
                <a:solidFill>
                  <a:srgbClr val="008000"/>
                </a:solidFill>
                <a:latin typeface="楷体" pitchFamily="49" charset="-122"/>
              </a:rPr>
              <a:t>算法结束</a:t>
            </a:r>
          </a:p>
        </p:txBody>
      </p:sp>
      <p:sp>
        <p:nvSpPr>
          <p:cNvPr id="74756" name="灯片编号占位符 1"/>
          <p:cNvSpPr>
            <a:spLocks noGrp="1"/>
          </p:cNvSpPr>
          <p:nvPr>
            <p:ph type="sldNum" sz="quarter" idx="10"/>
          </p:nvPr>
        </p:nvSpPr>
        <p:spPr>
          <a:noFill/>
        </p:spPr>
        <p:txBody>
          <a:bodyPr/>
          <a:lstStyle/>
          <a:p>
            <a:fld id="{1B23D783-272B-4E0D-983F-95422315B1FC}" type="slidenum">
              <a:rPr lang="zh-CN" altLang="en-US" smtClean="0">
                <a:ea typeface="宋体" charset="-122"/>
              </a:rPr>
              <a:pPr/>
              <a:t>34</a:t>
            </a:fld>
            <a:endParaRPr lang="en-US" altLang="zh-CN">
              <a:ea typeface="宋体"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输出链表</a:t>
            </a:r>
            <a:r>
              <a:rPr lang="en-US" altLang="zh-CN"/>
              <a:t>L</a:t>
            </a:r>
            <a:r>
              <a:rPr lang="zh-CN" altLang="en-US"/>
              <a:t>中的所有数据元素</a:t>
            </a:r>
          </a:p>
        </p:txBody>
      </p:sp>
      <p:sp>
        <p:nvSpPr>
          <p:cNvPr id="75779" name="Rectangle 3"/>
          <p:cNvSpPr>
            <a:spLocks noGrp="1" noChangeArrowheads="1"/>
          </p:cNvSpPr>
          <p:nvPr>
            <p:ph idx="1"/>
          </p:nvPr>
        </p:nvSpPr>
        <p:spPr>
          <a:xfrm>
            <a:off x="1000125" y="1600200"/>
            <a:ext cx="7143750" cy="4525963"/>
          </a:xfrm>
        </p:spPr>
        <p:txBody>
          <a:bodyPr/>
          <a:lstStyle/>
          <a:p>
            <a:pPr eaLnBrk="1" hangingPunct="1">
              <a:buFont typeface="Wingdings" pitchFamily="2" charset="2"/>
              <a:buNone/>
            </a:pPr>
            <a:r>
              <a:rPr lang="en-US" altLang="zh-CN" dirty="0" err="1"/>
              <a:t>PrintList</a:t>
            </a:r>
            <a:r>
              <a:rPr lang="en-US" altLang="zh-CN" dirty="0"/>
              <a:t>(</a:t>
            </a:r>
            <a:r>
              <a:rPr lang="en-US" altLang="zh-CN" dirty="0" err="1"/>
              <a:t>LinkList</a:t>
            </a:r>
            <a:r>
              <a:rPr lang="en-US" altLang="zh-CN" dirty="0"/>
              <a:t> L)</a:t>
            </a:r>
          </a:p>
          <a:p>
            <a:pPr eaLnBrk="1" hangingPunct="1">
              <a:buFont typeface="Wingdings" pitchFamily="2" charset="2"/>
              <a:buNone/>
            </a:pPr>
            <a:r>
              <a:rPr lang="en-US" altLang="zh-CN" dirty="0"/>
              <a:t>{	p=L−&gt;next</a:t>
            </a:r>
            <a:r>
              <a:rPr lang="zh-CN" altLang="en-US" dirty="0"/>
              <a:t>；</a:t>
            </a:r>
            <a:r>
              <a:rPr lang="en-US" altLang="zh-CN" dirty="0">
                <a:solidFill>
                  <a:srgbClr val="008000"/>
                </a:solidFill>
              </a:rPr>
              <a:t>//</a:t>
            </a:r>
            <a:r>
              <a:rPr lang="zh-CN" altLang="en-US" dirty="0">
                <a:solidFill>
                  <a:srgbClr val="008000"/>
                </a:solidFill>
              </a:rPr>
              <a:t>跳过头结点</a:t>
            </a:r>
            <a:endParaRPr lang="en-US" altLang="zh-CN" dirty="0">
              <a:solidFill>
                <a:srgbClr val="008000"/>
              </a:solidFill>
            </a:endParaRPr>
          </a:p>
          <a:p>
            <a:pPr eaLnBrk="1" hangingPunct="1">
              <a:buFont typeface="Wingdings" pitchFamily="2" charset="2"/>
              <a:buNone/>
            </a:pPr>
            <a:r>
              <a:rPr lang="zh-CN" altLang="en-US" dirty="0"/>
              <a:t>	</a:t>
            </a:r>
            <a:r>
              <a:rPr lang="en-US" altLang="zh-CN" dirty="0">
                <a:solidFill>
                  <a:srgbClr val="FF0000"/>
                </a:solidFill>
              </a:rPr>
              <a:t>while(p)</a:t>
            </a:r>
            <a:endParaRPr lang="zh-CN" altLang="en-US" dirty="0">
              <a:solidFill>
                <a:srgbClr val="008000"/>
              </a:solidFill>
            </a:endParaRPr>
          </a:p>
          <a:p>
            <a:pPr eaLnBrk="1" hangingPunct="1">
              <a:buFont typeface="Wingdings" pitchFamily="2" charset="2"/>
              <a:buNone/>
            </a:pPr>
            <a:r>
              <a:rPr lang="en-US" altLang="zh-CN" dirty="0"/>
              <a:t>	</a:t>
            </a:r>
            <a:r>
              <a:rPr lang="en-US" altLang="zh-CN" dirty="0">
                <a:solidFill>
                  <a:srgbClr val="FF0000"/>
                </a:solidFill>
              </a:rPr>
              <a:t>{	</a:t>
            </a:r>
            <a:r>
              <a:rPr lang="en-US" altLang="zh-CN" dirty="0" err="1">
                <a:solidFill>
                  <a:srgbClr val="3333FF"/>
                </a:solidFill>
              </a:rPr>
              <a:t>printf</a:t>
            </a:r>
            <a:r>
              <a:rPr lang="en-US" altLang="zh-CN" dirty="0">
                <a:solidFill>
                  <a:srgbClr val="3333FF"/>
                </a:solidFill>
              </a:rPr>
              <a:t>(p−&gt;data);</a:t>
            </a:r>
          </a:p>
          <a:p>
            <a:pPr eaLnBrk="1" hangingPunct="1">
              <a:buFont typeface="Wingdings" pitchFamily="2" charset="2"/>
              <a:buNone/>
            </a:pPr>
            <a:r>
              <a:rPr lang="en-US" altLang="zh-CN" dirty="0">
                <a:solidFill>
                  <a:srgbClr val="FF0000"/>
                </a:solidFill>
              </a:rPr>
              <a:t>		p=p−&gt;next;</a:t>
            </a:r>
          </a:p>
          <a:p>
            <a:pPr eaLnBrk="1" hangingPunct="1">
              <a:buFont typeface="Wingdings" pitchFamily="2" charset="2"/>
              <a:buNone/>
            </a:pPr>
            <a:r>
              <a:rPr lang="en-US" altLang="zh-CN" dirty="0">
                <a:solidFill>
                  <a:srgbClr val="FF0000"/>
                </a:solidFill>
              </a:rPr>
              <a:t>	}</a:t>
            </a:r>
          </a:p>
          <a:p>
            <a:pPr eaLnBrk="1" hangingPunct="1">
              <a:buFont typeface="Wingdings" pitchFamily="2" charset="2"/>
              <a:buNone/>
            </a:pPr>
            <a:r>
              <a:rPr lang="en-US" altLang="zh-CN" dirty="0"/>
              <a:t>}</a:t>
            </a:r>
            <a:r>
              <a:rPr lang="en-US" altLang="zh-CN" dirty="0">
                <a:solidFill>
                  <a:srgbClr val="008000"/>
                </a:solidFill>
              </a:rPr>
              <a:t> // </a:t>
            </a:r>
            <a:r>
              <a:rPr lang="en-US" altLang="zh-CN" dirty="0" err="1">
                <a:solidFill>
                  <a:srgbClr val="008000"/>
                </a:solidFill>
              </a:rPr>
              <a:t>PrintList</a:t>
            </a:r>
            <a:r>
              <a:rPr lang="zh-CN" altLang="en-US" dirty="0">
                <a:solidFill>
                  <a:srgbClr val="008000"/>
                </a:solidFill>
              </a:rPr>
              <a:t>，时间复杂度为</a:t>
            </a:r>
            <a:r>
              <a:rPr lang="en-US" altLang="zh-CN" dirty="0">
                <a:solidFill>
                  <a:srgbClr val="008000"/>
                </a:solidFill>
              </a:rPr>
              <a:t>O(n)</a:t>
            </a:r>
          </a:p>
        </p:txBody>
      </p:sp>
      <p:sp>
        <p:nvSpPr>
          <p:cNvPr id="75780" name="灯片编号占位符 1"/>
          <p:cNvSpPr>
            <a:spLocks noGrp="1"/>
          </p:cNvSpPr>
          <p:nvPr>
            <p:ph type="sldNum" sz="quarter" idx="10"/>
          </p:nvPr>
        </p:nvSpPr>
        <p:spPr>
          <a:noFill/>
        </p:spPr>
        <p:txBody>
          <a:bodyPr/>
          <a:lstStyle/>
          <a:p>
            <a:fld id="{BDD6A22E-D6A4-4112-853A-C3197D5C710A}" type="slidenum">
              <a:rPr lang="zh-CN" altLang="en-US" smtClean="0">
                <a:ea typeface="宋体" charset="-122"/>
              </a:rPr>
              <a:pPr/>
              <a:t>35</a:t>
            </a:fld>
            <a:endParaRPr lang="en-US" altLang="zh-CN">
              <a:ea typeface="宋体"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删除链表</a:t>
            </a:r>
            <a:r>
              <a:rPr lang="en-US" altLang="zh-CN"/>
              <a:t>L</a:t>
            </a:r>
            <a:r>
              <a:rPr lang="zh-CN" altLang="en-US"/>
              <a:t>中的第</a:t>
            </a:r>
            <a:r>
              <a:rPr lang="en-US" altLang="zh-CN"/>
              <a:t>i</a:t>
            </a:r>
            <a:r>
              <a:rPr lang="zh-CN" altLang="en-US"/>
              <a:t>个结点</a:t>
            </a:r>
          </a:p>
        </p:txBody>
      </p:sp>
      <p:sp>
        <p:nvSpPr>
          <p:cNvPr id="76803" name="Rectangle 3"/>
          <p:cNvSpPr>
            <a:spLocks noGrp="1" noChangeArrowheads="1"/>
          </p:cNvSpPr>
          <p:nvPr>
            <p:ph idx="1"/>
          </p:nvPr>
        </p:nvSpPr>
        <p:spPr>
          <a:xfrm>
            <a:off x="1000125" y="1600200"/>
            <a:ext cx="7143750" cy="4525963"/>
          </a:xfrm>
        </p:spPr>
        <p:txBody>
          <a:bodyPr/>
          <a:lstStyle/>
          <a:p>
            <a:pPr marL="357188" indent="-357188" eaLnBrk="1" hangingPunct="1">
              <a:buFont typeface="Wingdings" pitchFamily="2" charset="2"/>
              <a:buNone/>
            </a:pPr>
            <a:r>
              <a:rPr lang="zh-CN" altLang="en-US">
                <a:solidFill>
                  <a:srgbClr val="008000"/>
                </a:solidFill>
                <a:sym typeface="Wingdings" pitchFamily="2" charset="2"/>
              </a:rPr>
              <a:t></a:t>
            </a:r>
            <a:r>
              <a:rPr lang="zh-CN" altLang="en-US">
                <a:solidFill>
                  <a:srgbClr val="C00000"/>
                </a:solidFill>
              </a:rPr>
              <a:t>算法思路</a:t>
            </a:r>
            <a:r>
              <a:rPr lang="zh-CN" altLang="en-US"/>
              <a:t>：先找到第</a:t>
            </a:r>
            <a:r>
              <a:rPr lang="en-US" altLang="zh-CN"/>
              <a:t>i</a:t>
            </a:r>
            <a:r>
              <a:rPr lang="zh-CN" altLang="en-US"/>
              <a:t>个结点</a:t>
            </a:r>
            <a:r>
              <a:rPr lang="en-US" altLang="zh-CN"/>
              <a:t>p</a:t>
            </a:r>
            <a:r>
              <a:rPr lang="zh-CN" altLang="en-US"/>
              <a:t>，再将结点</a:t>
            </a:r>
            <a:r>
              <a:rPr lang="en-US" altLang="zh-CN"/>
              <a:t>p+1</a:t>
            </a:r>
            <a:r>
              <a:rPr lang="zh-CN" altLang="en-US"/>
              <a:t>的指针填入结点</a:t>
            </a:r>
            <a:r>
              <a:rPr lang="en-US" altLang="zh-CN"/>
              <a:t>p-1</a:t>
            </a:r>
            <a:r>
              <a:rPr lang="zh-CN" altLang="en-US"/>
              <a:t>的指针域。</a:t>
            </a:r>
            <a:endParaRPr lang="en-US" altLang="zh-CN"/>
          </a:p>
          <a:p>
            <a:pPr marL="357188" indent="-357188" eaLnBrk="1" hangingPunct="1">
              <a:lnSpc>
                <a:spcPct val="120000"/>
              </a:lnSpc>
              <a:buFont typeface="Wingdings" pitchFamily="2" charset="2"/>
              <a:buNone/>
            </a:pPr>
            <a:endParaRPr lang="zh-CN" altLang="en-US"/>
          </a:p>
        </p:txBody>
      </p:sp>
      <p:sp>
        <p:nvSpPr>
          <p:cNvPr id="76804" name="灯片编号占位符 1"/>
          <p:cNvSpPr>
            <a:spLocks noGrp="1"/>
          </p:cNvSpPr>
          <p:nvPr>
            <p:ph type="sldNum" sz="quarter" idx="10"/>
          </p:nvPr>
        </p:nvSpPr>
        <p:spPr>
          <a:noFill/>
        </p:spPr>
        <p:txBody>
          <a:bodyPr/>
          <a:lstStyle/>
          <a:p>
            <a:fld id="{802D9C15-2BD2-42B8-9CE2-DA854058217C}" type="slidenum">
              <a:rPr lang="zh-CN" altLang="en-US" smtClean="0">
                <a:ea typeface="宋体" charset="-122"/>
              </a:rPr>
              <a:pPr/>
              <a:t>36</a:t>
            </a:fld>
            <a:endParaRPr lang="en-US" altLang="zh-CN">
              <a:ea typeface="宋体" charset="-122"/>
            </a:endParaRPr>
          </a:p>
        </p:txBody>
      </p:sp>
      <p:grpSp>
        <p:nvGrpSpPr>
          <p:cNvPr id="76805" name="Group 59"/>
          <p:cNvGrpSpPr>
            <a:grpSpLocks/>
          </p:cNvGrpSpPr>
          <p:nvPr/>
        </p:nvGrpSpPr>
        <p:grpSpPr bwMode="auto">
          <a:xfrm>
            <a:off x="1042988" y="4724400"/>
            <a:ext cx="3673475" cy="649288"/>
            <a:chOff x="657" y="3066"/>
            <a:chExt cx="2314" cy="409"/>
          </a:xfrm>
        </p:grpSpPr>
        <p:grpSp>
          <p:nvGrpSpPr>
            <p:cNvPr id="76830" name="Group 5"/>
            <p:cNvGrpSpPr>
              <a:grpSpLocks/>
            </p:cNvGrpSpPr>
            <p:nvPr/>
          </p:nvGrpSpPr>
          <p:grpSpPr bwMode="auto">
            <a:xfrm>
              <a:off x="1045" y="3067"/>
              <a:ext cx="361" cy="408"/>
              <a:chOff x="1474" y="3068"/>
              <a:chExt cx="726" cy="318"/>
            </a:xfrm>
          </p:grpSpPr>
          <p:sp>
            <p:nvSpPr>
              <p:cNvPr id="76842" name="Rectangle 6"/>
              <p:cNvSpPr>
                <a:spLocks noChangeArrowheads="1"/>
              </p:cNvSpPr>
              <p:nvPr/>
            </p:nvSpPr>
            <p:spPr bwMode="auto">
              <a:xfrm>
                <a:off x="1474" y="3068"/>
                <a:ext cx="453" cy="318"/>
              </a:xfrm>
              <a:prstGeom prst="rect">
                <a:avLst/>
              </a:prstGeom>
              <a:solidFill>
                <a:schemeClr val="bg2">
                  <a:alpha val="59999"/>
                </a:schemeClr>
              </a:solidFill>
              <a:ln w="19050" algn="ctr">
                <a:solidFill>
                  <a:schemeClr val="tx1"/>
                </a:solidFill>
                <a:miter lim="800000"/>
                <a:headEnd/>
                <a:tailEnd type="none" w="sm" len="lg"/>
              </a:ln>
            </p:spPr>
            <p:txBody>
              <a:bodyPr wrap="none" anchor="ctr"/>
              <a:lstStyle/>
              <a:p>
                <a:pPr algn="ctr"/>
                <a:endParaRPr lang="zh-CN" altLang="en-US" sz="2400">
                  <a:latin typeface="Times New Roman" pitchFamily="18" charset="0"/>
                </a:endParaRPr>
              </a:p>
            </p:txBody>
          </p:sp>
          <p:sp>
            <p:nvSpPr>
              <p:cNvPr id="76843" name="Rectangle 7"/>
              <p:cNvSpPr>
                <a:spLocks noChangeArrowheads="1"/>
              </p:cNvSpPr>
              <p:nvPr/>
            </p:nvSpPr>
            <p:spPr bwMode="auto">
              <a:xfrm>
                <a:off x="1927" y="3068"/>
                <a:ext cx="273" cy="318"/>
              </a:xfrm>
              <a:prstGeom prst="rect">
                <a:avLst/>
              </a:prstGeom>
              <a:noFill/>
              <a:ln w="19050" algn="ctr">
                <a:solidFill>
                  <a:schemeClr val="tx1"/>
                </a:solidFill>
                <a:miter lim="800000"/>
                <a:headEnd/>
                <a:tailEnd type="none" w="sm" len="lg"/>
              </a:ln>
            </p:spPr>
            <p:txBody>
              <a:bodyPr wrap="none" anchor="ctr"/>
              <a:lstStyle/>
              <a:p>
                <a:pPr algn="ctr"/>
                <a:endParaRPr lang="en-US" altLang="zh-CN" sz="3200" b="1">
                  <a:ea typeface="华文新魏" pitchFamily="2" charset="-122"/>
                  <a:sym typeface="Symbol" pitchFamily="18" charset="2"/>
                </a:endParaRPr>
              </a:p>
            </p:txBody>
          </p:sp>
        </p:grpSp>
        <p:sp>
          <p:nvSpPr>
            <p:cNvPr id="76831" name="Text Box 8"/>
            <p:cNvSpPr txBox="1">
              <a:spLocks noChangeArrowheads="1"/>
            </p:cNvSpPr>
            <p:nvPr/>
          </p:nvSpPr>
          <p:spPr bwMode="auto">
            <a:xfrm>
              <a:off x="657" y="3136"/>
              <a:ext cx="414"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t>
              </a:r>
              <a:r>
                <a:rPr lang="en-US" altLang="zh-CN" sz="2400" b="1">
                  <a:solidFill>
                    <a:srgbClr val="008000"/>
                  </a:solidFill>
                  <a:latin typeface="Times New Roman" pitchFamily="18" charset="0"/>
                  <a:sym typeface="Wingdings" pitchFamily="2" charset="2"/>
                </a:rPr>
                <a:t></a:t>
              </a:r>
            </a:p>
          </p:txBody>
        </p:sp>
        <p:sp>
          <p:nvSpPr>
            <p:cNvPr id="76832" name="Line 18"/>
            <p:cNvSpPr>
              <a:spLocks noChangeShapeType="1"/>
            </p:cNvSpPr>
            <p:nvPr/>
          </p:nvSpPr>
          <p:spPr bwMode="auto">
            <a:xfrm>
              <a:off x="1338" y="3293"/>
              <a:ext cx="206" cy="1"/>
            </a:xfrm>
            <a:prstGeom prst="line">
              <a:avLst/>
            </a:prstGeom>
            <a:noFill/>
            <a:ln w="28575">
              <a:solidFill>
                <a:srgbClr val="008000"/>
              </a:solidFill>
              <a:round/>
              <a:headEnd type="oval" w="med" len="med"/>
              <a:tailEnd type="arrow" w="lg" len="med"/>
            </a:ln>
          </p:spPr>
          <p:txBody>
            <a:bodyPr/>
            <a:lstStyle/>
            <a:p>
              <a:endParaRPr lang="zh-CN" altLang="en-US"/>
            </a:p>
          </p:txBody>
        </p:sp>
        <p:grpSp>
          <p:nvGrpSpPr>
            <p:cNvPr id="76833" name="Group 9"/>
            <p:cNvGrpSpPr>
              <a:grpSpLocks/>
            </p:cNvGrpSpPr>
            <p:nvPr/>
          </p:nvGrpSpPr>
          <p:grpSpPr bwMode="auto">
            <a:xfrm>
              <a:off x="1535" y="3066"/>
              <a:ext cx="361" cy="408"/>
              <a:chOff x="1474" y="3068"/>
              <a:chExt cx="726" cy="318"/>
            </a:xfrm>
          </p:grpSpPr>
          <p:sp>
            <p:nvSpPr>
              <p:cNvPr id="76840" name="Rectangle 10"/>
              <p:cNvSpPr>
                <a:spLocks noChangeArrowheads="1"/>
              </p:cNvSpPr>
              <p:nvPr/>
            </p:nvSpPr>
            <p:spPr bwMode="auto">
              <a:xfrm>
                <a:off x="1474" y="3068"/>
                <a:ext cx="453" cy="318"/>
              </a:xfrm>
              <a:prstGeom prst="rect">
                <a:avLst/>
              </a:prstGeom>
              <a:noFill/>
              <a:ln w="190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1</a:t>
                </a:r>
              </a:p>
            </p:txBody>
          </p:sp>
          <p:sp>
            <p:nvSpPr>
              <p:cNvPr id="76841" name="Rectangle 11"/>
              <p:cNvSpPr>
                <a:spLocks noChangeArrowheads="1"/>
              </p:cNvSpPr>
              <p:nvPr/>
            </p:nvSpPr>
            <p:spPr bwMode="auto">
              <a:xfrm>
                <a:off x="1927" y="3068"/>
                <a:ext cx="273" cy="318"/>
              </a:xfrm>
              <a:prstGeom prst="rect">
                <a:avLst/>
              </a:prstGeom>
              <a:noFill/>
              <a:ln w="190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76834" name="Group 12"/>
            <p:cNvGrpSpPr>
              <a:grpSpLocks/>
            </p:cNvGrpSpPr>
            <p:nvPr/>
          </p:nvGrpSpPr>
          <p:grpSpPr bwMode="auto">
            <a:xfrm>
              <a:off x="2482" y="3066"/>
              <a:ext cx="489" cy="408"/>
              <a:chOff x="1474" y="3068"/>
              <a:chExt cx="726" cy="318"/>
            </a:xfrm>
          </p:grpSpPr>
          <p:sp>
            <p:nvSpPr>
              <p:cNvPr id="76838" name="Rectangle 13"/>
              <p:cNvSpPr>
                <a:spLocks noChangeArrowheads="1"/>
              </p:cNvSpPr>
              <p:nvPr/>
            </p:nvSpPr>
            <p:spPr bwMode="auto">
              <a:xfrm>
                <a:off x="1474" y="3068"/>
                <a:ext cx="453" cy="318"/>
              </a:xfrm>
              <a:prstGeom prst="rect">
                <a:avLst/>
              </a:prstGeom>
              <a:noFill/>
              <a:ln w="190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i-1</a:t>
                </a:r>
              </a:p>
            </p:txBody>
          </p:sp>
          <p:sp>
            <p:nvSpPr>
              <p:cNvPr id="76839" name="Rectangle 14"/>
              <p:cNvSpPr>
                <a:spLocks noChangeArrowheads="1"/>
              </p:cNvSpPr>
              <p:nvPr/>
            </p:nvSpPr>
            <p:spPr bwMode="auto">
              <a:xfrm>
                <a:off x="1927" y="3068"/>
                <a:ext cx="273" cy="318"/>
              </a:xfrm>
              <a:prstGeom prst="rect">
                <a:avLst/>
              </a:prstGeom>
              <a:noFill/>
              <a:ln w="190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sp>
          <p:nvSpPr>
            <p:cNvPr id="76835" name="Line 19"/>
            <p:cNvSpPr>
              <a:spLocks noChangeShapeType="1"/>
            </p:cNvSpPr>
            <p:nvPr/>
          </p:nvSpPr>
          <p:spPr bwMode="auto">
            <a:xfrm>
              <a:off x="2290" y="3293"/>
              <a:ext cx="206" cy="1"/>
            </a:xfrm>
            <a:prstGeom prst="line">
              <a:avLst/>
            </a:prstGeom>
            <a:noFill/>
            <a:ln w="28575">
              <a:solidFill>
                <a:srgbClr val="008000"/>
              </a:solidFill>
              <a:round/>
              <a:headEnd type="oval" w="med" len="med"/>
              <a:tailEnd type="arrow" w="lg" len="med"/>
            </a:ln>
          </p:spPr>
          <p:txBody>
            <a:bodyPr/>
            <a:lstStyle/>
            <a:p>
              <a:endParaRPr lang="zh-CN" altLang="en-US"/>
            </a:p>
          </p:txBody>
        </p:sp>
        <p:sp>
          <p:nvSpPr>
            <p:cNvPr id="76836" name="Line 20"/>
            <p:cNvSpPr>
              <a:spLocks noChangeShapeType="1"/>
            </p:cNvSpPr>
            <p:nvPr/>
          </p:nvSpPr>
          <p:spPr bwMode="auto">
            <a:xfrm>
              <a:off x="1837" y="3293"/>
              <a:ext cx="206" cy="1"/>
            </a:xfrm>
            <a:prstGeom prst="line">
              <a:avLst/>
            </a:prstGeom>
            <a:noFill/>
            <a:ln w="28575">
              <a:solidFill>
                <a:srgbClr val="008000"/>
              </a:solidFill>
              <a:round/>
              <a:headEnd type="oval" w="med" len="med"/>
              <a:tailEnd type="arrow" w="lg" len="med"/>
            </a:ln>
          </p:spPr>
          <p:txBody>
            <a:bodyPr/>
            <a:lstStyle/>
            <a:p>
              <a:endParaRPr lang="zh-CN" altLang="en-US"/>
            </a:p>
          </p:txBody>
        </p:sp>
        <p:sp>
          <p:nvSpPr>
            <p:cNvPr id="76837" name="Text Box 23"/>
            <p:cNvSpPr txBox="1">
              <a:spLocks noChangeArrowheads="1"/>
            </p:cNvSpPr>
            <p:nvPr/>
          </p:nvSpPr>
          <p:spPr bwMode="auto">
            <a:xfrm>
              <a:off x="2018" y="3067"/>
              <a:ext cx="272" cy="307"/>
            </a:xfrm>
            <a:prstGeom prst="rect">
              <a:avLst/>
            </a:prstGeom>
            <a:noFill/>
            <a:ln w="6350" algn="ctr">
              <a:noFill/>
              <a:miter lim="800000"/>
              <a:headEnd/>
              <a:tailEnd type="none" w="sm" len="lg"/>
            </a:ln>
          </p:spPr>
          <p:txBody>
            <a:bodyPr lIns="0" tIns="0" rIns="0" bIns="0" anchor="ctr" anchorCtr="1">
              <a:spAutoFit/>
            </a:bodyPr>
            <a:lstStyle/>
            <a:p>
              <a:pPr algn="ctr"/>
              <a:r>
                <a:rPr lang="en-US" altLang="zh-CN" sz="3200" b="1">
                  <a:sym typeface="Symbol" pitchFamily="18" charset="2"/>
                </a:rPr>
                <a:t>…</a:t>
              </a:r>
              <a:endParaRPr lang="zh-CN" altLang="en-US" sz="3200" b="1">
                <a:sym typeface="Symbol" pitchFamily="18" charset="2"/>
              </a:endParaRPr>
            </a:p>
          </p:txBody>
        </p:sp>
      </p:grpSp>
      <p:sp>
        <p:nvSpPr>
          <p:cNvPr id="55314" name="Line 18"/>
          <p:cNvSpPr>
            <a:spLocks noChangeShapeType="1"/>
          </p:cNvSpPr>
          <p:nvPr/>
        </p:nvSpPr>
        <p:spPr bwMode="auto">
          <a:xfrm>
            <a:off x="4622800" y="5084763"/>
            <a:ext cx="327025" cy="1587"/>
          </a:xfrm>
          <a:prstGeom prst="line">
            <a:avLst/>
          </a:prstGeom>
          <a:noFill/>
          <a:ln w="28575">
            <a:solidFill>
              <a:srgbClr val="008000"/>
            </a:solidFill>
            <a:round/>
            <a:headEnd type="oval" w="med" len="med"/>
            <a:tailEnd type="arrow" w="lg" len="med"/>
          </a:ln>
        </p:spPr>
        <p:txBody>
          <a:bodyPr/>
          <a:lstStyle/>
          <a:p>
            <a:endParaRPr lang="zh-CN" altLang="en-US"/>
          </a:p>
        </p:txBody>
      </p:sp>
      <p:grpSp>
        <p:nvGrpSpPr>
          <p:cNvPr id="6" name="Group 9"/>
          <p:cNvGrpSpPr>
            <a:grpSpLocks/>
          </p:cNvGrpSpPr>
          <p:nvPr/>
        </p:nvGrpSpPr>
        <p:grpSpPr bwMode="auto">
          <a:xfrm>
            <a:off x="4935538" y="4724400"/>
            <a:ext cx="573087" cy="647700"/>
            <a:chOff x="1474" y="3068"/>
            <a:chExt cx="726" cy="318"/>
          </a:xfrm>
        </p:grpSpPr>
        <p:sp>
          <p:nvSpPr>
            <p:cNvPr id="76828" name="Rectangle 10"/>
            <p:cNvSpPr>
              <a:spLocks noChangeArrowheads="1"/>
            </p:cNvSpPr>
            <p:nvPr/>
          </p:nvSpPr>
          <p:spPr bwMode="auto">
            <a:xfrm>
              <a:off x="1474" y="3068"/>
              <a:ext cx="453" cy="318"/>
            </a:xfrm>
            <a:prstGeom prst="rect">
              <a:avLst/>
            </a:prstGeom>
            <a:noFill/>
            <a:ln w="190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i</a:t>
              </a:r>
            </a:p>
          </p:txBody>
        </p:sp>
        <p:sp>
          <p:nvSpPr>
            <p:cNvPr id="76829" name="Rectangle 11"/>
            <p:cNvSpPr>
              <a:spLocks noChangeArrowheads="1"/>
            </p:cNvSpPr>
            <p:nvPr/>
          </p:nvSpPr>
          <p:spPr bwMode="auto">
            <a:xfrm>
              <a:off x="1927" y="3068"/>
              <a:ext cx="273" cy="318"/>
            </a:xfrm>
            <a:prstGeom prst="rect">
              <a:avLst/>
            </a:prstGeom>
            <a:noFill/>
            <a:ln w="190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sp>
        <p:nvSpPr>
          <p:cNvPr id="103472" name="Line 19"/>
          <p:cNvSpPr>
            <a:spLocks noChangeShapeType="1"/>
          </p:cNvSpPr>
          <p:nvPr/>
        </p:nvSpPr>
        <p:spPr bwMode="auto">
          <a:xfrm>
            <a:off x="5435600" y="5084763"/>
            <a:ext cx="327025" cy="1587"/>
          </a:xfrm>
          <a:prstGeom prst="line">
            <a:avLst/>
          </a:prstGeom>
          <a:noFill/>
          <a:ln w="28575">
            <a:solidFill>
              <a:srgbClr val="008000"/>
            </a:solidFill>
            <a:round/>
            <a:headEnd type="oval" w="med" len="med"/>
            <a:tailEnd type="arrow" w="lg" len="med"/>
          </a:ln>
        </p:spPr>
        <p:txBody>
          <a:bodyPr/>
          <a:lstStyle/>
          <a:p>
            <a:endParaRPr lang="zh-CN" altLang="en-US"/>
          </a:p>
        </p:txBody>
      </p:sp>
      <p:grpSp>
        <p:nvGrpSpPr>
          <p:cNvPr id="76809" name="Group 60"/>
          <p:cNvGrpSpPr>
            <a:grpSpLocks/>
          </p:cNvGrpSpPr>
          <p:nvPr/>
        </p:nvGrpSpPr>
        <p:grpSpPr bwMode="auto">
          <a:xfrm>
            <a:off x="5753100" y="4724400"/>
            <a:ext cx="2347913" cy="647700"/>
            <a:chOff x="3624" y="3066"/>
            <a:chExt cx="1479" cy="408"/>
          </a:xfrm>
        </p:grpSpPr>
        <p:grpSp>
          <p:nvGrpSpPr>
            <p:cNvPr id="76819" name="Group 15"/>
            <p:cNvGrpSpPr>
              <a:grpSpLocks/>
            </p:cNvGrpSpPr>
            <p:nvPr/>
          </p:nvGrpSpPr>
          <p:grpSpPr bwMode="auto">
            <a:xfrm>
              <a:off x="4742" y="3066"/>
              <a:ext cx="361" cy="408"/>
              <a:chOff x="1474" y="3068"/>
              <a:chExt cx="726" cy="318"/>
            </a:xfrm>
          </p:grpSpPr>
          <p:sp>
            <p:nvSpPr>
              <p:cNvPr id="76826" name="Rectangle 16"/>
              <p:cNvSpPr>
                <a:spLocks noChangeArrowheads="1"/>
              </p:cNvSpPr>
              <p:nvPr/>
            </p:nvSpPr>
            <p:spPr bwMode="auto">
              <a:xfrm>
                <a:off x="1474" y="3068"/>
                <a:ext cx="453" cy="318"/>
              </a:xfrm>
              <a:prstGeom prst="rect">
                <a:avLst/>
              </a:prstGeom>
              <a:noFill/>
              <a:ln w="190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n</a:t>
                </a:r>
              </a:p>
            </p:txBody>
          </p:sp>
          <p:sp>
            <p:nvSpPr>
              <p:cNvPr id="76827" name="Rectangle 17"/>
              <p:cNvSpPr>
                <a:spLocks noChangeArrowheads="1"/>
              </p:cNvSpPr>
              <p:nvPr/>
            </p:nvSpPr>
            <p:spPr bwMode="auto">
              <a:xfrm>
                <a:off x="1927" y="3068"/>
                <a:ext cx="273" cy="318"/>
              </a:xfrm>
              <a:prstGeom prst="rect">
                <a:avLst/>
              </a:prstGeom>
              <a:noFill/>
              <a:ln w="19050" algn="ctr">
                <a:solidFill>
                  <a:schemeClr val="tx1"/>
                </a:solidFill>
                <a:miter lim="800000"/>
                <a:headEnd/>
                <a:tailEnd type="none" w="sm" len="lg"/>
              </a:ln>
            </p:spPr>
            <p:txBody>
              <a:bodyPr wrap="none" tIns="0" bIns="0" anchor="ctr" anchorCtr="1"/>
              <a:lstStyle/>
              <a:p>
                <a:pPr algn="ctr"/>
                <a:r>
                  <a:rPr lang="en-US" altLang="zh-CN" sz="3200" b="1">
                    <a:latin typeface="Times New Roman" pitchFamily="18" charset="0"/>
                    <a:sym typeface="Symbol" pitchFamily="18" charset="2"/>
                  </a:rPr>
                  <a:t></a:t>
                </a:r>
              </a:p>
            </p:txBody>
          </p:sp>
        </p:grpSp>
        <p:sp>
          <p:nvSpPr>
            <p:cNvPr id="76820" name="Line 21"/>
            <p:cNvSpPr>
              <a:spLocks noChangeShapeType="1"/>
            </p:cNvSpPr>
            <p:nvPr/>
          </p:nvSpPr>
          <p:spPr bwMode="auto">
            <a:xfrm>
              <a:off x="4535" y="3293"/>
              <a:ext cx="206" cy="1"/>
            </a:xfrm>
            <a:prstGeom prst="line">
              <a:avLst/>
            </a:prstGeom>
            <a:noFill/>
            <a:ln w="28575">
              <a:solidFill>
                <a:srgbClr val="008000"/>
              </a:solidFill>
              <a:round/>
              <a:headEnd type="oval" w="med" len="med"/>
              <a:tailEnd type="arrow" w="lg" len="med"/>
            </a:ln>
          </p:spPr>
          <p:txBody>
            <a:bodyPr/>
            <a:lstStyle/>
            <a:p>
              <a:endParaRPr lang="zh-CN" altLang="en-US"/>
            </a:p>
          </p:txBody>
        </p:sp>
        <p:grpSp>
          <p:nvGrpSpPr>
            <p:cNvPr id="76821" name="Group 12"/>
            <p:cNvGrpSpPr>
              <a:grpSpLocks/>
            </p:cNvGrpSpPr>
            <p:nvPr/>
          </p:nvGrpSpPr>
          <p:grpSpPr bwMode="auto">
            <a:xfrm>
              <a:off x="3624" y="3066"/>
              <a:ext cx="489" cy="408"/>
              <a:chOff x="1474" y="3068"/>
              <a:chExt cx="726" cy="318"/>
            </a:xfrm>
          </p:grpSpPr>
          <p:sp>
            <p:nvSpPr>
              <p:cNvPr id="76824" name="Rectangle 13"/>
              <p:cNvSpPr>
                <a:spLocks noChangeArrowheads="1"/>
              </p:cNvSpPr>
              <p:nvPr/>
            </p:nvSpPr>
            <p:spPr bwMode="auto">
              <a:xfrm>
                <a:off x="1474" y="3068"/>
                <a:ext cx="453" cy="318"/>
              </a:xfrm>
              <a:prstGeom prst="rect">
                <a:avLst/>
              </a:prstGeom>
              <a:noFill/>
              <a:ln w="190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i+1</a:t>
                </a:r>
              </a:p>
            </p:txBody>
          </p:sp>
          <p:sp>
            <p:nvSpPr>
              <p:cNvPr id="76825" name="Rectangle 14"/>
              <p:cNvSpPr>
                <a:spLocks noChangeArrowheads="1"/>
              </p:cNvSpPr>
              <p:nvPr/>
            </p:nvSpPr>
            <p:spPr bwMode="auto">
              <a:xfrm>
                <a:off x="1927" y="3068"/>
                <a:ext cx="273" cy="318"/>
              </a:xfrm>
              <a:prstGeom prst="rect">
                <a:avLst/>
              </a:prstGeom>
              <a:noFill/>
              <a:ln w="190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sp>
          <p:nvSpPr>
            <p:cNvPr id="76822" name="Line 20"/>
            <p:cNvSpPr>
              <a:spLocks noChangeShapeType="1"/>
            </p:cNvSpPr>
            <p:nvPr/>
          </p:nvSpPr>
          <p:spPr bwMode="auto">
            <a:xfrm>
              <a:off x="4059" y="3303"/>
              <a:ext cx="206" cy="1"/>
            </a:xfrm>
            <a:prstGeom prst="line">
              <a:avLst/>
            </a:prstGeom>
            <a:noFill/>
            <a:ln w="28575">
              <a:solidFill>
                <a:srgbClr val="008000"/>
              </a:solidFill>
              <a:round/>
              <a:headEnd type="oval" w="med" len="med"/>
              <a:tailEnd type="arrow" w="lg" len="med"/>
            </a:ln>
          </p:spPr>
          <p:txBody>
            <a:bodyPr/>
            <a:lstStyle/>
            <a:p>
              <a:endParaRPr lang="zh-CN" altLang="en-US"/>
            </a:p>
          </p:txBody>
        </p:sp>
        <p:sp>
          <p:nvSpPr>
            <p:cNvPr id="76823" name="Text Box 23"/>
            <p:cNvSpPr txBox="1">
              <a:spLocks noChangeArrowheads="1"/>
            </p:cNvSpPr>
            <p:nvPr/>
          </p:nvSpPr>
          <p:spPr bwMode="auto">
            <a:xfrm>
              <a:off x="4241" y="3077"/>
              <a:ext cx="272" cy="307"/>
            </a:xfrm>
            <a:prstGeom prst="rect">
              <a:avLst/>
            </a:prstGeom>
            <a:noFill/>
            <a:ln w="6350" algn="ctr">
              <a:noFill/>
              <a:miter lim="800000"/>
              <a:headEnd/>
              <a:tailEnd type="none" w="sm" len="lg"/>
            </a:ln>
          </p:spPr>
          <p:txBody>
            <a:bodyPr lIns="0" tIns="0" rIns="0" bIns="0" anchor="ctr" anchorCtr="1">
              <a:spAutoFit/>
            </a:bodyPr>
            <a:lstStyle/>
            <a:p>
              <a:pPr algn="ctr"/>
              <a:r>
                <a:rPr lang="en-US" altLang="zh-CN" sz="3200" b="1">
                  <a:sym typeface="Symbol" pitchFamily="18" charset="2"/>
                </a:rPr>
                <a:t>…</a:t>
              </a:r>
              <a:endParaRPr lang="zh-CN" altLang="en-US" sz="3200" b="1">
                <a:sym typeface="Symbol" pitchFamily="18" charset="2"/>
              </a:endParaRPr>
            </a:p>
          </p:txBody>
        </p:sp>
      </p:grpSp>
      <p:grpSp>
        <p:nvGrpSpPr>
          <p:cNvPr id="10" name="Group 52"/>
          <p:cNvGrpSpPr>
            <a:grpSpLocks/>
          </p:cNvGrpSpPr>
          <p:nvPr/>
        </p:nvGrpSpPr>
        <p:grpSpPr bwMode="auto">
          <a:xfrm>
            <a:off x="2593975" y="3573463"/>
            <a:ext cx="288925" cy="1079500"/>
            <a:chOff x="1634" y="2296"/>
            <a:chExt cx="182" cy="680"/>
          </a:xfrm>
        </p:grpSpPr>
        <p:sp>
          <p:nvSpPr>
            <p:cNvPr id="76817" name="Text Box 40"/>
            <p:cNvSpPr txBox="1">
              <a:spLocks noChangeArrowheads="1"/>
            </p:cNvSpPr>
            <p:nvPr/>
          </p:nvSpPr>
          <p:spPr bwMode="auto">
            <a:xfrm>
              <a:off x="1634" y="2296"/>
              <a:ext cx="182" cy="327"/>
            </a:xfrm>
            <a:prstGeom prst="rect">
              <a:avLst/>
            </a:prstGeom>
            <a:noFill/>
            <a:ln w="6350" algn="ctr">
              <a:noFill/>
              <a:miter lim="800000"/>
              <a:headEnd/>
              <a:tailEnd type="none" w="sm" len="lg"/>
            </a:ln>
          </p:spPr>
          <p:txBody>
            <a:bodyPr>
              <a:spAutoFit/>
            </a:bodyPr>
            <a:lstStyle/>
            <a:p>
              <a:pPr algn="ctr">
                <a:spcBef>
                  <a:spcPct val="50000"/>
                </a:spcBef>
              </a:pPr>
              <a:r>
                <a:rPr lang="en-US" altLang="zh-CN" sz="2800" b="1">
                  <a:solidFill>
                    <a:srgbClr val="3333FF"/>
                  </a:solidFill>
                  <a:latin typeface="Times New Roman" pitchFamily="18" charset="0"/>
                </a:rPr>
                <a:t>p</a:t>
              </a:r>
            </a:p>
          </p:txBody>
        </p:sp>
        <p:sp>
          <p:nvSpPr>
            <p:cNvPr id="76818" name="Line 51"/>
            <p:cNvSpPr>
              <a:spLocks noChangeShapeType="1"/>
            </p:cNvSpPr>
            <p:nvPr/>
          </p:nvSpPr>
          <p:spPr bwMode="auto">
            <a:xfrm>
              <a:off x="1655" y="2432"/>
              <a:ext cx="0" cy="544"/>
            </a:xfrm>
            <a:prstGeom prst="line">
              <a:avLst/>
            </a:prstGeom>
            <a:noFill/>
            <a:ln w="28575">
              <a:solidFill>
                <a:srgbClr val="0000FF"/>
              </a:solidFill>
              <a:round/>
              <a:headEnd/>
              <a:tailEnd type="arrow" w="sm" len="lg"/>
            </a:ln>
          </p:spPr>
          <p:txBody>
            <a:bodyPr/>
            <a:lstStyle/>
            <a:p>
              <a:endParaRPr lang="zh-CN" altLang="en-US"/>
            </a:p>
          </p:txBody>
        </p:sp>
      </p:grpSp>
      <p:sp>
        <p:nvSpPr>
          <p:cNvPr id="103477" name="Line 53"/>
          <p:cNvSpPr>
            <a:spLocks noChangeShapeType="1"/>
          </p:cNvSpPr>
          <p:nvPr/>
        </p:nvSpPr>
        <p:spPr bwMode="auto">
          <a:xfrm>
            <a:off x="2771775" y="4222750"/>
            <a:ext cx="2232025" cy="0"/>
          </a:xfrm>
          <a:prstGeom prst="line">
            <a:avLst/>
          </a:prstGeom>
          <a:noFill/>
          <a:ln w="57150" cap="rnd">
            <a:solidFill>
              <a:srgbClr val="0000FF"/>
            </a:solidFill>
            <a:prstDash val="sysDot"/>
            <a:round/>
            <a:headEnd/>
            <a:tailEnd type="arrow" w="sm" len="sm"/>
          </a:ln>
        </p:spPr>
        <p:txBody>
          <a:bodyPr/>
          <a:lstStyle/>
          <a:p>
            <a:endParaRPr lang="zh-CN" altLang="en-US"/>
          </a:p>
        </p:txBody>
      </p:sp>
      <p:grpSp>
        <p:nvGrpSpPr>
          <p:cNvPr id="11" name="Group 54"/>
          <p:cNvGrpSpPr>
            <a:grpSpLocks/>
          </p:cNvGrpSpPr>
          <p:nvPr/>
        </p:nvGrpSpPr>
        <p:grpSpPr bwMode="auto">
          <a:xfrm>
            <a:off x="5076825" y="3573463"/>
            <a:ext cx="288925" cy="1079500"/>
            <a:chOff x="1634" y="2296"/>
            <a:chExt cx="182" cy="680"/>
          </a:xfrm>
        </p:grpSpPr>
        <p:sp>
          <p:nvSpPr>
            <p:cNvPr id="76815" name="Text Box 40"/>
            <p:cNvSpPr txBox="1">
              <a:spLocks noChangeArrowheads="1"/>
            </p:cNvSpPr>
            <p:nvPr/>
          </p:nvSpPr>
          <p:spPr bwMode="auto">
            <a:xfrm>
              <a:off x="1634" y="2296"/>
              <a:ext cx="182" cy="327"/>
            </a:xfrm>
            <a:prstGeom prst="rect">
              <a:avLst/>
            </a:prstGeom>
            <a:noFill/>
            <a:ln w="6350" algn="ctr">
              <a:noFill/>
              <a:miter lim="800000"/>
              <a:headEnd/>
              <a:tailEnd type="none" w="sm" len="lg"/>
            </a:ln>
          </p:spPr>
          <p:txBody>
            <a:bodyPr>
              <a:spAutoFit/>
            </a:bodyPr>
            <a:lstStyle/>
            <a:p>
              <a:pPr algn="ctr">
                <a:spcBef>
                  <a:spcPct val="50000"/>
                </a:spcBef>
              </a:pPr>
              <a:r>
                <a:rPr lang="en-US" altLang="zh-CN" sz="2800" b="1">
                  <a:solidFill>
                    <a:srgbClr val="3333FF"/>
                  </a:solidFill>
                  <a:latin typeface="Times New Roman" pitchFamily="18" charset="0"/>
                </a:rPr>
                <a:t>p</a:t>
              </a:r>
            </a:p>
          </p:txBody>
        </p:sp>
        <p:sp>
          <p:nvSpPr>
            <p:cNvPr id="76816" name="Line 56"/>
            <p:cNvSpPr>
              <a:spLocks noChangeShapeType="1"/>
            </p:cNvSpPr>
            <p:nvPr/>
          </p:nvSpPr>
          <p:spPr bwMode="auto">
            <a:xfrm>
              <a:off x="1655" y="2432"/>
              <a:ext cx="0" cy="544"/>
            </a:xfrm>
            <a:prstGeom prst="line">
              <a:avLst/>
            </a:prstGeom>
            <a:noFill/>
            <a:ln w="28575">
              <a:solidFill>
                <a:srgbClr val="0000FF"/>
              </a:solidFill>
              <a:round/>
              <a:headEnd/>
              <a:tailEnd type="arrow" w="sm" len="lg"/>
            </a:ln>
          </p:spPr>
          <p:txBody>
            <a:bodyPr/>
            <a:lstStyle/>
            <a:p>
              <a:endParaRPr lang="zh-CN" altLang="en-US"/>
            </a:p>
          </p:txBody>
        </p:sp>
      </p:grpSp>
      <p:sp>
        <p:nvSpPr>
          <p:cNvPr id="103481" name="Text Box 57"/>
          <p:cNvSpPr txBox="1">
            <a:spLocks noChangeArrowheads="1"/>
          </p:cNvSpPr>
          <p:nvPr/>
        </p:nvSpPr>
        <p:spPr bwMode="auto">
          <a:xfrm>
            <a:off x="5507038" y="3702050"/>
            <a:ext cx="2160587" cy="952500"/>
          </a:xfrm>
          <a:prstGeom prst="rect">
            <a:avLst/>
          </a:prstGeom>
          <a:noFill/>
          <a:ln w="6350" algn="ctr">
            <a:solidFill>
              <a:srgbClr val="008000"/>
            </a:solidFill>
            <a:miter lim="800000"/>
            <a:headEnd/>
            <a:tailEnd type="none" w="sm" len="lg"/>
          </a:ln>
        </p:spPr>
        <p:txBody>
          <a:bodyPr>
            <a:spAutoFit/>
          </a:bodyPr>
          <a:lstStyle/>
          <a:p>
            <a:pPr algn="ctr"/>
            <a:r>
              <a:rPr lang="en-US" altLang="zh-CN" sz="2800" b="1">
                <a:solidFill>
                  <a:srgbClr val="CC0000"/>
                </a:solidFill>
                <a:latin typeface="Times New Roman" pitchFamily="18" charset="0"/>
              </a:rPr>
              <a:t>(p-1)</a:t>
            </a:r>
            <a:r>
              <a:rPr lang="en-US" altLang="zh-CN" sz="2800" b="1">
                <a:latin typeface="Times New Roman" pitchFamily="18" charset="0"/>
              </a:rPr>
              <a:t>-&gt;next</a:t>
            </a:r>
          </a:p>
          <a:p>
            <a:pPr algn="r"/>
            <a:r>
              <a:rPr lang="en-US" altLang="zh-CN" sz="2800" b="1">
                <a:latin typeface="Times New Roman" pitchFamily="18" charset="0"/>
              </a:rPr>
              <a:t>= p-&gt;next;</a:t>
            </a:r>
            <a:endParaRPr lang="zh-CN" altLang="en-US" sz="2800" b="1">
              <a:latin typeface="Times New Roman" pitchFamily="18" charset="0"/>
            </a:endParaRPr>
          </a:p>
        </p:txBody>
      </p:sp>
      <p:sp>
        <p:nvSpPr>
          <p:cNvPr id="103482" name="Line 20"/>
          <p:cNvSpPr>
            <a:spLocks noChangeShapeType="1"/>
          </p:cNvSpPr>
          <p:nvPr/>
        </p:nvSpPr>
        <p:spPr bwMode="auto">
          <a:xfrm>
            <a:off x="4592638" y="5086350"/>
            <a:ext cx="1190625" cy="1588"/>
          </a:xfrm>
          <a:prstGeom prst="line">
            <a:avLst/>
          </a:prstGeom>
          <a:noFill/>
          <a:ln w="28575">
            <a:solidFill>
              <a:srgbClr val="008000"/>
            </a:solidFill>
            <a:round/>
            <a:headEnd type="oval" w="med" len="med"/>
            <a:tailEnd type="arrow" w="lg"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3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2000"/>
                                        <p:tgtEl>
                                          <p:spTgt spid="10"/>
                                        </p:tgtEl>
                                      </p:cBhvr>
                                    </p:animEffect>
                                    <p:set>
                                      <p:cBhvr>
                                        <p:cTn id="12" dur="1" fill="hold">
                                          <p:stCondLst>
                                            <p:cond delay="1999"/>
                                          </p:stCondLst>
                                        </p:cTn>
                                        <p:tgtEl>
                                          <p:spTgt spid="10"/>
                                        </p:tgtEl>
                                        <p:attrNameLst>
                                          <p:attrName>style.visibility</p:attrName>
                                        </p:attrNameLst>
                                      </p:cBhvr>
                                      <p:to>
                                        <p:strVal val="hidden"/>
                                      </p:to>
                                    </p:se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103477"/>
                                        </p:tgtEl>
                                        <p:attrNameLst>
                                          <p:attrName>style.visibility</p:attrName>
                                        </p:attrNameLst>
                                      </p:cBhvr>
                                      <p:to>
                                        <p:strVal val="visible"/>
                                      </p:to>
                                    </p:set>
                                    <p:animEffect transition="in" filter="wipe(left)">
                                      <p:cBhvr>
                                        <p:cTn id="16" dur="2000"/>
                                        <p:tgtEl>
                                          <p:spTgt spid="103477"/>
                                        </p:tgtEl>
                                      </p:cBhvr>
                                    </p:animEffect>
                                  </p:childTnLst>
                                </p:cTn>
                              </p:par>
                            </p:childTnLst>
                          </p:cTn>
                        </p:par>
                        <p:par>
                          <p:cTn id="17" fill="hold">
                            <p:stCondLst>
                              <p:cond delay="4000"/>
                            </p:stCondLst>
                            <p:childTnLst>
                              <p:par>
                                <p:cTn id="18" presetID="22" presetClass="entr" presetSubtype="8"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1000"/>
                                        <p:tgtEl>
                                          <p:spTgt spid="11"/>
                                        </p:tgtEl>
                                      </p:cBhvr>
                                    </p:animEffect>
                                  </p:childTnLst>
                                </p:cTn>
                              </p:par>
                            </p:childTnLst>
                          </p:cTn>
                        </p:par>
                        <p:par>
                          <p:cTn id="21" fill="hold">
                            <p:stCondLst>
                              <p:cond delay="5000"/>
                            </p:stCondLst>
                            <p:childTnLst>
                              <p:par>
                                <p:cTn id="22" presetID="10" presetClass="exit" presetSubtype="0" fill="hold" grpId="1" nodeType="afterEffect">
                                  <p:stCondLst>
                                    <p:cond delay="0"/>
                                  </p:stCondLst>
                                  <p:childTnLst>
                                    <p:animEffect transition="out" filter="fade">
                                      <p:cBhvr>
                                        <p:cTn id="23" dur="3000"/>
                                        <p:tgtEl>
                                          <p:spTgt spid="103477"/>
                                        </p:tgtEl>
                                      </p:cBhvr>
                                    </p:animEffect>
                                    <p:set>
                                      <p:cBhvr>
                                        <p:cTn id="24" dur="1" fill="hold">
                                          <p:stCondLst>
                                            <p:cond delay="2999"/>
                                          </p:stCondLst>
                                        </p:cTn>
                                        <p:tgtEl>
                                          <p:spTgt spid="10347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3481"/>
                                        </p:tgtEl>
                                        <p:attrNameLst>
                                          <p:attrName>style.visibility</p:attrName>
                                        </p:attrNameLst>
                                      </p:cBhvr>
                                      <p:to>
                                        <p:strVal val="visible"/>
                                      </p:to>
                                    </p:set>
                                    <p:animEffect transition="in" filter="wipe(left)">
                                      <p:cBhvr>
                                        <p:cTn id="29" dur="1000"/>
                                        <p:tgtEl>
                                          <p:spTgt spid="103481"/>
                                        </p:tgtEl>
                                      </p:cBhvr>
                                    </p:animEffect>
                                  </p:childTnLst>
                                </p:cTn>
                              </p:par>
                            </p:childTnLst>
                          </p:cTn>
                        </p:par>
                        <p:par>
                          <p:cTn id="30" fill="hold">
                            <p:stCondLst>
                              <p:cond delay="1000"/>
                            </p:stCondLst>
                            <p:childTnLst>
                              <p:par>
                                <p:cTn id="31" presetID="22" presetClass="exit" presetSubtype="8" fill="hold" grpId="0" nodeType="afterEffect">
                                  <p:stCondLst>
                                    <p:cond delay="0"/>
                                  </p:stCondLst>
                                  <p:childTnLst>
                                    <p:animEffect transition="out" filter="wipe(left)">
                                      <p:cBhvr>
                                        <p:cTn id="32" dur="2000"/>
                                        <p:tgtEl>
                                          <p:spTgt spid="55314"/>
                                        </p:tgtEl>
                                      </p:cBhvr>
                                    </p:animEffect>
                                    <p:set>
                                      <p:cBhvr>
                                        <p:cTn id="33" dur="1" fill="hold">
                                          <p:stCondLst>
                                            <p:cond delay="1999"/>
                                          </p:stCondLst>
                                        </p:cTn>
                                        <p:tgtEl>
                                          <p:spTgt spid="55314"/>
                                        </p:tgtEl>
                                        <p:attrNameLst>
                                          <p:attrName>style.visibility</p:attrName>
                                        </p:attrNameLst>
                                      </p:cBhvr>
                                      <p:to>
                                        <p:strVal val="hidden"/>
                                      </p:to>
                                    </p:set>
                                  </p:childTnLst>
                                </p:cTn>
                              </p:par>
                            </p:childTnLst>
                          </p:cTn>
                        </p:par>
                        <p:par>
                          <p:cTn id="34" fill="hold">
                            <p:stCondLst>
                              <p:cond delay="3000"/>
                            </p:stCondLst>
                            <p:childTnLst>
                              <p:par>
                                <p:cTn id="35" presetID="22" presetClass="exit" presetSubtype="8" fill="hold" nodeType="afterEffect">
                                  <p:stCondLst>
                                    <p:cond delay="0"/>
                                  </p:stCondLst>
                                  <p:childTnLst>
                                    <p:animEffect transition="out" filter="wipe(left)">
                                      <p:cBhvr>
                                        <p:cTn id="36" dur="2000"/>
                                        <p:tgtEl>
                                          <p:spTgt spid="6"/>
                                        </p:tgtEl>
                                      </p:cBhvr>
                                    </p:animEffect>
                                    <p:set>
                                      <p:cBhvr>
                                        <p:cTn id="37" dur="1" fill="hold">
                                          <p:stCondLst>
                                            <p:cond delay="1999"/>
                                          </p:stCondLst>
                                        </p:cTn>
                                        <p:tgtEl>
                                          <p:spTgt spid="6"/>
                                        </p:tgtEl>
                                        <p:attrNameLst>
                                          <p:attrName>style.visibility</p:attrName>
                                        </p:attrNameLst>
                                      </p:cBhvr>
                                      <p:to>
                                        <p:strVal val="hidden"/>
                                      </p:to>
                                    </p:set>
                                  </p:childTnLst>
                                </p:cTn>
                              </p:par>
                              <p:par>
                                <p:cTn id="38" presetID="22" presetClass="entr" presetSubtype="8" fill="hold" grpId="0" nodeType="withEffect">
                                  <p:stCondLst>
                                    <p:cond delay="0"/>
                                  </p:stCondLst>
                                  <p:childTnLst>
                                    <p:set>
                                      <p:cBhvr>
                                        <p:cTn id="39" dur="1" fill="hold">
                                          <p:stCondLst>
                                            <p:cond delay="0"/>
                                          </p:stCondLst>
                                        </p:cTn>
                                        <p:tgtEl>
                                          <p:spTgt spid="103482"/>
                                        </p:tgtEl>
                                        <p:attrNameLst>
                                          <p:attrName>style.visibility</p:attrName>
                                        </p:attrNameLst>
                                      </p:cBhvr>
                                      <p:to>
                                        <p:strVal val="visible"/>
                                      </p:to>
                                    </p:set>
                                    <p:animEffect transition="in" filter="wipe(left)">
                                      <p:cBhvr>
                                        <p:cTn id="40" dur="1000"/>
                                        <p:tgtEl>
                                          <p:spTgt spid="103482"/>
                                        </p:tgtEl>
                                      </p:cBhvr>
                                    </p:animEffect>
                                  </p:childTnLst>
                                </p:cTn>
                              </p:par>
                            </p:childTnLst>
                          </p:cTn>
                        </p:par>
                        <p:par>
                          <p:cTn id="41" fill="hold">
                            <p:stCondLst>
                              <p:cond delay="5000"/>
                            </p:stCondLst>
                            <p:childTnLst>
                              <p:par>
                                <p:cTn id="42" presetID="22" presetClass="exit" presetSubtype="8" fill="hold" grpId="0" nodeType="afterEffect">
                                  <p:stCondLst>
                                    <p:cond delay="0"/>
                                  </p:stCondLst>
                                  <p:childTnLst>
                                    <p:animEffect transition="out" filter="wipe(left)">
                                      <p:cBhvr>
                                        <p:cTn id="43" dur="2000"/>
                                        <p:tgtEl>
                                          <p:spTgt spid="103472"/>
                                        </p:tgtEl>
                                      </p:cBhvr>
                                    </p:animEffect>
                                    <p:set>
                                      <p:cBhvr>
                                        <p:cTn id="44" dur="1" fill="hold">
                                          <p:stCondLst>
                                            <p:cond delay="1999"/>
                                          </p:stCondLst>
                                        </p:cTn>
                                        <p:tgtEl>
                                          <p:spTgt spid="1034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4" grpId="0" animBg="1"/>
      <p:bldP spid="103472" grpId="0" animBg="1"/>
      <p:bldP spid="103477" grpId="0" animBg="1"/>
      <p:bldP spid="103477" grpId="1" animBg="1"/>
      <p:bldP spid="103481" grpId="0" animBg="1"/>
      <p:bldP spid="10348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删除链表</a:t>
            </a:r>
            <a:r>
              <a:rPr lang="en-US" altLang="zh-CN"/>
              <a:t>L</a:t>
            </a:r>
            <a:r>
              <a:rPr lang="zh-CN" altLang="en-US"/>
              <a:t>中的第</a:t>
            </a:r>
            <a:r>
              <a:rPr lang="en-US" altLang="zh-CN"/>
              <a:t>i</a:t>
            </a:r>
            <a:r>
              <a:rPr lang="zh-CN" altLang="en-US"/>
              <a:t>个结点</a:t>
            </a:r>
          </a:p>
        </p:txBody>
      </p:sp>
      <p:sp>
        <p:nvSpPr>
          <p:cNvPr id="77827" name="Rectangle 3"/>
          <p:cNvSpPr>
            <a:spLocks noGrp="1" noChangeArrowheads="1"/>
          </p:cNvSpPr>
          <p:nvPr>
            <p:ph idx="1"/>
          </p:nvPr>
        </p:nvSpPr>
        <p:spPr>
          <a:xfrm>
            <a:off x="1000125" y="1600200"/>
            <a:ext cx="7143750" cy="4525963"/>
          </a:xfrm>
        </p:spPr>
        <p:txBody>
          <a:bodyPr/>
          <a:lstStyle/>
          <a:p>
            <a:pPr eaLnBrk="1" hangingPunct="1">
              <a:lnSpc>
                <a:spcPct val="135000"/>
              </a:lnSpc>
              <a:buFont typeface="Wingdings" pitchFamily="2" charset="2"/>
              <a:buNone/>
            </a:pPr>
            <a:r>
              <a:rPr lang="en-US" altLang="zh-CN" dirty="0" err="1"/>
              <a:t>DeleteList</a:t>
            </a:r>
            <a:r>
              <a:rPr lang="en-US" altLang="zh-CN" dirty="0"/>
              <a:t>(</a:t>
            </a:r>
            <a:r>
              <a:rPr lang="en-US" altLang="zh-CN" dirty="0" err="1"/>
              <a:t>LinkList</a:t>
            </a:r>
            <a:r>
              <a:rPr lang="en-US" altLang="zh-CN" dirty="0"/>
              <a:t> &amp;L, </a:t>
            </a:r>
            <a:r>
              <a:rPr lang="en-US" altLang="zh-CN" dirty="0" err="1"/>
              <a:t>int</a:t>
            </a:r>
            <a:r>
              <a:rPr lang="en-US" altLang="zh-CN" dirty="0"/>
              <a:t> </a:t>
            </a:r>
            <a:r>
              <a:rPr lang="en-US" altLang="zh-CN" dirty="0" err="1"/>
              <a:t>i</a:t>
            </a:r>
            <a:r>
              <a:rPr lang="en-US" altLang="zh-CN" dirty="0"/>
              <a:t>)</a:t>
            </a:r>
          </a:p>
          <a:p>
            <a:pPr eaLnBrk="1" hangingPunct="1">
              <a:lnSpc>
                <a:spcPct val="135000"/>
              </a:lnSpc>
              <a:buFont typeface="Wingdings" pitchFamily="2" charset="2"/>
              <a:buNone/>
            </a:pPr>
            <a:r>
              <a:rPr lang="en-US" altLang="zh-CN" dirty="0"/>
              <a:t>{	j=1; p=L-&gt;next, q=L;</a:t>
            </a:r>
          </a:p>
          <a:p>
            <a:pPr eaLnBrk="1" hangingPunct="1">
              <a:lnSpc>
                <a:spcPct val="135000"/>
              </a:lnSpc>
              <a:buFont typeface="Wingdings" pitchFamily="2" charset="2"/>
              <a:buNone/>
            </a:pPr>
            <a:r>
              <a:rPr lang="en-US" altLang="zh-CN" dirty="0"/>
              <a:t>	while(p &amp; j&lt;</a:t>
            </a:r>
            <a:r>
              <a:rPr lang="en-US" altLang="zh-CN" dirty="0" err="1"/>
              <a:t>i</a:t>
            </a:r>
            <a:r>
              <a:rPr lang="en-US" altLang="zh-CN" dirty="0"/>
              <a:t>)  </a:t>
            </a:r>
            <a:r>
              <a:rPr lang="en-US" altLang="zh-CN" dirty="0">
                <a:solidFill>
                  <a:srgbClr val="008000"/>
                </a:solidFill>
              </a:rPr>
              <a:t>//</a:t>
            </a:r>
            <a:r>
              <a:rPr lang="zh-CN" altLang="en-US" dirty="0">
                <a:solidFill>
                  <a:srgbClr val="008000"/>
                </a:solidFill>
              </a:rPr>
              <a:t>寻找第</a:t>
            </a:r>
            <a:r>
              <a:rPr lang="en-US" altLang="zh-CN" dirty="0" err="1">
                <a:solidFill>
                  <a:srgbClr val="008000"/>
                </a:solidFill>
              </a:rPr>
              <a:t>i</a:t>
            </a:r>
            <a:r>
              <a:rPr lang="zh-CN" altLang="en-US" dirty="0">
                <a:solidFill>
                  <a:srgbClr val="008000"/>
                </a:solidFill>
              </a:rPr>
              <a:t>个结点</a:t>
            </a:r>
            <a:r>
              <a:rPr lang="en-US" altLang="zh-CN" dirty="0">
                <a:solidFill>
                  <a:srgbClr val="008000"/>
                </a:solidFill>
              </a:rPr>
              <a:t>p</a:t>
            </a:r>
            <a:endParaRPr lang="en-US" altLang="zh-CN" dirty="0"/>
          </a:p>
          <a:p>
            <a:pPr eaLnBrk="1" hangingPunct="1">
              <a:lnSpc>
                <a:spcPct val="135000"/>
              </a:lnSpc>
              <a:buFont typeface="Wingdings" pitchFamily="2" charset="2"/>
              <a:buNone/>
            </a:pPr>
            <a:r>
              <a:rPr lang="en-US" altLang="zh-CN" dirty="0"/>
              <a:t>	{  ++j;  q=p;  p=p-&gt;next; }</a:t>
            </a:r>
          </a:p>
          <a:p>
            <a:pPr eaLnBrk="1" hangingPunct="1">
              <a:lnSpc>
                <a:spcPct val="135000"/>
              </a:lnSpc>
              <a:buFont typeface="Wingdings" pitchFamily="2" charset="2"/>
              <a:buNone/>
            </a:pPr>
            <a:r>
              <a:rPr lang="en-US" altLang="zh-CN" dirty="0"/>
              <a:t> </a:t>
            </a:r>
            <a:r>
              <a:rPr lang="zh-CN" altLang="en-US" dirty="0"/>
              <a:t>	</a:t>
            </a:r>
            <a:r>
              <a:rPr lang="en-US" altLang="zh-CN" dirty="0">
                <a:solidFill>
                  <a:srgbClr val="3333FF"/>
                </a:solidFill>
              </a:rPr>
              <a:t>if (p)</a:t>
            </a:r>
            <a:r>
              <a:rPr lang="en-US" altLang="zh-CN" dirty="0"/>
              <a:t>   </a:t>
            </a:r>
            <a:r>
              <a:rPr lang="en-US" altLang="zh-CN" dirty="0">
                <a:solidFill>
                  <a:srgbClr val="008000"/>
                </a:solidFill>
              </a:rPr>
              <a:t>//</a:t>
            </a:r>
            <a:r>
              <a:rPr lang="zh-CN" altLang="en-US" dirty="0">
                <a:solidFill>
                  <a:srgbClr val="008000"/>
                </a:solidFill>
              </a:rPr>
              <a:t>删除第</a:t>
            </a:r>
            <a:r>
              <a:rPr lang="en-US" altLang="zh-CN" dirty="0" err="1">
                <a:solidFill>
                  <a:srgbClr val="008000"/>
                </a:solidFill>
              </a:rPr>
              <a:t>i</a:t>
            </a:r>
            <a:r>
              <a:rPr lang="zh-CN" altLang="en-US" dirty="0">
                <a:solidFill>
                  <a:srgbClr val="008000"/>
                </a:solidFill>
              </a:rPr>
              <a:t>个结点</a:t>
            </a:r>
            <a:endParaRPr lang="en-US" altLang="zh-CN" dirty="0"/>
          </a:p>
          <a:p>
            <a:pPr eaLnBrk="1" hangingPunct="1">
              <a:lnSpc>
                <a:spcPct val="135000"/>
              </a:lnSpc>
              <a:buFont typeface="Wingdings" pitchFamily="2" charset="2"/>
              <a:buNone/>
            </a:pPr>
            <a:r>
              <a:rPr lang="en-US" altLang="zh-CN" dirty="0"/>
              <a:t>	</a:t>
            </a:r>
            <a:r>
              <a:rPr lang="en-US" altLang="zh-CN" dirty="0">
                <a:solidFill>
                  <a:srgbClr val="3333FF"/>
                </a:solidFill>
              </a:rPr>
              <a:t>{  q-&gt;next=p-&gt;next; free(p); }</a:t>
            </a:r>
          </a:p>
          <a:p>
            <a:pPr eaLnBrk="1" hangingPunct="1">
              <a:lnSpc>
                <a:spcPct val="135000"/>
              </a:lnSpc>
              <a:buFont typeface="Wingdings" pitchFamily="2" charset="2"/>
              <a:buNone/>
            </a:pPr>
            <a:r>
              <a:rPr lang="en-US" altLang="zh-CN" dirty="0"/>
              <a:t>} </a:t>
            </a:r>
            <a:r>
              <a:rPr lang="en-US" altLang="zh-CN" dirty="0">
                <a:solidFill>
                  <a:srgbClr val="008000"/>
                </a:solidFill>
              </a:rPr>
              <a:t>// </a:t>
            </a:r>
            <a:r>
              <a:rPr lang="en-US" altLang="zh-CN" dirty="0" err="1">
                <a:solidFill>
                  <a:srgbClr val="008000"/>
                </a:solidFill>
              </a:rPr>
              <a:t>DeleteList</a:t>
            </a:r>
            <a:r>
              <a:rPr lang="zh-CN" altLang="en-US" dirty="0">
                <a:solidFill>
                  <a:srgbClr val="008000"/>
                </a:solidFill>
              </a:rPr>
              <a:t>，时间复杂度为</a:t>
            </a:r>
            <a:r>
              <a:rPr lang="en-US" altLang="zh-CN" dirty="0">
                <a:solidFill>
                  <a:srgbClr val="008000"/>
                </a:solidFill>
              </a:rPr>
              <a:t>O(n)</a:t>
            </a:r>
          </a:p>
        </p:txBody>
      </p:sp>
      <p:sp>
        <p:nvSpPr>
          <p:cNvPr id="77828" name="灯片编号占位符 1"/>
          <p:cNvSpPr>
            <a:spLocks noGrp="1"/>
          </p:cNvSpPr>
          <p:nvPr>
            <p:ph type="sldNum" sz="quarter" idx="10"/>
          </p:nvPr>
        </p:nvSpPr>
        <p:spPr>
          <a:noFill/>
        </p:spPr>
        <p:txBody>
          <a:bodyPr/>
          <a:lstStyle/>
          <a:p>
            <a:fld id="{36B93E32-3CBC-456C-A05D-28400F30DC2C}" type="slidenum">
              <a:rPr lang="zh-CN" altLang="en-US" smtClean="0">
                <a:ea typeface="宋体" charset="-122"/>
              </a:rPr>
              <a:pPr/>
              <a:t>37</a:t>
            </a:fld>
            <a:endParaRPr lang="en-US" altLang="zh-CN">
              <a:ea typeface="宋体"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4"/>
          <p:cNvSpPr>
            <a:spLocks noGrp="1"/>
          </p:cNvSpPr>
          <p:nvPr>
            <p:ph type="title"/>
          </p:nvPr>
        </p:nvSpPr>
        <p:spPr>
          <a:xfrm>
            <a:off x="1000125" y="274638"/>
            <a:ext cx="7143750" cy="1143000"/>
          </a:xfrm>
        </p:spPr>
        <p:txBody>
          <a:bodyPr/>
          <a:lstStyle/>
          <a:p>
            <a:pPr eaLnBrk="1" hangingPunct="1"/>
            <a:r>
              <a:rPr lang="zh-CN" altLang="en-US"/>
              <a:t>链表</a:t>
            </a:r>
            <a:endParaRPr lang="zh-CN" altLang="en-US" sz="1600" b="0">
              <a:solidFill>
                <a:srgbClr val="008000"/>
              </a:solidFill>
              <a:latin typeface="Times New Roman" pitchFamily="18" charset="0"/>
              <a:cs typeface="Times New Roman" pitchFamily="18" charset="0"/>
            </a:endParaRPr>
          </a:p>
        </p:txBody>
      </p:sp>
      <p:sp>
        <p:nvSpPr>
          <p:cNvPr id="80899" name="内容占位符 5"/>
          <p:cNvSpPr>
            <a:spLocks noGrp="1"/>
          </p:cNvSpPr>
          <p:nvPr>
            <p:ph idx="1"/>
          </p:nvPr>
        </p:nvSpPr>
        <p:spPr>
          <a:xfrm>
            <a:off x="1000125" y="1600200"/>
            <a:ext cx="7143750" cy="4525963"/>
          </a:xfrm>
        </p:spPr>
        <p:txBody>
          <a:bodyPr/>
          <a:lstStyle/>
          <a:p>
            <a:pPr marL="363538" indent="-363538">
              <a:buFont typeface="Wingdings" pitchFamily="2" charset="2"/>
              <a:buNone/>
            </a:pPr>
            <a:r>
              <a:rPr lang="zh-CN" altLang="en-US" dirty="0">
                <a:solidFill>
                  <a:srgbClr val="008000"/>
                </a:solidFill>
                <a:latin typeface="楷体" pitchFamily="49" charset="-122"/>
              </a:rPr>
              <a:t>例</a:t>
            </a:r>
            <a:r>
              <a:rPr lang="en-US" altLang="zh-CN" dirty="0">
                <a:solidFill>
                  <a:srgbClr val="008000"/>
                </a:solidFill>
                <a:latin typeface="楷体" pitchFamily="49" charset="-122"/>
              </a:rPr>
              <a:t>2-2  </a:t>
            </a:r>
            <a:r>
              <a:rPr lang="zh-CN" altLang="en-US" dirty="0">
                <a:latin typeface="楷体" pitchFamily="49" charset="-122"/>
              </a:rPr>
              <a:t>将两个按值递增的链表</a:t>
            </a:r>
            <a:r>
              <a:rPr lang="en-US" altLang="zh-CN" dirty="0">
                <a:latin typeface="楷体" pitchFamily="49" charset="-122"/>
              </a:rPr>
              <a:t>La</a:t>
            </a:r>
            <a:r>
              <a:rPr lang="zh-CN" altLang="en-US" dirty="0">
                <a:latin typeface="楷体" pitchFamily="49" charset="-122"/>
              </a:rPr>
              <a:t>和</a:t>
            </a:r>
            <a:r>
              <a:rPr lang="en-US" altLang="zh-CN" dirty="0">
                <a:latin typeface="楷体" pitchFamily="49" charset="-122"/>
              </a:rPr>
              <a:t>Lb</a:t>
            </a:r>
            <a:r>
              <a:rPr lang="zh-CN" altLang="en-US" dirty="0">
                <a:latin typeface="楷体" pitchFamily="49" charset="-122"/>
              </a:rPr>
              <a:t>归并为一个按值递增的链表</a:t>
            </a:r>
            <a:r>
              <a:rPr lang="en-US" altLang="zh-CN" dirty="0">
                <a:latin typeface="楷体" pitchFamily="49" charset="-122"/>
              </a:rPr>
              <a:t>L</a:t>
            </a:r>
            <a:r>
              <a:rPr lang="zh-CN" altLang="en-US" dirty="0">
                <a:latin typeface="楷体" pitchFamily="49" charset="-122"/>
              </a:rPr>
              <a:t>。</a:t>
            </a:r>
            <a:endParaRPr lang="zh-CN" altLang="en-US" dirty="0">
              <a:solidFill>
                <a:srgbClr val="008000"/>
              </a:solidFill>
              <a:latin typeface="楷体" pitchFamily="49" charset="-122"/>
              <a:sym typeface="Wingdings" pitchFamily="2" charset="2"/>
            </a:endParaRPr>
          </a:p>
          <a:p>
            <a:pPr marL="363538" indent="-363538">
              <a:buFont typeface="Wingdings" pitchFamily="2" charset="2"/>
              <a:buNone/>
            </a:pPr>
            <a:r>
              <a:rPr lang="zh-CN" altLang="en-US" dirty="0">
                <a:solidFill>
                  <a:srgbClr val="008000"/>
                </a:solidFill>
                <a:latin typeface="楷体" pitchFamily="49" charset="-122"/>
                <a:sym typeface="Wingdings" pitchFamily="2" charset="2"/>
              </a:rPr>
              <a:t></a:t>
            </a:r>
            <a:r>
              <a:rPr lang="zh-CN" altLang="en-US" dirty="0">
                <a:solidFill>
                  <a:srgbClr val="CC0000"/>
                </a:solidFill>
                <a:latin typeface="楷体" pitchFamily="49" charset="-122"/>
              </a:rPr>
              <a:t>算法思路</a:t>
            </a:r>
            <a:r>
              <a:rPr lang="zh-CN" altLang="en-US" dirty="0">
                <a:latin typeface="楷体" pitchFamily="49" charset="-122"/>
              </a:rPr>
              <a:t>：</a:t>
            </a:r>
          </a:p>
          <a:p>
            <a:pPr marL="363538" indent="-363538">
              <a:buFont typeface="Wingdings" pitchFamily="2" charset="2"/>
              <a:buNone/>
            </a:pPr>
            <a:r>
              <a:rPr lang="zh-CN" altLang="en-US" dirty="0">
                <a:latin typeface="楷体" pitchFamily="49" charset="-122"/>
              </a:rPr>
              <a:t>	利用</a:t>
            </a:r>
            <a:r>
              <a:rPr lang="en-US" altLang="zh-CN" dirty="0">
                <a:latin typeface="楷体" pitchFamily="49" charset="-122"/>
              </a:rPr>
              <a:t>La</a:t>
            </a:r>
            <a:r>
              <a:rPr lang="zh-CN" altLang="en-US" dirty="0">
                <a:latin typeface="楷体" pitchFamily="49" charset="-122"/>
              </a:rPr>
              <a:t>存储归并结果。</a:t>
            </a:r>
          </a:p>
          <a:p>
            <a:pPr marL="363538" indent="-363538">
              <a:buFont typeface="Wingdings" pitchFamily="2" charset="2"/>
              <a:buNone/>
            </a:pPr>
            <a:r>
              <a:rPr lang="zh-CN" altLang="en-US" dirty="0">
                <a:latin typeface="楷体" pitchFamily="49" charset="-122"/>
              </a:rPr>
              <a:t>	对于</a:t>
            </a:r>
            <a:r>
              <a:rPr lang="en-US" altLang="zh-CN" dirty="0">
                <a:latin typeface="楷体" pitchFamily="49" charset="-122"/>
              </a:rPr>
              <a:t>Lb</a:t>
            </a:r>
            <a:r>
              <a:rPr lang="zh-CN" altLang="en-US" dirty="0">
                <a:latin typeface="楷体" pitchFamily="49" charset="-122"/>
              </a:rPr>
              <a:t>中的每个结点，依次插入到</a:t>
            </a:r>
            <a:r>
              <a:rPr lang="en-US" altLang="zh-CN" dirty="0">
                <a:latin typeface="楷体" pitchFamily="49" charset="-122"/>
              </a:rPr>
              <a:t>La</a:t>
            </a:r>
            <a:r>
              <a:rPr lang="zh-CN" altLang="en-US" dirty="0">
                <a:latin typeface="楷体" pitchFamily="49" charset="-122"/>
              </a:rPr>
              <a:t>中的相应位置上</a:t>
            </a:r>
            <a:r>
              <a:rPr lang="zh-CN" altLang="en-US" dirty="0">
                <a:solidFill>
                  <a:srgbClr val="008000"/>
                </a:solidFill>
                <a:latin typeface="楷体" pitchFamily="49" charset="-122"/>
              </a:rPr>
              <a:t>，销毁</a:t>
            </a:r>
            <a:r>
              <a:rPr lang="en-US" altLang="zh-CN" dirty="0">
                <a:solidFill>
                  <a:srgbClr val="008000"/>
                </a:solidFill>
                <a:latin typeface="楷体" pitchFamily="49" charset="-122"/>
              </a:rPr>
              <a:t>Lb</a:t>
            </a:r>
            <a:r>
              <a:rPr lang="zh-CN" altLang="en-US" dirty="0">
                <a:latin typeface="楷体" pitchFamily="49" charset="-122"/>
              </a:rPr>
              <a:t>。</a:t>
            </a:r>
            <a:endParaRPr lang="en-US" altLang="zh-CN" dirty="0">
              <a:latin typeface="楷体" pitchFamily="49" charset="-122"/>
            </a:endParaRPr>
          </a:p>
        </p:txBody>
      </p:sp>
      <p:sp>
        <p:nvSpPr>
          <p:cNvPr id="80900" name="灯片编号占位符 1"/>
          <p:cNvSpPr>
            <a:spLocks noGrp="1"/>
          </p:cNvSpPr>
          <p:nvPr>
            <p:ph type="sldNum" sz="quarter" idx="10"/>
          </p:nvPr>
        </p:nvSpPr>
        <p:spPr>
          <a:noFill/>
        </p:spPr>
        <p:txBody>
          <a:bodyPr/>
          <a:lstStyle/>
          <a:p>
            <a:fld id="{550AC9A7-905D-42AB-8446-8E121A6363C2}" type="slidenum">
              <a:rPr lang="zh-CN" altLang="en-US" smtClean="0">
                <a:ea typeface="宋体" charset="-122"/>
              </a:rPr>
              <a:pPr/>
              <a:t>38</a:t>
            </a:fld>
            <a:endParaRPr lang="en-US" altLang="zh-CN">
              <a:ea typeface="宋体"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4"/>
          <p:cNvSpPr>
            <a:spLocks noGrp="1"/>
          </p:cNvSpPr>
          <p:nvPr>
            <p:ph type="title"/>
          </p:nvPr>
        </p:nvSpPr>
        <p:spPr>
          <a:xfrm>
            <a:off x="1000125" y="274638"/>
            <a:ext cx="7143750" cy="1143000"/>
          </a:xfrm>
        </p:spPr>
        <p:txBody>
          <a:bodyPr/>
          <a:lstStyle/>
          <a:p>
            <a:pPr eaLnBrk="1" hangingPunct="1"/>
            <a:r>
              <a:rPr lang="zh-CN" altLang="en-US"/>
              <a:t>链表</a:t>
            </a:r>
            <a:endParaRPr lang="zh-CN" altLang="en-US" sz="1600" b="0">
              <a:solidFill>
                <a:srgbClr val="008000"/>
              </a:solidFill>
              <a:latin typeface="Times New Roman" pitchFamily="18" charset="0"/>
              <a:cs typeface="Times New Roman" pitchFamily="18" charset="0"/>
            </a:endParaRPr>
          </a:p>
        </p:txBody>
      </p:sp>
      <p:sp>
        <p:nvSpPr>
          <p:cNvPr id="81923" name="灯片编号占位符 1"/>
          <p:cNvSpPr>
            <a:spLocks noGrp="1"/>
          </p:cNvSpPr>
          <p:nvPr>
            <p:ph type="sldNum" sz="quarter" idx="10"/>
          </p:nvPr>
        </p:nvSpPr>
        <p:spPr>
          <a:noFill/>
        </p:spPr>
        <p:txBody>
          <a:bodyPr/>
          <a:lstStyle/>
          <a:p>
            <a:fld id="{5901DE70-D6C7-40A8-BB03-1B993D8DA60F}" type="slidenum">
              <a:rPr lang="zh-CN" altLang="en-US" smtClean="0">
                <a:ea typeface="宋体" charset="-122"/>
              </a:rPr>
              <a:pPr/>
              <a:t>39</a:t>
            </a:fld>
            <a:endParaRPr lang="en-US" altLang="zh-CN">
              <a:ea typeface="宋体" charset="-122"/>
            </a:endParaRPr>
          </a:p>
        </p:txBody>
      </p:sp>
      <p:grpSp>
        <p:nvGrpSpPr>
          <p:cNvPr id="81924" name="Group 3"/>
          <p:cNvGrpSpPr>
            <a:grpSpLocks/>
          </p:cNvGrpSpPr>
          <p:nvPr/>
        </p:nvGrpSpPr>
        <p:grpSpPr bwMode="auto">
          <a:xfrm>
            <a:off x="1979613" y="1846263"/>
            <a:ext cx="900112" cy="647700"/>
            <a:chOff x="1474" y="3068"/>
            <a:chExt cx="726" cy="318"/>
          </a:xfrm>
        </p:grpSpPr>
        <p:sp>
          <p:nvSpPr>
            <p:cNvPr id="82009" name="Rectangle 4"/>
            <p:cNvSpPr>
              <a:spLocks noChangeArrowheads="1"/>
            </p:cNvSpPr>
            <p:nvPr/>
          </p:nvSpPr>
          <p:spPr bwMode="auto">
            <a:xfrm>
              <a:off x="1474" y="3068"/>
              <a:ext cx="453" cy="318"/>
            </a:xfrm>
            <a:prstGeom prst="rect">
              <a:avLst/>
            </a:prstGeom>
            <a:solidFill>
              <a:schemeClr val="bg2">
                <a:alpha val="59999"/>
              </a:schemeClr>
            </a:solidFill>
            <a:ln w="6350" algn="ctr">
              <a:solidFill>
                <a:schemeClr val="tx1"/>
              </a:solidFill>
              <a:miter lim="800000"/>
              <a:headEnd/>
              <a:tailEnd type="none" w="sm" len="lg"/>
            </a:ln>
          </p:spPr>
          <p:txBody>
            <a:bodyPr wrap="none" anchor="ctr"/>
            <a:lstStyle/>
            <a:p>
              <a:pPr algn="ctr"/>
              <a:endParaRPr lang="zh-CN" altLang="en-US" sz="2400">
                <a:latin typeface="Times New Roman" pitchFamily="18" charset="0"/>
              </a:endParaRPr>
            </a:p>
          </p:txBody>
        </p:sp>
        <p:sp>
          <p:nvSpPr>
            <p:cNvPr id="82010" name="Rectangle 5"/>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anchor="ctr"/>
            <a:lstStyle/>
            <a:p>
              <a:pPr algn="ctr"/>
              <a:endParaRPr lang="en-US" altLang="zh-CN" sz="3200" b="1">
                <a:ea typeface="华文新魏" pitchFamily="2" charset="-122"/>
                <a:sym typeface="Symbol" pitchFamily="18" charset="2"/>
              </a:endParaRPr>
            </a:p>
          </p:txBody>
        </p:sp>
      </p:grpSp>
      <p:sp>
        <p:nvSpPr>
          <p:cNvPr id="81925" name="Text Box 6"/>
          <p:cNvSpPr txBox="1">
            <a:spLocks noChangeArrowheads="1"/>
          </p:cNvSpPr>
          <p:nvPr/>
        </p:nvSpPr>
        <p:spPr bwMode="auto">
          <a:xfrm>
            <a:off x="1116013" y="1955800"/>
            <a:ext cx="935037" cy="427038"/>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a:t>
            </a:r>
            <a:r>
              <a:rPr lang="en-US" altLang="zh-CN" sz="2400" b="1">
                <a:solidFill>
                  <a:srgbClr val="008000"/>
                </a:solidFill>
                <a:latin typeface="Times New Roman" pitchFamily="18" charset="0"/>
                <a:sym typeface="Wingdings" pitchFamily="2" charset="2"/>
              </a:rPr>
              <a:t></a:t>
            </a:r>
          </a:p>
        </p:txBody>
      </p:sp>
      <p:sp>
        <p:nvSpPr>
          <p:cNvPr id="108551" name="Line 7"/>
          <p:cNvSpPr>
            <a:spLocks noChangeShapeType="1"/>
          </p:cNvSpPr>
          <p:nvPr/>
        </p:nvSpPr>
        <p:spPr bwMode="auto">
          <a:xfrm>
            <a:off x="2700338" y="2205038"/>
            <a:ext cx="576262" cy="0"/>
          </a:xfrm>
          <a:prstGeom prst="line">
            <a:avLst/>
          </a:prstGeom>
          <a:noFill/>
          <a:ln w="38100">
            <a:solidFill>
              <a:srgbClr val="008000"/>
            </a:solidFill>
            <a:round/>
            <a:headEnd type="oval" w="med" len="med"/>
            <a:tailEnd type="arrow" w="lg" len="med"/>
          </a:ln>
        </p:spPr>
        <p:txBody>
          <a:bodyPr/>
          <a:lstStyle/>
          <a:p>
            <a:endParaRPr lang="zh-CN" altLang="en-US"/>
          </a:p>
        </p:txBody>
      </p:sp>
      <p:grpSp>
        <p:nvGrpSpPr>
          <p:cNvPr id="81927" name="Group 8"/>
          <p:cNvGrpSpPr>
            <a:grpSpLocks/>
          </p:cNvGrpSpPr>
          <p:nvPr/>
        </p:nvGrpSpPr>
        <p:grpSpPr bwMode="auto">
          <a:xfrm>
            <a:off x="3276600" y="1844675"/>
            <a:ext cx="900113" cy="647700"/>
            <a:chOff x="1474" y="3068"/>
            <a:chExt cx="726" cy="318"/>
          </a:xfrm>
        </p:grpSpPr>
        <p:sp>
          <p:nvSpPr>
            <p:cNvPr id="82007" name="Rectangle 9"/>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19</a:t>
              </a:r>
              <a:endParaRPr lang="en-US" altLang="zh-CN" sz="2800" b="1" baseline="-25000">
                <a:latin typeface="Times New Roman" pitchFamily="18" charset="0"/>
              </a:endParaRPr>
            </a:p>
          </p:txBody>
        </p:sp>
        <p:sp>
          <p:nvSpPr>
            <p:cNvPr id="82008" name="Rectangle 10"/>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81928" name="Group 11"/>
          <p:cNvGrpSpPr>
            <a:grpSpLocks/>
          </p:cNvGrpSpPr>
          <p:nvPr/>
        </p:nvGrpSpPr>
        <p:grpSpPr bwMode="auto">
          <a:xfrm>
            <a:off x="4573588" y="1844675"/>
            <a:ext cx="900112" cy="647700"/>
            <a:chOff x="1474" y="3068"/>
            <a:chExt cx="726" cy="318"/>
          </a:xfrm>
        </p:grpSpPr>
        <p:sp>
          <p:nvSpPr>
            <p:cNvPr id="82005" name="Rectangle 12"/>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26</a:t>
              </a:r>
              <a:endParaRPr lang="en-US" altLang="zh-CN" sz="2800" b="1" baseline="-25000">
                <a:latin typeface="Times New Roman" pitchFamily="18" charset="0"/>
              </a:endParaRPr>
            </a:p>
          </p:txBody>
        </p:sp>
        <p:sp>
          <p:nvSpPr>
            <p:cNvPr id="82006" name="Rectangle 13"/>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81929" name="Group 14"/>
          <p:cNvGrpSpPr>
            <a:grpSpLocks/>
          </p:cNvGrpSpPr>
          <p:nvPr/>
        </p:nvGrpSpPr>
        <p:grpSpPr bwMode="auto">
          <a:xfrm>
            <a:off x="5867400" y="1844675"/>
            <a:ext cx="900113" cy="647700"/>
            <a:chOff x="1474" y="3068"/>
            <a:chExt cx="726" cy="318"/>
          </a:xfrm>
        </p:grpSpPr>
        <p:sp>
          <p:nvSpPr>
            <p:cNvPr id="82003" name="Rectangle 15"/>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57</a:t>
              </a:r>
              <a:endParaRPr lang="en-US" altLang="zh-CN" sz="2800" b="1" baseline="-25000">
                <a:latin typeface="Times New Roman" pitchFamily="18" charset="0"/>
              </a:endParaRPr>
            </a:p>
          </p:txBody>
        </p:sp>
        <p:sp>
          <p:nvSpPr>
            <p:cNvPr id="82004" name="Rectangle 16"/>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3200" b="1">
                  <a:latin typeface="Times New Roman" pitchFamily="18" charset="0"/>
                  <a:sym typeface="Symbol" pitchFamily="18" charset="2"/>
                </a:rPr>
                <a:t></a:t>
              </a:r>
            </a:p>
          </p:txBody>
        </p:sp>
      </p:grpSp>
      <p:sp>
        <p:nvSpPr>
          <p:cNvPr id="81930" name="Line 17"/>
          <p:cNvSpPr>
            <a:spLocks noChangeShapeType="1"/>
          </p:cNvSpPr>
          <p:nvPr/>
        </p:nvSpPr>
        <p:spPr bwMode="auto">
          <a:xfrm>
            <a:off x="3997325" y="2205038"/>
            <a:ext cx="5762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108562" name="Line 18"/>
          <p:cNvSpPr>
            <a:spLocks noChangeShapeType="1"/>
          </p:cNvSpPr>
          <p:nvPr/>
        </p:nvSpPr>
        <p:spPr bwMode="auto">
          <a:xfrm>
            <a:off x="5292725" y="2205038"/>
            <a:ext cx="5762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108563" name="Line 19"/>
          <p:cNvSpPr>
            <a:spLocks noChangeShapeType="1"/>
          </p:cNvSpPr>
          <p:nvPr/>
        </p:nvSpPr>
        <p:spPr bwMode="auto">
          <a:xfrm>
            <a:off x="3109913" y="2262188"/>
            <a:ext cx="179387" cy="0"/>
          </a:xfrm>
          <a:prstGeom prst="line">
            <a:avLst/>
          </a:prstGeom>
          <a:noFill/>
          <a:ln w="38100">
            <a:solidFill>
              <a:srgbClr val="0000FF"/>
            </a:solidFill>
            <a:round/>
            <a:headEnd/>
            <a:tailEnd type="triangle" w="lg" len="sm"/>
          </a:ln>
        </p:spPr>
        <p:txBody>
          <a:bodyPr/>
          <a:lstStyle/>
          <a:p>
            <a:endParaRPr lang="zh-CN" altLang="en-US"/>
          </a:p>
        </p:txBody>
      </p:sp>
      <p:sp>
        <p:nvSpPr>
          <p:cNvPr id="108564" name="Line 20"/>
          <p:cNvSpPr>
            <a:spLocks noChangeShapeType="1"/>
          </p:cNvSpPr>
          <p:nvPr/>
        </p:nvSpPr>
        <p:spPr bwMode="auto">
          <a:xfrm>
            <a:off x="4284663" y="3194050"/>
            <a:ext cx="0" cy="1116013"/>
          </a:xfrm>
          <a:prstGeom prst="line">
            <a:avLst/>
          </a:prstGeom>
          <a:noFill/>
          <a:ln w="38100">
            <a:solidFill>
              <a:srgbClr val="0000FF"/>
            </a:solidFill>
            <a:round/>
            <a:headEnd/>
            <a:tailEnd type="none" w="lg" len="med"/>
          </a:ln>
        </p:spPr>
        <p:txBody>
          <a:bodyPr/>
          <a:lstStyle/>
          <a:p>
            <a:endParaRPr lang="zh-CN" altLang="en-US"/>
          </a:p>
        </p:txBody>
      </p:sp>
      <p:sp>
        <p:nvSpPr>
          <p:cNvPr id="108565" name="Line 21"/>
          <p:cNvSpPr>
            <a:spLocks noChangeShapeType="1"/>
          </p:cNvSpPr>
          <p:nvPr/>
        </p:nvSpPr>
        <p:spPr bwMode="auto">
          <a:xfrm flipH="1">
            <a:off x="3132138" y="3211513"/>
            <a:ext cx="1169987" cy="0"/>
          </a:xfrm>
          <a:prstGeom prst="line">
            <a:avLst/>
          </a:prstGeom>
          <a:noFill/>
          <a:ln w="38100">
            <a:solidFill>
              <a:srgbClr val="0000FF"/>
            </a:solidFill>
            <a:round/>
            <a:headEnd/>
            <a:tailEnd type="none" w="lg" len="med"/>
          </a:ln>
        </p:spPr>
        <p:txBody>
          <a:bodyPr/>
          <a:lstStyle/>
          <a:p>
            <a:endParaRPr lang="zh-CN" altLang="en-US"/>
          </a:p>
        </p:txBody>
      </p:sp>
      <p:sp>
        <p:nvSpPr>
          <p:cNvPr id="108566" name="Line 22"/>
          <p:cNvSpPr>
            <a:spLocks noChangeShapeType="1"/>
          </p:cNvSpPr>
          <p:nvPr/>
        </p:nvSpPr>
        <p:spPr bwMode="auto">
          <a:xfrm>
            <a:off x="2976563" y="4148138"/>
            <a:ext cx="287337" cy="0"/>
          </a:xfrm>
          <a:prstGeom prst="line">
            <a:avLst/>
          </a:prstGeom>
          <a:noFill/>
          <a:ln w="38100">
            <a:solidFill>
              <a:srgbClr val="0000FF"/>
            </a:solidFill>
            <a:round/>
            <a:headEnd/>
            <a:tailEnd type="triangle" w="lg" len="sm"/>
          </a:ln>
        </p:spPr>
        <p:txBody>
          <a:bodyPr/>
          <a:lstStyle/>
          <a:p>
            <a:endParaRPr lang="zh-CN" altLang="en-US"/>
          </a:p>
        </p:txBody>
      </p:sp>
      <p:grpSp>
        <p:nvGrpSpPr>
          <p:cNvPr id="6" name="Group 23"/>
          <p:cNvGrpSpPr>
            <a:grpSpLocks/>
          </p:cNvGrpSpPr>
          <p:nvPr/>
        </p:nvGrpSpPr>
        <p:grpSpPr bwMode="auto">
          <a:xfrm>
            <a:off x="1189038" y="3932238"/>
            <a:ext cx="2087562" cy="647700"/>
            <a:chOff x="703" y="2568"/>
            <a:chExt cx="1315" cy="408"/>
          </a:xfrm>
        </p:grpSpPr>
        <p:grpSp>
          <p:nvGrpSpPr>
            <p:cNvPr id="81998" name="Group 24"/>
            <p:cNvGrpSpPr>
              <a:grpSpLocks/>
            </p:cNvGrpSpPr>
            <p:nvPr/>
          </p:nvGrpSpPr>
          <p:grpSpPr bwMode="auto">
            <a:xfrm>
              <a:off x="1201" y="2568"/>
              <a:ext cx="567" cy="408"/>
              <a:chOff x="1474" y="3068"/>
              <a:chExt cx="726" cy="318"/>
            </a:xfrm>
          </p:grpSpPr>
          <p:sp>
            <p:nvSpPr>
              <p:cNvPr id="82001" name="Rectangle 25"/>
              <p:cNvSpPr>
                <a:spLocks noChangeArrowheads="1"/>
              </p:cNvSpPr>
              <p:nvPr/>
            </p:nvSpPr>
            <p:spPr bwMode="auto">
              <a:xfrm>
                <a:off x="1474" y="3068"/>
                <a:ext cx="453" cy="318"/>
              </a:xfrm>
              <a:prstGeom prst="rect">
                <a:avLst/>
              </a:prstGeom>
              <a:solidFill>
                <a:schemeClr val="bg2">
                  <a:alpha val="59999"/>
                </a:schemeClr>
              </a:solidFill>
              <a:ln w="6350" algn="ctr">
                <a:solidFill>
                  <a:schemeClr val="tx1"/>
                </a:solidFill>
                <a:miter lim="800000"/>
                <a:headEnd/>
                <a:tailEnd type="none" w="sm" len="lg"/>
              </a:ln>
            </p:spPr>
            <p:txBody>
              <a:bodyPr wrap="none" anchor="ctr"/>
              <a:lstStyle/>
              <a:p>
                <a:pPr algn="ctr"/>
                <a:endParaRPr lang="zh-CN" altLang="en-US" sz="2400">
                  <a:latin typeface="Times New Roman" pitchFamily="18" charset="0"/>
                </a:endParaRPr>
              </a:p>
            </p:txBody>
          </p:sp>
          <p:sp>
            <p:nvSpPr>
              <p:cNvPr id="82002" name="Rectangle 26"/>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anchor="ctr"/>
              <a:lstStyle/>
              <a:p>
                <a:pPr algn="ctr"/>
                <a:endParaRPr lang="en-US" altLang="zh-CN" sz="3200" b="1">
                  <a:ea typeface="华文新魏" pitchFamily="2" charset="-122"/>
                  <a:sym typeface="Symbol" pitchFamily="18" charset="2"/>
                </a:endParaRPr>
              </a:p>
            </p:txBody>
          </p:sp>
        </p:grpSp>
        <p:sp>
          <p:nvSpPr>
            <p:cNvPr id="81999" name="Text Box 27"/>
            <p:cNvSpPr txBox="1">
              <a:spLocks noChangeArrowheads="1"/>
            </p:cNvSpPr>
            <p:nvPr/>
          </p:nvSpPr>
          <p:spPr bwMode="auto">
            <a:xfrm>
              <a:off x="703" y="2637"/>
              <a:ext cx="543"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t>
              </a:r>
              <a:r>
                <a:rPr lang="en-US" altLang="zh-CN" sz="2400" b="1">
                  <a:latin typeface="Times New Roman" pitchFamily="18" charset="0"/>
                </a:rPr>
                <a:t>b</a:t>
              </a:r>
              <a:r>
                <a:rPr lang="en-US" altLang="zh-CN" sz="2400" b="1">
                  <a:solidFill>
                    <a:srgbClr val="008000"/>
                  </a:solidFill>
                  <a:latin typeface="Times New Roman" pitchFamily="18" charset="0"/>
                  <a:sym typeface="Wingdings" pitchFamily="2" charset="2"/>
                </a:rPr>
                <a:t></a:t>
              </a:r>
            </a:p>
          </p:txBody>
        </p:sp>
        <p:sp>
          <p:nvSpPr>
            <p:cNvPr id="82000" name="Line 28"/>
            <p:cNvSpPr>
              <a:spLocks noChangeShapeType="1"/>
            </p:cNvSpPr>
            <p:nvPr/>
          </p:nvSpPr>
          <p:spPr bwMode="auto">
            <a:xfrm>
              <a:off x="1655" y="2794"/>
              <a:ext cx="363" cy="0"/>
            </a:xfrm>
            <a:prstGeom prst="line">
              <a:avLst/>
            </a:prstGeom>
            <a:noFill/>
            <a:ln w="38100">
              <a:solidFill>
                <a:srgbClr val="008000"/>
              </a:solidFill>
              <a:round/>
              <a:headEnd type="oval" w="med" len="med"/>
              <a:tailEnd type="arrow" w="lg" len="med"/>
            </a:ln>
          </p:spPr>
          <p:txBody>
            <a:bodyPr/>
            <a:lstStyle/>
            <a:p>
              <a:endParaRPr lang="zh-CN" altLang="en-US"/>
            </a:p>
          </p:txBody>
        </p:sp>
      </p:grpSp>
      <p:grpSp>
        <p:nvGrpSpPr>
          <p:cNvPr id="81937" name="Group 29"/>
          <p:cNvGrpSpPr>
            <a:grpSpLocks/>
          </p:cNvGrpSpPr>
          <p:nvPr/>
        </p:nvGrpSpPr>
        <p:grpSpPr bwMode="auto">
          <a:xfrm>
            <a:off x="3276600" y="3930650"/>
            <a:ext cx="900113" cy="647700"/>
            <a:chOff x="1474" y="3068"/>
            <a:chExt cx="726" cy="318"/>
          </a:xfrm>
        </p:grpSpPr>
        <p:sp>
          <p:nvSpPr>
            <p:cNvPr id="81996" name="Rectangle 30"/>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10</a:t>
              </a:r>
              <a:endParaRPr lang="en-US" altLang="zh-CN" sz="2800" b="1" baseline="-25000">
                <a:latin typeface="Times New Roman" pitchFamily="18" charset="0"/>
              </a:endParaRPr>
            </a:p>
          </p:txBody>
        </p:sp>
        <p:sp>
          <p:nvSpPr>
            <p:cNvPr id="81997" name="Rectangle 31"/>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81938" name="Group 32"/>
          <p:cNvGrpSpPr>
            <a:grpSpLocks/>
          </p:cNvGrpSpPr>
          <p:nvPr/>
        </p:nvGrpSpPr>
        <p:grpSpPr bwMode="auto">
          <a:xfrm>
            <a:off x="4573588" y="3930650"/>
            <a:ext cx="900112" cy="647700"/>
            <a:chOff x="1474" y="3068"/>
            <a:chExt cx="726" cy="318"/>
          </a:xfrm>
        </p:grpSpPr>
        <p:sp>
          <p:nvSpPr>
            <p:cNvPr id="81994" name="Rectangle 33"/>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43</a:t>
              </a:r>
              <a:endParaRPr lang="en-US" altLang="zh-CN" sz="2800" b="1" baseline="-25000">
                <a:latin typeface="Times New Roman" pitchFamily="18" charset="0"/>
              </a:endParaRPr>
            </a:p>
          </p:txBody>
        </p:sp>
        <p:sp>
          <p:nvSpPr>
            <p:cNvPr id="81995" name="Rectangle 34"/>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81939" name="Group 35"/>
          <p:cNvGrpSpPr>
            <a:grpSpLocks/>
          </p:cNvGrpSpPr>
          <p:nvPr/>
        </p:nvGrpSpPr>
        <p:grpSpPr bwMode="auto">
          <a:xfrm>
            <a:off x="7165975" y="3930650"/>
            <a:ext cx="900113" cy="647700"/>
            <a:chOff x="1474" y="3068"/>
            <a:chExt cx="726" cy="318"/>
          </a:xfrm>
        </p:grpSpPr>
        <p:sp>
          <p:nvSpPr>
            <p:cNvPr id="81992" name="Rectangle 36"/>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78</a:t>
              </a:r>
              <a:endParaRPr lang="en-US" altLang="zh-CN" sz="2800" b="1" baseline="-25000">
                <a:latin typeface="Times New Roman" pitchFamily="18" charset="0"/>
              </a:endParaRPr>
            </a:p>
          </p:txBody>
        </p:sp>
        <p:sp>
          <p:nvSpPr>
            <p:cNvPr id="81993" name="Rectangle 37"/>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3200" b="1">
                  <a:latin typeface="Times New Roman" pitchFamily="18" charset="0"/>
                  <a:sym typeface="Symbol" pitchFamily="18" charset="2"/>
                </a:rPr>
                <a:t></a:t>
              </a:r>
            </a:p>
          </p:txBody>
        </p:sp>
      </p:grpSp>
      <p:sp>
        <p:nvSpPr>
          <p:cNvPr id="108582" name="Line 38"/>
          <p:cNvSpPr>
            <a:spLocks noChangeShapeType="1"/>
          </p:cNvSpPr>
          <p:nvPr/>
        </p:nvSpPr>
        <p:spPr bwMode="auto">
          <a:xfrm>
            <a:off x="3997325" y="4291013"/>
            <a:ext cx="5762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108583" name="Line 39"/>
          <p:cNvSpPr>
            <a:spLocks noChangeShapeType="1"/>
          </p:cNvSpPr>
          <p:nvPr/>
        </p:nvSpPr>
        <p:spPr bwMode="auto">
          <a:xfrm>
            <a:off x="5292725" y="4291013"/>
            <a:ext cx="5762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81942" name="Line 40"/>
          <p:cNvSpPr>
            <a:spLocks noChangeShapeType="1"/>
          </p:cNvSpPr>
          <p:nvPr/>
        </p:nvSpPr>
        <p:spPr bwMode="auto">
          <a:xfrm>
            <a:off x="6589713" y="4291013"/>
            <a:ext cx="576262" cy="0"/>
          </a:xfrm>
          <a:prstGeom prst="line">
            <a:avLst/>
          </a:prstGeom>
          <a:noFill/>
          <a:ln w="38100">
            <a:solidFill>
              <a:srgbClr val="008000"/>
            </a:solidFill>
            <a:round/>
            <a:headEnd type="oval" w="med" len="med"/>
            <a:tailEnd type="arrow" w="lg" len="med"/>
          </a:ln>
        </p:spPr>
        <p:txBody>
          <a:bodyPr/>
          <a:lstStyle/>
          <a:p>
            <a:endParaRPr lang="zh-CN" altLang="en-US"/>
          </a:p>
        </p:txBody>
      </p:sp>
      <p:grpSp>
        <p:nvGrpSpPr>
          <p:cNvPr id="81943" name="Group 41"/>
          <p:cNvGrpSpPr>
            <a:grpSpLocks/>
          </p:cNvGrpSpPr>
          <p:nvPr/>
        </p:nvGrpSpPr>
        <p:grpSpPr bwMode="auto">
          <a:xfrm>
            <a:off x="5868988" y="3930650"/>
            <a:ext cx="900112" cy="647700"/>
            <a:chOff x="1474" y="3068"/>
            <a:chExt cx="726" cy="318"/>
          </a:xfrm>
        </p:grpSpPr>
        <p:sp>
          <p:nvSpPr>
            <p:cNvPr id="81990" name="Rectangle 42"/>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62</a:t>
              </a:r>
              <a:endParaRPr lang="en-US" altLang="zh-CN" sz="2800" b="1" baseline="-25000">
                <a:latin typeface="Times New Roman" pitchFamily="18" charset="0"/>
              </a:endParaRPr>
            </a:p>
          </p:txBody>
        </p:sp>
        <p:sp>
          <p:nvSpPr>
            <p:cNvPr id="81991" name="Rectangle 43"/>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12" name="Group 44"/>
          <p:cNvGrpSpPr>
            <a:grpSpLocks/>
          </p:cNvGrpSpPr>
          <p:nvPr/>
        </p:nvGrpSpPr>
        <p:grpSpPr bwMode="auto">
          <a:xfrm>
            <a:off x="3565525" y="2492375"/>
            <a:ext cx="431800" cy="469900"/>
            <a:chOff x="2200" y="1842"/>
            <a:chExt cx="272" cy="296"/>
          </a:xfrm>
        </p:grpSpPr>
        <p:sp>
          <p:nvSpPr>
            <p:cNvPr id="81988" name="Line 45"/>
            <p:cNvSpPr>
              <a:spLocks noChangeShapeType="1"/>
            </p:cNvSpPr>
            <p:nvPr/>
          </p:nvSpPr>
          <p:spPr bwMode="auto">
            <a:xfrm>
              <a:off x="2200" y="1842"/>
              <a:ext cx="0" cy="273"/>
            </a:xfrm>
            <a:prstGeom prst="line">
              <a:avLst/>
            </a:prstGeom>
            <a:noFill/>
            <a:ln w="38100">
              <a:solidFill>
                <a:srgbClr val="FF6600"/>
              </a:solidFill>
              <a:round/>
              <a:headEnd type="triangle" w="med" len="med"/>
              <a:tailEnd type="none" w="lg" len="med"/>
            </a:ln>
          </p:spPr>
          <p:txBody>
            <a:bodyPr/>
            <a:lstStyle/>
            <a:p>
              <a:endParaRPr lang="zh-CN" altLang="en-US"/>
            </a:p>
          </p:txBody>
        </p:sp>
        <p:sp>
          <p:nvSpPr>
            <p:cNvPr id="81989" name="Text Box 46"/>
            <p:cNvSpPr txBox="1">
              <a:spLocks noChangeArrowheads="1"/>
            </p:cNvSpPr>
            <p:nvPr/>
          </p:nvSpPr>
          <p:spPr bwMode="auto">
            <a:xfrm>
              <a:off x="2200" y="1869"/>
              <a:ext cx="272" cy="269"/>
            </a:xfrm>
            <a:prstGeom prst="rect">
              <a:avLst/>
            </a:prstGeom>
            <a:noFill/>
            <a:ln w="6350" algn="ctr">
              <a:noFill/>
              <a:miter lim="800000"/>
              <a:headEnd/>
              <a:tailEnd type="none" w="sm" len="lg"/>
            </a:ln>
          </p:spPr>
          <p:txBody>
            <a:bodyPr lIns="0" tIns="0" rIns="0" bIns="0" anchor="ctr" anchorCtr="1">
              <a:spAutoFit/>
            </a:bodyPr>
            <a:lstStyle/>
            <a:p>
              <a:pPr>
                <a:spcBef>
                  <a:spcPct val="50000"/>
                </a:spcBef>
              </a:pPr>
              <a:r>
                <a:rPr lang="en-US" altLang="zh-CN" sz="2800" b="1">
                  <a:latin typeface="Times New Roman" pitchFamily="18" charset="0"/>
                </a:rPr>
                <a:t>p</a:t>
              </a:r>
              <a:endParaRPr lang="en-US" altLang="zh-CN" sz="2800" b="1">
                <a:solidFill>
                  <a:schemeClr val="bg1"/>
                </a:solidFill>
                <a:latin typeface="Times New Roman" pitchFamily="18" charset="0"/>
              </a:endParaRPr>
            </a:p>
          </p:txBody>
        </p:sp>
      </p:grpSp>
      <p:grpSp>
        <p:nvGrpSpPr>
          <p:cNvPr id="13" name="Group 47"/>
          <p:cNvGrpSpPr>
            <a:grpSpLocks/>
          </p:cNvGrpSpPr>
          <p:nvPr/>
        </p:nvGrpSpPr>
        <p:grpSpPr bwMode="auto">
          <a:xfrm>
            <a:off x="3565525" y="3325813"/>
            <a:ext cx="431800" cy="606425"/>
            <a:chOff x="2200" y="2549"/>
            <a:chExt cx="272" cy="382"/>
          </a:xfrm>
        </p:grpSpPr>
        <p:sp>
          <p:nvSpPr>
            <p:cNvPr id="81986" name="Line 48"/>
            <p:cNvSpPr>
              <a:spLocks noChangeShapeType="1"/>
            </p:cNvSpPr>
            <p:nvPr/>
          </p:nvSpPr>
          <p:spPr bwMode="auto">
            <a:xfrm>
              <a:off x="2200" y="2658"/>
              <a:ext cx="0" cy="273"/>
            </a:xfrm>
            <a:prstGeom prst="line">
              <a:avLst/>
            </a:prstGeom>
            <a:noFill/>
            <a:ln w="38100">
              <a:solidFill>
                <a:srgbClr val="FF6600"/>
              </a:solidFill>
              <a:round/>
              <a:headEnd/>
              <a:tailEnd type="triangle" w="med" len="med"/>
            </a:ln>
          </p:spPr>
          <p:txBody>
            <a:bodyPr/>
            <a:lstStyle/>
            <a:p>
              <a:endParaRPr lang="zh-CN" altLang="en-US"/>
            </a:p>
          </p:txBody>
        </p:sp>
        <p:sp>
          <p:nvSpPr>
            <p:cNvPr id="81987" name="Text Box 49"/>
            <p:cNvSpPr txBox="1">
              <a:spLocks noChangeArrowheads="1"/>
            </p:cNvSpPr>
            <p:nvPr/>
          </p:nvSpPr>
          <p:spPr bwMode="auto">
            <a:xfrm>
              <a:off x="2200" y="2549"/>
              <a:ext cx="272"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t>
              </a:r>
              <a:r>
                <a:rPr lang="en-US" altLang="zh-CN" sz="2400" b="1">
                  <a:latin typeface="Times New Roman" pitchFamily="18" charset="0"/>
                </a:rPr>
                <a:t>b</a:t>
              </a:r>
            </a:p>
          </p:txBody>
        </p:sp>
      </p:grpSp>
      <p:sp>
        <p:nvSpPr>
          <p:cNvPr id="108594" name="Line 50"/>
          <p:cNvSpPr>
            <a:spLocks noChangeShapeType="1"/>
          </p:cNvSpPr>
          <p:nvPr/>
        </p:nvSpPr>
        <p:spPr bwMode="auto">
          <a:xfrm>
            <a:off x="3997325" y="4292600"/>
            <a:ext cx="287338" cy="0"/>
          </a:xfrm>
          <a:prstGeom prst="line">
            <a:avLst/>
          </a:prstGeom>
          <a:noFill/>
          <a:ln w="38100">
            <a:solidFill>
              <a:srgbClr val="0000FF"/>
            </a:solidFill>
            <a:round/>
            <a:headEnd type="oval" w="med" len="med"/>
            <a:tailEnd type="none" w="lg" len="med"/>
          </a:ln>
        </p:spPr>
        <p:txBody>
          <a:bodyPr/>
          <a:lstStyle/>
          <a:p>
            <a:endParaRPr lang="zh-CN" altLang="en-US"/>
          </a:p>
        </p:txBody>
      </p:sp>
      <p:sp>
        <p:nvSpPr>
          <p:cNvPr id="108595" name="Line 51"/>
          <p:cNvSpPr>
            <a:spLocks noChangeShapeType="1"/>
          </p:cNvSpPr>
          <p:nvPr/>
        </p:nvSpPr>
        <p:spPr bwMode="auto">
          <a:xfrm>
            <a:off x="3132138" y="2262188"/>
            <a:ext cx="0" cy="954087"/>
          </a:xfrm>
          <a:prstGeom prst="line">
            <a:avLst/>
          </a:prstGeom>
          <a:noFill/>
          <a:ln w="38100">
            <a:solidFill>
              <a:srgbClr val="0000FF"/>
            </a:solidFill>
            <a:round/>
            <a:headEnd/>
            <a:tailEnd type="none" w="lg" len="med"/>
          </a:ln>
        </p:spPr>
        <p:txBody>
          <a:bodyPr/>
          <a:lstStyle/>
          <a:p>
            <a:endParaRPr lang="zh-CN" altLang="en-US"/>
          </a:p>
        </p:txBody>
      </p:sp>
      <p:sp>
        <p:nvSpPr>
          <p:cNvPr id="108596" name="Line 52"/>
          <p:cNvSpPr>
            <a:spLocks noChangeShapeType="1"/>
          </p:cNvSpPr>
          <p:nvPr/>
        </p:nvSpPr>
        <p:spPr bwMode="auto">
          <a:xfrm>
            <a:off x="2700338" y="2205038"/>
            <a:ext cx="287337" cy="0"/>
          </a:xfrm>
          <a:prstGeom prst="line">
            <a:avLst/>
          </a:prstGeom>
          <a:noFill/>
          <a:ln w="38100">
            <a:solidFill>
              <a:srgbClr val="0000FF"/>
            </a:solidFill>
            <a:round/>
            <a:headEnd type="oval" w="med" len="med"/>
            <a:tailEnd type="none" w="lg" len="med"/>
          </a:ln>
        </p:spPr>
        <p:txBody>
          <a:bodyPr/>
          <a:lstStyle/>
          <a:p>
            <a:endParaRPr lang="zh-CN" altLang="en-US"/>
          </a:p>
        </p:txBody>
      </p:sp>
      <p:sp>
        <p:nvSpPr>
          <p:cNvPr id="108597" name="Line 53"/>
          <p:cNvSpPr>
            <a:spLocks noChangeShapeType="1"/>
          </p:cNvSpPr>
          <p:nvPr/>
        </p:nvSpPr>
        <p:spPr bwMode="auto">
          <a:xfrm>
            <a:off x="2989263" y="2187575"/>
            <a:ext cx="0" cy="1979613"/>
          </a:xfrm>
          <a:prstGeom prst="line">
            <a:avLst/>
          </a:prstGeom>
          <a:noFill/>
          <a:ln w="38100">
            <a:solidFill>
              <a:srgbClr val="0000FF"/>
            </a:solidFill>
            <a:round/>
            <a:headEnd/>
            <a:tailEnd type="none" w="lg" len="med"/>
          </a:ln>
        </p:spPr>
        <p:txBody>
          <a:bodyPr/>
          <a:lstStyle/>
          <a:p>
            <a:endParaRPr lang="zh-CN" altLang="en-US"/>
          </a:p>
        </p:txBody>
      </p:sp>
      <p:grpSp>
        <p:nvGrpSpPr>
          <p:cNvPr id="14" name="Group 54"/>
          <p:cNvGrpSpPr>
            <a:grpSpLocks/>
          </p:cNvGrpSpPr>
          <p:nvPr/>
        </p:nvGrpSpPr>
        <p:grpSpPr bwMode="auto">
          <a:xfrm>
            <a:off x="4860925" y="3325813"/>
            <a:ext cx="431800" cy="606425"/>
            <a:chOff x="2200" y="2549"/>
            <a:chExt cx="272" cy="382"/>
          </a:xfrm>
        </p:grpSpPr>
        <p:sp>
          <p:nvSpPr>
            <p:cNvPr id="81984" name="Line 55"/>
            <p:cNvSpPr>
              <a:spLocks noChangeShapeType="1"/>
            </p:cNvSpPr>
            <p:nvPr/>
          </p:nvSpPr>
          <p:spPr bwMode="auto">
            <a:xfrm>
              <a:off x="2200" y="2658"/>
              <a:ext cx="0" cy="273"/>
            </a:xfrm>
            <a:prstGeom prst="line">
              <a:avLst/>
            </a:prstGeom>
            <a:noFill/>
            <a:ln w="38100">
              <a:solidFill>
                <a:srgbClr val="FF6600"/>
              </a:solidFill>
              <a:round/>
              <a:headEnd/>
              <a:tailEnd type="triangle" w="med" len="med"/>
            </a:ln>
          </p:spPr>
          <p:txBody>
            <a:bodyPr/>
            <a:lstStyle/>
            <a:p>
              <a:endParaRPr lang="zh-CN" altLang="en-US"/>
            </a:p>
          </p:txBody>
        </p:sp>
        <p:sp>
          <p:nvSpPr>
            <p:cNvPr id="81985" name="Text Box 56"/>
            <p:cNvSpPr txBox="1">
              <a:spLocks noChangeArrowheads="1"/>
            </p:cNvSpPr>
            <p:nvPr/>
          </p:nvSpPr>
          <p:spPr bwMode="auto">
            <a:xfrm>
              <a:off x="2200" y="2549"/>
              <a:ext cx="272"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t>
              </a:r>
              <a:r>
                <a:rPr lang="en-US" altLang="zh-CN" sz="2400" b="1">
                  <a:latin typeface="Times New Roman" pitchFamily="18" charset="0"/>
                </a:rPr>
                <a:t>b</a:t>
              </a:r>
            </a:p>
          </p:txBody>
        </p:sp>
      </p:grpSp>
      <p:grpSp>
        <p:nvGrpSpPr>
          <p:cNvPr id="15" name="Group 57"/>
          <p:cNvGrpSpPr>
            <a:grpSpLocks/>
          </p:cNvGrpSpPr>
          <p:nvPr/>
        </p:nvGrpSpPr>
        <p:grpSpPr bwMode="auto">
          <a:xfrm>
            <a:off x="6157913" y="3325813"/>
            <a:ext cx="431800" cy="606425"/>
            <a:chOff x="2200" y="2549"/>
            <a:chExt cx="272" cy="382"/>
          </a:xfrm>
        </p:grpSpPr>
        <p:sp>
          <p:nvSpPr>
            <p:cNvPr id="81982" name="Line 58"/>
            <p:cNvSpPr>
              <a:spLocks noChangeShapeType="1"/>
            </p:cNvSpPr>
            <p:nvPr/>
          </p:nvSpPr>
          <p:spPr bwMode="auto">
            <a:xfrm>
              <a:off x="2200" y="2658"/>
              <a:ext cx="0" cy="273"/>
            </a:xfrm>
            <a:prstGeom prst="line">
              <a:avLst/>
            </a:prstGeom>
            <a:noFill/>
            <a:ln w="38100">
              <a:solidFill>
                <a:srgbClr val="FF6600"/>
              </a:solidFill>
              <a:round/>
              <a:headEnd/>
              <a:tailEnd type="triangle" w="med" len="med"/>
            </a:ln>
          </p:spPr>
          <p:txBody>
            <a:bodyPr/>
            <a:lstStyle/>
            <a:p>
              <a:endParaRPr lang="zh-CN" altLang="en-US"/>
            </a:p>
          </p:txBody>
        </p:sp>
        <p:sp>
          <p:nvSpPr>
            <p:cNvPr id="81983" name="Text Box 59"/>
            <p:cNvSpPr txBox="1">
              <a:spLocks noChangeArrowheads="1"/>
            </p:cNvSpPr>
            <p:nvPr/>
          </p:nvSpPr>
          <p:spPr bwMode="auto">
            <a:xfrm>
              <a:off x="2200" y="2549"/>
              <a:ext cx="272"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t>
              </a:r>
              <a:r>
                <a:rPr lang="en-US" altLang="zh-CN" sz="2400" b="1">
                  <a:latin typeface="Times New Roman" pitchFamily="18" charset="0"/>
                </a:rPr>
                <a:t>b</a:t>
              </a:r>
            </a:p>
          </p:txBody>
        </p:sp>
      </p:grpSp>
      <p:grpSp>
        <p:nvGrpSpPr>
          <p:cNvPr id="16" name="Group 60"/>
          <p:cNvGrpSpPr>
            <a:grpSpLocks/>
          </p:cNvGrpSpPr>
          <p:nvPr/>
        </p:nvGrpSpPr>
        <p:grpSpPr bwMode="auto">
          <a:xfrm>
            <a:off x="4860925" y="2492375"/>
            <a:ext cx="431800" cy="469900"/>
            <a:chOff x="2200" y="1842"/>
            <a:chExt cx="272" cy="296"/>
          </a:xfrm>
        </p:grpSpPr>
        <p:sp>
          <p:nvSpPr>
            <p:cNvPr id="81980" name="Line 61"/>
            <p:cNvSpPr>
              <a:spLocks noChangeShapeType="1"/>
            </p:cNvSpPr>
            <p:nvPr/>
          </p:nvSpPr>
          <p:spPr bwMode="auto">
            <a:xfrm>
              <a:off x="2200" y="1842"/>
              <a:ext cx="0" cy="273"/>
            </a:xfrm>
            <a:prstGeom prst="line">
              <a:avLst/>
            </a:prstGeom>
            <a:noFill/>
            <a:ln w="38100">
              <a:solidFill>
                <a:srgbClr val="FF6600"/>
              </a:solidFill>
              <a:round/>
              <a:headEnd type="triangle" w="med" len="med"/>
              <a:tailEnd type="none" w="lg" len="med"/>
            </a:ln>
          </p:spPr>
          <p:txBody>
            <a:bodyPr/>
            <a:lstStyle/>
            <a:p>
              <a:endParaRPr lang="zh-CN" altLang="en-US"/>
            </a:p>
          </p:txBody>
        </p:sp>
        <p:sp>
          <p:nvSpPr>
            <p:cNvPr id="81981" name="Text Box 62"/>
            <p:cNvSpPr txBox="1">
              <a:spLocks noChangeArrowheads="1"/>
            </p:cNvSpPr>
            <p:nvPr/>
          </p:nvSpPr>
          <p:spPr bwMode="auto">
            <a:xfrm>
              <a:off x="2200" y="1869"/>
              <a:ext cx="272"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p</a:t>
              </a:r>
              <a:endParaRPr lang="en-US" altLang="zh-CN" sz="2800" b="1">
                <a:solidFill>
                  <a:schemeClr val="bg1"/>
                </a:solidFill>
                <a:latin typeface="Times New Roman" pitchFamily="18" charset="0"/>
              </a:endParaRPr>
            </a:p>
          </p:txBody>
        </p:sp>
      </p:grpSp>
      <p:grpSp>
        <p:nvGrpSpPr>
          <p:cNvPr id="17" name="Group 63"/>
          <p:cNvGrpSpPr>
            <a:grpSpLocks/>
          </p:cNvGrpSpPr>
          <p:nvPr/>
        </p:nvGrpSpPr>
        <p:grpSpPr bwMode="auto">
          <a:xfrm>
            <a:off x="6157913" y="2492375"/>
            <a:ext cx="431800" cy="469900"/>
            <a:chOff x="2200" y="1842"/>
            <a:chExt cx="272" cy="296"/>
          </a:xfrm>
        </p:grpSpPr>
        <p:sp>
          <p:nvSpPr>
            <p:cNvPr id="81978" name="Line 64"/>
            <p:cNvSpPr>
              <a:spLocks noChangeShapeType="1"/>
            </p:cNvSpPr>
            <p:nvPr/>
          </p:nvSpPr>
          <p:spPr bwMode="auto">
            <a:xfrm>
              <a:off x="2200" y="1842"/>
              <a:ext cx="0" cy="273"/>
            </a:xfrm>
            <a:prstGeom prst="line">
              <a:avLst/>
            </a:prstGeom>
            <a:noFill/>
            <a:ln w="38100">
              <a:solidFill>
                <a:srgbClr val="FF6600"/>
              </a:solidFill>
              <a:round/>
              <a:headEnd type="triangle" w="med" len="med"/>
              <a:tailEnd type="none" w="lg" len="med"/>
            </a:ln>
          </p:spPr>
          <p:txBody>
            <a:bodyPr/>
            <a:lstStyle/>
            <a:p>
              <a:endParaRPr lang="zh-CN" altLang="en-US"/>
            </a:p>
          </p:txBody>
        </p:sp>
        <p:sp>
          <p:nvSpPr>
            <p:cNvPr id="81979" name="Text Box 65"/>
            <p:cNvSpPr txBox="1">
              <a:spLocks noChangeArrowheads="1"/>
            </p:cNvSpPr>
            <p:nvPr/>
          </p:nvSpPr>
          <p:spPr bwMode="auto">
            <a:xfrm>
              <a:off x="2200" y="1869"/>
              <a:ext cx="272"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p</a:t>
              </a:r>
              <a:endParaRPr lang="en-US" altLang="zh-CN" sz="2800" b="1">
                <a:solidFill>
                  <a:schemeClr val="bg1"/>
                </a:solidFill>
                <a:latin typeface="Times New Roman" pitchFamily="18" charset="0"/>
              </a:endParaRPr>
            </a:p>
          </p:txBody>
        </p:sp>
      </p:grpSp>
      <p:sp>
        <p:nvSpPr>
          <p:cNvPr id="108610" name="Line 66"/>
          <p:cNvSpPr>
            <a:spLocks noChangeShapeType="1"/>
          </p:cNvSpPr>
          <p:nvPr/>
        </p:nvSpPr>
        <p:spPr bwMode="auto">
          <a:xfrm>
            <a:off x="5703888" y="2276475"/>
            <a:ext cx="179387" cy="0"/>
          </a:xfrm>
          <a:prstGeom prst="line">
            <a:avLst/>
          </a:prstGeom>
          <a:noFill/>
          <a:ln w="38100">
            <a:solidFill>
              <a:srgbClr val="0000FF"/>
            </a:solidFill>
            <a:round/>
            <a:headEnd/>
            <a:tailEnd type="triangle" w="lg" len="sm"/>
          </a:ln>
        </p:spPr>
        <p:txBody>
          <a:bodyPr/>
          <a:lstStyle/>
          <a:p>
            <a:endParaRPr lang="zh-CN" altLang="en-US"/>
          </a:p>
        </p:txBody>
      </p:sp>
      <p:sp>
        <p:nvSpPr>
          <p:cNvPr id="108611" name="Line 67"/>
          <p:cNvSpPr>
            <a:spLocks noChangeShapeType="1"/>
          </p:cNvSpPr>
          <p:nvPr/>
        </p:nvSpPr>
        <p:spPr bwMode="auto">
          <a:xfrm>
            <a:off x="5581650" y="3194050"/>
            <a:ext cx="0" cy="1116013"/>
          </a:xfrm>
          <a:prstGeom prst="line">
            <a:avLst/>
          </a:prstGeom>
          <a:noFill/>
          <a:ln w="38100">
            <a:solidFill>
              <a:srgbClr val="0000FF"/>
            </a:solidFill>
            <a:round/>
            <a:headEnd/>
            <a:tailEnd type="none" w="lg" len="med"/>
          </a:ln>
        </p:spPr>
        <p:txBody>
          <a:bodyPr/>
          <a:lstStyle/>
          <a:p>
            <a:endParaRPr lang="zh-CN" altLang="en-US"/>
          </a:p>
        </p:txBody>
      </p:sp>
      <p:sp>
        <p:nvSpPr>
          <p:cNvPr id="108612" name="Line 68"/>
          <p:cNvSpPr>
            <a:spLocks noChangeShapeType="1"/>
          </p:cNvSpPr>
          <p:nvPr/>
        </p:nvSpPr>
        <p:spPr bwMode="auto">
          <a:xfrm flipH="1" flipV="1">
            <a:off x="5562600" y="3211513"/>
            <a:ext cx="161925" cy="1587"/>
          </a:xfrm>
          <a:prstGeom prst="line">
            <a:avLst/>
          </a:prstGeom>
          <a:noFill/>
          <a:ln w="38100">
            <a:solidFill>
              <a:srgbClr val="0000FF"/>
            </a:solidFill>
            <a:round/>
            <a:headEnd/>
            <a:tailEnd type="none" w="lg" len="med"/>
          </a:ln>
        </p:spPr>
        <p:txBody>
          <a:bodyPr/>
          <a:lstStyle/>
          <a:p>
            <a:endParaRPr lang="zh-CN" altLang="en-US"/>
          </a:p>
        </p:txBody>
      </p:sp>
      <p:sp>
        <p:nvSpPr>
          <p:cNvPr id="108613" name="Line 69"/>
          <p:cNvSpPr>
            <a:spLocks noChangeShapeType="1"/>
          </p:cNvSpPr>
          <p:nvPr/>
        </p:nvSpPr>
        <p:spPr bwMode="auto">
          <a:xfrm>
            <a:off x="5294313" y="4292600"/>
            <a:ext cx="287337" cy="0"/>
          </a:xfrm>
          <a:prstGeom prst="line">
            <a:avLst/>
          </a:prstGeom>
          <a:noFill/>
          <a:ln w="38100">
            <a:solidFill>
              <a:srgbClr val="0000FF"/>
            </a:solidFill>
            <a:round/>
            <a:headEnd type="oval" w="med" len="med"/>
            <a:tailEnd type="none" w="lg" len="med"/>
          </a:ln>
        </p:spPr>
        <p:txBody>
          <a:bodyPr/>
          <a:lstStyle/>
          <a:p>
            <a:endParaRPr lang="zh-CN" altLang="en-US"/>
          </a:p>
        </p:txBody>
      </p:sp>
      <p:sp>
        <p:nvSpPr>
          <p:cNvPr id="108614" name="Line 70"/>
          <p:cNvSpPr>
            <a:spLocks noChangeShapeType="1"/>
          </p:cNvSpPr>
          <p:nvPr/>
        </p:nvSpPr>
        <p:spPr bwMode="auto">
          <a:xfrm>
            <a:off x="5711825" y="2276475"/>
            <a:ext cx="0" cy="954088"/>
          </a:xfrm>
          <a:prstGeom prst="line">
            <a:avLst/>
          </a:prstGeom>
          <a:noFill/>
          <a:ln w="38100">
            <a:solidFill>
              <a:srgbClr val="0000FF"/>
            </a:solidFill>
            <a:round/>
            <a:headEnd/>
            <a:tailEnd type="none" w="lg" len="med"/>
          </a:ln>
        </p:spPr>
        <p:txBody>
          <a:bodyPr/>
          <a:lstStyle/>
          <a:p>
            <a:endParaRPr lang="zh-CN" altLang="en-US"/>
          </a:p>
        </p:txBody>
      </p:sp>
      <p:sp>
        <p:nvSpPr>
          <p:cNvPr id="108615" name="Line 71"/>
          <p:cNvSpPr>
            <a:spLocks noChangeShapeType="1"/>
          </p:cNvSpPr>
          <p:nvPr/>
        </p:nvSpPr>
        <p:spPr bwMode="auto">
          <a:xfrm>
            <a:off x="4416425" y="4148138"/>
            <a:ext cx="161925" cy="0"/>
          </a:xfrm>
          <a:prstGeom prst="line">
            <a:avLst/>
          </a:prstGeom>
          <a:noFill/>
          <a:ln w="38100">
            <a:solidFill>
              <a:srgbClr val="0000FF"/>
            </a:solidFill>
            <a:round/>
            <a:headEnd/>
            <a:tailEnd type="triangle" w="lg" len="sm"/>
          </a:ln>
        </p:spPr>
        <p:txBody>
          <a:bodyPr/>
          <a:lstStyle/>
          <a:p>
            <a:endParaRPr lang="zh-CN" altLang="en-US"/>
          </a:p>
        </p:txBody>
      </p:sp>
      <p:sp>
        <p:nvSpPr>
          <p:cNvPr id="108616" name="Line 72"/>
          <p:cNvSpPr>
            <a:spLocks noChangeShapeType="1"/>
          </p:cNvSpPr>
          <p:nvPr/>
        </p:nvSpPr>
        <p:spPr bwMode="auto">
          <a:xfrm>
            <a:off x="5292725" y="2222500"/>
            <a:ext cx="287338" cy="0"/>
          </a:xfrm>
          <a:prstGeom prst="line">
            <a:avLst/>
          </a:prstGeom>
          <a:noFill/>
          <a:ln w="38100">
            <a:solidFill>
              <a:srgbClr val="0000FF"/>
            </a:solidFill>
            <a:round/>
            <a:headEnd type="oval" w="med" len="med"/>
            <a:tailEnd type="none" w="lg" len="med"/>
          </a:ln>
        </p:spPr>
        <p:txBody>
          <a:bodyPr/>
          <a:lstStyle/>
          <a:p>
            <a:endParaRPr lang="zh-CN" altLang="en-US"/>
          </a:p>
        </p:txBody>
      </p:sp>
      <p:sp>
        <p:nvSpPr>
          <p:cNvPr id="108617" name="Line 73"/>
          <p:cNvSpPr>
            <a:spLocks noChangeShapeType="1"/>
          </p:cNvSpPr>
          <p:nvPr/>
        </p:nvSpPr>
        <p:spPr bwMode="auto">
          <a:xfrm>
            <a:off x="5581650" y="2205038"/>
            <a:ext cx="0" cy="863600"/>
          </a:xfrm>
          <a:prstGeom prst="line">
            <a:avLst/>
          </a:prstGeom>
          <a:noFill/>
          <a:ln w="38100">
            <a:solidFill>
              <a:srgbClr val="0000FF"/>
            </a:solidFill>
            <a:round/>
            <a:headEnd/>
            <a:tailEnd type="none" w="lg" len="med"/>
          </a:ln>
        </p:spPr>
        <p:txBody>
          <a:bodyPr/>
          <a:lstStyle/>
          <a:p>
            <a:endParaRPr lang="zh-CN" altLang="en-US"/>
          </a:p>
        </p:txBody>
      </p:sp>
      <p:sp>
        <p:nvSpPr>
          <p:cNvPr id="108618" name="Line 74"/>
          <p:cNvSpPr>
            <a:spLocks noChangeShapeType="1"/>
          </p:cNvSpPr>
          <p:nvPr/>
        </p:nvSpPr>
        <p:spPr bwMode="auto">
          <a:xfrm flipH="1">
            <a:off x="4416425" y="3068638"/>
            <a:ext cx="1169988" cy="0"/>
          </a:xfrm>
          <a:prstGeom prst="line">
            <a:avLst/>
          </a:prstGeom>
          <a:noFill/>
          <a:ln w="38100">
            <a:solidFill>
              <a:srgbClr val="0000FF"/>
            </a:solidFill>
            <a:round/>
            <a:headEnd/>
            <a:tailEnd type="none" w="lg" len="med"/>
          </a:ln>
        </p:spPr>
        <p:txBody>
          <a:bodyPr/>
          <a:lstStyle/>
          <a:p>
            <a:endParaRPr lang="zh-CN" altLang="en-US"/>
          </a:p>
        </p:txBody>
      </p:sp>
      <p:sp>
        <p:nvSpPr>
          <p:cNvPr id="108619" name="Line 75"/>
          <p:cNvSpPr>
            <a:spLocks noChangeShapeType="1"/>
          </p:cNvSpPr>
          <p:nvPr/>
        </p:nvSpPr>
        <p:spPr bwMode="auto">
          <a:xfrm>
            <a:off x="4429125" y="3057525"/>
            <a:ext cx="0" cy="1096963"/>
          </a:xfrm>
          <a:prstGeom prst="line">
            <a:avLst/>
          </a:prstGeom>
          <a:noFill/>
          <a:ln w="38100">
            <a:solidFill>
              <a:srgbClr val="0000FF"/>
            </a:solidFill>
            <a:round/>
            <a:headEnd/>
            <a:tailEnd type="none" w="lg" len="med"/>
          </a:ln>
        </p:spPr>
        <p:txBody>
          <a:bodyPr/>
          <a:lstStyle/>
          <a:p>
            <a:endParaRPr lang="zh-CN" altLang="en-US"/>
          </a:p>
        </p:txBody>
      </p:sp>
      <p:grpSp>
        <p:nvGrpSpPr>
          <p:cNvPr id="18" name="Group 76"/>
          <p:cNvGrpSpPr>
            <a:grpSpLocks/>
          </p:cNvGrpSpPr>
          <p:nvPr/>
        </p:nvGrpSpPr>
        <p:grpSpPr bwMode="auto">
          <a:xfrm>
            <a:off x="7285038" y="2492375"/>
            <a:ext cx="431800" cy="469900"/>
            <a:chOff x="2200" y="1842"/>
            <a:chExt cx="272" cy="296"/>
          </a:xfrm>
        </p:grpSpPr>
        <p:sp>
          <p:nvSpPr>
            <p:cNvPr id="81976" name="Line 77"/>
            <p:cNvSpPr>
              <a:spLocks noChangeShapeType="1"/>
            </p:cNvSpPr>
            <p:nvPr/>
          </p:nvSpPr>
          <p:spPr bwMode="auto">
            <a:xfrm>
              <a:off x="2200" y="1842"/>
              <a:ext cx="0" cy="273"/>
            </a:xfrm>
            <a:prstGeom prst="line">
              <a:avLst/>
            </a:prstGeom>
            <a:noFill/>
            <a:ln w="38100">
              <a:solidFill>
                <a:srgbClr val="FF6600"/>
              </a:solidFill>
              <a:round/>
              <a:headEnd type="triangle" w="med" len="med"/>
              <a:tailEnd type="none" w="lg" len="med"/>
            </a:ln>
          </p:spPr>
          <p:txBody>
            <a:bodyPr/>
            <a:lstStyle/>
            <a:p>
              <a:endParaRPr lang="zh-CN" altLang="en-US"/>
            </a:p>
          </p:txBody>
        </p:sp>
        <p:sp>
          <p:nvSpPr>
            <p:cNvPr id="81977" name="Text Box 78"/>
            <p:cNvSpPr txBox="1">
              <a:spLocks noChangeArrowheads="1"/>
            </p:cNvSpPr>
            <p:nvPr/>
          </p:nvSpPr>
          <p:spPr bwMode="auto">
            <a:xfrm>
              <a:off x="2200" y="1869"/>
              <a:ext cx="272"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p</a:t>
              </a:r>
              <a:endParaRPr lang="en-US" altLang="zh-CN" sz="2800" b="1">
                <a:solidFill>
                  <a:schemeClr val="bg1"/>
                </a:solidFill>
                <a:latin typeface="Times New Roman" pitchFamily="18" charset="0"/>
              </a:endParaRPr>
            </a:p>
          </p:txBody>
        </p:sp>
      </p:grpSp>
      <p:sp>
        <p:nvSpPr>
          <p:cNvPr id="108623" name="Text Box 79"/>
          <p:cNvSpPr txBox="1">
            <a:spLocks noChangeArrowheads="1"/>
          </p:cNvSpPr>
          <p:nvPr/>
        </p:nvSpPr>
        <p:spPr bwMode="auto">
          <a:xfrm>
            <a:off x="6445250" y="1928813"/>
            <a:ext cx="287338" cy="457200"/>
          </a:xfrm>
          <a:prstGeom prst="rect">
            <a:avLst/>
          </a:prstGeom>
          <a:solidFill>
            <a:schemeClr val="bg1"/>
          </a:solidFill>
          <a:ln w="6350" algn="ctr">
            <a:noFill/>
            <a:miter lim="800000"/>
            <a:headEnd/>
            <a:tailEnd type="none" w="sm" len="lg"/>
          </a:ln>
        </p:spPr>
        <p:txBody>
          <a:bodyPr>
            <a:spAutoFit/>
          </a:bodyPr>
          <a:lstStyle/>
          <a:p>
            <a:pPr algn="ctr">
              <a:spcBef>
                <a:spcPct val="50000"/>
              </a:spcBef>
            </a:pPr>
            <a:endParaRPr lang="zh-CN" altLang="en-US" sz="2400">
              <a:latin typeface="Times New Roman" pitchFamily="18" charset="0"/>
            </a:endParaRPr>
          </a:p>
        </p:txBody>
      </p:sp>
      <p:sp>
        <p:nvSpPr>
          <p:cNvPr id="108624" name="Line 80"/>
          <p:cNvSpPr>
            <a:spLocks noChangeShapeType="1"/>
          </p:cNvSpPr>
          <p:nvPr/>
        </p:nvSpPr>
        <p:spPr bwMode="auto">
          <a:xfrm>
            <a:off x="5707063" y="4141788"/>
            <a:ext cx="161925" cy="0"/>
          </a:xfrm>
          <a:prstGeom prst="line">
            <a:avLst/>
          </a:prstGeom>
          <a:noFill/>
          <a:ln w="38100">
            <a:solidFill>
              <a:srgbClr val="0000FF"/>
            </a:solidFill>
            <a:round/>
            <a:headEnd/>
            <a:tailEnd type="triangle" w="lg" len="sm"/>
          </a:ln>
        </p:spPr>
        <p:txBody>
          <a:bodyPr/>
          <a:lstStyle/>
          <a:p>
            <a:endParaRPr lang="zh-CN" altLang="en-US"/>
          </a:p>
        </p:txBody>
      </p:sp>
      <p:sp>
        <p:nvSpPr>
          <p:cNvPr id="108625" name="Line 81"/>
          <p:cNvSpPr>
            <a:spLocks noChangeShapeType="1"/>
          </p:cNvSpPr>
          <p:nvPr/>
        </p:nvSpPr>
        <p:spPr bwMode="auto">
          <a:xfrm>
            <a:off x="6583363" y="2216150"/>
            <a:ext cx="287337" cy="0"/>
          </a:xfrm>
          <a:prstGeom prst="line">
            <a:avLst/>
          </a:prstGeom>
          <a:noFill/>
          <a:ln w="38100">
            <a:solidFill>
              <a:srgbClr val="0000FF"/>
            </a:solidFill>
            <a:round/>
            <a:headEnd type="oval" w="med" len="med"/>
            <a:tailEnd type="none" w="lg" len="med"/>
          </a:ln>
        </p:spPr>
        <p:txBody>
          <a:bodyPr/>
          <a:lstStyle/>
          <a:p>
            <a:endParaRPr lang="zh-CN" altLang="en-US"/>
          </a:p>
        </p:txBody>
      </p:sp>
      <p:sp>
        <p:nvSpPr>
          <p:cNvPr id="108626" name="Line 82"/>
          <p:cNvSpPr>
            <a:spLocks noChangeShapeType="1"/>
          </p:cNvSpPr>
          <p:nvPr/>
        </p:nvSpPr>
        <p:spPr bwMode="auto">
          <a:xfrm>
            <a:off x="6872288" y="2198688"/>
            <a:ext cx="0" cy="1169987"/>
          </a:xfrm>
          <a:prstGeom prst="line">
            <a:avLst/>
          </a:prstGeom>
          <a:noFill/>
          <a:ln w="38100">
            <a:solidFill>
              <a:srgbClr val="0000FF"/>
            </a:solidFill>
            <a:round/>
            <a:headEnd/>
            <a:tailEnd type="none" w="lg" len="med"/>
          </a:ln>
        </p:spPr>
        <p:txBody>
          <a:bodyPr/>
          <a:lstStyle/>
          <a:p>
            <a:endParaRPr lang="zh-CN" altLang="en-US"/>
          </a:p>
        </p:txBody>
      </p:sp>
      <p:sp>
        <p:nvSpPr>
          <p:cNvPr id="108627" name="Line 83"/>
          <p:cNvSpPr>
            <a:spLocks noChangeShapeType="1"/>
          </p:cNvSpPr>
          <p:nvPr/>
        </p:nvSpPr>
        <p:spPr bwMode="auto">
          <a:xfrm flipH="1">
            <a:off x="5707063" y="3355975"/>
            <a:ext cx="1187450" cy="0"/>
          </a:xfrm>
          <a:prstGeom prst="line">
            <a:avLst/>
          </a:prstGeom>
          <a:noFill/>
          <a:ln w="38100">
            <a:solidFill>
              <a:srgbClr val="0000FF"/>
            </a:solidFill>
            <a:round/>
            <a:headEnd/>
            <a:tailEnd type="none" w="lg" len="med"/>
          </a:ln>
        </p:spPr>
        <p:txBody>
          <a:bodyPr/>
          <a:lstStyle/>
          <a:p>
            <a:endParaRPr lang="zh-CN" altLang="en-US"/>
          </a:p>
        </p:txBody>
      </p:sp>
      <p:sp>
        <p:nvSpPr>
          <p:cNvPr id="108628" name="Line 84"/>
          <p:cNvSpPr>
            <a:spLocks noChangeShapeType="1"/>
          </p:cNvSpPr>
          <p:nvPr/>
        </p:nvSpPr>
        <p:spPr bwMode="auto">
          <a:xfrm flipH="1">
            <a:off x="5719763" y="3355975"/>
            <a:ext cx="4762" cy="792163"/>
          </a:xfrm>
          <a:prstGeom prst="line">
            <a:avLst/>
          </a:prstGeom>
          <a:noFill/>
          <a:ln w="38100">
            <a:solidFill>
              <a:srgbClr val="0000FF"/>
            </a:solidFill>
            <a:round/>
            <a:headEnd/>
            <a:tailEnd type="none" w="lg" len="med"/>
          </a:ln>
        </p:spPr>
        <p:txBody>
          <a:bodyPr/>
          <a:lstStyle/>
          <a:p>
            <a:endParaRPr lang="zh-CN" altLang="en-US"/>
          </a:p>
        </p:txBody>
      </p:sp>
      <p:sp>
        <p:nvSpPr>
          <p:cNvPr id="108629" name="Text Box 85"/>
          <p:cNvSpPr txBox="1">
            <a:spLocks noChangeArrowheads="1"/>
          </p:cNvSpPr>
          <p:nvPr/>
        </p:nvSpPr>
        <p:spPr bwMode="auto">
          <a:xfrm>
            <a:off x="1476375" y="5213350"/>
            <a:ext cx="6697663" cy="519113"/>
          </a:xfrm>
          <a:prstGeom prst="rect">
            <a:avLst/>
          </a:prstGeom>
          <a:noFill/>
          <a:ln w="6350" algn="ctr">
            <a:noFill/>
            <a:miter lim="800000"/>
            <a:headEnd/>
            <a:tailEnd type="none" w="sm" len="lg"/>
          </a:ln>
        </p:spPr>
        <p:txBody>
          <a:bodyPr>
            <a:spAutoFit/>
          </a:bodyPr>
          <a:lstStyle/>
          <a:p>
            <a:r>
              <a:rPr lang="en-US" altLang="zh-CN" sz="2800" b="1">
                <a:solidFill>
                  <a:srgbClr val="FF0000"/>
                </a:solidFill>
                <a:latin typeface="Times New Roman" pitchFamily="18" charset="0"/>
              </a:rPr>
              <a:t>while ( p-&gt;data &lt; L</a:t>
            </a:r>
            <a:r>
              <a:rPr lang="en-US" altLang="zh-CN" sz="2400" b="1">
                <a:solidFill>
                  <a:srgbClr val="FF0000"/>
                </a:solidFill>
                <a:latin typeface="Times New Roman" pitchFamily="18" charset="0"/>
              </a:rPr>
              <a:t>b</a:t>
            </a:r>
            <a:r>
              <a:rPr lang="en-US" altLang="zh-CN" sz="2800" b="1">
                <a:solidFill>
                  <a:srgbClr val="FF0000"/>
                </a:solidFill>
                <a:latin typeface="Times New Roman" pitchFamily="18" charset="0"/>
              </a:rPr>
              <a:t>-&gt;data )   p = p-&gt;next;</a:t>
            </a:r>
            <a:endParaRPr lang="zh-CN" altLang="en-US" sz="2800" b="1">
              <a:solidFill>
                <a:srgbClr val="FF0000"/>
              </a:solidFill>
              <a:latin typeface="Times New Roman" pitchFamily="18" charset="0"/>
            </a:endParaRPr>
          </a:p>
        </p:txBody>
      </p:sp>
      <p:sp>
        <p:nvSpPr>
          <p:cNvPr id="108630" name="Text Box 86"/>
          <p:cNvSpPr txBox="1">
            <a:spLocks noChangeArrowheads="1"/>
          </p:cNvSpPr>
          <p:nvPr/>
        </p:nvSpPr>
        <p:spPr bwMode="auto">
          <a:xfrm>
            <a:off x="1836738" y="5213350"/>
            <a:ext cx="5184775" cy="519113"/>
          </a:xfrm>
          <a:prstGeom prst="rect">
            <a:avLst/>
          </a:prstGeom>
          <a:solidFill>
            <a:schemeClr val="bg1"/>
          </a:solidFill>
          <a:ln w="6350" algn="ctr">
            <a:noFill/>
            <a:miter lim="800000"/>
            <a:headEnd/>
            <a:tailEnd type="none" w="sm" len="lg"/>
          </a:ln>
        </p:spPr>
        <p:txBody>
          <a:bodyPr>
            <a:spAutoFit/>
          </a:bodyPr>
          <a:lstStyle/>
          <a:p>
            <a:pPr algn="ctr"/>
            <a:r>
              <a:rPr lang="en-US" altLang="zh-CN" sz="2800" b="1">
                <a:solidFill>
                  <a:srgbClr val="FF0000"/>
                </a:solidFill>
                <a:latin typeface="Times New Roman" pitchFamily="18" charset="0"/>
              </a:rPr>
              <a:t>p = L-&gt;next;       L</a:t>
            </a:r>
            <a:r>
              <a:rPr lang="en-US" altLang="zh-CN" sz="2400" b="1">
                <a:solidFill>
                  <a:srgbClr val="FF0000"/>
                </a:solidFill>
                <a:latin typeface="Times New Roman" pitchFamily="18" charset="0"/>
              </a:rPr>
              <a:t>b</a:t>
            </a:r>
            <a:r>
              <a:rPr lang="en-US" altLang="zh-CN" sz="2800" b="1">
                <a:solidFill>
                  <a:srgbClr val="FF0000"/>
                </a:solidFill>
                <a:latin typeface="Times New Roman" pitchFamily="18" charset="0"/>
              </a:rPr>
              <a:t> = L</a:t>
            </a:r>
            <a:r>
              <a:rPr lang="en-US" altLang="zh-CN" sz="2400" b="1">
                <a:solidFill>
                  <a:srgbClr val="FF0000"/>
                </a:solidFill>
                <a:latin typeface="Times New Roman" pitchFamily="18" charset="0"/>
              </a:rPr>
              <a:t>b</a:t>
            </a:r>
            <a:r>
              <a:rPr lang="en-US" altLang="zh-CN" sz="2800" b="1">
                <a:solidFill>
                  <a:srgbClr val="FF0000"/>
                </a:solidFill>
                <a:latin typeface="Times New Roman" pitchFamily="18" charset="0"/>
              </a:rPr>
              <a:t>-&gt;next;</a:t>
            </a:r>
          </a:p>
        </p:txBody>
      </p:sp>
      <p:sp>
        <p:nvSpPr>
          <p:cNvPr id="108631" name="Text Box 87"/>
          <p:cNvSpPr txBox="1">
            <a:spLocks noChangeArrowheads="1"/>
          </p:cNvSpPr>
          <p:nvPr/>
        </p:nvSpPr>
        <p:spPr bwMode="auto">
          <a:xfrm>
            <a:off x="1908175" y="5213350"/>
            <a:ext cx="4537075" cy="519113"/>
          </a:xfrm>
          <a:prstGeom prst="rect">
            <a:avLst/>
          </a:prstGeom>
          <a:solidFill>
            <a:schemeClr val="bg1"/>
          </a:solidFill>
          <a:ln w="6350" algn="ctr">
            <a:noFill/>
            <a:miter lim="800000"/>
            <a:headEnd/>
            <a:tailEnd type="none" w="sm" len="lg"/>
          </a:ln>
        </p:spPr>
        <p:txBody>
          <a:bodyPr>
            <a:spAutoFit/>
          </a:bodyPr>
          <a:lstStyle/>
          <a:p>
            <a:r>
              <a:rPr lang="en-US" altLang="zh-CN" sz="2800" b="1">
                <a:solidFill>
                  <a:srgbClr val="008000"/>
                </a:solidFill>
                <a:latin typeface="Times New Roman" pitchFamily="18" charset="0"/>
              </a:rPr>
              <a:t>La</a:t>
            </a:r>
            <a:r>
              <a:rPr lang="en-US" altLang="zh-CN" sz="2800" b="1">
                <a:solidFill>
                  <a:srgbClr val="FF0000"/>
                </a:solidFill>
                <a:latin typeface="Times New Roman" pitchFamily="18" charset="0"/>
              </a:rPr>
              <a:t>-&gt;next = L</a:t>
            </a:r>
            <a:r>
              <a:rPr lang="en-US" altLang="zh-CN" sz="2400" b="1">
                <a:solidFill>
                  <a:srgbClr val="FF0000"/>
                </a:solidFill>
                <a:latin typeface="Times New Roman" pitchFamily="18" charset="0"/>
              </a:rPr>
              <a:t>b</a:t>
            </a:r>
            <a:r>
              <a:rPr lang="en-US" altLang="zh-CN" sz="2800" b="1">
                <a:solidFill>
                  <a:srgbClr val="FF0000"/>
                </a:solidFill>
                <a:latin typeface="Times New Roman" pitchFamily="18" charset="0"/>
              </a:rPr>
              <a:t>;        </a:t>
            </a:r>
            <a:r>
              <a:rPr lang="en-US" altLang="zh-CN" sz="2800" b="1">
                <a:solidFill>
                  <a:srgbClr val="008000"/>
                </a:solidFill>
                <a:latin typeface="Times New Roman" pitchFamily="18" charset="0"/>
              </a:rPr>
              <a:t>q</a:t>
            </a:r>
            <a:r>
              <a:rPr lang="en-US" altLang="zh-CN" sz="2800" b="1">
                <a:solidFill>
                  <a:srgbClr val="FF0000"/>
                </a:solidFill>
                <a:latin typeface="Times New Roman" pitchFamily="18" charset="0"/>
              </a:rPr>
              <a:t> = L</a:t>
            </a:r>
            <a:r>
              <a:rPr lang="en-US" altLang="zh-CN" sz="2400" b="1">
                <a:solidFill>
                  <a:srgbClr val="FF0000"/>
                </a:solidFill>
                <a:latin typeface="Times New Roman" pitchFamily="18" charset="0"/>
              </a:rPr>
              <a:t>b</a:t>
            </a:r>
            <a:r>
              <a:rPr lang="en-US" altLang="zh-CN" sz="2800" b="1">
                <a:solidFill>
                  <a:srgbClr val="FF0000"/>
                </a:solidFill>
                <a:latin typeface="Times New Roman" pitchFamily="18" charset="0"/>
              </a:rPr>
              <a:t>;</a:t>
            </a:r>
          </a:p>
        </p:txBody>
      </p:sp>
      <p:sp>
        <p:nvSpPr>
          <p:cNvPr id="108632" name="Text Box 88"/>
          <p:cNvSpPr txBox="1">
            <a:spLocks noChangeArrowheads="1"/>
          </p:cNvSpPr>
          <p:nvPr/>
        </p:nvSpPr>
        <p:spPr bwMode="auto">
          <a:xfrm>
            <a:off x="2195513" y="5229225"/>
            <a:ext cx="2736850" cy="519113"/>
          </a:xfrm>
          <a:prstGeom prst="rect">
            <a:avLst/>
          </a:prstGeom>
          <a:solidFill>
            <a:schemeClr val="bg1"/>
          </a:solidFill>
          <a:ln w="6350" algn="ctr">
            <a:noFill/>
            <a:miter lim="800000"/>
            <a:headEnd/>
            <a:tailEnd type="none" w="sm" len="lg"/>
          </a:ln>
        </p:spPr>
        <p:txBody>
          <a:bodyPr>
            <a:spAutoFit/>
          </a:bodyPr>
          <a:lstStyle/>
          <a:p>
            <a:r>
              <a:rPr lang="en-US" altLang="zh-CN" sz="2800" b="1">
                <a:solidFill>
                  <a:srgbClr val="FF0000"/>
                </a:solidFill>
                <a:latin typeface="Times New Roman" pitchFamily="18" charset="0"/>
              </a:rPr>
              <a:t>Lb = Lb-&gt;next;</a:t>
            </a:r>
            <a:r>
              <a:rPr lang="en-US" altLang="zh-CN" sz="2400">
                <a:latin typeface="Times New Roman" pitchFamily="18" charset="0"/>
              </a:rPr>
              <a:t>      </a:t>
            </a:r>
            <a:endParaRPr lang="en-US" altLang="zh-CN" sz="2800" b="1">
              <a:solidFill>
                <a:srgbClr val="FF0000"/>
              </a:solidFill>
              <a:latin typeface="Times New Roman" pitchFamily="18" charset="0"/>
            </a:endParaRPr>
          </a:p>
        </p:txBody>
      </p:sp>
      <p:sp>
        <p:nvSpPr>
          <p:cNvPr id="108633" name="Text Box 89"/>
          <p:cNvSpPr txBox="1">
            <a:spLocks noChangeArrowheads="1"/>
          </p:cNvSpPr>
          <p:nvPr/>
        </p:nvSpPr>
        <p:spPr bwMode="auto">
          <a:xfrm>
            <a:off x="2268538" y="5213350"/>
            <a:ext cx="2376487" cy="519113"/>
          </a:xfrm>
          <a:prstGeom prst="rect">
            <a:avLst/>
          </a:prstGeom>
          <a:solidFill>
            <a:schemeClr val="bg1"/>
          </a:solidFill>
          <a:ln w="6350" algn="ctr">
            <a:noFill/>
            <a:miter lim="800000"/>
            <a:headEnd/>
            <a:tailEnd type="none" w="sm" len="lg"/>
          </a:ln>
        </p:spPr>
        <p:txBody>
          <a:bodyPr>
            <a:spAutoFit/>
          </a:bodyPr>
          <a:lstStyle/>
          <a:p>
            <a:r>
              <a:rPr lang="en-US" altLang="zh-CN" sz="2800" b="1">
                <a:solidFill>
                  <a:srgbClr val="008000"/>
                </a:solidFill>
                <a:latin typeface="Times New Roman" pitchFamily="18" charset="0"/>
              </a:rPr>
              <a:t>q</a:t>
            </a:r>
            <a:r>
              <a:rPr lang="en-US" altLang="zh-CN" sz="2800" b="1">
                <a:solidFill>
                  <a:srgbClr val="FF0000"/>
                </a:solidFill>
                <a:latin typeface="Times New Roman" pitchFamily="18" charset="0"/>
              </a:rPr>
              <a:t>-&gt;next = 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Left)">
                                      <p:cBhvr>
                                        <p:cTn id="7" dur="1000"/>
                                        <p:tgtEl>
                                          <p:spTgt spid="12"/>
                                        </p:tgtEl>
                                      </p:cBhvr>
                                    </p:animEffect>
                                  </p:childTnLst>
                                </p:cTn>
                              </p:par>
                            </p:childTnLst>
                          </p:cTn>
                        </p:par>
                        <p:par>
                          <p:cTn id="8" fill="hold">
                            <p:stCondLst>
                              <p:cond delay="1000"/>
                            </p:stCondLst>
                            <p:childTnLst>
                              <p:par>
                                <p:cTn id="9" presetID="1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slide(fromLeft)">
                                      <p:cBhvr>
                                        <p:cTn id="11" dur="1000"/>
                                        <p:tgtEl>
                                          <p:spTgt spid="1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08630"/>
                                        </p:tgtEl>
                                        <p:attrNameLst>
                                          <p:attrName>style.visibility</p:attrName>
                                        </p:attrNameLst>
                                      </p:cBhvr>
                                      <p:to>
                                        <p:strVal val="visible"/>
                                      </p:to>
                                    </p:set>
                                    <p:animEffect transition="in" filter="wipe(left)">
                                      <p:cBhvr>
                                        <p:cTn id="14" dur="2000"/>
                                        <p:tgtEl>
                                          <p:spTgt spid="108630"/>
                                        </p:tgtEl>
                                      </p:cBhvr>
                                    </p:animEffect>
                                  </p:childTnLst>
                                </p:cTn>
                              </p:par>
                            </p:childTnLst>
                          </p:cTn>
                        </p:par>
                        <p:par>
                          <p:cTn id="15" fill="hold">
                            <p:stCondLst>
                              <p:cond delay="3000"/>
                            </p:stCondLst>
                            <p:childTnLst>
                              <p:par>
                                <p:cTn id="16" presetID="22" presetClass="exit" presetSubtype="2" fill="hold" nodeType="afterEffect">
                                  <p:stCondLst>
                                    <p:cond delay="0"/>
                                  </p:stCondLst>
                                  <p:childTnLst>
                                    <p:animEffect transition="out" filter="wipe(right)">
                                      <p:cBhvr>
                                        <p:cTn id="17" dur="2000"/>
                                        <p:tgtEl>
                                          <p:spTgt spid="6"/>
                                        </p:tgtEl>
                                      </p:cBhvr>
                                    </p:animEffect>
                                    <p:set>
                                      <p:cBhvr>
                                        <p:cTn id="18" dur="1" fill="hold">
                                          <p:stCondLst>
                                            <p:cond delay="19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xit" presetSubtype="2" fill="hold" grpId="0" nodeType="clickEffect">
                                  <p:stCondLst>
                                    <p:cond delay="0"/>
                                  </p:stCondLst>
                                  <p:childTnLst>
                                    <p:animEffect transition="out" filter="wipe(right)">
                                      <p:cBhvr>
                                        <p:cTn id="22" dur="1000"/>
                                        <p:tgtEl>
                                          <p:spTgt spid="108551"/>
                                        </p:tgtEl>
                                      </p:cBhvr>
                                    </p:animEffect>
                                    <p:set>
                                      <p:cBhvr>
                                        <p:cTn id="23" dur="1" fill="hold">
                                          <p:stCondLst>
                                            <p:cond delay="999"/>
                                          </p:stCondLst>
                                        </p:cTn>
                                        <p:tgtEl>
                                          <p:spTgt spid="108551"/>
                                        </p:tgtEl>
                                        <p:attrNameLst>
                                          <p:attrName>style.visibility</p:attrName>
                                        </p:attrNameLst>
                                      </p:cBhvr>
                                      <p:to>
                                        <p:strVal val="hidden"/>
                                      </p:to>
                                    </p:se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108596"/>
                                        </p:tgtEl>
                                        <p:attrNameLst>
                                          <p:attrName>style.visibility</p:attrName>
                                        </p:attrNameLst>
                                      </p:cBhvr>
                                      <p:to>
                                        <p:strVal val="visible"/>
                                      </p:to>
                                    </p:set>
                                    <p:animEffect transition="in" filter="wipe(left)">
                                      <p:cBhvr>
                                        <p:cTn id="27" dur="1000"/>
                                        <p:tgtEl>
                                          <p:spTgt spid="108596"/>
                                        </p:tgtEl>
                                      </p:cBhvr>
                                    </p:animEffect>
                                  </p:childTnLst>
                                </p:cTn>
                              </p:par>
                            </p:childTnLst>
                          </p:cTn>
                        </p:par>
                        <p:par>
                          <p:cTn id="28" fill="hold">
                            <p:stCondLst>
                              <p:cond delay="2000"/>
                            </p:stCondLst>
                            <p:childTnLst>
                              <p:par>
                                <p:cTn id="29" presetID="22" presetClass="entr" presetSubtype="1" fill="hold" grpId="0" nodeType="afterEffect">
                                  <p:stCondLst>
                                    <p:cond delay="0"/>
                                  </p:stCondLst>
                                  <p:childTnLst>
                                    <p:set>
                                      <p:cBhvr>
                                        <p:cTn id="30" dur="1" fill="hold">
                                          <p:stCondLst>
                                            <p:cond delay="0"/>
                                          </p:stCondLst>
                                        </p:cTn>
                                        <p:tgtEl>
                                          <p:spTgt spid="108597"/>
                                        </p:tgtEl>
                                        <p:attrNameLst>
                                          <p:attrName>style.visibility</p:attrName>
                                        </p:attrNameLst>
                                      </p:cBhvr>
                                      <p:to>
                                        <p:strVal val="visible"/>
                                      </p:to>
                                    </p:set>
                                    <p:animEffect transition="in" filter="wipe(up)">
                                      <p:cBhvr>
                                        <p:cTn id="31" dur="1000"/>
                                        <p:tgtEl>
                                          <p:spTgt spid="10859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08631"/>
                                        </p:tgtEl>
                                        <p:attrNameLst>
                                          <p:attrName>style.visibility</p:attrName>
                                        </p:attrNameLst>
                                      </p:cBhvr>
                                      <p:to>
                                        <p:strVal val="visible"/>
                                      </p:to>
                                    </p:set>
                                    <p:animEffect transition="in" filter="wipe(left)">
                                      <p:cBhvr>
                                        <p:cTn id="34" dur="1000"/>
                                        <p:tgtEl>
                                          <p:spTgt spid="108631"/>
                                        </p:tgtEl>
                                      </p:cBhvr>
                                    </p:animEffect>
                                  </p:childTnLst>
                                </p:cTn>
                              </p:par>
                              <p:par>
                                <p:cTn id="35" presetID="22" presetClass="exit" presetSubtype="8" fill="hold" grpId="1" nodeType="withEffect">
                                  <p:stCondLst>
                                    <p:cond delay="0"/>
                                  </p:stCondLst>
                                  <p:childTnLst>
                                    <p:animEffect transition="out" filter="wipe(left)">
                                      <p:cBhvr>
                                        <p:cTn id="36" dur="1000"/>
                                        <p:tgtEl>
                                          <p:spTgt spid="108630"/>
                                        </p:tgtEl>
                                      </p:cBhvr>
                                    </p:animEffect>
                                    <p:set>
                                      <p:cBhvr>
                                        <p:cTn id="37" dur="1" fill="hold">
                                          <p:stCondLst>
                                            <p:cond delay="999"/>
                                          </p:stCondLst>
                                        </p:cTn>
                                        <p:tgtEl>
                                          <p:spTgt spid="108630"/>
                                        </p:tgtEl>
                                        <p:attrNameLst>
                                          <p:attrName>style.visibility</p:attrName>
                                        </p:attrNameLst>
                                      </p:cBhvr>
                                      <p:to>
                                        <p:strVal val="hidden"/>
                                      </p:to>
                                    </p:se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108566"/>
                                        </p:tgtEl>
                                        <p:attrNameLst>
                                          <p:attrName>style.visibility</p:attrName>
                                        </p:attrNameLst>
                                      </p:cBhvr>
                                      <p:to>
                                        <p:strVal val="visible"/>
                                      </p:to>
                                    </p:set>
                                    <p:animEffect transition="in" filter="wipe(left)">
                                      <p:cBhvr>
                                        <p:cTn id="41" dur="1000"/>
                                        <p:tgtEl>
                                          <p:spTgt spid="108566"/>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xit" presetSubtype="2" fill="hold" nodeType="clickEffect">
                                  <p:stCondLst>
                                    <p:cond delay="0"/>
                                  </p:stCondLst>
                                  <p:childTnLst>
                                    <p:animEffect transition="out" filter="slide(fromRight)">
                                      <p:cBhvr>
                                        <p:cTn id="45" dur="1000"/>
                                        <p:tgtEl>
                                          <p:spTgt spid="13"/>
                                        </p:tgtEl>
                                      </p:cBhvr>
                                    </p:animEffect>
                                    <p:set>
                                      <p:cBhvr>
                                        <p:cTn id="46" dur="1" fill="hold">
                                          <p:stCondLst>
                                            <p:cond delay="999"/>
                                          </p:stCondLst>
                                        </p:cTn>
                                        <p:tgtEl>
                                          <p:spTgt spid="13"/>
                                        </p:tgtEl>
                                        <p:attrNameLst>
                                          <p:attrName>style.visibility</p:attrName>
                                        </p:attrNameLst>
                                      </p:cBhvr>
                                      <p:to>
                                        <p:strVal val="hidden"/>
                                      </p:to>
                                    </p:set>
                                  </p:childTnLst>
                                </p:cTn>
                              </p:par>
                            </p:childTnLst>
                          </p:cTn>
                        </p:par>
                        <p:par>
                          <p:cTn id="47" fill="hold">
                            <p:stCondLst>
                              <p:cond delay="1000"/>
                            </p:stCondLst>
                            <p:childTnLst>
                              <p:par>
                                <p:cTn id="48" presetID="12" presetClass="entr" presetSubtype="8"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slide(fromLeft)">
                                      <p:cBhvr>
                                        <p:cTn id="50" dur="1000"/>
                                        <p:tgtEl>
                                          <p:spTgt spid="14"/>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108632"/>
                                        </p:tgtEl>
                                        <p:attrNameLst>
                                          <p:attrName>style.visibility</p:attrName>
                                        </p:attrNameLst>
                                      </p:cBhvr>
                                      <p:to>
                                        <p:strVal val="visible"/>
                                      </p:to>
                                    </p:set>
                                    <p:animEffect transition="in" filter="wipe(left)">
                                      <p:cBhvr>
                                        <p:cTn id="54" dur="1000"/>
                                        <p:tgtEl>
                                          <p:spTgt spid="108632"/>
                                        </p:tgtEl>
                                      </p:cBhvr>
                                    </p:animEffect>
                                  </p:childTnLst>
                                </p:cTn>
                              </p:par>
                              <p:par>
                                <p:cTn id="55" presetID="22" presetClass="exit" presetSubtype="8" fill="hold" grpId="1" nodeType="withEffect">
                                  <p:stCondLst>
                                    <p:cond delay="0"/>
                                  </p:stCondLst>
                                  <p:childTnLst>
                                    <p:animEffect transition="out" filter="wipe(left)">
                                      <p:cBhvr>
                                        <p:cTn id="56" dur="1000"/>
                                        <p:tgtEl>
                                          <p:spTgt spid="108631"/>
                                        </p:tgtEl>
                                      </p:cBhvr>
                                    </p:animEffect>
                                    <p:set>
                                      <p:cBhvr>
                                        <p:cTn id="57" dur="1" fill="hold">
                                          <p:stCondLst>
                                            <p:cond delay="999"/>
                                          </p:stCondLst>
                                        </p:cTn>
                                        <p:tgtEl>
                                          <p:spTgt spid="10863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xit" presetSubtype="2" fill="hold" grpId="0" nodeType="clickEffect">
                                  <p:stCondLst>
                                    <p:cond delay="0"/>
                                  </p:stCondLst>
                                  <p:childTnLst>
                                    <p:animEffect transition="out" filter="wipe(right)">
                                      <p:cBhvr>
                                        <p:cTn id="61" dur="1000"/>
                                        <p:tgtEl>
                                          <p:spTgt spid="108582"/>
                                        </p:tgtEl>
                                      </p:cBhvr>
                                    </p:animEffect>
                                    <p:set>
                                      <p:cBhvr>
                                        <p:cTn id="62" dur="1" fill="hold">
                                          <p:stCondLst>
                                            <p:cond delay="999"/>
                                          </p:stCondLst>
                                        </p:cTn>
                                        <p:tgtEl>
                                          <p:spTgt spid="108582"/>
                                        </p:tgtEl>
                                        <p:attrNameLst>
                                          <p:attrName>style.visibility</p:attrName>
                                        </p:attrNameLst>
                                      </p:cBhvr>
                                      <p:to>
                                        <p:strVal val="hidden"/>
                                      </p:to>
                                    </p:set>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108594"/>
                                        </p:tgtEl>
                                        <p:attrNameLst>
                                          <p:attrName>style.visibility</p:attrName>
                                        </p:attrNameLst>
                                      </p:cBhvr>
                                      <p:to>
                                        <p:strVal val="visible"/>
                                      </p:to>
                                    </p:set>
                                    <p:animEffect transition="in" filter="wipe(left)">
                                      <p:cBhvr>
                                        <p:cTn id="66" dur="1000"/>
                                        <p:tgtEl>
                                          <p:spTgt spid="108594"/>
                                        </p:tgtEl>
                                      </p:cBhvr>
                                    </p:animEffect>
                                  </p:childTnLst>
                                </p:cTn>
                              </p:par>
                            </p:childTnLst>
                          </p:cTn>
                        </p:par>
                        <p:par>
                          <p:cTn id="67" fill="hold">
                            <p:stCondLst>
                              <p:cond delay="2000"/>
                            </p:stCondLst>
                            <p:childTnLst>
                              <p:par>
                                <p:cTn id="68" presetID="22" presetClass="entr" presetSubtype="4" fill="hold" grpId="0" nodeType="afterEffect">
                                  <p:stCondLst>
                                    <p:cond delay="0"/>
                                  </p:stCondLst>
                                  <p:childTnLst>
                                    <p:set>
                                      <p:cBhvr>
                                        <p:cTn id="69" dur="1" fill="hold">
                                          <p:stCondLst>
                                            <p:cond delay="0"/>
                                          </p:stCondLst>
                                        </p:cTn>
                                        <p:tgtEl>
                                          <p:spTgt spid="108564"/>
                                        </p:tgtEl>
                                        <p:attrNameLst>
                                          <p:attrName>style.visibility</p:attrName>
                                        </p:attrNameLst>
                                      </p:cBhvr>
                                      <p:to>
                                        <p:strVal val="visible"/>
                                      </p:to>
                                    </p:set>
                                    <p:animEffect transition="in" filter="wipe(down)">
                                      <p:cBhvr>
                                        <p:cTn id="70" dur="1000"/>
                                        <p:tgtEl>
                                          <p:spTgt spid="108564"/>
                                        </p:tgtEl>
                                      </p:cBhvr>
                                    </p:animEffect>
                                  </p:childTnLst>
                                </p:cTn>
                              </p:par>
                            </p:childTnLst>
                          </p:cTn>
                        </p:par>
                        <p:par>
                          <p:cTn id="71" fill="hold">
                            <p:stCondLst>
                              <p:cond delay="3000"/>
                            </p:stCondLst>
                            <p:childTnLst>
                              <p:par>
                                <p:cTn id="72" presetID="22" presetClass="entr" presetSubtype="2" fill="hold" grpId="0" nodeType="afterEffect">
                                  <p:stCondLst>
                                    <p:cond delay="0"/>
                                  </p:stCondLst>
                                  <p:childTnLst>
                                    <p:set>
                                      <p:cBhvr>
                                        <p:cTn id="73" dur="1" fill="hold">
                                          <p:stCondLst>
                                            <p:cond delay="0"/>
                                          </p:stCondLst>
                                        </p:cTn>
                                        <p:tgtEl>
                                          <p:spTgt spid="108565"/>
                                        </p:tgtEl>
                                        <p:attrNameLst>
                                          <p:attrName>style.visibility</p:attrName>
                                        </p:attrNameLst>
                                      </p:cBhvr>
                                      <p:to>
                                        <p:strVal val="visible"/>
                                      </p:to>
                                    </p:set>
                                    <p:animEffect transition="in" filter="wipe(right)">
                                      <p:cBhvr>
                                        <p:cTn id="74" dur="1000"/>
                                        <p:tgtEl>
                                          <p:spTgt spid="108565"/>
                                        </p:tgtEl>
                                      </p:cBhvr>
                                    </p:animEffect>
                                  </p:childTnLst>
                                </p:cTn>
                              </p:par>
                            </p:childTnLst>
                          </p:cTn>
                        </p:par>
                        <p:par>
                          <p:cTn id="75" fill="hold">
                            <p:stCondLst>
                              <p:cond delay="4000"/>
                            </p:stCondLst>
                            <p:childTnLst>
                              <p:par>
                                <p:cTn id="76" presetID="22" presetClass="entr" presetSubtype="4" fill="hold" grpId="0" nodeType="afterEffect">
                                  <p:stCondLst>
                                    <p:cond delay="0"/>
                                  </p:stCondLst>
                                  <p:childTnLst>
                                    <p:set>
                                      <p:cBhvr>
                                        <p:cTn id="77" dur="1" fill="hold">
                                          <p:stCondLst>
                                            <p:cond delay="0"/>
                                          </p:stCondLst>
                                        </p:cTn>
                                        <p:tgtEl>
                                          <p:spTgt spid="108595"/>
                                        </p:tgtEl>
                                        <p:attrNameLst>
                                          <p:attrName>style.visibility</p:attrName>
                                        </p:attrNameLst>
                                      </p:cBhvr>
                                      <p:to>
                                        <p:strVal val="visible"/>
                                      </p:to>
                                    </p:set>
                                    <p:animEffect transition="in" filter="wipe(down)">
                                      <p:cBhvr>
                                        <p:cTn id="78" dur="1000"/>
                                        <p:tgtEl>
                                          <p:spTgt spid="108595"/>
                                        </p:tgtEl>
                                      </p:cBhvr>
                                    </p:animEffect>
                                  </p:childTnLst>
                                </p:cTn>
                              </p:par>
                            </p:childTnLst>
                          </p:cTn>
                        </p:par>
                        <p:par>
                          <p:cTn id="79" fill="hold">
                            <p:stCondLst>
                              <p:cond delay="5000"/>
                            </p:stCondLst>
                            <p:childTnLst>
                              <p:par>
                                <p:cTn id="80" presetID="22" presetClass="entr" presetSubtype="8" fill="hold" grpId="0" nodeType="afterEffect">
                                  <p:stCondLst>
                                    <p:cond delay="0"/>
                                  </p:stCondLst>
                                  <p:childTnLst>
                                    <p:set>
                                      <p:cBhvr>
                                        <p:cTn id="81" dur="1" fill="hold">
                                          <p:stCondLst>
                                            <p:cond delay="0"/>
                                          </p:stCondLst>
                                        </p:cTn>
                                        <p:tgtEl>
                                          <p:spTgt spid="108563"/>
                                        </p:tgtEl>
                                        <p:attrNameLst>
                                          <p:attrName>style.visibility</p:attrName>
                                        </p:attrNameLst>
                                      </p:cBhvr>
                                      <p:to>
                                        <p:strVal val="visible"/>
                                      </p:to>
                                    </p:set>
                                    <p:animEffect transition="in" filter="wipe(left)">
                                      <p:cBhvr>
                                        <p:cTn id="82" dur="1000"/>
                                        <p:tgtEl>
                                          <p:spTgt spid="108563"/>
                                        </p:tgtEl>
                                      </p:cBhvr>
                                    </p:animEffect>
                                  </p:childTnLst>
                                </p:cTn>
                              </p:par>
                            </p:childTnLst>
                          </p:cTn>
                        </p:par>
                        <p:par>
                          <p:cTn id="83" fill="hold">
                            <p:stCondLst>
                              <p:cond delay="6000"/>
                            </p:stCondLst>
                            <p:childTnLst>
                              <p:par>
                                <p:cTn id="84" presetID="22" presetClass="entr" presetSubtype="8" fill="hold" grpId="0" nodeType="afterEffect">
                                  <p:stCondLst>
                                    <p:cond delay="0"/>
                                  </p:stCondLst>
                                  <p:childTnLst>
                                    <p:set>
                                      <p:cBhvr>
                                        <p:cTn id="85" dur="1" fill="hold">
                                          <p:stCondLst>
                                            <p:cond delay="0"/>
                                          </p:stCondLst>
                                        </p:cTn>
                                        <p:tgtEl>
                                          <p:spTgt spid="108633"/>
                                        </p:tgtEl>
                                        <p:attrNameLst>
                                          <p:attrName>style.visibility</p:attrName>
                                        </p:attrNameLst>
                                      </p:cBhvr>
                                      <p:to>
                                        <p:strVal val="visible"/>
                                      </p:to>
                                    </p:set>
                                    <p:animEffect transition="in" filter="wipe(left)">
                                      <p:cBhvr>
                                        <p:cTn id="86" dur="1000"/>
                                        <p:tgtEl>
                                          <p:spTgt spid="108633"/>
                                        </p:tgtEl>
                                      </p:cBhvr>
                                    </p:animEffect>
                                  </p:childTnLst>
                                </p:cTn>
                              </p:par>
                              <p:par>
                                <p:cTn id="87" presetID="22" presetClass="exit" presetSubtype="8" fill="hold" grpId="1" nodeType="withEffect">
                                  <p:stCondLst>
                                    <p:cond delay="0"/>
                                  </p:stCondLst>
                                  <p:childTnLst>
                                    <p:animEffect transition="out" filter="wipe(left)">
                                      <p:cBhvr>
                                        <p:cTn id="88" dur="1000"/>
                                        <p:tgtEl>
                                          <p:spTgt spid="108632"/>
                                        </p:tgtEl>
                                      </p:cBhvr>
                                    </p:animEffect>
                                    <p:set>
                                      <p:cBhvr>
                                        <p:cTn id="89" dur="1" fill="hold">
                                          <p:stCondLst>
                                            <p:cond delay="999"/>
                                          </p:stCondLst>
                                        </p:cTn>
                                        <p:tgtEl>
                                          <p:spTgt spid="108632"/>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2" presetClass="exit" presetSubtype="2" fill="hold" nodeType="clickEffect">
                                  <p:stCondLst>
                                    <p:cond delay="0"/>
                                  </p:stCondLst>
                                  <p:childTnLst>
                                    <p:animEffect transition="out" filter="slide(fromRight)">
                                      <p:cBhvr>
                                        <p:cTn id="93" dur="1000"/>
                                        <p:tgtEl>
                                          <p:spTgt spid="12"/>
                                        </p:tgtEl>
                                      </p:cBhvr>
                                    </p:animEffect>
                                    <p:set>
                                      <p:cBhvr>
                                        <p:cTn id="94" dur="1" fill="hold">
                                          <p:stCondLst>
                                            <p:cond delay="999"/>
                                          </p:stCondLst>
                                        </p:cTn>
                                        <p:tgtEl>
                                          <p:spTgt spid="12"/>
                                        </p:tgtEl>
                                        <p:attrNameLst>
                                          <p:attrName>style.visibility</p:attrName>
                                        </p:attrNameLst>
                                      </p:cBhvr>
                                      <p:to>
                                        <p:strVal val="hidden"/>
                                      </p:to>
                                    </p:set>
                                  </p:childTnLst>
                                </p:cTn>
                              </p:par>
                            </p:childTnLst>
                          </p:cTn>
                        </p:par>
                        <p:par>
                          <p:cTn id="95" fill="hold">
                            <p:stCondLst>
                              <p:cond delay="1000"/>
                            </p:stCondLst>
                            <p:childTnLst>
                              <p:par>
                                <p:cTn id="96" presetID="12" presetClass="entr" presetSubtype="8" fill="hold" nodeType="after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slide(fromLeft)">
                                      <p:cBhvr>
                                        <p:cTn id="98" dur="1000"/>
                                        <p:tgtEl>
                                          <p:spTgt spid="16"/>
                                        </p:tgtEl>
                                      </p:cBhvr>
                                    </p:animEffect>
                                  </p:childTnLst>
                                </p:cTn>
                              </p:par>
                            </p:childTnLst>
                          </p:cTn>
                        </p:par>
                        <p:par>
                          <p:cTn id="99" fill="hold">
                            <p:stCondLst>
                              <p:cond delay="2000"/>
                            </p:stCondLst>
                            <p:childTnLst>
                              <p:par>
                                <p:cTn id="100" presetID="22" presetClass="entr" presetSubtype="8" fill="hold" grpId="0" nodeType="afterEffect">
                                  <p:stCondLst>
                                    <p:cond delay="0"/>
                                  </p:stCondLst>
                                  <p:childTnLst>
                                    <p:set>
                                      <p:cBhvr>
                                        <p:cTn id="101" dur="1" fill="hold">
                                          <p:stCondLst>
                                            <p:cond delay="0"/>
                                          </p:stCondLst>
                                        </p:cTn>
                                        <p:tgtEl>
                                          <p:spTgt spid="108629"/>
                                        </p:tgtEl>
                                        <p:attrNameLst>
                                          <p:attrName>style.visibility</p:attrName>
                                        </p:attrNameLst>
                                      </p:cBhvr>
                                      <p:to>
                                        <p:strVal val="visible"/>
                                      </p:to>
                                    </p:set>
                                    <p:animEffect transition="in" filter="wipe(left)">
                                      <p:cBhvr>
                                        <p:cTn id="102" dur="1000"/>
                                        <p:tgtEl>
                                          <p:spTgt spid="108629"/>
                                        </p:tgtEl>
                                      </p:cBhvr>
                                    </p:animEffect>
                                  </p:childTnLst>
                                </p:cTn>
                              </p:par>
                              <p:par>
                                <p:cTn id="103" presetID="22" presetClass="exit" presetSubtype="8" fill="hold" grpId="1" nodeType="withEffect">
                                  <p:stCondLst>
                                    <p:cond delay="0"/>
                                  </p:stCondLst>
                                  <p:childTnLst>
                                    <p:animEffect transition="out" filter="wipe(left)">
                                      <p:cBhvr>
                                        <p:cTn id="104" dur="1000"/>
                                        <p:tgtEl>
                                          <p:spTgt spid="108633"/>
                                        </p:tgtEl>
                                      </p:cBhvr>
                                    </p:animEffect>
                                    <p:set>
                                      <p:cBhvr>
                                        <p:cTn id="105" dur="1" fill="hold">
                                          <p:stCondLst>
                                            <p:cond delay="999"/>
                                          </p:stCondLst>
                                        </p:cTn>
                                        <p:tgtEl>
                                          <p:spTgt spid="108633"/>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2" presetClass="exit" presetSubtype="2" fill="hold" nodeType="clickEffect">
                                  <p:stCondLst>
                                    <p:cond delay="0"/>
                                  </p:stCondLst>
                                  <p:childTnLst>
                                    <p:animEffect transition="out" filter="slide(fromRight)">
                                      <p:cBhvr>
                                        <p:cTn id="109" dur="1000"/>
                                        <p:tgtEl>
                                          <p:spTgt spid="16"/>
                                        </p:tgtEl>
                                      </p:cBhvr>
                                    </p:animEffect>
                                    <p:set>
                                      <p:cBhvr>
                                        <p:cTn id="110" dur="1" fill="hold">
                                          <p:stCondLst>
                                            <p:cond delay="999"/>
                                          </p:stCondLst>
                                        </p:cTn>
                                        <p:tgtEl>
                                          <p:spTgt spid="16"/>
                                        </p:tgtEl>
                                        <p:attrNameLst>
                                          <p:attrName>style.visibility</p:attrName>
                                        </p:attrNameLst>
                                      </p:cBhvr>
                                      <p:to>
                                        <p:strVal val="hidden"/>
                                      </p:to>
                                    </p:set>
                                  </p:childTnLst>
                                </p:cTn>
                              </p:par>
                            </p:childTnLst>
                          </p:cTn>
                        </p:par>
                        <p:par>
                          <p:cTn id="111" fill="hold">
                            <p:stCondLst>
                              <p:cond delay="1000"/>
                            </p:stCondLst>
                            <p:childTnLst>
                              <p:par>
                                <p:cTn id="112" presetID="12" presetClass="entr" presetSubtype="8" fill="hold" nodeType="afterEffect">
                                  <p:stCondLst>
                                    <p:cond delay="0"/>
                                  </p:stCondLst>
                                  <p:childTnLst>
                                    <p:set>
                                      <p:cBhvr>
                                        <p:cTn id="113" dur="1" fill="hold">
                                          <p:stCondLst>
                                            <p:cond delay="0"/>
                                          </p:stCondLst>
                                        </p:cTn>
                                        <p:tgtEl>
                                          <p:spTgt spid="17"/>
                                        </p:tgtEl>
                                        <p:attrNameLst>
                                          <p:attrName>style.visibility</p:attrName>
                                        </p:attrNameLst>
                                      </p:cBhvr>
                                      <p:to>
                                        <p:strVal val="visible"/>
                                      </p:to>
                                    </p:set>
                                    <p:animEffect transition="in" filter="slide(fromLeft)">
                                      <p:cBhvr>
                                        <p:cTn id="114" dur="1000"/>
                                        <p:tgtEl>
                                          <p:spTgt spid="17"/>
                                        </p:tgtEl>
                                      </p:cBhvr>
                                    </p:animEffect>
                                  </p:childTnLst>
                                </p:cTn>
                              </p:par>
                            </p:childTnLst>
                          </p:cTn>
                        </p:par>
                        <p:par>
                          <p:cTn id="115" fill="hold">
                            <p:stCondLst>
                              <p:cond delay="2000"/>
                            </p:stCondLst>
                            <p:childTnLst>
                              <p:par>
                                <p:cTn id="116" presetID="22" presetClass="exit" presetSubtype="8" fill="hold" grpId="1" nodeType="afterEffect">
                                  <p:stCondLst>
                                    <p:cond delay="3000"/>
                                  </p:stCondLst>
                                  <p:childTnLst>
                                    <p:animEffect transition="out" filter="wipe(left)">
                                      <p:cBhvr>
                                        <p:cTn id="117" dur="1000"/>
                                        <p:tgtEl>
                                          <p:spTgt spid="108629"/>
                                        </p:tgtEl>
                                      </p:cBhvr>
                                    </p:animEffect>
                                    <p:set>
                                      <p:cBhvr>
                                        <p:cTn id="118" dur="1" fill="hold">
                                          <p:stCondLst>
                                            <p:cond delay="999"/>
                                          </p:stCondLst>
                                        </p:cTn>
                                        <p:tgtEl>
                                          <p:spTgt spid="108629"/>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22" presetClass="exit" presetSubtype="2" fill="hold" grpId="0" nodeType="clickEffect">
                                  <p:stCondLst>
                                    <p:cond delay="0"/>
                                  </p:stCondLst>
                                  <p:childTnLst>
                                    <p:animEffect transition="out" filter="wipe(right)">
                                      <p:cBhvr>
                                        <p:cTn id="122" dur="1000"/>
                                        <p:tgtEl>
                                          <p:spTgt spid="108562"/>
                                        </p:tgtEl>
                                      </p:cBhvr>
                                    </p:animEffect>
                                    <p:set>
                                      <p:cBhvr>
                                        <p:cTn id="123" dur="1" fill="hold">
                                          <p:stCondLst>
                                            <p:cond delay="999"/>
                                          </p:stCondLst>
                                        </p:cTn>
                                        <p:tgtEl>
                                          <p:spTgt spid="108562"/>
                                        </p:tgtEl>
                                        <p:attrNameLst>
                                          <p:attrName>style.visibility</p:attrName>
                                        </p:attrNameLst>
                                      </p:cBhvr>
                                      <p:to>
                                        <p:strVal val="hidden"/>
                                      </p:to>
                                    </p:set>
                                  </p:childTnLst>
                                </p:cTn>
                              </p:par>
                            </p:childTnLst>
                          </p:cTn>
                        </p:par>
                        <p:par>
                          <p:cTn id="124" fill="hold">
                            <p:stCondLst>
                              <p:cond delay="1000"/>
                            </p:stCondLst>
                            <p:childTnLst>
                              <p:par>
                                <p:cTn id="125" presetID="22" presetClass="entr" presetSubtype="8" fill="hold" grpId="0" nodeType="afterEffect">
                                  <p:stCondLst>
                                    <p:cond delay="0"/>
                                  </p:stCondLst>
                                  <p:childTnLst>
                                    <p:set>
                                      <p:cBhvr>
                                        <p:cTn id="126" dur="1" fill="hold">
                                          <p:stCondLst>
                                            <p:cond delay="0"/>
                                          </p:stCondLst>
                                        </p:cTn>
                                        <p:tgtEl>
                                          <p:spTgt spid="108616"/>
                                        </p:tgtEl>
                                        <p:attrNameLst>
                                          <p:attrName>style.visibility</p:attrName>
                                        </p:attrNameLst>
                                      </p:cBhvr>
                                      <p:to>
                                        <p:strVal val="visible"/>
                                      </p:to>
                                    </p:set>
                                    <p:animEffect transition="in" filter="wipe(left)">
                                      <p:cBhvr>
                                        <p:cTn id="127" dur="1000"/>
                                        <p:tgtEl>
                                          <p:spTgt spid="108616"/>
                                        </p:tgtEl>
                                      </p:cBhvr>
                                    </p:animEffect>
                                  </p:childTnLst>
                                </p:cTn>
                              </p:par>
                            </p:childTnLst>
                          </p:cTn>
                        </p:par>
                        <p:par>
                          <p:cTn id="128" fill="hold">
                            <p:stCondLst>
                              <p:cond delay="2000"/>
                            </p:stCondLst>
                            <p:childTnLst>
                              <p:par>
                                <p:cTn id="129" presetID="22" presetClass="entr" presetSubtype="1" fill="hold" grpId="0" nodeType="afterEffect">
                                  <p:stCondLst>
                                    <p:cond delay="0"/>
                                  </p:stCondLst>
                                  <p:childTnLst>
                                    <p:set>
                                      <p:cBhvr>
                                        <p:cTn id="130" dur="1" fill="hold">
                                          <p:stCondLst>
                                            <p:cond delay="0"/>
                                          </p:stCondLst>
                                        </p:cTn>
                                        <p:tgtEl>
                                          <p:spTgt spid="108617"/>
                                        </p:tgtEl>
                                        <p:attrNameLst>
                                          <p:attrName>style.visibility</p:attrName>
                                        </p:attrNameLst>
                                      </p:cBhvr>
                                      <p:to>
                                        <p:strVal val="visible"/>
                                      </p:to>
                                    </p:set>
                                    <p:animEffect transition="in" filter="wipe(up)">
                                      <p:cBhvr>
                                        <p:cTn id="131" dur="1000"/>
                                        <p:tgtEl>
                                          <p:spTgt spid="108617"/>
                                        </p:tgtEl>
                                      </p:cBhvr>
                                    </p:animEffect>
                                  </p:childTnLst>
                                </p:cTn>
                              </p:par>
                            </p:childTnLst>
                          </p:cTn>
                        </p:par>
                        <p:par>
                          <p:cTn id="132" fill="hold">
                            <p:stCondLst>
                              <p:cond delay="3000"/>
                            </p:stCondLst>
                            <p:childTnLst>
                              <p:par>
                                <p:cTn id="133" presetID="22" presetClass="entr" presetSubtype="2" fill="hold" grpId="0" nodeType="afterEffect">
                                  <p:stCondLst>
                                    <p:cond delay="0"/>
                                  </p:stCondLst>
                                  <p:childTnLst>
                                    <p:set>
                                      <p:cBhvr>
                                        <p:cTn id="134" dur="1" fill="hold">
                                          <p:stCondLst>
                                            <p:cond delay="0"/>
                                          </p:stCondLst>
                                        </p:cTn>
                                        <p:tgtEl>
                                          <p:spTgt spid="108618"/>
                                        </p:tgtEl>
                                        <p:attrNameLst>
                                          <p:attrName>style.visibility</p:attrName>
                                        </p:attrNameLst>
                                      </p:cBhvr>
                                      <p:to>
                                        <p:strVal val="visible"/>
                                      </p:to>
                                    </p:set>
                                    <p:animEffect transition="in" filter="wipe(right)">
                                      <p:cBhvr>
                                        <p:cTn id="135" dur="1000"/>
                                        <p:tgtEl>
                                          <p:spTgt spid="108618"/>
                                        </p:tgtEl>
                                      </p:cBhvr>
                                    </p:animEffect>
                                  </p:childTnLst>
                                </p:cTn>
                              </p:par>
                            </p:childTnLst>
                          </p:cTn>
                        </p:par>
                        <p:par>
                          <p:cTn id="136" fill="hold">
                            <p:stCondLst>
                              <p:cond delay="4000"/>
                            </p:stCondLst>
                            <p:childTnLst>
                              <p:par>
                                <p:cTn id="137" presetID="22" presetClass="entr" presetSubtype="1" fill="hold" grpId="0" nodeType="afterEffect">
                                  <p:stCondLst>
                                    <p:cond delay="0"/>
                                  </p:stCondLst>
                                  <p:childTnLst>
                                    <p:set>
                                      <p:cBhvr>
                                        <p:cTn id="138" dur="1" fill="hold">
                                          <p:stCondLst>
                                            <p:cond delay="0"/>
                                          </p:stCondLst>
                                        </p:cTn>
                                        <p:tgtEl>
                                          <p:spTgt spid="108619"/>
                                        </p:tgtEl>
                                        <p:attrNameLst>
                                          <p:attrName>style.visibility</p:attrName>
                                        </p:attrNameLst>
                                      </p:cBhvr>
                                      <p:to>
                                        <p:strVal val="visible"/>
                                      </p:to>
                                    </p:set>
                                    <p:animEffect transition="in" filter="wipe(up)">
                                      <p:cBhvr>
                                        <p:cTn id="139" dur="1000"/>
                                        <p:tgtEl>
                                          <p:spTgt spid="108619"/>
                                        </p:tgtEl>
                                      </p:cBhvr>
                                    </p:animEffect>
                                  </p:childTnLst>
                                </p:cTn>
                              </p:par>
                            </p:childTnLst>
                          </p:cTn>
                        </p:par>
                        <p:par>
                          <p:cTn id="140" fill="hold">
                            <p:stCondLst>
                              <p:cond delay="5000"/>
                            </p:stCondLst>
                            <p:childTnLst>
                              <p:par>
                                <p:cTn id="141" presetID="22" presetClass="entr" presetSubtype="8" fill="hold" grpId="0" nodeType="afterEffect">
                                  <p:stCondLst>
                                    <p:cond delay="0"/>
                                  </p:stCondLst>
                                  <p:childTnLst>
                                    <p:set>
                                      <p:cBhvr>
                                        <p:cTn id="142" dur="1" fill="hold">
                                          <p:stCondLst>
                                            <p:cond delay="0"/>
                                          </p:stCondLst>
                                        </p:cTn>
                                        <p:tgtEl>
                                          <p:spTgt spid="108615"/>
                                        </p:tgtEl>
                                        <p:attrNameLst>
                                          <p:attrName>style.visibility</p:attrName>
                                        </p:attrNameLst>
                                      </p:cBhvr>
                                      <p:to>
                                        <p:strVal val="visible"/>
                                      </p:to>
                                    </p:set>
                                    <p:animEffect transition="in" filter="wipe(left)">
                                      <p:cBhvr>
                                        <p:cTn id="143" dur="1000"/>
                                        <p:tgtEl>
                                          <p:spTgt spid="108615"/>
                                        </p:tgtEl>
                                      </p:cBhvr>
                                    </p:animEffect>
                                  </p:childTnLst>
                                </p:cTn>
                              </p:par>
                            </p:childTnLst>
                          </p:cTn>
                        </p:par>
                        <p:par>
                          <p:cTn id="144" fill="hold">
                            <p:stCondLst>
                              <p:cond delay="6000"/>
                            </p:stCondLst>
                            <p:childTnLst>
                              <p:par>
                                <p:cTn id="145" presetID="12" presetClass="exit" presetSubtype="2" fill="hold" nodeType="afterEffect">
                                  <p:stCondLst>
                                    <p:cond delay="0"/>
                                  </p:stCondLst>
                                  <p:childTnLst>
                                    <p:animEffect transition="out" filter="slide(fromRight)">
                                      <p:cBhvr>
                                        <p:cTn id="146" dur="1000"/>
                                        <p:tgtEl>
                                          <p:spTgt spid="14"/>
                                        </p:tgtEl>
                                      </p:cBhvr>
                                    </p:animEffect>
                                    <p:set>
                                      <p:cBhvr>
                                        <p:cTn id="147" dur="1" fill="hold">
                                          <p:stCondLst>
                                            <p:cond delay="999"/>
                                          </p:stCondLst>
                                        </p:cTn>
                                        <p:tgtEl>
                                          <p:spTgt spid="14"/>
                                        </p:tgtEl>
                                        <p:attrNameLst>
                                          <p:attrName>style.visibility</p:attrName>
                                        </p:attrNameLst>
                                      </p:cBhvr>
                                      <p:to>
                                        <p:strVal val="hidden"/>
                                      </p:to>
                                    </p:set>
                                  </p:childTnLst>
                                </p:cTn>
                              </p:par>
                            </p:childTnLst>
                          </p:cTn>
                        </p:par>
                        <p:par>
                          <p:cTn id="148" fill="hold">
                            <p:stCondLst>
                              <p:cond delay="7000"/>
                            </p:stCondLst>
                            <p:childTnLst>
                              <p:par>
                                <p:cTn id="149" presetID="12" presetClass="entr" presetSubtype="8" fill="hold" nodeType="afterEffect">
                                  <p:stCondLst>
                                    <p:cond delay="0"/>
                                  </p:stCondLst>
                                  <p:childTnLst>
                                    <p:set>
                                      <p:cBhvr>
                                        <p:cTn id="150" dur="1" fill="hold">
                                          <p:stCondLst>
                                            <p:cond delay="0"/>
                                          </p:stCondLst>
                                        </p:cTn>
                                        <p:tgtEl>
                                          <p:spTgt spid="15"/>
                                        </p:tgtEl>
                                        <p:attrNameLst>
                                          <p:attrName>style.visibility</p:attrName>
                                        </p:attrNameLst>
                                      </p:cBhvr>
                                      <p:to>
                                        <p:strVal val="visible"/>
                                      </p:to>
                                    </p:set>
                                    <p:animEffect transition="in" filter="slide(fromLeft)">
                                      <p:cBhvr>
                                        <p:cTn id="151" dur="1000"/>
                                        <p:tgtEl>
                                          <p:spTgt spid="15"/>
                                        </p:tgtEl>
                                      </p:cBhvr>
                                    </p:animEffect>
                                  </p:childTnLst>
                                </p:cTn>
                              </p:par>
                            </p:childTnLst>
                          </p:cTn>
                        </p:par>
                        <p:par>
                          <p:cTn id="152" fill="hold">
                            <p:stCondLst>
                              <p:cond delay="8000"/>
                            </p:stCondLst>
                            <p:childTnLst>
                              <p:par>
                                <p:cTn id="153" presetID="22" presetClass="exit" presetSubtype="2" fill="hold" grpId="0" nodeType="afterEffect">
                                  <p:stCondLst>
                                    <p:cond delay="0"/>
                                  </p:stCondLst>
                                  <p:childTnLst>
                                    <p:animEffect transition="out" filter="wipe(right)">
                                      <p:cBhvr>
                                        <p:cTn id="154" dur="1000"/>
                                        <p:tgtEl>
                                          <p:spTgt spid="108583"/>
                                        </p:tgtEl>
                                      </p:cBhvr>
                                    </p:animEffect>
                                    <p:set>
                                      <p:cBhvr>
                                        <p:cTn id="155" dur="1" fill="hold">
                                          <p:stCondLst>
                                            <p:cond delay="999"/>
                                          </p:stCondLst>
                                        </p:cTn>
                                        <p:tgtEl>
                                          <p:spTgt spid="108583"/>
                                        </p:tgtEl>
                                        <p:attrNameLst>
                                          <p:attrName>style.visibility</p:attrName>
                                        </p:attrNameLst>
                                      </p:cBhvr>
                                      <p:to>
                                        <p:strVal val="hidden"/>
                                      </p:to>
                                    </p:set>
                                  </p:childTnLst>
                                </p:cTn>
                              </p:par>
                            </p:childTnLst>
                          </p:cTn>
                        </p:par>
                        <p:par>
                          <p:cTn id="156" fill="hold">
                            <p:stCondLst>
                              <p:cond delay="9000"/>
                            </p:stCondLst>
                            <p:childTnLst>
                              <p:par>
                                <p:cTn id="157" presetID="22" presetClass="entr" presetSubtype="8" fill="hold" grpId="0" nodeType="afterEffect">
                                  <p:stCondLst>
                                    <p:cond delay="0"/>
                                  </p:stCondLst>
                                  <p:childTnLst>
                                    <p:set>
                                      <p:cBhvr>
                                        <p:cTn id="158" dur="1" fill="hold">
                                          <p:stCondLst>
                                            <p:cond delay="0"/>
                                          </p:stCondLst>
                                        </p:cTn>
                                        <p:tgtEl>
                                          <p:spTgt spid="108613"/>
                                        </p:tgtEl>
                                        <p:attrNameLst>
                                          <p:attrName>style.visibility</p:attrName>
                                        </p:attrNameLst>
                                      </p:cBhvr>
                                      <p:to>
                                        <p:strVal val="visible"/>
                                      </p:to>
                                    </p:set>
                                    <p:animEffect transition="in" filter="wipe(left)">
                                      <p:cBhvr>
                                        <p:cTn id="159" dur="1000"/>
                                        <p:tgtEl>
                                          <p:spTgt spid="108613"/>
                                        </p:tgtEl>
                                      </p:cBhvr>
                                    </p:animEffect>
                                  </p:childTnLst>
                                </p:cTn>
                              </p:par>
                            </p:childTnLst>
                          </p:cTn>
                        </p:par>
                        <p:par>
                          <p:cTn id="160" fill="hold">
                            <p:stCondLst>
                              <p:cond delay="10000"/>
                            </p:stCondLst>
                            <p:childTnLst>
                              <p:par>
                                <p:cTn id="161" presetID="22" presetClass="entr" presetSubtype="4" fill="hold" grpId="0" nodeType="afterEffect">
                                  <p:stCondLst>
                                    <p:cond delay="0"/>
                                  </p:stCondLst>
                                  <p:childTnLst>
                                    <p:set>
                                      <p:cBhvr>
                                        <p:cTn id="162" dur="1" fill="hold">
                                          <p:stCondLst>
                                            <p:cond delay="0"/>
                                          </p:stCondLst>
                                        </p:cTn>
                                        <p:tgtEl>
                                          <p:spTgt spid="108611"/>
                                        </p:tgtEl>
                                        <p:attrNameLst>
                                          <p:attrName>style.visibility</p:attrName>
                                        </p:attrNameLst>
                                      </p:cBhvr>
                                      <p:to>
                                        <p:strVal val="visible"/>
                                      </p:to>
                                    </p:set>
                                    <p:animEffect transition="in" filter="wipe(down)">
                                      <p:cBhvr>
                                        <p:cTn id="163" dur="1000"/>
                                        <p:tgtEl>
                                          <p:spTgt spid="108611"/>
                                        </p:tgtEl>
                                      </p:cBhvr>
                                    </p:animEffect>
                                  </p:childTnLst>
                                </p:cTn>
                              </p:par>
                            </p:childTnLst>
                          </p:cTn>
                        </p:par>
                        <p:par>
                          <p:cTn id="164" fill="hold">
                            <p:stCondLst>
                              <p:cond delay="11000"/>
                            </p:stCondLst>
                            <p:childTnLst>
                              <p:par>
                                <p:cTn id="165" presetID="22" presetClass="entr" presetSubtype="8" fill="hold" grpId="0" nodeType="afterEffect">
                                  <p:stCondLst>
                                    <p:cond delay="0"/>
                                  </p:stCondLst>
                                  <p:childTnLst>
                                    <p:set>
                                      <p:cBhvr>
                                        <p:cTn id="166" dur="1" fill="hold">
                                          <p:stCondLst>
                                            <p:cond delay="0"/>
                                          </p:stCondLst>
                                        </p:cTn>
                                        <p:tgtEl>
                                          <p:spTgt spid="108612"/>
                                        </p:tgtEl>
                                        <p:attrNameLst>
                                          <p:attrName>style.visibility</p:attrName>
                                        </p:attrNameLst>
                                      </p:cBhvr>
                                      <p:to>
                                        <p:strVal val="visible"/>
                                      </p:to>
                                    </p:set>
                                    <p:animEffect transition="in" filter="wipe(left)">
                                      <p:cBhvr>
                                        <p:cTn id="167" dur="1000"/>
                                        <p:tgtEl>
                                          <p:spTgt spid="108612"/>
                                        </p:tgtEl>
                                      </p:cBhvr>
                                    </p:animEffect>
                                  </p:childTnLst>
                                </p:cTn>
                              </p:par>
                            </p:childTnLst>
                          </p:cTn>
                        </p:par>
                        <p:par>
                          <p:cTn id="168" fill="hold">
                            <p:stCondLst>
                              <p:cond delay="12000"/>
                            </p:stCondLst>
                            <p:childTnLst>
                              <p:par>
                                <p:cTn id="169" presetID="22" presetClass="entr" presetSubtype="4" fill="hold" grpId="0" nodeType="afterEffect">
                                  <p:stCondLst>
                                    <p:cond delay="0"/>
                                  </p:stCondLst>
                                  <p:childTnLst>
                                    <p:set>
                                      <p:cBhvr>
                                        <p:cTn id="170" dur="1" fill="hold">
                                          <p:stCondLst>
                                            <p:cond delay="0"/>
                                          </p:stCondLst>
                                        </p:cTn>
                                        <p:tgtEl>
                                          <p:spTgt spid="108614"/>
                                        </p:tgtEl>
                                        <p:attrNameLst>
                                          <p:attrName>style.visibility</p:attrName>
                                        </p:attrNameLst>
                                      </p:cBhvr>
                                      <p:to>
                                        <p:strVal val="visible"/>
                                      </p:to>
                                    </p:set>
                                    <p:animEffect transition="in" filter="wipe(down)">
                                      <p:cBhvr>
                                        <p:cTn id="171" dur="1000"/>
                                        <p:tgtEl>
                                          <p:spTgt spid="108614"/>
                                        </p:tgtEl>
                                      </p:cBhvr>
                                    </p:animEffect>
                                  </p:childTnLst>
                                </p:cTn>
                              </p:par>
                            </p:childTnLst>
                          </p:cTn>
                        </p:par>
                        <p:par>
                          <p:cTn id="172" fill="hold">
                            <p:stCondLst>
                              <p:cond delay="13000"/>
                            </p:stCondLst>
                            <p:childTnLst>
                              <p:par>
                                <p:cTn id="173" presetID="22" presetClass="entr" presetSubtype="8" fill="hold" grpId="0" nodeType="afterEffect">
                                  <p:stCondLst>
                                    <p:cond delay="0"/>
                                  </p:stCondLst>
                                  <p:childTnLst>
                                    <p:set>
                                      <p:cBhvr>
                                        <p:cTn id="174" dur="1" fill="hold">
                                          <p:stCondLst>
                                            <p:cond delay="0"/>
                                          </p:stCondLst>
                                        </p:cTn>
                                        <p:tgtEl>
                                          <p:spTgt spid="108610"/>
                                        </p:tgtEl>
                                        <p:attrNameLst>
                                          <p:attrName>style.visibility</p:attrName>
                                        </p:attrNameLst>
                                      </p:cBhvr>
                                      <p:to>
                                        <p:strVal val="visible"/>
                                      </p:to>
                                    </p:set>
                                    <p:animEffect transition="in" filter="wipe(left)">
                                      <p:cBhvr>
                                        <p:cTn id="175" dur="1000"/>
                                        <p:tgtEl>
                                          <p:spTgt spid="108610"/>
                                        </p:tgtEl>
                                      </p:cBhvr>
                                    </p:animEffect>
                                  </p:childTnLst>
                                </p:cTn>
                              </p:par>
                            </p:childTnLst>
                          </p:cTn>
                        </p:par>
                      </p:childTnLst>
                    </p:cTn>
                  </p:par>
                  <p:par>
                    <p:cTn id="176" fill="hold">
                      <p:stCondLst>
                        <p:cond delay="indefinite"/>
                      </p:stCondLst>
                      <p:childTnLst>
                        <p:par>
                          <p:cTn id="177" fill="hold">
                            <p:stCondLst>
                              <p:cond delay="0"/>
                            </p:stCondLst>
                            <p:childTnLst>
                              <p:par>
                                <p:cTn id="178" presetID="12" presetClass="exit" presetSubtype="2" fill="hold" nodeType="clickEffect">
                                  <p:stCondLst>
                                    <p:cond delay="0"/>
                                  </p:stCondLst>
                                  <p:childTnLst>
                                    <p:animEffect transition="out" filter="slide(fromRight)">
                                      <p:cBhvr>
                                        <p:cTn id="179" dur="1000"/>
                                        <p:tgtEl>
                                          <p:spTgt spid="17"/>
                                        </p:tgtEl>
                                      </p:cBhvr>
                                    </p:animEffect>
                                    <p:set>
                                      <p:cBhvr>
                                        <p:cTn id="180" dur="1" fill="hold">
                                          <p:stCondLst>
                                            <p:cond delay="999"/>
                                          </p:stCondLst>
                                        </p:cTn>
                                        <p:tgtEl>
                                          <p:spTgt spid="17"/>
                                        </p:tgtEl>
                                        <p:attrNameLst>
                                          <p:attrName>style.visibility</p:attrName>
                                        </p:attrNameLst>
                                      </p:cBhvr>
                                      <p:to>
                                        <p:strVal val="hidden"/>
                                      </p:to>
                                    </p:set>
                                  </p:childTnLst>
                                </p:cTn>
                              </p:par>
                            </p:childTnLst>
                          </p:cTn>
                        </p:par>
                        <p:par>
                          <p:cTn id="181" fill="hold">
                            <p:stCondLst>
                              <p:cond delay="1000"/>
                            </p:stCondLst>
                            <p:childTnLst>
                              <p:par>
                                <p:cTn id="182" presetID="12" presetClass="entr" presetSubtype="8" fill="hold" nodeType="afterEffect">
                                  <p:stCondLst>
                                    <p:cond delay="0"/>
                                  </p:stCondLst>
                                  <p:childTnLst>
                                    <p:set>
                                      <p:cBhvr>
                                        <p:cTn id="183" dur="1" fill="hold">
                                          <p:stCondLst>
                                            <p:cond delay="0"/>
                                          </p:stCondLst>
                                        </p:cTn>
                                        <p:tgtEl>
                                          <p:spTgt spid="18"/>
                                        </p:tgtEl>
                                        <p:attrNameLst>
                                          <p:attrName>style.visibility</p:attrName>
                                        </p:attrNameLst>
                                      </p:cBhvr>
                                      <p:to>
                                        <p:strVal val="visible"/>
                                      </p:to>
                                    </p:set>
                                    <p:animEffect transition="in" filter="slide(fromLeft)">
                                      <p:cBhvr>
                                        <p:cTn id="184" dur="1000"/>
                                        <p:tgtEl>
                                          <p:spTgt spid="18"/>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grpId="0" nodeType="clickEffect">
                                  <p:stCondLst>
                                    <p:cond delay="0"/>
                                  </p:stCondLst>
                                  <p:childTnLst>
                                    <p:set>
                                      <p:cBhvr>
                                        <p:cTn id="188" dur="1" fill="hold">
                                          <p:stCondLst>
                                            <p:cond delay="0"/>
                                          </p:stCondLst>
                                        </p:cTn>
                                        <p:tgtEl>
                                          <p:spTgt spid="108623"/>
                                        </p:tgtEl>
                                        <p:attrNameLst>
                                          <p:attrName>style.visibility</p:attrName>
                                        </p:attrNameLst>
                                      </p:cBhvr>
                                      <p:to>
                                        <p:strVal val="visible"/>
                                      </p:to>
                                    </p:set>
                                    <p:animEffect transition="in" filter="wipe(left)">
                                      <p:cBhvr>
                                        <p:cTn id="189" dur="1000"/>
                                        <p:tgtEl>
                                          <p:spTgt spid="108623"/>
                                        </p:tgtEl>
                                      </p:cBhvr>
                                    </p:animEffect>
                                  </p:childTnLst>
                                </p:cTn>
                              </p:par>
                            </p:childTnLst>
                          </p:cTn>
                        </p:par>
                        <p:par>
                          <p:cTn id="190" fill="hold">
                            <p:stCondLst>
                              <p:cond delay="1000"/>
                            </p:stCondLst>
                            <p:childTnLst>
                              <p:par>
                                <p:cTn id="191" presetID="22" presetClass="entr" presetSubtype="8" fill="hold" grpId="0" nodeType="afterEffect">
                                  <p:stCondLst>
                                    <p:cond delay="0"/>
                                  </p:stCondLst>
                                  <p:childTnLst>
                                    <p:set>
                                      <p:cBhvr>
                                        <p:cTn id="192" dur="1" fill="hold">
                                          <p:stCondLst>
                                            <p:cond delay="0"/>
                                          </p:stCondLst>
                                        </p:cTn>
                                        <p:tgtEl>
                                          <p:spTgt spid="108625"/>
                                        </p:tgtEl>
                                        <p:attrNameLst>
                                          <p:attrName>style.visibility</p:attrName>
                                        </p:attrNameLst>
                                      </p:cBhvr>
                                      <p:to>
                                        <p:strVal val="visible"/>
                                      </p:to>
                                    </p:set>
                                    <p:animEffect transition="in" filter="wipe(left)">
                                      <p:cBhvr>
                                        <p:cTn id="193" dur="1000"/>
                                        <p:tgtEl>
                                          <p:spTgt spid="108625"/>
                                        </p:tgtEl>
                                      </p:cBhvr>
                                    </p:animEffect>
                                  </p:childTnLst>
                                </p:cTn>
                              </p:par>
                            </p:childTnLst>
                          </p:cTn>
                        </p:par>
                        <p:par>
                          <p:cTn id="194" fill="hold">
                            <p:stCondLst>
                              <p:cond delay="2000"/>
                            </p:stCondLst>
                            <p:childTnLst>
                              <p:par>
                                <p:cTn id="195" presetID="22" presetClass="entr" presetSubtype="1" fill="hold" grpId="0" nodeType="afterEffect">
                                  <p:stCondLst>
                                    <p:cond delay="0"/>
                                  </p:stCondLst>
                                  <p:childTnLst>
                                    <p:set>
                                      <p:cBhvr>
                                        <p:cTn id="196" dur="1" fill="hold">
                                          <p:stCondLst>
                                            <p:cond delay="0"/>
                                          </p:stCondLst>
                                        </p:cTn>
                                        <p:tgtEl>
                                          <p:spTgt spid="108626"/>
                                        </p:tgtEl>
                                        <p:attrNameLst>
                                          <p:attrName>style.visibility</p:attrName>
                                        </p:attrNameLst>
                                      </p:cBhvr>
                                      <p:to>
                                        <p:strVal val="visible"/>
                                      </p:to>
                                    </p:set>
                                    <p:animEffect transition="in" filter="wipe(up)">
                                      <p:cBhvr>
                                        <p:cTn id="197" dur="1000"/>
                                        <p:tgtEl>
                                          <p:spTgt spid="108626"/>
                                        </p:tgtEl>
                                      </p:cBhvr>
                                    </p:animEffect>
                                  </p:childTnLst>
                                </p:cTn>
                              </p:par>
                            </p:childTnLst>
                          </p:cTn>
                        </p:par>
                        <p:par>
                          <p:cTn id="198" fill="hold">
                            <p:stCondLst>
                              <p:cond delay="3000"/>
                            </p:stCondLst>
                            <p:childTnLst>
                              <p:par>
                                <p:cTn id="199" presetID="22" presetClass="entr" presetSubtype="2" fill="hold" grpId="0" nodeType="afterEffect">
                                  <p:stCondLst>
                                    <p:cond delay="0"/>
                                  </p:stCondLst>
                                  <p:childTnLst>
                                    <p:set>
                                      <p:cBhvr>
                                        <p:cTn id="200" dur="1" fill="hold">
                                          <p:stCondLst>
                                            <p:cond delay="0"/>
                                          </p:stCondLst>
                                        </p:cTn>
                                        <p:tgtEl>
                                          <p:spTgt spid="108627"/>
                                        </p:tgtEl>
                                        <p:attrNameLst>
                                          <p:attrName>style.visibility</p:attrName>
                                        </p:attrNameLst>
                                      </p:cBhvr>
                                      <p:to>
                                        <p:strVal val="visible"/>
                                      </p:to>
                                    </p:set>
                                    <p:animEffect transition="in" filter="wipe(right)">
                                      <p:cBhvr>
                                        <p:cTn id="201" dur="1000"/>
                                        <p:tgtEl>
                                          <p:spTgt spid="108627"/>
                                        </p:tgtEl>
                                      </p:cBhvr>
                                    </p:animEffect>
                                  </p:childTnLst>
                                </p:cTn>
                              </p:par>
                            </p:childTnLst>
                          </p:cTn>
                        </p:par>
                        <p:par>
                          <p:cTn id="202" fill="hold">
                            <p:stCondLst>
                              <p:cond delay="4000"/>
                            </p:stCondLst>
                            <p:childTnLst>
                              <p:par>
                                <p:cTn id="203" presetID="22" presetClass="entr" presetSubtype="1" fill="hold" grpId="0" nodeType="afterEffect">
                                  <p:stCondLst>
                                    <p:cond delay="0"/>
                                  </p:stCondLst>
                                  <p:childTnLst>
                                    <p:set>
                                      <p:cBhvr>
                                        <p:cTn id="204" dur="1" fill="hold">
                                          <p:stCondLst>
                                            <p:cond delay="0"/>
                                          </p:stCondLst>
                                        </p:cTn>
                                        <p:tgtEl>
                                          <p:spTgt spid="108628"/>
                                        </p:tgtEl>
                                        <p:attrNameLst>
                                          <p:attrName>style.visibility</p:attrName>
                                        </p:attrNameLst>
                                      </p:cBhvr>
                                      <p:to>
                                        <p:strVal val="visible"/>
                                      </p:to>
                                    </p:set>
                                    <p:animEffect transition="in" filter="wipe(up)">
                                      <p:cBhvr>
                                        <p:cTn id="205" dur="1000"/>
                                        <p:tgtEl>
                                          <p:spTgt spid="108628"/>
                                        </p:tgtEl>
                                      </p:cBhvr>
                                    </p:animEffect>
                                  </p:childTnLst>
                                </p:cTn>
                              </p:par>
                            </p:childTnLst>
                          </p:cTn>
                        </p:par>
                        <p:par>
                          <p:cTn id="206" fill="hold">
                            <p:stCondLst>
                              <p:cond delay="5000"/>
                            </p:stCondLst>
                            <p:childTnLst>
                              <p:par>
                                <p:cTn id="207" presetID="22" presetClass="entr" presetSubtype="8" fill="hold" grpId="0" nodeType="afterEffect">
                                  <p:stCondLst>
                                    <p:cond delay="0"/>
                                  </p:stCondLst>
                                  <p:childTnLst>
                                    <p:set>
                                      <p:cBhvr>
                                        <p:cTn id="208" dur="1" fill="hold">
                                          <p:stCondLst>
                                            <p:cond delay="0"/>
                                          </p:stCondLst>
                                        </p:cTn>
                                        <p:tgtEl>
                                          <p:spTgt spid="108624"/>
                                        </p:tgtEl>
                                        <p:attrNameLst>
                                          <p:attrName>style.visibility</p:attrName>
                                        </p:attrNameLst>
                                      </p:cBhvr>
                                      <p:to>
                                        <p:strVal val="visible"/>
                                      </p:to>
                                    </p:set>
                                    <p:animEffect transition="in" filter="wipe(left)">
                                      <p:cBhvr>
                                        <p:cTn id="209" dur="1000"/>
                                        <p:tgtEl>
                                          <p:spTgt spid="108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1" grpId="0" animBg="1"/>
      <p:bldP spid="108562" grpId="0" animBg="1"/>
      <p:bldP spid="108563" grpId="0" animBg="1"/>
      <p:bldP spid="108564" grpId="0" animBg="1"/>
      <p:bldP spid="108565" grpId="0" animBg="1"/>
      <p:bldP spid="108566" grpId="0" animBg="1"/>
      <p:bldP spid="108582" grpId="0" animBg="1"/>
      <p:bldP spid="108583" grpId="0" animBg="1"/>
      <p:bldP spid="108594" grpId="0" animBg="1"/>
      <p:bldP spid="108595" grpId="0" animBg="1"/>
      <p:bldP spid="108596" grpId="0" animBg="1"/>
      <p:bldP spid="108597" grpId="0" animBg="1"/>
      <p:bldP spid="108610" grpId="0" animBg="1"/>
      <p:bldP spid="108611" grpId="0" animBg="1"/>
      <p:bldP spid="108612" grpId="0" animBg="1"/>
      <p:bldP spid="108613" grpId="0" animBg="1"/>
      <p:bldP spid="108614" grpId="0" animBg="1"/>
      <p:bldP spid="108615" grpId="0" animBg="1"/>
      <p:bldP spid="108616" grpId="0" animBg="1"/>
      <p:bldP spid="108617" grpId="0" animBg="1"/>
      <p:bldP spid="108618" grpId="0" animBg="1"/>
      <p:bldP spid="108619" grpId="0" animBg="1"/>
      <p:bldP spid="108623" grpId="0" animBg="1"/>
      <p:bldP spid="108624" grpId="0" animBg="1"/>
      <p:bldP spid="108625" grpId="0" animBg="1"/>
      <p:bldP spid="108626" grpId="0" animBg="1"/>
      <p:bldP spid="108627" grpId="0" animBg="1"/>
      <p:bldP spid="108628" grpId="0" animBg="1"/>
      <p:bldP spid="108629" grpId="0"/>
      <p:bldP spid="108629" grpId="1"/>
      <p:bldP spid="108630" grpId="0" animBg="1"/>
      <p:bldP spid="108630" grpId="1" animBg="1"/>
      <p:bldP spid="108631" grpId="0" animBg="1"/>
      <p:bldP spid="108631" grpId="1" animBg="1"/>
      <p:bldP spid="108632" grpId="0" animBg="1"/>
      <p:bldP spid="108632" grpId="1" animBg="1"/>
      <p:bldP spid="108633" grpId="0" animBg="1"/>
      <p:bldP spid="10863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00125" y="274638"/>
            <a:ext cx="7143750" cy="708025"/>
          </a:xfrm>
        </p:spPr>
        <p:txBody>
          <a:bodyPr>
            <a:spAutoFit/>
          </a:bodyPr>
          <a:lstStyle/>
          <a:p>
            <a:pPr eaLnBrk="1" hangingPunct="1"/>
            <a:r>
              <a:rPr lang="zh-CN" altLang="en-US"/>
              <a:t>线性结构</a:t>
            </a:r>
          </a:p>
        </p:txBody>
      </p:sp>
      <p:sp>
        <p:nvSpPr>
          <p:cNvPr id="5123" name="Rectangle 3"/>
          <p:cNvSpPr>
            <a:spLocks noGrp="1" noChangeArrowheads="1"/>
          </p:cNvSpPr>
          <p:nvPr>
            <p:ph idx="1"/>
          </p:nvPr>
        </p:nvSpPr>
        <p:spPr>
          <a:xfrm>
            <a:off x="1000125" y="1600200"/>
            <a:ext cx="7143750" cy="4525963"/>
          </a:xfrm>
        </p:spPr>
        <p:txBody>
          <a:bodyPr/>
          <a:lstStyle/>
          <a:p>
            <a:pPr eaLnBrk="1" hangingPunct="1">
              <a:defRPr/>
            </a:pPr>
            <a:r>
              <a:rPr lang="zh-CN" altLang="en-US" dirty="0">
                <a:solidFill>
                  <a:srgbClr val="CC0000"/>
                </a:solidFill>
              </a:rPr>
              <a:t>逻辑结构特征</a:t>
            </a:r>
            <a:r>
              <a:rPr lang="zh-CN" altLang="en-US" dirty="0"/>
              <a:t>：</a:t>
            </a:r>
          </a:p>
          <a:p>
            <a:pPr eaLnBrk="1" hangingPunct="1">
              <a:buFont typeface="Wingdings" pitchFamily="2" charset="2"/>
              <a:buNone/>
              <a:defRPr/>
            </a:pPr>
            <a:r>
              <a:rPr lang="zh-CN" altLang="en-US" dirty="0">
                <a:solidFill>
                  <a:srgbClr val="008000"/>
                </a:solidFill>
              </a:rPr>
              <a:t>　</a:t>
            </a:r>
            <a:r>
              <a:rPr lang="zh-CN" altLang="en-US" dirty="0">
                <a:solidFill>
                  <a:schemeClr val="tx1">
                    <a:lumMod val="75000"/>
                    <a:lumOff val="25000"/>
                  </a:schemeClr>
                </a:solidFill>
              </a:rPr>
              <a:t>在数据元素的非空有限集中，</a:t>
            </a:r>
          </a:p>
          <a:p>
            <a:pPr eaLnBrk="1" hangingPunct="1">
              <a:buFont typeface="Wingdings" pitchFamily="2" charset="2"/>
              <a:buNone/>
              <a:defRPr/>
            </a:pPr>
            <a:r>
              <a:rPr lang="zh-CN" altLang="en-US" dirty="0">
                <a:solidFill>
                  <a:srgbClr val="008000"/>
                </a:solidFill>
              </a:rPr>
              <a:t>　</a:t>
            </a:r>
            <a:r>
              <a:rPr lang="en-US" altLang="zh-CN" dirty="0">
                <a:solidFill>
                  <a:srgbClr val="008000"/>
                </a:solidFill>
              </a:rPr>
              <a:t>(1)</a:t>
            </a:r>
            <a:r>
              <a:rPr lang="zh-CN" altLang="en-US" dirty="0"/>
              <a:t>存在唯一的第</a:t>
            </a:r>
            <a:r>
              <a:rPr lang="en-US" altLang="zh-CN" dirty="0"/>
              <a:t>1</a:t>
            </a:r>
            <a:r>
              <a:rPr lang="zh-CN" altLang="en-US" dirty="0"/>
              <a:t>个数据元素；</a:t>
            </a:r>
          </a:p>
          <a:p>
            <a:pPr eaLnBrk="1" hangingPunct="1">
              <a:buFont typeface="Wingdings" pitchFamily="2" charset="2"/>
              <a:buNone/>
              <a:defRPr/>
            </a:pPr>
            <a:r>
              <a:rPr lang="zh-CN" altLang="en-US" dirty="0">
                <a:solidFill>
                  <a:srgbClr val="008000"/>
                </a:solidFill>
              </a:rPr>
              <a:t>　</a:t>
            </a:r>
            <a:r>
              <a:rPr lang="en-US" altLang="zh-CN" dirty="0">
                <a:solidFill>
                  <a:srgbClr val="008000"/>
                </a:solidFill>
              </a:rPr>
              <a:t>(2)</a:t>
            </a:r>
            <a:r>
              <a:rPr lang="zh-CN" altLang="en-US" dirty="0"/>
              <a:t>存在唯一的最后</a:t>
            </a:r>
            <a:r>
              <a:rPr lang="en-US" altLang="zh-CN" dirty="0"/>
              <a:t>1</a:t>
            </a:r>
            <a:r>
              <a:rPr lang="zh-CN" altLang="en-US" dirty="0"/>
              <a:t>个数据元素；</a:t>
            </a:r>
          </a:p>
          <a:p>
            <a:pPr eaLnBrk="1" hangingPunct="1">
              <a:buFont typeface="Wingdings" pitchFamily="2" charset="2"/>
              <a:buNone/>
              <a:defRPr/>
            </a:pPr>
            <a:r>
              <a:rPr lang="zh-CN" altLang="en-US" dirty="0">
                <a:solidFill>
                  <a:srgbClr val="006600"/>
                </a:solidFill>
              </a:rPr>
              <a:t>　</a:t>
            </a:r>
            <a:r>
              <a:rPr lang="en-US" altLang="zh-CN" dirty="0">
                <a:solidFill>
                  <a:srgbClr val="006600"/>
                </a:solidFill>
              </a:rPr>
              <a:t>(3)</a:t>
            </a:r>
            <a:r>
              <a:rPr lang="zh-CN" altLang="en-US" dirty="0"/>
              <a:t>第</a:t>
            </a:r>
            <a:r>
              <a:rPr lang="en-US" altLang="zh-CN" dirty="0" err="1"/>
              <a:t>i</a:t>
            </a:r>
            <a:r>
              <a:rPr lang="en-US" altLang="zh-CN" dirty="0"/>
              <a:t>(&gt;1)</a:t>
            </a:r>
            <a:r>
              <a:rPr lang="zh-CN" altLang="en-US" dirty="0"/>
              <a:t>个数据元素有唯一的</a:t>
            </a:r>
            <a:r>
              <a:rPr lang="en-US" altLang="zh-CN" dirty="0"/>
              <a:t>1</a:t>
            </a:r>
            <a:r>
              <a:rPr lang="zh-CN" altLang="en-US" dirty="0"/>
              <a:t>个前驱；</a:t>
            </a:r>
          </a:p>
          <a:p>
            <a:pPr eaLnBrk="1" hangingPunct="1">
              <a:buFont typeface="Wingdings" pitchFamily="2" charset="2"/>
              <a:buNone/>
              <a:defRPr/>
            </a:pPr>
            <a:r>
              <a:rPr lang="zh-CN" altLang="en-US" dirty="0">
                <a:solidFill>
                  <a:srgbClr val="006600"/>
                </a:solidFill>
              </a:rPr>
              <a:t>　</a:t>
            </a:r>
            <a:r>
              <a:rPr lang="en-US" altLang="zh-CN" dirty="0">
                <a:solidFill>
                  <a:srgbClr val="006600"/>
                </a:solidFill>
              </a:rPr>
              <a:t>(4)</a:t>
            </a:r>
            <a:r>
              <a:rPr lang="zh-CN" altLang="en-US" dirty="0"/>
              <a:t>第</a:t>
            </a:r>
            <a:r>
              <a:rPr lang="en-US" altLang="zh-CN" dirty="0"/>
              <a:t>j(&lt;n)</a:t>
            </a:r>
            <a:r>
              <a:rPr lang="zh-CN" altLang="en-US" dirty="0"/>
              <a:t>个数据元素有唯一的</a:t>
            </a:r>
            <a:r>
              <a:rPr lang="en-US" altLang="zh-CN" dirty="0"/>
              <a:t>1</a:t>
            </a:r>
            <a:r>
              <a:rPr lang="zh-CN" altLang="en-US" dirty="0"/>
              <a:t>个后继。</a:t>
            </a:r>
          </a:p>
        </p:txBody>
      </p:sp>
      <p:sp>
        <p:nvSpPr>
          <p:cNvPr id="9220" name="灯片编号占位符 1"/>
          <p:cNvSpPr>
            <a:spLocks noGrp="1"/>
          </p:cNvSpPr>
          <p:nvPr>
            <p:ph type="sldNum" sz="quarter" idx="10"/>
          </p:nvPr>
        </p:nvSpPr>
        <p:spPr>
          <a:noFill/>
        </p:spPr>
        <p:txBody>
          <a:bodyPr/>
          <a:lstStyle/>
          <a:p>
            <a:fld id="{5D47A67A-FAB7-42E0-9ED8-7F1CBD00CF53}" type="slidenum">
              <a:rPr lang="zh-CN" altLang="en-US" smtClean="0">
                <a:ea typeface="宋体" charset="-122"/>
              </a:rPr>
              <a:pPr/>
              <a:t>4</a:t>
            </a:fld>
            <a:endParaRPr lang="en-US" altLang="zh-CN">
              <a:ea typeface="宋体"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4"/>
          <p:cNvSpPr>
            <a:spLocks noGrp="1"/>
          </p:cNvSpPr>
          <p:nvPr>
            <p:ph type="title"/>
          </p:nvPr>
        </p:nvSpPr>
        <p:spPr>
          <a:xfrm>
            <a:off x="1000125" y="274638"/>
            <a:ext cx="7143750" cy="1143000"/>
          </a:xfrm>
        </p:spPr>
        <p:txBody>
          <a:bodyPr/>
          <a:lstStyle/>
          <a:p>
            <a:pPr eaLnBrk="1" hangingPunct="1"/>
            <a:r>
              <a:rPr lang="zh-CN" altLang="en-US"/>
              <a:t>链表</a:t>
            </a:r>
            <a:endParaRPr lang="zh-CN" altLang="en-US" sz="1600" b="0">
              <a:solidFill>
                <a:srgbClr val="008000"/>
              </a:solidFill>
              <a:latin typeface="Times New Roman" pitchFamily="18" charset="0"/>
              <a:cs typeface="Times New Roman" pitchFamily="18" charset="0"/>
            </a:endParaRPr>
          </a:p>
        </p:txBody>
      </p:sp>
      <p:sp>
        <p:nvSpPr>
          <p:cNvPr id="82947" name="内容占位符 5"/>
          <p:cNvSpPr>
            <a:spLocks noGrp="1"/>
          </p:cNvSpPr>
          <p:nvPr>
            <p:ph idx="1"/>
          </p:nvPr>
        </p:nvSpPr>
        <p:spPr>
          <a:xfrm>
            <a:off x="1000125" y="1600200"/>
            <a:ext cx="7143750" cy="4525963"/>
          </a:xfrm>
        </p:spPr>
        <p:txBody>
          <a:bodyPr/>
          <a:lstStyle/>
          <a:p>
            <a:pPr>
              <a:lnSpc>
                <a:spcPct val="95000"/>
              </a:lnSpc>
              <a:buFont typeface="Wingdings" pitchFamily="2" charset="2"/>
              <a:buNone/>
            </a:pPr>
            <a:r>
              <a:rPr lang="en-US" altLang="zh-CN" dirty="0" err="1">
                <a:ea typeface="楷体_GB2312" pitchFamily="49" charset="-122"/>
              </a:rPr>
              <a:t>MergeList</a:t>
            </a:r>
            <a:r>
              <a:rPr lang="en-US" altLang="zh-CN" dirty="0">
                <a:ea typeface="楷体_GB2312" pitchFamily="49" charset="-122"/>
              </a:rPr>
              <a:t> (</a:t>
            </a:r>
            <a:r>
              <a:rPr lang="en-US" altLang="zh-CN" dirty="0" err="1">
                <a:ea typeface="楷体_GB2312" pitchFamily="49" charset="-122"/>
              </a:rPr>
              <a:t>LinkList</a:t>
            </a:r>
            <a:r>
              <a:rPr lang="en-US" altLang="zh-CN" dirty="0">
                <a:ea typeface="楷体_GB2312" pitchFamily="49" charset="-122"/>
              </a:rPr>
              <a:t> &amp;L, </a:t>
            </a:r>
            <a:r>
              <a:rPr lang="en-US" altLang="zh-CN" dirty="0" err="1">
                <a:ea typeface="楷体_GB2312" pitchFamily="49" charset="-122"/>
              </a:rPr>
              <a:t>LinkList</a:t>
            </a:r>
            <a:r>
              <a:rPr lang="en-US" altLang="zh-CN" dirty="0">
                <a:ea typeface="楷体_GB2312" pitchFamily="49" charset="-122"/>
              </a:rPr>
              <a:t> L</a:t>
            </a:r>
            <a:r>
              <a:rPr lang="en-US" altLang="zh-CN" sz="2400" dirty="0">
                <a:ea typeface="楷体_GB2312" pitchFamily="49" charset="-122"/>
              </a:rPr>
              <a:t>b</a:t>
            </a:r>
            <a:r>
              <a:rPr lang="en-US" altLang="zh-CN" dirty="0">
                <a:ea typeface="楷体_GB2312" pitchFamily="49" charset="-122"/>
              </a:rPr>
              <a:t>)</a:t>
            </a:r>
          </a:p>
          <a:p>
            <a:pPr>
              <a:lnSpc>
                <a:spcPct val="95000"/>
              </a:lnSpc>
              <a:buFont typeface="Wingdings" pitchFamily="2" charset="2"/>
              <a:buNone/>
            </a:pPr>
            <a:r>
              <a:rPr lang="en-US" altLang="zh-CN" dirty="0">
                <a:ea typeface="楷体_GB2312" pitchFamily="49" charset="-122"/>
              </a:rPr>
              <a:t>{	p=L-&gt;next,</a:t>
            </a:r>
            <a:r>
              <a:rPr lang="zh-CN" altLang="en-US" dirty="0">
                <a:ea typeface="楷体_GB2312" pitchFamily="49" charset="-122"/>
              </a:rPr>
              <a:t>  </a:t>
            </a:r>
            <a:r>
              <a:rPr lang="en-US" altLang="zh-CN" dirty="0">
                <a:solidFill>
                  <a:srgbClr val="FF0000"/>
                </a:solidFill>
                <a:ea typeface="楷体_GB2312" pitchFamily="49" charset="-122"/>
              </a:rPr>
              <a:t>q</a:t>
            </a:r>
            <a:r>
              <a:rPr lang="en-US" altLang="zh-CN" dirty="0">
                <a:ea typeface="楷体_GB2312" pitchFamily="49" charset="-122"/>
              </a:rPr>
              <a:t>=L,  </a:t>
            </a:r>
            <a:r>
              <a:rPr lang="en-US" altLang="zh-CN" dirty="0">
                <a:solidFill>
                  <a:srgbClr val="FF0000"/>
                </a:solidFill>
                <a:ea typeface="楷体_GB2312" pitchFamily="49" charset="-122"/>
              </a:rPr>
              <a:t>L</a:t>
            </a:r>
            <a:r>
              <a:rPr lang="en-US" altLang="zh-CN" sz="2400" dirty="0">
                <a:solidFill>
                  <a:srgbClr val="FF0000"/>
                </a:solidFill>
                <a:ea typeface="楷体_GB2312" pitchFamily="49" charset="-122"/>
              </a:rPr>
              <a:t>b</a:t>
            </a:r>
            <a:r>
              <a:rPr lang="en-US" altLang="zh-CN" dirty="0">
                <a:ea typeface="楷体_GB2312" pitchFamily="49" charset="-122"/>
              </a:rPr>
              <a:t>=L</a:t>
            </a:r>
            <a:r>
              <a:rPr lang="en-US" altLang="zh-CN" sz="2400" dirty="0">
                <a:ea typeface="楷体_GB2312" pitchFamily="49" charset="-122"/>
              </a:rPr>
              <a:t>b</a:t>
            </a:r>
            <a:r>
              <a:rPr lang="en-US" altLang="zh-CN" dirty="0">
                <a:ea typeface="楷体_GB2312" pitchFamily="49" charset="-122"/>
              </a:rPr>
              <a:t>-&gt;next;</a:t>
            </a:r>
          </a:p>
          <a:p>
            <a:pPr>
              <a:lnSpc>
                <a:spcPct val="95000"/>
              </a:lnSpc>
              <a:buFont typeface="Wingdings" pitchFamily="2" charset="2"/>
              <a:buNone/>
            </a:pPr>
            <a:r>
              <a:rPr lang="en-US" altLang="zh-CN" dirty="0">
                <a:ea typeface="楷体_GB2312" pitchFamily="49" charset="-122"/>
              </a:rPr>
              <a:t>	</a:t>
            </a:r>
            <a:r>
              <a:rPr lang="en-US" altLang="zh-CN" dirty="0">
                <a:solidFill>
                  <a:srgbClr val="3333FF"/>
                </a:solidFill>
                <a:ea typeface="楷体_GB2312" pitchFamily="49" charset="-122"/>
              </a:rPr>
              <a:t>while</a:t>
            </a:r>
            <a:r>
              <a:rPr lang="en-US" altLang="zh-CN" dirty="0">
                <a:ea typeface="楷体_GB2312" pitchFamily="49" charset="-122"/>
              </a:rPr>
              <a:t>(L</a:t>
            </a:r>
            <a:r>
              <a:rPr lang="en-US" altLang="zh-CN" sz="2400" dirty="0">
                <a:ea typeface="楷体_GB2312" pitchFamily="49" charset="-122"/>
              </a:rPr>
              <a:t>b</a:t>
            </a:r>
            <a:r>
              <a:rPr lang="en-US" altLang="zh-CN" dirty="0">
                <a:ea typeface="楷体_GB2312" pitchFamily="49" charset="-122"/>
              </a:rPr>
              <a:t>)</a:t>
            </a:r>
          </a:p>
          <a:p>
            <a:pPr>
              <a:lnSpc>
                <a:spcPct val="95000"/>
              </a:lnSpc>
              <a:buFont typeface="Wingdings" pitchFamily="2" charset="2"/>
              <a:buNone/>
            </a:pPr>
            <a:r>
              <a:rPr lang="en-US" altLang="zh-CN" dirty="0">
                <a:ea typeface="楷体_GB2312" pitchFamily="49" charset="-122"/>
              </a:rPr>
              <a:t>	{	</a:t>
            </a:r>
            <a:r>
              <a:rPr lang="en-US" altLang="zh-CN" dirty="0">
                <a:solidFill>
                  <a:srgbClr val="3333FF"/>
                </a:solidFill>
                <a:ea typeface="楷体_GB2312" pitchFamily="49" charset="-122"/>
              </a:rPr>
              <a:t>while</a:t>
            </a:r>
            <a:r>
              <a:rPr lang="en-US" altLang="zh-CN" dirty="0">
                <a:ea typeface="楷体_GB2312" pitchFamily="49" charset="-122"/>
              </a:rPr>
              <a:t> (p-&gt;data &lt; L</a:t>
            </a:r>
            <a:r>
              <a:rPr lang="en-US" altLang="zh-CN" sz="2400" dirty="0">
                <a:ea typeface="楷体_GB2312" pitchFamily="49" charset="-122"/>
              </a:rPr>
              <a:t>b</a:t>
            </a:r>
            <a:r>
              <a:rPr lang="en-US" altLang="zh-CN" dirty="0">
                <a:ea typeface="楷体_GB2312" pitchFamily="49" charset="-122"/>
              </a:rPr>
              <a:t>-&gt;data)</a:t>
            </a:r>
          </a:p>
          <a:p>
            <a:pPr>
              <a:lnSpc>
                <a:spcPct val="95000"/>
              </a:lnSpc>
              <a:buFont typeface="Wingdings" pitchFamily="2" charset="2"/>
              <a:buNone/>
            </a:pPr>
            <a:r>
              <a:rPr lang="en-US" altLang="zh-CN" dirty="0">
                <a:ea typeface="楷体_GB2312" pitchFamily="49" charset="-122"/>
              </a:rPr>
              <a:t>		{  q=p;   p=p-&gt;next;  }</a:t>
            </a:r>
          </a:p>
          <a:p>
            <a:pPr>
              <a:lnSpc>
                <a:spcPct val="95000"/>
              </a:lnSpc>
              <a:buFont typeface="Wingdings" pitchFamily="2" charset="2"/>
              <a:buNone/>
            </a:pPr>
            <a:r>
              <a:rPr lang="en-US" altLang="zh-CN" dirty="0">
                <a:ea typeface="楷体_GB2312" pitchFamily="49" charset="-122"/>
              </a:rPr>
              <a:t>		q-&gt;next=L</a:t>
            </a:r>
            <a:r>
              <a:rPr lang="en-US" altLang="zh-CN" sz="2400" dirty="0">
                <a:ea typeface="楷体_GB2312" pitchFamily="49" charset="-122"/>
              </a:rPr>
              <a:t>b</a:t>
            </a:r>
            <a:r>
              <a:rPr lang="en-US" altLang="zh-CN" dirty="0">
                <a:ea typeface="楷体_GB2312" pitchFamily="49" charset="-122"/>
              </a:rPr>
              <a:t>;</a:t>
            </a:r>
          </a:p>
          <a:p>
            <a:pPr>
              <a:lnSpc>
                <a:spcPct val="95000"/>
              </a:lnSpc>
              <a:buFont typeface="Wingdings" pitchFamily="2" charset="2"/>
              <a:buNone/>
            </a:pPr>
            <a:r>
              <a:rPr lang="en-US" altLang="zh-CN" dirty="0">
                <a:ea typeface="楷体_GB2312" pitchFamily="49" charset="-122"/>
              </a:rPr>
              <a:t>		</a:t>
            </a:r>
            <a:r>
              <a:rPr lang="en-US" altLang="zh-CN" dirty="0">
                <a:solidFill>
                  <a:srgbClr val="3333FF"/>
                </a:solidFill>
                <a:ea typeface="楷体_GB2312" pitchFamily="49" charset="-122"/>
              </a:rPr>
              <a:t>if </a:t>
            </a:r>
            <a:r>
              <a:rPr lang="en-US" altLang="zh-CN" dirty="0">
                <a:ea typeface="楷体_GB2312" pitchFamily="49" charset="-122"/>
              </a:rPr>
              <a:t>(!p)  break;</a:t>
            </a:r>
          </a:p>
          <a:p>
            <a:pPr>
              <a:lnSpc>
                <a:spcPct val="95000"/>
              </a:lnSpc>
              <a:buFont typeface="Wingdings" pitchFamily="2" charset="2"/>
              <a:buNone/>
            </a:pPr>
            <a:r>
              <a:rPr lang="en-US" altLang="zh-CN" dirty="0">
                <a:ea typeface="楷体_GB2312" pitchFamily="49" charset="-122"/>
              </a:rPr>
              <a:t>		q=L</a:t>
            </a:r>
            <a:r>
              <a:rPr lang="en-US" altLang="zh-CN" sz="2400" dirty="0">
                <a:ea typeface="楷体_GB2312" pitchFamily="49" charset="-122"/>
              </a:rPr>
              <a:t>b</a:t>
            </a:r>
            <a:r>
              <a:rPr lang="en-US" altLang="zh-CN" dirty="0">
                <a:ea typeface="楷体_GB2312" pitchFamily="49" charset="-122"/>
              </a:rPr>
              <a:t>; L</a:t>
            </a:r>
            <a:r>
              <a:rPr lang="en-US" altLang="zh-CN" sz="2400" dirty="0">
                <a:ea typeface="楷体_GB2312" pitchFamily="49" charset="-122"/>
              </a:rPr>
              <a:t>b</a:t>
            </a:r>
            <a:r>
              <a:rPr lang="en-US" altLang="zh-CN" dirty="0">
                <a:ea typeface="楷体_GB2312" pitchFamily="49" charset="-122"/>
              </a:rPr>
              <a:t>=L</a:t>
            </a:r>
            <a:r>
              <a:rPr lang="en-US" altLang="zh-CN" sz="2400" dirty="0">
                <a:ea typeface="楷体_GB2312" pitchFamily="49" charset="-122"/>
              </a:rPr>
              <a:t>b</a:t>
            </a:r>
            <a:r>
              <a:rPr lang="en-US" altLang="zh-CN" dirty="0">
                <a:ea typeface="楷体_GB2312" pitchFamily="49" charset="-122"/>
              </a:rPr>
              <a:t>-&gt;next; q-&gt;next=p;</a:t>
            </a:r>
          </a:p>
          <a:p>
            <a:pPr>
              <a:lnSpc>
                <a:spcPct val="95000"/>
              </a:lnSpc>
              <a:buFont typeface="Wingdings" pitchFamily="2" charset="2"/>
              <a:buNone/>
            </a:pPr>
            <a:r>
              <a:rPr lang="en-US" altLang="zh-CN" dirty="0">
                <a:ea typeface="楷体_GB2312" pitchFamily="49" charset="-122"/>
              </a:rPr>
              <a:t>	} </a:t>
            </a:r>
            <a:r>
              <a:rPr lang="en-US" altLang="zh-CN" dirty="0">
                <a:solidFill>
                  <a:srgbClr val="008000"/>
                </a:solidFill>
                <a:ea typeface="楷体_GB2312" pitchFamily="49" charset="-122"/>
              </a:rPr>
              <a:t>//while</a:t>
            </a:r>
          </a:p>
          <a:p>
            <a:pPr>
              <a:lnSpc>
                <a:spcPct val="95000"/>
              </a:lnSpc>
              <a:buFont typeface="Wingdings" pitchFamily="2" charset="2"/>
              <a:buNone/>
            </a:pPr>
            <a:r>
              <a:rPr lang="en-US" altLang="zh-CN" dirty="0">
                <a:ea typeface="楷体_GB2312" pitchFamily="49" charset="-122"/>
              </a:rPr>
              <a:t>} </a:t>
            </a:r>
            <a:r>
              <a:rPr lang="en-US" altLang="zh-CN" dirty="0">
                <a:solidFill>
                  <a:srgbClr val="008000"/>
                </a:solidFill>
                <a:ea typeface="楷体_GB2312" pitchFamily="49" charset="-122"/>
              </a:rPr>
              <a:t>// </a:t>
            </a:r>
            <a:r>
              <a:rPr lang="zh-CN" altLang="en-US" dirty="0">
                <a:solidFill>
                  <a:srgbClr val="003399"/>
                </a:solidFill>
                <a:latin typeface="楷体" pitchFamily="49" charset="-122"/>
              </a:rPr>
              <a:t>算法时间复杂度为</a:t>
            </a:r>
            <a:r>
              <a:rPr lang="en-US" altLang="zh-CN" dirty="0">
                <a:solidFill>
                  <a:srgbClr val="003399"/>
                </a:solidFill>
                <a:latin typeface="楷体" pitchFamily="49" charset="-122"/>
              </a:rPr>
              <a:t>O(</a:t>
            </a:r>
            <a:r>
              <a:rPr lang="en-US" altLang="zh-CN" dirty="0" err="1">
                <a:solidFill>
                  <a:srgbClr val="003399"/>
                </a:solidFill>
                <a:latin typeface="楷体" pitchFamily="49" charset="-122"/>
              </a:rPr>
              <a:t>n</a:t>
            </a:r>
            <a:r>
              <a:rPr lang="en-US" altLang="zh-CN" sz="3200" baseline="-25000" dirty="0" err="1">
                <a:solidFill>
                  <a:srgbClr val="003399"/>
                </a:solidFill>
                <a:latin typeface="楷体" pitchFamily="49" charset="-122"/>
              </a:rPr>
              <a:t>a</a:t>
            </a:r>
            <a:r>
              <a:rPr lang="en-US" altLang="zh-CN" dirty="0" err="1">
                <a:solidFill>
                  <a:srgbClr val="003399"/>
                </a:solidFill>
                <a:latin typeface="楷体" pitchFamily="49" charset="-122"/>
              </a:rPr>
              <a:t>+n</a:t>
            </a:r>
            <a:r>
              <a:rPr lang="en-US" altLang="zh-CN" sz="3200" baseline="-25000" dirty="0" err="1">
                <a:solidFill>
                  <a:srgbClr val="003399"/>
                </a:solidFill>
                <a:latin typeface="楷体" pitchFamily="49" charset="-122"/>
              </a:rPr>
              <a:t>b</a:t>
            </a:r>
            <a:r>
              <a:rPr lang="en-US" altLang="zh-CN" dirty="0">
                <a:solidFill>
                  <a:srgbClr val="003399"/>
                </a:solidFill>
                <a:latin typeface="楷体" pitchFamily="49" charset="-122"/>
              </a:rPr>
              <a:t>)</a:t>
            </a:r>
            <a:endParaRPr lang="en-US" altLang="zh-CN" dirty="0">
              <a:latin typeface="楷体" pitchFamily="49" charset="-122"/>
            </a:endParaRPr>
          </a:p>
        </p:txBody>
      </p:sp>
      <p:sp>
        <p:nvSpPr>
          <p:cNvPr id="82948" name="灯片编号占位符 1"/>
          <p:cNvSpPr>
            <a:spLocks noGrp="1"/>
          </p:cNvSpPr>
          <p:nvPr>
            <p:ph type="sldNum" sz="quarter" idx="10"/>
          </p:nvPr>
        </p:nvSpPr>
        <p:spPr>
          <a:noFill/>
        </p:spPr>
        <p:txBody>
          <a:bodyPr/>
          <a:lstStyle/>
          <a:p>
            <a:fld id="{CE7DA239-89C1-45E9-8E83-5ACBD6D68EE6}" type="slidenum">
              <a:rPr lang="zh-CN" altLang="en-US" smtClean="0">
                <a:ea typeface="宋体" charset="-122"/>
              </a:rPr>
              <a:pPr/>
              <a:t>40</a:t>
            </a:fld>
            <a:endParaRPr lang="en-US" altLang="zh-CN">
              <a:ea typeface="宋体"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4"/>
          <p:cNvSpPr>
            <a:spLocks noGrp="1"/>
          </p:cNvSpPr>
          <p:nvPr>
            <p:ph type="title"/>
          </p:nvPr>
        </p:nvSpPr>
        <p:spPr>
          <a:xfrm>
            <a:off x="1000125" y="274638"/>
            <a:ext cx="7143750" cy="1143000"/>
          </a:xfrm>
        </p:spPr>
        <p:txBody>
          <a:bodyPr/>
          <a:lstStyle/>
          <a:p>
            <a:pPr eaLnBrk="1" hangingPunct="1"/>
            <a:r>
              <a:rPr lang="zh-CN" altLang="en-US"/>
              <a:t>链表</a:t>
            </a:r>
            <a:endParaRPr lang="zh-CN" altLang="en-US" sz="1600" b="0">
              <a:solidFill>
                <a:srgbClr val="008000"/>
              </a:solidFill>
              <a:latin typeface="Times New Roman" pitchFamily="18" charset="0"/>
              <a:cs typeface="Times New Roman" pitchFamily="18" charset="0"/>
            </a:endParaRPr>
          </a:p>
        </p:txBody>
      </p:sp>
      <p:sp>
        <p:nvSpPr>
          <p:cNvPr id="83971" name="内容占位符 5"/>
          <p:cNvSpPr>
            <a:spLocks noGrp="1"/>
          </p:cNvSpPr>
          <p:nvPr>
            <p:ph idx="1"/>
          </p:nvPr>
        </p:nvSpPr>
        <p:spPr>
          <a:xfrm>
            <a:off x="1000125" y="1600200"/>
            <a:ext cx="7143750" cy="4525963"/>
          </a:xfrm>
        </p:spPr>
        <p:txBody>
          <a:bodyPr/>
          <a:lstStyle/>
          <a:p>
            <a:pPr>
              <a:buFont typeface="Wingdings" pitchFamily="2" charset="2"/>
              <a:buNone/>
            </a:pPr>
            <a:r>
              <a:rPr lang="zh-CN" altLang="en-US" dirty="0">
                <a:solidFill>
                  <a:srgbClr val="008000"/>
                </a:solidFill>
                <a:latin typeface="楷体" pitchFamily="49" charset="-122"/>
              </a:rPr>
              <a:t>例</a:t>
            </a:r>
            <a:r>
              <a:rPr lang="en-US" altLang="zh-CN" dirty="0">
                <a:solidFill>
                  <a:srgbClr val="008000"/>
                </a:solidFill>
                <a:latin typeface="楷体" pitchFamily="49" charset="-122"/>
              </a:rPr>
              <a:t>2-3</a:t>
            </a:r>
            <a:r>
              <a:rPr lang="en-US" altLang="zh-CN" dirty="0">
                <a:latin typeface="楷体" pitchFamily="49" charset="-122"/>
              </a:rPr>
              <a:t>  </a:t>
            </a:r>
            <a:r>
              <a:rPr lang="zh-CN" altLang="en-US" dirty="0">
                <a:latin typeface="楷体" pitchFamily="49" charset="-122"/>
              </a:rPr>
              <a:t>已知指针</a:t>
            </a:r>
            <a:r>
              <a:rPr lang="en-US" altLang="zh-CN" dirty="0">
                <a:latin typeface="楷体" pitchFamily="49" charset="-122"/>
              </a:rPr>
              <a:t>La</a:t>
            </a:r>
            <a:r>
              <a:rPr lang="zh-CN" altLang="en-US" dirty="0">
                <a:latin typeface="楷体" pitchFamily="49" charset="-122"/>
              </a:rPr>
              <a:t>和</a:t>
            </a:r>
            <a:r>
              <a:rPr lang="en-US" altLang="zh-CN" dirty="0">
                <a:latin typeface="楷体" pitchFamily="49" charset="-122"/>
              </a:rPr>
              <a:t>Lb</a:t>
            </a:r>
            <a:r>
              <a:rPr lang="zh-CN" altLang="en-US" dirty="0">
                <a:latin typeface="楷体" pitchFamily="49" charset="-122"/>
              </a:rPr>
              <a:t>分别指向两个链表的头结点。试设计算法，将两个链表连接成一个链表，要求以尽可能短的时间完成连接运算，并分析算法的时间复杂度。</a:t>
            </a:r>
          </a:p>
        </p:txBody>
      </p:sp>
      <p:sp>
        <p:nvSpPr>
          <p:cNvPr id="83972" name="灯片编号占位符 1"/>
          <p:cNvSpPr>
            <a:spLocks noGrp="1"/>
          </p:cNvSpPr>
          <p:nvPr>
            <p:ph type="sldNum" sz="quarter" idx="10"/>
          </p:nvPr>
        </p:nvSpPr>
        <p:spPr>
          <a:noFill/>
        </p:spPr>
        <p:txBody>
          <a:bodyPr/>
          <a:lstStyle/>
          <a:p>
            <a:fld id="{53F1E875-BF5E-4E31-BE23-33185D8DCE69}" type="slidenum">
              <a:rPr lang="zh-CN" altLang="en-US" smtClean="0">
                <a:ea typeface="宋体" charset="-122"/>
              </a:rPr>
              <a:pPr/>
              <a:t>41</a:t>
            </a:fld>
            <a:endParaRPr lang="en-US" altLang="zh-CN">
              <a:ea typeface="宋体"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4"/>
          <p:cNvSpPr>
            <a:spLocks noGrp="1"/>
          </p:cNvSpPr>
          <p:nvPr>
            <p:ph type="title"/>
          </p:nvPr>
        </p:nvSpPr>
        <p:spPr>
          <a:xfrm>
            <a:off x="1000125" y="274638"/>
            <a:ext cx="7143750" cy="1143000"/>
          </a:xfrm>
        </p:spPr>
        <p:txBody>
          <a:bodyPr/>
          <a:lstStyle/>
          <a:p>
            <a:pPr eaLnBrk="1" hangingPunct="1"/>
            <a:r>
              <a:rPr lang="zh-CN" altLang="en-US" dirty="0"/>
              <a:t>链表</a:t>
            </a:r>
            <a:endParaRPr lang="zh-CN" altLang="en-US" sz="1600" b="0" dirty="0">
              <a:solidFill>
                <a:srgbClr val="008000"/>
              </a:solidFill>
              <a:latin typeface="Times New Roman" pitchFamily="18" charset="0"/>
              <a:cs typeface="Times New Roman" pitchFamily="18" charset="0"/>
            </a:endParaRPr>
          </a:p>
        </p:txBody>
      </p:sp>
      <p:sp>
        <p:nvSpPr>
          <p:cNvPr id="84995" name="内容占位符 5"/>
          <p:cNvSpPr>
            <a:spLocks noGrp="1"/>
          </p:cNvSpPr>
          <p:nvPr>
            <p:ph idx="1"/>
          </p:nvPr>
        </p:nvSpPr>
        <p:spPr>
          <a:xfrm>
            <a:off x="1000125" y="1600200"/>
            <a:ext cx="7143750" cy="4525963"/>
          </a:xfrm>
        </p:spPr>
        <p:txBody>
          <a:bodyPr/>
          <a:lstStyle/>
          <a:p>
            <a:pPr>
              <a:buFont typeface="Wingdings" pitchFamily="2" charset="2"/>
              <a:buChar char="Ø"/>
            </a:pPr>
            <a:r>
              <a:rPr lang="zh-CN" altLang="en-US" dirty="0">
                <a:solidFill>
                  <a:srgbClr val="FF0000"/>
                </a:solidFill>
                <a:latin typeface="楷体" pitchFamily="49" charset="-122"/>
              </a:rPr>
              <a:t>算法思路：</a:t>
            </a:r>
          </a:p>
          <a:p>
            <a:pPr>
              <a:lnSpc>
                <a:spcPct val="135000"/>
              </a:lnSpc>
              <a:buFont typeface="Wingdings" pitchFamily="2" charset="2"/>
              <a:buChar char="Ø"/>
            </a:pPr>
            <a:endParaRPr lang="zh-CN" altLang="en-US" dirty="0">
              <a:latin typeface="楷体" pitchFamily="49" charset="-122"/>
            </a:endParaRPr>
          </a:p>
          <a:p>
            <a:pPr>
              <a:lnSpc>
                <a:spcPct val="135000"/>
              </a:lnSpc>
              <a:buFont typeface="Wingdings" pitchFamily="2" charset="2"/>
              <a:buNone/>
            </a:pPr>
            <a:r>
              <a:rPr lang="zh-CN" altLang="en-US" dirty="0">
                <a:latin typeface="楷体" pitchFamily="49" charset="-122"/>
              </a:rPr>
              <a:t>将较长的链表连接在较短的链表之后。</a:t>
            </a:r>
            <a:endParaRPr lang="en-US" altLang="zh-CN" dirty="0">
              <a:latin typeface="楷体" pitchFamily="49" charset="-122"/>
            </a:endParaRPr>
          </a:p>
          <a:p>
            <a:pPr>
              <a:lnSpc>
                <a:spcPct val="135000"/>
              </a:lnSpc>
              <a:buFont typeface="Wingdings" pitchFamily="2" charset="2"/>
              <a:buNone/>
            </a:pPr>
            <a:endParaRPr lang="zh-CN" altLang="en-US" dirty="0">
              <a:latin typeface="楷体" pitchFamily="49" charset="-122"/>
            </a:endParaRPr>
          </a:p>
          <a:p>
            <a:pPr>
              <a:lnSpc>
                <a:spcPct val="135000"/>
              </a:lnSpc>
              <a:buFont typeface="Wingdings" pitchFamily="2" charset="2"/>
              <a:buNone/>
            </a:pPr>
            <a:r>
              <a:rPr lang="en-US" altLang="zh-CN" dirty="0">
                <a:solidFill>
                  <a:srgbClr val="008000"/>
                </a:solidFill>
                <a:latin typeface="楷体" pitchFamily="49" charset="-122"/>
              </a:rPr>
              <a:t> ??</a:t>
            </a:r>
            <a:r>
              <a:rPr lang="en-US" altLang="zh-CN" dirty="0">
                <a:latin typeface="楷体" pitchFamily="49" charset="-122"/>
              </a:rPr>
              <a:t>  </a:t>
            </a:r>
            <a:r>
              <a:rPr lang="zh-CN" altLang="en-US" dirty="0">
                <a:latin typeface="楷体" pitchFamily="49" charset="-122"/>
              </a:rPr>
              <a:t>算法的时间复杂度</a:t>
            </a:r>
            <a:r>
              <a:rPr lang="en-US" altLang="zh-CN" dirty="0">
                <a:latin typeface="楷体" pitchFamily="49" charset="-122"/>
              </a:rPr>
              <a:t>=min(</a:t>
            </a:r>
            <a:r>
              <a:rPr lang="en-US" altLang="zh-CN" dirty="0" err="1">
                <a:latin typeface="楷体" pitchFamily="49" charset="-122"/>
              </a:rPr>
              <a:t>n</a:t>
            </a:r>
            <a:r>
              <a:rPr lang="en-US" altLang="zh-CN" sz="3200" baseline="-25000" dirty="0" err="1">
                <a:latin typeface="楷体" pitchFamily="49" charset="-122"/>
              </a:rPr>
              <a:t>a</a:t>
            </a:r>
            <a:r>
              <a:rPr lang="en-US" altLang="zh-CN" dirty="0">
                <a:latin typeface="楷体" pitchFamily="49" charset="-122"/>
              </a:rPr>
              <a:t>, </a:t>
            </a:r>
            <a:r>
              <a:rPr lang="en-US" altLang="zh-CN" dirty="0" err="1">
                <a:latin typeface="楷体" pitchFamily="49" charset="-122"/>
              </a:rPr>
              <a:t>n</a:t>
            </a:r>
            <a:r>
              <a:rPr lang="en-US" altLang="zh-CN" sz="3200" baseline="-25000" dirty="0" err="1">
                <a:latin typeface="楷体" pitchFamily="49" charset="-122"/>
              </a:rPr>
              <a:t>b</a:t>
            </a:r>
            <a:r>
              <a:rPr lang="en-US" altLang="zh-CN" dirty="0">
                <a:latin typeface="楷体" pitchFamily="49" charset="-122"/>
              </a:rPr>
              <a:t>)</a:t>
            </a:r>
          </a:p>
        </p:txBody>
      </p:sp>
      <p:sp>
        <p:nvSpPr>
          <p:cNvPr id="84996" name="灯片编号占位符 1"/>
          <p:cNvSpPr>
            <a:spLocks noGrp="1"/>
          </p:cNvSpPr>
          <p:nvPr>
            <p:ph type="sldNum" sz="quarter" idx="10"/>
          </p:nvPr>
        </p:nvSpPr>
        <p:spPr>
          <a:noFill/>
        </p:spPr>
        <p:txBody>
          <a:bodyPr/>
          <a:lstStyle/>
          <a:p>
            <a:fld id="{009C56AB-170A-47EF-B5D3-28185911A1A4}" type="slidenum">
              <a:rPr lang="zh-CN" altLang="en-US" smtClean="0">
                <a:ea typeface="宋体" charset="-122"/>
              </a:rPr>
              <a:pPr/>
              <a:t>42</a:t>
            </a:fld>
            <a:endParaRPr lang="en-US" altLang="zh-CN">
              <a:ea typeface="宋体"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4"/>
          <p:cNvSpPr>
            <a:spLocks noGrp="1"/>
          </p:cNvSpPr>
          <p:nvPr>
            <p:ph type="title"/>
          </p:nvPr>
        </p:nvSpPr>
        <p:spPr>
          <a:xfrm>
            <a:off x="1000125" y="274638"/>
            <a:ext cx="7143750" cy="1143000"/>
          </a:xfrm>
        </p:spPr>
        <p:txBody>
          <a:bodyPr/>
          <a:lstStyle/>
          <a:p>
            <a:pPr eaLnBrk="1" hangingPunct="1"/>
            <a:r>
              <a:rPr lang="zh-CN" altLang="en-US"/>
              <a:t>链表</a:t>
            </a:r>
            <a:endParaRPr lang="zh-CN" altLang="en-US" sz="1600" b="0">
              <a:solidFill>
                <a:srgbClr val="008000"/>
              </a:solidFill>
              <a:latin typeface="Times New Roman" pitchFamily="18" charset="0"/>
              <a:cs typeface="Times New Roman" pitchFamily="18" charset="0"/>
            </a:endParaRPr>
          </a:p>
        </p:txBody>
      </p:sp>
      <p:sp>
        <p:nvSpPr>
          <p:cNvPr id="86019" name="内容占位符 5"/>
          <p:cNvSpPr>
            <a:spLocks noGrp="1"/>
          </p:cNvSpPr>
          <p:nvPr>
            <p:ph idx="1"/>
          </p:nvPr>
        </p:nvSpPr>
        <p:spPr>
          <a:xfrm>
            <a:off x="1000125" y="1600200"/>
            <a:ext cx="7143750" cy="4525963"/>
          </a:xfrm>
        </p:spPr>
        <p:txBody>
          <a:bodyPr/>
          <a:lstStyle/>
          <a:p>
            <a:pPr>
              <a:lnSpc>
                <a:spcPct val="100000"/>
              </a:lnSpc>
              <a:spcBef>
                <a:spcPts val="600"/>
              </a:spcBef>
              <a:buFont typeface="Wingdings" pitchFamily="2" charset="2"/>
              <a:buNone/>
            </a:pPr>
            <a:r>
              <a:rPr lang="en-US" altLang="zh-CN" dirty="0" err="1">
                <a:ea typeface="楷体_GB2312" pitchFamily="49" charset="-122"/>
              </a:rPr>
              <a:t>LinkList</a:t>
            </a:r>
            <a:r>
              <a:rPr lang="en-US" altLang="zh-CN" dirty="0">
                <a:ea typeface="楷体_GB2312" pitchFamily="49" charset="-122"/>
              </a:rPr>
              <a:t> link( </a:t>
            </a:r>
            <a:r>
              <a:rPr lang="en-US" altLang="zh-CN" dirty="0" err="1">
                <a:ea typeface="楷体_GB2312" pitchFamily="49" charset="-122"/>
              </a:rPr>
              <a:t>LinkList</a:t>
            </a:r>
            <a:r>
              <a:rPr lang="en-US" altLang="zh-CN" dirty="0">
                <a:ea typeface="楷体_GB2312" pitchFamily="49" charset="-122"/>
              </a:rPr>
              <a:t> La, </a:t>
            </a:r>
            <a:r>
              <a:rPr lang="en-US" altLang="zh-CN" dirty="0" err="1">
                <a:ea typeface="楷体_GB2312" pitchFamily="49" charset="-122"/>
              </a:rPr>
              <a:t>LinkList</a:t>
            </a:r>
            <a:r>
              <a:rPr lang="en-US" altLang="zh-CN" dirty="0">
                <a:ea typeface="楷体_GB2312" pitchFamily="49" charset="-122"/>
              </a:rPr>
              <a:t> L</a:t>
            </a:r>
            <a:r>
              <a:rPr lang="en-US" altLang="zh-CN" sz="2400" dirty="0">
                <a:ea typeface="楷体_GB2312" pitchFamily="49" charset="-122"/>
              </a:rPr>
              <a:t>b</a:t>
            </a:r>
            <a:r>
              <a:rPr lang="en-US" altLang="zh-CN" dirty="0">
                <a:ea typeface="楷体_GB2312" pitchFamily="49" charset="-122"/>
              </a:rPr>
              <a:t> )</a:t>
            </a:r>
          </a:p>
          <a:p>
            <a:pPr>
              <a:lnSpc>
                <a:spcPct val="100000"/>
              </a:lnSpc>
              <a:spcBef>
                <a:spcPts val="600"/>
              </a:spcBef>
              <a:buFont typeface="Wingdings" pitchFamily="2" charset="2"/>
              <a:buNone/>
            </a:pPr>
            <a:r>
              <a:rPr lang="en-US" altLang="zh-CN" dirty="0">
                <a:ea typeface="楷体_GB2312" pitchFamily="49" charset="-122"/>
              </a:rPr>
              <a:t>{</a:t>
            </a:r>
            <a:r>
              <a:rPr lang="da-DK" altLang="zh-CN" dirty="0">
                <a:ea typeface="楷体_GB2312" pitchFamily="49" charset="-122"/>
              </a:rPr>
              <a:t>	</a:t>
            </a:r>
            <a:r>
              <a:rPr lang="da-DK" altLang="zh-CN" dirty="0">
                <a:solidFill>
                  <a:srgbClr val="3333FF"/>
                </a:solidFill>
                <a:ea typeface="楷体_GB2312" pitchFamily="49" charset="-122"/>
              </a:rPr>
              <a:t>Pa=La; </a:t>
            </a:r>
            <a:r>
              <a:rPr lang="zh-CN" altLang="da-DK" dirty="0">
                <a:solidFill>
                  <a:srgbClr val="3333FF"/>
                </a:solidFill>
                <a:ea typeface="楷体_GB2312" pitchFamily="49" charset="-122"/>
              </a:rPr>
              <a:t> </a:t>
            </a:r>
            <a:r>
              <a:rPr lang="da-DK" altLang="zh-CN" dirty="0">
                <a:solidFill>
                  <a:srgbClr val="3333FF"/>
                </a:solidFill>
                <a:ea typeface="楷体_GB2312" pitchFamily="49" charset="-122"/>
              </a:rPr>
              <a:t>P</a:t>
            </a:r>
            <a:r>
              <a:rPr lang="da-DK" altLang="zh-CN" sz="2400" dirty="0">
                <a:solidFill>
                  <a:srgbClr val="3333FF"/>
                </a:solidFill>
                <a:ea typeface="楷体_GB2312" pitchFamily="49" charset="-122"/>
              </a:rPr>
              <a:t>b</a:t>
            </a:r>
            <a:r>
              <a:rPr lang="da-DK" altLang="zh-CN" dirty="0">
                <a:solidFill>
                  <a:srgbClr val="3333FF"/>
                </a:solidFill>
                <a:ea typeface="楷体_GB2312" pitchFamily="49" charset="-122"/>
              </a:rPr>
              <a:t>=L</a:t>
            </a:r>
            <a:r>
              <a:rPr lang="da-DK" altLang="zh-CN" sz="2400" dirty="0">
                <a:solidFill>
                  <a:srgbClr val="3333FF"/>
                </a:solidFill>
                <a:ea typeface="楷体_GB2312" pitchFamily="49" charset="-122"/>
              </a:rPr>
              <a:t>b</a:t>
            </a:r>
            <a:r>
              <a:rPr lang="da-DK" altLang="zh-CN" dirty="0">
                <a:solidFill>
                  <a:srgbClr val="3333FF"/>
                </a:solidFill>
                <a:ea typeface="楷体_GB2312" pitchFamily="49" charset="-122"/>
              </a:rPr>
              <a:t>;</a:t>
            </a:r>
            <a:endParaRPr lang="zh-CN" altLang="da-DK" sz="2400" dirty="0">
              <a:solidFill>
                <a:srgbClr val="008000"/>
              </a:solidFill>
              <a:ea typeface="楷体_GB2312" pitchFamily="49" charset="-122"/>
            </a:endParaRPr>
          </a:p>
          <a:p>
            <a:pPr>
              <a:lnSpc>
                <a:spcPct val="100000"/>
              </a:lnSpc>
              <a:spcBef>
                <a:spcPts val="600"/>
              </a:spcBef>
              <a:buFont typeface="Wingdings" pitchFamily="2" charset="2"/>
              <a:buNone/>
            </a:pPr>
            <a:r>
              <a:rPr lang="en-US" altLang="zh-CN" dirty="0">
                <a:solidFill>
                  <a:srgbClr val="3333FF"/>
                </a:solidFill>
                <a:ea typeface="楷体_GB2312" pitchFamily="49" charset="-122"/>
              </a:rPr>
              <a:t>	while ( Pa-&gt;next  &amp;  </a:t>
            </a:r>
            <a:r>
              <a:rPr lang="en-US" altLang="zh-CN" dirty="0" err="1">
                <a:solidFill>
                  <a:srgbClr val="3333FF"/>
                </a:solidFill>
                <a:ea typeface="楷体_GB2312" pitchFamily="49" charset="-122"/>
              </a:rPr>
              <a:t>P</a:t>
            </a:r>
            <a:r>
              <a:rPr lang="en-US" altLang="zh-CN" sz="2400" dirty="0" err="1">
                <a:solidFill>
                  <a:srgbClr val="3333FF"/>
                </a:solidFill>
                <a:ea typeface="楷体_GB2312" pitchFamily="49" charset="-122"/>
              </a:rPr>
              <a:t>b</a:t>
            </a:r>
            <a:r>
              <a:rPr lang="en-US" altLang="zh-CN" dirty="0">
                <a:solidFill>
                  <a:srgbClr val="3333FF"/>
                </a:solidFill>
                <a:ea typeface="楷体_GB2312" pitchFamily="49" charset="-122"/>
              </a:rPr>
              <a:t>-&gt;next )</a:t>
            </a:r>
          </a:p>
          <a:p>
            <a:pPr>
              <a:lnSpc>
                <a:spcPct val="100000"/>
              </a:lnSpc>
              <a:spcBef>
                <a:spcPts val="600"/>
              </a:spcBef>
              <a:buFont typeface="Wingdings" pitchFamily="2" charset="2"/>
              <a:buNone/>
            </a:pPr>
            <a:r>
              <a:rPr lang="en-US" altLang="zh-CN" dirty="0">
                <a:solidFill>
                  <a:srgbClr val="3333FF"/>
                </a:solidFill>
                <a:ea typeface="楷体_GB2312" pitchFamily="49" charset="-122"/>
              </a:rPr>
              <a:t>	{ Pa=Pa-&gt;next;  </a:t>
            </a:r>
            <a:r>
              <a:rPr lang="en-US" altLang="zh-CN" dirty="0" err="1">
                <a:solidFill>
                  <a:srgbClr val="3333FF"/>
                </a:solidFill>
                <a:ea typeface="楷体_GB2312" pitchFamily="49" charset="-122"/>
              </a:rPr>
              <a:t>P</a:t>
            </a:r>
            <a:r>
              <a:rPr lang="en-US" altLang="zh-CN" sz="2400" dirty="0" err="1">
                <a:solidFill>
                  <a:srgbClr val="3333FF"/>
                </a:solidFill>
                <a:ea typeface="楷体_GB2312" pitchFamily="49" charset="-122"/>
              </a:rPr>
              <a:t>b</a:t>
            </a:r>
            <a:r>
              <a:rPr lang="en-US" altLang="zh-CN" dirty="0">
                <a:solidFill>
                  <a:srgbClr val="3333FF"/>
                </a:solidFill>
                <a:ea typeface="楷体_GB2312" pitchFamily="49" charset="-122"/>
              </a:rPr>
              <a:t>=</a:t>
            </a:r>
            <a:r>
              <a:rPr lang="en-US" altLang="zh-CN" dirty="0" err="1">
                <a:solidFill>
                  <a:srgbClr val="3333FF"/>
                </a:solidFill>
                <a:ea typeface="楷体_GB2312" pitchFamily="49" charset="-122"/>
              </a:rPr>
              <a:t>P</a:t>
            </a:r>
            <a:r>
              <a:rPr lang="en-US" altLang="zh-CN" sz="2400" dirty="0" err="1">
                <a:solidFill>
                  <a:srgbClr val="3333FF"/>
                </a:solidFill>
                <a:ea typeface="楷体_GB2312" pitchFamily="49" charset="-122"/>
              </a:rPr>
              <a:t>b</a:t>
            </a:r>
            <a:r>
              <a:rPr lang="en-US" altLang="zh-CN" dirty="0">
                <a:solidFill>
                  <a:srgbClr val="3333FF"/>
                </a:solidFill>
                <a:ea typeface="楷体_GB2312" pitchFamily="49" charset="-122"/>
              </a:rPr>
              <a:t>-&gt;next; }</a:t>
            </a:r>
          </a:p>
          <a:p>
            <a:pPr>
              <a:lnSpc>
                <a:spcPct val="100000"/>
              </a:lnSpc>
              <a:spcBef>
                <a:spcPts val="600"/>
              </a:spcBef>
              <a:buFont typeface="Wingdings" pitchFamily="2" charset="2"/>
              <a:buNone/>
            </a:pPr>
            <a:r>
              <a:rPr lang="en-US" altLang="zh-CN" dirty="0">
                <a:ea typeface="楷体_GB2312" pitchFamily="49" charset="-122"/>
              </a:rPr>
              <a:t>	if ( !Pa-&gt;next )   </a:t>
            </a:r>
            <a:r>
              <a:rPr lang="en-US" altLang="zh-CN" dirty="0">
                <a:solidFill>
                  <a:srgbClr val="008000"/>
                </a:solidFill>
                <a:ea typeface="楷体_GB2312" pitchFamily="49" charset="-122"/>
              </a:rPr>
              <a:t>// La</a:t>
            </a:r>
            <a:r>
              <a:rPr lang="zh-CN" altLang="en-US" dirty="0">
                <a:solidFill>
                  <a:srgbClr val="008000"/>
                </a:solidFill>
                <a:ea typeface="楷体_GB2312" pitchFamily="49" charset="-122"/>
              </a:rPr>
              <a:t>指向的链表较短</a:t>
            </a:r>
          </a:p>
          <a:p>
            <a:pPr>
              <a:lnSpc>
                <a:spcPct val="100000"/>
              </a:lnSpc>
              <a:spcBef>
                <a:spcPts val="600"/>
              </a:spcBef>
              <a:buFont typeface="Wingdings" pitchFamily="2" charset="2"/>
              <a:buNone/>
            </a:pPr>
            <a:r>
              <a:rPr lang="en-US" altLang="zh-CN" dirty="0">
                <a:ea typeface="楷体_GB2312" pitchFamily="49" charset="-122"/>
              </a:rPr>
              <a:t>	{ Pa-&gt;next=L</a:t>
            </a:r>
            <a:r>
              <a:rPr lang="en-US" altLang="zh-CN" sz="2400" dirty="0">
                <a:ea typeface="楷体_GB2312" pitchFamily="49" charset="-122"/>
              </a:rPr>
              <a:t>b-&gt;</a:t>
            </a:r>
            <a:r>
              <a:rPr lang="en-US" altLang="zh-CN" dirty="0">
                <a:ea typeface="楷体_GB2312" pitchFamily="49" charset="-122"/>
              </a:rPr>
              <a:t>next;  return La; }</a:t>
            </a:r>
          </a:p>
          <a:p>
            <a:pPr>
              <a:lnSpc>
                <a:spcPct val="100000"/>
              </a:lnSpc>
              <a:spcBef>
                <a:spcPts val="600"/>
              </a:spcBef>
              <a:buFont typeface="Wingdings" pitchFamily="2" charset="2"/>
              <a:buNone/>
            </a:pPr>
            <a:r>
              <a:rPr lang="en-US" altLang="zh-CN" dirty="0">
                <a:ea typeface="楷体_GB2312" pitchFamily="49" charset="-122"/>
              </a:rPr>
              <a:t>	else { </a:t>
            </a:r>
            <a:r>
              <a:rPr lang="en-US" altLang="zh-CN" dirty="0" err="1">
                <a:ea typeface="楷体_GB2312" pitchFamily="49" charset="-122"/>
              </a:rPr>
              <a:t>P</a:t>
            </a:r>
            <a:r>
              <a:rPr lang="en-US" altLang="zh-CN" sz="2400" dirty="0" err="1">
                <a:ea typeface="楷体_GB2312" pitchFamily="49" charset="-122"/>
              </a:rPr>
              <a:t>b</a:t>
            </a:r>
            <a:r>
              <a:rPr lang="en-US" altLang="zh-CN" dirty="0">
                <a:ea typeface="楷体_GB2312" pitchFamily="49" charset="-122"/>
              </a:rPr>
              <a:t>-&gt;next=La-&gt;next; return L</a:t>
            </a:r>
            <a:r>
              <a:rPr lang="en-US" altLang="zh-CN" sz="2400" dirty="0">
                <a:ea typeface="楷体_GB2312" pitchFamily="49" charset="-122"/>
              </a:rPr>
              <a:t>b</a:t>
            </a:r>
            <a:r>
              <a:rPr lang="en-US" altLang="zh-CN" dirty="0">
                <a:ea typeface="楷体_GB2312" pitchFamily="49" charset="-122"/>
              </a:rPr>
              <a:t>; }</a:t>
            </a:r>
          </a:p>
          <a:p>
            <a:pPr>
              <a:lnSpc>
                <a:spcPct val="100000"/>
              </a:lnSpc>
              <a:spcBef>
                <a:spcPts val="600"/>
              </a:spcBef>
              <a:buFont typeface="Wingdings" pitchFamily="2" charset="2"/>
              <a:buNone/>
            </a:pPr>
            <a:r>
              <a:rPr lang="en-US" altLang="zh-CN" dirty="0">
                <a:ea typeface="楷体_GB2312" pitchFamily="49" charset="-122"/>
              </a:rPr>
              <a:t>} </a:t>
            </a:r>
            <a:r>
              <a:rPr lang="en-US" altLang="zh-CN" dirty="0">
                <a:solidFill>
                  <a:srgbClr val="FF0000"/>
                </a:solidFill>
                <a:ea typeface="楷体_GB2312" pitchFamily="49" charset="-122"/>
              </a:rPr>
              <a:t>// </a:t>
            </a:r>
            <a:r>
              <a:rPr lang="zh-CN" altLang="en-US" dirty="0">
                <a:solidFill>
                  <a:srgbClr val="FF0000"/>
                </a:solidFill>
                <a:latin typeface="楷体" pitchFamily="49" charset="-122"/>
              </a:rPr>
              <a:t>算法的时间复杂度为</a:t>
            </a:r>
            <a:r>
              <a:rPr lang="en-US" altLang="zh-CN" dirty="0">
                <a:solidFill>
                  <a:srgbClr val="FF0000"/>
                </a:solidFill>
                <a:latin typeface="楷体" pitchFamily="49" charset="-122"/>
              </a:rPr>
              <a:t>O(</a:t>
            </a:r>
            <a:r>
              <a:rPr lang="en-US" altLang="zh-CN" dirty="0">
                <a:latin typeface="楷体" pitchFamily="49" charset="-122"/>
              </a:rPr>
              <a:t>min(</a:t>
            </a:r>
            <a:r>
              <a:rPr lang="en-US" altLang="zh-CN" dirty="0" err="1">
                <a:latin typeface="楷体" pitchFamily="49" charset="-122"/>
              </a:rPr>
              <a:t>n</a:t>
            </a:r>
            <a:r>
              <a:rPr lang="en-US" altLang="zh-CN" sz="3200" baseline="-25000" dirty="0" err="1">
                <a:latin typeface="楷体" pitchFamily="49" charset="-122"/>
              </a:rPr>
              <a:t>a</a:t>
            </a:r>
            <a:r>
              <a:rPr lang="en-US" altLang="zh-CN" dirty="0">
                <a:latin typeface="楷体" pitchFamily="49" charset="-122"/>
              </a:rPr>
              <a:t>, </a:t>
            </a:r>
            <a:r>
              <a:rPr lang="en-US" altLang="zh-CN" dirty="0" err="1">
                <a:latin typeface="楷体" pitchFamily="49" charset="-122"/>
              </a:rPr>
              <a:t>n</a:t>
            </a:r>
            <a:r>
              <a:rPr lang="en-US" altLang="zh-CN" sz="3200" baseline="-25000" dirty="0" err="1">
                <a:latin typeface="楷体" pitchFamily="49" charset="-122"/>
              </a:rPr>
              <a:t>b</a:t>
            </a:r>
            <a:r>
              <a:rPr lang="en-US" altLang="zh-CN" dirty="0">
                <a:latin typeface="楷体" pitchFamily="49" charset="-122"/>
              </a:rPr>
              <a:t>)</a:t>
            </a:r>
            <a:r>
              <a:rPr lang="en-US" altLang="zh-CN" dirty="0">
                <a:solidFill>
                  <a:srgbClr val="FF0000"/>
                </a:solidFill>
                <a:latin typeface="楷体" pitchFamily="49" charset="-122"/>
              </a:rPr>
              <a:t>)</a:t>
            </a:r>
            <a:endParaRPr lang="zh-CN" altLang="en-US" dirty="0">
              <a:solidFill>
                <a:srgbClr val="FF0000"/>
              </a:solidFill>
              <a:latin typeface="楷体" pitchFamily="49" charset="-122"/>
            </a:endParaRPr>
          </a:p>
        </p:txBody>
      </p:sp>
      <p:sp>
        <p:nvSpPr>
          <p:cNvPr id="86020" name="灯片编号占位符 1"/>
          <p:cNvSpPr>
            <a:spLocks noGrp="1"/>
          </p:cNvSpPr>
          <p:nvPr>
            <p:ph type="sldNum" sz="quarter" idx="10"/>
          </p:nvPr>
        </p:nvSpPr>
        <p:spPr>
          <a:noFill/>
        </p:spPr>
        <p:txBody>
          <a:bodyPr/>
          <a:lstStyle/>
          <a:p>
            <a:fld id="{D2301247-A60B-49EF-8C13-1677B2D0E23F}" type="slidenum">
              <a:rPr lang="zh-CN" altLang="en-US" smtClean="0">
                <a:ea typeface="宋体" charset="-122"/>
              </a:rPr>
              <a:pPr/>
              <a:t>43</a:t>
            </a:fld>
            <a:endParaRPr lang="en-US" altLang="zh-CN">
              <a:ea typeface="宋体"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链表小结</a:t>
            </a:r>
          </a:p>
        </p:txBody>
      </p:sp>
      <p:sp>
        <p:nvSpPr>
          <p:cNvPr id="78851" name="Rectangle 3"/>
          <p:cNvSpPr>
            <a:spLocks noGrp="1" noChangeArrowheads="1"/>
          </p:cNvSpPr>
          <p:nvPr>
            <p:ph idx="1"/>
          </p:nvPr>
        </p:nvSpPr>
        <p:spPr>
          <a:xfrm>
            <a:off x="1000125" y="1600200"/>
            <a:ext cx="7143750" cy="4525963"/>
          </a:xfrm>
        </p:spPr>
        <p:txBody>
          <a:bodyPr/>
          <a:lstStyle/>
          <a:p>
            <a:pPr eaLnBrk="1" hangingPunct="1">
              <a:lnSpc>
                <a:spcPct val="100000"/>
              </a:lnSpc>
              <a:buFont typeface="Wingdings" pitchFamily="2" charset="2"/>
              <a:buChar char="Ä"/>
            </a:pPr>
            <a:r>
              <a:rPr lang="zh-CN" altLang="en-US"/>
              <a:t>线性表的链式存储结构：</a:t>
            </a:r>
          </a:p>
        </p:txBody>
      </p:sp>
      <p:sp>
        <p:nvSpPr>
          <p:cNvPr id="78852" name="灯片编号占位符 1"/>
          <p:cNvSpPr>
            <a:spLocks noGrp="1"/>
          </p:cNvSpPr>
          <p:nvPr>
            <p:ph type="sldNum" sz="quarter" idx="10"/>
          </p:nvPr>
        </p:nvSpPr>
        <p:spPr>
          <a:noFill/>
        </p:spPr>
        <p:txBody>
          <a:bodyPr/>
          <a:lstStyle/>
          <a:p>
            <a:fld id="{15C4DC0A-0079-4BB1-9AF4-ADF2A469FFD6}" type="slidenum">
              <a:rPr lang="zh-CN" altLang="en-US" smtClean="0">
                <a:ea typeface="宋体" charset="-122"/>
              </a:rPr>
              <a:pPr/>
              <a:t>44</a:t>
            </a:fld>
            <a:endParaRPr lang="en-US" altLang="zh-CN">
              <a:ea typeface="宋体" charset="-122"/>
            </a:endParaRPr>
          </a:p>
        </p:txBody>
      </p:sp>
      <p:sp>
        <p:nvSpPr>
          <p:cNvPr id="130052" name="Line 4"/>
          <p:cNvSpPr>
            <a:spLocks noChangeShapeType="1"/>
          </p:cNvSpPr>
          <p:nvPr/>
        </p:nvSpPr>
        <p:spPr bwMode="auto">
          <a:xfrm>
            <a:off x="3865563" y="5156200"/>
            <a:ext cx="576262" cy="0"/>
          </a:xfrm>
          <a:prstGeom prst="line">
            <a:avLst/>
          </a:prstGeom>
          <a:noFill/>
          <a:ln w="38100">
            <a:solidFill>
              <a:srgbClr val="008000"/>
            </a:solidFill>
            <a:round/>
            <a:headEnd type="oval" w="med" len="med"/>
            <a:tailEnd type="arrow" w="lg" len="med"/>
          </a:ln>
        </p:spPr>
        <p:txBody>
          <a:bodyPr/>
          <a:lstStyle/>
          <a:p>
            <a:endParaRPr lang="zh-CN" altLang="en-US"/>
          </a:p>
        </p:txBody>
      </p:sp>
      <p:grpSp>
        <p:nvGrpSpPr>
          <p:cNvPr id="2" name="Group 5"/>
          <p:cNvGrpSpPr>
            <a:grpSpLocks/>
          </p:cNvGrpSpPr>
          <p:nvPr/>
        </p:nvGrpSpPr>
        <p:grpSpPr bwMode="auto">
          <a:xfrm>
            <a:off x="1116013" y="4797425"/>
            <a:ext cx="1584325" cy="647700"/>
            <a:chOff x="747" y="2886"/>
            <a:chExt cx="998" cy="408"/>
          </a:xfrm>
        </p:grpSpPr>
        <p:grpSp>
          <p:nvGrpSpPr>
            <p:cNvPr id="78885" name="Group 6"/>
            <p:cNvGrpSpPr>
              <a:grpSpLocks/>
            </p:cNvGrpSpPr>
            <p:nvPr/>
          </p:nvGrpSpPr>
          <p:grpSpPr bwMode="auto">
            <a:xfrm>
              <a:off x="1110" y="2886"/>
              <a:ext cx="635" cy="408"/>
              <a:chOff x="1474" y="3068"/>
              <a:chExt cx="726" cy="318"/>
            </a:xfrm>
          </p:grpSpPr>
          <p:sp>
            <p:nvSpPr>
              <p:cNvPr id="78887" name="Rectangle 7"/>
              <p:cNvSpPr>
                <a:spLocks noChangeArrowheads="1"/>
              </p:cNvSpPr>
              <p:nvPr/>
            </p:nvSpPr>
            <p:spPr bwMode="auto">
              <a:xfrm>
                <a:off x="1474" y="3068"/>
                <a:ext cx="453" cy="318"/>
              </a:xfrm>
              <a:prstGeom prst="rect">
                <a:avLst/>
              </a:prstGeom>
              <a:solidFill>
                <a:schemeClr val="bg2">
                  <a:alpha val="59999"/>
                </a:schemeClr>
              </a:solidFill>
              <a:ln w="6350" algn="ctr">
                <a:solidFill>
                  <a:schemeClr val="tx1"/>
                </a:solidFill>
                <a:miter lim="800000"/>
                <a:headEnd/>
                <a:tailEnd type="none" w="sm" len="lg"/>
              </a:ln>
            </p:spPr>
            <p:txBody>
              <a:bodyPr wrap="none" anchor="ctr"/>
              <a:lstStyle/>
              <a:p>
                <a:pPr algn="ctr"/>
                <a:endParaRPr lang="zh-CN" altLang="en-US" sz="2400">
                  <a:latin typeface="Times New Roman" pitchFamily="18" charset="0"/>
                </a:endParaRPr>
              </a:p>
            </p:txBody>
          </p:sp>
          <p:sp>
            <p:nvSpPr>
              <p:cNvPr id="78888" name="Rectangle 8"/>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anchor="ctr"/>
              <a:lstStyle/>
              <a:p>
                <a:pPr algn="ctr"/>
                <a:endParaRPr lang="en-US" altLang="zh-CN" sz="3200" b="1">
                  <a:ea typeface="华文新魏" pitchFamily="2" charset="-122"/>
                  <a:sym typeface="Symbol" pitchFamily="18" charset="2"/>
                </a:endParaRPr>
              </a:p>
            </p:txBody>
          </p:sp>
        </p:grpSp>
        <p:sp>
          <p:nvSpPr>
            <p:cNvPr id="78886" name="Text Box 9"/>
            <p:cNvSpPr txBox="1">
              <a:spLocks noChangeArrowheads="1"/>
            </p:cNvSpPr>
            <p:nvPr/>
          </p:nvSpPr>
          <p:spPr bwMode="auto">
            <a:xfrm>
              <a:off x="747" y="2955"/>
              <a:ext cx="408"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t>
              </a:r>
              <a:r>
                <a:rPr lang="en-US" altLang="zh-CN" sz="2400" b="1">
                  <a:solidFill>
                    <a:srgbClr val="008000"/>
                  </a:solidFill>
                  <a:latin typeface="Times New Roman" pitchFamily="18" charset="0"/>
                  <a:sym typeface="Wingdings" pitchFamily="2" charset="2"/>
                </a:rPr>
                <a:t></a:t>
              </a:r>
            </a:p>
          </p:txBody>
        </p:sp>
      </p:grpSp>
      <p:grpSp>
        <p:nvGrpSpPr>
          <p:cNvPr id="4" name="Group 10"/>
          <p:cNvGrpSpPr>
            <a:grpSpLocks/>
          </p:cNvGrpSpPr>
          <p:nvPr/>
        </p:nvGrpSpPr>
        <p:grpSpPr bwMode="auto">
          <a:xfrm>
            <a:off x="3060700" y="4795838"/>
            <a:ext cx="1008063" cy="647700"/>
            <a:chOff x="1474" y="3068"/>
            <a:chExt cx="726" cy="318"/>
          </a:xfrm>
        </p:grpSpPr>
        <p:sp>
          <p:nvSpPr>
            <p:cNvPr id="78883" name="Rectangle 11"/>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1</a:t>
              </a:r>
            </a:p>
          </p:txBody>
        </p:sp>
        <p:sp>
          <p:nvSpPr>
            <p:cNvPr id="78884" name="Rectangle 12"/>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5" name="Group 13"/>
          <p:cNvGrpSpPr>
            <a:grpSpLocks/>
          </p:cNvGrpSpPr>
          <p:nvPr/>
        </p:nvGrpSpPr>
        <p:grpSpPr bwMode="auto">
          <a:xfrm>
            <a:off x="4429125" y="4795838"/>
            <a:ext cx="1008063" cy="647700"/>
            <a:chOff x="1474" y="3068"/>
            <a:chExt cx="726" cy="318"/>
          </a:xfrm>
        </p:grpSpPr>
        <p:sp>
          <p:nvSpPr>
            <p:cNvPr id="78881" name="Rectangle 14"/>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2</a:t>
              </a:r>
            </a:p>
          </p:txBody>
        </p:sp>
        <p:sp>
          <p:nvSpPr>
            <p:cNvPr id="78882" name="Rectangle 15"/>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6" name="Group 16"/>
          <p:cNvGrpSpPr>
            <a:grpSpLocks/>
          </p:cNvGrpSpPr>
          <p:nvPr/>
        </p:nvGrpSpPr>
        <p:grpSpPr bwMode="auto">
          <a:xfrm>
            <a:off x="6878638" y="4795838"/>
            <a:ext cx="1008062" cy="647700"/>
            <a:chOff x="1474" y="3068"/>
            <a:chExt cx="726" cy="318"/>
          </a:xfrm>
        </p:grpSpPr>
        <p:sp>
          <p:nvSpPr>
            <p:cNvPr id="78879" name="Rectangle 17"/>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n</a:t>
              </a:r>
            </a:p>
          </p:txBody>
        </p:sp>
        <p:sp>
          <p:nvSpPr>
            <p:cNvPr id="78880" name="Rectangle 18"/>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3200" b="1">
                  <a:latin typeface="Times New Roman" pitchFamily="18" charset="0"/>
                  <a:sym typeface="Symbol" pitchFamily="18" charset="2"/>
                </a:rPr>
                <a:t></a:t>
              </a:r>
            </a:p>
          </p:txBody>
        </p:sp>
      </p:grpSp>
      <p:sp>
        <p:nvSpPr>
          <p:cNvPr id="130067" name="Line 19"/>
          <p:cNvSpPr>
            <a:spLocks noChangeShapeType="1"/>
          </p:cNvSpPr>
          <p:nvPr/>
        </p:nvSpPr>
        <p:spPr bwMode="auto">
          <a:xfrm>
            <a:off x="2497138" y="5156200"/>
            <a:ext cx="5762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130068" name="Line 20"/>
          <p:cNvSpPr>
            <a:spLocks noChangeShapeType="1"/>
          </p:cNvSpPr>
          <p:nvPr/>
        </p:nvSpPr>
        <p:spPr bwMode="auto">
          <a:xfrm>
            <a:off x="5221288" y="5156200"/>
            <a:ext cx="5762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130069" name="Line 21"/>
          <p:cNvSpPr>
            <a:spLocks noChangeShapeType="1"/>
          </p:cNvSpPr>
          <p:nvPr/>
        </p:nvSpPr>
        <p:spPr bwMode="auto">
          <a:xfrm>
            <a:off x="6302375" y="5156200"/>
            <a:ext cx="5762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130070" name="Text Box 22"/>
          <p:cNvSpPr txBox="1">
            <a:spLocks noChangeArrowheads="1"/>
          </p:cNvSpPr>
          <p:nvPr/>
        </p:nvSpPr>
        <p:spPr bwMode="auto">
          <a:xfrm>
            <a:off x="5822950" y="4797425"/>
            <a:ext cx="360363" cy="487363"/>
          </a:xfrm>
          <a:prstGeom prst="rect">
            <a:avLst/>
          </a:prstGeom>
          <a:noFill/>
          <a:ln w="6350" algn="ctr">
            <a:noFill/>
            <a:miter lim="800000"/>
            <a:headEnd/>
            <a:tailEnd type="none" w="sm" len="lg"/>
          </a:ln>
        </p:spPr>
        <p:txBody>
          <a:bodyPr lIns="0" tIns="0" rIns="0" bIns="0" anchor="ctr" anchorCtr="1">
            <a:spAutoFit/>
          </a:bodyPr>
          <a:lstStyle/>
          <a:p>
            <a:pPr algn="ctr"/>
            <a:r>
              <a:rPr lang="en-US" altLang="zh-CN" sz="3200" b="1">
                <a:sym typeface="Symbol" pitchFamily="18" charset="2"/>
              </a:rPr>
              <a:t>…</a:t>
            </a:r>
            <a:endParaRPr lang="zh-CN" altLang="en-US" sz="3200" b="1">
              <a:sym typeface="Symbol" pitchFamily="18" charset="2"/>
            </a:endParaRPr>
          </a:p>
        </p:txBody>
      </p:sp>
      <p:grpSp>
        <p:nvGrpSpPr>
          <p:cNvPr id="7" name="Group 23"/>
          <p:cNvGrpSpPr>
            <a:grpSpLocks/>
          </p:cNvGrpSpPr>
          <p:nvPr/>
        </p:nvGrpSpPr>
        <p:grpSpPr bwMode="auto">
          <a:xfrm>
            <a:off x="3767138" y="3716338"/>
            <a:ext cx="1008062" cy="647700"/>
            <a:chOff x="1474" y="3068"/>
            <a:chExt cx="726" cy="318"/>
          </a:xfrm>
        </p:grpSpPr>
        <p:sp>
          <p:nvSpPr>
            <p:cNvPr id="78877" name="Rectangle 24"/>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2800" b="1" baseline="-25000">
                <a:latin typeface="Times New Roman" pitchFamily="18" charset="0"/>
              </a:endParaRPr>
            </a:p>
          </p:txBody>
        </p:sp>
        <p:sp>
          <p:nvSpPr>
            <p:cNvPr id="78878" name="Rectangle 25"/>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sp>
        <p:nvSpPr>
          <p:cNvPr id="130074" name="Text Box 26"/>
          <p:cNvSpPr txBox="1">
            <a:spLocks noChangeArrowheads="1"/>
          </p:cNvSpPr>
          <p:nvPr/>
        </p:nvSpPr>
        <p:spPr bwMode="auto">
          <a:xfrm>
            <a:off x="3911600" y="3787775"/>
            <a:ext cx="360363" cy="487363"/>
          </a:xfrm>
          <a:prstGeom prst="rect">
            <a:avLst/>
          </a:prstGeom>
          <a:noFill/>
          <a:ln w="6350" algn="ctr">
            <a:noFill/>
            <a:miter lim="800000"/>
            <a:headEnd/>
            <a:tailEnd type="none" w="sm" len="lg"/>
          </a:ln>
        </p:spPr>
        <p:txBody>
          <a:bodyPr lIns="0" tIns="0" rIns="0" bIns="0" anchor="ctr" anchorCtr="1">
            <a:spAutoFit/>
          </a:bodyPr>
          <a:lstStyle/>
          <a:p>
            <a:pPr algn="ctr"/>
            <a:r>
              <a:rPr lang="en-US" altLang="zh-CN" sz="3200" b="1">
                <a:latin typeface="Times New Roman" pitchFamily="18" charset="0"/>
                <a:sym typeface="Symbol" pitchFamily="18" charset="2"/>
              </a:rPr>
              <a:t>e</a:t>
            </a:r>
            <a:endParaRPr lang="zh-CN" altLang="en-US" sz="3200" b="1">
              <a:latin typeface="Times New Roman" pitchFamily="18" charset="0"/>
              <a:sym typeface="Symbol" pitchFamily="18" charset="2"/>
            </a:endParaRPr>
          </a:p>
        </p:txBody>
      </p:sp>
      <p:sp>
        <p:nvSpPr>
          <p:cNvPr id="130075" name="Line 27"/>
          <p:cNvSpPr>
            <a:spLocks noChangeShapeType="1"/>
          </p:cNvSpPr>
          <p:nvPr/>
        </p:nvSpPr>
        <p:spPr bwMode="auto">
          <a:xfrm>
            <a:off x="4619625" y="4075113"/>
            <a:ext cx="431800" cy="0"/>
          </a:xfrm>
          <a:prstGeom prst="line">
            <a:avLst/>
          </a:prstGeom>
          <a:noFill/>
          <a:ln w="38100">
            <a:solidFill>
              <a:srgbClr val="008000"/>
            </a:solidFill>
            <a:round/>
            <a:headEnd type="oval" w="med" len="med"/>
            <a:tailEnd type="none" w="lg" len="med"/>
          </a:ln>
        </p:spPr>
        <p:txBody>
          <a:bodyPr/>
          <a:lstStyle/>
          <a:p>
            <a:endParaRPr lang="zh-CN" altLang="en-US"/>
          </a:p>
        </p:txBody>
      </p:sp>
      <p:sp>
        <p:nvSpPr>
          <p:cNvPr id="130076" name="Line 28"/>
          <p:cNvSpPr>
            <a:spLocks noChangeShapeType="1"/>
          </p:cNvSpPr>
          <p:nvPr/>
        </p:nvSpPr>
        <p:spPr bwMode="auto">
          <a:xfrm>
            <a:off x="5038725" y="4062413"/>
            <a:ext cx="0" cy="504825"/>
          </a:xfrm>
          <a:prstGeom prst="line">
            <a:avLst/>
          </a:prstGeom>
          <a:noFill/>
          <a:ln w="38100">
            <a:solidFill>
              <a:srgbClr val="008000"/>
            </a:solidFill>
            <a:round/>
            <a:headEnd/>
            <a:tailEnd type="none" w="lg" len="med"/>
          </a:ln>
        </p:spPr>
        <p:txBody>
          <a:bodyPr/>
          <a:lstStyle/>
          <a:p>
            <a:endParaRPr lang="zh-CN" altLang="en-US"/>
          </a:p>
        </p:txBody>
      </p:sp>
      <p:sp>
        <p:nvSpPr>
          <p:cNvPr id="130077" name="Line 29"/>
          <p:cNvSpPr>
            <a:spLocks noChangeShapeType="1"/>
          </p:cNvSpPr>
          <p:nvPr/>
        </p:nvSpPr>
        <p:spPr bwMode="auto">
          <a:xfrm flipH="1">
            <a:off x="4241800" y="4579938"/>
            <a:ext cx="817563" cy="0"/>
          </a:xfrm>
          <a:prstGeom prst="line">
            <a:avLst/>
          </a:prstGeom>
          <a:noFill/>
          <a:ln w="38100">
            <a:solidFill>
              <a:srgbClr val="008000"/>
            </a:solidFill>
            <a:round/>
            <a:headEnd/>
            <a:tailEnd type="none" w="lg" len="med"/>
          </a:ln>
        </p:spPr>
        <p:txBody>
          <a:bodyPr/>
          <a:lstStyle/>
          <a:p>
            <a:endParaRPr lang="zh-CN" altLang="en-US"/>
          </a:p>
        </p:txBody>
      </p:sp>
      <p:sp>
        <p:nvSpPr>
          <p:cNvPr id="130078" name="Line 30"/>
          <p:cNvSpPr>
            <a:spLocks noChangeShapeType="1"/>
          </p:cNvSpPr>
          <p:nvPr/>
        </p:nvSpPr>
        <p:spPr bwMode="auto">
          <a:xfrm>
            <a:off x="4259263" y="4579938"/>
            <a:ext cx="0" cy="431800"/>
          </a:xfrm>
          <a:prstGeom prst="line">
            <a:avLst/>
          </a:prstGeom>
          <a:noFill/>
          <a:ln w="38100">
            <a:solidFill>
              <a:srgbClr val="008000"/>
            </a:solidFill>
            <a:round/>
            <a:headEnd/>
            <a:tailEnd type="none" w="lg" len="med"/>
          </a:ln>
        </p:spPr>
        <p:txBody>
          <a:bodyPr/>
          <a:lstStyle/>
          <a:p>
            <a:endParaRPr lang="zh-CN" altLang="en-US"/>
          </a:p>
        </p:txBody>
      </p:sp>
      <p:sp>
        <p:nvSpPr>
          <p:cNvPr id="130079" name="Line 31"/>
          <p:cNvSpPr>
            <a:spLocks noChangeShapeType="1"/>
          </p:cNvSpPr>
          <p:nvPr/>
        </p:nvSpPr>
        <p:spPr bwMode="auto">
          <a:xfrm>
            <a:off x="4246563" y="4999038"/>
            <a:ext cx="179387" cy="0"/>
          </a:xfrm>
          <a:prstGeom prst="line">
            <a:avLst/>
          </a:prstGeom>
          <a:noFill/>
          <a:ln w="38100">
            <a:solidFill>
              <a:srgbClr val="008000"/>
            </a:solidFill>
            <a:round/>
            <a:headEnd/>
            <a:tailEnd type="triangle" w="lg" len="sm"/>
          </a:ln>
        </p:spPr>
        <p:txBody>
          <a:bodyPr/>
          <a:lstStyle/>
          <a:p>
            <a:endParaRPr lang="zh-CN" altLang="en-US"/>
          </a:p>
        </p:txBody>
      </p:sp>
      <p:sp>
        <p:nvSpPr>
          <p:cNvPr id="130080" name="Line 32"/>
          <p:cNvSpPr>
            <a:spLocks noChangeShapeType="1"/>
          </p:cNvSpPr>
          <p:nvPr/>
        </p:nvSpPr>
        <p:spPr bwMode="auto">
          <a:xfrm>
            <a:off x="3852863" y="5168900"/>
            <a:ext cx="323850" cy="0"/>
          </a:xfrm>
          <a:prstGeom prst="line">
            <a:avLst/>
          </a:prstGeom>
          <a:noFill/>
          <a:ln w="38100">
            <a:solidFill>
              <a:srgbClr val="008000"/>
            </a:solidFill>
            <a:round/>
            <a:headEnd type="oval" w="med" len="med"/>
            <a:tailEnd type="none" w="lg" len="med"/>
          </a:ln>
        </p:spPr>
        <p:txBody>
          <a:bodyPr/>
          <a:lstStyle/>
          <a:p>
            <a:endParaRPr lang="zh-CN" altLang="en-US"/>
          </a:p>
        </p:txBody>
      </p:sp>
      <p:sp>
        <p:nvSpPr>
          <p:cNvPr id="130081" name="Line 33"/>
          <p:cNvSpPr>
            <a:spLocks noChangeShapeType="1"/>
          </p:cNvSpPr>
          <p:nvPr/>
        </p:nvSpPr>
        <p:spPr bwMode="auto">
          <a:xfrm>
            <a:off x="4160838" y="4567238"/>
            <a:ext cx="0" cy="611187"/>
          </a:xfrm>
          <a:prstGeom prst="line">
            <a:avLst/>
          </a:prstGeom>
          <a:noFill/>
          <a:ln w="38100">
            <a:solidFill>
              <a:srgbClr val="008000"/>
            </a:solidFill>
            <a:round/>
            <a:headEnd/>
            <a:tailEnd type="none" w="lg" len="med"/>
          </a:ln>
        </p:spPr>
        <p:txBody>
          <a:bodyPr/>
          <a:lstStyle/>
          <a:p>
            <a:endParaRPr lang="zh-CN" altLang="en-US"/>
          </a:p>
        </p:txBody>
      </p:sp>
      <p:sp>
        <p:nvSpPr>
          <p:cNvPr id="130082" name="Line 34"/>
          <p:cNvSpPr>
            <a:spLocks noChangeShapeType="1"/>
          </p:cNvSpPr>
          <p:nvPr/>
        </p:nvSpPr>
        <p:spPr bwMode="auto">
          <a:xfrm flipH="1">
            <a:off x="3505200" y="4579938"/>
            <a:ext cx="665163" cy="0"/>
          </a:xfrm>
          <a:prstGeom prst="line">
            <a:avLst/>
          </a:prstGeom>
          <a:noFill/>
          <a:ln w="38100">
            <a:solidFill>
              <a:srgbClr val="008000"/>
            </a:solidFill>
            <a:round/>
            <a:headEnd/>
            <a:tailEnd type="none" w="lg" len="med"/>
          </a:ln>
        </p:spPr>
        <p:txBody>
          <a:bodyPr/>
          <a:lstStyle/>
          <a:p>
            <a:endParaRPr lang="zh-CN" altLang="en-US"/>
          </a:p>
        </p:txBody>
      </p:sp>
      <p:sp>
        <p:nvSpPr>
          <p:cNvPr id="130083" name="Line 35"/>
          <p:cNvSpPr>
            <a:spLocks noChangeShapeType="1"/>
          </p:cNvSpPr>
          <p:nvPr/>
        </p:nvSpPr>
        <p:spPr bwMode="auto">
          <a:xfrm>
            <a:off x="3517900" y="4062413"/>
            <a:ext cx="0" cy="522287"/>
          </a:xfrm>
          <a:prstGeom prst="line">
            <a:avLst/>
          </a:prstGeom>
          <a:noFill/>
          <a:ln w="38100">
            <a:solidFill>
              <a:srgbClr val="008000"/>
            </a:solidFill>
            <a:round/>
            <a:headEnd/>
            <a:tailEnd type="none" w="lg" len="med"/>
          </a:ln>
        </p:spPr>
        <p:txBody>
          <a:bodyPr/>
          <a:lstStyle/>
          <a:p>
            <a:endParaRPr lang="zh-CN" altLang="en-US"/>
          </a:p>
        </p:txBody>
      </p:sp>
      <p:sp>
        <p:nvSpPr>
          <p:cNvPr id="130084" name="Line 36"/>
          <p:cNvSpPr>
            <a:spLocks noChangeShapeType="1"/>
          </p:cNvSpPr>
          <p:nvPr/>
        </p:nvSpPr>
        <p:spPr bwMode="auto">
          <a:xfrm>
            <a:off x="3505200" y="4075113"/>
            <a:ext cx="269875" cy="0"/>
          </a:xfrm>
          <a:prstGeom prst="line">
            <a:avLst/>
          </a:prstGeom>
          <a:noFill/>
          <a:ln w="38100">
            <a:solidFill>
              <a:srgbClr val="008000"/>
            </a:solidFill>
            <a:round/>
            <a:headEnd/>
            <a:tailEnd type="triangle" w="lg" len="sm"/>
          </a:ln>
        </p:spPr>
        <p:txBody>
          <a:bodyPr/>
          <a:lstStyle/>
          <a:p>
            <a:endParaRPr lang="zh-CN" altLang="en-US"/>
          </a:p>
        </p:txBody>
      </p:sp>
      <p:sp>
        <p:nvSpPr>
          <p:cNvPr id="130085" name="AutoShape 37"/>
          <p:cNvSpPr>
            <a:spLocks noChangeArrowheads="1"/>
          </p:cNvSpPr>
          <p:nvPr/>
        </p:nvSpPr>
        <p:spPr bwMode="auto">
          <a:xfrm>
            <a:off x="5292725" y="2781300"/>
            <a:ext cx="2592388" cy="792163"/>
          </a:xfrm>
          <a:prstGeom prst="roundRect">
            <a:avLst>
              <a:gd name="adj" fmla="val 16667"/>
            </a:avLst>
          </a:prstGeom>
          <a:noFill/>
          <a:ln w="6350" algn="ctr">
            <a:solidFill>
              <a:srgbClr val="008000"/>
            </a:solidFill>
            <a:round/>
            <a:headEnd/>
            <a:tailEnd type="none" w="sm" len="lg"/>
          </a:ln>
        </p:spPr>
        <p:txBody>
          <a:bodyPr wrap="none" anchor="ctr"/>
          <a:lstStyle/>
          <a:p>
            <a:pPr algn="ctr"/>
            <a:r>
              <a:rPr lang="zh-CN" altLang="en-US" sz="2400" b="1">
                <a:solidFill>
                  <a:srgbClr val="008000"/>
                </a:solidFill>
                <a:latin typeface="Times New Roman" pitchFamily="18" charset="0"/>
              </a:rPr>
              <a:t>需要增加元素时，</a:t>
            </a:r>
          </a:p>
          <a:p>
            <a:pPr algn="ctr"/>
            <a:r>
              <a:rPr lang="zh-CN" altLang="en-US" sz="2400" b="1">
                <a:solidFill>
                  <a:srgbClr val="008000"/>
                </a:solidFill>
                <a:latin typeface="Times New Roman" pitchFamily="18" charset="0"/>
              </a:rPr>
              <a:t>申请一个结点空间</a:t>
            </a:r>
          </a:p>
        </p:txBody>
      </p:sp>
      <p:sp>
        <p:nvSpPr>
          <p:cNvPr id="130086" name="AutoShape 38"/>
          <p:cNvSpPr>
            <a:spLocks noChangeArrowheads="1"/>
          </p:cNvSpPr>
          <p:nvPr/>
        </p:nvSpPr>
        <p:spPr bwMode="auto">
          <a:xfrm>
            <a:off x="5005388" y="2781300"/>
            <a:ext cx="2879725" cy="792163"/>
          </a:xfrm>
          <a:prstGeom prst="roundRect">
            <a:avLst>
              <a:gd name="adj" fmla="val 16667"/>
            </a:avLst>
          </a:prstGeom>
          <a:solidFill>
            <a:schemeClr val="bg1"/>
          </a:solidFill>
          <a:ln w="6350" algn="ctr">
            <a:solidFill>
              <a:srgbClr val="008000"/>
            </a:solidFill>
            <a:round/>
            <a:headEnd/>
            <a:tailEnd type="none" w="sm" len="lg"/>
          </a:ln>
        </p:spPr>
        <p:txBody>
          <a:bodyPr wrap="none" anchor="ctr"/>
          <a:lstStyle/>
          <a:p>
            <a:pPr algn="ctr"/>
            <a:r>
              <a:rPr lang="zh-CN" altLang="en-US" sz="2400" b="1">
                <a:solidFill>
                  <a:srgbClr val="008000"/>
                </a:solidFill>
                <a:latin typeface="Times New Roman" pitchFamily="18" charset="0"/>
              </a:rPr>
              <a:t>需要插入一个元素时</a:t>
            </a:r>
          </a:p>
          <a:p>
            <a:pPr algn="ctr"/>
            <a:r>
              <a:rPr lang="zh-CN" altLang="en-US" sz="2400" b="1">
                <a:solidFill>
                  <a:srgbClr val="008000"/>
                </a:solidFill>
                <a:latin typeface="Times New Roman" pitchFamily="18" charset="0"/>
              </a:rPr>
              <a:t>再申请一个结点空间</a:t>
            </a:r>
          </a:p>
        </p:txBody>
      </p:sp>
      <p:sp>
        <p:nvSpPr>
          <p:cNvPr id="130087" name="AutoShape 39"/>
          <p:cNvSpPr>
            <a:spLocks noChangeArrowheads="1"/>
          </p:cNvSpPr>
          <p:nvPr/>
        </p:nvSpPr>
        <p:spPr bwMode="auto">
          <a:xfrm>
            <a:off x="5005388" y="2768600"/>
            <a:ext cx="2879725" cy="792163"/>
          </a:xfrm>
          <a:prstGeom prst="roundRect">
            <a:avLst>
              <a:gd name="adj" fmla="val 16667"/>
            </a:avLst>
          </a:prstGeom>
          <a:solidFill>
            <a:schemeClr val="bg1"/>
          </a:solidFill>
          <a:ln w="6350" algn="ctr">
            <a:solidFill>
              <a:srgbClr val="008000"/>
            </a:solidFill>
            <a:round/>
            <a:headEnd/>
            <a:tailEnd type="none" w="sm" len="lg"/>
          </a:ln>
        </p:spPr>
        <p:txBody>
          <a:bodyPr wrap="none" anchor="ctr"/>
          <a:lstStyle/>
          <a:p>
            <a:pPr algn="ctr"/>
            <a:r>
              <a:rPr lang="zh-CN" altLang="en-US" sz="2400" b="1" dirty="0">
                <a:solidFill>
                  <a:srgbClr val="008000"/>
                </a:solidFill>
                <a:latin typeface="楷体" pitchFamily="49" charset="-122"/>
                <a:ea typeface="楷体" pitchFamily="49" charset="-122"/>
              </a:rPr>
              <a:t>删除一个数据元素</a:t>
            </a:r>
          </a:p>
          <a:p>
            <a:pPr algn="ctr"/>
            <a:r>
              <a:rPr lang="en-US" altLang="zh-CN" sz="2400" b="1" dirty="0">
                <a:solidFill>
                  <a:srgbClr val="008000"/>
                </a:solidFill>
              </a:rPr>
              <a:t>……</a:t>
            </a:r>
            <a:endParaRPr lang="en-US" altLang="zh-CN" sz="2400" b="1" dirty="0">
              <a:solidFill>
                <a:srgbClr val="0080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0085"/>
                                        </p:tgtEl>
                                        <p:attrNameLst>
                                          <p:attrName>style.visibility</p:attrName>
                                        </p:attrNameLst>
                                      </p:cBhvr>
                                      <p:to>
                                        <p:strVal val="visible"/>
                                      </p:to>
                                    </p:set>
                                    <p:animEffect transition="in" filter="wipe(left)">
                                      <p:cBhvr>
                                        <p:cTn id="7" dur="3000"/>
                                        <p:tgtEl>
                                          <p:spTgt spid="130085"/>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30067"/>
                                        </p:tgtEl>
                                        <p:attrNameLst>
                                          <p:attrName>style.visibility</p:attrName>
                                        </p:attrNameLst>
                                      </p:cBhvr>
                                      <p:to>
                                        <p:strVal val="visible"/>
                                      </p:to>
                                    </p:set>
                                    <p:animEffect transition="in" filter="wipe(left)">
                                      <p:cBhvr>
                                        <p:cTn id="15" dur="1000"/>
                                        <p:tgtEl>
                                          <p:spTgt spid="130067"/>
                                        </p:tgtEl>
                                      </p:cBhvr>
                                    </p:animEffect>
                                  </p:childTnLst>
                                </p:cTn>
                              </p:par>
                            </p:childTnLst>
                          </p:cTn>
                        </p:par>
                        <p:par>
                          <p:cTn id="16" fill="hold">
                            <p:stCondLst>
                              <p:cond delay="50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1000"/>
                                        <p:tgtEl>
                                          <p:spTgt spid="4"/>
                                        </p:tgtEl>
                                      </p:cBhvr>
                                    </p:animEffect>
                                  </p:childTnLst>
                                </p:cTn>
                              </p:par>
                            </p:childTnLst>
                          </p:cTn>
                        </p:par>
                        <p:par>
                          <p:cTn id="20" fill="hold">
                            <p:stCondLst>
                              <p:cond delay="6000"/>
                            </p:stCondLst>
                            <p:childTnLst>
                              <p:par>
                                <p:cTn id="21" presetID="22" presetClass="entr" presetSubtype="8" fill="hold" grpId="0" nodeType="afterEffect">
                                  <p:stCondLst>
                                    <p:cond delay="0"/>
                                  </p:stCondLst>
                                  <p:childTnLst>
                                    <p:set>
                                      <p:cBhvr>
                                        <p:cTn id="22" dur="1" fill="hold">
                                          <p:stCondLst>
                                            <p:cond delay="0"/>
                                          </p:stCondLst>
                                        </p:cTn>
                                        <p:tgtEl>
                                          <p:spTgt spid="130052"/>
                                        </p:tgtEl>
                                        <p:attrNameLst>
                                          <p:attrName>style.visibility</p:attrName>
                                        </p:attrNameLst>
                                      </p:cBhvr>
                                      <p:to>
                                        <p:strVal val="visible"/>
                                      </p:to>
                                    </p:set>
                                    <p:animEffect transition="in" filter="wipe(left)">
                                      <p:cBhvr>
                                        <p:cTn id="23" dur="1000"/>
                                        <p:tgtEl>
                                          <p:spTgt spid="130052"/>
                                        </p:tgtEl>
                                      </p:cBhvr>
                                    </p:animEffect>
                                  </p:childTnLst>
                                </p:cTn>
                              </p:par>
                            </p:childTnLst>
                          </p:cTn>
                        </p:par>
                        <p:par>
                          <p:cTn id="24" fill="hold">
                            <p:stCondLst>
                              <p:cond delay="7000"/>
                            </p:stCondLst>
                            <p:childTnLst>
                              <p:par>
                                <p:cTn id="25" presetID="2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par>
                          <p:cTn id="28" fill="hold">
                            <p:stCondLst>
                              <p:cond delay="8000"/>
                            </p:stCondLst>
                            <p:childTnLst>
                              <p:par>
                                <p:cTn id="29" presetID="22" presetClass="entr" presetSubtype="8" fill="hold" grpId="0" nodeType="afterEffect">
                                  <p:stCondLst>
                                    <p:cond delay="0"/>
                                  </p:stCondLst>
                                  <p:childTnLst>
                                    <p:set>
                                      <p:cBhvr>
                                        <p:cTn id="30" dur="1" fill="hold">
                                          <p:stCondLst>
                                            <p:cond delay="0"/>
                                          </p:stCondLst>
                                        </p:cTn>
                                        <p:tgtEl>
                                          <p:spTgt spid="130068"/>
                                        </p:tgtEl>
                                        <p:attrNameLst>
                                          <p:attrName>style.visibility</p:attrName>
                                        </p:attrNameLst>
                                      </p:cBhvr>
                                      <p:to>
                                        <p:strVal val="visible"/>
                                      </p:to>
                                    </p:set>
                                    <p:animEffect transition="in" filter="wipe(left)">
                                      <p:cBhvr>
                                        <p:cTn id="31" dur="1000"/>
                                        <p:tgtEl>
                                          <p:spTgt spid="130068"/>
                                        </p:tgtEl>
                                      </p:cBhvr>
                                    </p:animEffect>
                                  </p:childTnLst>
                                </p:cTn>
                              </p:par>
                            </p:childTnLst>
                          </p:cTn>
                        </p:par>
                        <p:par>
                          <p:cTn id="32" fill="hold">
                            <p:stCondLst>
                              <p:cond delay="9000"/>
                            </p:stCondLst>
                            <p:childTnLst>
                              <p:par>
                                <p:cTn id="33" presetID="22" presetClass="entr" presetSubtype="8" fill="hold" grpId="0" nodeType="afterEffect">
                                  <p:stCondLst>
                                    <p:cond delay="0"/>
                                  </p:stCondLst>
                                  <p:childTnLst>
                                    <p:set>
                                      <p:cBhvr>
                                        <p:cTn id="34" dur="1" fill="hold">
                                          <p:stCondLst>
                                            <p:cond delay="0"/>
                                          </p:stCondLst>
                                        </p:cTn>
                                        <p:tgtEl>
                                          <p:spTgt spid="130070"/>
                                        </p:tgtEl>
                                        <p:attrNameLst>
                                          <p:attrName>style.visibility</p:attrName>
                                        </p:attrNameLst>
                                      </p:cBhvr>
                                      <p:to>
                                        <p:strVal val="visible"/>
                                      </p:to>
                                    </p:set>
                                    <p:animEffect transition="in" filter="wipe(left)">
                                      <p:cBhvr>
                                        <p:cTn id="35" dur="1000"/>
                                        <p:tgtEl>
                                          <p:spTgt spid="130070"/>
                                        </p:tgtEl>
                                      </p:cBhvr>
                                    </p:animEffect>
                                  </p:childTnLst>
                                </p:cTn>
                              </p:par>
                            </p:childTnLst>
                          </p:cTn>
                        </p:par>
                        <p:par>
                          <p:cTn id="36" fill="hold">
                            <p:stCondLst>
                              <p:cond delay="10000"/>
                            </p:stCondLst>
                            <p:childTnLst>
                              <p:par>
                                <p:cTn id="37" presetID="22" presetClass="entr" presetSubtype="8" fill="hold" grpId="0" nodeType="afterEffect">
                                  <p:stCondLst>
                                    <p:cond delay="0"/>
                                  </p:stCondLst>
                                  <p:childTnLst>
                                    <p:set>
                                      <p:cBhvr>
                                        <p:cTn id="38" dur="1" fill="hold">
                                          <p:stCondLst>
                                            <p:cond delay="0"/>
                                          </p:stCondLst>
                                        </p:cTn>
                                        <p:tgtEl>
                                          <p:spTgt spid="130069"/>
                                        </p:tgtEl>
                                        <p:attrNameLst>
                                          <p:attrName>style.visibility</p:attrName>
                                        </p:attrNameLst>
                                      </p:cBhvr>
                                      <p:to>
                                        <p:strVal val="visible"/>
                                      </p:to>
                                    </p:set>
                                    <p:animEffect transition="in" filter="wipe(left)">
                                      <p:cBhvr>
                                        <p:cTn id="39" dur="1000"/>
                                        <p:tgtEl>
                                          <p:spTgt spid="130069"/>
                                        </p:tgtEl>
                                      </p:cBhvr>
                                    </p:animEffect>
                                  </p:childTnLst>
                                </p:cTn>
                              </p:par>
                            </p:childTnLst>
                          </p:cTn>
                        </p:par>
                        <p:par>
                          <p:cTn id="40" fill="hold">
                            <p:stCondLst>
                              <p:cond delay="11000"/>
                            </p:stCondLst>
                            <p:childTnLst>
                              <p:par>
                                <p:cTn id="41" presetID="22" presetClass="entr" presetSubtype="8"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10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30086"/>
                                        </p:tgtEl>
                                        <p:attrNameLst>
                                          <p:attrName>style.visibility</p:attrName>
                                        </p:attrNameLst>
                                      </p:cBhvr>
                                      <p:to>
                                        <p:strVal val="visible"/>
                                      </p:to>
                                    </p:set>
                                    <p:animEffect transition="in" filter="wipe(left)">
                                      <p:cBhvr>
                                        <p:cTn id="48" dur="1000"/>
                                        <p:tgtEl>
                                          <p:spTgt spid="130086"/>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1000"/>
                                        <p:tgtEl>
                                          <p:spTgt spid="7"/>
                                        </p:tgtEl>
                                      </p:cBhvr>
                                    </p:animEffect>
                                  </p:childTnLst>
                                </p:cTn>
                              </p:par>
                            </p:childTnLst>
                          </p:cTn>
                        </p:par>
                        <p:par>
                          <p:cTn id="53" fill="hold">
                            <p:stCondLst>
                              <p:cond delay="2000"/>
                            </p:stCondLst>
                            <p:childTnLst>
                              <p:par>
                                <p:cTn id="54" presetID="22" presetClass="entr" presetSubtype="8" fill="hold" grpId="0" nodeType="afterEffect">
                                  <p:stCondLst>
                                    <p:cond delay="0"/>
                                  </p:stCondLst>
                                  <p:childTnLst>
                                    <p:set>
                                      <p:cBhvr>
                                        <p:cTn id="55" dur="1" fill="hold">
                                          <p:stCondLst>
                                            <p:cond delay="0"/>
                                          </p:stCondLst>
                                        </p:cTn>
                                        <p:tgtEl>
                                          <p:spTgt spid="130074"/>
                                        </p:tgtEl>
                                        <p:attrNameLst>
                                          <p:attrName>style.visibility</p:attrName>
                                        </p:attrNameLst>
                                      </p:cBhvr>
                                      <p:to>
                                        <p:strVal val="visible"/>
                                      </p:to>
                                    </p:set>
                                    <p:animEffect transition="in" filter="wipe(left)">
                                      <p:cBhvr>
                                        <p:cTn id="56" dur="2000"/>
                                        <p:tgtEl>
                                          <p:spTgt spid="130074"/>
                                        </p:tgtEl>
                                      </p:cBhvr>
                                    </p:animEffect>
                                  </p:childTnLst>
                                </p:cTn>
                              </p:par>
                            </p:childTnLst>
                          </p:cTn>
                        </p:par>
                        <p:par>
                          <p:cTn id="57" fill="hold">
                            <p:stCondLst>
                              <p:cond delay="4000"/>
                            </p:stCondLst>
                            <p:childTnLst>
                              <p:par>
                                <p:cTn id="58" presetID="22" presetClass="entr" presetSubtype="8" fill="hold" grpId="0" nodeType="afterEffect">
                                  <p:stCondLst>
                                    <p:cond delay="0"/>
                                  </p:stCondLst>
                                  <p:childTnLst>
                                    <p:set>
                                      <p:cBhvr>
                                        <p:cTn id="59" dur="1" fill="hold">
                                          <p:stCondLst>
                                            <p:cond delay="0"/>
                                          </p:stCondLst>
                                        </p:cTn>
                                        <p:tgtEl>
                                          <p:spTgt spid="130075"/>
                                        </p:tgtEl>
                                        <p:attrNameLst>
                                          <p:attrName>style.visibility</p:attrName>
                                        </p:attrNameLst>
                                      </p:cBhvr>
                                      <p:to>
                                        <p:strVal val="visible"/>
                                      </p:to>
                                    </p:set>
                                    <p:animEffect transition="in" filter="wipe(left)">
                                      <p:cBhvr>
                                        <p:cTn id="60" dur="1000"/>
                                        <p:tgtEl>
                                          <p:spTgt spid="130075"/>
                                        </p:tgtEl>
                                      </p:cBhvr>
                                    </p:animEffect>
                                  </p:childTnLst>
                                </p:cTn>
                              </p:par>
                            </p:childTnLst>
                          </p:cTn>
                        </p:par>
                        <p:par>
                          <p:cTn id="61" fill="hold">
                            <p:stCondLst>
                              <p:cond delay="5000"/>
                            </p:stCondLst>
                            <p:childTnLst>
                              <p:par>
                                <p:cTn id="62" presetID="22" presetClass="entr" presetSubtype="1" fill="hold" grpId="0" nodeType="afterEffect">
                                  <p:stCondLst>
                                    <p:cond delay="0"/>
                                  </p:stCondLst>
                                  <p:childTnLst>
                                    <p:set>
                                      <p:cBhvr>
                                        <p:cTn id="63" dur="1" fill="hold">
                                          <p:stCondLst>
                                            <p:cond delay="0"/>
                                          </p:stCondLst>
                                        </p:cTn>
                                        <p:tgtEl>
                                          <p:spTgt spid="130076"/>
                                        </p:tgtEl>
                                        <p:attrNameLst>
                                          <p:attrName>style.visibility</p:attrName>
                                        </p:attrNameLst>
                                      </p:cBhvr>
                                      <p:to>
                                        <p:strVal val="visible"/>
                                      </p:to>
                                    </p:set>
                                    <p:animEffect transition="in" filter="wipe(up)">
                                      <p:cBhvr>
                                        <p:cTn id="64" dur="1000"/>
                                        <p:tgtEl>
                                          <p:spTgt spid="130076"/>
                                        </p:tgtEl>
                                      </p:cBhvr>
                                    </p:animEffect>
                                  </p:childTnLst>
                                </p:cTn>
                              </p:par>
                            </p:childTnLst>
                          </p:cTn>
                        </p:par>
                        <p:par>
                          <p:cTn id="65" fill="hold">
                            <p:stCondLst>
                              <p:cond delay="6000"/>
                            </p:stCondLst>
                            <p:childTnLst>
                              <p:par>
                                <p:cTn id="66" presetID="22" presetClass="entr" presetSubtype="2" fill="hold" grpId="0" nodeType="afterEffect">
                                  <p:stCondLst>
                                    <p:cond delay="0"/>
                                  </p:stCondLst>
                                  <p:childTnLst>
                                    <p:set>
                                      <p:cBhvr>
                                        <p:cTn id="67" dur="1" fill="hold">
                                          <p:stCondLst>
                                            <p:cond delay="0"/>
                                          </p:stCondLst>
                                        </p:cTn>
                                        <p:tgtEl>
                                          <p:spTgt spid="130077"/>
                                        </p:tgtEl>
                                        <p:attrNameLst>
                                          <p:attrName>style.visibility</p:attrName>
                                        </p:attrNameLst>
                                      </p:cBhvr>
                                      <p:to>
                                        <p:strVal val="visible"/>
                                      </p:to>
                                    </p:set>
                                    <p:animEffect transition="in" filter="wipe(right)">
                                      <p:cBhvr>
                                        <p:cTn id="68" dur="1000"/>
                                        <p:tgtEl>
                                          <p:spTgt spid="130077"/>
                                        </p:tgtEl>
                                      </p:cBhvr>
                                    </p:animEffect>
                                  </p:childTnLst>
                                </p:cTn>
                              </p:par>
                            </p:childTnLst>
                          </p:cTn>
                        </p:par>
                        <p:par>
                          <p:cTn id="69" fill="hold">
                            <p:stCondLst>
                              <p:cond delay="7000"/>
                            </p:stCondLst>
                            <p:childTnLst>
                              <p:par>
                                <p:cTn id="70" presetID="22" presetClass="entr" presetSubtype="1" fill="hold" grpId="0" nodeType="afterEffect">
                                  <p:stCondLst>
                                    <p:cond delay="0"/>
                                  </p:stCondLst>
                                  <p:childTnLst>
                                    <p:set>
                                      <p:cBhvr>
                                        <p:cTn id="71" dur="1" fill="hold">
                                          <p:stCondLst>
                                            <p:cond delay="0"/>
                                          </p:stCondLst>
                                        </p:cTn>
                                        <p:tgtEl>
                                          <p:spTgt spid="130078"/>
                                        </p:tgtEl>
                                        <p:attrNameLst>
                                          <p:attrName>style.visibility</p:attrName>
                                        </p:attrNameLst>
                                      </p:cBhvr>
                                      <p:to>
                                        <p:strVal val="visible"/>
                                      </p:to>
                                    </p:set>
                                    <p:animEffect transition="in" filter="wipe(up)">
                                      <p:cBhvr>
                                        <p:cTn id="72" dur="1000"/>
                                        <p:tgtEl>
                                          <p:spTgt spid="130078"/>
                                        </p:tgtEl>
                                      </p:cBhvr>
                                    </p:animEffect>
                                  </p:childTnLst>
                                </p:cTn>
                              </p:par>
                            </p:childTnLst>
                          </p:cTn>
                        </p:par>
                        <p:par>
                          <p:cTn id="73" fill="hold">
                            <p:stCondLst>
                              <p:cond delay="8000"/>
                            </p:stCondLst>
                            <p:childTnLst>
                              <p:par>
                                <p:cTn id="74" presetID="22" presetClass="entr" presetSubtype="8" fill="hold" grpId="0" nodeType="afterEffect">
                                  <p:stCondLst>
                                    <p:cond delay="0"/>
                                  </p:stCondLst>
                                  <p:childTnLst>
                                    <p:set>
                                      <p:cBhvr>
                                        <p:cTn id="75" dur="1" fill="hold">
                                          <p:stCondLst>
                                            <p:cond delay="0"/>
                                          </p:stCondLst>
                                        </p:cTn>
                                        <p:tgtEl>
                                          <p:spTgt spid="130079"/>
                                        </p:tgtEl>
                                        <p:attrNameLst>
                                          <p:attrName>style.visibility</p:attrName>
                                        </p:attrNameLst>
                                      </p:cBhvr>
                                      <p:to>
                                        <p:strVal val="visible"/>
                                      </p:to>
                                    </p:set>
                                    <p:animEffect transition="in" filter="wipe(left)">
                                      <p:cBhvr>
                                        <p:cTn id="76" dur="1000"/>
                                        <p:tgtEl>
                                          <p:spTgt spid="130079"/>
                                        </p:tgtEl>
                                      </p:cBhvr>
                                    </p:animEffect>
                                  </p:childTnLst>
                                </p:cTn>
                              </p:par>
                            </p:childTnLst>
                          </p:cTn>
                        </p:par>
                        <p:par>
                          <p:cTn id="77" fill="hold">
                            <p:stCondLst>
                              <p:cond delay="9000"/>
                            </p:stCondLst>
                            <p:childTnLst>
                              <p:par>
                                <p:cTn id="78" presetID="22" presetClass="exit" presetSubtype="2" fill="hold" grpId="1" nodeType="afterEffect">
                                  <p:stCondLst>
                                    <p:cond delay="0"/>
                                  </p:stCondLst>
                                  <p:childTnLst>
                                    <p:animEffect transition="out" filter="wipe(right)">
                                      <p:cBhvr>
                                        <p:cTn id="79" dur="1000"/>
                                        <p:tgtEl>
                                          <p:spTgt spid="130052"/>
                                        </p:tgtEl>
                                      </p:cBhvr>
                                    </p:animEffect>
                                    <p:set>
                                      <p:cBhvr>
                                        <p:cTn id="80" dur="1" fill="hold">
                                          <p:stCondLst>
                                            <p:cond delay="999"/>
                                          </p:stCondLst>
                                        </p:cTn>
                                        <p:tgtEl>
                                          <p:spTgt spid="130052"/>
                                        </p:tgtEl>
                                        <p:attrNameLst>
                                          <p:attrName>style.visibility</p:attrName>
                                        </p:attrNameLst>
                                      </p:cBhvr>
                                      <p:to>
                                        <p:strVal val="hidden"/>
                                      </p:to>
                                    </p:set>
                                  </p:childTnLst>
                                </p:cTn>
                              </p:par>
                            </p:childTnLst>
                          </p:cTn>
                        </p:par>
                        <p:par>
                          <p:cTn id="81" fill="hold">
                            <p:stCondLst>
                              <p:cond delay="10000"/>
                            </p:stCondLst>
                            <p:childTnLst>
                              <p:par>
                                <p:cTn id="82" presetID="22" presetClass="entr" presetSubtype="8" fill="hold" grpId="0" nodeType="afterEffect">
                                  <p:stCondLst>
                                    <p:cond delay="0"/>
                                  </p:stCondLst>
                                  <p:childTnLst>
                                    <p:set>
                                      <p:cBhvr>
                                        <p:cTn id="83" dur="1" fill="hold">
                                          <p:stCondLst>
                                            <p:cond delay="0"/>
                                          </p:stCondLst>
                                        </p:cTn>
                                        <p:tgtEl>
                                          <p:spTgt spid="130080"/>
                                        </p:tgtEl>
                                        <p:attrNameLst>
                                          <p:attrName>style.visibility</p:attrName>
                                        </p:attrNameLst>
                                      </p:cBhvr>
                                      <p:to>
                                        <p:strVal val="visible"/>
                                      </p:to>
                                    </p:set>
                                    <p:animEffect transition="in" filter="wipe(left)">
                                      <p:cBhvr>
                                        <p:cTn id="84" dur="1000"/>
                                        <p:tgtEl>
                                          <p:spTgt spid="130080"/>
                                        </p:tgtEl>
                                      </p:cBhvr>
                                    </p:animEffect>
                                  </p:childTnLst>
                                </p:cTn>
                              </p:par>
                            </p:childTnLst>
                          </p:cTn>
                        </p:par>
                        <p:par>
                          <p:cTn id="85" fill="hold">
                            <p:stCondLst>
                              <p:cond delay="11000"/>
                            </p:stCondLst>
                            <p:childTnLst>
                              <p:par>
                                <p:cTn id="86" presetID="22" presetClass="entr" presetSubtype="4" fill="hold" grpId="0" nodeType="afterEffect">
                                  <p:stCondLst>
                                    <p:cond delay="0"/>
                                  </p:stCondLst>
                                  <p:childTnLst>
                                    <p:set>
                                      <p:cBhvr>
                                        <p:cTn id="87" dur="1" fill="hold">
                                          <p:stCondLst>
                                            <p:cond delay="0"/>
                                          </p:stCondLst>
                                        </p:cTn>
                                        <p:tgtEl>
                                          <p:spTgt spid="130081"/>
                                        </p:tgtEl>
                                        <p:attrNameLst>
                                          <p:attrName>style.visibility</p:attrName>
                                        </p:attrNameLst>
                                      </p:cBhvr>
                                      <p:to>
                                        <p:strVal val="visible"/>
                                      </p:to>
                                    </p:set>
                                    <p:animEffect transition="in" filter="wipe(down)">
                                      <p:cBhvr>
                                        <p:cTn id="88" dur="1000"/>
                                        <p:tgtEl>
                                          <p:spTgt spid="130081"/>
                                        </p:tgtEl>
                                      </p:cBhvr>
                                    </p:animEffect>
                                  </p:childTnLst>
                                </p:cTn>
                              </p:par>
                            </p:childTnLst>
                          </p:cTn>
                        </p:par>
                        <p:par>
                          <p:cTn id="89" fill="hold">
                            <p:stCondLst>
                              <p:cond delay="12000"/>
                            </p:stCondLst>
                            <p:childTnLst>
                              <p:par>
                                <p:cTn id="90" presetID="22" presetClass="entr" presetSubtype="2" fill="hold" grpId="0" nodeType="afterEffect">
                                  <p:stCondLst>
                                    <p:cond delay="0"/>
                                  </p:stCondLst>
                                  <p:childTnLst>
                                    <p:set>
                                      <p:cBhvr>
                                        <p:cTn id="91" dur="1" fill="hold">
                                          <p:stCondLst>
                                            <p:cond delay="0"/>
                                          </p:stCondLst>
                                        </p:cTn>
                                        <p:tgtEl>
                                          <p:spTgt spid="130082"/>
                                        </p:tgtEl>
                                        <p:attrNameLst>
                                          <p:attrName>style.visibility</p:attrName>
                                        </p:attrNameLst>
                                      </p:cBhvr>
                                      <p:to>
                                        <p:strVal val="visible"/>
                                      </p:to>
                                    </p:set>
                                    <p:animEffect transition="in" filter="wipe(right)">
                                      <p:cBhvr>
                                        <p:cTn id="92" dur="1000"/>
                                        <p:tgtEl>
                                          <p:spTgt spid="130082"/>
                                        </p:tgtEl>
                                      </p:cBhvr>
                                    </p:animEffect>
                                  </p:childTnLst>
                                </p:cTn>
                              </p:par>
                            </p:childTnLst>
                          </p:cTn>
                        </p:par>
                        <p:par>
                          <p:cTn id="93" fill="hold">
                            <p:stCondLst>
                              <p:cond delay="13000"/>
                            </p:stCondLst>
                            <p:childTnLst>
                              <p:par>
                                <p:cTn id="94" presetID="22" presetClass="entr" presetSubtype="4" fill="hold" grpId="0" nodeType="afterEffect">
                                  <p:stCondLst>
                                    <p:cond delay="0"/>
                                  </p:stCondLst>
                                  <p:childTnLst>
                                    <p:set>
                                      <p:cBhvr>
                                        <p:cTn id="95" dur="1" fill="hold">
                                          <p:stCondLst>
                                            <p:cond delay="0"/>
                                          </p:stCondLst>
                                        </p:cTn>
                                        <p:tgtEl>
                                          <p:spTgt spid="130083"/>
                                        </p:tgtEl>
                                        <p:attrNameLst>
                                          <p:attrName>style.visibility</p:attrName>
                                        </p:attrNameLst>
                                      </p:cBhvr>
                                      <p:to>
                                        <p:strVal val="visible"/>
                                      </p:to>
                                    </p:set>
                                    <p:animEffect transition="in" filter="wipe(down)">
                                      <p:cBhvr>
                                        <p:cTn id="96" dur="1000"/>
                                        <p:tgtEl>
                                          <p:spTgt spid="130083"/>
                                        </p:tgtEl>
                                      </p:cBhvr>
                                    </p:animEffect>
                                  </p:childTnLst>
                                </p:cTn>
                              </p:par>
                            </p:childTnLst>
                          </p:cTn>
                        </p:par>
                        <p:par>
                          <p:cTn id="97" fill="hold">
                            <p:stCondLst>
                              <p:cond delay="14000"/>
                            </p:stCondLst>
                            <p:childTnLst>
                              <p:par>
                                <p:cTn id="98" presetID="22" presetClass="entr" presetSubtype="8" fill="hold" grpId="0" nodeType="afterEffect">
                                  <p:stCondLst>
                                    <p:cond delay="0"/>
                                  </p:stCondLst>
                                  <p:childTnLst>
                                    <p:set>
                                      <p:cBhvr>
                                        <p:cTn id="99" dur="1" fill="hold">
                                          <p:stCondLst>
                                            <p:cond delay="0"/>
                                          </p:stCondLst>
                                        </p:cTn>
                                        <p:tgtEl>
                                          <p:spTgt spid="130084"/>
                                        </p:tgtEl>
                                        <p:attrNameLst>
                                          <p:attrName>style.visibility</p:attrName>
                                        </p:attrNameLst>
                                      </p:cBhvr>
                                      <p:to>
                                        <p:strVal val="visible"/>
                                      </p:to>
                                    </p:set>
                                    <p:animEffect transition="in" filter="wipe(left)">
                                      <p:cBhvr>
                                        <p:cTn id="100" dur="1000"/>
                                        <p:tgtEl>
                                          <p:spTgt spid="130084"/>
                                        </p:tgtEl>
                                      </p:cBhvr>
                                    </p:animEffect>
                                  </p:childTnLst>
                                </p:cTn>
                              </p:par>
                            </p:childTnLst>
                          </p:cTn>
                        </p:par>
                        <p:par>
                          <p:cTn id="101" fill="hold">
                            <p:stCondLst>
                              <p:cond delay="15000"/>
                            </p:stCondLst>
                            <p:childTnLst>
                              <p:par>
                                <p:cTn id="102" presetID="22" presetClass="entr" presetSubtype="1" fill="hold" grpId="0" nodeType="afterEffect">
                                  <p:stCondLst>
                                    <p:cond delay="0"/>
                                  </p:stCondLst>
                                  <p:childTnLst>
                                    <p:set>
                                      <p:cBhvr>
                                        <p:cTn id="103" dur="1" fill="hold">
                                          <p:stCondLst>
                                            <p:cond delay="0"/>
                                          </p:stCondLst>
                                        </p:cTn>
                                        <p:tgtEl>
                                          <p:spTgt spid="130087"/>
                                        </p:tgtEl>
                                        <p:attrNameLst>
                                          <p:attrName>style.visibility</p:attrName>
                                        </p:attrNameLst>
                                      </p:cBhvr>
                                      <p:to>
                                        <p:strVal val="visible"/>
                                      </p:to>
                                    </p:set>
                                    <p:animEffect transition="in" filter="wipe(up)">
                                      <p:cBhvr>
                                        <p:cTn id="104" dur="5000"/>
                                        <p:tgtEl>
                                          <p:spTgt spid="130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animBg="1"/>
      <p:bldP spid="130052" grpId="1" animBg="1"/>
      <p:bldP spid="130067" grpId="0" animBg="1"/>
      <p:bldP spid="130068" grpId="0" animBg="1"/>
      <p:bldP spid="130069" grpId="0" animBg="1"/>
      <p:bldP spid="130070" grpId="0"/>
      <p:bldP spid="130074" grpId="0"/>
      <p:bldP spid="130075" grpId="0" animBg="1"/>
      <p:bldP spid="130076" grpId="0" animBg="1"/>
      <p:bldP spid="130077" grpId="0" animBg="1"/>
      <p:bldP spid="130078" grpId="0" animBg="1"/>
      <p:bldP spid="130079" grpId="0" animBg="1"/>
      <p:bldP spid="130080" grpId="0" animBg="1"/>
      <p:bldP spid="130081" grpId="0" animBg="1"/>
      <p:bldP spid="130082" grpId="0" animBg="1"/>
      <p:bldP spid="130083" grpId="0" animBg="1"/>
      <p:bldP spid="130084" grpId="0" animBg="1"/>
      <p:bldP spid="130085" grpId="0" animBg="1"/>
      <p:bldP spid="130086" grpId="0" animBg="1"/>
      <p:bldP spid="13008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链表的主要特点</a:t>
            </a:r>
          </a:p>
        </p:txBody>
      </p:sp>
      <p:sp>
        <p:nvSpPr>
          <p:cNvPr id="79875" name="内容占位符 5"/>
          <p:cNvSpPr>
            <a:spLocks noGrp="1"/>
          </p:cNvSpPr>
          <p:nvPr>
            <p:ph idx="1"/>
          </p:nvPr>
        </p:nvSpPr>
        <p:spPr>
          <a:xfrm>
            <a:off x="755576" y="1556792"/>
            <a:ext cx="7632847" cy="4525963"/>
          </a:xfrm>
        </p:spPr>
        <p:txBody>
          <a:bodyPr/>
          <a:lstStyle/>
          <a:p>
            <a:pPr marL="450850" indent="-450850">
              <a:buClr>
                <a:srgbClr val="3F6A18"/>
              </a:buClr>
              <a:buFont typeface="Wingdings" pitchFamily="2" charset="2"/>
              <a:buNone/>
            </a:pPr>
            <a:r>
              <a:rPr lang="en-US" altLang="zh-CN" dirty="0">
                <a:solidFill>
                  <a:srgbClr val="008000"/>
                </a:solidFill>
                <a:latin typeface="楷体" pitchFamily="49" charset="-122"/>
              </a:rPr>
              <a:t>(1) </a:t>
            </a:r>
            <a:r>
              <a:rPr lang="zh-CN" altLang="en-US" dirty="0">
                <a:latin typeface="楷体" pitchFamily="49" charset="-122"/>
              </a:rPr>
              <a:t>存储空间利用率低</a:t>
            </a:r>
            <a:r>
              <a:rPr lang="en-US" altLang="zh-CN" dirty="0">
                <a:solidFill>
                  <a:srgbClr val="008000"/>
                </a:solidFill>
                <a:latin typeface="楷体" pitchFamily="49" charset="-122"/>
              </a:rPr>
              <a:t>——</a:t>
            </a:r>
            <a:r>
              <a:rPr lang="zh-CN" altLang="en-US" dirty="0">
                <a:solidFill>
                  <a:srgbClr val="3333FF"/>
                </a:solidFill>
                <a:latin typeface="楷体" pitchFamily="49" charset="-122"/>
              </a:rPr>
              <a:t>结点中包含自身信息域和表示链接信息的指针域。</a:t>
            </a:r>
          </a:p>
          <a:p>
            <a:pPr marL="450850" indent="-450850">
              <a:buClr>
                <a:srgbClr val="3F6A18"/>
              </a:buClr>
              <a:buFont typeface="Wingdings" pitchFamily="2" charset="2"/>
              <a:buNone/>
            </a:pPr>
            <a:r>
              <a:rPr lang="en-US" altLang="zh-CN" dirty="0">
                <a:solidFill>
                  <a:srgbClr val="008000"/>
                </a:solidFill>
                <a:latin typeface="楷体" pitchFamily="49" charset="-122"/>
              </a:rPr>
              <a:t>(2)</a:t>
            </a:r>
            <a:r>
              <a:rPr lang="en-US" altLang="zh-CN" dirty="0">
                <a:latin typeface="楷体" pitchFamily="49" charset="-122"/>
              </a:rPr>
              <a:t> </a:t>
            </a:r>
            <a:r>
              <a:rPr lang="zh-CN" altLang="en-US" dirty="0">
                <a:latin typeface="楷体" pitchFamily="49" charset="-122"/>
              </a:rPr>
              <a:t>逻辑位置相邻的结点 </a:t>
            </a:r>
            <a:r>
              <a:rPr lang="en-US" altLang="zh-CN" dirty="0">
                <a:solidFill>
                  <a:srgbClr val="008000"/>
                </a:solidFill>
                <a:latin typeface="楷体" pitchFamily="49" charset="-122"/>
              </a:rPr>
              <a:t>(</a:t>
            </a:r>
            <a:r>
              <a:rPr lang="zh-CN" altLang="en-US" dirty="0">
                <a:solidFill>
                  <a:srgbClr val="008000"/>
                </a:solidFill>
                <a:latin typeface="楷体" pitchFamily="49" charset="-122"/>
              </a:rPr>
              <a:t>如</a:t>
            </a:r>
            <a:r>
              <a:rPr lang="en-US" altLang="zh-CN" dirty="0">
                <a:solidFill>
                  <a:srgbClr val="008000"/>
                </a:solidFill>
                <a:latin typeface="楷体" pitchFamily="49" charset="-122"/>
              </a:rPr>
              <a:t>a</a:t>
            </a:r>
            <a:r>
              <a:rPr lang="en-US" altLang="zh-CN" baseline="-25000" dirty="0">
                <a:solidFill>
                  <a:srgbClr val="008000"/>
                </a:solidFill>
                <a:latin typeface="楷体" pitchFamily="49" charset="-122"/>
              </a:rPr>
              <a:t>2</a:t>
            </a:r>
            <a:r>
              <a:rPr lang="zh-CN" altLang="en-US" dirty="0">
                <a:solidFill>
                  <a:srgbClr val="008000"/>
                </a:solidFill>
                <a:latin typeface="楷体" pitchFamily="49" charset="-122"/>
              </a:rPr>
              <a:t>和</a:t>
            </a:r>
            <a:r>
              <a:rPr lang="en-US" altLang="zh-CN" dirty="0">
                <a:solidFill>
                  <a:srgbClr val="008000"/>
                </a:solidFill>
                <a:latin typeface="楷体" pitchFamily="49" charset="-122"/>
              </a:rPr>
              <a:t>a</a:t>
            </a:r>
            <a:r>
              <a:rPr lang="en-US" altLang="zh-CN" baseline="-25000" dirty="0">
                <a:solidFill>
                  <a:srgbClr val="008000"/>
                </a:solidFill>
                <a:latin typeface="楷体" pitchFamily="49" charset="-122"/>
              </a:rPr>
              <a:t>3</a:t>
            </a:r>
            <a:r>
              <a:rPr lang="en-US" altLang="zh-CN" dirty="0">
                <a:solidFill>
                  <a:srgbClr val="008000"/>
                </a:solidFill>
                <a:latin typeface="楷体" pitchFamily="49" charset="-122"/>
              </a:rPr>
              <a:t>)</a:t>
            </a:r>
            <a:r>
              <a:rPr lang="zh-CN" altLang="en-US" dirty="0">
                <a:latin typeface="楷体" pitchFamily="49" charset="-122"/>
              </a:rPr>
              <a:t>，在物理位置上不一定相邻</a:t>
            </a:r>
            <a:r>
              <a:rPr lang="en-US" altLang="zh-CN" dirty="0">
                <a:solidFill>
                  <a:srgbClr val="3333FF"/>
                </a:solidFill>
                <a:latin typeface="楷体" pitchFamily="49" charset="-122"/>
              </a:rPr>
              <a:t>(</a:t>
            </a:r>
            <a:r>
              <a:rPr lang="zh-CN" altLang="en-US" dirty="0">
                <a:solidFill>
                  <a:srgbClr val="3333FF"/>
                </a:solidFill>
                <a:latin typeface="楷体" pitchFamily="49" charset="-122"/>
              </a:rPr>
              <a:t>需要结点时才申请空间</a:t>
            </a:r>
            <a:r>
              <a:rPr lang="en-US" altLang="zh-CN" dirty="0">
                <a:solidFill>
                  <a:srgbClr val="3333FF"/>
                </a:solidFill>
                <a:latin typeface="楷体" pitchFamily="49" charset="-122"/>
              </a:rPr>
              <a:t>)</a:t>
            </a:r>
            <a:r>
              <a:rPr lang="zh-CN" altLang="en-US" dirty="0">
                <a:latin typeface="楷体" pitchFamily="49" charset="-122"/>
              </a:rPr>
              <a:t>。</a:t>
            </a:r>
          </a:p>
          <a:p>
            <a:pPr marL="450850" indent="-450850">
              <a:buClr>
                <a:srgbClr val="3F6A18"/>
              </a:buClr>
              <a:buFont typeface="Wingdings" pitchFamily="2" charset="2"/>
              <a:buNone/>
            </a:pPr>
            <a:r>
              <a:rPr lang="en-US" altLang="zh-CN" dirty="0">
                <a:solidFill>
                  <a:srgbClr val="008000"/>
                </a:solidFill>
                <a:latin typeface="楷体" pitchFamily="49" charset="-122"/>
              </a:rPr>
              <a:t>(3)</a:t>
            </a:r>
            <a:r>
              <a:rPr lang="en-US" altLang="zh-CN" dirty="0">
                <a:latin typeface="楷体" pitchFamily="49" charset="-122"/>
              </a:rPr>
              <a:t> </a:t>
            </a:r>
            <a:r>
              <a:rPr lang="zh-CN" altLang="en-US" dirty="0">
                <a:latin typeface="楷体" pitchFamily="49" charset="-122"/>
              </a:rPr>
              <a:t>删除和插入结点操作比较灵活</a:t>
            </a:r>
            <a:r>
              <a:rPr lang="en-US" altLang="zh-CN" dirty="0">
                <a:solidFill>
                  <a:srgbClr val="008000"/>
                </a:solidFill>
                <a:latin typeface="楷体" pitchFamily="49" charset="-122"/>
              </a:rPr>
              <a:t>——</a:t>
            </a:r>
            <a:r>
              <a:rPr lang="zh-CN" altLang="en-US" dirty="0">
                <a:solidFill>
                  <a:srgbClr val="3333FF"/>
                </a:solidFill>
                <a:latin typeface="楷体" pitchFamily="49" charset="-122"/>
              </a:rPr>
              <a:t>只要修改相关结点的指针即可，不必移动结点。</a:t>
            </a:r>
          </a:p>
        </p:txBody>
      </p:sp>
      <p:sp>
        <p:nvSpPr>
          <p:cNvPr id="79876" name="灯片编号占位符 1"/>
          <p:cNvSpPr>
            <a:spLocks noGrp="1"/>
          </p:cNvSpPr>
          <p:nvPr>
            <p:ph type="sldNum" sz="quarter" idx="10"/>
          </p:nvPr>
        </p:nvSpPr>
        <p:spPr>
          <a:noFill/>
        </p:spPr>
        <p:txBody>
          <a:bodyPr/>
          <a:lstStyle/>
          <a:p>
            <a:fld id="{8A75A353-7B7C-4663-A725-B8B6B680716A}" type="slidenum">
              <a:rPr lang="zh-CN" altLang="en-US" smtClean="0">
                <a:ea typeface="宋体" charset="-122"/>
              </a:rPr>
              <a:pPr/>
              <a:t>45</a:t>
            </a:fld>
            <a:endParaRPr lang="en-US" altLang="zh-CN">
              <a:ea typeface="宋体"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循环链表</a:t>
            </a:r>
          </a:p>
        </p:txBody>
      </p:sp>
      <p:sp>
        <p:nvSpPr>
          <p:cNvPr id="87043" name="Rectangle 3"/>
          <p:cNvSpPr>
            <a:spLocks noGrp="1" noChangeArrowheads="1"/>
          </p:cNvSpPr>
          <p:nvPr>
            <p:ph idx="1"/>
          </p:nvPr>
        </p:nvSpPr>
        <p:spPr>
          <a:xfrm>
            <a:off x="1000125" y="1600200"/>
            <a:ext cx="7143750" cy="4525963"/>
          </a:xfrm>
        </p:spPr>
        <p:txBody>
          <a:bodyPr/>
          <a:lstStyle/>
          <a:p>
            <a:pPr eaLnBrk="1" hangingPunct="1"/>
            <a:r>
              <a:rPr lang="zh-CN" altLang="en-US"/>
              <a:t>链表中最后一个结点的指针指向头结点</a:t>
            </a:r>
            <a:r>
              <a:rPr lang="en-US" altLang="zh-CN">
                <a:solidFill>
                  <a:srgbClr val="006600"/>
                </a:solidFill>
                <a:latin typeface="Arial" charset="0"/>
              </a:rPr>
              <a:t>——</a:t>
            </a:r>
            <a:r>
              <a:rPr lang="zh-CN" altLang="en-US">
                <a:solidFill>
                  <a:srgbClr val="008000"/>
                </a:solidFill>
              </a:rPr>
              <a:t>从链表中的任一结点出发均可访问到其它结点。</a:t>
            </a:r>
            <a:endParaRPr lang="en-US" altLang="zh-CN">
              <a:solidFill>
                <a:srgbClr val="008000"/>
              </a:solidFill>
            </a:endParaRPr>
          </a:p>
        </p:txBody>
      </p:sp>
      <p:sp>
        <p:nvSpPr>
          <p:cNvPr id="87044" name="灯片编号占位符 1"/>
          <p:cNvSpPr>
            <a:spLocks noGrp="1"/>
          </p:cNvSpPr>
          <p:nvPr>
            <p:ph type="sldNum" sz="quarter" idx="10"/>
          </p:nvPr>
        </p:nvSpPr>
        <p:spPr>
          <a:noFill/>
        </p:spPr>
        <p:txBody>
          <a:bodyPr/>
          <a:lstStyle/>
          <a:p>
            <a:fld id="{4CFEF742-C907-4A8F-B39B-E8E7172F9E87}" type="slidenum">
              <a:rPr lang="zh-CN" altLang="en-US" smtClean="0">
                <a:ea typeface="宋体" charset="-122"/>
              </a:rPr>
              <a:pPr/>
              <a:t>46</a:t>
            </a:fld>
            <a:endParaRPr lang="en-US" altLang="zh-CN">
              <a:ea typeface="宋体" charset="-122"/>
            </a:endParaRPr>
          </a:p>
        </p:txBody>
      </p:sp>
      <p:pic>
        <p:nvPicPr>
          <p:cNvPr id="87045" name="Picture 250"/>
          <p:cNvPicPr>
            <a:picLocks noChangeAspect="1" noChangeArrowheads="1"/>
          </p:cNvPicPr>
          <p:nvPr/>
        </p:nvPicPr>
        <p:blipFill>
          <a:blip r:embed="rId2" cstate="print"/>
          <a:srcRect l="20908" t="54871" r="12544" b="18291"/>
          <a:stretch>
            <a:fillRect/>
          </a:stretch>
        </p:blipFill>
        <p:spPr bwMode="auto">
          <a:xfrm>
            <a:off x="1403350" y="3643313"/>
            <a:ext cx="6553200" cy="1576387"/>
          </a:xfrm>
          <a:prstGeom prst="rect">
            <a:avLst/>
          </a:prstGeom>
          <a:noFill/>
          <a:ln w="9525" algn="ctr">
            <a:noFill/>
            <a:miter lim="800000"/>
            <a:headEnd/>
            <a:tailEnd type="none" w="sm" len="lg"/>
          </a:ln>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循环链表</a:t>
            </a:r>
          </a:p>
        </p:txBody>
      </p:sp>
      <p:sp>
        <p:nvSpPr>
          <p:cNvPr id="88067" name="Rectangle 3"/>
          <p:cNvSpPr>
            <a:spLocks noGrp="1" noChangeArrowheads="1"/>
          </p:cNvSpPr>
          <p:nvPr>
            <p:ph idx="1"/>
          </p:nvPr>
        </p:nvSpPr>
        <p:spPr>
          <a:xfrm>
            <a:off x="1000125" y="1600200"/>
            <a:ext cx="7143750" cy="4525963"/>
          </a:xfrm>
        </p:spPr>
        <p:txBody>
          <a:bodyPr/>
          <a:lstStyle/>
          <a:p>
            <a:pPr eaLnBrk="1" hangingPunct="1">
              <a:lnSpc>
                <a:spcPct val="125000"/>
              </a:lnSpc>
              <a:buFont typeface="Wingdings" pitchFamily="2" charset="2"/>
              <a:buNone/>
            </a:pPr>
            <a:r>
              <a:rPr lang="zh-CN" altLang="en-US" dirty="0">
                <a:solidFill>
                  <a:srgbClr val="008000"/>
                </a:solidFill>
              </a:rPr>
              <a:t>例</a:t>
            </a:r>
            <a:r>
              <a:rPr lang="en-US" altLang="zh-CN" dirty="0">
                <a:solidFill>
                  <a:srgbClr val="008000"/>
                </a:solidFill>
              </a:rPr>
              <a:t>2-4</a:t>
            </a:r>
            <a:r>
              <a:rPr lang="zh-CN" altLang="en-US" dirty="0"/>
              <a:t> 将两个含有头结点的循环链表连接起来。</a:t>
            </a:r>
          </a:p>
        </p:txBody>
      </p:sp>
      <p:sp>
        <p:nvSpPr>
          <p:cNvPr id="88068" name="灯片编号占位符 1"/>
          <p:cNvSpPr>
            <a:spLocks noGrp="1"/>
          </p:cNvSpPr>
          <p:nvPr>
            <p:ph type="sldNum" sz="quarter" idx="10"/>
          </p:nvPr>
        </p:nvSpPr>
        <p:spPr>
          <a:noFill/>
        </p:spPr>
        <p:txBody>
          <a:bodyPr/>
          <a:lstStyle/>
          <a:p>
            <a:fld id="{B19FAADB-9ED4-452D-A311-5E0C7CF88845}" type="slidenum">
              <a:rPr lang="zh-CN" altLang="en-US" smtClean="0">
                <a:ea typeface="宋体" charset="-122"/>
              </a:rPr>
              <a:pPr/>
              <a:t>47</a:t>
            </a:fld>
            <a:endParaRPr lang="en-US" altLang="zh-CN">
              <a:ea typeface="宋体" charset="-122"/>
            </a:endParaRPr>
          </a:p>
        </p:txBody>
      </p:sp>
      <p:grpSp>
        <p:nvGrpSpPr>
          <p:cNvPr id="88069" name="Group 4"/>
          <p:cNvGrpSpPr>
            <a:grpSpLocks/>
          </p:cNvGrpSpPr>
          <p:nvPr/>
        </p:nvGrpSpPr>
        <p:grpSpPr bwMode="auto">
          <a:xfrm>
            <a:off x="1835150" y="2782888"/>
            <a:ext cx="900113" cy="647700"/>
            <a:chOff x="1474" y="3068"/>
            <a:chExt cx="726" cy="318"/>
          </a:xfrm>
        </p:grpSpPr>
        <p:sp>
          <p:nvSpPr>
            <p:cNvPr id="88128" name="Rectangle 5"/>
            <p:cNvSpPr>
              <a:spLocks noChangeArrowheads="1"/>
            </p:cNvSpPr>
            <p:nvPr/>
          </p:nvSpPr>
          <p:spPr bwMode="auto">
            <a:xfrm>
              <a:off x="1474" y="3068"/>
              <a:ext cx="453" cy="318"/>
            </a:xfrm>
            <a:prstGeom prst="rect">
              <a:avLst/>
            </a:prstGeom>
            <a:solidFill>
              <a:schemeClr val="bg2">
                <a:alpha val="59999"/>
              </a:schemeClr>
            </a:solidFill>
            <a:ln w="6350" algn="ctr">
              <a:solidFill>
                <a:schemeClr val="tx1"/>
              </a:solidFill>
              <a:miter lim="800000"/>
              <a:headEnd/>
              <a:tailEnd type="none" w="sm" len="lg"/>
            </a:ln>
          </p:spPr>
          <p:txBody>
            <a:bodyPr wrap="none" anchor="ctr"/>
            <a:lstStyle/>
            <a:p>
              <a:pPr algn="ctr"/>
              <a:endParaRPr lang="zh-CN" altLang="en-US" sz="2400">
                <a:latin typeface="Times New Roman" pitchFamily="18" charset="0"/>
              </a:endParaRPr>
            </a:p>
          </p:txBody>
        </p:sp>
        <p:sp>
          <p:nvSpPr>
            <p:cNvPr id="88129" name="Rectangle 6"/>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anchor="ctr"/>
            <a:lstStyle/>
            <a:p>
              <a:pPr algn="ctr"/>
              <a:endParaRPr lang="en-US" altLang="zh-CN" sz="3200" b="1">
                <a:ea typeface="华文新魏" pitchFamily="2" charset="-122"/>
                <a:sym typeface="Symbol" pitchFamily="18" charset="2"/>
              </a:endParaRPr>
            </a:p>
          </p:txBody>
        </p:sp>
      </p:grpSp>
      <p:sp>
        <p:nvSpPr>
          <p:cNvPr id="88070" name="Text Box 7"/>
          <p:cNvSpPr txBox="1">
            <a:spLocks noChangeArrowheads="1"/>
          </p:cNvSpPr>
          <p:nvPr/>
        </p:nvSpPr>
        <p:spPr bwMode="auto">
          <a:xfrm>
            <a:off x="1031875" y="3000375"/>
            <a:ext cx="935038" cy="427038"/>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a:t>
            </a:r>
            <a:r>
              <a:rPr lang="en-US" altLang="zh-CN" sz="2400" b="1">
                <a:solidFill>
                  <a:srgbClr val="008000"/>
                </a:solidFill>
                <a:latin typeface="Times New Roman" pitchFamily="18" charset="0"/>
                <a:sym typeface="Wingdings" pitchFamily="2" charset="2"/>
              </a:rPr>
              <a:t></a:t>
            </a:r>
          </a:p>
        </p:txBody>
      </p:sp>
      <p:sp>
        <p:nvSpPr>
          <p:cNvPr id="96264" name="Line 8"/>
          <p:cNvSpPr>
            <a:spLocks noChangeShapeType="1"/>
          </p:cNvSpPr>
          <p:nvPr/>
        </p:nvSpPr>
        <p:spPr bwMode="auto">
          <a:xfrm>
            <a:off x="2555875" y="3141663"/>
            <a:ext cx="576263" cy="0"/>
          </a:xfrm>
          <a:prstGeom prst="line">
            <a:avLst/>
          </a:prstGeom>
          <a:noFill/>
          <a:ln w="38100">
            <a:solidFill>
              <a:srgbClr val="008000"/>
            </a:solidFill>
            <a:round/>
            <a:headEnd type="oval" w="med" len="med"/>
            <a:tailEnd type="arrow" w="lg" len="med"/>
          </a:ln>
        </p:spPr>
        <p:txBody>
          <a:bodyPr/>
          <a:lstStyle/>
          <a:p>
            <a:endParaRPr lang="zh-CN" altLang="en-US"/>
          </a:p>
        </p:txBody>
      </p:sp>
      <p:grpSp>
        <p:nvGrpSpPr>
          <p:cNvPr id="88072" name="Group 9"/>
          <p:cNvGrpSpPr>
            <a:grpSpLocks/>
          </p:cNvGrpSpPr>
          <p:nvPr/>
        </p:nvGrpSpPr>
        <p:grpSpPr bwMode="auto">
          <a:xfrm>
            <a:off x="3132138" y="2781300"/>
            <a:ext cx="900112" cy="647700"/>
            <a:chOff x="1474" y="3068"/>
            <a:chExt cx="726" cy="318"/>
          </a:xfrm>
        </p:grpSpPr>
        <p:sp>
          <p:nvSpPr>
            <p:cNvPr id="88126" name="Rectangle 10"/>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1</a:t>
              </a:r>
            </a:p>
          </p:txBody>
        </p:sp>
        <p:sp>
          <p:nvSpPr>
            <p:cNvPr id="88127" name="Rectangle 11"/>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88073" name="Group 12"/>
          <p:cNvGrpSpPr>
            <a:grpSpLocks/>
          </p:cNvGrpSpPr>
          <p:nvPr/>
        </p:nvGrpSpPr>
        <p:grpSpPr bwMode="auto">
          <a:xfrm>
            <a:off x="4429125" y="2781300"/>
            <a:ext cx="900113" cy="647700"/>
            <a:chOff x="1474" y="3068"/>
            <a:chExt cx="726" cy="318"/>
          </a:xfrm>
        </p:grpSpPr>
        <p:sp>
          <p:nvSpPr>
            <p:cNvPr id="88124" name="Rectangle 13"/>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t>…</a:t>
              </a:r>
              <a:endParaRPr lang="en-US" altLang="zh-CN" sz="2800" b="1" baseline="-25000">
                <a:latin typeface="Times New Roman" pitchFamily="18" charset="0"/>
              </a:endParaRPr>
            </a:p>
          </p:txBody>
        </p:sp>
        <p:sp>
          <p:nvSpPr>
            <p:cNvPr id="88125" name="Rectangle 14"/>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88074" name="Group 15"/>
          <p:cNvGrpSpPr>
            <a:grpSpLocks/>
          </p:cNvGrpSpPr>
          <p:nvPr/>
        </p:nvGrpSpPr>
        <p:grpSpPr bwMode="auto">
          <a:xfrm>
            <a:off x="5722938" y="2781300"/>
            <a:ext cx="900112" cy="647700"/>
            <a:chOff x="1474" y="3068"/>
            <a:chExt cx="726" cy="318"/>
          </a:xfrm>
        </p:grpSpPr>
        <p:sp>
          <p:nvSpPr>
            <p:cNvPr id="88122" name="Rectangle 16"/>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n</a:t>
              </a:r>
            </a:p>
          </p:txBody>
        </p:sp>
        <p:sp>
          <p:nvSpPr>
            <p:cNvPr id="88123" name="Rectangle 17"/>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3200" b="1">
                  <a:latin typeface="Times New Roman" pitchFamily="18" charset="0"/>
                  <a:sym typeface="Symbol" pitchFamily="18" charset="2"/>
                </a:rPr>
                <a:t></a:t>
              </a:r>
            </a:p>
          </p:txBody>
        </p:sp>
      </p:grpSp>
      <p:sp>
        <p:nvSpPr>
          <p:cNvPr id="88075" name="Line 18"/>
          <p:cNvSpPr>
            <a:spLocks noChangeShapeType="1"/>
          </p:cNvSpPr>
          <p:nvPr/>
        </p:nvSpPr>
        <p:spPr bwMode="auto">
          <a:xfrm>
            <a:off x="3852863" y="3141663"/>
            <a:ext cx="5762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88076" name="Line 19"/>
          <p:cNvSpPr>
            <a:spLocks noChangeShapeType="1"/>
          </p:cNvSpPr>
          <p:nvPr/>
        </p:nvSpPr>
        <p:spPr bwMode="auto">
          <a:xfrm>
            <a:off x="5148263" y="3141663"/>
            <a:ext cx="5762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96279" name="Line 23"/>
          <p:cNvSpPr>
            <a:spLocks noChangeShapeType="1"/>
          </p:cNvSpPr>
          <p:nvPr/>
        </p:nvSpPr>
        <p:spPr bwMode="auto">
          <a:xfrm>
            <a:off x="2987675" y="3213100"/>
            <a:ext cx="161925" cy="0"/>
          </a:xfrm>
          <a:prstGeom prst="line">
            <a:avLst/>
          </a:prstGeom>
          <a:noFill/>
          <a:ln w="38100">
            <a:solidFill>
              <a:srgbClr val="800080"/>
            </a:solidFill>
            <a:round/>
            <a:headEnd/>
            <a:tailEnd type="triangle" w="lg" len="sm"/>
          </a:ln>
        </p:spPr>
        <p:txBody>
          <a:bodyPr/>
          <a:lstStyle/>
          <a:p>
            <a:endParaRPr lang="zh-CN" altLang="en-US"/>
          </a:p>
        </p:txBody>
      </p:sp>
      <p:grpSp>
        <p:nvGrpSpPr>
          <p:cNvPr id="88078" name="Group 25"/>
          <p:cNvGrpSpPr>
            <a:grpSpLocks/>
          </p:cNvGrpSpPr>
          <p:nvPr/>
        </p:nvGrpSpPr>
        <p:grpSpPr bwMode="auto">
          <a:xfrm>
            <a:off x="1835150" y="4508500"/>
            <a:ext cx="900113" cy="647700"/>
            <a:chOff x="1474" y="3068"/>
            <a:chExt cx="726" cy="318"/>
          </a:xfrm>
        </p:grpSpPr>
        <p:sp>
          <p:nvSpPr>
            <p:cNvPr id="88120" name="Rectangle 26"/>
            <p:cNvSpPr>
              <a:spLocks noChangeArrowheads="1"/>
            </p:cNvSpPr>
            <p:nvPr/>
          </p:nvSpPr>
          <p:spPr bwMode="auto">
            <a:xfrm>
              <a:off x="1474" y="3068"/>
              <a:ext cx="453" cy="318"/>
            </a:xfrm>
            <a:prstGeom prst="rect">
              <a:avLst/>
            </a:prstGeom>
            <a:solidFill>
              <a:schemeClr val="bg2">
                <a:alpha val="59999"/>
              </a:schemeClr>
            </a:solidFill>
            <a:ln w="6350" algn="ctr">
              <a:solidFill>
                <a:schemeClr val="tx1"/>
              </a:solidFill>
              <a:miter lim="800000"/>
              <a:headEnd/>
              <a:tailEnd type="none" w="sm" len="lg"/>
            </a:ln>
          </p:spPr>
          <p:txBody>
            <a:bodyPr wrap="none" anchor="ctr"/>
            <a:lstStyle/>
            <a:p>
              <a:pPr algn="ctr"/>
              <a:endParaRPr lang="zh-CN" altLang="en-US" sz="2400">
                <a:latin typeface="Times New Roman" pitchFamily="18" charset="0"/>
              </a:endParaRPr>
            </a:p>
          </p:txBody>
        </p:sp>
        <p:sp>
          <p:nvSpPr>
            <p:cNvPr id="88121" name="Rectangle 27"/>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anchor="ctr"/>
            <a:lstStyle/>
            <a:p>
              <a:pPr algn="ctr"/>
              <a:endParaRPr lang="en-US" altLang="zh-CN" sz="3200" b="1">
                <a:ea typeface="华文新魏" pitchFamily="2" charset="-122"/>
                <a:sym typeface="Symbol" pitchFamily="18" charset="2"/>
              </a:endParaRPr>
            </a:p>
          </p:txBody>
        </p:sp>
      </p:grpSp>
      <p:sp>
        <p:nvSpPr>
          <p:cNvPr id="88079" name="Text Box 28"/>
          <p:cNvSpPr txBox="1">
            <a:spLocks noChangeArrowheads="1"/>
          </p:cNvSpPr>
          <p:nvPr/>
        </p:nvSpPr>
        <p:spPr bwMode="auto">
          <a:xfrm>
            <a:off x="1069975" y="4435475"/>
            <a:ext cx="862013" cy="427038"/>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t>
            </a:r>
            <a:r>
              <a:rPr lang="en-US" altLang="zh-CN" sz="2400" b="1">
                <a:latin typeface="Times New Roman" pitchFamily="18" charset="0"/>
              </a:rPr>
              <a:t>b</a:t>
            </a:r>
            <a:r>
              <a:rPr lang="en-US" altLang="zh-CN" sz="2400" b="1">
                <a:solidFill>
                  <a:srgbClr val="008000"/>
                </a:solidFill>
                <a:latin typeface="Times New Roman" pitchFamily="18" charset="0"/>
                <a:sym typeface="Wingdings" pitchFamily="2" charset="2"/>
              </a:rPr>
              <a:t></a:t>
            </a:r>
          </a:p>
        </p:txBody>
      </p:sp>
      <p:sp>
        <p:nvSpPr>
          <p:cNvPr id="96285" name="Line 29"/>
          <p:cNvSpPr>
            <a:spLocks noChangeShapeType="1"/>
          </p:cNvSpPr>
          <p:nvPr/>
        </p:nvSpPr>
        <p:spPr bwMode="auto">
          <a:xfrm>
            <a:off x="2555875" y="4867275"/>
            <a:ext cx="576263" cy="0"/>
          </a:xfrm>
          <a:prstGeom prst="line">
            <a:avLst/>
          </a:prstGeom>
          <a:noFill/>
          <a:ln w="38100">
            <a:solidFill>
              <a:srgbClr val="008000"/>
            </a:solidFill>
            <a:round/>
            <a:headEnd type="oval" w="med" len="med"/>
            <a:tailEnd type="arrow" w="lg" len="med"/>
          </a:ln>
        </p:spPr>
        <p:txBody>
          <a:bodyPr/>
          <a:lstStyle/>
          <a:p>
            <a:endParaRPr lang="zh-CN" altLang="en-US"/>
          </a:p>
        </p:txBody>
      </p:sp>
      <p:grpSp>
        <p:nvGrpSpPr>
          <p:cNvPr id="7" name="Group 30"/>
          <p:cNvGrpSpPr>
            <a:grpSpLocks/>
          </p:cNvGrpSpPr>
          <p:nvPr/>
        </p:nvGrpSpPr>
        <p:grpSpPr bwMode="auto">
          <a:xfrm>
            <a:off x="3132138" y="4506913"/>
            <a:ext cx="900112" cy="647700"/>
            <a:chOff x="1474" y="3068"/>
            <a:chExt cx="726" cy="318"/>
          </a:xfrm>
        </p:grpSpPr>
        <p:sp>
          <p:nvSpPr>
            <p:cNvPr id="88118" name="Rectangle 31"/>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b</a:t>
              </a:r>
              <a:r>
                <a:rPr lang="en-US" altLang="zh-CN" sz="2800" b="1" baseline="-25000">
                  <a:latin typeface="Times New Roman" pitchFamily="18" charset="0"/>
                </a:rPr>
                <a:t>1</a:t>
              </a:r>
            </a:p>
          </p:txBody>
        </p:sp>
        <p:sp>
          <p:nvSpPr>
            <p:cNvPr id="88119" name="Rectangle 32"/>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88082" name="Group 33"/>
          <p:cNvGrpSpPr>
            <a:grpSpLocks/>
          </p:cNvGrpSpPr>
          <p:nvPr/>
        </p:nvGrpSpPr>
        <p:grpSpPr bwMode="auto">
          <a:xfrm>
            <a:off x="4429125" y="4506913"/>
            <a:ext cx="900113" cy="647700"/>
            <a:chOff x="1474" y="3068"/>
            <a:chExt cx="726" cy="318"/>
          </a:xfrm>
        </p:grpSpPr>
        <p:sp>
          <p:nvSpPr>
            <p:cNvPr id="88116" name="Rectangle 34"/>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b</a:t>
              </a:r>
              <a:r>
                <a:rPr lang="en-US" altLang="zh-CN" sz="2800" b="1" baseline="-25000">
                  <a:latin typeface="Times New Roman" pitchFamily="18" charset="0"/>
                </a:rPr>
                <a:t>2</a:t>
              </a:r>
            </a:p>
          </p:txBody>
        </p:sp>
        <p:sp>
          <p:nvSpPr>
            <p:cNvPr id="88117" name="Rectangle 35"/>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88083" name="Group 36"/>
          <p:cNvGrpSpPr>
            <a:grpSpLocks/>
          </p:cNvGrpSpPr>
          <p:nvPr/>
        </p:nvGrpSpPr>
        <p:grpSpPr bwMode="auto">
          <a:xfrm>
            <a:off x="7021513" y="4506913"/>
            <a:ext cx="900112" cy="647700"/>
            <a:chOff x="1474" y="3068"/>
            <a:chExt cx="726" cy="318"/>
          </a:xfrm>
        </p:grpSpPr>
        <p:sp>
          <p:nvSpPr>
            <p:cNvPr id="88114" name="Rectangle 37"/>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b</a:t>
              </a:r>
              <a:r>
                <a:rPr lang="en-US" altLang="zh-CN" sz="2800" b="1" baseline="-25000">
                  <a:latin typeface="Times New Roman" pitchFamily="18" charset="0"/>
                </a:rPr>
                <a:t>m</a:t>
              </a:r>
            </a:p>
          </p:txBody>
        </p:sp>
        <p:sp>
          <p:nvSpPr>
            <p:cNvPr id="88115" name="Rectangle 38"/>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latin typeface="Times New Roman" pitchFamily="18" charset="0"/>
                <a:sym typeface="Symbol" pitchFamily="18" charset="2"/>
              </a:endParaRPr>
            </a:p>
          </p:txBody>
        </p:sp>
      </p:grpSp>
      <p:sp>
        <p:nvSpPr>
          <p:cNvPr id="96295" name="Line 39"/>
          <p:cNvSpPr>
            <a:spLocks noChangeShapeType="1"/>
          </p:cNvSpPr>
          <p:nvPr/>
        </p:nvSpPr>
        <p:spPr bwMode="auto">
          <a:xfrm>
            <a:off x="3852863" y="4867275"/>
            <a:ext cx="5762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88085" name="Line 40"/>
          <p:cNvSpPr>
            <a:spLocks noChangeShapeType="1"/>
          </p:cNvSpPr>
          <p:nvPr/>
        </p:nvSpPr>
        <p:spPr bwMode="auto">
          <a:xfrm>
            <a:off x="5148263" y="4867275"/>
            <a:ext cx="5762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88086" name="Line 41"/>
          <p:cNvSpPr>
            <a:spLocks noChangeShapeType="1"/>
          </p:cNvSpPr>
          <p:nvPr/>
        </p:nvSpPr>
        <p:spPr bwMode="auto">
          <a:xfrm>
            <a:off x="6445250" y="4867275"/>
            <a:ext cx="576263" cy="0"/>
          </a:xfrm>
          <a:prstGeom prst="line">
            <a:avLst/>
          </a:prstGeom>
          <a:noFill/>
          <a:ln w="38100">
            <a:solidFill>
              <a:srgbClr val="008000"/>
            </a:solidFill>
            <a:round/>
            <a:headEnd type="oval" w="med" len="med"/>
            <a:tailEnd type="arrow" w="lg" len="med"/>
          </a:ln>
        </p:spPr>
        <p:txBody>
          <a:bodyPr/>
          <a:lstStyle/>
          <a:p>
            <a:endParaRPr lang="zh-CN" altLang="en-US"/>
          </a:p>
        </p:txBody>
      </p:sp>
      <p:grpSp>
        <p:nvGrpSpPr>
          <p:cNvPr id="88087" name="Group 42"/>
          <p:cNvGrpSpPr>
            <a:grpSpLocks/>
          </p:cNvGrpSpPr>
          <p:nvPr/>
        </p:nvGrpSpPr>
        <p:grpSpPr bwMode="auto">
          <a:xfrm>
            <a:off x="5724525" y="4506913"/>
            <a:ext cx="900113" cy="647700"/>
            <a:chOff x="1474" y="3068"/>
            <a:chExt cx="726" cy="318"/>
          </a:xfrm>
        </p:grpSpPr>
        <p:sp>
          <p:nvSpPr>
            <p:cNvPr id="88112" name="Rectangle 43"/>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t>…</a:t>
              </a:r>
              <a:endParaRPr lang="en-US" altLang="zh-CN" sz="2800" b="1" baseline="-25000">
                <a:latin typeface="Times New Roman" pitchFamily="18" charset="0"/>
              </a:endParaRPr>
            </a:p>
          </p:txBody>
        </p:sp>
        <p:sp>
          <p:nvSpPr>
            <p:cNvPr id="88113" name="Rectangle 44"/>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sp>
        <p:nvSpPr>
          <p:cNvPr id="88088" name="Text Box 80"/>
          <p:cNvSpPr txBox="1">
            <a:spLocks noChangeArrowheads="1"/>
          </p:cNvSpPr>
          <p:nvPr/>
        </p:nvSpPr>
        <p:spPr bwMode="auto">
          <a:xfrm>
            <a:off x="6300788" y="2865438"/>
            <a:ext cx="287337" cy="457200"/>
          </a:xfrm>
          <a:prstGeom prst="rect">
            <a:avLst/>
          </a:prstGeom>
          <a:solidFill>
            <a:schemeClr val="bg1"/>
          </a:solidFill>
          <a:ln w="6350" algn="ctr">
            <a:noFill/>
            <a:miter lim="800000"/>
            <a:headEnd/>
            <a:tailEnd type="none" w="sm" len="lg"/>
          </a:ln>
        </p:spPr>
        <p:txBody>
          <a:bodyPr>
            <a:spAutoFit/>
          </a:bodyPr>
          <a:lstStyle/>
          <a:p>
            <a:pPr algn="ctr">
              <a:spcBef>
                <a:spcPct val="50000"/>
              </a:spcBef>
            </a:pPr>
            <a:endParaRPr lang="zh-CN" altLang="en-US" sz="2400">
              <a:latin typeface="Times New Roman" pitchFamily="18" charset="0"/>
            </a:endParaRPr>
          </a:p>
        </p:txBody>
      </p:sp>
      <p:sp>
        <p:nvSpPr>
          <p:cNvPr id="96338" name="Line 82"/>
          <p:cNvSpPr>
            <a:spLocks noChangeShapeType="1"/>
          </p:cNvSpPr>
          <p:nvPr/>
        </p:nvSpPr>
        <p:spPr bwMode="auto">
          <a:xfrm>
            <a:off x="2568575" y="4868863"/>
            <a:ext cx="419100" cy="0"/>
          </a:xfrm>
          <a:prstGeom prst="line">
            <a:avLst/>
          </a:prstGeom>
          <a:noFill/>
          <a:ln w="38100">
            <a:solidFill>
              <a:srgbClr val="800080"/>
            </a:solidFill>
            <a:round/>
            <a:headEnd type="oval" w="med" len="med"/>
            <a:tailEnd type="none" w="lg" len="med"/>
          </a:ln>
        </p:spPr>
        <p:txBody>
          <a:bodyPr/>
          <a:lstStyle/>
          <a:p>
            <a:endParaRPr lang="zh-CN" altLang="en-US"/>
          </a:p>
        </p:txBody>
      </p:sp>
      <p:sp>
        <p:nvSpPr>
          <p:cNvPr id="96339" name="Line 83"/>
          <p:cNvSpPr>
            <a:spLocks noChangeShapeType="1"/>
          </p:cNvSpPr>
          <p:nvPr/>
        </p:nvSpPr>
        <p:spPr bwMode="auto">
          <a:xfrm>
            <a:off x="2987675" y="3195638"/>
            <a:ext cx="0" cy="1690687"/>
          </a:xfrm>
          <a:prstGeom prst="line">
            <a:avLst/>
          </a:prstGeom>
          <a:noFill/>
          <a:ln w="38100">
            <a:solidFill>
              <a:srgbClr val="800080"/>
            </a:solidFill>
            <a:round/>
            <a:headEnd/>
            <a:tailEnd type="none" w="lg" len="med"/>
          </a:ln>
        </p:spPr>
        <p:txBody>
          <a:bodyPr/>
          <a:lstStyle/>
          <a:p>
            <a:endParaRPr lang="zh-CN" altLang="en-US"/>
          </a:p>
        </p:txBody>
      </p:sp>
      <p:sp>
        <p:nvSpPr>
          <p:cNvPr id="88091" name="Line 86"/>
          <p:cNvSpPr>
            <a:spLocks noChangeShapeType="1"/>
          </p:cNvSpPr>
          <p:nvPr/>
        </p:nvSpPr>
        <p:spPr bwMode="auto">
          <a:xfrm>
            <a:off x="6443663" y="3140075"/>
            <a:ext cx="576262" cy="0"/>
          </a:xfrm>
          <a:prstGeom prst="line">
            <a:avLst/>
          </a:prstGeom>
          <a:noFill/>
          <a:ln w="38100">
            <a:solidFill>
              <a:srgbClr val="008000"/>
            </a:solidFill>
            <a:round/>
            <a:headEnd type="oval" w="med" len="med"/>
            <a:tailEnd type="none" w="lg" len="med"/>
          </a:ln>
        </p:spPr>
        <p:txBody>
          <a:bodyPr/>
          <a:lstStyle/>
          <a:p>
            <a:endParaRPr lang="zh-CN" altLang="en-US"/>
          </a:p>
        </p:txBody>
      </p:sp>
      <p:sp>
        <p:nvSpPr>
          <p:cNvPr id="88092" name="Line 87"/>
          <p:cNvSpPr>
            <a:spLocks noChangeShapeType="1"/>
          </p:cNvSpPr>
          <p:nvPr/>
        </p:nvSpPr>
        <p:spPr bwMode="auto">
          <a:xfrm flipV="1">
            <a:off x="7007225" y="2492375"/>
            <a:ext cx="0" cy="647700"/>
          </a:xfrm>
          <a:prstGeom prst="line">
            <a:avLst/>
          </a:prstGeom>
          <a:noFill/>
          <a:ln w="38100">
            <a:solidFill>
              <a:srgbClr val="008000"/>
            </a:solidFill>
            <a:round/>
            <a:headEnd/>
            <a:tailEnd type="none" w="lg" len="med"/>
          </a:ln>
        </p:spPr>
        <p:txBody>
          <a:bodyPr/>
          <a:lstStyle/>
          <a:p>
            <a:endParaRPr lang="zh-CN" altLang="en-US"/>
          </a:p>
        </p:txBody>
      </p:sp>
      <p:sp>
        <p:nvSpPr>
          <p:cNvPr id="88093" name="Line 88"/>
          <p:cNvSpPr>
            <a:spLocks noChangeShapeType="1"/>
          </p:cNvSpPr>
          <p:nvPr/>
        </p:nvSpPr>
        <p:spPr bwMode="auto">
          <a:xfrm>
            <a:off x="1619250" y="2492375"/>
            <a:ext cx="5400675" cy="0"/>
          </a:xfrm>
          <a:prstGeom prst="line">
            <a:avLst/>
          </a:prstGeom>
          <a:noFill/>
          <a:ln w="38100">
            <a:solidFill>
              <a:srgbClr val="008000"/>
            </a:solidFill>
            <a:round/>
            <a:headEnd/>
            <a:tailEnd type="none" w="lg" len="med"/>
          </a:ln>
        </p:spPr>
        <p:txBody>
          <a:bodyPr/>
          <a:lstStyle/>
          <a:p>
            <a:endParaRPr lang="zh-CN" altLang="en-US"/>
          </a:p>
        </p:txBody>
      </p:sp>
      <p:sp>
        <p:nvSpPr>
          <p:cNvPr id="88094" name="Line 89"/>
          <p:cNvSpPr>
            <a:spLocks noChangeShapeType="1"/>
          </p:cNvSpPr>
          <p:nvPr/>
        </p:nvSpPr>
        <p:spPr bwMode="auto">
          <a:xfrm flipV="1">
            <a:off x="1631950" y="2492375"/>
            <a:ext cx="0" cy="503238"/>
          </a:xfrm>
          <a:prstGeom prst="line">
            <a:avLst/>
          </a:prstGeom>
          <a:noFill/>
          <a:ln w="38100">
            <a:solidFill>
              <a:srgbClr val="008000"/>
            </a:solidFill>
            <a:round/>
            <a:headEnd/>
            <a:tailEnd type="none" w="lg" len="med"/>
          </a:ln>
        </p:spPr>
        <p:txBody>
          <a:bodyPr/>
          <a:lstStyle/>
          <a:p>
            <a:endParaRPr lang="zh-CN" altLang="en-US"/>
          </a:p>
        </p:txBody>
      </p:sp>
      <p:sp>
        <p:nvSpPr>
          <p:cNvPr id="88095" name="Line 90"/>
          <p:cNvSpPr>
            <a:spLocks noChangeShapeType="1"/>
          </p:cNvSpPr>
          <p:nvPr/>
        </p:nvSpPr>
        <p:spPr bwMode="auto">
          <a:xfrm>
            <a:off x="1619250" y="2995613"/>
            <a:ext cx="215900" cy="0"/>
          </a:xfrm>
          <a:prstGeom prst="line">
            <a:avLst/>
          </a:prstGeom>
          <a:noFill/>
          <a:ln w="38100">
            <a:solidFill>
              <a:srgbClr val="008000"/>
            </a:solidFill>
            <a:round/>
            <a:headEnd/>
            <a:tailEnd type="triangle" w="med" len="med"/>
          </a:ln>
        </p:spPr>
        <p:txBody>
          <a:bodyPr/>
          <a:lstStyle/>
          <a:p>
            <a:endParaRPr lang="zh-CN" altLang="en-US"/>
          </a:p>
        </p:txBody>
      </p:sp>
      <p:sp>
        <p:nvSpPr>
          <p:cNvPr id="88096" name="Line 91"/>
          <p:cNvSpPr>
            <a:spLocks noChangeShapeType="1"/>
          </p:cNvSpPr>
          <p:nvPr/>
        </p:nvSpPr>
        <p:spPr bwMode="auto">
          <a:xfrm flipV="1">
            <a:off x="1619250" y="4987925"/>
            <a:ext cx="0" cy="522288"/>
          </a:xfrm>
          <a:prstGeom prst="line">
            <a:avLst/>
          </a:prstGeom>
          <a:noFill/>
          <a:ln w="38100">
            <a:solidFill>
              <a:srgbClr val="008000"/>
            </a:solidFill>
            <a:round/>
            <a:headEnd/>
            <a:tailEnd type="none" w="lg" len="med"/>
          </a:ln>
        </p:spPr>
        <p:txBody>
          <a:bodyPr/>
          <a:lstStyle/>
          <a:p>
            <a:endParaRPr lang="zh-CN" altLang="en-US"/>
          </a:p>
        </p:txBody>
      </p:sp>
      <p:sp>
        <p:nvSpPr>
          <p:cNvPr id="88097" name="Line 92"/>
          <p:cNvSpPr>
            <a:spLocks noChangeShapeType="1"/>
          </p:cNvSpPr>
          <p:nvPr/>
        </p:nvSpPr>
        <p:spPr bwMode="auto">
          <a:xfrm>
            <a:off x="1619250" y="5010150"/>
            <a:ext cx="215900" cy="0"/>
          </a:xfrm>
          <a:prstGeom prst="line">
            <a:avLst/>
          </a:prstGeom>
          <a:noFill/>
          <a:ln w="38100">
            <a:solidFill>
              <a:srgbClr val="008000"/>
            </a:solidFill>
            <a:round/>
            <a:headEnd/>
            <a:tailEnd type="triangle" w="med" len="med"/>
          </a:ln>
        </p:spPr>
        <p:txBody>
          <a:bodyPr/>
          <a:lstStyle/>
          <a:p>
            <a:endParaRPr lang="zh-CN" altLang="en-US"/>
          </a:p>
        </p:txBody>
      </p:sp>
      <p:sp>
        <p:nvSpPr>
          <p:cNvPr id="88098" name="Line 93"/>
          <p:cNvSpPr>
            <a:spLocks noChangeShapeType="1"/>
          </p:cNvSpPr>
          <p:nvPr/>
        </p:nvSpPr>
        <p:spPr bwMode="auto">
          <a:xfrm>
            <a:off x="1606550" y="5516563"/>
            <a:ext cx="6513513" cy="0"/>
          </a:xfrm>
          <a:prstGeom prst="line">
            <a:avLst/>
          </a:prstGeom>
          <a:noFill/>
          <a:ln w="38100">
            <a:solidFill>
              <a:srgbClr val="008000"/>
            </a:solidFill>
            <a:round/>
            <a:headEnd/>
            <a:tailEnd type="none" w="lg" len="med"/>
          </a:ln>
        </p:spPr>
        <p:txBody>
          <a:bodyPr/>
          <a:lstStyle/>
          <a:p>
            <a:endParaRPr lang="zh-CN" altLang="en-US"/>
          </a:p>
        </p:txBody>
      </p:sp>
      <p:sp>
        <p:nvSpPr>
          <p:cNvPr id="88099" name="Line 94"/>
          <p:cNvSpPr>
            <a:spLocks noChangeShapeType="1"/>
          </p:cNvSpPr>
          <p:nvPr/>
        </p:nvSpPr>
        <p:spPr bwMode="auto">
          <a:xfrm flipV="1">
            <a:off x="8101013" y="4854575"/>
            <a:ext cx="0" cy="647700"/>
          </a:xfrm>
          <a:prstGeom prst="line">
            <a:avLst/>
          </a:prstGeom>
          <a:noFill/>
          <a:ln w="38100">
            <a:solidFill>
              <a:srgbClr val="008000"/>
            </a:solidFill>
            <a:round/>
            <a:headEnd/>
            <a:tailEnd type="none" w="lg" len="med"/>
          </a:ln>
        </p:spPr>
        <p:txBody>
          <a:bodyPr/>
          <a:lstStyle/>
          <a:p>
            <a:endParaRPr lang="zh-CN" altLang="en-US"/>
          </a:p>
        </p:txBody>
      </p:sp>
      <p:sp>
        <p:nvSpPr>
          <p:cNvPr id="88100" name="Line 95"/>
          <p:cNvSpPr>
            <a:spLocks noChangeShapeType="1"/>
          </p:cNvSpPr>
          <p:nvPr/>
        </p:nvSpPr>
        <p:spPr bwMode="auto">
          <a:xfrm>
            <a:off x="7740650" y="4867275"/>
            <a:ext cx="377825" cy="0"/>
          </a:xfrm>
          <a:prstGeom prst="line">
            <a:avLst/>
          </a:prstGeom>
          <a:noFill/>
          <a:ln w="38100">
            <a:solidFill>
              <a:srgbClr val="008000"/>
            </a:solidFill>
            <a:round/>
            <a:headEnd type="oval" w="med" len="med"/>
            <a:tailEnd type="none" w="lg" len="med"/>
          </a:ln>
        </p:spPr>
        <p:txBody>
          <a:bodyPr/>
          <a:lstStyle/>
          <a:p>
            <a:endParaRPr lang="zh-CN" altLang="en-US"/>
          </a:p>
        </p:txBody>
      </p:sp>
      <p:grpSp>
        <p:nvGrpSpPr>
          <p:cNvPr id="11" name="Group 105"/>
          <p:cNvGrpSpPr>
            <a:grpSpLocks/>
          </p:cNvGrpSpPr>
          <p:nvPr/>
        </p:nvGrpSpPr>
        <p:grpSpPr bwMode="auto">
          <a:xfrm>
            <a:off x="3386138" y="3429000"/>
            <a:ext cx="249237" cy="433388"/>
            <a:chOff x="2088" y="2160"/>
            <a:chExt cx="157" cy="273"/>
          </a:xfrm>
        </p:grpSpPr>
        <p:sp>
          <p:nvSpPr>
            <p:cNvPr id="88110" name="Line 97"/>
            <p:cNvSpPr>
              <a:spLocks noChangeShapeType="1"/>
            </p:cNvSpPr>
            <p:nvPr/>
          </p:nvSpPr>
          <p:spPr bwMode="auto">
            <a:xfrm>
              <a:off x="2088" y="2160"/>
              <a:ext cx="0" cy="273"/>
            </a:xfrm>
            <a:prstGeom prst="line">
              <a:avLst/>
            </a:prstGeom>
            <a:noFill/>
            <a:ln w="38100">
              <a:solidFill>
                <a:srgbClr val="FF6600"/>
              </a:solidFill>
              <a:round/>
              <a:headEnd type="triangle" w="med" len="med"/>
              <a:tailEnd type="none" w="lg" len="med"/>
            </a:ln>
          </p:spPr>
          <p:txBody>
            <a:bodyPr/>
            <a:lstStyle/>
            <a:p>
              <a:endParaRPr lang="zh-CN" altLang="en-US"/>
            </a:p>
          </p:txBody>
        </p:sp>
        <p:sp>
          <p:nvSpPr>
            <p:cNvPr id="88111" name="Text Box 98"/>
            <p:cNvSpPr txBox="1">
              <a:spLocks noChangeArrowheads="1"/>
            </p:cNvSpPr>
            <p:nvPr/>
          </p:nvSpPr>
          <p:spPr bwMode="auto">
            <a:xfrm>
              <a:off x="2109" y="2160"/>
              <a:ext cx="136" cy="230"/>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400" b="1">
                  <a:latin typeface="Times New Roman" pitchFamily="18" charset="0"/>
                </a:rPr>
                <a:t>p</a:t>
              </a:r>
              <a:endParaRPr lang="en-US" altLang="zh-CN" sz="2400" b="1">
                <a:solidFill>
                  <a:schemeClr val="bg1"/>
                </a:solidFill>
                <a:latin typeface="Times New Roman" pitchFamily="18" charset="0"/>
              </a:endParaRPr>
            </a:p>
          </p:txBody>
        </p:sp>
      </p:grpSp>
      <p:sp>
        <p:nvSpPr>
          <p:cNvPr id="96358" name="Line 102"/>
          <p:cNvSpPr>
            <a:spLocks noChangeShapeType="1"/>
          </p:cNvSpPr>
          <p:nvPr/>
        </p:nvSpPr>
        <p:spPr bwMode="auto">
          <a:xfrm>
            <a:off x="2555875" y="3141663"/>
            <a:ext cx="285750" cy="0"/>
          </a:xfrm>
          <a:prstGeom prst="line">
            <a:avLst/>
          </a:prstGeom>
          <a:noFill/>
          <a:ln w="38100">
            <a:solidFill>
              <a:srgbClr val="0000FF"/>
            </a:solidFill>
            <a:round/>
            <a:headEnd type="oval" w="med" len="med"/>
            <a:tailEnd type="none" w="lg" len="med"/>
          </a:ln>
        </p:spPr>
        <p:txBody>
          <a:bodyPr/>
          <a:lstStyle/>
          <a:p>
            <a:endParaRPr lang="zh-CN" altLang="en-US"/>
          </a:p>
        </p:txBody>
      </p:sp>
      <p:sp>
        <p:nvSpPr>
          <p:cNvPr id="96359" name="Line 103"/>
          <p:cNvSpPr>
            <a:spLocks noChangeShapeType="1"/>
          </p:cNvSpPr>
          <p:nvPr/>
        </p:nvSpPr>
        <p:spPr bwMode="auto">
          <a:xfrm>
            <a:off x="2843213" y="3122613"/>
            <a:ext cx="0" cy="900112"/>
          </a:xfrm>
          <a:prstGeom prst="line">
            <a:avLst/>
          </a:prstGeom>
          <a:noFill/>
          <a:ln w="38100">
            <a:solidFill>
              <a:srgbClr val="0000FF"/>
            </a:solidFill>
            <a:round/>
            <a:headEnd/>
            <a:tailEnd type="none" w="lg" len="med"/>
          </a:ln>
        </p:spPr>
        <p:txBody>
          <a:bodyPr/>
          <a:lstStyle/>
          <a:p>
            <a:endParaRPr lang="zh-CN" altLang="en-US"/>
          </a:p>
        </p:txBody>
      </p:sp>
      <p:sp>
        <p:nvSpPr>
          <p:cNvPr id="96360" name="Line 104"/>
          <p:cNvSpPr>
            <a:spLocks noChangeShapeType="1"/>
          </p:cNvSpPr>
          <p:nvPr/>
        </p:nvSpPr>
        <p:spPr bwMode="auto">
          <a:xfrm>
            <a:off x="4211638" y="4724400"/>
            <a:ext cx="215900" cy="0"/>
          </a:xfrm>
          <a:prstGeom prst="line">
            <a:avLst/>
          </a:prstGeom>
          <a:noFill/>
          <a:ln w="38100">
            <a:solidFill>
              <a:srgbClr val="0000FF"/>
            </a:solidFill>
            <a:round/>
            <a:headEnd/>
            <a:tailEnd type="triangle" w="lg" len="sm"/>
          </a:ln>
        </p:spPr>
        <p:txBody>
          <a:bodyPr/>
          <a:lstStyle/>
          <a:p>
            <a:endParaRPr lang="zh-CN" altLang="en-US"/>
          </a:p>
        </p:txBody>
      </p:sp>
      <p:grpSp>
        <p:nvGrpSpPr>
          <p:cNvPr id="12" name="Group 106"/>
          <p:cNvGrpSpPr>
            <a:grpSpLocks/>
          </p:cNvGrpSpPr>
          <p:nvPr/>
        </p:nvGrpSpPr>
        <p:grpSpPr bwMode="auto">
          <a:xfrm>
            <a:off x="1835150" y="4508500"/>
            <a:ext cx="900113" cy="647700"/>
            <a:chOff x="1474" y="3068"/>
            <a:chExt cx="726" cy="318"/>
          </a:xfrm>
        </p:grpSpPr>
        <p:sp>
          <p:nvSpPr>
            <p:cNvPr id="88108" name="Rectangle 107"/>
            <p:cNvSpPr>
              <a:spLocks noChangeArrowheads="1"/>
            </p:cNvSpPr>
            <p:nvPr/>
          </p:nvSpPr>
          <p:spPr bwMode="auto">
            <a:xfrm>
              <a:off x="1474" y="3068"/>
              <a:ext cx="453" cy="318"/>
            </a:xfrm>
            <a:prstGeom prst="rect">
              <a:avLst/>
            </a:prstGeom>
            <a:solidFill>
              <a:schemeClr val="bg1"/>
            </a:solid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b</a:t>
              </a:r>
              <a:r>
                <a:rPr lang="en-US" altLang="zh-CN" sz="2800" b="1" baseline="-25000">
                  <a:latin typeface="Times New Roman" pitchFamily="18" charset="0"/>
                </a:rPr>
                <a:t>1</a:t>
              </a:r>
            </a:p>
          </p:txBody>
        </p:sp>
        <p:sp>
          <p:nvSpPr>
            <p:cNvPr id="88109" name="Rectangle 108"/>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sp>
        <p:nvSpPr>
          <p:cNvPr id="96367" name="Line 111"/>
          <p:cNvSpPr>
            <a:spLocks noChangeShapeType="1"/>
          </p:cNvSpPr>
          <p:nvPr/>
        </p:nvSpPr>
        <p:spPr bwMode="auto">
          <a:xfrm>
            <a:off x="2843213" y="4005263"/>
            <a:ext cx="1368425" cy="0"/>
          </a:xfrm>
          <a:prstGeom prst="line">
            <a:avLst/>
          </a:prstGeom>
          <a:noFill/>
          <a:ln w="38100">
            <a:solidFill>
              <a:srgbClr val="0000FF"/>
            </a:solidFill>
            <a:round/>
            <a:headEnd/>
            <a:tailEnd type="none" w="lg" len="med"/>
          </a:ln>
        </p:spPr>
        <p:txBody>
          <a:bodyPr/>
          <a:lstStyle/>
          <a:p>
            <a:endParaRPr lang="zh-CN" altLang="en-US"/>
          </a:p>
        </p:txBody>
      </p:sp>
      <p:sp>
        <p:nvSpPr>
          <p:cNvPr id="96368" name="Line 112"/>
          <p:cNvSpPr>
            <a:spLocks noChangeShapeType="1"/>
          </p:cNvSpPr>
          <p:nvPr/>
        </p:nvSpPr>
        <p:spPr bwMode="auto">
          <a:xfrm>
            <a:off x="4211638" y="3986213"/>
            <a:ext cx="0" cy="755650"/>
          </a:xfrm>
          <a:prstGeom prst="line">
            <a:avLst/>
          </a:prstGeom>
          <a:noFill/>
          <a:ln w="38100">
            <a:solidFill>
              <a:srgbClr val="0000FF"/>
            </a:solidFill>
            <a:round/>
            <a:headEnd/>
            <a:tailEnd type="none" w="lg"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grpId="0" nodeType="clickEffect">
                                  <p:stCondLst>
                                    <p:cond delay="0"/>
                                  </p:stCondLst>
                                  <p:childTnLst>
                                    <p:animEffect transition="out" filter="wipe(right)">
                                      <p:cBhvr>
                                        <p:cTn id="11" dur="1000"/>
                                        <p:tgtEl>
                                          <p:spTgt spid="96264"/>
                                        </p:tgtEl>
                                      </p:cBhvr>
                                    </p:animEffect>
                                    <p:set>
                                      <p:cBhvr>
                                        <p:cTn id="12" dur="1" fill="hold">
                                          <p:stCondLst>
                                            <p:cond delay="999"/>
                                          </p:stCondLst>
                                        </p:cTn>
                                        <p:tgtEl>
                                          <p:spTgt spid="96264"/>
                                        </p:tgtEl>
                                        <p:attrNameLst>
                                          <p:attrName>style.visibility</p:attrName>
                                        </p:attrNameLst>
                                      </p:cBhvr>
                                      <p:to>
                                        <p:strVal val="hidden"/>
                                      </p:to>
                                    </p:se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6358"/>
                                        </p:tgtEl>
                                        <p:attrNameLst>
                                          <p:attrName>style.visibility</p:attrName>
                                        </p:attrNameLst>
                                      </p:cBhvr>
                                      <p:to>
                                        <p:strVal val="visible"/>
                                      </p:to>
                                    </p:set>
                                    <p:animEffect transition="in" filter="wipe(left)">
                                      <p:cBhvr>
                                        <p:cTn id="16" dur="1000"/>
                                        <p:tgtEl>
                                          <p:spTgt spid="96358"/>
                                        </p:tgtEl>
                                      </p:cBhvr>
                                    </p:animEffect>
                                  </p:childTnLst>
                                </p:cTn>
                              </p:par>
                            </p:childTnLst>
                          </p:cTn>
                        </p:par>
                        <p:par>
                          <p:cTn id="17" fill="hold">
                            <p:stCondLst>
                              <p:cond delay="2000"/>
                            </p:stCondLst>
                            <p:childTnLst>
                              <p:par>
                                <p:cTn id="18" presetID="22" presetClass="entr" presetSubtype="1" fill="hold" grpId="0" nodeType="afterEffect">
                                  <p:stCondLst>
                                    <p:cond delay="0"/>
                                  </p:stCondLst>
                                  <p:childTnLst>
                                    <p:set>
                                      <p:cBhvr>
                                        <p:cTn id="19" dur="1" fill="hold">
                                          <p:stCondLst>
                                            <p:cond delay="0"/>
                                          </p:stCondLst>
                                        </p:cTn>
                                        <p:tgtEl>
                                          <p:spTgt spid="96359"/>
                                        </p:tgtEl>
                                        <p:attrNameLst>
                                          <p:attrName>style.visibility</p:attrName>
                                        </p:attrNameLst>
                                      </p:cBhvr>
                                      <p:to>
                                        <p:strVal val="visible"/>
                                      </p:to>
                                    </p:set>
                                    <p:animEffect transition="in" filter="wipe(up)">
                                      <p:cBhvr>
                                        <p:cTn id="20" dur="1000"/>
                                        <p:tgtEl>
                                          <p:spTgt spid="96359"/>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96367"/>
                                        </p:tgtEl>
                                        <p:attrNameLst>
                                          <p:attrName>style.visibility</p:attrName>
                                        </p:attrNameLst>
                                      </p:cBhvr>
                                      <p:to>
                                        <p:strVal val="visible"/>
                                      </p:to>
                                    </p:set>
                                    <p:animEffect transition="in" filter="wipe(left)">
                                      <p:cBhvr>
                                        <p:cTn id="24" dur="1000"/>
                                        <p:tgtEl>
                                          <p:spTgt spid="96367"/>
                                        </p:tgtEl>
                                      </p:cBhvr>
                                    </p:animEffect>
                                  </p:childTnLst>
                                </p:cTn>
                              </p:par>
                            </p:childTnLst>
                          </p:cTn>
                        </p:par>
                        <p:par>
                          <p:cTn id="25" fill="hold">
                            <p:stCondLst>
                              <p:cond delay="4000"/>
                            </p:stCondLst>
                            <p:childTnLst>
                              <p:par>
                                <p:cTn id="26" presetID="22" presetClass="entr" presetSubtype="1" fill="hold" grpId="0" nodeType="afterEffect">
                                  <p:stCondLst>
                                    <p:cond delay="0"/>
                                  </p:stCondLst>
                                  <p:childTnLst>
                                    <p:set>
                                      <p:cBhvr>
                                        <p:cTn id="27" dur="1" fill="hold">
                                          <p:stCondLst>
                                            <p:cond delay="0"/>
                                          </p:stCondLst>
                                        </p:cTn>
                                        <p:tgtEl>
                                          <p:spTgt spid="96368"/>
                                        </p:tgtEl>
                                        <p:attrNameLst>
                                          <p:attrName>style.visibility</p:attrName>
                                        </p:attrNameLst>
                                      </p:cBhvr>
                                      <p:to>
                                        <p:strVal val="visible"/>
                                      </p:to>
                                    </p:set>
                                    <p:animEffect transition="in" filter="wipe(up)">
                                      <p:cBhvr>
                                        <p:cTn id="28" dur="1000"/>
                                        <p:tgtEl>
                                          <p:spTgt spid="96368"/>
                                        </p:tgtEl>
                                      </p:cBhvr>
                                    </p:animEffect>
                                  </p:childTnLst>
                                </p:cTn>
                              </p:par>
                            </p:childTnLst>
                          </p:cTn>
                        </p:par>
                        <p:par>
                          <p:cTn id="29" fill="hold">
                            <p:stCondLst>
                              <p:cond delay="5000"/>
                            </p:stCondLst>
                            <p:childTnLst>
                              <p:par>
                                <p:cTn id="30" presetID="22" presetClass="entr" presetSubtype="8" fill="hold" grpId="0" nodeType="afterEffect">
                                  <p:stCondLst>
                                    <p:cond delay="0"/>
                                  </p:stCondLst>
                                  <p:childTnLst>
                                    <p:set>
                                      <p:cBhvr>
                                        <p:cTn id="31" dur="1" fill="hold">
                                          <p:stCondLst>
                                            <p:cond delay="0"/>
                                          </p:stCondLst>
                                        </p:cTn>
                                        <p:tgtEl>
                                          <p:spTgt spid="96360"/>
                                        </p:tgtEl>
                                        <p:attrNameLst>
                                          <p:attrName>style.visibility</p:attrName>
                                        </p:attrNameLst>
                                      </p:cBhvr>
                                      <p:to>
                                        <p:strVal val="visible"/>
                                      </p:to>
                                    </p:set>
                                    <p:animEffect transition="in" filter="wipe(left)">
                                      <p:cBhvr>
                                        <p:cTn id="32" dur="1000"/>
                                        <p:tgtEl>
                                          <p:spTgt spid="963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2" fill="hold" grpId="0" nodeType="clickEffect">
                                  <p:stCondLst>
                                    <p:cond delay="0"/>
                                  </p:stCondLst>
                                  <p:childTnLst>
                                    <p:animEffect transition="out" filter="wipe(right)">
                                      <p:cBhvr>
                                        <p:cTn id="36" dur="1000"/>
                                        <p:tgtEl>
                                          <p:spTgt spid="96295"/>
                                        </p:tgtEl>
                                      </p:cBhvr>
                                    </p:animEffect>
                                    <p:set>
                                      <p:cBhvr>
                                        <p:cTn id="37" dur="1" fill="hold">
                                          <p:stCondLst>
                                            <p:cond delay="999"/>
                                          </p:stCondLst>
                                        </p:cTn>
                                        <p:tgtEl>
                                          <p:spTgt spid="96295"/>
                                        </p:tgtEl>
                                        <p:attrNameLst>
                                          <p:attrName>style.visibility</p:attrName>
                                        </p:attrNameLst>
                                      </p:cBhvr>
                                      <p:to>
                                        <p:strVal val="hidden"/>
                                      </p:to>
                                    </p:set>
                                  </p:childTnLst>
                                </p:cTn>
                              </p:par>
                            </p:childTnLst>
                          </p:cTn>
                        </p:par>
                        <p:par>
                          <p:cTn id="38" fill="hold">
                            <p:stCondLst>
                              <p:cond delay="1000"/>
                            </p:stCondLst>
                            <p:childTnLst>
                              <p:par>
                                <p:cTn id="39" presetID="22" presetClass="exit" presetSubtype="2" fill="hold" nodeType="afterEffect">
                                  <p:stCondLst>
                                    <p:cond delay="0"/>
                                  </p:stCondLst>
                                  <p:childTnLst>
                                    <p:animEffect transition="out" filter="wipe(right)">
                                      <p:cBhvr>
                                        <p:cTn id="40" dur="1000"/>
                                        <p:tgtEl>
                                          <p:spTgt spid="7"/>
                                        </p:tgtEl>
                                      </p:cBhvr>
                                    </p:animEffect>
                                    <p:set>
                                      <p:cBhvr>
                                        <p:cTn id="41" dur="1" fill="hold">
                                          <p:stCondLst>
                                            <p:cond delay="999"/>
                                          </p:stCondLst>
                                        </p:cTn>
                                        <p:tgtEl>
                                          <p:spTgt spid="7"/>
                                        </p:tgtEl>
                                        <p:attrNameLst>
                                          <p:attrName>style.visibility</p:attrName>
                                        </p:attrNameLst>
                                      </p:cBhvr>
                                      <p:to>
                                        <p:strVal val="hidden"/>
                                      </p:to>
                                    </p:set>
                                  </p:childTnLst>
                                </p:cTn>
                              </p:par>
                            </p:childTnLst>
                          </p:cTn>
                        </p:par>
                        <p:par>
                          <p:cTn id="42" fill="hold">
                            <p:stCondLst>
                              <p:cond delay="2000"/>
                            </p:stCondLst>
                            <p:childTnLst>
                              <p:par>
                                <p:cTn id="43" presetID="12" presetClass="entr" presetSubtype="2"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slide(fromRight)">
                                      <p:cBhvr>
                                        <p:cTn id="45" dur="1000"/>
                                        <p:tgtEl>
                                          <p:spTgt spid="12"/>
                                        </p:tgtEl>
                                      </p:cBhvr>
                                    </p:animEffect>
                                  </p:childTnLst>
                                </p:cTn>
                              </p:par>
                              <p:par>
                                <p:cTn id="46" presetID="22" presetClass="exit" presetSubtype="2" fill="hold" grpId="0" nodeType="withEffect">
                                  <p:stCondLst>
                                    <p:cond delay="0"/>
                                  </p:stCondLst>
                                  <p:childTnLst>
                                    <p:animEffect transition="out" filter="wipe(right)">
                                      <p:cBhvr>
                                        <p:cTn id="47" dur="1000"/>
                                        <p:tgtEl>
                                          <p:spTgt spid="96285"/>
                                        </p:tgtEl>
                                      </p:cBhvr>
                                    </p:animEffect>
                                    <p:set>
                                      <p:cBhvr>
                                        <p:cTn id="48" dur="1" fill="hold">
                                          <p:stCondLst>
                                            <p:cond delay="999"/>
                                          </p:stCondLst>
                                        </p:cTn>
                                        <p:tgtEl>
                                          <p:spTgt spid="9628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96338"/>
                                        </p:tgtEl>
                                        <p:attrNameLst>
                                          <p:attrName>style.visibility</p:attrName>
                                        </p:attrNameLst>
                                      </p:cBhvr>
                                      <p:to>
                                        <p:strVal val="visible"/>
                                      </p:to>
                                    </p:set>
                                    <p:animEffect transition="in" filter="wipe(left)">
                                      <p:cBhvr>
                                        <p:cTn id="53" dur="1000"/>
                                        <p:tgtEl>
                                          <p:spTgt spid="96338"/>
                                        </p:tgtEl>
                                      </p:cBhvr>
                                    </p:animEffect>
                                  </p:childTnLst>
                                </p:cTn>
                              </p:par>
                            </p:childTnLst>
                          </p:cTn>
                        </p:par>
                        <p:par>
                          <p:cTn id="54" fill="hold">
                            <p:stCondLst>
                              <p:cond delay="1000"/>
                            </p:stCondLst>
                            <p:childTnLst>
                              <p:par>
                                <p:cTn id="55" presetID="22" presetClass="entr" presetSubtype="4" fill="hold" grpId="0" nodeType="afterEffect">
                                  <p:stCondLst>
                                    <p:cond delay="0"/>
                                  </p:stCondLst>
                                  <p:childTnLst>
                                    <p:set>
                                      <p:cBhvr>
                                        <p:cTn id="56" dur="1" fill="hold">
                                          <p:stCondLst>
                                            <p:cond delay="0"/>
                                          </p:stCondLst>
                                        </p:cTn>
                                        <p:tgtEl>
                                          <p:spTgt spid="96339"/>
                                        </p:tgtEl>
                                        <p:attrNameLst>
                                          <p:attrName>style.visibility</p:attrName>
                                        </p:attrNameLst>
                                      </p:cBhvr>
                                      <p:to>
                                        <p:strVal val="visible"/>
                                      </p:to>
                                    </p:set>
                                    <p:animEffect transition="in" filter="wipe(down)">
                                      <p:cBhvr>
                                        <p:cTn id="57" dur="1000"/>
                                        <p:tgtEl>
                                          <p:spTgt spid="96339"/>
                                        </p:tgtEl>
                                      </p:cBhvr>
                                    </p:animEffect>
                                  </p:childTnLst>
                                </p:cTn>
                              </p:par>
                            </p:childTnLst>
                          </p:cTn>
                        </p:par>
                        <p:par>
                          <p:cTn id="58" fill="hold">
                            <p:stCondLst>
                              <p:cond delay="2000"/>
                            </p:stCondLst>
                            <p:childTnLst>
                              <p:par>
                                <p:cTn id="59" presetID="22" presetClass="entr" presetSubtype="8" fill="hold" grpId="0" nodeType="afterEffect">
                                  <p:stCondLst>
                                    <p:cond delay="0"/>
                                  </p:stCondLst>
                                  <p:childTnLst>
                                    <p:set>
                                      <p:cBhvr>
                                        <p:cTn id="60" dur="1" fill="hold">
                                          <p:stCondLst>
                                            <p:cond delay="0"/>
                                          </p:stCondLst>
                                        </p:cTn>
                                        <p:tgtEl>
                                          <p:spTgt spid="96279"/>
                                        </p:tgtEl>
                                        <p:attrNameLst>
                                          <p:attrName>style.visibility</p:attrName>
                                        </p:attrNameLst>
                                      </p:cBhvr>
                                      <p:to>
                                        <p:strVal val="visible"/>
                                      </p:to>
                                    </p:set>
                                    <p:animEffect transition="in" filter="wipe(left)">
                                      <p:cBhvr>
                                        <p:cTn id="61" dur="1000"/>
                                        <p:tgtEl>
                                          <p:spTgt spid="96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4" grpId="0" animBg="1"/>
      <p:bldP spid="96279" grpId="0" animBg="1"/>
      <p:bldP spid="96285" grpId="0" animBg="1"/>
      <p:bldP spid="96295" grpId="0" animBg="1"/>
      <p:bldP spid="96338" grpId="0" animBg="1"/>
      <p:bldP spid="96339" grpId="0" animBg="1"/>
      <p:bldP spid="96358" grpId="0" animBg="1"/>
      <p:bldP spid="96359" grpId="0" animBg="1"/>
      <p:bldP spid="96360" grpId="0" animBg="1"/>
      <p:bldP spid="96367" grpId="0" animBg="1"/>
      <p:bldP spid="9636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循环链表</a:t>
            </a:r>
          </a:p>
        </p:txBody>
      </p:sp>
      <p:sp>
        <p:nvSpPr>
          <p:cNvPr id="89091" name="Rectangle 3"/>
          <p:cNvSpPr>
            <a:spLocks noGrp="1" noChangeArrowheads="1"/>
          </p:cNvSpPr>
          <p:nvPr>
            <p:ph idx="1"/>
          </p:nvPr>
        </p:nvSpPr>
        <p:spPr>
          <a:xfrm>
            <a:off x="1000125" y="1600200"/>
            <a:ext cx="7143750" cy="4525963"/>
          </a:xfrm>
        </p:spPr>
        <p:txBody>
          <a:bodyPr/>
          <a:lstStyle/>
          <a:p>
            <a:pPr eaLnBrk="1" hangingPunct="1">
              <a:lnSpc>
                <a:spcPct val="120000"/>
              </a:lnSpc>
              <a:buFont typeface="Wingdings" pitchFamily="2" charset="2"/>
              <a:buNone/>
            </a:pPr>
            <a:r>
              <a:rPr lang="zh-CN" altLang="en-US" dirty="0">
                <a:solidFill>
                  <a:srgbClr val="008000"/>
                </a:solidFill>
                <a:sym typeface="Wingdings" pitchFamily="2" charset="2"/>
              </a:rPr>
              <a:t></a:t>
            </a:r>
            <a:r>
              <a:rPr lang="zh-CN" altLang="en-US" dirty="0">
                <a:solidFill>
                  <a:srgbClr val="008000"/>
                </a:solidFill>
              </a:rPr>
              <a:t> 将两个含有头结点的循环链表连接起来。</a:t>
            </a:r>
          </a:p>
          <a:p>
            <a:pPr eaLnBrk="1" hangingPunct="1">
              <a:lnSpc>
                <a:spcPct val="120000"/>
              </a:lnSpc>
              <a:buFont typeface="Wingdings" pitchFamily="2" charset="2"/>
              <a:buNone/>
            </a:pPr>
            <a:r>
              <a:rPr lang="en-US" altLang="zh-CN" dirty="0" err="1"/>
              <a:t>CircularMerge</a:t>
            </a:r>
            <a:r>
              <a:rPr lang="en-US" altLang="zh-CN" dirty="0"/>
              <a:t> (</a:t>
            </a:r>
            <a:r>
              <a:rPr lang="en-US" altLang="zh-CN" dirty="0" err="1"/>
              <a:t>LinkList</a:t>
            </a:r>
            <a:r>
              <a:rPr lang="en-US" altLang="zh-CN" dirty="0"/>
              <a:t> &amp;La, </a:t>
            </a:r>
            <a:r>
              <a:rPr lang="en-US" altLang="zh-CN" dirty="0" err="1"/>
              <a:t>LinkList</a:t>
            </a:r>
            <a:r>
              <a:rPr lang="en-US" altLang="zh-CN" dirty="0"/>
              <a:t> </a:t>
            </a:r>
            <a:r>
              <a:rPr lang="en-US" altLang="zh-CN" dirty="0">
                <a:solidFill>
                  <a:srgbClr val="CC00CC"/>
                </a:solidFill>
              </a:rPr>
              <a:t>L</a:t>
            </a:r>
            <a:r>
              <a:rPr lang="en-US" altLang="zh-CN" sz="2400" dirty="0">
                <a:solidFill>
                  <a:srgbClr val="CC00CC"/>
                </a:solidFill>
              </a:rPr>
              <a:t>b</a:t>
            </a:r>
            <a:r>
              <a:rPr lang="en-US" altLang="zh-CN" dirty="0"/>
              <a:t>)</a:t>
            </a:r>
          </a:p>
          <a:p>
            <a:pPr eaLnBrk="1" hangingPunct="1">
              <a:lnSpc>
                <a:spcPct val="120000"/>
              </a:lnSpc>
              <a:buFont typeface="Wingdings" pitchFamily="2" charset="2"/>
              <a:buNone/>
            </a:pPr>
            <a:r>
              <a:rPr lang="en-US" altLang="zh-CN" dirty="0"/>
              <a:t>{	p=La-&gt;next;</a:t>
            </a:r>
            <a:endParaRPr lang="zh-CN" altLang="en-US" dirty="0">
              <a:solidFill>
                <a:srgbClr val="008000"/>
              </a:solidFill>
            </a:endParaRPr>
          </a:p>
          <a:p>
            <a:pPr eaLnBrk="1" hangingPunct="1">
              <a:lnSpc>
                <a:spcPct val="120000"/>
              </a:lnSpc>
              <a:buFont typeface="Wingdings" pitchFamily="2" charset="2"/>
              <a:buNone/>
            </a:pPr>
            <a:r>
              <a:rPr lang="zh-CN" altLang="en-US" dirty="0"/>
              <a:t>	</a:t>
            </a:r>
            <a:r>
              <a:rPr lang="en-US" altLang="zh-CN" dirty="0"/>
              <a:t>La-&gt;next=L</a:t>
            </a:r>
            <a:r>
              <a:rPr lang="en-US" altLang="zh-CN" sz="2400" dirty="0"/>
              <a:t>b</a:t>
            </a:r>
            <a:r>
              <a:rPr lang="en-US" altLang="zh-CN" dirty="0"/>
              <a:t>-&gt;next-&gt;next;</a:t>
            </a:r>
          </a:p>
          <a:p>
            <a:pPr eaLnBrk="1" hangingPunct="1">
              <a:lnSpc>
                <a:spcPct val="120000"/>
              </a:lnSpc>
              <a:buFont typeface="Wingdings" pitchFamily="2" charset="2"/>
              <a:buNone/>
            </a:pPr>
            <a:r>
              <a:rPr lang="zh-CN" altLang="en-US" dirty="0"/>
              <a:t>	</a:t>
            </a:r>
            <a:r>
              <a:rPr lang="en-US" altLang="zh-CN" dirty="0"/>
              <a:t>Lb-&gt;data=L</a:t>
            </a:r>
            <a:r>
              <a:rPr lang="en-US" altLang="zh-CN" sz="2400" dirty="0"/>
              <a:t>b</a:t>
            </a:r>
            <a:r>
              <a:rPr lang="en-US" altLang="zh-CN" dirty="0"/>
              <a:t>-&gt;next-&gt;data;</a:t>
            </a:r>
          </a:p>
          <a:p>
            <a:pPr eaLnBrk="1" hangingPunct="1">
              <a:lnSpc>
                <a:spcPct val="120000"/>
              </a:lnSpc>
              <a:buFont typeface="Wingdings" pitchFamily="2" charset="2"/>
              <a:buNone/>
            </a:pPr>
            <a:r>
              <a:rPr lang="zh-CN" altLang="en-US" dirty="0"/>
              <a:t>	</a:t>
            </a:r>
            <a:r>
              <a:rPr lang="en-US" altLang="zh-CN" dirty="0"/>
              <a:t>free (L</a:t>
            </a:r>
            <a:r>
              <a:rPr lang="en-US" altLang="zh-CN" sz="2400" dirty="0"/>
              <a:t>b</a:t>
            </a:r>
            <a:r>
              <a:rPr lang="en-US" altLang="zh-CN" dirty="0"/>
              <a:t>-&gt;next);</a:t>
            </a:r>
            <a:endParaRPr lang="zh-CN" altLang="en-US" dirty="0">
              <a:solidFill>
                <a:srgbClr val="008000"/>
              </a:solidFill>
            </a:endParaRPr>
          </a:p>
          <a:p>
            <a:pPr eaLnBrk="1" hangingPunct="1">
              <a:lnSpc>
                <a:spcPct val="120000"/>
              </a:lnSpc>
              <a:buFont typeface="Wingdings" pitchFamily="2" charset="2"/>
              <a:buNone/>
            </a:pPr>
            <a:r>
              <a:rPr lang="zh-CN" altLang="en-US" dirty="0"/>
              <a:t>	</a:t>
            </a:r>
            <a:r>
              <a:rPr lang="en-US" altLang="zh-CN" dirty="0"/>
              <a:t>L</a:t>
            </a:r>
            <a:r>
              <a:rPr lang="en-US" altLang="zh-CN" sz="2400" dirty="0"/>
              <a:t>b</a:t>
            </a:r>
            <a:r>
              <a:rPr lang="en-US" altLang="zh-CN" dirty="0"/>
              <a:t>-&gt;next=p;</a:t>
            </a:r>
            <a:endParaRPr lang="zh-CN" altLang="en-US" dirty="0">
              <a:solidFill>
                <a:srgbClr val="008000"/>
              </a:solidFill>
            </a:endParaRPr>
          </a:p>
          <a:p>
            <a:pPr eaLnBrk="1" hangingPunct="1">
              <a:lnSpc>
                <a:spcPct val="120000"/>
              </a:lnSpc>
              <a:buFont typeface="Wingdings" pitchFamily="2" charset="2"/>
              <a:buNone/>
            </a:pPr>
            <a:r>
              <a:rPr lang="en-US" altLang="zh-CN" dirty="0"/>
              <a:t>} </a:t>
            </a:r>
            <a:r>
              <a:rPr lang="en-US" altLang="zh-CN" dirty="0">
                <a:solidFill>
                  <a:srgbClr val="008000"/>
                </a:solidFill>
              </a:rPr>
              <a:t>// </a:t>
            </a:r>
            <a:r>
              <a:rPr lang="en-US" altLang="zh-CN" dirty="0" err="1">
                <a:solidFill>
                  <a:srgbClr val="008000"/>
                </a:solidFill>
              </a:rPr>
              <a:t>CircularMerge</a:t>
            </a:r>
            <a:endParaRPr lang="en-US" altLang="zh-CN" dirty="0">
              <a:solidFill>
                <a:srgbClr val="008000"/>
              </a:solidFill>
            </a:endParaRPr>
          </a:p>
        </p:txBody>
      </p:sp>
      <p:sp>
        <p:nvSpPr>
          <p:cNvPr id="89092" name="灯片编号占位符 1"/>
          <p:cNvSpPr>
            <a:spLocks noGrp="1"/>
          </p:cNvSpPr>
          <p:nvPr>
            <p:ph type="sldNum" sz="quarter" idx="10"/>
          </p:nvPr>
        </p:nvSpPr>
        <p:spPr>
          <a:noFill/>
        </p:spPr>
        <p:txBody>
          <a:bodyPr/>
          <a:lstStyle/>
          <a:p>
            <a:fld id="{F464685A-6617-4F0A-ABCC-00EE7CC6B5FF}" type="slidenum">
              <a:rPr lang="zh-CN" altLang="en-US" smtClean="0">
                <a:ea typeface="宋体" charset="-122"/>
              </a:rPr>
              <a:pPr/>
              <a:t>48</a:t>
            </a:fld>
            <a:endParaRPr lang="en-US" altLang="zh-CN">
              <a:ea typeface="宋体"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000125" y="274638"/>
            <a:ext cx="7143750" cy="1143000"/>
          </a:xfrm>
        </p:spPr>
        <p:txBody>
          <a:bodyPr>
            <a:spAutoFit/>
          </a:bodyPr>
          <a:lstStyle/>
          <a:p>
            <a:pPr eaLnBrk="1" hangingPunct="1"/>
            <a:r>
              <a:rPr lang="en-US" altLang="zh-CN" dirty="0"/>
              <a:t>Josephus</a:t>
            </a:r>
            <a:r>
              <a:rPr lang="zh-CN" altLang="en-US" dirty="0"/>
              <a:t>问题</a:t>
            </a:r>
          </a:p>
        </p:txBody>
      </p:sp>
      <p:sp>
        <p:nvSpPr>
          <p:cNvPr id="90115" name="Rectangle 3"/>
          <p:cNvSpPr>
            <a:spLocks noGrp="1" noChangeArrowheads="1"/>
          </p:cNvSpPr>
          <p:nvPr>
            <p:ph idx="1"/>
          </p:nvPr>
        </p:nvSpPr>
        <p:spPr>
          <a:xfrm>
            <a:off x="1000125" y="1600200"/>
            <a:ext cx="7143750" cy="4525963"/>
          </a:xfrm>
        </p:spPr>
        <p:txBody>
          <a:bodyPr/>
          <a:lstStyle/>
          <a:p>
            <a:pPr eaLnBrk="1" hangingPunct="1">
              <a:lnSpc>
                <a:spcPct val="140000"/>
              </a:lnSpc>
              <a:buFont typeface="Wingdings" pitchFamily="2" charset="2"/>
              <a:buNone/>
            </a:pPr>
            <a:r>
              <a:rPr lang="zh-CN" altLang="en-US" dirty="0">
                <a:solidFill>
                  <a:srgbClr val="006600"/>
                </a:solidFill>
              </a:rPr>
              <a:t>例</a:t>
            </a:r>
            <a:r>
              <a:rPr lang="en-US" altLang="zh-CN" dirty="0">
                <a:solidFill>
                  <a:srgbClr val="006600"/>
                </a:solidFill>
              </a:rPr>
              <a:t>2-5</a:t>
            </a:r>
            <a:r>
              <a:rPr lang="zh-CN" altLang="en-US" dirty="0">
                <a:solidFill>
                  <a:srgbClr val="006600"/>
                </a:solidFill>
              </a:rPr>
              <a:t>  </a:t>
            </a:r>
            <a:r>
              <a:rPr lang="zh-CN" altLang="en-US" dirty="0">
                <a:solidFill>
                  <a:srgbClr val="3333FF"/>
                </a:solidFill>
              </a:rPr>
              <a:t>问题描述</a:t>
            </a:r>
            <a:endParaRPr lang="en-US" altLang="zh-CN" dirty="0">
              <a:solidFill>
                <a:srgbClr val="3333FF"/>
              </a:solidFill>
            </a:endParaRPr>
          </a:p>
          <a:p>
            <a:pPr eaLnBrk="1" hangingPunct="1">
              <a:lnSpc>
                <a:spcPct val="140000"/>
              </a:lnSpc>
              <a:buFont typeface="Wingdings" pitchFamily="2" charset="2"/>
              <a:buNone/>
            </a:pPr>
            <a:r>
              <a:rPr lang="zh-CN" altLang="en-US" dirty="0"/>
              <a:t>设有</a:t>
            </a:r>
            <a:r>
              <a:rPr lang="en-US" altLang="zh-CN" dirty="0"/>
              <a:t>n</a:t>
            </a:r>
            <a:r>
              <a:rPr lang="zh-CN" altLang="en-US" dirty="0"/>
              <a:t>个数构成一个环链，要求从第</a:t>
            </a:r>
            <a:r>
              <a:rPr lang="en-US" altLang="zh-CN" dirty="0"/>
              <a:t>k</a:t>
            </a:r>
            <a:r>
              <a:rPr lang="zh-CN" altLang="en-US" dirty="0"/>
              <a:t>个数开始数数，数到</a:t>
            </a:r>
            <a:r>
              <a:rPr lang="en-US" altLang="zh-CN" dirty="0"/>
              <a:t>m</a:t>
            </a:r>
            <a:r>
              <a:rPr lang="zh-CN" altLang="en-US" dirty="0"/>
              <a:t>的那个数被弹出，然后从该数的下一个数重新数数，数到</a:t>
            </a:r>
            <a:r>
              <a:rPr lang="en-US" altLang="zh-CN" dirty="0"/>
              <a:t>m</a:t>
            </a:r>
            <a:r>
              <a:rPr lang="zh-CN" altLang="en-US" dirty="0"/>
              <a:t>的那个数又被弹出，如此重复，直到所有的数均被弹出为止。输出这些数弹出的序列。</a:t>
            </a:r>
            <a:endParaRPr lang="en-US" altLang="zh-CN" dirty="0"/>
          </a:p>
        </p:txBody>
      </p:sp>
      <p:sp>
        <p:nvSpPr>
          <p:cNvPr id="90116" name="灯片编号占位符 1"/>
          <p:cNvSpPr>
            <a:spLocks noGrp="1"/>
          </p:cNvSpPr>
          <p:nvPr>
            <p:ph type="sldNum" sz="quarter" idx="10"/>
          </p:nvPr>
        </p:nvSpPr>
        <p:spPr>
          <a:noFill/>
        </p:spPr>
        <p:txBody>
          <a:bodyPr/>
          <a:lstStyle/>
          <a:p>
            <a:fld id="{9864D2EA-C96E-4570-847B-484EFBDCFCDD}" type="slidenum">
              <a:rPr lang="zh-CN" altLang="en-US" smtClean="0">
                <a:ea typeface="宋体" charset="-122"/>
              </a:rPr>
              <a:pPr/>
              <a:t>49</a:t>
            </a:fld>
            <a:endParaRPr lang="en-US" altLang="zh-CN">
              <a:ea typeface="宋体"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表结构</a:t>
            </a:r>
            <a:endParaRPr lang="en-US" altLang="zh-CN"/>
          </a:p>
        </p:txBody>
      </p:sp>
      <p:sp>
        <p:nvSpPr>
          <p:cNvPr id="10243" name="Rectangle 3"/>
          <p:cNvSpPr>
            <a:spLocks noGrp="1" noChangeArrowheads="1"/>
          </p:cNvSpPr>
          <p:nvPr>
            <p:ph idx="1"/>
          </p:nvPr>
        </p:nvSpPr>
        <p:spPr>
          <a:xfrm>
            <a:off x="1000125" y="1600200"/>
            <a:ext cx="7143750" cy="4525963"/>
          </a:xfrm>
        </p:spPr>
        <p:txBody>
          <a:bodyPr/>
          <a:lstStyle/>
          <a:p>
            <a:pPr eaLnBrk="1" hangingPunct="1"/>
            <a:r>
              <a:rPr lang="zh-CN" altLang="en-US">
                <a:solidFill>
                  <a:srgbClr val="CC0000"/>
                </a:solidFill>
              </a:rPr>
              <a:t> </a:t>
            </a:r>
            <a:r>
              <a:rPr lang="zh-CN" altLang="en-US">
                <a:solidFill>
                  <a:srgbClr val="3333FF"/>
                </a:solidFill>
              </a:rPr>
              <a:t>线性表的形式定义：</a:t>
            </a:r>
          </a:p>
          <a:p>
            <a:pPr algn="ctr" eaLnBrk="1" hangingPunct="1">
              <a:buFont typeface="Wingdings" pitchFamily="2" charset="2"/>
              <a:buNone/>
            </a:pPr>
            <a:r>
              <a:rPr lang="en-US" altLang="zh-CN"/>
              <a:t>D={a</a:t>
            </a:r>
            <a:r>
              <a:rPr lang="en-US" altLang="zh-CN" baseline="-25000"/>
              <a:t>i</a:t>
            </a:r>
            <a:r>
              <a:rPr lang="en-US" altLang="zh-CN"/>
              <a:t> | a</a:t>
            </a:r>
            <a:r>
              <a:rPr lang="en-US" altLang="zh-CN" baseline="-25000"/>
              <a:t>i</a:t>
            </a:r>
            <a:r>
              <a:rPr lang="en-US" altLang="zh-CN"/>
              <a:t>∈ElemSet, i=1, 2, </a:t>
            </a:r>
            <a:r>
              <a:rPr lang="en-US" altLang="zh-CN">
                <a:latin typeface="Arial" charset="0"/>
              </a:rPr>
              <a:t>…</a:t>
            </a:r>
            <a:r>
              <a:rPr lang="en-US" altLang="zh-CN"/>
              <a:t>, n, n</a:t>
            </a:r>
            <a:r>
              <a:rPr lang="en-US" altLang="zh-CN" sz="2000"/>
              <a:t>≥</a:t>
            </a:r>
            <a:r>
              <a:rPr lang="en-US" altLang="zh-CN"/>
              <a:t>0}</a:t>
            </a:r>
          </a:p>
          <a:p>
            <a:pPr eaLnBrk="1" hangingPunct="1">
              <a:buFont typeface="Wingdings" pitchFamily="2" charset="2"/>
              <a:buNone/>
            </a:pPr>
            <a:r>
              <a:rPr lang="zh-CN" altLang="en-US"/>
              <a:t>其中</a:t>
            </a:r>
            <a:r>
              <a:rPr lang="en-US" altLang="zh-CN"/>
              <a:t>,  ElemSet</a:t>
            </a:r>
            <a:r>
              <a:rPr lang="en-US" altLang="zh-CN">
                <a:latin typeface="Arial" charset="0"/>
              </a:rPr>
              <a:t>——</a:t>
            </a:r>
            <a:r>
              <a:rPr lang="zh-CN" altLang="en-US"/>
              <a:t>数据对象；</a:t>
            </a:r>
          </a:p>
          <a:p>
            <a:pPr eaLnBrk="1" hangingPunct="1">
              <a:buFont typeface="Wingdings" pitchFamily="2" charset="2"/>
              <a:buNone/>
            </a:pPr>
            <a:r>
              <a:rPr lang="en-US" altLang="zh-CN"/>
              <a:t>	 i </a:t>
            </a:r>
            <a:r>
              <a:rPr lang="en-US" altLang="zh-CN">
                <a:solidFill>
                  <a:srgbClr val="008000"/>
                </a:solidFill>
                <a:latin typeface="Arial" charset="0"/>
              </a:rPr>
              <a:t>——</a:t>
            </a:r>
            <a:r>
              <a:rPr lang="zh-CN" altLang="en-US"/>
              <a:t>数据元素</a:t>
            </a:r>
            <a:r>
              <a:rPr lang="en-US" altLang="zh-CN"/>
              <a:t>a</a:t>
            </a:r>
            <a:r>
              <a:rPr lang="en-US" altLang="zh-CN" baseline="-25000"/>
              <a:t>i</a:t>
            </a:r>
            <a:r>
              <a:rPr lang="zh-CN" altLang="en-US"/>
              <a:t>在线性表中的</a:t>
            </a:r>
            <a:r>
              <a:rPr lang="zh-CN" altLang="en-US">
                <a:solidFill>
                  <a:srgbClr val="CC0000"/>
                </a:solidFill>
              </a:rPr>
              <a:t>位序</a:t>
            </a:r>
            <a:r>
              <a:rPr lang="en-US" altLang="zh-CN"/>
              <a:t>;</a:t>
            </a:r>
            <a:endParaRPr lang="zh-CN" altLang="en-US"/>
          </a:p>
          <a:p>
            <a:pPr eaLnBrk="1" hangingPunct="1">
              <a:buFont typeface="Wingdings" pitchFamily="2" charset="2"/>
              <a:buNone/>
            </a:pPr>
            <a:r>
              <a:rPr lang="en-US" altLang="zh-CN"/>
              <a:t>	 n</a:t>
            </a:r>
            <a:r>
              <a:rPr lang="en-US" altLang="zh-CN">
                <a:solidFill>
                  <a:srgbClr val="008000"/>
                </a:solidFill>
                <a:latin typeface="Arial" charset="0"/>
              </a:rPr>
              <a:t>——</a:t>
            </a:r>
            <a:r>
              <a:rPr lang="zh-CN" altLang="en-US"/>
              <a:t>线性表的</a:t>
            </a:r>
            <a:r>
              <a:rPr lang="zh-CN" altLang="en-US">
                <a:solidFill>
                  <a:srgbClr val="CC0000"/>
                </a:solidFill>
              </a:rPr>
              <a:t>长度</a:t>
            </a:r>
            <a:r>
              <a:rPr lang="en-US" altLang="zh-CN"/>
              <a:t>(</a:t>
            </a:r>
            <a:r>
              <a:rPr lang="zh-CN" altLang="en-US"/>
              <a:t>即元素的个数</a:t>
            </a:r>
            <a:r>
              <a:rPr lang="en-US" altLang="zh-CN"/>
              <a:t>);</a:t>
            </a:r>
          </a:p>
          <a:p>
            <a:pPr eaLnBrk="1" hangingPunct="1">
              <a:buFont typeface="Wingdings" pitchFamily="2" charset="2"/>
              <a:buNone/>
            </a:pPr>
            <a:r>
              <a:rPr lang="zh-CN" altLang="en-US"/>
              <a:t>	当</a:t>
            </a:r>
            <a:r>
              <a:rPr lang="en-US" altLang="zh-CN"/>
              <a:t>n=0</a:t>
            </a:r>
            <a:r>
              <a:rPr lang="zh-CN" altLang="en-US"/>
              <a:t>时称为</a:t>
            </a:r>
            <a:r>
              <a:rPr lang="zh-CN" altLang="en-US">
                <a:solidFill>
                  <a:srgbClr val="CC0000"/>
                </a:solidFill>
              </a:rPr>
              <a:t>空表</a:t>
            </a:r>
            <a:r>
              <a:rPr lang="zh-CN" altLang="en-US"/>
              <a:t>。</a:t>
            </a:r>
          </a:p>
        </p:txBody>
      </p:sp>
      <p:sp>
        <p:nvSpPr>
          <p:cNvPr id="10244" name="灯片编号占位符 1"/>
          <p:cNvSpPr>
            <a:spLocks noGrp="1"/>
          </p:cNvSpPr>
          <p:nvPr>
            <p:ph type="sldNum" sz="quarter" idx="10"/>
          </p:nvPr>
        </p:nvSpPr>
        <p:spPr>
          <a:noFill/>
        </p:spPr>
        <p:txBody>
          <a:bodyPr/>
          <a:lstStyle/>
          <a:p>
            <a:fld id="{3C794284-9DEF-44AD-9369-62D3D6820480}" type="slidenum">
              <a:rPr lang="zh-CN" altLang="en-US" smtClean="0">
                <a:ea typeface="宋体" charset="-122"/>
              </a:rPr>
              <a:pPr/>
              <a:t>5</a:t>
            </a:fld>
            <a:endParaRPr lang="en-US" altLang="zh-CN">
              <a:ea typeface="宋体"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000125" y="274638"/>
            <a:ext cx="7143750" cy="1143000"/>
          </a:xfrm>
        </p:spPr>
        <p:txBody>
          <a:bodyPr>
            <a:spAutoFit/>
          </a:bodyPr>
          <a:lstStyle/>
          <a:p>
            <a:pPr eaLnBrk="1" hangingPunct="1"/>
            <a:r>
              <a:rPr lang="en-US" altLang="zh-CN"/>
              <a:t>Josephus</a:t>
            </a:r>
            <a:r>
              <a:rPr lang="zh-CN" altLang="en-US"/>
              <a:t>问题</a:t>
            </a:r>
            <a:endParaRPr lang="en-US" altLang="zh-CN"/>
          </a:p>
        </p:txBody>
      </p:sp>
      <p:sp>
        <p:nvSpPr>
          <p:cNvPr id="91139" name="内容占位符 40"/>
          <p:cNvSpPr>
            <a:spLocks noGrp="1"/>
          </p:cNvSpPr>
          <p:nvPr>
            <p:ph idx="1"/>
          </p:nvPr>
        </p:nvSpPr>
        <p:spPr>
          <a:xfrm>
            <a:off x="1000125" y="1600200"/>
            <a:ext cx="7143750" cy="4525963"/>
          </a:xfrm>
        </p:spPr>
        <p:txBody>
          <a:bodyPr/>
          <a:lstStyle/>
          <a:p>
            <a:r>
              <a:rPr lang="zh-CN" altLang="en-US">
                <a:solidFill>
                  <a:srgbClr val="008000"/>
                </a:solidFill>
              </a:rPr>
              <a:t>例如，</a:t>
            </a:r>
            <a:r>
              <a:rPr lang="en-US" altLang="zh-CN"/>
              <a:t>n=7</a:t>
            </a:r>
            <a:r>
              <a:rPr lang="zh-CN" altLang="en-US"/>
              <a:t>，</a:t>
            </a:r>
            <a:r>
              <a:rPr lang="en-US" altLang="zh-CN"/>
              <a:t>k=2</a:t>
            </a:r>
            <a:r>
              <a:rPr lang="zh-CN" altLang="en-US"/>
              <a:t>，</a:t>
            </a:r>
            <a:r>
              <a:rPr lang="en-US" altLang="zh-CN"/>
              <a:t>m=3:</a:t>
            </a:r>
          </a:p>
        </p:txBody>
      </p:sp>
      <p:sp>
        <p:nvSpPr>
          <p:cNvPr id="91140" name="灯片编号占位符 1"/>
          <p:cNvSpPr>
            <a:spLocks noGrp="1"/>
          </p:cNvSpPr>
          <p:nvPr>
            <p:ph type="sldNum" sz="quarter" idx="10"/>
          </p:nvPr>
        </p:nvSpPr>
        <p:spPr>
          <a:noFill/>
        </p:spPr>
        <p:txBody>
          <a:bodyPr/>
          <a:lstStyle/>
          <a:p>
            <a:fld id="{A0813100-D2AE-4CE4-BEA6-6D6BF7B36E42}" type="slidenum">
              <a:rPr lang="zh-CN" altLang="en-US" smtClean="0">
                <a:ea typeface="宋体" charset="-122"/>
              </a:rPr>
              <a:pPr/>
              <a:t>50</a:t>
            </a:fld>
            <a:endParaRPr lang="en-US" altLang="zh-CN">
              <a:ea typeface="宋体" charset="-122"/>
            </a:endParaRPr>
          </a:p>
        </p:txBody>
      </p:sp>
      <p:sp>
        <p:nvSpPr>
          <p:cNvPr id="67590" name="Oval 6"/>
          <p:cNvSpPr>
            <a:spLocks noChangeArrowheads="1"/>
          </p:cNvSpPr>
          <p:nvPr/>
        </p:nvSpPr>
        <p:spPr bwMode="auto">
          <a:xfrm>
            <a:off x="2771775" y="2492375"/>
            <a:ext cx="719138" cy="719138"/>
          </a:xfrm>
          <a:prstGeom prst="ellipse">
            <a:avLst/>
          </a:prstGeom>
          <a:solidFill>
            <a:schemeClr val="bg1"/>
          </a:solidFill>
          <a:ln w="25400" algn="ctr">
            <a:solidFill>
              <a:schemeClr val="tx1"/>
            </a:solidFill>
            <a:round/>
            <a:headEnd/>
            <a:tailEnd type="none" w="sm" len="lg"/>
          </a:ln>
        </p:spPr>
        <p:txBody>
          <a:bodyPr wrap="none" anchor="ctr"/>
          <a:lstStyle/>
          <a:p>
            <a:pPr algn="ctr"/>
            <a:r>
              <a:rPr lang="en-US" altLang="zh-CN" sz="3200" b="1">
                <a:latin typeface="Times New Roman" pitchFamily="18" charset="0"/>
              </a:rPr>
              <a:t>a</a:t>
            </a:r>
            <a:r>
              <a:rPr lang="en-US" altLang="zh-CN" sz="2400" b="1">
                <a:latin typeface="Times New Roman" pitchFamily="18" charset="0"/>
              </a:rPr>
              <a:t>1</a:t>
            </a:r>
          </a:p>
        </p:txBody>
      </p:sp>
      <p:sp>
        <p:nvSpPr>
          <p:cNvPr id="67591" name="Oval 7"/>
          <p:cNvSpPr>
            <a:spLocks noChangeArrowheads="1"/>
          </p:cNvSpPr>
          <p:nvPr/>
        </p:nvSpPr>
        <p:spPr bwMode="auto">
          <a:xfrm>
            <a:off x="2554288" y="4725988"/>
            <a:ext cx="719137" cy="719137"/>
          </a:xfrm>
          <a:prstGeom prst="ellipse">
            <a:avLst/>
          </a:prstGeom>
          <a:solidFill>
            <a:schemeClr val="bg1"/>
          </a:solidFill>
          <a:ln w="25400" algn="ctr">
            <a:solidFill>
              <a:schemeClr val="tx1"/>
            </a:solidFill>
            <a:round/>
            <a:headEnd/>
            <a:tailEnd type="none" w="sm" len="lg"/>
          </a:ln>
        </p:spPr>
        <p:txBody>
          <a:bodyPr wrap="none" anchor="ctr"/>
          <a:lstStyle/>
          <a:p>
            <a:pPr algn="ctr"/>
            <a:r>
              <a:rPr lang="en-US" altLang="zh-CN" sz="3200" b="1">
                <a:latin typeface="Times New Roman" pitchFamily="18" charset="0"/>
              </a:rPr>
              <a:t>a</a:t>
            </a:r>
            <a:r>
              <a:rPr lang="en-US" altLang="zh-CN" sz="2400" b="1">
                <a:latin typeface="Times New Roman" pitchFamily="18" charset="0"/>
              </a:rPr>
              <a:t>3</a:t>
            </a:r>
          </a:p>
        </p:txBody>
      </p:sp>
      <p:sp>
        <p:nvSpPr>
          <p:cNvPr id="67592" name="Oval 8"/>
          <p:cNvSpPr>
            <a:spLocks noChangeArrowheads="1"/>
          </p:cNvSpPr>
          <p:nvPr/>
        </p:nvSpPr>
        <p:spPr bwMode="auto">
          <a:xfrm>
            <a:off x="3922713" y="5110163"/>
            <a:ext cx="719137" cy="719137"/>
          </a:xfrm>
          <a:prstGeom prst="ellipse">
            <a:avLst/>
          </a:prstGeom>
          <a:solidFill>
            <a:schemeClr val="bg1"/>
          </a:solidFill>
          <a:ln w="25400" algn="ctr">
            <a:solidFill>
              <a:schemeClr val="tx1"/>
            </a:solidFill>
            <a:round/>
            <a:headEnd/>
            <a:tailEnd type="none" w="sm" len="lg"/>
          </a:ln>
        </p:spPr>
        <p:txBody>
          <a:bodyPr wrap="none" anchor="ctr"/>
          <a:lstStyle/>
          <a:p>
            <a:pPr algn="ctr"/>
            <a:r>
              <a:rPr lang="en-US" altLang="zh-CN" sz="3200" b="1">
                <a:latin typeface="Times New Roman" pitchFamily="18" charset="0"/>
              </a:rPr>
              <a:t>a</a:t>
            </a:r>
            <a:r>
              <a:rPr lang="en-US" altLang="zh-CN" sz="2400" b="1">
                <a:latin typeface="Times New Roman" pitchFamily="18" charset="0"/>
              </a:rPr>
              <a:t>4</a:t>
            </a:r>
          </a:p>
        </p:txBody>
      </p:sp>
      <p:sp>
        <p:nvSpPr>
          <p:cNvPr id="67593" name="Oval 9"/>
          <p:cNvSpPr>
            <a:spLocks noChangeArrowheads="1"/>
          </p:cNvSpPr>
          <p:nvPr/>
        </p:nvSpPr>
        <p:spPr bwMode="auto">
          <a:xfrm>
            <a:off x="4932363" y="4292600"/>
            <a:ext cx="719137" cy="719138"/>
          </a:xfrm>
          <a:prstGeom prst="ellipse">
            <a:avLst/>
          </a:prstGeom>
          <a:solidFill>
            <a:schemeClr val="bg1"/>
          </a:solidFill>
          <a:ln w="25400" algn="ctr">
            <a:solidFill>
              <a:schemeClr val="tx1"/>
            </a:solidFill>
            <a:round/>
            <a:headEnd/>
            <a:tailEnd type="none" w="sm" len="lg"/>
          </a:ln>
        </p:spPr>
        <p:txBody>
          <a:bodyPr wrap="none" anchor="ctr"/>
          <a:lstStyle/>
          <a:p>
            <a:pPr algn="ctr"/>
            <a:r>
              <a:rPr lang="en-US" altLang="zh-CN" sz="3200" b="1">
                <a:latin typeface="Times New Roman" pitchFamily="18" charset="0"/>
              </a:rPr>
              <a:t>a</a:t>
            </a:r>
            <a:r>
              <a:rPr lang="en-US" altLang="zh-CN" sz="2400" b="1">
                <a:latin typeface="Times New Roman" pitchFamily="18" charset="0"/>
              </a:rPr>
              <a:t>5</a:t>
            </a:r>
          </a:p>
        </p:txBody>
      </p:sp>
      <p:sp>
        <p:nvSpPr>
          <p:cNvPr id="67594" name="Oval 10"/>
          <p:cNvSpPr>
            <a:spLocks noChangeArrowheads="1"/>
          </p:cNvSpPr>
          <p:nvPr/>
        </p:nvSpPr>
        <p:spPr bwMode="auto">
          <a:xfrm>
            <a:off x="4930775" y="3068638"/>
            <a:ext cx="719138" cy="719137"/>
          </a:xfrm>
          <a:prstGeom prst="ellipse">
            <a:avLst/>
          </a:prstGeom>
          <a:solidFill>
            <a:schemeClr val="bg1"/>
          </a:solidFill>
          <a:ln w="25400" algn="ctr">
            <a:solidFill>
              <a:schemeClr val="tx1"/>
            </a:solidFill>
            <a:round/>
            <a:headEnd/>
            <a:tailEnd type="none" w="sm" len="lg"/>
          </a:ln>
        </p:spPr>
        <p:txBody>
          <a:bodyPr wrap="none" anchor="ctr"/>
          <a:lstStyle/>
          <a:p>
            <a:pPr algn="ctr"/>
            <a:r>
              <a:rPr lang="en-US" altLang="zh-CN" sz="3200" b="1">
                <a:latin typeface="Times New Roman" pitchFamily="18" charset="0"/>
              </a:rPr>
              <a:t>a</a:t>
            </a:r>
            <a:r>
              <a:rPr lang="en-US" altLang="zh-CN" sz="2400" b="1">
                <a:latin typeface="Times New Roman" pitchFamily="18" charset="0"/>
              </a:rPr>
              <a:t>6</a:t>
            </a:r>
          </a:p>
        </p:txBody>
      </p:sp>
      <p:sp>
        <p:nvSpPr>
          <p:cNvPr id="67595" name="Oval 11"/>
          <p:cNvSpPr>
            <a:spLocks noChangeArrowheads="1"/>
          </p:cNvSpPr>
          <p:nvPr/>
        </p:nvSpPr>
        <p:spPr bwMode="auto">
          <a:xfrm>
            <a:off x="3995738" y="2276475"/>
            <a:ext cx="719137" cy="719138"/>
          </a:xfrm>
          <a:prstGeom prst="ellipse">
            <a:avLst/>
          </a:prstGeom>
          <a:solidFill>
            <a:schemeClr val="bg1"/>
          </a:solidFill>
          <a:ln w="25400" algn="ctr">
            <a:solidFill>
              <a:schemeClr val="tx1"/>
            </a:solidFill>
            <a:round/>
            <a:headEnd/>
            <a:tailEnd type="none" w="sm" len="lg"/>
          </a:ln>
        </p:spPr>
        <p:txBody>
          <a:bodyPr wrap="none" anchor="ctr"/>
          <a:lstStyle/>
          <a:p>
            <a:pPr algn="ctr"/>
            <a:r>
              <a:rPr lang="en-US" altLang="zh-CN" sz="3200" b="1">
                <a:latin typeface="Times New Roman" pitchFamily="18" charset="0"/>
              </a:rPr>
              <a:t>a</a:t>
            </a:r>
            <a:r>
              <a:rPr lang="en-US" altLang="zh-CN" sz="2400" b="1">
                <a:latin typeface="Times New Roman" pitchFamily="18" charset="0"/>
              </a:rPr>
              <a:t>7</a:t>
            </a:r>
          </a:p>
        </p:txBody>
      </p:sp>
      <p:sp>
        <p:nvSpPr>
          <p:cNvPr id="67596" name="Oval 12"/>
          <p:cNvSpPr>
            <a:spLocks noChangeArrowheads="1"/>
          </p:cNvSpPr>
          <p:nvPr/>
        </p:nvSpPr>
        <p:spPr bwMode="auto">
          <a:xfrm>
            <a:off x="2122488" y="3573463"/>
            <a:ext cx="719137" cy="719137"/>
          </a:xfrm>
          <a:prstGeom prst="ellipse">
            <a:avLst/>
          </a:prstGeom>
          <a:solidFill>
            <a:schemeClr val="bg1"/>
          </a:solidFill>
          <a:ln w="25400" algn="ctr">
            <a:solidFill>
              <a:schemeClr val="tx1"/>
            </a:solidFill>
            <a:round/>
            <a:headEnd/>
            <a:tailEnd type="none" w="sm" len="lg"/>
          </a:ln>
        </p:spPr>
        <p:txBody>
          <a:bodyPr wrap="none" anchor="ctr"/>
          <a:lstStyle/>
          <a:p>
            <a:pPr algn="ctr"/>
            <a:r>
              <a:rPr lang="en-US" altLang="zh-CN" sz="3200" b="1">
                <a:latin typeface="Times New Roman" pitchFamily="18" charset="0"/>
              </a:rPr>
              <a:t>a</a:t>
            </a:r>
            <a:r>
              <a:rPr lang="en-US" altLang="zh-CN" sz="2400" b="1">
                <a:latin typeface="Times New Roman" pitchFamily="18" charset="0"/>
              </a:rPr>
              <a:t>2</a:t>
            </a:r>
          </a:p>
        </p:txBody>
      </p:sp>
      <p:sp>
        <p:nvSpPr>
          <p:cNvPr id="67598" name="Line 14"/>
          <p:cNvSpPr>
            <a:spLocks noChangeShapeType="1"/>
          </p:cNvSpPr>
          <p:nvPr/>
        </p:nvSpPr>
        <p:spPr bwMode="auto">
          <a:xfrm flipH="1">
            <a:off x="2592388" y="3113088"/>
            <a:ext cx="282575" cy="469900"/>
          </a:xfrm>
          <a:prstGeom prst="line">
            <a:avLst/>
          </a:prstGeom>
          <a:noFill/>
          <a:ln w="25400">
            <a:solidFill>
              <a:schemeClr val="tx1"/>
            </a:solidFill>
            <a:round/>
            <a:headEnd/>
            <a:tailEnd type="arrow" w="sm" len="lg"/>
          </a:ln>
        </p:spPr>
        <p:txBody>
          <a:bodyPr/>
          <a:lstStyle/>
          <a:p>
            <a:endParaRPr lang="zh-CN" altLang="en-US"/>
          </a:p>
        </p:txBody>
      </p:sp>
      <p:sp>
        <p:nvSpPr>
          <p:cNvPr id="67599" name="Line 15"/>
          <p:cNvSpPr>
            <a:spLocks noChangeShapeType="1"/>
          </p:cNvSpPr>
          <p:nvPr/>
        </p:nvSpPr>
        <p:spPr bwMode="auto">
          <a:xfrm>
            <a:off x="2554288" y="4292600"/>
            <a:ext cx="144462" cy="503238"/>
          </a:xfrm>
          <a:prstGeom prst="line">
            <a:avLst/>
          </a:prstGeom>
          <a:noFill/>
          <a:ln w="25400">
            <a:solidFill>
              <a:schemeClr val="tx1"/>
            </a:solidFill>
            <a:round/>
            <a:headEnd/>
            <a:tailEnd type="arrow" w="sm" len="lg"/>
          </a:ln>
        </p:spPr>
        <p:txBody>
          <a:bodyPr/>
          <a:lstStyle/>
          <a:p>
            <a:endParaRPr lang="zh-CN" altLang="en-US"/>
          </a:p>
        </p:txBody>
      </p:sp>
      <p:sp>
        <p:nvSpPr>
          <p:cNvPr id="67600" name="Line 16"/>
          <p:cNvSpPr>
            <a:spLocks noChangeShapeType="1"/>
          </p:cNvSpPr>
          <p:nvPr/>
        </p:nvSpPr>
        <p:spPr bwMode="auto">
          <a:xfrm>
            <a:off x="3216275" y="5240338"/>
            <a:ext cx="719138" cy="288925"/>
          </a:xfrm>
          <a:prstGeom prst="line">
            <a:avLst/>
          </a:prstGeom>
          <a:noFill/>
          <a:ln w="25400">
            <a:solidFill>
              <a:schemeClr val="tx1"/>
            </a:solidFill>
            <a:round/>
            <a:headEnd/>
            <a:tailEnd type="arrow" w="sm" len="lg"/>
          </a:ln>
        </p:spPr>
        <p:txBody>
          <a:bodyPr/>
          <a:lstStyle/>
          <a:p>
            <a:endParaRPr lang="zh-CN" altLang="en-US"/>
          </a:p>
        </p:txBody>
      </p:sp>
      <p:sp>
        <p:nvSpPr>
          <p:cNvPr id="67601" name="Line 17"/>
          <p:cNvSpPr>
            <a:spLocks noChangeShapeType="1"/>
          </p:cNvSpPr>
          <p:nvPr/>
        </p:nvSpPr>
        <p:spPr bwMode="auto">
          <a:xfrm flipV="1">
            <a:off x="4610100" y="4940300"/>
            <a:ext cx="536575" cy="388938"/>
          </a:xfrm>
          <a:prstGeom prst="line">
            <a:avLst/>
          </a:prstGeom>
          <a:noFill/>
          <a:ln w="25400">
            <a:solidFill>
              <a:schemeClr val="tx1"/>
            </a:solidFill>
            <a:round/>
            <a:headEnd/>
            <a:tailEnd type="arrow" w="sm" len="lg"/>
          </a:ln>
        </p:spPr>
        <p:txBody>
          <a:bodyPr/>
          <a:lstStyle/>
          <a:p>
            <a:endParaRPr lang="zh-CN" altLang="en-US"/>
          </a:p>
        </p:txBody>
      </p:sp>
      <p:sp>
        <p:nvSpPr>
          <p:cNvPr id="67602" name="Line 18"/>
          <p:cNvSpPr>
            <a:spLocks noChangeShapeType="1"/>
          </p:cNvSpPr>
          <p:nvPr/>
        </p:nvSpPr>
        <p:spPr bwMode="auto">
          <a:xfrm flipV="1">
            <a:off x="5362575" y="3762375"/>
            <a:ext cx="12700" cy="530225"/>
          </a:xfrm>
          <a:prstGeom prst="line">
            <a:avLst/>
          </a:prstGeom>
          <a:noFill/>
          <a:ln w="25400">
            <a:solidFill>
              <a:schemeClr val="tx1"/>
            </a:solidFill>
            <a:round/>
            <a:headEnd/>
            <a:tailEnd type="arrow" w="sm" len="lg"/>
          </a:ln>
        </p:spPr>
        <p:txBody>
          <a:bodyPr/>
          <a:lstStyle/>
          <a:p>
            <a:endParaRPr lang="zh-CN" altLang="en-US"/>
          </a:p>
        </p:txBody>
      </p:sp>
      <p:sp>
        <p:nvSpPr>
          <p:cNvPr id="67603" name="Line 19"/>
          <p:cNvSpPr>
            <a:spLocks noChangeShapeType="1"/>
          </p:cNvSpPr>
          <p:nvPr/>
        </p:nvSpPr>
        <p:spPr bwMode="auto">
          <a:xfrm flipH="1" flipV="1">
            <a:off x="4643438" y="2779713"/>
            <a:ext cx="431800" cy="360362"/>
          </a:xfrm>
          <a:prstGeom prst="line">
            <a:avLst/>
          </a:prstGeom>
          <a:noFill/>
          <a:ln w="25400">
            <a:solidFill>
              <a:schemeClr val="tx1"/>
            </a:solidFill>
            <a:round/>
            <a:headEnd/>
            <a:tailEnd type="arrow" w="sm" len="lg"/>
          </a:ln>
        </p:spPr>
        <p:txBody>
          <a:bodyPr/>
          <a:lstStyle/>
          <a:p>
            <a:endParaRPr lang="zh-CN" altLang="en-US"/>
          </a:p>
        </p:txBody>
      </p:sp>
      <p:sp>
        <p:nvSpPr>
          <p:cNvPr id="67604" name="Line 20"/>
          <p:cNvSpPr>
            <a:spLocks noChangeShapeType="1"/>
          </p:cNvSpPr>
          <p:nvPr/>
        </p:nvSpPr>
        <p:spPr bwMode="auto">
          <a:xfrm flipH="1">
            <a:off x="3419475" y="2563813"/>
            <a:ext cx="568325" cy="144462"/>
          </a:xfrm>
          <a:prstGeom prst="line">
            <a:avLst/>
          </a:prstGeom>
          <a:noFill/>
          <a:ln w="25400">
            <a:solidFill>
              <a:schemeClr val="tx1"/>
            </a:solidFill>
            <a:round/>
            <a:headEnd/>
            <a:tailEnd type="arrow" w="sm" len="lg"/>
          </a:ln>
        </p:spPr>
        <p:txBody>
          <a:bodyPr/>
          <a:lstStyle/>
          <a:p>
            <a:endParaRPr lang="zh-CN" altLang="en-US"/>
          </a:p>
        </p:txBody>
      </p:sp>
      <p:sp>
        <p:nvSpPr>
          <p:cNvPr id="67605" name="Line 21"/>
          <p:cNvSpPr>
            <a:spLocks noChangeShapeType="1"/>
          </p:cNvSpPr>
          <p:nvPr/>
        </p:nvSpPr>
        <p:spPr bwMode="auto">
          <a:xfrm>
            <a:off x="2627313" y="2276475"/>
            <a:ext cx="287337" cy="287338"/>
          </a:xfrm>
          <a:prstGeom prst="line">
            <a:avLst/>
          </a:prstGeom>
          <a:noFill/>
          <a:ln w="38100">
            <a:solidFill>
              <a:srgbClr val="008000"/>
            </a:solidFill>
            <a:round/>
            <a:headEnd/>
            <a:tailEnd type="arrow" w="sm" len="lg"/>
          </a:ln>
        </p:spPr>
        <p:txBody>
          <a:bodyPr/>
          <a:lstStyle/>
          <a:p>
            <a:endParaRPr lang="zh-CN" altLang="en-US"/>
          </a:p>
        </p:txBody>
      </p:sp>
      <p:grpSp>
        <p:nvGrpSpPr>
          <p:cNvPr id="2" name="Group 24"/>
          <p:cNvGrpSpPr>
            <a:grpSpLocks/>
          </p:cNvGrpSpPr>
          <p:nvPr/>
        </p:nvGrpSpPr>
        <p:grpSpPr bwMode="auto">
          <a:xfrm>
            <a:off x="1258888" y="2779713"/>
            <a:ext cx="1008062" cy="936625"/>
            <a:chOff x="566" y="1933"/>
            <a:chExt cx="635" cy="590"/>
          </a:xfrm>
        </p:grpSpPr>
        <p:sp>
          <p:nvSpPr>
            <p:cNvPr id="91172" name="Line 22"/>
            <p:cNvSpPr>
              <a:spLocks noChangeShapeType="1"/>
            </p:cNvSpPr>
            <p:nvPr/>
          </p:nvSpPr>
          <p:spPr bwMode="auto">
            <a:xfrm>
              <a:off x="884" y="2206"/>
              <a:ext cx="317" cy="317"/>
            </a:xfrm>
            <a:prstGeom prst="line">
              <a:avLst/>
            </a:prstGeom>
            <a:noFill/>
            <a:ln w="57150">
              <a:solidFill>
                <a:srgbClr val="0000FF"/>
              </a:solidFill>
              <a:round/>
              <a:headEnd/>
              <a:tailEnd type="arrow" w="sm" len="lg"/>
            </a:ln>
          </p:spPr>
          <p:txBody>
            <a:bodyPr/>
            <a:lstStyle/>
            <a:p>
              <a:endParaRPr lang="zh-CN" altLang="en-US"/>
            </a:p>
          </p:txBody>
        </p:sp>
        <p:sp>
          <p:nvSpPr>
            <p:cNvPr id="91173" name="Text Box 23"/>
            <p:cNvSpPr txBox="1">
              <a:spLocks noChangeArrowheads="1"/>
            </p:cNvSpPr>
            <p:nvPr/>
          </p:nvSpPr>
          <p:spPr bwMode="auto">
            <a:xfrm>
              <a:off x="566" y="1933"/>
              <a:ext cx="590" cy="327"/>
            </a:xfrm>
            <a:prstGeom prst="rect">
              <a:avLst/>
            </a:prstGeom>
            <a:noFill/>
            <a:ln w="6350" algn="ctr">
              <a:noFill/>
              <a:miter lim="800000"/>
              <a:headEnd/>
              <a:tailEnd type="none" w="sm" len="lg"/>
            </a:ln>
          </p:spPr>
          <p:txBody>
            <a:bodyPr>
              <a:spAutoFit/>
            </a:bodyPr>
            <a:lstStyle/>
            <a:p>
              <a:pPr algn="ctr">
                <a:spcBef>
                  <a:spcPct val="50000"/>
                </a:spcBef>
              </a:pPr>
              <a:r>
                <a:rPr lang="en-US" altLang="zh-CN" sz="2800" b="1">
                  <a:solidFill>
                    <a:srgbClr val="3333FF"/>
                  </a:solidFill>
                  <a:latin typeface="Times New Roman" pitchFamily="18" charset="0"/>
                </a:rPr>
                <a:t>k=2</a:t>
              </a:r>
            </a:p>
          </p:txBody>
        </p:sp>
      </p:grpSp>
      <p:sp>
        <p:nvSpPr>
          <p:cNvPr id="67609" name="Oval 25"/>
          <p:cNvSpPr>
            <a:spLocks noChangeArrowheads="1"/>
          </p:cNvSpPr>
          <p:nvPr/>
        </p:nvSpPr>
        <p:spPr bwMode="auto">
          <a:xfrm>
            <a:off x="6805613" y="1628775"/>
            <a:ext cx="719137" cy="719138"/>
          </a:xfrm>
          <a:prstGeom prst="ellipse">
            <a:avLst/>
          </a:prstGeom>
          <a:solidFill>
            <a:schemeClr val="bg1"/>
          </a:solidFill>
          <a:ln w="25400" algn="ctr">
            <a:solidFill>
              <a:srgbClr val="FF0000"/>
            </a:solidFill>
            <a:round/>
            <a:headEnd/>
            <a:tailEnd type="none" w="sm" len="lg"/>
          </a:ln>
        </p:spPr>
        <p:txBody>
          <a:bodyPr wrap="none" anchor="ctr"/>
          <a:lstStyle/>
          <a:p>
            <a:pPr algn="ctr"/>
            <a:r>
              <a:rPr lang="en-US" altLang="zh-CN" sz="3200" b="1">
                <a:solidFill>
                  <a:srgbClr val="FF0000"/>
                </a:solidFill>
                <a:latin typeface="Times New Roman" pitchFamily="18" charset="0"/>
              </a:rPr>
              <a:t>a</a:t>
            </a:r>
            <a:r>
              <a:rPr lang="en-US" altLang="zh-CN" sz="2400" b="1">
                <a:solidFill>
                  <a:srgbClr val="FF0000"/>
                </a:solidFill>
                <a:latin typeface="Times New Roman" pitchFamily="18" charset="0"/>
              </a:rPr>
              <a:t>4</a:t>
            </a:r>
          </a:p>
        </p:txBody>
      </p:sp>
      <p:sp>
        <p:nvSpPr>
          <p:cNvPr id="67610" name="Oval 26"/>
          <p:cNvSpPr>
            <a:spLocks noChangeArrowheads="1"/>
          </p:cNvSpPr>
          <p:nvPr/>
        </p:nvSpPr>
        <p:spPr bwMode="auto">
          <a:xfrm>
            <a:off x="6805613" y="2205038"/>
            <a:ext cx="719137" cy="719137"/>
          </a:xfrm>
          <a:prstGeom prst="ellipse">
            <a:avLst/>
          </a:prstGeom>
          <a:solidFill>
            <a:schemeClr val="bg1"/>
          </a:solidFill>
          <a:ln w="25400" algn="ctr">
            <a:solidFill>
              <a:srgbClr val="FF0000"/>
            </a:solidFill>
            <a:round/>
            <a:headEnd/>
            <a:tailEnd type="none" w="sm" len="lg"/>
          </a:ln>
        </p:spPr>
        <p:txBody>
          <a:bodyPr wrap="none" anchor="ctr"/>
          <a:lstStyle/>
          <a:p>
            <a:pPr algn="ctr"/>
            <a:r>
              <a:rPr lang="en-US" altLang="zh-CN" sz="3200" b="1">
                <a:solidFill>
                  <a:srgbClr val="FF0000"/>
                </a:solidFill>
                <a:latin typeface="Times New Roman" pitchFamily="18" charset="0"/>
              </a:rPr>
              <a:t>a</a:t>
            </a:r>
            <a:r>
              <a:rPr lang="en-US" altLang="zh-CN" sz="2400" b="1">
                <a:solidFill>
                  <a:srgbClr val="FF0000"/>
                </a:solidFill>
                <a:latin typeface="Times New Roman" pitchFamily="18" charset="0"/>
              </a:rPr>
              <a:t>7</a:t>
            </a:r>
          </a:p>
        </p:txBody>
      </p:sp>
      <p:sp>
        <p:nvSpPr>
          <p:cNvPr id="67611" name="Oval 27"/>
          <p:cNvSpPr>
            <a:spLocks noChangeArrowheads="1"/>
          </p:cNvSpPr>
          <p:nvPr/>
        </p:nvSpPr>
        <p:spPr bwMode="auto">
          <a:xfrm>
            <a:off x="6805613" y="2781300"/>
            <a:ext cx="719137" cy="719138"/>
          </a:xfrm>
          <a:prstGeom prst="ellipse">
            <a:avLst/>
          </a:prstGeom>
          <a:solidFill>
            <a:schemeClr val="bg1"/>
          </a:solidFill>
          <a:ln w="25400" algn="ctr">
            <a:solidFill>
              <a:srgbClr val="FF0000"/>
            </a:solidFill>
            <a:round/>
            <a:headEnd/>
            <a:tailEnd type="none" w="sm" len="lg"/>
          </a:ln>
        </p:spPr>
        <p:txBody>
          <a:bodyPr wrap="none" anchor="ctr"/>
          <a:lstStyle/>
          <a:p>
            <a:pPr algn="ctr"/>
            <a:r>
              <a:rPr lang="en-US" altLang="zh-CN" sz="3200" b="1">
                <a:solidFill>
                  <a:srgbClr val="FF0000"/>
                </a:solidFill>
                <a:latin typeface="Times New Roman" pitchFamily="18" charset="0"/>
              </a:rPr>
              <a:t>a</a:t>
            </a:r>
            <a:r>
              <a:rPr lang="en-US" altLang="zh-CN" sz="2400" b="1">
                <a:solidFill>
                  <a:srgbClr val="FF0000"/>
                </a:solidFill>
                <a:latin typeface="Times New Roman" pitchFamily="18" charset="0"/>
              </a:rPr>
              <a:t>3</a:t>
            </a:r>
          </a:p>
        </p:txBody>
      </p:sp>
      <p:sp>
        <p:nvSpPr>
          <p:cNvPr id="67612" name="Oval 28"/>
          <p:cNvSpPr>
            <a:spLocks noChangeArrowheads="1"/>
          </p:cNvSpPr>
          <p:nvPr/>
        </p:nvSpPr>
        <p:spPr bwMode="auto">
          <a:xfrm>
            <a:off x="6805613" y="3357563"/>
            <a:ext cx="719137" cy="719137"/>
          </a:xfrm>
          <a:prstGeom prst="ellipse">
            <a:avLst/>
          </a:prstGeom>
          <a:solidFill>
            <a:schemeClr val="bg1"/>
          </a:solidFill>
          <a:ln w="25400" algn="ctr">
            <a:solidFill>
              <a:srgbClr val="FF0000"/>
            </a:solidFill>
            <a:round/>
            <a:headEnd/>
            <a:tailEnd type="none" w="sm" len="lg"/>
          </a:ln>
        </p:spPr>
        <p:txBody>
          <a:bodyPr wrap="none" anchor="ctr"/>
          <a:lstStyle/>
          <a:p>
            <a:pPr algn="ctr"/>
            <a:r>
              <a:rPr lang="en-US" altLang="zh-CN" sz="3200" b="1">
                <a:solidFill>
                  <a:srgbClr val="FF0000"/>
                </a:solidFill>
                <a:latin typeface="Times New Roman" pitchFamily="18" charset="0"/>
              </a:rPr>
              <a:t>a</a:t>
            </a:r>
            <a:r>
              <a:rPr lang="en-US" altLang="zh-CN" sz="2400" b="1">
                <a:solidFill>
                  <a:srgbClr val="FF0000"/>
                </a:solidFill>
                <a:latin typeface="Times New Roman" pitchFamily="18" charset="0"/>
              </a:rPr>
              <a:t>1</a:t>
            </a:r>
          </a:p>
        </p:txBody>
      </p:sp>
      <p:sp>
        <p:nvSpPr>
          <p:cNvPr id="67613" name="Oval 29"/>
          <p:cNvSpPr>
            <a:spLocks noChangeArrowheads="1"/>
          </p:cNvSpPr>
          <p:nvPr/>
        </p:nvSpPr>
        <p:spPr bwMode="auto">
          <a:xfrm>
            <a:off x="6805613" y="3933825"/>
            <a:ext cx="719137" cy="719138"/>
          </a:xfrm>
          <a:prstGeom prst="ellipse">
            <a:avLst/>
          </a:prstGeom>
          <a:solidFill>
            <a:schemeClr val="bg1"/>
          </a:solidFill>
          <a:ln w="25400" algn="ctr">
            <a:solidFill>
              <a:srgbClr val="FF0000"/>
            </a:solidFill>
            <a:round/>
            <a:headEnd/>
            <a:tailEnd type="none" w="sm" len="lg"/>
          </a:ln>
        </p:spPr>
        <p:txBody>
          <a:bodyPr wrap="none" anchor="ctr"/>
          <a:lstStyle/>
          <a:p>
            <a:pPr algn="ctr"/>
            <a:r>
              <a:rPr lang="en-US" altLang="zh-CN" sz="3200" b="1">
                <a:solidFill>
                  <a:srgbClr val="FF0000"/>
                </a:solidFill>
                <a:latin typeface="Times New Roman" pitchFamily="18" charset="0"/>
              </a:rPr>
              <a:t>a</a:t>
            </a:r>
            <a:r>
              <a:rPr lang="en-US" altLang="zh-CN" sz="2400" b="1">
                <a:solidFill>
                  <a:srgbClr val="FF0000"/>
                </a:solidFill>
                <a:latin typeface="Times New Roman" pitchFamily="18" charset="0"/>
              </a:rPr>
              <a:t>6</a:t>
            </a:r>
          </a:p>
        </p:txBody>
      </p:sp>
      <p:sp>
        <p:nvSpPr>
          <p:cNvPr id="67614" name="Oval 30"/>
          <p:cNvSpPr>
            <a:spLocks noChangeArrowheads="1"/>
          </p:cNvSpPr>
          <p:nvPr/>
        </p:nvSpPr>
        <p:spPr bwMode="auto">
          <a:xfrm>
            <a:off x="6805613" y="4508500"/>
            <a:ext cx="719137" cy="719138"/>
          </a:xfrm>
          <a:prstGeom prst="ellipse">
            <a:avLst/>
          </a:prstGeom>
          <a:solidFill>
            <a:schemeClr val="bg1"/>
          </a:solidFill>
          <a:ln w="25400" algn="ctr">
            <a:solidFill>
              <a:srgbClr val="FF0000"/>
            </a:solidFill>
            <a:round/>
            <a:headEnd/>
            <a:tailEnd type="none" w="sm" len="lg"/>
          </a:ln>
        </p:spPr>
        <p:txBody>
          <a:bodyPr wrap="none" anchor="ctr"/>
          <a:lstStyle/>
          <a:p>
            <a:pPr algn="ctr"/>
            <a:r>
              <a:rPr lang="en-US" altLang="zh-CN" sz="3200" b="1">
                <a:solidFill>
                  <a:srgbClr val="FF0000"/>
                </a:solidFill>
                <a:latin typeface="Times New Roman" pitchFamily="18" charset="0"/>
              </a:rPr>
              <a:t>a</a:t>
            </a:r>
            <a:r>
              <a:rPr lang="en-US" altLang="zh-CN" sz="2400" b="1">
                <a:solidFill>
                  <a:srgbClr val="FF0000"/>
                </a:solidFill>
                <a:latin typeface="Times New Roman" pitchFamily="18" charset="0"/>
              </a:rPr>
              <a:t>2</a:t>
            </a:r>
          </a:p>
        </p:txBody>
      </p:sp>
      <p:sp>
        <p:nvSpPr>
          <p:cNvPr id="67615" name="Oval 31"/>
          <p:cNvSpPr>
            <a:spLocks noChangeArrowheads="1"/>
          </p:cNvSpPr>
          <p:nvPr/>
        </p:nvSpPr>
        <p:spPr bwMode="auto">
          <a:xfrm>
            <a:off x="6805613" y="5084763"/>
            <a:ext cx="719137" cy="719137"/>
          </a:xfrm>
          <a:prstGeom prst="ellipse">
            <a:avLst/>
          </a:prstGeom>
          <a:solidFill>
            <a:schemeClr val="bg1"/>
          </a:solidFill>
          <a:ln w="25400" algn="ctr">
            <a:solidFill>
              <a:srgbClr val="FF0000"/>
            </a:solidFill>
            <a:round/>
            <a:headEnd/>
            <a:tailEnd type="none" w="sm" len="lg"/>
          </a:ln>
        </p:spPr>
        <p:txBody>
          <a:bodyPr wrap="none" anchor="ctr"/>
          <a:lstStyle/>
          <a:p>
            <a:pPr algn="ctr"/>
            <a:r>
              <a:rPr lang="en-US" altLang="zh-CN" sz="3200" b="1">
                <a:solidFill>
                  <a:srgbClr val="FF0000"/>
                </a:solidFill>
                <a:latin typeface="Times New Roman" pitchFamily="18" charset="0"/>
              </a:rPr>
              <a:t>a</a:t>
            </a:r>
            <a:r>
              <a:rPr lang="en-US" altLang="zh-CN" sz="2400" b="1">
                <a:solidFill>
                  <a:srgbClr val="FF0000"/>
                </a:solidFill>
                <a:latin typeface="Times New Roman" pitchFamily="18" charset="0"/>
              </a:rPr>
              <a:t>5</a:t>
            </a:r>
          </a:p>
        </p:txBody>
      </p:sp>
      <p:sp>
        <p:nvSpPr>
          <p:cNvPr id="67616" name="Line 32"/>
          <p:cNvSpPr>
            <a:spLocks noChangeShapeType="1"/>
          </p:cNvSpPr>
          <p:nvPr/>
        </p:nvSpPr>
        <p:spPr bwMode="auto">
          <a:xfrm flipV="1">
            <a:off x="3275013" y="4833938"/>
            <a:ext cx="1695450" cy="250825"/>
          </a:xfrm>
          <a:prstGeom prst="line">
            <a:avLst/>
          </a:prstGeom>
          <a:noFill/>
          <a:ln w="25400">
            <a:solidFill>
              <a:schemeClr val="tx1"/>
            </a:solidFill>
            <a:round/>
            <a:headEnd/>
            <a:tailEnd type="arrow" w="sm" len="lg"/>
          </a:ln>
        </p:spPr>
        <p:txBody>
          <a:bodyPr/>
          <a:lstStyle/>
          <a:p>
            <a:endParaRPr lang="zh-CN" altLang="en-US"/>
          </a:p>
        </p:txBody>
      </p:sp>
      <p:sp>
        <p:nvSpPr>
          <p:cNvPr id="67618" name="Line 34"/>
          <p:cNvSpPr>
            <a:spLocks noChangeShapeType="1"/>
          </p:cNvSpPr>
          <p:nvPr/>
        </p:nvSpPr>
        <p:spPr bwMode="auto">
          <a:xfrm flipH="1" flipV="1">
            <a:off x="5507038" y="4868863"/>
            <a:ext cx="433387" cy="504825"/>
          </a:xfrm>
          <a:prstGeom prst="line">
            <a:avLst/>
          </a:prstGeom>
          <a:noFill/>
          <a:ln w="57150">
            <a:solidFill>
              <a:srgbClr val="0000FF"/>
            </a:solidFill>
            <a:round/>
            <a:headEnd/>
            <a:tailEnd type="arrow" w="sm" len="lg"/>
          </a:ln>
        </p:spPr>
        <p:txBody>
          <a:bodyPr/>
          <a:lstStyle/>
          <a:p>
            <a:endParaRPr lang="zh-CN" altLang="en-US"/>
          </a:p>
        </p:txBody>
      </p:sp>
      <p:sp>
        <p:nvSpPr>
          <p:cNvPr id="67620" name="Line 36"/>
          <p:cNvSpPr>
            <a:spLocks noChangeShapeType="1"/>
          </p:cNvSpPr>
          <p:nvPr/>
        </p:nvSpPr>
        <p:spPr bwMode="auto">
          <a:xfrm>
            <a:off x="2233613" y="2263775"/>
            <a:ext cx="609600" cy="373063"/>
          </a:xfrm>
          <a:prstGeom prst="line">
            <a:avLst/>
          </a:prstGeom>
          <a:noFill/>
          <a:ln w="57150">
            <a:solidFill>
              <a:srgbClr val="0000FF"/>
            </a:solidFill>
            <a:round/>
            <a:headEnd/>
            <a:tailEnd type="arrow" w="sm" len="lg"/>
          </a:ln>
        </p:spPr>
        <p:txBody>
          <a:bodyPr/>
          <a:lstStyle/>
          <a:p>
            <a:endParaRPr lang="zh-CN" altLang="en-US"/>
          </a:p>
        </p:txBody>
      </p:sp>
      <p:sp>
        <p:nvSpPr>
          <p:cNvPr id="67621" name="Line 37"/>
          <p:cNvSpPr>
            <a:spLocks noChangeShapeType="1"/>
          </p:cNvSpPr>
          <p:nvPr/>
        </p:nvSpPr>
        <p:spPr bwMode="auto">
          <a:xfrm flipH="1" flipV="1">
            <a:off x="3490913" y="2852738"/>
            <a:ext cx="1441450" cy="504825"/>
          </a:xfrm>
          <a:prstGeom prst="line">
            <a:avLst/>
          </a:prstGeom>
          <a:noFill/>
          <a:ln w="25400">
            <a:solidFill>
              <a:schemeClr val="tx1"/>
            </a:solidFill>
            <a:round/>
            <a:headEnd/>
            <a:tailEnd type="arrow" w="sm" len="lg"/>
          </a:ln>
        </p:spPr>
        <p:txBody>
          <a:bodyPr/>
          <a:lstStyle/>
          <a:p>
            <a:endParaRPr lang="zh-CN" altLang="en-US"/>
          </a:p>
        </p:txBody>
      </p:sp>
      <p:sp>
        <p:nvSpPr>
          <p:cNvPr id="67623" name="Line 39"/>
          <p:cNvSpPr>
            <a:spLocks noChangeShapeType="1"/>
          </p:cNvSpPr>
          <p:nvPr/>
        </p:nvSpPr>
        <p:spPr bwMode="auto">
          <a:xfrm>
            <a:off x="2843213" y="4076700"/>
            <a:ext cx="2089150" cy="576263"/>
          </a:xfrm>
          <a:prstGeom prst="line">
            <a:avLst/>
          </a:prstGeom>
          <a:noFill/>
          <a:ln w="25400">
            <a:solidFill>
              <a:schemeClr val="tx1"/>
            </a:solidFill>
            <a:round/>
            <a:headEnd/>
            <a:tailEnd type="arrow" w="sm" len="lg"/>
          </a:ln>
        </p:spPr>
        <p:txBody>
          <a:bodyPr/>
          <a:lstStyle/>
          <a:p>
            <a:endParaRPr lang="zh-CN" altLang="en-US"/>
          </a:p>
        </p:txBody>
      </p:sp>
      <p:sp>
        <p:nvSpPr>
          <p:cNvPr id="67624" name="Line 40"/>
          <p:cNvSpPr>
            <a:spLocks noChangeShapeType="1"/>
          </p:cNvSpPr>
          <p:nvPr/>
        </p:nvSpPr>
        <p:spPr bwMode="auto">
          <a:xfrm flipH="1">
            <a:off x="2843213" y="3500438"/>
            <a:ext cx="2089150" cy="360362"/>
          </a:xfrm>
          <a:prstGeom prst="line">
            <a:avLst/>
          </a:prstGeom>
          <a:noFill/>
          <a:ln w="25400">
            <a:solidFill>
              <a:schemeClr val="tx1"/>
            </a:solidFill>
            <a:round/>
            <a:headEnd/>
            <a:tailEnd type="arrow" w="sm" len="lg"/>
          </a:ln>
        </p:spPr>
        <p:txBody>
          <a:bodyPr/>
          <a:lstStyle/>
          <a:p>
            <a:endParaRPr lang="zh-CN" altLang="en-US"/>
          </a:p>
        </p:txBody>
      </p:sp>
      <p:sp>
        <p:nvSpPr>
          <p:cNvPr id="67625" name="Line 41"/>
          <p:cNvSpPr>
            <a:spLocks noChangeShapeType="1"/>
          </p:cNvSpPr>
          <p:nvPr/>
        </p:nvSpPr>
        <p:spPr bwMode="auto">
          <a:xfrm flipH="1" flipV="1">
            <a:off x="2843213" y="3933825"/>
            <a:ext cx="2089150" cy="574675"/>
          </a:xfrm>
          <a:prstGeom prst="line">
            <a:avLst/>
          </a:prstGeom>
          <a:noFill/>
          <a:ln w="25400">
            <a:solidFill>
              <a:schemeClr val="tx1"/>
            </a:solidFill>
            <a:round/>
            <a:headEnd/>
            <a:tailEnd type="arrow" w="sm" len="lg"/>
          </a:ln>
        </p:spPr>
        <p:txBody>
          <a:bodyPr/>
          <a:lstStyle/>
          <a:p>
            <a:endParaRPr lang="zh-CN" altLang="en-US"/>
          </a:p>
        </p:txBody>
      </p:sp>
      <p:sp>
        <p:nvSpPr>
          <p:cNvPr id="67627" name="Line 43"/>
          <p:cNvSpPr>
            <a:spLocks noChangeShapeType="1"/>
          </p:cNvSpPr>
          <p:nvPr/>
        </p:nvSpPr>
        <p:spPr bwMode="auto">
          <a:xfrm>
            <a:off x="1403350" y="3573463"/>
            <a:ext cx="792163" cy="215900"/>
          </a:xfrm>
          <a:prstGeom prst="line">
            <a:avLst/>
          </a:prstGeom>
          <a:noFill/>
          <a:ln w="57150">
            <a:solidFill>
              <a:srgbClr val="0000FF"/>
            </a:solidFill>
            <a:round/>
            <a:headEnd/>
            <a:tailEnd type="arrow" w="sm" len="lg"/>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1000"/>
                                        <p:tgtEl>
                                          <p:spTgt spid="2"/>
                                        </p:tgtEl>
                                      </p:cBhvr>
                                    </p:animEffect>
                                    <p:set>
                                      <p:cBhvr>
                                        <p:cTn id="12" dur="1" fill="hold">
                                          <p:stCondLst>
                                            <p:cond delay="999"/>
                                          </p:stCondLst>
                                        </p:cTn>
                                        <p:tgtEl>
                                          <p:spTgt spid="2"/>
                                        </p:tgtEl>
                                        <p:attrNameLst>
                                          <p:attrName>style.visibility</p:attrName>
                                        </p:attrNameLst>
                                      </p:cBhvr>
                                      <p:to>
                                        <p:strVal val="hidden"/>
                                      </p:to>
                                    </p:set>
                                  </p:childTnLst>
                                </p:cTn>
                              </p:par>
                              <p:par>
                                <p:cTn id="13" presetID="22" presetClass="exit" presetSubtype="1" fill="hold" grpId="0" nodeType="withEffect">
                                  <p:stCondLst>
                                    <p:cond delay="0"/>
                                  </p:stCondLst>
                                  <p:childTnLst>
                                    <p:animEffect transition="out" filter="wipe(up)">
                                      <p:cBhvr>
                                        <p:cTn id="14" dur="1000"/>
                                        <p:tgtEl>
                                          <p:spTgt spid="67605"/>
                                        </p:tgtEl>
                                      </p:cBhvr>
                                    </p:animEffect>
                                    <p:set>
                                      <p:cBhvr>
                                        <p:cTn id="15" dur="1" fill="hold">
                                          <p:stCondLst>
                                            <p:cond delay="999"/>
                                          </p:stCondLst>
                                        </p:cTn>
                                        <p:tgtEl>
                                          <p:spTgt spid="67605"/>
                                        </p:tgtEl>
                                        <p:attrNameLst>
                                          <p:attrName>style.visibility</p:attrName>
                                        </p:attrNameLst>
                                      </p:cBhvr>
                                      <p:to>
                                        <p:strVal val="hidden"/>
                                      </p:to>
                                    </p:set>
                                  </p:childTnLst>
                                </p:cTn>
                              </p:par>
                            </p:childTnLst>
                          </p:cTn>
                        </p:par>
                        <p:par>
                          <p:cTn id="16" fill="hold">
                            <p:stCondLst>
                              <p:cond delay="1000"/>
                            </p:stCondLst>
                            <p:childTnLst>
                              <p:par>
                                <p:cTn id="17" presetID="2" presetClass="exit" presetSubtype="3" fill="hold" grpId="0" nodeType="afterEffect">
                                  <p:stCondLst>
                                    <p:cond delay="0"/>
                                  </p:stCondLst>
                                  <p:childTnLst>
                                    <p:anim calcmode="lin" valueType="num">
                                      <p:cBhvr additive="base">
                                        <p:cTn id="18" dur="1000"/>
                                        <p:tgtEl>
                                          <p:spTgt spid="67592"/>
                                        </p:tgtEl>
                                        <p:attrNameLst>
                                          <p:attrName>ppt_x</p:attrName>
                                        </p:attrNameLst>
                                      </p:cBhvr>
                                      <p:tavLst>
                                        <p:tav tm="0">
                                          <p:val>
                                            <p:strVal val="ppt_x"/>
                                          </p:val>
                                        </p:tav>
                                        <p:tav tm="100000">
                                          <p:val>
                                            <p:strVal val="1+ppt_w/2"/>
                                          </p:val>
                                        </p:tav>
                                      </p:tavLst>
                                    </p:anim>
                                    <p:anim calcmode="lin" valueType="num">
                                      <p:cBhvr additive="base">
                                        <p:cTn id="19" dur="1000"/>
                                        <p:tgtEl>
                                          <p:spTgt spid="67592"/>
                                        </p:tgtEl>
                                        <p:attrNameLst>
                                          <p:attrName>ppt_y</p:attrName>
                                        </p:attrNameLst>
                                      </p:cBhvr>
                                      <p:tavLst>
                                        <p:tav tm="0">
                                          <p:val>
                                            <p:strVal val="ppt_y"/>
                                          </p:val>
                                        </p:tav>
                                        <p:tav tm="100000">
                                          <p:val>
                                            <p:strVal val="0-ppt_h/2"/>
                                          </p:val>
                                        </p:tav>
                                      </p:tavLst>
                                    </p:anim>
                                    <p:set>
                                      <p:cBhvr>
                                        <p:cTn id="20" dur="1" fill="hold">
                                          <p:stCondLst>
                                            <p:cond delay="999"/>
                                          </p:stCondLst>
                                        </p:cTn>
                                        <p:tgtEl>
                                          <p:spTgt spid="67592"/>
                                        </p:tgtEl>
                                        <p:attrNameLst>
                                          <p:attrName>style.visibility</p:attrName>
                                        </p:attrNameLst>
                                      </p:cBhvr>
                                      <p:to>
                                        <p:strVal val="hidden"/>
                                      </p:to>
                                    </p:set>
                                  </p:childTnLst>
                                </p:cTn>
                              </p:par>
                              <p:par>
                                <p:cTn id="21" presetID="22" presetClass="exit" presetSubtype="8" fill="hold" grpId="0" nodeType="withEffect">
                                  <p:stCondLst>
                                    <p:cond delay="0"/>
                                  </p:stCondLst>
                                  <p:childTnLst>
                                    <p:animEffect transition="out" filter="wipe(left)">
                                      <p:cBhvr>
                                        <p:cTn id="22" dur="1000"/>
                                        <p:tgtEl>
                                          <p:spTgt spid="67600"/>
                                        </p:tgtEl>
                                      </p:cBhvr>
                                    </p:animEffect>
                                    <p:set>
                                      <p:cBhvr>
                                        <p:cTn id="23" dur="1" fill="hold">
                                          <p:stCondLst>
                                            <p:cond delay="999"/>
                                          </p:stCondLst>
                                        </p:cTn>
                                        <p:tgtEl>
                                          <p:spTgt spid="67600"/>
                                        </p:tgtEl>
                                        <p:attrNameLst>
                                          <p:attrName>style.visibility</p:attrName>
                                        </p:attrNameLst>
                                      </p:cBhvr>
                                      <p:to>
                                        <p:strVal val="hidden"/>
                                      </p:to>
                                    </p:set>
                                  </p:childTnLst>
                                </p:cTn>
                              </p:par>
                              <p:par>
                                <p:cTn id="24" presetID="22" presetClass="exit" presetSubtype="8" fill="hold" grpId="0" nodeType="withEffect">
                                  <p:stCondLst>
                                    <p:cond delay="0"/>
                                  </p:stCondLst>
                                  <p:childTnLst>
                                    <p:animEffect transition="out" filter="wipe(left)">
                                      <p:cBhvr>
                                        <p:cTn id="25" dur="1000"/>
                                        <p:tgtEl>
                                          <p:spTgt spid="67601"/>
                                        </p:tgtEl>
                                      </p:cBhvr>
                                    </p:animEffect>
                                    <p:set>
                                      <p:cBhvr>
                                        <p:cTn id="26" dur="1" fill="hold">
                                          <p:stCondLst>
                                            <p:cond delay="999"/>
                                          </p:stCondLst>
                                        </p:cTn>
                                        <p:tgtEl>
                                          <p:spTgt spid="67601"/>
                                        </p:tgtEl>
                                        <p:attrNameLst>
                                          <p:attrName>style.visibility</p:attrName>
                                        </p:attrNameLst>
                                      </p:cBhvr>
                                      <p:to>
                                        <p:strVal val="hidden"/>
                                      </p:to>
                                    </p:set>
                                  </p:childTnLst>
                                </p:cTn>
                              </p:par>
                            </p:childTnLst>
                          </p:cTn>
                        </p:par>
                        <p:par>
                          <p:cTn id="27" fill="hold">
                            <p:stCondLst>
                              <p:cond delay="2000"/>
                            </p:stCondLst>
                            <p:childTnLst>
                              <p:par>
                                <p:cTn id="28" presetID="12" presetClass="entr" presetSubtype="1" fill="hold" grpId="0" nodeType="afterEffect">
                                  <p:stCondLst>
                                    <p:cond delay="0"/>
                                  </p:stCondLst>
                                  <p:childTnLst>
                                    <p:set>
                                      <p:cBhvr>
                                        <p:cTn id="29" dur="1" fill="hold">
                                          <p:stCondLst>
                                            <p:cond delay="0"/>
                                          </p:stCondLst>
                                        </p:cTn>
                                        <p:tgtEl>
                                          <p:spTgt spid="67609"/>
                                        </p:tgtEl>
                                        <p:attrNameLst>
                                          <p:attrName>style.visibility</p:attrName>
                                        </p:attrNameLst>
                                      </p:cBhvr>
                                      <p:to>
                                        <p:strVal val="visible"/>
                                      </p:to>
                                    </p:set>
                                    <p:animEffect transition="in" filter="slide(fromTop)">
                                      <p:cBhvr>
                                        <p:cTn id="30" dur="500"/>
                                        <p:tgtEl>
                                          <p:spTgt spid="6760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7616"/>
                                        </p:tgtEl>
                                        <p:attrNameLst>
                                          <p:attrName>style.visibility</p:attrName>
                                        </p:attrNameLst>
                                      </p:cBhvr>
                                      <p:to>
                                        <p:strVal val="visible"/>
                                      </p:to>
                                    </p:set>
                                    <p:animEffect transition="in" filter="wipe(left)">
                                      <p:cBhvr>
                                        <p:cTn id="33" dur="1000"/>
                                        <p:tgtEl>
                                          <p:spTgt spid="67616"/>
                                        </p:tgtEl>
                                      </p:cBhvr>
                                    </p:animEffect>
                                  </p:childTnLst>
                                </p:cTn>
                              </p:par>
                            </p:childTnLst>
                          </p:cTn>
                        </p:par>
                        <p:par>
                          <p:cTn id="34" fill="hold">
                            <p:stCondLst>
                              <p:cond delay="3000"/>
                            </p:stCondLst>
                            <p:childTnLst>
                              <p:par>
                                <p:cTn id="35" presetID="22" presetClass="entr" presetSubtype="4" fill="hold" grpId="0" nodeType="afterEffect">
                                  <p:stCondLst>
                                    <p:cond delay="0"/>
                                  </p:stCondLst>
                                  <p:childTnLst>
                                    <p:set>
                                      <p:cBhvr>
                                        <p:cTn id="36" dur="1" fill="hold">
                                          <p:stCondLst>
                                            <p:cond delay="0"/>
                                          </p:stCondLst>
                                        </p:cTn>
                                        <p:tgtEl>
                                          <p:spTgt spid="67618"/>
                                        </p:tgtEl>
                                        <p:attrNameLst>
                                          <p:attrName>style.visibility</p:attrName>
                                        </p:attrNameLst>
                                      </p:cBhvr>
                                      <p:to>
                                        <p:strVal val="visible"/>
                                      </p:to>
                                    </p:set>
                                    <p:animEffect transition="in" filter="wipe(down)">
                                      <p:cBhvr>
                                        <p:cTn id="37" dur="1000"/>
                                        <p:tgtEl>
                                          <p:spTgt spid="676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1" fill="hold" grpId="1" nodeType="clickEffect">
                                  <p:stCondLst>
                                    <p:cond delay="0"/>
                                  </p:stCondLst>
                                  <p:childTnLst>
                                    <p:animEffect transition="out" filter="wipe(up)">
                                      <p:cBhvr>
                                        <p:cTn id="41" dur="1000"/>
                                        <p:tgtEl>
                                          <p:spTgt spid="67618"/>
                                        </p:tgtEl>
                                      </p:cBhvr>
                                    </p:animEffect>
                                    <p:set>
                                      <p:cBhvr>
                                        <p:cTn id="42" dur="1" fill="hold">
                                          <p:stCondLst>
                                            <p:cond delay="999"/>
                                          </p:stCondLst>
                                        </p:cTn>
                                        <p:tgtEl>
                                          <p:spTgt spid="67618"/>
                                        </p:tgtEl>
                                        <p:attrNameLst>
                                          <p:attrName>style.visibility</p:attrName>
                                        </p:attrNameLst>
                                      </p:cBhvr>
                                      <p:to>
                                        <p:strVal val="hidden"/>
                                      </p:to>
                                    </p:set>
                                  </p:childTnLst>
                                </p:cTn>
                              </p:par>
                            </p:childTnLst>
                          </p:cTn>
                        </p:par>
                        <p:par>
                          <p:cTn id="43" fill="hold">
                            <p:stCondLst>
                              <p:cond delay="1000"/>
                            </p:stCondLst>
                            <p:childTnLst>
                              <p:par>
                                <p:cTn id="44" presetID="2" presetClass="exit" presetSubtype="2" fill="hold" grpId="0" nodeType="afterEffect">
                                  <p:stCondLst>
                                    <p:cond delay="0"/>
                                  </p:stCondLst>
                                  <p:childTnLst>
                                    <p:anim calcmode="lin" valueType="num">
                                      <p:cBhvr additive="base">
                                        <p:cTn id="45" dur="1000"/>
                                        <p:tgtEl>
                                          <p:spTgt spid="67595"/>
                                        </p:tgtEl>
                                        <p:attrNameLst>
                                          <p:attrName>ppt_x</p:attrName>
                                        </p:attrNameLst>
                                      </p:cBhvr>
                                      <p:tavLst>
                                        <p:tav tm="0">
                                          <p:val>
                                            <p:strVal val="ppt_x"/>
                                          </p:val>
                                        </p:tav>
                                        <p:tav tm="100000">
                                          <p:val>
                                            <p:strVal val="1+ppt_w/2"/>
                                          </p:val>
                                        </p:tav>
                                      </p:tavLst>
                                    </p:anim>
                                    <p:anim calcmode="lin" valueType="num">
                                      <p:cBhvr additive="base">
                                        <p:cTn id="46" dur="1000"/>
                                        <p:tgtEl>
                                          <p:spTgt spid="67595"/>
                                        </p:tgtEl>
                                        <p:attrNameLst>
                                          <p:attrName>ppt_y</p:attrName>
                                        </p:attrNameLst>
                                      </p:cBhvr>
                                      <p:tavLst>
                                        <p:tav tm="0">
                                          <p:val>
                                            <p:strVal val="ppt_y"/>
                                          </p:val>
                                        </p:tav>
                                        <p:tav tm="100000">
                                          <p:val>
                                            <p:strVal val="ppt_y"/>
                                          </p:val>
                                        </p:tav>
                                      </p:tavLst>
                                    </p:anim>
                                    <p:set>
                                      <p:cBhvr>
                                        <p:cTn id="47" dur="1" fill="hold">
                                          <p:stCondLst>
                                            <p:cond delay="999"/>
                                          </p:stCondLst>
                                        </p:cTn>
                                        <p:tgtEl>
                                          <p:spTgt spid="67595"/>
                                        </p:tgtEl>
                                        <p:attrNameLst>
                                          <p:attrName>style.visibility</p:attrName>
                                        </p:attrNameLst>
                                      </p:cBhvr>
                                      <p:to>
                                        <p:strVal val="hidden"/>
                                      </p:to>
                                    </p:set>
                                  </p:childTnLst>
                                </p:cTn>
                              </p:par>
                              <p:par>
                                <p:cTn id="48" presetID="22" presetClass="exit" presetSubtype="2" fill="hold" grpId="0" nodeType="withEffect">
                                  <p:stCondLst>
                                    <p:cond delay="0"/>
                                  </p:stCondLst>
                                  <p:childTnLst>
                                    <p:animEffect transition="out" filter="wipe(right)">
                                      <p:cBhvr>
                                        <p:cTn id="49" dur="1000"/>
                                        <p:tgtEl>
                                          <p:spTgt spid="67604"/>
                                        </p:tgtEl>
                                      </p:cBhvr>
                                    </p:animEffect>
                                    <p:set>
                                      <p:cBhvr>
                                        <p:cTn id="50" dur="1" fill="hold">
                                          <p:stCondLst>
                                            <p:cond delay="999"/>
                                          </p:stCondLst>
                                        </p:cTn>
                                        <p:tgtEl>
                                          <p:spTgt spid="67604"/>
                                        </p:tgtEl>
                                        <p:attrNameLst>
                                          <p:attrName>style.visibility</p:attrName>
                                        </p:attrNameLst>
                                      </p:cBhvr>
                                      <p:to>
                                        <p:strVal val="hidden"/>
                                      </p:to>
                                    </p:set>
                                  </p:childTnLst>
                                </p:cTn>
                              </p:par>
                              <p:par>
                                <p:cTn id="51" presetID="22" presetClass="exit" presetSubtype="2" fill="hold" grpId="0" nodeType="withEffect">
                                  <p:stCondLst>
                                    <p:cond delay="0"/>
                                  </p:stCondLst>
                                  <p:childTnLst>
                                    <p:animEffect transition="out" filter="wipe(right)">
                                      <p:cBhvr>
                                        <p:cTn id="52" dur="1000"/>
                                        <p:tgtEl>
                                          <p:spTgt spid="67603"/>
                                        </p:tgtEl>
                                      </p:cBhvr>
                                    </p:animEffect>
                                    <p:set>
                                      <p:cBhvr>
                                        <p:cTn id="53" dur="1" fill="hold">
                                          <p:stCondLst>
                                            <p:cond delay="999"/>
                                          </p:stCondLst>
                                        </p:cTn>
                                        <p:tgtEl>
                                          <p:spTgt spid="67603"/>
                                        </p:tgtEl>
                                        <p:attrNameLst>
                                          <p:attrName>style.visibility</p:attrName>
                                        </p:attrNameLst>
                                      </p:cBhvr>
                                      <p:to>
                                        <p:strVal val="hidden"/>
                                      </p:to>
                                    </p:set>
                                  </p:childTnLst>
                                </p:cTn>
                              </p:par>
                            </p:childTnLst>
                          </p:cTn>
                        </p:par>
                        <p:par>
                          <p:cTn id="54" fill="hold">
                            <p:stCondLst>
                              <p:cond delay="2000"/>
                            </p:stCondLst>
                            <p:childTnLst>
                              <p:par>
                                <p:cTn id="55" presetID="12" presetClass="entr" presetSubtype="2" fill="hold" grpId="0" nodeType="afterEffect">
                                  <p:stCondLst>
                                    <p:cond delay="0"/>
                                  </p:stCondLst>
                                  <p:childTnLst>
                                    <p:set>
                                      <p:cBhvr>
                                        <p:cTn id="56" dur="1" fill="hold">
                                          <p:stCondLst>
                                            <p:cond delay="0"/>
                                          </p:stCondLst>
                                        </p:cTn>
                                        <p:tgtEl>
                                          <p:spTgt spid="67610"/>
                                        </p:tgtEl>
                                        <p:attrNameLst>
                                          <p:attrName>style.visibility</p:attrName>
                                        </p:attrNameLst>
                                      </p:cBhvr>
                                      <p:to>
                                        <p:strVal val="visible"/>
                                      </p:to>
                                    </p:set>
                                    <p:animEffect transition="in" filter="slide(fromRight)">
                                      <p:cBhvr>
                                        <p:cTn id="57" dur="1000"/>
                                        <p:tgtEl>
                                          <p:spTgt spid="67610"/>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67621"/>
                                        </p:tgtEl>
                                        <p:attrNameLst>
                                          <p:attrName>style.visibility</p:attrName>
                                        </p:attrNameLst>
                                      </p:cBhvr>
                                      <p:to>
                                        <p:strVal val="visible"/>
                                      </p:to>
                                    </p:set>
                                    <p:animEffect transition="in" filter="wipe(right)">
                                      <p:cBhvr>
                                        <p:cTn id="60" dur="1000"/>
                                        <p:tgtEl>
                                          <p:spTgt spid="67621"/>
                                        </p:tgtEl>
                                      </p:cBhvr>
                                    </p:animEffect>
                                  </p:childTnLst>
                                </p:cTn>
                              </p:par>
                            </p:childTnLst>
                          </p:cTn>
                        </p:par>
                        <p:par>
                          <p:cTn id="61" fill="hold">
                            <p:stCondLst>
                              <p:cond delay="3000"/>
                            </p:stCondLst>
                            <p:childTnLst>
                              <p:par>
                                <p:cTn id="62" presetID="22" presetClass="entr" presetSubtype="1" fill="hold" grpId="0" nodeType="afterEffect">
                                  <p:stCondLst>
                                    <p:cond delay="0"/>
                                  </p:stCondLst>
                                  <p:childTnLst>
                                    <p:set>
                                      <p:cBhvr>
                                        <p:cTn id="63" dur="1" fill="hold">
                                          <p:stCondLst>
                                            <p:cond delay="0"/>
                                          </p:stCondLst>
                                        </p:cTn>
                                        <p:tgtEl>
                                          <p:spTgt spid="67620"/>
                                        </p:tgtEl>
                                        <p:attrNameLst>
                                          <p:attrName>style.visibility</p:attrName>
                                        </p:attrNameLst>
                                      </p:cBhvr>
                                      <p:to>
                                        <p:strVal val="visible"/>
                                      </p:to>
                                    </p:set>
                                    <p:animEffect transition="in" filter="wipe(up)">
                                      <p:cBhvr>
                                        <p:cTn id="64" dur="1000"/>
                                        <p:tgtEl>
                                          <p:spTgt spid="6762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xit" presetSubtype="4" fill="hold" grpId="1" nodeType="clickEffect">
                                  <p:stCondLst>
                                    <p:cond delay="0"/>
                                  </p:stCondLst>
                                  <p:childTnLst>
                                    <p:animEffect transition="out" filter="wipe(down)">
                                      <p:cBhvr>
                                        <p:cTn id="68" dur="1000"/>
                                        <p:tgtEl>
                                          <p:spTgt spid="67620"/>
                                        </p:tgtEl>
                                      </p:cBhvr>
                                    </p:animEffect>
                                    <p:set>
                                      <p:cBhvr>
                                        <p:cTn id="69" dur="1" fill="hold">
                                          <p:stCondLst>
                                            <p:cond delay="999"/>
                                          </p:stCondLst>
                                        </p:cTn>
                                        <p:tgtEl>
                                          <p:spTgt spid="67620"/>
                                        </p:tgtEl>
                                        <p:attrNameLst>
                                          <p:attrName>style.visibility</p:attrName>
                                        </p:attrNameLst>
                                      </p:cBhvr>
                                      <p:to>
                                        <p:strVal val="hidden"/>
                                      </p:to>
                                    </p:set>
                                  </p:childTnLst>
                                </p:cTn>
                              </p:par>
                            </p:childTnLst>
                          </p:cTn>
                        </p:par>
                        <p:par>
                          <p:cTn id="70" fill="hold">
                            <p:stCondLst>
                              <p:cond delay="1000"/>
                            </p:stCondLst>
                            <p:childTnLst>
                              <p:par>
                                <p:cTn id="71" presetID="2" presetClass="exit" presetSubtype="2" fill="hold" grpId="0" nodeType="afterEffect">
                                  <p:stCondLst>
                                    <p:cond delay="0"/>
                                  </p:stCondLst>
                                  <p:childTnLst>
                                    <p:anim calcmode="lin" valueType="num">
                                      <p:cBhvr additive="base">
                                        <p:cTn id="72" dur="1000"/>
                                        <p:tgtEl>
                                          <p:spTgt spid="67591"/>
                                        </p:tgtEl>
                                        <p:attrNameLst>
                                          <p:attrName>ppt_x</p:attrName>
                                        </p:attrNameLst>
                                      </p:cBhvr>
                                      <p:tavLst>
                                        <p:tav tm="0">
                                          <p:val>
                                            <p:strVal val="ppt_x"/>
                                          </p:val>
                                        </p:tav>
                                        <p:tav tm="100000">
                                          <p:val>
                                            <p:strVal val="1+ppt_w/2"/>
                                          </p:val>
                                        </p:tav>
                                      </p:tavLst>
                                    </p:anim>
                                    <p:anim calcmode="lin" valueType="num">
                                      <p:cBhvr additive="base">
                                        <p:cTn id="73" dur="1000"/>
                                        <p:tgtEl>
                                          <p:spTgt spid="67591"/>
                                        </p:tgtEl>
                                        <p:attrNameLst>
                                          <p:attrName>ppt_y</p:attrName>
                                        </p:attrNameLst>
                                      </p:cBhvr>
                                      <p:tavLst>
                                        <p:tav tm="0">
                                          <p:val>
                                            <p:strVal val="ppt_y"/>
                                          </p:val>
                                        </p:tav>
                                        <p:tav tm="100000">
                                          <p:val>
                                            <p:strVal val="ppt_y"/>
                                          </p:val>
                                        </p:tav>
                                      </p:tavLst>
                                    </p:anim>
                                    <p:set>
                                      <p:cBhvr>
                                        <p:cTn id="74" dur="1" fill="hold">
                                          <p:stCondLst>
                                            <p:cond delay="999"/>
                                          </p:stCondLst>
                                        </p:cTn>
                                        <p:tgtEl>
                                          <p:spTgt spid="67591"/>
                                        </p:tgtEl>
                                        <p:attrNameLst>
                                          <p:attrName>style.visibility</p:attrName>
                                        </p:attrNameLst>
                                      </p:cBhvr>
                                      <p:to>
                                        <p:strVal val="hidden"/>
                                      </p:to>
                                    </p:set>
                                  </p:childTnLst>
                                </p:cTn>
                              </p:par>
                              <p:par>
                                <p:cTn id="75" presetID="22" presetClass="exit" presetSubtype="8" fill="hold" grpId="1" nodeType="withEffect">
                                  <p:stCondLst>
                                    <p:cond delay="0"/>
                                  </p:stCondLst>
                                  <p:childTnLst>
                                    <p:animEffect transition="out" filter="wipe(left)">
                                      <p:cBhvr>
                                        <p:cTn id="76" dur="1000"/>
                                        <p:tgtEl>
                                          <p:spTgt spid="67616"/>
                                        </p:tgtEl>
                                      </p:cBhvr>
                                    </p:animEffect>
                                    <p:set>
                                      <p:cBhvr>
                                        <p:cTn id="77" dur="1" fill="hold">
                                          <p:stCondLst>
                                            <p:cond delay="999"/>
                                          </p:stCondLst>
                                        </p:cTn>
                                        <p:tgtEl>
                                          <p:spTgt spid="67616"/>
                                        </p:tgtEl>
                                        <p:attrNameLst>
                                          <p:attrName>style.visibility</p:attrName>
                                        </p:attrNameLst>
                                      </p:cBhvr>
                                      <p:to>
                                        <p:strVal val="hidden"/>
                                      </p:to>
                                    </p:set>
                                  </p:childTnLst>
                                </p:cTn>
                              </p:par>
                              <p:par>
                                <p:cTn id="78" presetID="22" presetClass="exit" presetSubtype="1" fill="hold" grpId="0" nodeType="withEffect">
                                  <p:stCondLst>
                                    <p:cond delay="0"/>
                                  </p:stCondLst>
                                  <p:childTnLst>
                                    <p:animEffect transition="out" filter="wipe(up)">
                                      <p:cBhvr>
                                        <p:cTn id="79" dur="1000"/>
                                        <p:tgtEl>
                                          <p:spTgt spid="67599"/>
                                        </p:tgtEl>
                                      </p:cBhvr>
                                    </p:animEffect>
                                    <p:set>
                                      <p:cBhvr>
                                        <p:cTn id="80" dur="1" fill="hold">
                                          <p:stCondLst>
                                            <p:cond delay="999"/>
                                          </p:stCondLst>
                                        </p:cTn>
                                        <p:tgtEl>
                                          <p:spTgt spid="67599"/>
                                        </p:tgtEl>
                                        <p:attrNameLst>
                                          <p:attrName>style.visibility</p:attrName>
                                        </p:attrNameLst>
                                      </p:cBhvr>
                                      <p:to>
                                        <p:strVal val="hidden"/>
                                      </p:to>
                                    </p:set>
                                  </p:childTnLst>
                                </p:cTn>
                              </p:par>
                            </p:childTnLst>
                          </p:cTn>
                        </p:par>
                        <p:par>
                          <p:cTn id="81" fill="hold">
                            <p:stCondLst>
                              <p:cond delay="2000"/>
                            </p:stCondLst>
                            <p:childTnLst>
                              <p:par>
                                <p:cTn id="82" presetID="12" presetClass="entr" presetSubtype="2" fill="hold" grpId="0" nodeType="afterEffect">
                                  <p:stCondLst>
                                    <p:cond delay="0"/>
                                  </p:stCondLst>
                                  <p:childTnLst>
                                    <p:set>
                                      <p:cBhvr>
                                        <p:cTn id="83" dur="1" fill="hold">
                                          <p:stCondLst>
                                            <p:cond delay="0"/>
                                          </p:stCondLst>
                                        </p:cTn>
                                        <p:tgtEl>
                                          <p:spTgt spid="67611"/>
                                        </p:tgtEl>
                                        <p:attrNameLst>
                                          <p:attrName>style.visibility</p:attrName>
                                        </p:attrNameLst>
                                      </p:cBhvr>
                                      <p:to>
                                        <p:strVal val="visible"/>
                                      </p:to>
                                    </p:set>
                                    <p:animEffect transition="in" filter="slide(fromRight)">
                                      <p:cBhvr>
                                        <p:cTn id="84" dur="1000"/>
                                        <p:tgtEl>
                                          <p:spTgt spid="67611"/>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67623"/>
                                        </p:tgtEl>
                                        <p:attrNameLst>
                                          <p:attrName>style.visibility</p:attrName>
                                        </p:attrNameLst>
                                      </p:cBhvr>
                                      <p:to>
                                        <p:strVal val="visible"/>
                                      </p:to>
                                    </p:set>
                                    <p:animEffect transition="in" filter="wipe(left)">
                                      <p:cBhvr>
                                        <p:cTn id="87" dur="1000"/>
                                        <p:tgtEl>
                                          <p:spTgt spid="67623"/>
                                        </p:tgtEl>
                                      </p:cBhvr>
                                    </p:animEffect>
                                  </p:childTnLst>
                                </p:cTn>
                              </p:par>
                            </p:childTnLst>
                          </p:cTn>
                        </p:par>
                        <p:par>
                          <p:cTn id="88" fill="hold">
                            <p:stCondLst>
                              <p:cond delay="3000"/>
                            </p:stCondLst>
                            <p:childTnLst>
                              <p:par>
                                <p:cTn id="89" presetID="22" presetClass="entr" presetSubtype="4" fill="hold" grpId="2" nodeType="afterEffect">
                                  <p:stCondLst>
                                    <p:cond delay="0"/>
                                  </p:stCondLst>
                                  <p:childTnLst>
                                    <p:set>
                                      <p:cBhvr>
                                        <p:cTn id="90" dur="1" fill="hold">
                                          <p:stCondLst>
                                            <p:cond delay="0"/>
                                          </p:stCondLst>
                                        </p:cTn>
                                        <p:tgtEl>
                                          <p:spTgt spid="67618"/>
                                        </p:tgtEl>
                                        <p:attrNameLst>
                                          <p:attrName>style.visibility</p:attrName>
                                        </p:attrNameLst>
                                      </p:cBhvr>
                                      <p:to>
                                        <p:strVal val="visible"/>
                                      </p:to>
                                    </p:set>
                                    <p:animEffect transition="in" filter="wipe(down)">
                                      <p:cBhvr>
                                        <p:cTn id="91" dur="1000"/>
                                        <p:tgtEl>
                                          <p:spTgt spid="67618"/>
                                        </p:tgtEl>
                                      </p:cBhvr>
                                    </p:animEffect>
                                  </p:childTnLst>
                                </p:cTn>
                              </p:par>
                            </p:childTnLst>
                          </p:cTn>
                        </p:par>
                        <p:par>
                          <p:cTn id="92" fill="hold">
                            <p:stCondLst>
                              <p:cond delay="4000"/>
                            </p:stCondLst>
                            <p:childTnLst>
                              <p:par>
                                <p:cTn id="93" presetID="22" presetClass="exit" presetSubtype="1" fill="hold" grpId="3" nodeType="afterEffect">
                                  <p:stCondLst>
                                    <p:cond delay="0"/>
                                  </p:stCondLst>
                                  <p:childTnLst>
                                    <p:animEffect transition="out" filter="wipe(up)">
                                      <p:cBhvr>
                                        <p:cTn id="94" dur="1000"/>
                                        <p:tgtEl>
                                          <p:spTgt spid="67618"/>
                                        </p:tgtEl>
                                      </p:cBhvr>
                                    </p:animEffect>
                                    <p:set>
                                      <p:cBhvr>
                                        <p:cTn id="95" dur="1" fill="hold">
                                          <p:stCondLst>
                                            <p:cond delay="999"/>
                                          </p:stCondLst>
                                        </p:cTn>
                                        <p:tgtEl>
                                          <p:spTgt spid="67618"/>
                                        </p:tgtEl>
                                        <p:attrNameLst>
                                          <p:attrName>style.visibility</p:attrName>
                                        </p:attrNameLst>
                                      </p:cBhvr>
                                      <p:to>
                                        <p:strVal val="hidden"/>
                                      </p:to>
                                    </p:set>
                                  </p:childTnLst>
                                </p:cTn>
                              </p:par>
                            </p:childTnLst>
                          </p:cTn>
                        </p:par>
                        <p:par>
                          <p:cTn id="96" fill="hold">
                            <p:stCondLst>
                              <p:cond delay="5000"/>
                            </p:stCondLst>
                            <p:childTnLst>
                              <p:par>
                                <p:cTn id="97" presetID="2" presetClass="exit" presetSubtype="2" fill="hold" grpId="0" nodeType="afterEffect">
                                  <p:stCondLst>
                                    <p:cond delay="1000"/>
                                  </p:stCondLst>
                                  <p:childTnLst>
                                    <p:anim calcmode="lin" valueType="num">
                                      <p:cBhvr additive="base">
                                        <p:cTn id="98" dur="1000"/>
                                        <p:tgtEl>
                                          <p:spTgt spid="67590"/>
                                        </p:tgtEl>
                                        <p:attrNameLst>
                                          <p:attrName>ppt_x</p:attrName>
                                        </p:attrNameLst>
                                      </p:cBhvr>
                                      <p:tavLst>
                                        <p:tav tm="0">
                                          <p:val>
                                            <p:strVal val="ppt_x"/>
                                          </p:val>
                                        </p:tav>
                                        <p:tav tm="100000">
                                          <p:val>
                                            <p:strVal val="1+ppt_w/2"/>
                                          </p:val>
                                        </p:tav>
                                      </p:tavLst>
                                    </p:anim>
                                    <p:anim calcmode="lin" valueType="num">
                                      <p:cBhvr additive="base">
                                        <p:cTn id="99" dur="1000"/>
                                        <p:tgtEl>
                                          <p:spTgt spid="67590"/>
                                        </p:tgtEl>
                                        <p:attrNameLst>
                                          <p:attrName>ppt_y</p:attrName>
                                        </p:attrNameLst>
                                      </p:cBhvr>
                                      <p:tavLst>
                                        <p:tav tm="0">
                                          <p:val>
                                            <p:strVal val="ppt_y"/>
                                          </p:val>
                                        </p:tav>
                                        <p:tav tm="100000">
                                          <p:val>
                                            <p:strVal val="ppt_y"/>
                                          </p:val>
                                        </p:tav>
                                      </p:tavLst>
                                    </p:anim>
                                    <p:set>
                                      <p:cBhvr>
                                        <p:cTn id="100" dur="1" fill="hold">
                                          <p:stCondLst>
                                            <p:cond delay="999"/>
                                          </p:stCondLst>
                                        </p:cTn>
                                        <p:tgtEl>
                                          <p:spTgt spid="67590"/>
                                        </p:tgtEl>
                                        <p:attrNameLst>
                                          <p:attrName>style.visibility</p:attrName>
                                        </p:attrNameLst>
                                      </p:cBhvr>
                                      <p:to>
                                        <p:strVal val="hidden"/>
                                      </p:to>
                                    </p:set>
                                  </p:childTnLst>
                                </p:cTn>
                              </p:par>
                            </p:childTnLst>
                          </p:cTn>
                        </p:par>
                        <p:par>
                          <p:cTn id="101" fill="hold">
                            <p:stCondLst>
                              <p:cond delay="7000"/>
                            </p:stCondLst>
                            <p:childTnLst>
                              <p:par>
                                <p:cTn id="102" presetID="22" presetClass="exit" presetSubtype="1" fill="hold" grpId="0" nodeType="afterEffect">
                                  <p:stCondLst>
                                    <p:cond delay="0"/>
                                  </p:stCondLst>
                                  <p:childTnLst>
                                    <p:animEffect transition="out" filter="wipe(up)">
                                      <p:cBhvr>
                                        <p:cTn id="103" dur="1000"/>
                                        <p:tgtEl>
                                          <p:spTgt spid="67598"/>
                                        </p:tgtEl>
                                      </p:cBhvr>
                                    </p:animEffect>
                                    <p:set>
                                      <p:cBhvr>
                                        <p:cTn id="104" dur="1" fill="hold">
                                          <p:stCondLst>
                                            <p:cond delay="999"/>
                                          </p:stCondLst>
                                        </p:cTn>
                                        <p:tgtEl>
                                          <p:spTgt spid="67598"/>
                                        </p:tgtEl>
                                        <p:attrNameLst>
                                          <p:attrName>style.visibility</p:attrName>
                                        </p:attrNameLst>
                                      </p:cBhvr>
                                      <p:to>
                                        <p:strVal val="hidden"/>
                                      </p:to>
                                    </p:set>
                                  </p:childTnLst>
                                </p:cTn>
                              </p:par>
                              <p:par>
                                <p:cTn id="105" presetID="22" presetClass="exit" presetSubtype="2" fill="hold" grpId="1" nodeType="withEffect">
                                  <p:stCondLst>
                                    <p:cond delay="0"/>
                                  </p:stCondLst>
                                  <p:childTnLst>
                                    <p:animEffect transition="out" filter="wipe(right)">
                                      <p:cBhvr>
                                        <p:cTn id="106" dur="1000"/>
                                        <p:tgtEl>
                                          <p:spTgt spid="67621"/>
                                        </p:tgtEl>
                                      </p:cBhvr>
                                    </p:animEffect>
                                    <p:set>
                                      <p:cBhvr>
                                        <p:cTn id="107" dur="1" fill="hold">
                                          <p:stCondLst>
                                            <p:cond delay="999"/>
                                          </p:stCondLst>
                                        </p:cTn>
                                        <p:tgtEl>
                                          <p:spTgt spid="67621"/>
                                        </p:tgtEl>
                                        <p:attrNameLst>
                                          <p:attrName>style.visibility</p:attrName>
                                        </p:attrNameLst>
                                      </p:cBhvr>
                                      <p:to>
                                        <p:strVal val="hidden"/>
                                      </p:to>
                                    </p:set>
                                  </p:childTnLst>
                                </p:cTn>
                              </p:par>
                            </p:childTnLst>
                          </p:cTn>
                        </p:par>
                        <p:par>
                          <p:cTn id="108" fill="hold">
                            <p:stCondLst>
                              <p:cond delay="8000"/>
                            </p:stCondLst>
                            <p:childTnLst>
                              <p:par>
                                <p:cTn id="109" presetID="12" presetClass="entr" presetSubtype="2" fill="hold" grpId="0" nodeType="afterEffect">
                                  <p:stCondLst>
                                    <p:cond delay="0"/>
                                  </p:stCondLst>
                                  <p:childTnLst>
                                    <p:set>
                                      <p:cBhvr>
                                        <p:cTn id="110" dur="1" fill="hold">
                                          <p:stCondLst>
                                            <p:cond delay="0"/>
                                          </p:stCondLst>
                                        </p:cTn>
                                        <p:tgtEl>
                                          <p:spTgt spid="67612"/>
                                        </p:tgtEl>
                                        <p:attrNameLst>
                                          <p:attrName>style.visibility</p:attrName>
                                        </p:attrNameLst>
                                      </p:cBhvr>
                                      <p:to>
                                        <p:strVal val="visible"/>
                                      </p:to>
                                    </p:set>
                                    <p:animEffect transition="in" filter="slide(fromRight)">
                                      <p:cBhvr>
                                        <p:cTn id="111" dur="1000"/>
                                        <p:tgtEl>
                                          <p:spTgt spid="6761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67624"/>
                                        </p:tgtEl>
                                        <p:attrNameLst>
                                          <p:attrName>style.visibility</p:attrName>
                                        </p:attrNameLst>
                                      </p:cBhvr>
                                      <p:to>
                                        <p:strVal val="visible"/>
                                      </p:to>
                                    </p:set>
                                    <p:animEffect transition="in" filter="wipe(left)">
                                      <p:cBhvr>
                                        <p:cTn id="114" dur="1000"/>
                                        <p:tgtEl>
                                          <p:spTgt spid="67624"/>
                                        </p:tgtEl>
                                      </p:cBhvr>
                                    </p:animEffect>
                                  </p:childTnLst>
                                </p:cTn>
                              </p:par>
                            </p:childTnLst>
                          </p:cTn>
                        </p:par>
                        <p:par>
                          <p:cTn id="115" fill="hold">
                            <p:stCondLst>
                              <p:cond delay="9000"/>
                            </p:stCondLst>
                            <p:childTnLst>
                              <p:par>
                                <p:cTn id="116" presetID="22" presetClass="entr" presetSubtype="1" fill="hold" grpId="0" nodeType="afterEffect">
                                  <p:stCondLst>
                                    <p:cond delay="0"/>
                                  </p:stCondLst>
                                  <p:childTnLst>
                                    <p:set>
                                      <p:cBhvr>
                                        <p:cTn id="117" dur="1" fill="hold">
                                          <p:stCondLst>
                                            <p:cond delay="0"/>
                                          </p:stCondLst>
                                        </p:cTn>
                                        <p:tgtEl>
                                          <p:spTgt spid="67627"/>
                                        </p:tgtEl>
                                        <p:attrNameLst>
                                          <p:attrName>style.visibility</p:attrName>
                                        </p:attrNameLst>
                                      </p:cBhvr>
                                      <p:to>
                                        <p:strVal val="visible"/>
                                      </p:to>
                                    </p:set>
                                    <p:animEffect transition="in" filter="wipe(up)">
                                      <p:cBhvr>
                                        <p:cTn id="118" dur="1000"/>
                                        <p:tgtEl>
                                          <p:spTgt spid="67627"/>
                                        </p:tgtEl>
                                      </p:cBhvr>
                                    </p:animEffect>
                                  </p:childTnLst>
                                </p:cTn>
                              </p:par>
                            </p:childTnLst>
                          </p:cTn>
                        </p:par>
                        <p:par>
                          <p:cTn id="119" fill="hold">
                            <p:stCondLst>
                              <p:cond delay="10000"/>
                            </p:stCondLst>
                            <p:childTnLst>
                              <p:par>
                                <p:cTn id="120" presetID="2" presetClass="exit" presetSubtype="2" fill="hold" grpId="0" nodeType="afterEffect">
                                  <p:stCondLst>
                                    <p:cond delay="1000"/>
                                  </p:stCondLst>
                                  <p:childTnLst>
                                    <p:anim calcmode="lin" valueType="num">
                                      <p:cBhvr additive="base">
                                        <p:cTn id="121" dur="1000"/>
                                        <p:tgtEl>
                                          <p:spTgt spid="67594"/>
                                        </p:tgtEl>
                                        <p:attrNameLst>
                                          <p:attrName>ppt_x</p:attrName>
                                        </p:attrNameLst>
                                      </p:cBhvr>
                                      <p:tavLst>
                                        <p:tav tm="0">
                                          <p:val>
                                            <p:strVal val="ppt_x"/>
                                          </p:val>
                                        </p:tav>
                                        <p:tav tm="100000">
                                          <p:val>
                                            <p:strVal val="1+ppt_w/2"/>
                                          </p:val>
                                        </p:tav>
                                      </p:tavLst>
                                    </p:anim>
                                    <p:anim calcmode="lin" valueType="num">
                                      <p:cBhvr additive="base">
                                        <p:cTn id="122" dur="1000"/>
                                        <p:tgtEl>
                                          <p:spTgt spid="67594"/>
                                        </p:tgtEl>
                                        <p:attrNameLst>
                                          <p:attrName>ppt_y</p:attrName>
                                        </p:attrNameLst>
                                      </p:cBhvr>
                                      <p:tavLst>
                                        <p:tav tm="0">
                                          <p:val>
                                            <p:strVal val="ppt_y"/>
                                          </p:val>
                                        </p:tav>
                                        <p:tav tm="100000">
                                          <p:val>
                                            <p:strVal val="ppt_y"/>
                                          </p:val>
                                        </p:tav>
                                      </p:tavLst>
                                    </p:anim>
                                    <p:set>
                                      <p:cBhvr>
                                        <p:cTn id="123" dur="1" fill="hold">
                                          <p:stCondLst>
                                            <p:cond delay="999"/>
                                          </p:stCondLst>
                                        </p:cTn>
                                        <p:tgtEl>
                                          <p:spTgt spid="67594"/>
                                        </p:tgtEl>
                                        <p:attrNameLst>
                                          <p:attrName>style.visibility</p:attrName>
                                        </p:attrNameLst>
                                      </p:cBhvr>
                                      <p:to>
                                        <p:strVal val="hidden"/>
                                      </p:to>
                                    </p:set>
                                  </p:childTnLst>
                                </p:cTn>
                              </p:par>
                            </p:childTnLst>
                          </p:cTn>
                        </p:par>
                        <p:par>
                          <p:cTn id="124" fill="hold">
                            <p:stCondLst>
                              <p:cond delay="12000"/>
                            </p:stCondLst>
                            <p:childTnLst>
                              <p:par>
                                <p:cTn id="125" presetID="22" presetClass="exit" presetSubtype="2" fill="hold" grpId="1" nodeType="afterEffect">
                                  <p:stCondLst>
                                    <p:cond delay="0"/>
                                  </p:stCondLst>
                                  <p:childTnLst>
                                    <p:animEffect transition="out" filter="wipe(right)">
                                      <p:cBhvr>
                                        <p:cTn id="126" dur="1000"/>
                                        <p:tgtEl>
                                          <p:spTgt spid="67624"/>
                                        </p:tgtEl>
                                      </p:cBhvr>
                                    </p:animEffect>
                                    <p:set>
                                      <p:cBhvr>
                                        <p:cTn id="127" dur="1" fill="hold">
                                          <p:stCondLst>
                                            <p:cond delay="999"/>
                                          </p:stCondLst>
                                        </p:cTn>
                                        <p:tgtEl>
                                          <p:spTgt spid="67624"/>
                                        </p:tgtEl>
                                        <p:attrNameLst>
                                          <p:attrName>style.visibility</p:attrName>
                                        </p:attrNameLst>
                                      </p:cBhvr>
                                      <p:to>
                                        <p:strVal val="hidden"/>
                                      </p:to>
                                    </p:set>
                                  </p:childTnLst>
                                </p:cTn>
                              </p:par>
                              <p:par>
                                <p:cTn id="128" presetID="22" presetClass="exit" presetSubtype="4" fill="hold" grpId="0" nodeType="withEffect">
                                  <p:stCondLst>
                                    <p:cond delay="0"/>
                                  </p:stCondLst>
                                  <p:childTnLst>
                                    <p:animEffect transition="out" filter="wipe(down)">
                                      <p:cBhvr>
                                        <p:cTn id="129" dur="1000"/>
                                        <p:tgtEl>
                                          <p:spTgt spid="67602"/>
                                        </p:tgtEl>
                                      </p:cBhvr>
                                    </p:animEffect>
                                    <p:set>
                                      <p:cBhvr>
                                        <p:cTn id="130" dur="1" fill="hold">
                                          <p:stCondLst>
                                            <p:cond delay="999"/>
                                          </p:stCondLst>
                                        </p:cTn>
                                        <p:tgtEl>
                                          <p:spTgt spid="67602"/>
                                        </p:tgtEl>
                                        <p:attrNameLst>
                                          <p:attrName>style.visibility</p:attrName>
                                        </p:attrNameLst>
                                      </p:cBhvr>
                                      <p:to>
                                        <p:strVal val="hidden"/>
                                      </p:to>
                                    </p:set>
                                  </p:childTnLst>
                                </p:cTn>
                              </p:par>
                            </p:childTnLst>
                          </p:cTn>
                        </p:par>
                        <p:par>
                          <p:cTn id="131" fill="hold">
                            <p:stCondLst>
                              <p:cond delay="13000"/>
                            </p:stCondLst>
                            <p:childTnLst>
                              <p:par>
                                <p:cTn id="132" presetID="12" presetClass="entr" presetSubtype="2" fill="hold" grpId="0" nodeType="afterEffect">
                                  <p:stCondLst>
                                    <p:cond delay="0"/>
                                  </p:stCondLst>
                                  <p:childTnLst>
                                    <p:set>
                                      <p:cBhvr>
                                        <p:cTn id="133" dur="1" fill="hold">
                                          <p:stCondLst>
                                            <p:cond delay="0"/>
                                          </p:stCondLst>
                                        </p:cTn>
                                        <p:tgtEl>
                                          <p:spTgt spid="67613"/>
                                        </p:tgtEl>
                                        <p:attrNameLst>
                                          <p:attrName>style.visibility</p:attrName>
                                        </p:attrNameLst>
                                      </p:cBhvr>
                                      <p:to>
                                        <p:strVal val="visible"/>
                                      </p:to>
                                    </p:set>
                                    <p:animEffect transition="in" filter="slide(fromRight)">
                                      <p:cBhvr>
                                        <p:cTn id="134" dur="1000"/>
                                        <p:tgtEl>
                                          <p:spTgt spid="67613"/>
                                        </p:tgtEl>
                                      </p:cBhvr>
                                    </p:animEffect>
                                  </p:childTnLst>
                                </p:cTn>
                              </p:par>
                              <p:par>
                                <p:cTn id="135" presetID="22" presetClass="entr" presetSubtype="2" fill="hold" grpId="0" nodeType="withEffect">
                                  <p:stCondLst>
                                    <p:cond delay="0"/>
                                  </p:stCondLst>
                                  <p:childTnLst>
                                    <p:set>
                                      <p:cBhvr>
                                        <p:cTn id="136" dur="1" fill="hold">
                                          <p:stCondLst>
                                            <p:cond delay="0"/>
                                          </p:stCondLst>
                                        </p:cTn>
                                        <p:tgtEl>
                                          <p:spTgt spid="67625"/>
                                        </p:tgtEl>
                                        <p:attrNameLst>
                                          <p:attrName>style.visibility</p:attrName>
                                        </p:attrNameLst>
                                      </p:cBhvr>
                                      <p:to>
                                        <p:strVal val="visible"/>
                                      </p:to>
                                    </p:set>
                                    <p:animEffect transition="in" filter="wipe(right)">
                                      <p:cBhvr>
                                        <p:cTn id="137" dur="1000"/>
                                        <p:tgtEl>
                                          <p:spTgt spid="67625"/>
                                        </p:tgtEl>
                                      </p:cBhvr>
                                    </p:animEffect>
                                  </p:childTnLst>
                                </p:cTn>
                              </p:par>
                            </p:childTnLst>
                          </p:cTn>
                        </p:par>
                        <p:par>
                          <p:cTn id="138" fill="hold">
                            <p:stCondLst>
                              <p:cond delay="14000"/>
                            </p:stCondLst>
                            <p:childTnLst>
                              <p:par>
                                <p:cTn id="139" presetID="2" presetClass="exit" presetSubtype="2" fill="hold" grpId="0" nodeType="afterEffect">
                                  <p:stCondLst>
                                    <p:cond delay="1000"/>
                                  </p:stCondLst>
                                  <p:childTnLst>
                                    <p:anim calcmode="lin" valueType="num">
                                      <p:cBhvr additive="base">
                                        <p:cTn id="140" dur="1000"/>
                                        <p:tgtEl>
                                          <p:spTgt spid="67596"/>
                                        </p:tgtEl>
                                        <p:attrNameLst>
                                          <p:attrName>ppt_x</p:attrName>
                                        </p:attrNameLst>
                                      </p:cBhvr>
                                      <p:tavLst>
                                        <p:tav tm="0">
                                          <p:val>
                                            <p:strVal val="ppt_x"/>
                                          </p:val>
                                        </p:tav>
                                        <p:tav tm="100000">
                                          <p:val>
                                            <p:strVal val="1+ppt_w/2"/>
                                          </p:val>
                                        </p:tav>
                                      </p:tavLst>
                                    </p:anim>
                                    <p:anim calcmode="lin" valueType="num">
                                      <p:cBhvr additive="base">
                                        <p:cTn id="141" dur="1000"/>
                                        <p:tgtEl>
                                          <p:spTgt spid="67596"/>
                                        </p:tgtEl>
                                        <p:attrNameLst>
                                          <p:attrName>ppt_y</p:attrName>
                                        </p:attrNameLst>
                                      </p:cBhvr>
                                      <p:tavLst>
                                        <p:tav tm="0">
                                          <p:val>
                                            <p:strVal val="ppt_y"/>
                                          </p:val>
                                        </p:tav>
                                        <p:tav tm="100000">
                                          <p:val>
                                            <p:strVal val="ppt_y"/>
                                          </p:val>
                                        </p:tav>
                                      </p:tavLst>
                                    </p:anim>
                                    <p:set>
                                      <p:cBhvr>
                                        <p:cTn id="142" dur="1" fill="hold">
                                          <p:stCondLst>
                                            <p:cond delay="999"/>
                                          </p:stCondLst>
                                        </p:cTn>
                                        <p:tgtEl>
                                          <p:spTgt spid="67596"/>
                                        </p:tgtEl>
                                        <p:attrNameLst>
                                          <p:attrName>style.visibility</p:attrName>
                                        </p:attrNameLst>
                                      </p:cBhvr>
                                      <p:to>
                                        <p:strVal val="hidden"/>
                                      </p:to>
                                    </p:set>
                                  </p:childTnLst>
                                </p:cTn>
                              </p:par>
                            </p:childTnLst>
                          </p:cTn>
                        </p:par>
                        <p:par>
                          <p:cTn id="143" fill="hold">
                            <p:stCondLst>
                              <p:cond delay="16000"/>
                            </p:stCondLst>
                            <p:childTnLst>
                              <p:par>
                                <p:cTn id="144" presetID="22" presetClass="exit" presetSubtype="1" fill="hold" grpId="1" nodeType="afterEffect">
                                  <p:stCondLst>
                                    <p:cond delay="0"/>
                                  </p:stCondLst>
                                  <p:childTnLst>
                                    <p:animEffect transition="out" filter="wipe(up)">
                                      <p:cBhvr>
                                        <p:cTn id="145" dur="1000"/>
                                        <p:tgtEl>
                                          <p:spTgt spid="67627"/>
                                        </p:tgtEl>
                                      </p:cBhvr>
                                    </p:animEffect>
                                    <p:set>
                                      <p:cBhvr>
                                        <p:cTn id="146" dur="1" fill="hold">
                                          <p:stCondLst>
                                            <p:cond delay="999"/>
                                          </p:stCondLst>
                                        </p:cTn>
                                        <p:tgtEl>
                                          <p:spTgt spid="67627"/>
                                        </p:tgtEl>
                                        <p:attrNameLst>
                                          <p:attrName>style.visibility</p:attrName>
                                        </p:attrNameLst>
                                      </p:cBhvr>
                                      <p:to>
                                        <p:strVal val="hidden"/>
                                      </p:to>
                                    </p:set>
                                  </p:childTnLst>
                                </p:cTn>
                              </p:par>
                            </p:childTnLst>
                          </p:cTn>
                        </p:par>
                        <p:par>
                          <p:cTn id="147" fill="hold">
                            <p:stCondLst>
                              <p:cond delay="17000"/>
                            </p:stCondLst>
                            <p:childTnLst>
                              <p:par>
                                <p:cTn id="148" presetID="22" presetClass="exit" presetSubtype="8" fill="hold" grpId="1" nodeType="afterEffect">
                                  <p:stCondLst>
                                    <p:cond delay="0"/>
                                  </p:stCondLst>
                                  <p:childTnLst>
                                    <p:animEffect transition="out" filter="wipe(left)">
                                      <p:cBhvr>
                                        <p:cTn id="149" dur="1000"/>
                                        <p:tgtEl>
                                          <p:spTgt spid="67625"/>
                                        </p:tgtEl>
                                      </p:cBhvr>
                                    </p:animEffect>
                                    <p:set>
                                      <p:cBhvr>
                                        <p:cTn id="150" dur="1" fill="hold">
                                          <p:stCondLst>
                                            <p:cond delay="999"/>
                                          </p:stCondLst>
                                        </p:cTn>
                                        <p:tgtEl>
                                          <p:spTgt spid="67625"/>
                                        </p:tgtEl>
                                        <p:attrNameLst>
                                          <p:attrName>style.visibility</p:attrName>
                                        </p:attrNameLst>
                                      </p:cBhvr>
                                      <p:to>
                                        <p:strVal val="hidden"/>
                                      </p:to>
                                    </p:set>
                                  </p:childTnLst>
                                </p:cTn>
                              </p:par>
                              <p:par>
                                <p:cTn id="151" presetID="22" presetClass="exit" presetSubtype="8" fill="hold" grpId="1" nodeType="withEffect">
                                  <p:stCondLst>
                                    <p:cond delay="0"/>
                                  </p:stCondLst>
                                  <p:childTnLst>
                                    <p:animEffect transition="out" filter="wipe(left)">
                                      <p:cBhvr>
                                        <p:cTn id="152" dur="1000"/>
                                        <p:tgtEl>
                                          <p:spTgt spid="67623"/>
                                        </p:tgtEl>
                                      </p:cBhvr>
                                    </p:animEffect>
                                    <p:set>
                                      <p:cBhvr>
                                        <p:cTn id="153" dur="1" fill="hold">
                                          <p:stCondLst>
                                            <p:cond delay="999"/>
                                          </p:stCondLst>
                                        </p:cTn>
                                        <p:tgtEl>
                                          <p:spTgt spid="67623"/>
                                        </p:tgtEl>
                                        <p:attrNameLst>
                                          <p:attrName>style.visibility</p:attrName>
                                        </p:attrNameLst>
                                      </p:cBhvr>
                                      <p:to>
                                        <p:strVal val="hidden"/>
                                      </p:to>
                                    </p:set>
                                  </p:childTnLst>
                                </p:cTn>
                              </p:par>
                            </p:childTnLst>
                          </p:cTn>
                        </p:par>
                        <p:par>
                          <p:cTn id="154" fill="hold">
                            <p:stCondLst>
                              <p:cond delay="18000"/>
                            </p:stCondLst>
                            <p:childTnLst>
                              <p:par>
                                <p:cTn id="155" presetID="12" presetClass="entr" presetSubtype="2" fill="hold" grpId="0" nodeType="afterEffect">
                                  <p:stCondLst>
                                    <p:cond delay="0"/>
                                  </p:stCondLst>
                                  <p:childTnLst>
                                    <p:set>
                                      <p:cBhvr>
                                        <p:cTn id="156" dur="1" fill="hold">
                                          <p:stCondLst>
                                            <p:cond delay="0"/>
                                          </p:stCondLst>
                                        </p:cTn>
                                        <p:tgtEl>
                                          <p:spTgt spid="67614"/>
                                        </p:tgtEl>
                                        <p:attrNameLst>
                                          <p:attrName>style.visibility</p:attrName>
                                        </p:attrNameLst>
                                      </p:cBhvr>
                                      <p:to>
                                        <p:strVal val="visible"/>
                                      </p:to>
                                    </p:set>
                                    <p:animEffect transition="in" filter="slide(fromRight)">
                                      <p:cBhvr>
                                        <p:cTn id="157" dur="1000"/>
                                        <p:tgtEl>
                                          <p:spTgt spid="67614"/>
                                        </p:tgtEl>
                                      </p:cBhvr>
                                    </p:animEffect>
                                  </p:childTnLst>
                                </p:cTn>
                              </p:par>
                            </p:childTnLst>
                          </p:cTn>
                        </p:par>
                        <p:par>
                          <p:cTn id="158" fill="hold">
                            <p:stCondLst>
                              <p:cond delay="19000"/>
                            </p:stCondLst>
                            <p:childTnLst>
                              <p:par>
                                <p:cTn id="159" presetID="22" presetClass="exit" presetSubtype="8" fill="hold" grpId="0" nodeType="afterEffect">
                                  <p:stCondLst>
                                    <p:cond delay="1000"/>
                                  </p:stCondLst>
                                  <p:childTnLst>
                                    <p:animEffect transition="out" filter="wipe(left)">
                                      <p:cBhvr>
                                        <p:cTn id="160" dur="1000"/>
                                        <p:tgtEl>
                                          <p:spTgt spid="67593"/>
                                        </p:tgtEl>
                                      </p:cBhvr>
                                    </p:animEffect>
                                    <p:set>
                                      <p:cBhvr>
                                        <p:cTn id="161" dur="1" fill="hold">
                                          <p:stCondLst>
                                            <p:cond delay="999"/>
                                          </p:stCondLst>
                                        </p:cTn>
                                        <p:tgtEl>
                                          <p:spTgt spid="67593"/>
                                        </p:tgtEl>
                                        <p:attrNameLst>
                                          <p:attrName>style.visibility</p:attrName>
                                        </p:attrNameLst>
                                      </p:cBhvr>
                                      <p:to>
                                        <p:strVal val="hidden"/>
                                      </p:to>
                                    </p:set>
                                  </p:childTnLst>
                                </p:cTn>
                              </p:par>
                            </p:childTnLst>
                          </p:cTn>
                        </p:par>
                        <p:par>
                          <p:cTn id="162" fill="hold">
                            <p:stCondLst>
                              <p:cond delay="21000"/>
                            </p:stCondLst>
                            <p:childTnLst>
                              <p:par>
                                <p:cTn id="163" presetID="22" presetClass="entr" presetSubtype="8" fill="hold" grpId="0" nodeType="afterEffect">
                                  <p:stCondLst>
                                    <p:cond delay="0"/>
                                  </p:stCondLst>
                                  <p:childTnLst>
                                    <p:set>
                                      <p:cBhvr>
                                        <p:cTn id="164" dur="1" fill="hold">
                                          <p:stCondLst>
                                            <p:cond delay="0"/>
                                          </p:stCondLst>
                                        </p:cTn>
                                        <p:tgtEl>
                                          <p:spTgt spid="67615"/>
                                        </p:tgtEl>
                                        <p:attrNameLst>
                                          <p:attrName>style.visibility</p:attrName>
                                        </p:attrNameLst>
                                      </p:cBhvr>
                                      <p:to>
                                        <p:strVal val="visible"/>
                                      </p:to>
                                    </p:set>
                                    <p:animEffect transition="in" filter="wipe(left)">
                                      <p:cBhvr>
                                        <p:cTn id="165" dur="1000"/>
                                        <p:tgtEl>
                                          <p:spTgt spid="67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0" grpId="0" animBg="1"/>
      <p:bldP spid="67591" grpId="0" animBg="1"/>
      <p:bldP spid="67592" grpId="0" animBg="1"/>
      <p:bldP spid="67593" grpId="0" animBg="1"/>
      <p:bldP spid="67594" grpId="0" animBg="1"/>
      <p:bldP spid="67595" grpId="0" animBg="1"/>
      <p:bldP spid="67596" grpId="0" animBg="1"/>
      <p:bldP spid="67598" grpId="0" animBg="1"/>
      <p:bldP spid="67599" grpId="0" animBg="1"/>
      <p:bldP spid="67600" grpId="0" animBg="1"/>
      <p:bldP spid="67601" grpId="0" animBg="1"/>
      <p:bldP spid="67602" grpId="0" animBg="1"/>
      <p:bldP spid="67603" grpId="0" animBg="1"/>
      <p:bldP spid="67604" grpId="0" animBg="1"/>
      <p:bldP spid="67605" grpId="0" animBg="1"/>
      <p:bldP spid="67609" grpId="0" animBg="1"/>
      <p:bldP spid="67610" grpId="0" animBg="1"/>
      <p:bldP spid="67611" grpId="0" animBg="1"/>
      <p:bldP spid="67612" grpId="0" animBg="1"/>
      <p:bldP spid="67613" grpId="0" animBg="1"/>
      <p:bldP spid="67614" grpId="0" animBg="1"/>
      <p:bldP spid="67615" grpId="0" animBg="1"/>
      <p:bldP spid="67616" grpId="0" animBg="1"/>
      <p:bldP spid="67616" grpId="1" animBg="1"/>
      <p:bldP spid="67618" grpId="0" animBg="1"/>
      <p:bldP spid="67618" grpId="1" animBg="1"/>
      <p:bldP spid="67618" grpId="2" animBg="1"/>
      <p:bldP spid="67618" grpId="3" animBg="1"/>
      <p:bldP spid="67620" grpId="0" animBg="1"/>
      <p:bldP spid="67620" grpId="1" animBg="1"/>
      <p:bldP spid="67621" grpId="0" animBg="1"/>
      <p:bldP spid="67621" grpId="1" animBg="1"/>
      <p:bldP spid="67623" grpId="0" animBg="1"/>
      <p:bldP spid="67623" grpId="1" animBg="1"/>
      <p:bldP spid="67624" grpId="0" animBg="1"/>
      <p:bldP spid="67624" grpId="1" animBg="1"/>
      <p:bldP spid="67625" grpId="0" animBg="1"/>
      <p:bldP spid="67625" grpId="1" animBg="1"/>
      <p:bldP spid="67627" grpId="0" animBg="1"/>
      <p:bldP spid="67627"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000125" y="274638"/>
            <a:ext cx="7143750" cy="1143000"/>
          </a:xfrm>
        </p:spPr>
        <p:txBody>
          <a:bodyPr>
            <a:spAutoFit/>
          </a:bodyPr>
          <a:lstStyle/>
          <a:p>
            <a:pPr eaLnBrk="1" hangingPunct="1"/>
            <a:r>
              <a:rPr lang="en-US" altLang="zh-CN"/>
              <a:t>Josephus</a:t>
            </a:r>
            <a:r>
              <a:rPr lang="zh-CN" altLang="en-US"/>
              <a:t>问题</a:t>
            </a:r>
          </a:p>
        </p:txBody>
      </p:sp>
      <p:sp>
        <p:nvSpPr>
          <p:cNvPr id="92163" name="Rectangle 3"/>
          <p:cNvSpPr>
            <a:spLocks noGrp="1" noChangeArrowheads="1"/>
          </p:cNvSpPr>
          <p:nvPr>
            <p:ph idx="1"/>
          </p:nvPr>
        </p:nvSpPr>
        <p:spPr>
          <a:xfrm>
            <a:off x="1000125" y="1600200"/>
            <a:ext cx="7143750" cy="4525963"/>
          </a:xfrm>
        </p:spPr>
        <p:txBody>
          <a:bodyPr/>
          <a:lstStyle/>
          <a:p>
            <a:pPr eaLnBrk="1" hangingPunct="1">
              <a:lnSpc>
                <a:spcPct val="140000"/>
              </a:lnSpc>
            </a:pPr>
            <a:r>
              <a:rPr lang="zh-CN" altLang="en-US">
                <a:solidFill>
                  <a:srgbClr val="CC0000"/>
                </a:solidFill>
              </a:rPr>
              <a:t>算法思路</a:t>
            </a:r>
            <a:r>
              <a:rPr lang="zh-CN" altLang="en-US"/>
              <a:t>：</a:t>
            </a:r>
          </a:p>
          <a:p>
            <a:pPr eaLnBrk="1" hangingPunct="1">
              <a:lnSpc>
                <a:spcPct val="200000"/>
              </a:lnSpc>
              <a:buFont typeface="Wingdings" pitchFamily="2" charset="2"/>
              <a:buNone/>
            </a:pPr>
            <a:r>
              <a:rPr lang="zh-CN" altLang="en-US">
                <a:solidFill>
                  <a:srgbClr val="008000"/>
                </a:solidFill>
              </a:rPr>
              <a:t>①</a:t>
            </a:r>
            <a:r>
              <a:rPr lang="zh-CN" altLang="en-US"/>
              <a:t>建立循环链表</a:t>
            </a:r>
            <a:r>
              <a:rPr lang="en-US" altLang="zh-CN"/>
              <a:t>L=(a</a:t>
            </a:r>
            <a:r>
              <a:rPr lang="en-US" altLang="zh-CN" baseline="-25000"/>
              <a:t>1</a:t>
            </a:r>
            <a:r>
              <a:rPr lang="en-US" altLang="zh-CN"/>
              <a:t>, a</a:t>
            </a:r>
            <a:r>
              <a:rPr lang="en-US" altLang="zh-CN" baseline="-25000"/>
              <a:t>2</a:t>
            </a:r>
            <a:r>
              <a:rPr lang="en-US" altLang="zh-CN"/>
              <a:t>, </a:t>
            </a:r>
            <a:r>
              <a:rPr lang="en-US" altLang="zh-CN">
                <a:latin typeface="Arial" charset="0"/>
              </a:rPr>
              <a:t>…</a:t>
            </a:r>
            <a:r>
              <a:rPr lang="en-US" altLang="zh-CN"/>
              <a:t>, a</a:t>
            </a:r>
            <a:r>
              <a:rPr lang="en-US" altLang="zh-CN" baseline="-25000"/>
              <a:t>n</a:t>
            </a:r>
            <a:r>
              <a:rPr lang="en-US" altLang="zh-CN"/>
              <a:t>)</a:t>
            </a:r>
            <a:r>
              <a:rPr lang="zh-CN" altLang="en-US"/>
              <a:t>如下：</a:t>
            </a:r>
          </a:p>
          <a:p>
            <a:pPr eaLnBrk="1" hangingPunct="1">
              <a:lnSpc>
                <a:spcPct val="140000"/>
              </a:lnSpc>
              <a:buFont typeface="Wingdings" pitchFamily="2" charset="2"/>
              <a:buNone/>
            </a:pPr>
            <a:r>
              <a:rPr lang="zh-CN" altLang="en-US"/>
              <a:t/>
            </a:r>
            <a:br>
              <a:rPr lang="zh-CN" altLang="en-US"/>
            </a:br>
            <a:endParaRPr lang="zh-CN" altLang="en-US"/>
          </a:p>
        </p:txBody>
      </p:sp>
      <p:sp>
        <p:nvSpPr>
          <p:cNvPr id="92164" name="灯片编号占位符 1"/>
          <p:cNvSpPr>
            <a:spLocks noGrp="1"/>
          </p:cNvSpPr>
          <p:nvPr>
            <p:ph type="sldNum" sz="quarter" idx="10"/>
          </p:nvPr>
        </p:nvSpPr>
        <p:spPr>
          <a:noFill/>
        </p:spPr>
        <p:txBody>
          <a:bodyPr/>
          <a:lstStyle/>
          <a:p>
            <a:fld id="{E9898B4C-335C-4F39-8240-6ACBDBE65A40}" type="slidenum">
              <a:rPr lang="zh-CN" altLang="en-US" smtClean="0">
                <a:ea typeface="宋体" charset="-122"/>
              </a:rPr>
              <a:pPr/>
              <a:t>51</a:t>
            </a:fld>
            <a:endParaRPr lang="en-US" altLang="zh-CN">
              <a:ea typeface="宋体" charset="-122"/>
            </a:endParaRPr>
          </a:p>
        </p:txBody>
      </p:sp>
      <p:grpSp>
        <p:nvGrpSpPr>
          <p:cNvPr id="92165" name="Group 128"/>
          <p:cNvGrpSpPr>
            <a:grpSpLocks/>
          </p:cNvGrpSpPr>
          <p:nvPr/>
        </p:nvGrpSpPr>
        <p:grpSpPr bwMode="auto">
          <a:xfrm>
            <a:off x="1285875" y="3429000"/>
            <a:ext cx="6480175" cy="1362075"/>
            <a:chOff x="884" y="1888"/>
            <a:chExt cx="3772" cy="601"/>
          </a:xfrm>
        </p:grpSpPr>
        <p:grpSp>
          <p:nvGrpSpPr>
            <p:cNvPr id="92166" name="Group 103"/>
            <p:cNvGrpSpPr>
              <a:grpSpLocks/>
            </p:cNvGrpSpPr>
            <p:nvPr/>
          </p:nvGrpSpPr>
          <p:grpSpPr bwMode="auto">
            <a:xfrm>
              <a:off x="1390" y="2071"/>
              <a:ext cx="567" cy="408"/>
              <a:chOff x="1474" y="3068"/>
              <a:chExt cx="726" cy="318"/>
            </a:xfrm>
          </p:grpSpPr>
          <p:sp>
            <p:nvSpPr>
              <p:cNvPr id="92186" name="Rectangle 104"/>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a</a:t>
                </a:r>
                <a:r>
                  <a:rPr lang="en-US" altLang="zh-CN" sz="2800" b="1" baseline="-25000">
                    <a:latin typeface="Times New Roman" pitchFamily="18" charset="0"/>
                  </a:rPr>
                  <a:t>1</a:t>
                </a:r>
                <a:endParaRPr lang="zh-CN" altLang="en-US" sz="2800" b="1" baseline="-25000">
                  <a:latin typeface="Times New Roman" pitchFamily="18" charset="0"/>
                </a:endParaRPr>
              </a:p>
            </p:txBody>
          </p:sp>
          <p:sp>
            <p:nvSpPr>
              <p:cNvPr id="92187" name="Rectangle 105"/>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anchor="ctr"/>
              <a:lstStyle/>
              <a:p>
                <a:pPr algn="ctr"/>
                <a:endParaRPr lang="en-US" altLang="zh-CN" sz="3200" b="1">
                  <a:ea typeface="华文新魏" pitchFamily="2" charset="-122"/>
                  <a:sym typeface="Symbol" pitchFamily="18" charset="2"/>
                </a:endParaRPr>
              </a:p>
            </p:txBody>
          </p:sp>
        </p:grpSp>
        <p:sp>
          <p:nvSpPr>
            <p:cNvPr id="92167" name="Text Box 106"/>
            <p:cNvSpPr txBox="1">
              <a:spLocks noChangeArrowheads="1"/>
            </p:cNvSpPr>
            <p:nvPr/>
          </p:nvSpPr>
          <p:spPr bwMode="auto">
            <a:xfrm>
              <a:off x="884" y="2198"/>
              <a:ext cx="589" cy="291"/>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a:t>
              </a:r>
              <a:r>
                <a:rPr lang="en-US" altLang="zh-CN" sz="2400" b="1">
                  <a:solidFill>
                    <a:srgbClr val="008000"/>
                  </a:solidFill>
                  <a:latin typeface="Times New Roman" pitchFamily="18" charset="0"/>
                  <a:sym typeface="Wingdings" pitchFamily="2" charset="2"/>
                </a:rPr>
                <a:t></a:t>
              </a:r>
            </a:p>
          </p:txBody>
        </p:sp>
        <p:sp>
          <p:nvSpPr>
            <p:cNvPr id="92168" name="Line 107"/>
            <p:cNvSpPr>
              <a:spLocks noChangeShapeType="1"/>
            </p:cNvSpPr>
            <p:nvPr/>
          </p:nvSpPr>
          <p:spPr bwMode="auto">
            <a:xfrm>
              <a:off x="1844" y="2297"/>
              <a:ext cx="363" cy="0"/>
            </a:xfrm>
            <a:prstGeom prst="line">
              <a:avLst/>
            </a:prstGeom>
            <a:noFill/>
            <a:ln w="38100">
              <a:solidFill>
                <a:srgbClr val="008000"/>
              </a:solidFill>
              <a:round/>
              <a:headEnd type="oval" w="med" len="med"/>
              <a:tailEnd type="arrow" w="lg" len="med"/>
            </a:ln>
          </p:spPr>
          <p:txBody>
            <a:bodyPr/>
            <a:lstStyle/>
            <a:p>
              <a:endParaRPr lang="zh-CN" altLang="en-US"/>
            </a:p>
          </p:txBody>
        </p:sp>
        <p:grpSp>
          <p:nvGrpSpPr>
            <p:cNvPr id="92169" name="Group 108"/>
            <p:cNvGrpSpPr>
              <a:grpSpLocks/>
            </p:cNvGrpSpPr>
            <p:nvPr/>
          </p:nvGrpSpPr>
          <p:grpSpPr bwMode="auto">
            <a:xfrm>
              <a:off x="2207" y="2070"/>
              <a:ext cx="567" cy="408"/>
              <a:chOff x="1474" y="3068"/>
              <a:chExt cx="726" cy="318"/>
            </a:xfrm>
          </p:grpSpPr>
          <p:sp>
            <p:nvSpPr>
              <p:cNvPr id="92184" name="Rectangle 109"/>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2</a:t>
                </a:r>
              </a:p>
            </p:txBody>
          </p:sp>
          <p:sp>
            <p:nvSpPr>
              <p:cNvPr id="92185" name="Rectangle 110"/>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92170" name="Group 111"/>
            <p:cNvGrpSpPr>
              <a:grpSpLocks/>
            </p:cNvGrpSpPr>
            <p:nvPr/>
          </p:nvGrpSpPr>
          <p:grpSpPr bwMode="auto">
            <a:xfrm>
              <a:off x="3024" y="2070"/>
              <a:ext cx="567" cy="408"/>
              <a:chOff x="1474" y="3068"/>
              <a:chExt cx="726" cy="318"/>
            </a:xfrm>
          </p:grpSpPr>
          <p:sp>
            <p:nvSpPr>
              <p:cNvPr id="92182" name="Rectangle 112"/>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t>…</a:t>
                </a:r>
                <a:endParaRPr lang="en-US" altLang="zh-CN" sz="2800" b="1" baseline="-25000">
                  <a:latin typeface="Times New Roman" pitchFamily="18" charset="0"/>
                </a:endParaRPr>
              </a:p>
            </p:txBody>
          </p:sp>
          <p:sp>
            <p:nvSpPr>
              <p:cNvPr id="92183" name="Rectangle 113"/>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92171" name="Group 114"/>
            <p:cNvGrpSpPr>
              <a:grpSpLocks/>
            </p:cNvGrpSpPr>
            <p:nvPr/>
          </p:nvGrpSpPr>
          <p:grpSpPr bwMode="auto">
            <a:xfrm>
              <a:off x="3839" y="2070"/>
              <a:ext cx="567" cy="408"/>
              <a:chOff x="1474" y="3068"/>
              <a:chExt cx="726" cy="318"/>
            </a:xfrm>
          </p:grpSpPr>
          <p:sp>
            <p:nvSpPr>
              <p:cNvPr id="92180" name="Rectangle 115"/>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n</a:t>
                </a:r>
              </a:p>
            </p:txBody>
          </p:sp>
          <p:sp>
            <p:nvSpPr>
              <p:cNvPr id="92181" name="Rectangle 116"/>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3200" b="1">
                    <a:latin typeface="Times New Roman" pitchFamily="18" charset="0"/>
                    <a:sym typeface="Symbol" pitchFamily="18" charset="2"/>
                  </a:rPr>
                  <a:t></a:t>
                </a:r>
              </a:p>
            </p:txBody>
          </p:sp>
        </p:grpSp>
        <p:sp>
          <p:nvSpPr>
            <p:cNvPr id="92172" name="Line 117"/>
            <p:cNvSpPr>
              <a:spLocks noChangeShapeType="1"/>
            </p:cNvSpPr>
            <p:nvPr/>
          </p:nvSpPr>
          <p:spPr bwMode="auto">
            <a:xfrm>
              <a:off x="2661" y="2297"/>
              <a:ext cx="3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92173" name="Line 118"/>
            <p:cNvSpPr>
              <a:spLocks noChangeShapeType="1"/>
            </p:cNvSpPr>
            <p:nvPr/>
          </p:nvSpPr>
          <p:spPr bwMode="auto">
            <a:xfrm>
              <a:off x="3477" y="2297"/>
              <a:ext cx="3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92174" name="Text Box 120"/>
            <p:cNvSpPr txBox="1">
              <a:spLocks noChangeArrowheads="1"/>
            </p:cNvSpPr>
            <p:nvPr/>
          </p:nvSpPr>
          <p:spPr bwMode="auto">
            <a:xfrm>
              <a:off x="4203" y="2123"/>
              <a:ext cx="181" cy="312"/>
            </a:xfrm>
            <a:prstGeom prst="rect">
              <a:avLst/>
            </a:prstGeom>
            <a:solidFill>
              <a:schemeClr val="bg1"/>
            </a:solidFill>
            <a:ln w="6350" algn="ctr">
              <a:noFill/>
              <a:miter lim="800000"/>
              <a:headEnd/>
              <a:tailEnd type="none" w="sm" len="lg"/>
            </a:ln>
          </p:spPr>
          <p:txBody>
            <a:bodyPr>
              <a:spAutoFit/>
            </a:bodyPr>
            <a:lstStyle/>
            <a:p>
              <a:pPr algn="ctr">
                <a:spcBef>
                  <a:spcPct val="50000"/>
                </a:spcBef>
              </a:pPr>
              <a:endParaRPr lang="zh-CN" altLang="en-US" sz="2400">
                <a:latin typeface="Times New Roman" pitchFamily="18" charset="0"/>
              </a:endParaRPr>
            </a:p>
          </p:txBody>
        </p:sp>
        <p:sp>
          <p:nvSpPr>
            <p:cNvPr id="92175" name="Line 121"/>
            <p:cNvSpPr>
              <a:spLocks noChangeShapeType="1"/>
            </p:cNvSpPr>
            <p:nvPr/>
          </p:nvSpPr>
          <p:spPr bwMode="auto">
            <a:xfrm>
              <a:off x="4293" y="2296"/>
              <a:ext cx="363" cy="0"/>
            </a:xfrm>
            <a:prstGeom prst="line">
              <a:avLst/>
            </a:prstGeom>
            <a:noFill/>
            <a:ln w="38100">
              <a:solidFill>
                <a:srgbClr val="008000"/>
              </a:solidFill>
              <a:round/>
              <a:headEnd type="oval" w="med" len="med"/>
              <a:tailEnd type="none" w="lg" len="med"/>
            </a:ln>
          </p:spPr>
          <p:txBody>
            <a:bodyPr/>
            <a:lstStyle/>
            <a:p>
              <a:endParaRPr lang="zh-CN" altLang="en-US"/>
            </a:p>
          </p:txBody>
        </p:sp>
        <p:sp>
          <p:nvSpPr>
            <p:cNvPr id="92176" name="Line 122"/>
            <p:cNvSpPr>
              <a:spLocks noChangeShapeType="1"/>
            </p:cNvSpPr>
            <p:nvPr/>
          </p:nvSpPr>
          <p:spPr bwMode="auto">
            <a:xfrm flipV="1">
              <a:off x="4648" y="1888"/>
              <a:ext cx="0" cy="408"/>
            </a:xfrm>
            <a:prstGeom prst="line">
              <a:avLst/>
            </a:prstGeom>
            <a:noFill/>
            <a:ln w="38100">
              <a:solidFill>
                <a:srgbClr val="008000"/>
              </a:solidFill>
              <a:round/>
              <a:headEnd/>
              <a:tailEnd type="none" w="lg" len="med"/>
            </a:ln>
          </p:spPr>
          <p:txBody>
            <a:bodyPr/>
            <a:lstStyle/>
            <a:p>
              <a:endParaRPr lang="zh-CN" altLang="en-US"/>
            </a:p>
          </p:txBody>
        </p:sp>
        <p:sp>
          <p:nvSpPr>
            <p:cNvPr id="92177" name="Line 123"/>
            <p:cNvSpPr>
              <a:spLocks noChangeShapeType="1"/>
            </p:cNvSpPr>
            <p:nvPr/>
          </p:nvSpPr>
          <p:spPr bwMode="auto">
            <a:xfrm>
              <a:off x="1254" y="1888"/>
              <a:ext cx="3402" cy="0"/>
            </a:xfrm>
            <a:prstGeom prst="line">
              <a:avLst/>
            </a:prstGeom>
            <a:noFill/>
            <a:ln w="38100">
              <a:solidFill>
                <a:srgbClr val="008000"/>
              </a:solidFill>
              <a:round/>
              <a:headEnd/>
              <a:tailEnd type="none" w="lg" len="med"/>
            </a:ln>
          </p:spPr>
          <p:txBody>
            <a:bodyPr/>
            <a:lstStyle/>
            <a:p>
              <a:endParaRPr lang="zh-CN" altLang="en-US"/>
            </a:p>
          </p:txBody>
        </p:sp>
        <p:sp>
          <p:nvSpPr>
            <p:cNvPr id="92178" name="Line 124"/>
            <p:cNvSpPr>
              <a:spLocks noChangeShapeType="1"/>
            </p:cNvSpPr>
            <p:nvPr/>
          </p:nvSpPr>
          <p:spPr bwMode="auto">
            <a:xfrm flipV="1">
              <a:off x="1262" y="1888"/>
              <a:ext cx="0" cy="317"/>
            </a:xfrm>
            <a:prstGeom prst="line">
              <a:avLst/>
            </a:prstGeom>
            <a:noFill/>
            <a:ln w="38100">
              <a:solidFill>
                <a:srgbClr val="008000"/>
              </a:solidFill>
              <a:round/>
              <a:headEnd/>
              <a:tailEnd type="none" w="lg" len="med"/>
            </a:ln>
          </p:spPr>
          <p:txBody>
            <a:bodyPr/>
            <a:lstStyle/>
            <a:p>
              <a:endParaRPr lang="zh-CN" altLang="en-US"/>
            </a:p>
          </p:txBody>
        </p:sp>
        <p:sp>
          <p:nvSpPr>
            <p:cNvPr id="92179" name="Line 125"/>
            <p:cNvSpPr>
              <a:spLocks noChangeShapeType="1"/>
            </p:cNvSpPr>
            <p:nvPr/>
          </p:nvSpPr>
          <p:spPr bwMode="auto">
            <a:xfrm>
              <a:off x="1254" y="2205"/>
              <a:ext cx="136" cy="0"/>
            </a:xfrm>
            <a:prstGeom prst="line">
              <a:avLst/>
            </a:prstGeom>
            <a:noFill/>
            <a:ln w="38100">
              <a:solidFill>
                <a:srgbClr val="008000"/>
              </a:solidFill>
              <a:round/>
              <a:headEnd/>
              <a:tailEnd type="triangle" w="med" len="med"/>
            </a:ln>
          </p:spPr>
          <p:txBody>
            <a:bodyPr/>
            <a:lstStyle/>
            <a:p>
              <a:endParaRPr lang="zh-CN" altLang="en-US"/>
            </a:p>
          </p:txBody>
        </p:sp>
      </p:gr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000125" y="274638"/>
            <a:ext cx="7143750" cy="1143000"/>
          </a:xfrm>
        </p:spPr>
        <p:txBody>
          <a:bodyPr>
            <a:spAutoFit/>
          </a:bodyPr>
          <a:lstStyle/>
          <a:p>
            <a:pPr eaLnBrk="1" hangingPunct="1"/>
            <a:r>
              <a:rPr lang="en-US" altLang="zh-CN"/>
              <a:t>Josephus</a:t>
            </a:r>
            <a:r>
              <a:rPr lang="zh-CN" altLang="en-US"/>
              <a:t>问题</a:t>
            </a:r>
          </a:p>
        </p:txBody>
      </p:sp>
      <p:sp>
        <p:nvSpPr>
          <p:cNvPr id="93187" name="Rectangle 3"/>
          <p:cNvSpPr>
            <a:spLocks noGrp="1" noChangeArrowheads="1"/>
          </p:cNvSpPr>
          <p:nvPr>
            <p:ph idx="1"/>
          </p:nvPr>
        </p:nvSpPr>
        <p:spPr>
          <a:xfrm>
            <a:off x="1000125" y="1600200"/>
            <a:ext cx="7143750" cy="4525963"/>
          </a:xfrm>
        </p:spPr>
        <p:txBody>
          <a:bodyPr/>
          <a:lstStyle/>
          <a:p>
            <a:pPr eaLnBrk="1" hangingPunct="1"/>
            <a:r>
              <a:rPr lang="zh-CN" altLang="en-US">
                <a:solidFill>
                  <a:srgbClr val="CC0000"/>
                </a:solidFill>
              </a:rPr>
              <a:t>算法思路</a:t>
            </a:r>
            <a:r>
              <a:rPr lang="zh-CN" altLang="en-US"/>
              <a:t>：</a:t>
            </a:r>
          </a:p>
          <a:p>
            <a:pPr eaLnBrk="1" hangingPunct="1">
              <a:spcBef>
                <a:spcPts val="1200"/>
              </a:spcBef>
              <a:buFont typeface="Wingdings" pitchFamily="2" charset="2"/>
              <a:buNone/>
            </a:pPr>
            <a:r>
              <a:rPr lang="zh-CN" altLang="en-US">
                <a:solidFill>
                  <a:srgbClr val="008000"/>
                </a:solidFill>
              </a:rPr>
              <a:t>②</a:t>
            </a:r>
            <a:r>
              <a:rPr lang="zh-CN" altLang="en-US"/>
              <a:t>设置计数起始点</a:t>
            </a:r>
            <a:r>
              <a:rPr lang="en-US" altLang="zh-CN"/>
              <a:t>k</a:t>
            </a:r>
            <a:r>
              <a:rPr lang="zh-CN" altLang="en-US"/>
              <a:t> </a:t>
            </a:r>
            <a:r>
              <a:rPr lang="en-US" altLang="zh-CN">
                <a:solidFill>
                  <a:srgbClr val="008000"/>
                </a:solidFill>
              </a:rPr>
              <a:t>(</a:t>
            </a:r>
            <a:r>
              <a:rPr lang="zh-CN" altLang="en-US">
                <a:solidFill>
                  <a:srgbClr val="008000"/>
                </a:solidFill>
              </a:rPr>
              <a:t>用一重循环实现</a:t>
            </a:r>
            <a:r>
              <a:rPr lang="en-US" altLang="zh-CN">
                <a:solidFill>
                  <a:srgbClr val="008000"/>
                </a:solidFill>
              </a:rPr>
              <a:t>)</a:t>
            </a:r>
            <a:r>
              <a:rPr lang="zh-CN" altLang="en-US"/>
              <a:t>；</a:t>
            </a:r>
            <a:endParaRPr lang="en-US" altLang="zh-CN"/>
          </a:p>
          <a:p>
            <a:pPr eaLnBrk="1" hangingPunct="1">
              <a:buFont typeface="Wingdings" pitchFamily="2" charset="2"/>
              <a:buNone/>
            </a:pPr>
            <a:r>
              <a:rPr lang="zh-CN" altLang="en-US">
                <a:solidFill>
                  <a:srgbClr val="008000"/>
                </a:solidFill>
              </a:rPr>
              <a:t>③</a:t>
            </a:r>
            <a:r>
              <a:rPr lang="zh-CN" altLang="en-US"/>
              <a:t>计数，当值为</a:t>
            </a:r>
            <a:r>
              <a:rPr lang="en-US" altLang="zh-CN"/>
              <a:t>m</a:t>
            </a:r>
            <a:r>
              <a:rPr lang="zh-CN" altLang="en-US"/>
              <a:t>时弹出结点</a:t>
            </a:r>
            <a:r>
              <a:rPr lang="en-US" altLang="zh-CN"/>
              <a:t>a</a:t>
            </a:r>
            <a:r>
              <a:rPr lang="en-US" altLang="zh-CN" baseline="-25000"/>
              <a:t>i</a:t>
            </a:r>
            <a:r>
              <a:rPr lang="zh-CN" altLang="en-US"/>
              <a:t>；</a:t>
            </a:r>
            <a:endParaRPr lang="en-US" altLang="zh-CN"/>
          </a:p>
          <a:p>
            <a:pPr eaLnBrk="1" hangingPunct="1">
              <a:buFont typeface="Wingdings" pitchFamily="2" charset="2"/>
              <a:buNone/>
            </a:pPr>
            <a:r>
              <a:rPr lang="zh-CN" altLang="en-US">
                <a:solidFill>
                  <a:srgbClr val="008000"/>
                </a:solidFill>
              </a:rPr>
              <a:t>④</a:t>
            </a:r>
            <a:r>
              <a:rPr lang="zh-CN" altLang="en-US"/>
              <a:t>链接结点</a:t>
            </a:r>
            <a:r>
              <a:rPr lang="en-US" altLang="zh-CN"/>
              <a:t>a</a:t>
            </a:r>
            <a:r>
              <a:rPr lang="en-US" altLang="zh-CN" baseline="-25000"/>
              <a:t>i-1</a:t>
            </a:r>
            <a:r>
              <a:rPr lang="zh-CN" altLang="en-US"/>
              <a:t>→</a:t>
            </a:r>
            <a:r>
              <a:rPr lang="en-US" altLang="zh-CN"/>
              <a:t>a</a:t>
            </a:r>
            <a:r>
              <a:rPr lang="en-US" altLang="zh-CN" baseline="-25000"/>
              <a:t>i+1</a:t>
            </a:r>
            <a:r>
              <a:rPr lang="zh-CN" altLang="en-US"/>
              <a:t>，并释放该结点</a:t>
            </a:r>
            <a:r>
              <a:rPr lang="en-US" altLang="zh-CN"/>
              <a:t>a</a:t>
            </a:r>
            <a:r>
              <a:rPr lang="en-US" altLang="zh-CN" baseline="-25000"/>
              <a:t>i</a:t>
            </a:r>
            <a:r>
              <a:rPr lang="zh-CN" altLang="en-US"/>
              <a:t>；</a:t>
            </a:r>
            <a:endParaRPr lang="en-US" altLang="zh-CN">
              <a:solidFill>
                <a:srgbClr val="008000"/>
              </a:solidFill>
            </a:endParaRPr>
          </a:p>
          <a:p>
            <a:pPr eaLnBrk="1" hangingPunct="1">
              <a:buFont typeface="Wingdings" pitchFamily="2" charset="2"/>
              <a:buNone/>
            </a:pPr>
            <a:r>
              <a:rPr lang="zh-CN" altLang="en-US">
                <a:solidFill>
                  <a:srgbClr val="008000"/>
                </a:solidFill>
              </a:rPr>
              <a:t>⑤</a:t>
            </a:r>
            <a:r>
              <a:rPr lang="zh-CN" altLang="en-US"/>
              <a:t>重复步骤</a:t>
            </a:r>
            <a:r>
              <a:rPr lang="zh-CN" altLang="en-US">
                <a:solidFill>
                  <a:srgbClr val="008000"/>
                </a:solidFill>
              </a:rPr>
              <a:t>③</a:t>
            </a:r>
            <a:r>
              <a:rPr lang="zh-CN" altLang="en-US"/>
              <a:t>和</a:t>
            </a:r>
            <a:r>
              <a:rPr lang="zh-CN" altLang="en-US">
                <a:solidFill>
                  <a:srgbClr val="008000"/>
                </a:solidFill>
              </a:rPr>
              <a:t>④</a:t>
            </a:r>
            <a:r>
              <a:rPr lang="zh-CN" altLang="en-US"/>
              <a:t>操作，直到弹出</a:t>
            </a:r>
            <a:r>
              <a:rPr lang="en-US" altLang="zh-CN"/>
              <a:t>n</a:t>
            </a:r>
            <a:r>
              <a:rPr lang="zh-CN" altLang="en-US"/>
              <a:t>个结点。</a:t>
            </a:r>
            <a:endParaRPr lang="en-US" altLang="zh-CN"/>
          </a:p>
        </p:txBody>
      </p:sp>
      <p:sp>
        <p:nvSpPr>
          <p:cNvPr id="93188" name="灯片编号占位符 1"/>
          <p:cNvSpPr>
            <a:spLocks noGrp="1"/>
          </p:cNvSpPr>
          <p:nvPr>
            <p:ph type="sldNum" sz="quarter" idx="10"/>
          </p:nvPr>
        </p:nvSpPr>
        <p:spPr>
          <a:noFill/>
        </p:spPr>
        <p:txBody>
          <a:bodyPr/>
          <a:lstStyle/>
          <a:p>
            <a:fld id="{990DFBF1-659D-4900-BECA-72DF0034ED1F}" type="slidenum">
              <a:rPr lang="zh-CN" altLang="en-US" smtClean="0">
                <a:ea typeface="宋体" charset="-122"/>
              </a:rPr>
              <a:pPr/>
              <a:t>52</a:t>
            </a:fld>
            <a:endParaRPr lang="en-US" altLang="zh-CN">
              <a:ea typeface="宋体"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000125" y="274638"/>
            <a:ext cx="7143750" cy="1143000"/>
          </a:xfrm>
        </p:spPr>
        <p:txBody>
          <a:bodyPr>
            <a:spAutoFit/>
          </a:bodyPr>
          <a:lstStyle/>
          <a:p>
            <a:pPr eaLnBrk="1" hangingPunct="1"/>
            <a:r>
              <a:rPr lang="en-US" altLang="zh-CN"/>
              <a:t>Josephus</a:t>
            </a:r>
            <a:r>
              <a:rPr lang="zh-CN" altLang="en-US"/>
              <a:t>问题</a:t>
            </a:r>
          </a:p>
        </p:txBody>
      </p:sp>
      <p:sp>
        <p:nvSpPr>
          <p:cNvPr id="94211" name="Rectangle 3"/>
          <p:cNvSpPr>
            <a:spLocks noGrp="1" noChangeArrowheads="1"/>
          </p:cNvSpPr>
          <p:nvPr>
            <p:ph idx="1"/>
          </p:nvPr>
        </p:nvSpPr>
        <p:spPr>
          <a:xfrm>
            <a:off x="1000125" y="1600200"/>
            <a:ext cx="7143750" cy="4525963"/>
          </a:xfrm>
        </p:spPr>
        <p:txBody>
          <a:bodyPr rIns="180000"/>
          <a:lstStyle/>
          <a:p>
            <a:pPr marL="185738" eaLnBrk="1" hangingPunct="1">
              <a:lnSpc>
                <a:spcPct val="120000"/>
              </a:lnSpc>
              <a:buFont typeface="Wingdings" pitchFamily="2" charset="2"/>
              <a:buNone/>
            </a:pPr>
            <a:r>
              <a:rPr lang="en-US" altLang="zh-CN" dirty="0"/>
              <a:t>Josephus(</a:t>
            </a:r>
            <a:r>
              <a:rPr lang="en-US" altLang="zh-CN" dirty="0" err="1"/>
              <a:t>LinkList</a:t>
            </a:r>
            <a:r>
              <a:rPr lang="en-US" altLang="zh-CN" dirty="0"/>
              <a:t> L, </a:t>
            </a:r>
            <a:r>
              <a:rPr lang="en-US" altLang="zh-CN" dirty="0" err="1">
                <a:solidFill>
                  <a:srgbClr val="3333FF"/>
                </a:solidFill>
              </a:rPr>
              <a:t>int</a:t>
            </a:r>
            <a:r>
              <a:rPr lang="en-US" altLang="zh-CN" dirty="0"/>
              <a:t> n, </a:t>
            </a:r>
            <a:r>
              <a:rPr lang="en-US" altLang="zh-CN" dirty="0" err="1">
                <a:solidFill>
                  <a:srgbClr val="3333FF"/>
                </a:solidFill>
              </a:rPr>
              <a:t>int</a:t>
            </a:r>
            <a:r>
              <a:rPr lang="en-US" altLang="zh-CN" dirty="0"/>
              <a:t> k, </a:t>
            </a:r>
            <a:r>
              <a:rPr lang="en-US" altLang="zh-CN" dirty="0" err="1">
                <a:solidFill>
                  <a:srgbClr val="3333FF"/>
                </a:solidFill>
              </a:rPr>
              <a:t>int</a:t>
            </a:r>
            <a:r>
              <a:rPr lang="en-US" altLang="zh-CN" dirty="0"/>
              <a:t> m)</a:t>
            </a:r>
          </a:p>
          <a:p>
            <a:pPr marL="185738" eaLnBrk="1" hangingPunct="1">
              <a:lnSpc>
                <a:spcPct val="120000"/>
              </a:lnSpc>
              <a:buFont typeface="Wingdings" pitchFamily="2" charset="2"/>
              <a:buNone/>
            </a:pPr>
            <a:r>
              <a:rPr lang="en-US" altLang="zh-CN" dirty="0"/>
              <a:t>{	p=q=L;</a:t>
            </a:r>
            <a:endParaRPr lang="en-US" altLang="zh-CN" dirty="0">
              <a:solidFill>
                <a:srgbClr val="008000"/>
              </a:solidFill>
            </a:endParaRPr>
          </a:p>
          <a:p>
            <a:pPr marL="185738" eaLnBrk="1" hangingPunct="1">
              <a:lnSpc>
                <a:spcPct val="120000"/>
              </a:lnSpc>
              <a:buFont typeface="Wingdings" pitchFamily="2" charset="2"/>
              <a:buNone/>
            </a:pPr>
            <a:r>
              <a:rPr lang="en-US" altLang="zh-CN" dirty="0"/>
              <a:t>	</a:t>
            </a:r>
            <a:r>
              <a:rPr lang="en-US" altLang="zh-CN" dirty="0" err="1"/>
              <a:t>i</a:t>
            </a:r>
            <a:r>
              <a:rPr lang="en-US" altLang="zh-CN" dirty="0"/>
              <a:t>=1;  </a:t>
            </a:r>
            <a:r>
              <a:rPr lang="en-US" altLang="zh-CN" dirty="0">
                <a:solidFill>
                  <a:srgbClr val="3333FF"/>
                </a:solidFill>
              </a:rPr>
              <a:t>while</a:t>
            </a:r>
            <a:r>
              <a:rPr lang="en-US" altLang="zh-CN" dirty="0"/>
              <a:t>(</a:t>
            </a:r>
            <a:r>
              <a:rPr lang="en-US" altLang="zh-CN" dirty="0" err="1"/>
              <a:t>i</a:t>
            </a:r>
            <a:r>
              <a:rPr lang="en-US" altLang="zh-CN" dirty="0"/>
              <a:t>&lt;k) { ++</a:t>
            </a:r>
            <a:r>
              <a:rPr lang="en-US" altLang="zh-CN" dirty="0" err="1"/>
              <a:t>i</a:t>
            </a:r>
            <a:r>
              <a:rPr lang="en-US" altLang="zh-CN" dirty="0"/>
              <a:t>;  p=p-&gt;next;}</a:t>
            </a:r>
          </a:p>
          <a:p>
            <a:pPr marL="185738" eaLnBrk="1" hangingPunct="1">
              <a:lnSpc>
                <a:spcPct val="120000"/>
              </a:lnSpc>
              <a:buFont typeface="Wingdings" pitchFamily="2" charset="2"/>
              <a:buNone/>
            </a:pPr>
            <a:r>
              <a:rPr lang="en-US" altLang="zh-CN" dirty="0"/>
              <a:t>	j=1;  </a:t>
            </a:r>
            <a:r>
              <a:rPr lang="en-US" altLang="zh-CN" dirty="0">
                <a:solidFill>
                  <a:srgbClr val="008000"/>
                </a:solidFill>
              </a:rPr>
              <a:t>//</a:t>
            </a:r>
            <a:r>
              <a:rPr lang="zh-CN" altLang="en-US" dirty="0">
                <a:solidFill>
                  <a:srgbClr val="008000"/>
                </a:solidFill>
              </a:rPr>
              <a:t>依次弹出</a:t>
            </a:r>
            <a:r>
              <a:rPr lang="en-US" altLang="zh-CN" dirty="0">
                <a:solidFill>
                  <a:srgbClr val="008000"/>
                </a:solidFill>
              </a:rPr>
              <a:t>n-1</a:t>
            </a:r>
            <a:r>
              <a:rPr lang="zh-CN" altLang="en-US" dirty="0">
                <a:solidFill>
                  <a:srgbClr val="008000"/>
                </a:solidFill>
              </a:rPr>
              <a:t>个数据元素</a:t>
            </a:r>
          </a:p>
          <a:p>
            <a:pPr marL="185738" eaLnBrk="1" hangingPunct="1">
              <a:lnSpc>
                <a:spcPct val="120000"/>
              </a:lnSpc>
              <a:buFont typeface="Wingdings" pitchFamily="2" charset="2"/>
              <a:buNone/>
            </a:pPr>
            <a:r>
              <a:rPr lang="en-US" altLang="zh-CN" dirty="0"/>
              <a:t>	</a:t>
            </a:r>
            <a:r>
              <a:rPr lang="en-US" altLang="zh-CN" dirty="0">
                <a:solidFill>
                  <a:srgbClr val="3333FF"/>
                </a:solidFill>
              </a:rPr>
              <a:t>while</a:t>
            </a:r>
            <a:r>
              <a:rPr lang="en-US" altLang="zh-CN" dirty="0"/>
              <a:t>(j&lt;n)</a:t>
            </a:r>
          </a:p>
          <a:p>
            <a:pPr marL="185738" eaLnBrk="1" hangingPunct="1">
              <a:lnSpc>
                <a:spcPct val="120000"/>
              </a:lnSpc>
              <a:buFont typeface="Wingdings" pitchFamily="2" charset="2"/>
              <a:buNone/>
            </a:pPr>
            <a:r>
              <a:rPr lang="en-US" altLang="zh-CN" dirty="0">
                <a:solidFill>
                  <a:srgbClr val="CC0000"/>
                </a:solidFill>
              </a:rPr>
              <a:t>	{</a:t>
            </a:r>
            <a:r>
              <a:rPr lang="en-US" altLang="zh-CN" dirty="0"/>
              <a:t>	</a:t>
            </a:r>
            <a:r>
              <a:rPr lang="en-US" altLang="zh-CN" dirty="0" err="1"/>
              <a:t>i</a:t>
            </a:r>
            <a:r>
              <a:rPr lang="en-US" altLang="zh-CN" dirty="0"/>
              <a:t>=1;  </a:t>
            </a:r>
            <a:r>
              <a:rPr lang="en-US" altLang="zh-CN" dirty="0">
                <a:solidFill>
                  <a:srgbClr val="008000"/>
                </a:solidFill>
              </a:rPr>
              <a:t>//</a:t>
            </a:r>
            <a:r>
              <a:rPr lang="zh-CN" altLang="en-US" dirty="0">
                <a:solidFill>
                  <a:srgbClr val="008000"/>
                </a:solidFill>
              </a:rPr>
              <a:t>弹出计数值为</a:t>
            </a:r>
            <a:r>
              <a:rPr lang="en-US" altLang="zh-CN" dirty="0">
                <a:solidFill>
                  <a:srgbClr val="008000"/>
                </a:solidFill>
              </a:rPr>
              <a:t>m</a:t>
            </a:r>
            <a:r>
              <a:rPr lang="zh-CN" altLang="en-US" dirty="0">
                <a:solidFill>
                  <a:srgbClr val="008000"/>
                </a:solidFill>
              </a:rPr>
              <a:t>的元素</a:t>
            </a:r>
          </a:p>
          <a:p>
            <a:pPr marL="185738" eaLnBrk="1" hangingPunct="1">
              <a:lnSpc>
                <a:spcPct val="120000"/>
              </a:lnSpc>
              <a:buFont typeface="Wingdings" pitchFamily="2" charset="2"/>
              <a:buNone/>
            </a:pPr>
            <a:r>
              <a:rPr lang="en-US" altLang="zh-CN" dirty="0"/>
              <a:t>		</a:t>
            </a:r>
            <a:r>
              <a:rPr lang="en-US" altLang="zh-CN" dirty="0">
                <a:solidFill>
                  <a:srgbClr val="3333FF"/>
                </a:solidFill>
              </a:rPr>
              <a:t>while</a:t>
            </a:r>
            <a:r>
              <a:rPr lang="en-US" altLang="zh-CN" dirty="0"/>
              <a:t>(</a:t>
            </a:r>
            <a:r>
              <a:rPr lang="en-US" altLang="zh-CN" dirty="0" err="1"/>
              <a:t>i</a:t>
            </a:r>
            <a:r>
              <a:rPr lang="en-US" altLang="zh-CN" dirty="0"/>
              <a:t>&lt;m){++</a:t>
            </a:r>
            <a:r>
              <a:rPr lang="en-US" altLang="zh-CN" dirty="0" err="1"/>
              <a:t>i</a:t>
            </a:r>
            <a:r>
              <a:rPr lang="en-US" altLang="zh-CN" dirty="0"/>
              <a:t>; q=p; p=p-&gt;next;}</a:t>
            </a:r>
          </a:p>
          <a:p>
            <a:pPr marL="185738" eaLnBrk="1" hangingPunct="1">
              <a:lnSpc>
                <a:spcPct val="120000"/>
              </a:lnSpc>
              <a:buFont typeface="Wingdings" pitchFamily="2" charset="2"/>
              <a:buNone/>
            </a:pPr>
            <a:r>
              <a:rPr lang="en-US" altLang="zh-CN" dirty="0"/>
              <a:t>		++j;</a:t>
            </a:r>
          </a:p>
        </p:txBody>
      </p:sp>
      <p:sp>
        <p:nvSpPr>
          <p:cNvPr id="94212" name="灯片编号占位符 1"/>
          <p:cNvSpPr>
            <a:spLocks noGrp="1"/>
          </p:cNvSpPr>
          <p:nvPr>
            <p:ph type="sldNum" sz="quarter" idx="10"/>
          </p:nvPr>
        </p:nvSpPr>
        <p:spPr>
          <a:noFill/>
        </p:spPr>
        <p:txBody>
          <a:bodyPr/>
          <a:lstStyle/>
          <a:p>
            <a:fld id="{7D119D00-6386-47E3-BBDB-A54F752F29E3}" type="slidenum">
              <a:rPr lang="zh-CN" altLang="en-US" smtClean="0">
                <a:ea typeface="宋体" charset="-122"/>
              </a:rPr>
              <a:pPr/>
              <a:t>53</a:t>
            </a:fld>
            <a:endParaRPr lang="en-US" altLang="zh-CN">
              <a:ea typeface="宋体" charset="-122"/>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000125" y="274638"/>
            <a:ext cx="7143750" cy="1143000"/>
          </a:xfrm>
        </p:spPr>
        <p:txBody>
          <a:bodyPr>
            <a:spAutoFit/>
          </a:bodyPr>
          <a:lstStyle/>
          <a:p>
            <a:pPr eaLnBrk="1" hangingPunct="1"/>
            <a:r>
              <a:rPr lang="en-US" altLang="zh-CN"/>
              <a:t>Josephus</a:t>
            </a:r>
            <a:r>
              <a:rPr lang="zh-CN" altLang="en-US"/>
              <a:t>问题</a:t>
            </a:r>
          </a:p>
        </p:txBody>
      </p:sp>
      <p:sp>
        <p:nvSpPr>
          <p:cNvPr id="95235" name="Rectangle 3"/>
          <p:cNvSpPr>
            <a:spLocks noGrp="1" noChangeArrowheads="1"/>
          </p:cNvSpPr>
          <p:nvPr>
            <p:ph idx="1"/>
          </p:nvPr>
        </p:nvSpPr>
        <p:spPr>
          <a:xfrm>
            <a:off x="1000125" y="1600200"/>
            <a:ext cx="7143750" cy="4525963"/>
          </a:xfrm>
        </p:spPr>
        <p:txBody>
          <a:bodyPr/>
          <a:lstStyle/>
          <a:p>
            <a:pPr eaLnBrk="1" hangingPunct="1">
              <a:lnSpc>
                <a:spcPct val="120000"/>
              </a:lnSpc>
              <a:buFont typeface="Wingdings" pitchFamily="2" charset="2"/>
              <a:buNone/>
            </a:pPr>
            <a:r>
              <a:rPr lang="en-US" altLang="zh-CN"/>
              <a:t>		printf</a:t>
            </a:r>
            <a:r>
              <a:rPr lang="zh-CN" altLang="en-US"/>
              <a:t>：</a:t>
            </a:r>
            <a:r>
              <a:rPr lang="en-US" altLang="zh-CN"/>
              <a:t>p-&gt;data;  </a:t>
            </a:r>
            <a:r>
              <a:rPr lang="en-US" altLang="zh-CN">
                <a:solidFill>
                  <a:srgbClr val="008000"/>
                </a:solidFill>
              </a:rPr>
              <a:t>//</a:t>
            </a:r>
            <a:r>
              <a:rPr lang="zh-CN" altLang="en-US">
                <a:solidFill>
                  <a:srgbClr val="008000"/>
                </a:solidFill>
              </a:rPr>
              <a:t>输出数据元素</a:t>
            </a:r>
          </a:p>
          <a:p>
            <a:pPr eaLnBrk="1" hangingPunct="1">
              <a:lnSpc>
                <a:spcPct val="120000"/>
              </a:lnSpc>
              <a:buFont typeface="Wingdings" pitchFamily="2" charset="2"/>
              <a:buNone/>
            </a:pPr>
            <a:r>
              <a:rPr lang="en-US" altLang="zh-CN"/>
              <a:t>		</a:t>
            </a:r>
            <a:r>
              <a:rPr lang="en-US" altLang="zh-CN">
                <a:solidFill>
                  <a:srgbClr val="008000"/>
                </a:solidFill>
              </a:rPr>
              <a:t>//</a:t>
            </a:r>
            <a:r>
              <a:rPr lang="zh-CN" altLang="en-US">
                <a:solidFill>
                  <a:srgbClr val="008000"/>
                </a:solidFill>
              </a:rPr>
              <a:t>将第</a:t>
            </a:r>
            <a:r>
              <a:rPr lang="en-US" altLang="zh-CN">
                <a:solidFill>
                  <a:srgbClr val="008000"/>
                </a:solidFill>
              </a:rPr>
              <a:t>j</a:t>
            </a:r>
            <a:r>
              <a:rPr lang="zh-CN" altLang="en-US">
                <a:solidFill>
                  <a:srgbClr val="008000"/>
                </a:solidFill>
              </a:rPr>
              <a:t>个结点链到第</a:t>
            </a:r>
            <a:r>
              <a:rPr lang="en-US" altLang="zh-CN">
                <a:solidFill>
                  <a:srgbClr val="008000"/>
                </a:solidFill>
              </a:rPr>
              <a:t>j-2</a:t>
            </a:r>
            <a:r>
              <a:rPr lang="zh-CN" altLang="en-US">
                <a:solidFill>
                  <a:srgbClr val="008000"/>
                </a:solidFill>
              </a:rPr>
              <a:t>个结点上</a:t>
            </a:r>
          </a:p>
          <a:p>
            <a:pPr eaLnBrk="1" hangingPunct="1">
              <a:lnSpc>
                <a:spcPct val="120000"/>
              </a:lnSpc>
              <a:buFont typeface="Wingdings" pitchFamily="2" charset="2"/>
              <a:buNone/>
            </a:pPr>
            <a:r>
              <a:rPr lang="en-US" altLang="zh-CN"/>
              <a:t>		q-&gt;next=p-&gt;next;</a:t>
            </a:r>
          </a:p>
          <a:p>
            <a:pPr eaLnBrk="1" hangingPunct="1">
              <a:lnSpc>
                <a:spcPct val="120000"/>
              </a:lnSpc>
              <a:buFont typeface="Wingdings" pitchFamily="2" charset="2"/>
              <a:buNone/>
            </a:pPr>
            <a:r>
              <a:rPr lang="en-US" altLang="zh-CN"/>
              <a:t>		free (p);  </a:t>
            </a:r>
            <a:r>
              <a:rPr lang="en-US" altLang="zh-CN">
                <a:solidFill>
                  <a:srgbClr val="008000"/>
                </a:solidFill>
              </a:rPr>
              <a:t>//</a:t>
            </a:r>
            <a:r>
              <a:rPr lang="zh-CN" altLang="en-US">
                <a:solidFill>
                  <a:srgbClr val="008000"/>
                </a:solidFill>
              </a:rPr>
              <a:t>释放当前结点</a:t>
            </a:r>
          </a:p>
          <a:p>
            <a:pPr eaLnBrk="1" hangingPunct="1">
              <a:lnSpc>
                <a:spcPct val="120000"/>
              </a:lnSpc>
              <a:buFont typeface="Wingdings" pitchFamily="2" charset="2"/>
              <a:buNone/>
            </a:pPr>
            <a:r>
              <a:rPr lang="en-US" altLang="zh-CN"/>
              <a:t>		p=q-&gt;next;</a:t>
            </a:r>
            <a:endParaRPr lang="en-US" altLang="zh-CN">
              <a:solidFill>
                <a:srgbClr val="CC00CC"/>
              </a:solidFill>
            </a:endParaRPr>
          </a:p>
          <a:p>
            <a:pPr eaLnBrk="1" hangingPunct="1">
              <a:lnSpc>
                <a:spcPct val="120000"/>
              </a:lnSpc>
              <a:buFont typeface="Wingdings" pitchFamily="2" charset="2"/>
              <a:buNone/>
            </a:pPr>
            <a:r>
              <a:rPr lang="en-US" altLang="zh-CN"/>
              <a:t>	</a:t>
            </a:r>
            <a:r>
              <a:rPr lang="en-US" altLang="zh-CN">
                <a:solidFill>
                  <a:srgbClr val="CC0000"/>
                </a:solidFill>
              </a:rPr>
              <a:t>} </a:t>
            </a:r>
            <a:r>
              <a:rPr lang="en-US" altLang="zh-CN">
                <a:solidFill>
                  <a:srgbClr val="008000"/>
                </a:solidFill>
              </a:rPr>
              <a:t>//while</a:t>
            </a:r>
          </a:p>
          <a:p>
            <a:pPr eaLnBrk="1" hangingPunct="1">
              <a:lnSpc>
                <a:spcPct val="120000"/>
              </a:lnSpc>
              <a:buFont typeface="Wingdings" pitchFamily="2" charset="2"/>
              <a:buNone/>
            </a:pPr>
            <a:r>
              <a:rPr lang="en-US" altLang="zh-CN"/>
              <a:t>	printf: p-&gt;data; </a:t>
            </a:r>
            <a:r>
              <a:rPr lang="en-US" altLang="zh-CN">
                <a:solidFill>
                  <a:srgbClr val="008000"/>
                </a:solidFill>
              </a:rPr>
              <a:t>//</a:t>
            </a:r>
            <a:r>
              <a:rPr lang="zh-CN" altLang="en-US">
                <a:solidFill>
                  <a:srgbClr val="008000"/>
                </a:solidFill>
              </a:rPr>
              <a:t>输出最后</a:t>
            </a:r>
            <a:r>
              <a:rPr lang="en-US" altLang="zh-CN">
                <a:solidFill>
                  <a:srgbClr val="008000"/>
                </a:solidFill>
              </a:rPr>
              <a:t>1</a:t>
            </a:r>
            <a:r>
              <a:rPr lang="zh-CN" altLang="en-US">
                <a:solidFill>
                  <a:srgbClr val="008000"/>
                </a:solidFill>
              </a:rPr>
              <a:t>个数据元素</a:t>
            </a:r>
          </a:p>
          <a:p>
            <a:pPr eaLnBrk="1" hangingPunct="1">
              <a:lnSpc>
                <a:spcPct val="120000"/>
              </a:lnSpc>
              <a:buFont typeface="Wingdings" pitchFamily="2" charset="2"/>
              <a:buNone/>
            </a:pPr>
            <a:r>
              <a:rPr lang="en-US" altLang="zh-CN"/>
              <a:t>} </a:t>
            </a:r>
            <a:r>
              <a:rPr lang="en-US" altLang="zh-CN">
                <a:solidFill>
                  <a:srgbClr val="008000"/>
                </a:solidFill>
              </a:rPr>
              <a:t>// Josephus</a:t>
            </a:r>
          </a:p>
        </p:txBody>
      </p:sp>
      <p:sp>
        <p:nvSpPr>
          <p:cNvPr id="95236" name="灯片编号占位符 1"/>
          <p:cNvSpPr>
            <a:spLocks noGrp="1"/>
          </p:cNvSpPr>
          <p:nvPr>
            <p:ph type="sldNum" sz="quarter" idx="10"/>
          </p:nvPr>
        </p:nvSpPr>
        <p:spPr>
          <a:noFill/>
        </p:spPr>
        <p:txBody>
          <a:bodyPr/>
          <a:lstStyle/>
          <a:p>
            <a:fld id="{5B42A912-DEC3-490E-AE6B-D76D059BA898}" type="slidenum">
              <a:rPr lang="zh-CN" altLang="en-US" smtClean="0">
                <a:ea typeface="宋体" charset="-122"/>
              </a:rPr>
              <a:pPr/>
              <a:t>54</a:t>
            </a:fld>
            <a:endParaRPr lang="en-US" altLang="zh-CN">
              <a:ea typeface="宋体" charset="-122"/>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000125" y="274638"/>
            <a:ext cx="7143750" cy="1143000"/>
          </a:xfrm>
        </p:spPr>
        <p:txBody>
          <a:bodyPr>
            <a:spAutoFit/>
          </a:bodyPr>
          <a:lstStyle/>
          <a:p>
            <a:pPr eaLnBrk="1" hangingPunct="1"/>
            <a:r>
              <a:rPr lang="en-US" altLang="zh-CN"/>
              <a:t>Josephus</a:t>
            </a:r>
            <a:r>
              <a:rPr lang="zh-CN" altLang="en-US"/>
              <a:t>问题</a:t>
            </a:r>
          </a:p>
        </p:txBody>
      </p:sp>
      <p:sp>
        <p:nvSpPr>
          <p:cNvPr id="96259" name="Rectangle 3"/>
          <p:cNvSpPr>
            <a:spLocks noGrp="1" noChangeArrowheads="1"/>
          </p:cNvSpPr>
          <p:nvPr>
            <p:ph idx="1"/>
          </p:nvPr>
        </p:nvSpPr>
        <p:spPr>
          <a:xfrm>
            <a:off x="1000125" y="1600200"/>
            <a:ext cx="7143750" cy="4525963"/>
          </a:xfrm>
        </p:spPr>
        <p:txBody>
          <a:bodyPr/>
          <a:lstStyle/>
          <a:p>
            <a:pPr marL="363538" indent="-363538" eaLnBrk="1" hangingPunct="1"/>
            <a:r>
              <a:rPr lang="zh-CN" altLang="en-US"/>
              <a:t>算法的运行时间主要由两部分组成：</a:t>
            </a:r>
          </a:p>
          <a:p>
            <a:pPr marL="363538" indent="-363538" eaLnBrk="1" hangingPunct="1">
              <a:buFont typeface="Wingdings" pitchFamily="2" charset="2"/>
              <a:buNone/>
            </a:pPr>
            <a:r>
              <a:rPr lang="en-US" altLang="zh-CN">
                <a:solidFill>
                  <a:srgbClr val="006600"/>
                </a:solidFill>
              </a:rPr>
              <a:t>(1)</a:t>
            </a:r>
            <a:r>
              <a:rPr lang="zh-CN" altLang="en-US"/>
              <a:t>定位计数起始位置的时间</a:t>
            </a:r>
            <a:r>
              <a:rPr lang="en-US" altLang="zh-CN"/>
              <a:t>O(k)</a:t>
            </a:r>
            <a:r>
              <a:rPr lang="zh-CN" altLang="en-US"/>
              <a:t>；</a:t>
            </a:r>
          </a:p>
          <a:p>
            <a:pPr marL="363538" indent="-363538" eaLnBrk="1" hangingPunct="1">
              <a:buFont typeface="Wingdings" pitchFamily="2" charset="2"/>
              <a:buNone/>
            </a:pPr>
            <a:r>
              <a:rPr lang="en-US" altLang="zh-CN">
                <a:solidFill>
                  <a:srgbClr val="006600"/>
                </a:solidFill>
              </a:rPr>
              <a:t>(2)</a:t>
            </a:r>
            <a:r>
              <a:rPr lang="zh-CN" altLang="en-US"/>
              <a:t>对所有数据元素，依次完成计数到</a:t>
            </a:r>
            <a:r>
              <a:rPr lang="en-US" altLang="zh-CN"/>
              <a:t>m</a:t>
            </a:r>
            <a:r>
              <a:rPr lang="zh-CN" altLang="en-US"/>
              <a:t>及弹出数据元素的时间</a:t>
            </a:r>
            <a:r>
              <a:rPr lang="en-US" altLang="zh-CN"/>
              <a:t>O(m*n)</a:t>
            </a:r>
            <a:r>
              <a:rPr lang="zh-CN" altLang="en-US"/>
              <a:t>。</a:t>
            </a:r>
          </a:p>
          <a:p>
            <a:pPr marL="363538" indent="-363538" eaLnBrk="1" hangingPunct="1">
              <a:buFont typeface="Wingdings" pitchFamily="2" charset="2"/>
              <a:buNone/>
            </a:pPr>
            <a:r>
              <a:rPr lang="en-US" altLang="zh-CN">
                <a:solidFill>
                  <a:srgbClr val="006600"/>
                </a:solidFill>
                <a:sym typeface="Wingdings" pitchFamily="2" charset="2"/>
              </a:rPr>
              <a:t></a:t>
            </a:r>
            <a:r>
              <a:rPr lang="zh-CN" altLang="en-US"/>
              <a:t>算法的</a:t>
            </a:r>
            <a:r>
              <a:rPr lang="zh-CN" altLang="en-US">
                <a:solidFill>
                  <a:srgbClr val="CC0000"/>
                </a:solidFill>
              </a:rPr>
              <a:t>时间复杂度</a:t>
            </a:r>
            <a:r>
              <a:rPr lang="zh-CN" altLang="en-US"/>
              <a:t>为：</a:t>
            </a:r>
          </a:p>
          <a:p>
            <a:pPr marL="363538" indent="-363538" algn="ctr" eaLnBrk="1" hangingPunct="1">
              <a:buFont typeface="Wingdings" pitchFamily="2" charset="2"/>
              <a:buNone/>
            </a:pPr>
            <a:r>
              <a:rPr lang="en-US" altLang="zh-CN"/>
              <a:t>O(k)+O(m*n) </a:t>
            </a:r>
            <a:r>
              <a:rPr lang="en-US" altLang="zh-CN">
                <a:solidFill>
                  <a:srgbClr val="008000"/>
                </a:solidFill>
              </a:rPr>
              <a:t>=&gt; </a:t>
            </a:r>
            <a:r>
              <a:rPr lang="en-US" altLang="zh-CN"/>
              <a:t>max(O(k), O(m*n))</a:t>
            </a:r>
          </a:p>
        </p:txBody>
      </p:sp>
      <p:sp>
        <p:nvSpPr>
          <p:cNvPr id="96260" name="灯片编号占位符 1"/>
          <p:cNvSpPr>
            <a:spLocks noGrp="1"/>
          </p:cNvSpPr>
          <p:nvPr>
            <p:ph type="sldNum" sz="quarter" idx="10"/>
          </p:nvPr>
        </p:nvSpPr>
        <p:spPr>
          <a:noFill/>
        </p:spPr>
        <p:txBody>
          <a:bodyPr/>
          <a:lstStyle/>
          <a:p>
            <a:fld id="{BA9C3459-9602-4AA7-9F5E-C50988AC5928}" type="slidenum">
              <a:rPr lang="zh-CN" altLang="en-US" smtClean="0">
                <a:ea typeface="宋体" charset="-122"/>
              </a:rPr>
              <a:pPr/>
              <a:t>55</a:t>
            </a:fld>
            <a:endParaRPr lang="en-US" altLang="zh-CN">
              <a:ea typeface="宋体" charset="-12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双向链表 </a:t>
            </a:r>
          </a:p>
        </p:txBody>
      </p:sp>
      <p:sp>
        <p:nvSpPr>
          <p:cNvPr id="97283" name="Rectangle 3"/>
          <p:cNvSpPr>
            <a:spLocks noGrp="1" noChangeArrowheads="1"/>
          </p:cNvSpPr>
          <p:nvPr>
            <p:ph idx="1"/>
          </p:nvPr>
        </p:nvSpPr>
        <p:spPr>
          <a:xfrm>
            <a:off x="1000125" y="1600200"/>
            <a:ext cx="7143750" cy="4525963"/>
          </a:xfrm>
        </p:spPr>
        <p:txBody>
          <a:bodyPr/>
          <a:lstStyle/>
          <a:p>
            <a:pPr marL="363538" indent="-363538" eaLnBrk="1" hangingPunct="1"/>
            <a:r>
              <a:rPr lang="zh-CN" altLang="en-US"/>
              <a:t>链表的每个结点包含两个指针域，一个指向后继，一个指向前驱。</a:t>
            </a:r>
          </a:p>
          <a:p>
            <a:pPr marL="363538" indent="-363538" eaLnBrk="1" hangingPunct="1"/>
            <a:r>
              <a:rPr lang="zh-CN" altLang="en-US">
                <a:solidFill>
                  <a:srgbClr val="008000"/>
                </a:solidFill>
              </a:rPr>
              <a:t>双向链表示意图： </a:t>
            </a:r>
            <a:endParaRPr lang="en-US" altLang="zh-CN">
              <a:solidFill>
                <a:srgbClr val="008000"/>
              </a:solidFill>
            </a:endParaRPr>
          </a:p>
        </p:txBody>
      </p:sp>
      <p:sp>
        <p:nvSpPr>
          <p:cNvPr id="97284" name="灯片编号占位符 1"/>
          <p:cNvSpPr>
            <a:spLocks noGrp="1"/>
          </p:cNvSpPr>
          <p:nvPr>
            <p:ph type="sldNum" sz="quarter" idx="10"/>
          </p:nvPr>
        </p:nvSpPr>
        <p:spPr>
          <a:noFill/>
        </p:spPr>
        <p:txBody>
          <a:bodyPr/>
          <a:lstStyle/>
          <a:p>
            <a:fld id="{188835B5-9029-4DDA-8026-FAB123AEDE23}" type="slidenum">
              <a:rPr lang="zh-CN" altLang="en-US" smtClean="0">
                <a:ea typeface="宋体" charset="-122"/>
              </a:rPr>
              <a:pPr/>
              <a:t>56</a:t>
            </a:fld>
            <a:endParaRPr lang="en-US" altLang="zh-CN">
              <a:ea typeface="宋体" charset="-122"/>
            </a:endParaRPr>
          </a:p>
        </p:txBody>
      </p:sp>
      <p:pic>
        <p:nvPicPr>
          <p:cNvPr id="97285" name="Picture 4"/>
          <p:cNvPicPr>
            <a:picLocks noChangeAspect="1" noChangeArrowheads="1"/>
          </p:cNvPicPr>
          <p:nvPr/>
        </p:nvPicPr>
        <p:blipFill>
          <a:blip r:embed="rId2" cstate="print"/>
          <a:srcRect l="22162" t="40239" r="14635" b="33533"/>
          <a:stretch>
            <a:fillRect/>
          </a:stretch>
        </p:blipFill>
        <p:spPr bwMode="auto">
          <a:xfrm>
            <a:off x="1403350" y="3860800"/>
            <a:ext cx="6516688" cy="1731963"/>
          </a:xfrm>
          <a:prstGeom prst="rect">
            <a:avLst/>
          </a:prstGeom>
          <a:noFill/>
          <a:ln w="9525" algn="ctr">
            <a:noFill/>
            <a:miter lim="800000"/>
            <a:headEnd/>
            <a:tailEnd type="none" w="sm" len="lg"/>
          </a:ln>
        </p:spPr>
      </p:pic>
      <p:sp>
        <p:nvSpPr>
          <p:cNvPr id="97286" name="Line 5"/>
          <p:cNvSpPr>
            <a:spLocks noChangeShapeType="1"/>
          </p:cNvSpPr>
          <p:nvPr/>
        </p:nvSpPr>
        <p:spPr bwMode="auto">
          <a:xfrm>
            <a:off x="6240463" y="4797425"/>
            <a:ext cx="288925" cy="0"/>
          </a:xfrm>
          <a:prstGeom prst="line">
            <a:avLst/>
          </a:prstGeom>
          <a:noFill/>
          <a:ln w="38100">
            <a:solidFill>
              <a:schemeClr val="tx1"/>
            </a:solidFill>
            <a:prstDash val="sysDot"/>
            <a:round/>
            <a:headEnd/>
            <a:tailEnd type="none" w="sm" len="lg"/>
          </a:ln>
        </p:spPr>
        <p:txBody>
          <a:bodyPr/>
          <a:lstStyle/>
          <a:p>
            <a:endParaRPr lang="zh-CN" alt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双向链表</a:t>
            </a:r>
          </a:p>
        </p:txBody>
      </p:sp>
      <p:sp>
        <p:nvSpPr>
          <p:cNvPr id="98307" name="Rectangle 3"/>
          <p:cNvSpPr>
            <a:spLocks noGrp="1" noChangeArrowheads="1"/>
          </p:cNvSpPr>
          <p:nvPr>
            <p:ph idx="1"/>
          </p:nvPr>
        </p:nvSpPr>
        <p:spPr>
          <a:xfrm>
            <a:off x="1000125" y="1600200"/>
            <a:ext cx="7143750" cy="4525963"/>
          </a:xfrm>
        </p:spPr>
        <p:txBody>
          <a:bodyPr/>
          <a:lstStyle/>
          <a:p>
            <a:pPr eaLnBrk="1" hangingPunct="1">
              <a:buFont typeface="Wingdings" pitchFamily="2" charset="2"/>
              <a:buNone/>
            </a:pPr>
            <a:r>
              <a:rPr lang="zh-CN" altLang="en-US" dirty="0">
                <a:solidFill>
                  <a:srgbClr val="CC0000"/>
                </a:solidFill>
              </a:rPr>
              <a:t>双向链表结构类型：</a:t>
            </a:r>
          </a:p>
          <a:p>
            <a:pPr eaLnBrk="1" hangingPunct="1">
              <a:buFont typeface="Wingdings" pitchFamily="2" charset="2"/>
              <a:buNone/>
            </a:pPr>
            <a:r>
              <a:rPr lang="en-US" altLang="zh-CN" dirty="0" err="1"/>
              <a:t>typedef</a:t>
            </a:r>
            <a:r>
              <a:rPr lang="en-US" altLang="zh-CN" dirty="0">
                <a:solidFill>
                  <a:srgbClr val="3333FF"/>
                </a:solidFill>
              </a:rPr>
              <a:t> </a:t>
            </a:r>
            <a:r>
              <a:rPr lang="en-US" altLang="zh-CN" dirty="0" err="1">
                <a:solidFill>
                  <a:srgbClr val="3333FF"/>
                </a:solidFill>
              </a:rPr>
              <a:t>struct</a:t>
            </a:r>
            <a:r>
              <a:rPr lang="en-US" altLang="zh-CN" dirty="0">
                <a:solidFill>
                  <a:srgbClr val="3333FF"/>
                </a:solidFill>
              </a:rPr>
              <a:t> </a:t>
            </a:r>
            <a:r>
              <a:rPr lang="en-US" altLang="zh-CN" dirty="0" err="1">
                <a:solidFill>
                  <a:srgbClr val="3333FF"/>
                </a:solidFill>
              </a:rPr>
              <a:t>DNode</a:t>
            </a:r>
            <a:endParaRPr lang="en-US" altLang="zh-CN" dirty="0"/>
          </a:p>
          <a:p>
            <a:pPr eaLnBrk="1" hangingPunct="1">
              <a:buFont typeface="Wingdings" pitchFamily="2" charset="2"/>
              <a:buNone/>
            </a:pPr>
            <a:r>
              <a:rPr lang="en-US" altLang="zh-CN" dirty="0"/>
              <a:t>{	Type data</a:t>
            </a:r>
            <a:r>
              <a:rPr lang="zh-CN" altLang="en-US" dirty="0"/>
              <a:t>；		</a:t>
            </a:r>
            <a:r>
              <a:rPr lang="en-US" altLang="zh-CN" dirty="0">
                <a:solidFill>
                  <a:srgbClr val="008000"/>
                </a:solidFill>
              </a:rPr>
              <a:t>//</a:t>
            </a:r>
            <a:r>
              <a:rPr lang="zh-CN" altLang="en-US" dirty="0">
                <a:solidFill>
                  <a:srgbClr val="008000"/>
                </a:solidFill>
              </a:rPr>
              <a:t>数据域</a:t>
            </a:r>
          </a:p>
          <a:p>
            <a:pPr eaLnBrk="1" hangingPunct="1">
              <a:buFont typeface="Wingdings" pitchFamily="2" charset="2"/>
              <a:buNone/>
            </a:pPr>
            <a:r>
              <a:rPr lang="en-US" altLang="zh-CN" dirty="0"/>
              <a:t>	</a:t>
            </a:r>
            <a:r>
              <a:rPr lang="en-US" altLang="zh-CN" dirty="0" err="1">
                <a:solidFill>
                  <a:srgbClr val="3333FF"/>
                </a:solidFill>
              </a:rPr>
              <a:t>struct</a:t>
            </a:r>
            <a:r>
              <a:rPr lang="en-US" altLang="zh-CN" dirty="0">
                <a:solidFill>
                  <a:srgbClr val="3333FF"/>
                </a:solidFill>
              </a:rPr>
              <a:t> </a:t>
            </a:r>
            <a:r>
              <a:rPr lang="en-US" altLang="zh-CN" dirty="0" err="1">
                <a:solidFill>
                  <a:srgbClr val="3333FF"/>
                </a:solidFill>
              </a:rPr>
              <a:t>DNode</a:t>
            </a:r>
            <a:r>
              <a:rPr lang="en-US" altLang="zh-CN" dirty="0"/>
              <a:t> *prior;	</a:t>
            </a:r>
            <a:r>
              <a:rPr lang="en-US" altLang="zh-CN" dirty="0">
                <a:solidFill>
                  <a:srgbClr val="008000"/>
                </a:solidFill>
              </a:rPr>
              <a:t>//</a:t>
            </a:r>
            <a:r>
              <a:rPr lang="zh-CN" altLang="en-US" dirty="0">
                <a:solidFill>
                  <a:srgbClr val="008000"/>
                </a:solidFill>
              </a:rPr>
              <a:t>指向前驱</a:t>
            </a:r>
          </a:p>
          <a:p>
            <a:pPr eaLnBrk="1" hangingPunct="1">
              <a:buFont typeface="Wingdings" pitchFamily="2" charset="2"/>
              <a:buNone/>
            </a:pPr>
            <a:r>
              <a:rPr lang="en-US" altLang="zh-CN" dirty="0">
                <a:solidFill>
                  <a:srgbClr val="3333FF"/>
                </a:solidFill>
              </a:rPr>
              <a:t>	</a:t>
            </a:r>
            <a:r>
              <a:rPr lang="en-US" altLang="zh-CN" dirty="0" err="1">
                <a:solidFill>
                  <a:srgbClr val="3333FF"/>
                </a:solidFill>
              </a:rPr>
              <a:t>struct</a:t>
            </a:r>
            <a:r>
              <a:rPr lang="en-US" altLang="zh-CN" dirty="0">
                <a:solidFill>
                  <a:srgbClr val="3333FF"/>
                </a:solidFill>
              </a:rPr>
              <a:t> </a:t>
            </a:r>
            <a:r>
              <a:rPr lang="en-US" altLang="zh-CN" dirty="0" err="1">
                <a:solidFill>
                  <a:srgbClr val="3333FF"/>
                </a:solidFill>
              </a:rPr>
              <a:t>DNode</a:t>
            </a:r>
            <a:r>
              <a:rPr lang="en-US" altLang="zh-CN" dirty="0"/>
              <a:t> *next</a:t>
            </a:r>
            <a:r>
              <a:rPr lang="zh-CN" altLang="en-US" dirty="0"/>
              <a:t>；	</a:t>
            </a:r>
            <a:r>
              <a:rPr lang="en-US" altLang="zh-CN" dirty="0">
                <a:solidFill>
                  <a:srgbClr val="008000"/>
                </a:solidFill>
              </a:rPr>
              <a:t>//</a:t>
            </a:r>
            <a:r>
              <a:rPr lang="zh-CN" altLang="en-US" dirty="0">
                <a:solidFill>
                  <a:srgbClr val="008000"/>
                </a:solidFill>
              </a:rPr>
              <a:t>指向后继</a:t>
            </a:r>
          </a:p>
          <a:p>
            <a:pPr eaLnBrk="1" hangingPunct="1">
              <a:buFont typeface="Wingdings" pitchFamily="2" charset="2"/>
              <a:buNone/>
            </a:pPr>
            <a:r>
              <a:rPr lang="en-US" altLang="zh-CN" dirty="0"/>
              <a:t>} </a:t>
            </a:r>
            <a:r>
              <a:rPr lang="en-US" altLang="zh-CN" dirty="0" err="1"/>
              <a:t>DNode</a:t>
            </a:r>
            <a:r>
              <a:rPr lang="en-US" altLang="zh-CN" dirty="0"/>
              <a:t>, *</a:t>
            </a:r>
            <a:r>
              <a:rPr lang="en-US" altLang="zh-CN" dirty="0" err="1"/>
              <a:t>DLinkList</a:t>
            </a:r>
            <a:r>
              <a:rPr lang="en-US" altLang="zh-CN" dirty="0"/>
              <a:t>;</a:t>
            </a:r>
          </a:p>
        </p:txBody>
      </p:sp>
      <p:sp>
        <p:nvSpPr>
          <p:cNvPr id="98308" name="灯片编号占位符 1"/>
          <p:cNvSpPr>
            <a:spLocks noGrp="1"/>
          </p:cNvSpPr>
          <p:nvPr>
            <p:ph type="sldNum" sz="quarter" idx="10"/>
          </p:nvPr>
        </p:nvSpPr>
        <p:spPr>
          <a:noFill/>
        </p:spPr>
        <p:txBody>
          <a:bodyPr/>
          <a:lstStyle/>
          <a:p>
            <a:fld id="{290989D6-9CB1-41CD-A792-0633F765C5B6}" type="slidenum">
              <a:rPr lang="zh-CN" altLang="en-US" smtClean="0">
                <a:ea typeface="宋体" charset="-122"/>
              </a:rPr>
              <a:pPr/>
              <a:t>57</a:t>
            </a:fld>
            <a:endParaRPr lang="en-US" altLang="zh-CN">
              <a:ea typeface="宋体"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dirty="0"/>
              <a:t>在双向链表中插入元素</a:t>
            </a:r>
          </a:p>
        </p:txBody>
      </p:sp>
      <p:sp>
        <p:nvSpPr>
          <p:cNvPr id="99331" name="Rectangle 3"/>
          <p:cNvSpPr>
            <a:spLocks noGrp="1" noChangeArrowheads="1"/>
          </p:cNvSpPr>
          <p:nvPr>
            <p:ph idx="1"/>
          </p:nvPr>
        </p:nvSpPr>
        <p:spPr>
          <a:xfrm>
            <a:off x="1000125" y="1600200"/>
            <a:ext cx="7143750" cy="4525963"/>
          </a:xfrm>
        </p:spPr>
        <p:txBody>
          <a:bodyPr/>
          <a:lstStyle/>
          <a:p>
            <a:pPr marL="450850" indent="-450850" eaLnBrk="1" hangingPunct="1">
              <a:buFont typeface="Wingdings" pitchFamily="2" charset="2"/>
              <a:buNone/>
            </a:pPr>
            <a:r>
              <a:rPr lang="zh-CN" altLang="en-US">
                <a:solidFill>
                  <a:srgbClr val="008000"/>
                </a:solidFill>
                <a:sym typeface="Wingdings" pitchFamily="2" charset="2"/>
              </a:rPr>
              <a:t></a:t>
            </a:r>
            <a:r>
              <a:rPr lang="zh-CN" altLang="en-US">
                <a:sym typeface="Wingdings" pitchFamily="2" charset="2"/>
              </a:rPr>
              <a:t> </a:t>
            </a:r>
            <a:r>
              <a:rPr lang="zh-CN" altLang="en-US"/>
              <a:t>在双向链表</a:t>
            </a:r>
            <a:r>
              <a:rPr lang="en-US" altLang="zh-CN"/>
              <a:t>L</a:t>
            </a:r>
            <a:r>
              <a:rPr lang="zh-CN" altLang="en-US"/>
              <a:t>中的第</a:t>
            </a:r>
            <a:r>
              <a:rPr lang="en-US" altLang="zh-CN"/>
              <a:t>i</a:t>
            </a:r>
            <a:r>
              <a:rPr lang="zh-CN" altLang="en-US"/>
              <a:t>个元素之前插入一个数据元素</a:t>
            </a:r>
            <a:r>
              <a:rPr lang="en-US" altLang="zh-CN"/>
              <a:t>e</a:t>
            </a:r>
            <a:r>
              <a:rPr lang="zh-CN" altLang="en-US"/>
              <a:t>。</a:t>
            </a:r>
          </a:p>
        </p:txBody>
      </p:sp>
      <p:sp>
        <p:nvSpPr>
          <p:cNvPr id="99332" name="灯片编号占位符 1"/>
          <p:cNvSpPr>
            <a:spLocks noGrp="1"/>
          </p:cNvSpPr>
          <p:nvPr>
            <p:ph type="sldNum" sz="quarter" idx="10"/>
          </p:nvPr>
        </p:nvSpPr>
        <p:spPr>
          <a:noFill/>
        </p:spPr>
        <p:txBody>
          <a:bodyPr/>
          <a:lstStyle/>
          <a:p>
            <a:fld id="{AD664ACC-945E-4FF2-8A19-15250E24B675}" type="slidenum">
              <a:rPr lang="zh-CN" altLang="en-US" smtClean="0">
                <a:ea typeface="宋体" charset="-122"/>
              </a:rPr>
              <a:pPr/>
              <a:t>58</a:t>
            </a:fld>
            <a:endParaRPr lang="en-US" altLang="zh-CN">
              <a:ea typeface="宋体" charset="-122"/>
            </a:endParaRPr>
          </a:p>
        </p:txBody>
      </p:sp>
      <p:grpSp>
        <p:nvGrpSpPr>
          <p:cNvPr id="99333" name="Group 8"/>
          <p:cNvGrpSpPr>
            <a:grpSpLocks/>
          </p:cNvGrpSpPr>
          <p:nvPr/>
        </p:nvGrpSpPr>
        <p:grpSpPr bwMode="auto">
          <a:xfrm>
            <a:off x="2874963" y="4365625"/>
            <a:ext cx="1008062" cy="647700"/>
            <a:chOff x="884" y="2659"/>
            <a:chExt cx="635" cy="272"/>
          </a:xfrm>
        </p:grpSpPr>
        <p:sp>
          <p:nvSpPr>
            <p:cNvPr id="99397" name="Rectangle 5"/>
            <p:cNvSpPr>
              <a:spLocks noChangeArrowheads="1"/>
            </p:cNvSpPr>
            <p:nvPr/>
          </p:nvSpPr>
          <p:spPr bwMode="auto">
            <a:xfrm>
              <a:off x="884" y="2659"/>
              <a:ext cx="18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r>
                <a:rPr lang="en-US" altLang="zh-CN" sz="2400" b="1">
                  <a:solidFill>
                    <a:srgbClr val="3333FF"/>
                  </a:solidFill>
                </a:rPr>
                <a:t>^</a:t>
              </a:r>
              <a:endParaRPr lang="zh-CN" altLang="en-US" sz="2400" b="1">
                <a:solidFill>
                  <a:srgbClr val="3333FF"/>
                </a:solidFill>
              </a:endParaRPr>
            </a:p>
          </p:txBody>
        </p:sp>
        <p:sp>
          <p:nvSpPr>
            <p:cNvPr id="99398" name="Rectangle 6"/>
            <p:cNvSpPr>
              <a:spLocks noChangeArrowheads="1"/>
            </p:cNvSpPr>
            <p:nvPr/>
          </p:nvSpPr>
          <p:spPr bwMode="auto">
            <a:xfrm>
              <a:off x="1066" y="2659"/>
              <a:ext cx="27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r>
                <a:rPr lang="en-US" altLang="zh-CN" sz="2400" b="1">
                  <a:latin typeface="Times New Roman" pitchFamily="18" charset="0"/>
                </a:rPr>
                <a:t>a</a:t>
              </a:r>
              <a:r>
                <a:rPr lang="en-US" altLang="zh-CN" sz="2400" b="1" baseline="-25000">
                  <a:latin typeface="Times New Roman" pitchFamily="18" charset="0"/>
                </a:rPr>
                <a:t>1</a:t>
              </a:r>
            </a:p>
          </p:txBody>
        </p:sp>
        <p:sp>
          <p:nvSpPr>
            <p:cNvPr id="99399" name="Rectangle 7"/>
            <p:cNvSpPr>
              <a:spLocks noChangeArrowheads="1"/>
            </p:cNvSpPr>
            <p:nvPr/>
          </p:nvSpPr>
          <p:spPr bwMode="auto">
            <a:xfrm>
              <a:off x="1337" y="2659"/>
              <a:ext cx="18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grpSp>
      <p:sp>
        <p:nvSpPr>
          <p:cNvPr id="99334" name="Line 9"/>
          <p:cNvSpPr>
            <a:spLocks noChangeShapeType="1"/>
          </p:cNvSpPr>
          <p:nvPr/>
        </p:nvSpPr>
        <p:spPr bwMode="auto">
          <a:xfrm flipV="1">
            <a:off x="3740150" y="4005263"/>
            <a:ext cx="0" cy="647700"/>
          </a:xfrm>
          <a:prstGeom prst="line">
            <a:avLst/>
          </a:prstGeom>
          <a:noFill/>
          <a:ln w="38100">
            <a:solidFill>
              <a:srgbClr val="008000"/>
            </a:solidFill>
            <a:round/>
            <a:headEnd type="oval" w="med" len="med"/>
            <a:tailEnd type="none" w="lg" len="med"/>
          </a:ln>
        </p:spPr>
        <p:txBody>
          <a:bodyPr/>
          <a:lstStyle/>
          <a:p>
            <a:endParaRPr lang="zh-CN" altLang="en-US"/>
          </a:p>
        </p:txBody>
      </p:sp>
      <p:sp>
        <p:nvSpPr>
          <p:cNvPr id="99335" name="Line 10"/>
          <p:cNvSpPr>
            <a:spLocks noChangeShapeType="1"/>
          </p:cNvSpPr>
          <p:nvPr/>
        </p:nvSpPr>
        <p:spPr bwMode="auto">
          <a:xfrm flipV="1">
            <a:off x="3738563" y="4017963"/>
            <a:ext cx="1008062" cy="0"/>
          </a:xfrm>
          <a:prstGeom prst="line">
            <a:avLst/>
          </a:prstGeom>
          <a:noFill/>
          <a:ln w="38100">
            <a:solidFill>
              <a:srgbClr val="008000"/>
            </a:solidFill>
            <a:prstDash val="lgDashDotDot"/>
            <a:round/>
            <a:headEnd/>
            <a:tailEnd type="none" w="lg" len="med"/>
          </a:ln>
        </p:spPr>
        <p:txBody>
          <a:bodyPr/>
          <a:lstStyle/>
          <a:p>
            <a:endParaRPr lang="zh-CN" altLang="en-US"/>
          </a:p>
        </p:txBody>
      </p:sp>
      <p:grpSp>
        <p:nvGrpSpPr>
          <p:cNvPr id="99336" name="Group 15"/>
          <p:cNvGrpSpPr>
            <a:grpSpLocks/>
          </p:cNvGrpSpPr>
          <p:nvPr/>
        </p:nvGrpSpPr>
        <p:grpSpPr bwMode="auto">
          <a:xfrm>
            <a:off x="4243388" y="4365625"/>
            <a:ext cx="1008062" cy="647700"/>
            <a:chOff x="884" y="2659"/>
            <a:chExt cx="635" cy="272"/>
          </a:xfrm>
        </p:grpSpPr>
        <p:sp>
          <p:nvSpPr>
            <p:cNvPr id="99394" name="Rectangle 16"/>
            <p:cNvSpPr>
              <a:spLocks noChangeArrowheads="1"/>
            </p:cNvSpPr>
            <p:nvPr/>
          </p:nvSpPr>
          <p:spPr bwMode="auto">
            <a:xfrm>
              <a:off x="884" y="2659"/>
              <a:ext cx="18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sp>
          <p:nvSpPr>
            <p:cNvPr id="99395" name="Rectangle 17"/>
            <p:cNvSpPr>
              <a:spLocks noChangeArrowheads="1"/>
            </p:cNvSpPr>
            <p:nvPr/>
          </p:nvSpPr>
          <p:spPr bwMode="auto">
            <a:xfrm>
              <a:off x="1066" y="2659"/>
              <a:ext cx="27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r>
                <a:rPr lang="en-US" altLang="zh-CN" sz="2400" b="1">
                  <a:latin typeface="Times New Roman" pitchFamily="18" charset="0"/>
                </a:rPr>
                <a:t>a</a:t>
              </a:r>
              <a:r>
                <a:rPr lang="en-US" altLang="zh-CN" sz="2400" b="1" baseline="-25000">
                  <a:latin typeface="Times New Roman" pitchFamily="18" charset="0"/>
                </a:rPr>
                <a:t>i-1</a:t>
              </a:r>
            </a:p>
          </p:txBody>
        </p:sp>
        <p:sp>
          <p:nvSpPr>
            <p:cNvPr id="99396" name="Rectangle 18"/>
            <p:cNvSpPr>
              <a:spLocks noChangeArrowheads="1"/>
            </p:cNvSpPr>
            <p:nvPr/>
          </p:nvSpPr>
          <p:spPr bwMode="auto">
            <a:xfrm>
              <a:off x="1337" y="2659"/>
              <a:ext cx="18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grpSp>
      <p:grpSp>
        <p:nvGrpSpPr>
          <p:cNvPr id="99337" name="Group 19"/>
          <p:cNvGrpSpPr>
            <a:grpSpLocks/>
          </p:cNvGrpSpPr>
          <p:nvPr/>
        </p:nvGrpSpPr>
        <p:grpSpPr bwMode="auto">
          <a:xfrm>
            <a:off x="5757863" y="4365625"/>
            <a:ext cx="1008062" cy="647700"/>
            <a:chOff x="884" y="2659"/>
            <a:chExt cx="635" cy="272"/>
          </a:xfrm>
        </p:grpSpPr>
        <p:sp>
          <p:nvSpPr>
            <p:cNvPr id="99391" name="Rectangle 20"/>
            <p:cNvSpPr>
              <a:spLocks noChangeArrowheads="1"/>
            </p:cNvSpPr>
            <p:nvPr/>
          </p:nvSpPr>
          <p:spPr bwMode="auto">
            <a:xfrm>
              <a:off x="884" y="2659"/>
              <a:ext cx="18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sp>
          <p:nvSpPr>
            <p:cNvPr id="99392" name="Rectangle 21"/>
            <p:cNvSpPr>
              <a:spLocks noChangeArrowheads="1"/>
            </p:cNvSpPr>
            <p:nvPr/>
          </p:nvSpPr>
          <p:spPr bwMode="auto">
            <a:xfrm>
              <a:off x="1066" y="2659"/>
              <a:ext cx="27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r>
                <a:rPr lang="en-US" altLang="zh-CN" sz="2400" b="1">
                  <a:latin typeface="Times New Roman" pitchFamily="18" charset="0"/>
                </a:rPr>
                <a:t>a</a:t>
              </a:r>
              <a:r>
                <a:rPr lang="en-US" altLang="zh-CN" sz="2400" b="1" baseline="-25000">
                  <a:latin typeface="Times New Roman" pitchFamily="18" charset="0"/>
                </a:rPr>
                <a:t>i</a:t>
              </a:r>
            </a:p>
          </p:txBody>
        </p:sp>
        <p:sp>
          <p:nvSpPr>
            <p:cNvPr id="99393" name="Rectangle 22"/>
            <p:cNvSpPr>
              <a:spLocks noChangeArrowheads="1"/>
            </p:cNvSpPr>
            <p:nvPr/>
          </p:nvSpPr>
          <p:spPr bwMode="auto">
            <a:xfrm>
              <a:off x="1337" y="2659"/>
              <a:ext cx="18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grpSp>
      <p:grpSp>
        <p:nvGrpSpPr>
          <p:cNvPr id="99338" name="Group 23"/>
          <p:cNvGrpSpPr>
            <a:grpSpLocks/>
          </p:cNvGrpSpPr>
          <p:nvPr/>
        </p:nvGrpSpPr>
        <p:grpSpPr bwMode="auto">
          <a:xfrm>
            <a:off x="7126288" y="4365625"/>
            <a:ext cx="1008062" cy="647700"/>
            <a:chOff x="884" y="2659"/>
            <a:chExt cx="635" cy="272"/>
          </a:xfrm>
        </p:grpSpPr>
        <p:sp>
          <p:nvSpPr>
            <p:cNvPr id="99388" name="Rectangle 24"/>
            <p:cNvSpPr>
              <a:spLocks noChangeArrowheads="1"/>
            </p:cNvSpPr>
            <p:nvPr/>
          </p:nvSpPr>
          <p:spPr bwMode="auto">
            <a:xfrm>
              <a:off x="884" y="2659"/>
              <a:ext cx="18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sp>
          <p:nvSpPr>
            <p:cNvPr id="99389" name="Rectangle 25"/>
            <p:cNvSpPr>
              <a:spLocks noChangeArrowheads="1"/>
            </p:cNvSpPr>
            <p:nvPr/>
          </p:nvSpPr>
          <p:spPr bwMode="auto">
            <a:xfrm>
              <a:off x="1066" y="2659"/>
              <a:ext cx="27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r>
                <a:rPr lang="en-US" altLang="zh-CN" sz="2400" b="1">
                  <a:latin typeface="Times New Roman" pitchFamily="18" charset="0"/>
                </a:rPr>
                <a:t>a</a:t>
              </a:r>
              <a:r>
                <a:rPr lang="en-US" altLang="zh-CN" sz="2400" b="1" baseline="-25000">
                  <a:latin typeface="Times New Roman" pitchFamily="18" charset="0"/>
                </a:rPr>
                <a:t>n</a:t>
              </a:r>
            </a:p>
          </p:txBody>
        </p:sp>
        <p:sp>
          <p:nvSpPr>
            <p:cNvPr id="99390" name="Rectangle 26"/>
            <p:cNvSpPr>
              <a:spLocks noChangeArrowheads="1"/>
            </p:cNvSpPr>
            <p:nvPr/>
          </p:nvSpPr>
          <p:spPr bwMode="auto">
            <a:xfrm>
              <a:off x="1337" y="2659"/>
              <a:ext cx="18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r>
                <a:rPr lang="en-US" altLang="zh-CN" sz="2400" b="1">
                  <a:solidFill>
                    <a:srgbClr val="008000"/>
                  </a:solidFill>
                </a:rPr>
                <a:t>^</a:t>
              </a:r>
            </a:p>
          </p:txBody>
        </p:sp>
      </p:grpSp>
      <p:sp>
        <p:nvSpPr>
          <p:cNvPr id="99339" name="Line 27"/>
          <p:cNvSpPr>
            <a:spLocks noChangeShapeType="1"/>
          </p:cNvSpPr>
          <p:nvPr/>
        </p:nvSpPr>
        <p:spPr bwMode="auto">
          <a:xfrm flipH="1">
            <a:off x="4733925" y="4005263"/>
            <a:ext cx="0" cy="360362"/>
          </a:xfrm>
          <a:prstGeom prst="line">
            <a:avLst/>
          </a:prstGeom>
          <a:noFill/>
          <a:ln w="38100">
            <a:solidFill>
              <a:srgbClr val="008000"/>
            </a:solidFill>
            <a:round/>
            <a:headEnd/>
            <a:tailEnd type="triangle" w="lg" len="med"/>
          </a:ln>
        </p:spPr>
        <p:txBody>
          <a:bodyPr/>
          <a:lstStyle/>
          <a:p>
            <a:endParaRPr lang="zh-CN" altLang="en-US"/>
          </a:p>
        </p:txBody>
      </p:sp>
      <p:sp>
        <p:nvSpPr>
          <p:cNvPr id="99340" name="Line 29"/>
          <p:cNvSpPr>
            <a:spLocks noChangeShapeType="1"/>
          </p:cNvSpPr>
          <p:nvPr/>
        </p:nvSpPr>
        <p:spPr bwMode="auto">
          <a:xfrm flipV="1">
            <a:off x="6621463" y="4005263"/>
            <a:ext cx="1008062" cy="0"/>
          </a:xfrm>
          <a:prstGeom prst="line">
            <a:avLst/>
          </a:prstGeom>
          <a:noFill/>
          <a:ln w="38100">
            <a:solidFill>
              <a:srgbClr val="008000"/>
            </a:solidFill>
            <a:prstDash val="lgDashDotDot"/>
            <a:round/>
            <a:headEnd/>
            <a:tailEnd type="none" w="lg" len="med"/>
          </a:ln>
        </p:spPr>
        <p:txBody>
          <a:bodyPr/>
          <a:lstStyle/>
          <a:p>
            <a:endParaRPr lang="zh-CN" altLang="en-US"/>
          </a:p>
        </p:txBody>
      </p:sp>
      <p:sp>
        <p:nvSpPr>
          <p:cNvPr id="99341" name="Line 30"/>
          <p:cNvSpPr>
            <a:spLocks noChangeShapeType="1"/>
          </p:cNvSpPr>
          <p:nvPr/>
        </p:nvSpPr>
        <p:spPr bwMode="auto">
          <a:xfrm flipH="1">
            <a:off x="7616825" y="3992563"/>
            <a:ext cx="0" cy="360362"/>
          </a:xfrm>
          <a:prstGeom prst="line">
            <a:avLst/>
          </a:prstGeom>
          <a:noFill/>
          <a:ln w="38100">
            <a:solidFill>
              <a:srgbClr val="008000"/>
            </a:solidFill>
            <a:round/>
            <a:headEnd/>
            <a:tailEnd type="triangle" w="lg" len="med"/>
          </a:ln>
        </p:spPr>
        <p:txBody>
          <a:bodyPr/>
          <a:lstStyle/>
          <a:p>
            <a:endParaRPr lang="zh-CN" altLang="en-US"/>
          </a:p>
        </p:txBody>
      </p:sp>
      <p:sp>
        <p:nvSpPr>
          <p:cNvPr id="99342" name="Line 31"/>
          <p:cNvSpPr>
            <a:spLocks noChangeShapeType="1"/>
          </p:cNvSpPr>
          <p:nvPr/>
        </p:nvSpPr>
        <p:spPr bwMode="auto">
          <a:xfrm flipV="1">
            <a:off x="5108575" y="3992563"/>
            <a:ext cx="0" cy="647700"/>
          </a:xfrm>
          <a:prstGeom prst="line">
            <a:avLst/>
          </a:prstGeom>
          <a:noFill/>
          <a:ln w="38100">
            <a:solidFill>
              <a:srgbClr val="008000"/>
            </a:solidFill>
            <a:round/>
            <a:headEnd type="oval" w="med" len="med"/>
            <a:tailEnd type="none" w="lg" len="med"/>
          </a:ln>
        </p:spPr>
        <p:txBody>
          <a:bodyPr/>
          <a:lstStyle/>
          <a:p>
            <a:endParaRPr lang="zh-CN" altLang="en-US"/>
          </a:p>
        </p:txBody>
      </p:sp>
      <p:sp>
        <p:nvSpPr>
          <p:cNvPr id="79904" name="Line 32"/>
          <p:cNvSpPr>
            <a:spLocks noChangeShapeType="1"/>
          </p:cNvSpPr>
          <p:nvPr/>
        </p:nvSpPr>
        <p:spPr bwMode="auto">
          <a:xfrm flipV="1">
            <a:off x="5108575" y="4005263"/>
            <a:ext cx="1150938" cy="0"/>
          </a:xfrm>
          <a:prstGeom prst="line">
            <a:avLst/>
          </a:prstGeom>
          <a:noFill/>
          <a:ln w="38100">
            <a:solidFill>
              <a:srgbClr val="008000"/>
            </a:solidFill>
            <a:round/>
            <a:headEnd/>
            <a:tailEnd type="none" w="lg" len="med"/>
          </a:ln>
        </p:spPr>
        <p:txBody>
          <a:bodyPr/>
          <a:lstStyle/>
          <a:p>
            <a:endParaRPr lang="zh-CN" altLang="en-US"/>
          </a:p>
        </p:txBody>
      </p:sp>
      <p:sp>
        <p:nvSpPr>
          <p:cNvPr id="99344" name="Line 33"/>
          <p:cNvSpPr>
            <a:spLocks noChangeShapeType="1"/>
          </p:cNvSpPr>
          <p:nvPr/>
        </p:nvSpPr>
        <p:spPr bwMode="auto">
          <a:xfrm flipH="1">
            <a:off x="6261100" y="3992563"/>
            <a:ext cx="0" cy="360362"/>
          </a:xfrm>
          <a:prstGeom prst="line">
            <a:avLst/>
          </a:prstGeom>
          <a:noFill/>
          <a:ln w="38100">
            <a:solidFill>
              <a:srgbClr val="008000"/>
            </a:solidFill>
            <a:round/>
            <a:headEnd/>
            <a:tailEnd type="triangle" w="lg" len="med"/>
          </a:ln>
        </p:spPr>
        <p:txBody>
          <a:bodyPr/>
          <a:lstStyle/>
          <a:p>
            <a:endParaRPr lang="zh-CN" altLang="en-US"/>
          </a:p>
        </p:txBody>
      </p:sp>
      <p:sp>
        <p:nvSpPr>
          <p:cNvPr id="99345" name="Line 34"/>
          <p:cNvSpPr>
            <a:spLocks noChangeShapeType="1"/>
          </p:cNvSpPr>
          <p:nvPr/>
        </p:nvSpPr>
        <p:spPr bwMode="auto">
          <a:xfrm rot="10800000" flipV="1">
            <a:off x="7270750" y="4725988"/>
            <a:ext cx="0" cy="647700"/>
          </a:xfrm>
          <a:prstGeom prst="line">
            <a:avLst/>
          </a:prstGeom>
          <a:noFill/>
          <a:ln w="38100">
            <a:solidFill>
              <a:srgbClr val="3366FF"/>
            </a:solidFill>
            <a:round/>
            <a:headEnd type="oval" w="med" len="med"/>
            <a:tailEnd type="none" w="lg" len="med"/>
          </a:ln>
        </p:spPr>
        <p:txBody>
          <a:bodyPr/>
          <a:lstStyle/>
          <a:p>
            <a:endParaRPr lang="zh-CN" altLang="en-US"/>
          </a:p>
        </p:txBody>
      </p:sp>
      <p:sp>
        <p:nvSpPr>
          <p:cNvPr id="99346" name="Line 35"/>
          <p:cNvSpPr>
            <a:spLocks noChangeShapeType="1"/>
          </p:cNvSpPr>
          <p:nvPr/>
        </p:nvSpPr>
        <p:spPr bwMode="auto">
          <a:xfrm rot="10800000" flipV="1">
            <a:off x="6230938" y="5360988"/>
            <a:ext cx="1008062" cy="0"/>
          </a:xfrm>
          <a:prstGeom prst="line">
            <a:avLst/>
          </a:prstGeom>
          <a:noFill/>
          <a:ln w="38100">
            <a:solidFill>
              <a:srgbClr val="3366FF"/>
            </a:solidFill>
            <a:prstDash val="lgDashDotDot"/>
            <a:round/>
            <a:headEnd/>
            <a:tailEnd type="none" w="lg" len="med"/>
          </a:ln>
        </p:spPr>
        <p:txBody>
          <a:bodyPr/>
          <a:lstStyle/>
          <a:p>
            <a:endParaRPr lang="zh-CN" altLang="en-US"/>
          </a:p>
        </p:txBody>
      </p:sp>
      <p:sp>
        <p:nvSpPr>
          <p:cNvPr id="99347" name="Line 36"/>
          <p:cNvSpPr>
            <a:spLocks noChangeShapeType="1"/>
          </p:cNvSpPr>
          <p:nvPr/>
        </p:nvSpPr>
        <p:spPr bwMode="auto">
          <a:xfrm rot="10800000" flipH="1">
            <a:off x="6275388" y="5013325"/>
            <a:ext cx="0" cy="360363"/>
          </a:xfrm>
          <a:prstGeom prst="line">
            <a:avLst/>
          </a:prstGeom>
          <a:noFill/>
          <a:ln w="38100">
            <a:solidFill>
              <a:srgbClr val="3366FF"/>
            </a:solidFill>
            <a:round/>
            <a:headEnd/>
            <a:tailEnd type="triangle" w="lg" len="med"/>
          </a:ln>
        </p:spPr>
        <p:txBody>
          <a:bodyPr/>
          <a:lstStyle/>
          <a:p>
            <a:endParaRPr lang="zh-CN" altLang="en-US"/>
          </a:p>
        </p:txBody>
      </p:sp>
      <p:sp>
        <p:nvSpPr>
          <p:cNvPr id="99348" name="Line 37"/>
          <p:cNvSpPr>
            <a:spLocks noChangeShapeType="1"/>
          </p:cNvSpPr>
          <p:nvPr/>
        </p:nvSpPr>
        <p:spPr bwMode="auto">
          <a:xfrm rot="10800000" flipV="1">
            <a:off x="4389438" y="4738688"/>
            <a:ext cx="0" cy="647700"/>
          </a:xfrm>
          <a:prstGeom prst="line">
            <a:avLst/>
          </a:prstGeom>
          <a:noFill/>
          <a:ln w="38100">
            <a:solidFill>
              <a:srgbClr val="3366FF"/>
            </a:solidFill>
            <a:round/>
            <a:headEnd type="oval" w="med" len="med"/>
            <a:tailEnd type="none" w="lg" len="med"/>
          </a:ln>
        </p:spPr>
        <p:txBody>
          <a:bodyPr/>
          <a:lstStyle/>
          <a:p>
            <a:endParaRPr lang="zh-CN" altLang="en-US"/>
          </a:p>
        </p:txBody>
      </p:sp>
      <p:sp>
        <p:nvSpPr>
          <p:cNvPr id="99349" name="Line 38"/>
          <p:cNvSpPr>
            <a:spLocks noChangeShapeType="1"/>
          </p:cNvSpPr>
          <p:nvPr/>
        </p:nvSpPr>
        <p:spPr bwMode="auto">
          <a:xfrm rot="10800000" flipV="1">
            <a:off x="3357563" y="5375275"/>
            <a:ext cx="1008062" cy="0"/>
          </a:xfrm>
          <a:prstGeom prst="line">
            <a:avLst/>
          </a:prstGeom>
          <a:noFill/>
          <a:ln w="38100">
            <a:solidFill>
              <a:srgbClr val="3366FF"/>
            </a:solidFill>
            <a:prstDash val="lgDashDotDot"/>
            <a:round/>
            <a:headEnd/>
            <a:tailEnd type="none" w="lg" len="med"/>
          </a:ln>
        </p:spPr>
        <p:txBody>
          <a:bodyPr/>
          <a:lstStyle/>
          <a:p>
            <a:endParaRPr lang="zh-CN" altLang="en-US"/>
          </a:p>
        </p:txBody>
      </p:sp>
      <p:sp>
        <p:nvSpPr>
          <p:cNvPr id="99350" name="Line 39"/>
          <p:cNvSpPr>
            <a:spLocks noChangeShapeType="1"/>
          </p:cNvSpPr>
          <p:nvPr/>
        </p:nvSpPr>
        <p:spPr bwMode="auto">
          <a:xfrm rot="10800000" flipH="1">
            <a:off x="3392488" y="5026025"/>
            <a:ext cx="0" cy="360363"/>
          </a:xfrm>
          <a:prstGeom prst="line">
            <a:avLst/>
          </a:prstGeom>
          <a:noFill/>
          <a:ln w="38100">
            <a:solidFill>
              <a:srgbClr val="3366FF"/>
            </a:solidFill>
            <a:round/>
            <a:headEnd/>
            <a:tailEnd type="triangle" w="lg" len="med"/>
          </a:ln>
        </p:spPr>
        <p:txBody>
          <a:bodyPr/>
          <a:lstStyle/>
          <a:p>
            <a:endParaRPr lang="zh-CN" altLang="en-US"/>
          </a:p>
        </p:txBody>
      </p:sp>
      <p:sp>
        <p:nvSpPr>
          <p:cNvPr id="79913" name="Line 41"/>
          <p:cNvSpPr>
            <a:spLocks noChangeShapeType="1"/>
          </p:cNvSpPr>
          <p:nvPr/>
        </p:nvSpPr>
        <p:spPr bwMode="auto">
          <a:xfrm rot="10800000" flipV="1">
            <a:off x="4746625" y="5372100"/>
            <a:ext cx="1150938" cy="0"/>
          </a:xfrm>
          <a:prstGeom prst="line">
            <a:avLst/>
          </a:prstGeom>
          <a:noFill/>
          <a:ln w="38100">
            <a:solidFill>
              <a:srgbClr val="3366FF"/>
            </a:solidFill>
            <a:round/>
            <a:headEnd/>
            <a:tailEnd type="none" w="lg" len="med"/>
          </a:ln>
        </p:spPr>
        <p:txBody>
          <a:bodyPr/>
          <a:lstStyle/>
          <a:p>
            <a:endParaRPr lang="zh-CN" altLang="en-US"/>
          </a:p>
        </p:txBody>
      </p:sp>
      <p:sp>
        <p:nvSpPr>
          <p:cNvPr id="99352" name="Line 42"/>
          <p:cNvSpPr>
            <a:spLocks noChangeShapeType="1"/>
          </p:cNvSpPr>
          <p:nvPr/>
        </p:nvSpPr>
        <p:spPr bwMode="auto">
          <a:xfrm rot="10800000" flipH="1">
            <a:off x="4748213" y="5026025"/>
            <a:ext cx="0" cy="360363"/>
          </a:xfrm>
          <a:prstGeom prst="line">
            <a:avLst/>
          </a:prstGeom>
          <a:noFill/>
          <a:ln w="38100">
            <a:solidFill>
              <a:srgbClr val="3366FF"/>
            </a:solidFill>
            <a:round/>
            <a:headEnd/>
            <a:tailEnd type="triangle" w="lg" len="med"/>
          </a:ln>
        </p:spPr>
        <p:txBody>
          <a:bodyPr/>
          <a:lstStyle/>
          <a:p>
            <a:endParaRPr lang="zh-CN" altLang="en-US"/>
          </a:p>
        </p:txBody>
      </p:sp>
      <p:grpSp>
        <p:nvGrpSpPr>
          <p:cNvPr id="99353" name="Group 44"/>
          <p:cNvGrpSpPr>
            <a:grpSpLocks/>
          </p:cNvGrpSpPr>
          <p:nvPr/>
        </p:nvGrpSpPr>
        <p:grpSpPr bwMode="auto">
          <a:xfrm>
            <a:off x="1506538" y="4365625"/>
            <a:ext cx="1008062" cy="647700"/>
            <a:chOff x="884" y="2659"/>
            <a:chExt cx="635" cy="272"/>
          </a:xfrm>
        </p:grpSpPr>
        <p:sp>
          <p:nvSpPr>
            <p:cNvPr id="99385" name="Rectangle 45"/>
            <p:cNvSpPr>
              <a:spLocks noChangeArrowheads="1"/>
            </p:cNvSpPr>
            <p:nvPr/>
          </p:nvSpPr>
          <p:spPr bwMode="auto">
            <a:xfrm>
              <a:off x="884" y="2659"/>
              <a:ext cx="18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endParaRPr lang="zh-CN" altLang="en-US" sz="2400" b="1">
                <a:solidFill>
                  <a:srgbClr val="3333FF"/>
                </a:solidFill>
              </a:endParaRPr>
            </a:p>
          </p:txBody>
        </p:sp>
        <p:sp>
          <p:nvSpPr>
            <p:cNvPr id="99386" name="Rectangle 46" descr="50%"/>
            <p:cNvSpPr>
              <a:spLocks noChangeArrowheads="1"/>
            </p:cNvSpPr>
            <p:nvPr/>
          </p:nvSpPr>
          <p:spPr bwMode="auto">
            <a:xfrm>
              <a:off x="1066" y="2659"/>
              <a:ext cx="272" cy="272"/>
            </a:xfrm>
            <a:prstGeom prst="rect">
              <a:avLst/>
            </a:prstGeom>
            <a:pattFill prst="pct50">
              <a:fgClr>
                <a:schemeClr val="bg2"/>
              </a:fgClr>
              <a:bgClr>
                <a:schemeClr val="bg1"/>
              </a:bgClr>
            </a:pattFill>
            <a:ln w="6350" algn="ctr">
              <a:solidFill>
                <a:schemeClr val="tx1"/>
              </a:solidFill>
              <a:miter lim="800000"/>
              <a:headEnd/>
              <a:tailEnd type="none" w="sm" len="lg"/>
            </a:ln>
          </p:spPr>
          <p:txBody>
            <a:bodyPr wrap="none" lIns="0" tIns="0" rIns="0" bIns="0" anchor="ctr" anchorCtr="1"/>
            <a:lstStyle/>
            <a:p>
              <a:pPr algn="ctr"/>
              <a:endParaRPr lang="en-US" altLang="zh-CN" sz="2400" b="1" baseline="-25000">
                <a:latin typeface="Times New Roman" pitchFamily="18" charset="0"/>
              </a:endParaRPr>
            </a:p>
          </p:txBody>
        </p:sp>
        <p:sp>
          <p:nvSpPr>
            <p:cNvPr id="99387" name="Rectangle 47"/>
            <p:cNvSpPr>
              <a:spLocks noChangeArrowheads="1"/>
            </p:cNvSpPr>
            <p:nvPr/>
          </p:nvSpPr>
          <p:spPr bwMode="auto">
            <a:xfrm>
              <a:off x="1337" y="2659"/>
              <a:ext cx="18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grpSp>
      <p:sp>
        <p:nvSpPr>
          <p:cNvPr id="99354" name="Line 48"/>
          <p:cNvSpPr>
            <a:spLocks noChangeShapeType="1"/>
          </p:cNvSpPr>
          <p:nvPr/>
        </p:nvSpPr>
        <p:spPr bwMode="auto">
          <a:xfrm flipV="1">
            <a:off x="2371725" y="4005263"/>
            <a:ext cx="0" cy="647700"/>
          </a:xfrm>
          <a:prstGeom prst="line">
            <a:avLst/>
          </a:prstGeom>
          <a:noFill/>
          <a:ln w="38100">
            <a:solidFill>
              <a:srgbClr val="008000"/>
            </a:solidFill>
            <a:round/>
            <a:headEnd type="oval" w="med" len="med"/>
            <a:tailEnd type="none" w="lg" len="med"/>
          </a:ln>
        </p:spPr>
        <p:txBody>
          <a:bodyPr/>
          <a:lstStyle/>
          <a:p>
            <a:endParaRPr lang="zh-CN" altLang="en-US"/>
          </a:p>
        </p:txBody>
      </p:sp>
      <p:sp>
        <p:nvSpPr>
          <p:cNvPr id="99355" name="Line 49"/>
          <p:cNvSpPr>
            <a:spLocks noChangeShapeType="1"/>
          </p:cNvSpPr>
          <p:nvPr/>
        </p:nvSpPr>
        <p:spPr bwMode="auto">
          <a:xfrm flipV="1">
            <a:off x="2370138" y="4017963"/>
            <a:ext cx="1008062" cy="0"/>
          </a:xfrm>
          <a:prstGeom prst="line">
            <a:avLst/>
          </a:prstGeom>
          <a:noFill/>
          <a:ln w="38100">
            <a:solidFill>
              <a:srgbClr val="008000"/>
            </a:solidFill>
            <a:round/>
            <a:headEnd/>
            <a:tailEnd type="none" w="lg" len="med"/>
          </a:ln>
        </p:spPr>
        <p:txBody>
          <a:bodyPr/>
          <a:lstStyle/>
          <a:p>
            <a:endParaRPr lang="zh-CN" altLang="en-US"/>
          </a:p>
        </p:txBody>
      </p:sp>
      <p:sp>
        <p:nvSpPr>
          <p:cNvPr id="99356" name="Line 50"/>
          <p:cNvSpPr>
            <a:spLocks noChangeShapeType="1"/>
          </p:cNvSpPr>
          <p:nvPr/>
        </p:nvSpPr>
        <p:spPr bwMode="auto">
          <a:xfrm flipH="1">
            <a:off x="3365500" y="4005263"/>
            <a:ext cx="0" cy="360362"/>
          </a:xfrm>
          <a:prstGeom prst="line">
            <a:avLst/>
          </a:prstGeom>
          <a:noFill/>
          <a:ln w="38100">
            <a:solidFill>
              <a:srgbClr val="008000"/>
            </a:solidFill>
            <a:round/>
            <a:headEnd/>
            <a:tailEnd type="triangle" w="lg" len="med"/>
          </a:ln>
        </p:spPr>
        <p:txBody>
          <a:bodyPr/>
          <a:lstStyle/>
          <a:p>
            <a:endParaRPr lang="zh-CN" altLang="en-US"/>
          </a:p>
        </p:txBody>
      </p:sp>
      <p:sp>
        <p:nvSpPr>
          <p:cNvPr id="99357" name="Line 51"/>
          <p:cNvSpPr>
            <a:spLocks noChangeShapeType="1"/>
          </p:cNvSpPr>
          <p:nvPr/>
        </p:nvSpPr>
        <p:spPr bwMode="auto">
          <a:xfrm rot="10800000" flipH="1" flipV="1">
            <a:off x="1646238" y="4724400"/>
            <a:ext cx="1587" cy="935038"/>
          </a:xfrm>
          <a:prstGeom prst="line">
            <a:avLst/>
          </a:prstGeom>
          <a:noFill/>
          <a:ln w="38100">
            <a:solidFill>
              <a:srgbClr val="3366FF"/>
            </a:solidFill>
            <a:round/>
            <a:headEnd type="oval" w="med" len="med"/>
            <a:tailEnd type="none" w="lg" len="med"/>
          </a:ln>
        </p:spPr>
        <p:txBody>
          <a:bodyPr/>
          <a:lstStyle/>
          <a:p>
            <a:endParaRPr lang="zh-CN" altLang="en-US"/>
          </a:p>
        </p:txBody>
      </p:sp>
      <p:sp>
        <p:nvSpPr>
          <p:cNvPr id="99358" name="Line 52"/>
          <p:cNvSpPr>
            <a:spLocks noChangeShapeType="1"/>
          </p:cNvSpPr>
          <p:nvPr/>
        </p:nvSpPr>
        <p:spPr bwMode="auto">
          <a:xfrm rot="10800000" flipV="1">
            <a:off x="1649413" y="5646738"/>
            <a:ext cx="5973762" cy="0"/>
          </a:xfrm>
          <a:prstGeom prst="line">
            <a:avLst/>
          </a:prstGeom>
          <a:noFill/>
          <a:ln w="38100">
            <a:solidFill>
              <a:srgbClr val="3366FF"/>
            </a:solidFill>
            <a:round/>
            <a:headEnd/>
            <a:tailEnd type="none" w="lg" len="med"/>
          </a:ln>
        </p:spPr>
        <p:txBody>
          <a:bodyPr/>
          <a:lstStyle/>
          <a:p>
            <a:endParaRPr lang="zh-CN" altLang="en-US"/>
          </a:p>
        </p:txBody>
      </p:sp>
      <p:sp>
        <p:nvSpPr>
          <p:cNvPr id="99359" name="Line 53"/>
          <p:cNvSpPr>
            <a:spLocks noChangeShapeType="1"/>
          </p:cNvSpPr>
          <p:nvPr/>
        </p:nvSpPr>
        <p:spPr bwMode="auto">
          <a:xfrm rot="10800000" flipH="1">
            <a:off x="7627938" y="5013325"/>
            <a:ext cx="0" cy="647700"/>
          </a:xfrm>
          <a:prstGeom prst="line">
            <a:avLst/>
          </a:prstGeom>
          <a:noFill/>
          <a:ln w="38100">
            <a:solidFill>
              <a:srgbClr val="3366FF"/>
            </a:solidFill>
            <a:round/>
            <a:headEnd/>
            <a:tailEnd type="triangle" w="lg" len="med"/>
          </a:ln>
        </p:spPr>
        <p:txBody>
          <a:bodyPr/>
          <a:lstStyle/>
          <a:p>
            <a:endParaRPr lang="zh-CN" altLang="en-US"/>
          </a:p>
        </p:txBody>
      </p:sp>
      <p:sp>
        <p:nvSpPr>
          <p:cNvPr id="99360" name="Text Box 54"/>
          <p:cNvSpPr txBox="1">
            <a:spLocks noChangeArrowheads="1"/>
          </p:cNvSpPr>
          <p:nvPr/>
        </p:nvSpPr>
        <p:spPr bwMode="auto">
          <a:xfrm>
            <a:off x="900113" y="4437063"/>
            <a:ext cx="360362" cy="519112"/>
          </a:xfrm>
          <a:prstGeom prst="rect">
            <a:avLst/>
          </a:prstGeom>
          <a:noFill/>
          <a:ln w="6350" algn="ctr">
            <a:noFill/>
            <a:miter lim="800000"/>
            <a:headEnd/>
            <a:tailEnd type="none" w="sm" len="lg"/>
          </a:ln>
        </p:spPr>
        <p:txBody>
          <a:bodyPr>
            <a:spAutoFit/>
          </a:bodyPr>
          <a:lstStyle/>
          <a:p>
            <a:pPr algn="ctr">
              <a:spcBef>
                <a:spcPct val="50000"/>
              </a:spcBef>
            </a:pPr>
            <a:r>
              <a:rPr lang="en-US" altLang="zh-CN" sz="2800" b="1">
                <a:latin typeface="Times New Roman" pitchFamily="18" charset="0"/>
              </a:rPr>
              <a:t>L</a:t>
            </a:r>
          </a:p>
        </p:txBody>
      </p:sp>
      <p:sp>
        <p:nvSpPr>
          <p:cNvPr id="99361" name="Line 55"/>
          <p:cNvSpPr>
            <a:spLocks noChangeShapeType="1"/>
          </p:cNvSpPr>
          <p:nvPr/>
        </p:nvSpPr>
        <p:spPr bwMode="auto">
          <a:xfrm>
            <a:off x="1220788" y="4724400"/>
            <a:ext cx="288925" cy="0"/>
          </a:xfrm>
          <a:prstGeom prst="line">
            <a:avLst/>
          </a:prstGeom>
          <a:noFill/>
          <a:ln w="38100">
            <a:solidFill>
              <a:srgbClr val="FF6600"/>
            </a:solidFill>
            <a:round/>
            <a:headEnd/>
            <a:tailEnd type="triangle" w="lg" len="med"/>
          </a:ln>
        </p:spPr>
        <p:txBody>
          <a:bodyPr/>
          <a:lstStyle/>
          <a:p>
            <a:endParaRPr lang="zh-CN" altLang="en-US"/>
          </a:p>
        </p:txBody>
      </p:sp>
      <p:grpSp>
        <p:nvGrpSpPr>
          <p:cNvPr id="7" name="Group 56"/>
          <p:cNvGrpSpPr>
            <a:grpSpLocks/>
          </p:cNvGrpSpPr>
          <p:nvPr/>
        </p:nvGrpSpPr>
        <p:grpSpPr bwMode="auto">
          <a:xfrm>
            <a:off x="5033963" y="2997200"/>
            <a:ext cx="1008062" cy="647700"/>
            <a:chOff x="884" y="2659"/>
            <a:chExt cx="635" cy="272"/>
          </a:xfrm>
        </p:grpSpPr>
        <p:sp>
          <p:nvSpPr>
            <p:cNvPr id="99382" name="Rectangle 57"/>
            <p:cNvSpPr>
              <a:spLocks noChangeArrowheads="1"/>
            </p:cNvSpPr>
            <p:nvPr/>
          </p:nvSpPr>
          <p:spPr bwMode="auto">
            <a:xfrm>
              <a:off x="884" y="2659"/>
              <a:ext cx="182" cy="272"/>
            </a:xfrm>
            <a:prstGeom prst="rect">
              <a:avLst/>
            </a:prstGeom>
            <a:solidFill>
              <a:schemeClr val="bg1"/>
            </a:solidFill>
            <a:ln w="25400" algn="ctr">
              <a:solidFill>
                <a:schemeClr val="tx1"/>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sp>
          <p:nvSpPr>
            <p:cNvPr id="99383" name="Rectangle 58"/>
            <p:cNvSpPr>
              <a:spLocks noChangeArrowheads="1"/>
            </p:cNvSpPr>
            <p:nvPr/>
          </p:nvSpPr>
          <p:spPr bwMode="auto">
            <a:xfrm>
              <a:off x="1066" y="2659"/>
              <a:ext cx="272" cy="272"/>
            </a:xfrm>
            <a:prstGeom prst="rect">
              <a:avLst/>
            </a:prstGeom>
            <a:solidFill>
              <a:schemeClr val="bg1"/>
            </a:solidFill>
            <a:ln w="25400" algn="ctr">
              <a:solidFill>
                <a:schemeClr val="tx1"/>
              </a:solidFill>
              <a:miter lim="800000"/>
              <a:headEnd/>
              <a:tailEnd type="none" w="sm" len="lg"/>
            </a:ln>
          </p:spPr>
          <p:txBody>
            <a:bodyPr wrap="none" lIns="0" tIns="0" rIns="0" bIns="0" anchor="ctr" anchorCtr="1"/>
            <a:lstStyle/>
            <a:p>
              <a:pPr algn="ctr"/>
              <a:r>
                <a:rPr lang="en-US" altLang="zh-CN" sz="2800" b="1">
                  <a:latin typeface="Times New Roman" pitchFamily="18" charset="0"/>
                </a:rPr>
                <a:t>e</a:t>
              </a:r>
              <a:endParaRPr lang="en-US" altLang="zh-CN" sz="2800" b="1" baseline="-25000">
                <a:latin typeface="Times New Roman" pitchFamily="18" charset="0"/>
              </a:endParaRPr>
            </a:p>
          </p:txBody>
        </p:sp>
        <p:sp>
          <p:nvSpPr>
            <p:cNvPr id="99384" name="Rectangle 59"/>
            <p:cNvSpPr>
              <a:spLocks noChangeArrowheads="1"/>
            </p:cNvSpPr>
            <p:nvPr/>
          </p:nvSpPr>
          <p:spPr bwMode="auto">
            <a:xfrm>
              <a:off x="1337" y="2659"/>
              <a:ext cx="182" cy="272"/>
            </a:xfrm>
            <a:prstGeom prst="rect">
              <a:avLst/>
            </a:prstGeom>
            <a:solidFill>
              <a:schemeClr val="bg1"/>
            </a:solidFill>
            <a:ln w="25400" algn="ctr">
              <a:solidFill>
                <a:schemeClr val="tx1"/>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grpSp>
      <p:sp>
        <p:nvSpPr>
          <p:cNvPr id="79932" name="Line 60"/>
          <p:cNvSpPr>
            <a:spLocks noChangeShapeType="1"/>
          </p:cNvSpPr>
          <p:nvPr/>
        </p:nvSpPr>
        <p:spPr bwMode="auto">
          <a:xfrm flipV="1">
            <a:off x="5899150" y="3357563"/>
            <a:ext cx="360363" cy="0"/>
          </a:xfrm>
          <a:prstGeom prst="line">
            <a:avLst/>
          </a:prstGeom>
          <a:noFill/>
          <a:ln w="38100">
            <a:solidFill>
              <a:srgbClr val="008000"/>
            </a:solidFill>
            <a:round/>
            <a:headEnd type="oval" w="med" len="med"/>
            <a:tailEnd type="none" w="lg" len="med"/>
          </a:ln>
        </p:spPr>
        <p:txBody>
          <a:bodyPr/>
          <a:lstStyle/>
          <a:p>
            <a:endParaRPr lang="zh-CN" altLang="en-US"/>
          </a:p>
        </p:txBody>
      </p:sp>
      <p:sp>
        <p:nvSpPr>
          <p:cNvPr id="79933" name="Line 61"/>
          <p:cNvSpPr>
            <a:spLocks noChangeShapeType="1"/>
          </p:cNvSpPr>
          <p:nvPr/>
        </p:nvSpPr>
        <p:spPr bwMode="auto">
          <a:xfrm flipH="1">
            <a:off x="6257925" y="3344863"/>
            <a:ext cx="0" cy="1008062"/>
          </a:xfrm>
          <a:prstGeom prst="line">
            <a:avLst/>
          </a:prstGeom>
          <a:noFill/>
          <a:ln w="38100">
            <a:solidFill>
              <a:srgbClr val="008000"/>
            </a:solidFill>
            <a:round/>
            <a:headEnd/>
            <a:tailEnd type="triangle" w="lg" len="med"/>
          </a:ln>
        </p:spPr>
        <p:txBody>
          <a:bodyPr/>
          <a:lstStyle/>
          <a:p>
            <a:endParaRPr lang="zh-CN" altLang="en-US"/>
          </a:p>
        </p:txBody>
      </p:sp>
      <p:sp>
        <p:nvSpPr>
          <p:cNvPr id="79934" name="Line 62"/>
          <p:cNvSpPr>
            <a:spLocks noChangeShapeType="1"/>
          </p:cNvSpPr>
          <p:nvPr/>
        </p:nvSpPr>
        <p:spPr bwMode="auto">
          <a:xfrm flipV="1">
            <a:off x="4891088" y="4005263"/>
            <a:ext cx="233362" cy="0"/>
          </a:xfrm>
          <a:prstGeom prst="line">
            <a:avLst/>
          </a:prstGeom>
          <a:noFill/>
          <a:ln w="38100">
            <a:solidFill>
              <a:srgbClr val="008000"/>
            </a:solidFill>
            <a:round/>
            <a:headEnd/>
            <a:tailEnd type="none" w="lg" len="med"/>
          </a:ln>
        </p:spPr>
        <p:txBody>
          <a:bodyPr/>
          <a:lstStyle/>
          <a:p>
            <a:endParaRPr lang="zh-CN" altLang="en-US"/>
          </a:p>
        </p:txBody>
      </p:sp>
      <p:sp>
        <p:nvSpPr>
          <p:cNvPr id="79936" name="Line 64"/>
          <p:cNvSpPr>
            <a:spLocks noChangeShapeType="1"/>
          </p:cNvSpPr>
          <p:nvPr/>
        </p:nvSpPr>
        <p:spPr bwMode="auto">
          <a:xfrm flipV="1">
            <a:off x="4891088" y="2709863"/>
            <a:ext cx="0" cy="1312862"/>
          </a:xfrm>
          <a:prstGeom prst="line">
            <a:avLst/>
          </a:prstGeom>
          <a:noFill/>
          <a:ln w="38100">
            <a:solidFill>
              <a:srgbClr val="008000"/>
            </a:solidFill>
            <a:round/>
            <a:headEnd/>
            <a:tailEnd type="none" w="lg" len="med"/>
          </a:ln>
        </p:spPr>
        <p:txBody>
          <a:bodyPr/>
          <a:lstStyle/>
          <a:p>
            <a:endParaRPr lang="zh-CN" altLang="en-US"/>
          </a:p>
        </p:txBody>
      </p:sp>
      <p:sp>
        <p:nvSpPr>
          <p:cNvPr id="79937" name="Line 65"/>
          <p:cNvSpPr>
            <a:spLocks noChangeShapeType="1"/>
          </p:cNvSpPr>
          <p:nvPr/>
        </p:nvSpPr>
        <p:spPr bwMode="auto">
          <a:xfrm flipV="1">
            <a:off x="4878388" y="2722563"/>
            <a:ext cx="665162" cy="0"/>
          </a:xfrm>
          <a:prstGeom prst="line">
            <a:avLst/>
          </a:prstGeom>
          <a:noFill/>
          <a:ln w="38100">
            <a:solidFill>
              <a:srgbClr val="008000"/>
            </a:solidFill>
            <a:round/>
            <a:headEnd/>
            <a:tailEnd type="none" w="lg" len="med"/>
          </a:ln>
        </p:spPr>
        <p:txBody>
          <a:bodyPr/>
          <a:lstStyle/>
          <a:p>
            <a:endParaRPr lang="zh-CN" altLang="en-US"/>
          </a:p>
        </p:txBody>
      </p:sp>
      <p:sp>
        <p:nvSpPr>
          <p:cNvPr id="79938" name="Line 66"/>
          <p:cNvSpPr>
            <a:spLocks noChangeShapeType="1"/>
          </p:cNvSpPr>
          <p:nvPr/>
        </p:nvSpPr>
        <p:spPr bwMode="auto">
          <a:xfrm flipH="1">
            <a:off x="5538788" y="2709863"/>
            <a:ext cx="0" cy="287337"/>
          </a:xfrm>
          <a:prstGeom prst="line">
            <a:avLst/>
          </a:prstGeom>
          <a:noFill/>
          <a:ln w="38100">
            <a:solidFill>
              <a:srgbClr val="008000"/>
            </a:solidFill>
            <a:round/>
            <a:headEnd/>
            <a:tailEnd type="triangle" w="lg" len="med"/>
          </a:ln>
        </p:spPr>
        <p:txBody>
          <a:bodyPr/>
          <a:lstStyle/>
          <a:p>
            <a:endParaRPr lang="zh-CN" altLang="en-US"/>
          </a:p>
        </p:txBody>
      </p:sp>
      <p:sp>
        <p:nvSpPr>
          <p:cNvPr id="79939" name="Line 67"/>
          <p:cNvSpPr>
            <a:spLocks noChangeShapeType="1"/>
          </p:cNvSpPr>
          <p:nvPr/>
        </p:nvSpPr>
        <p:spPr bwMode="auto">
          <a:xfrm rot="10800000" flipV="1">
            <a:off x="5178425" y="3357563"/>
            <a:ext cx="0" cy="431800"/>
          </a:xfrm>
          <a:prstGeom prst="line">
            <a:avLst/>
          </a:prstGeom>
          <a:noFill/>
          <a:ln w="38100">
            <a:solidFill>
              <a:srgbClr val="3366FF"/>
            </a:solidFill>
            <a:round/>
            <a:headEnd type="oval" w="med" len="med"/>
            <a:tailEnd type="none" w="lg" len="med"/>
          </a:ln>
        </p:spPr>
        <p:txBody>
          <a:bodyPr/>
          <a:lstStyle/>
          <a:p>
            <a:endParaRPr lang="zh-CN" altLang="en-US"/>
          </a:p>
        </p:txBody>
      </p:sp>
      <p:sp>
        <p:nvSpPr>
          <p:cNvPr id="79940" name="Line 68"/>
          <p:cNvSpPr>
            <a:spLocks noChangeShapeType="1"/>
          </p:cNvSpPr>
          <p:nvPr/>
        </p:nvSpPr>
        <p:spPr bwMode="auto">
          <a:xfrm rot="10800000" flipV="1">
            <a:off x="5173663" y="3786188"/>
            <a:ext cx="233362" cy="0"/>
          </a:xfrm>
          <a:prstGeom prst="line">
            <a:avLst/>
          </a:prstGeom>
          <a:noFill/>
          <a:ln w="38100">
            <a:solidFill>
              <a:srgbClr val="3366FF"/>
            </a:solidFill>
            <a:round/>
            <a:headEnd/>
            <a:tailEnd type="none" w="lg" len="med"/>
          </a:ln>
        </p:spPr>
        <p:txBody>
          <a:bodyPr/>
          <a:lstStyle/>
          <a:p>
            <a:endParaRPr lang="zh-CN" altLang="en-US"/>
          </a:p>
        </p:txBody>
      </p:sp>
      <p:sp>
        <p:nvSpPr>
          <p:cNvPr id="79941" name="Line 69"/>
          <p:cNvSpPr>
            <a:spLocks noChangeShapeType="1"/>
          </p:cNvSpPr>
          <p:nvPr/>
        </p:nvSpPr>
        <p:spPr bwMode="auto">
          <a:xfrm rot="10800000" flipV="1">
            <a:off x="5394325" y="3781425"/>
            <a:ext cx="0" cy="1601788"/>
          </a:xfrm>
          <a:prstGeom prst="line">
            <a:avLst/>
          </a:prstGeom>
          <a:noFill/>
          <a:ln w="38100">
            <a:solidFill>
              <a:srgbClr val="3366FF"/>
            </a:solidFill>
            <a:round/>
            <a:headEnd/>
            <a:tailEnd type="none" w="lg" len="med"/>
          </a:ln>
        </p:spPr>
        <p:txBody>
          <a:bodyPr/>
          <a:lstStyle/>
          <a:p>
            <a:endParaRPr lang="zh-CN" altLang="en-US"/>
          </a:p>
        </p:txBody>
      </p:sp>
      <p:sp>
        <p:nvSpPr>
          <p:cNvPr id="99372" name="Line 70"/>
          <p:cNvSpPr>
            <a:spLocks noChangeShapeType="1"/>
          </p:cNvSpPr>
          <p:nvPr/>
        </p:nvSpPr>
        <p:spPr bwMode="auto">
          <a:xfrm rot="10800000" flipV="1">
            <a:off x="4746625" y="5373688"/>
            <a:ext cx="647700" cy="0"/>
          </a:xfrm>
          <a:prstGeom prst="line">
            <a:avLst/>
          </a:prstGeom>
          <a:noFill/>
          <a:ln w="38100">
            <a:solidFill>
              <a:srgbClr val="3366FF"/>
            </a:solidFill>
            <a:round/>
            <a:headEnd/>
            <a:tailEnd type="none" w="lg" len="med"/>
          </a:ln>
        </p:spPr>
        <p:txBody>
          <a:bodyPr/>
          <a:lstStyle/>
          <a:p>
            <a:endParaRPr lang="zh-CN" altLang="en-US"/>
          </a:p>
        </p:txBody>
      </p:sp>
      <p:sp>
        <p:nvSpPr>
          <p:cNvPr id="79944" name="Line 72"/>
          <p:cNvSpPr>
            <a:spLocks noChangeShapeType="1"/>
          </p:cNvSpPr>
          <p:nvPr/>
        </p:nvSpPr>
        <p:spPr bwMode="auto">
          <a:xfrm rot="10800000" flipH="1">
            <a:off x="5551488" y="3644900"/>
            <a:ext cx="0" cy="1081088"/>
          </a:xfrm>
          <a:prstGeom prst="line">
            <a:avLst/>
          </a:prstGeom>
          <a:noFill/>
          <a:ln w="38100">
            <a:solidFill>
              <a:srgbClr val="3366FF"/>
            </a:solidFill>
            <a:round/>
            <a:headEnd/>
            <a:tailEnd type="triangle" w="lg" len="med"/>
          </a:ln>
        </p:spPr>
        <p:txBody>
          <a:bodyPr/>
          <a:lstStyle/>
          <a:p>
            <a:endParaRPr lang="zh-CN" altLang="en-US"/>
          </a:p>
        </p:txBody>
      </p:sp>
      <p:grpSp>
        <p:nvGrpSpPr>
          <p:cNvPr id="8" name="Group 73"/>
          <p:cNvGrpSpPr>
            <a:grpSpLocks/>
          </p:cNvGrpSpPr>
          <p:nvPr/>
        </p:nvGrpSpPr>
        <p:grpSpPr bwMode="auto">
          <a:xfrm>
            <a:off x="5754688" y="4365625"/>
            <a:ext cx="1008062" cy="647700"/>
            <a:chOff x="884" y="2659"/>
            <a:chExt cx="635" cy="272"/>
          </a:xfrm>
        </p:grpSpPr>
        <p:sp>
          <p:nvSpPr>
            <p:cNvPr id="99379" name="Rectangle 74"/>
            <p:cNvSpPr>
              <a:spLocks noChangeArrowheads="1"/>
            </p:cNvSpPr>
            <p:nvPr/>
          </p:nvSpPr>
          <p:spPr bwMode="auto">
            <a:xfrm>
              <a:off x="884" y="2659"/>
              <a:ext cx="182" cy="272"/>
            </a:xfrm>
            <a:prstGeom prst="rect">
              <a:avLst/>
            </a:prstGeom>
            <a:solidFill>
              <a:schemeClr val="bg1"/>
            </a:solidFill>
            <a:ln w="25400" algn="ctr">
              <a:solidFill>
                <a:srgbClr val="FF0000"/>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sp>
          <p:nvSpPr>
            <p:cNvPr id="99380" name="Rectangle 75"/>
            <p:cNvSpPr>
              <a:spLocks noChangeArrowheads="1"/>
            </p:cNvSpPr>
            <p:nvPr/>
          </p:nvSpPr>
          <p:spPr bwMode="auto">
            <a:xfrm>
              <a:off x="1066" y="2659"/>
              <a:ext cx="272" cy="272"/>
            </a:xfrm>
            <a:prstGeom prst="rect">
              <a:avLst/>
            </a:prstGeom>
            <a:solidFill>
              <a:schemeClr val="bg1"/>
            </a:solidFill>
            <a:ln w="25400" algn="ctr">
              <a:solidFill>
                <a:srgbClr val="FF0000"/>
              </a:solidFill>
              <a:miter lim="800000"/>
              <a:headEnd/>
              <a:tailEnd type="none" w="sm" len="lg"/>
            </a:ln>
          </p:spPr>
          <p:txBody>
            <a:bodyPr wrap="none" lIns="0" tIns="0" rIns="0" bIns="0" anchor="ctr" anchorCtr="1"/>
            <a:lstStyle/>
            <a:p>
              <a:pPr algn="ctr"/>
              <a:r>
                <a:rPr lang="en-US" altLang="zh-CN" sz="2800" b="1">
                  <a:solidFill>
                    <a:srgbClr val="FF0000"/>
                  </a:solidFill>
                  <a:latin typeface="Times New Roman" pitchFamily="18" charset="0"/>
                </a:rPr>
                <a:t>a</a:t>
              </a:r>
              <a:r>
                <a:rPr lang="en-US" altLang="zh-CN" sz="2800" b="1" baseline="-25000">
                  <a:solidFill>
                    <a:srgbClr val="FF0000"/>
                  </a:solidFill>
                  <a:latin typeface="Times New Roman" pitchFamily="18" charset="0"/>
                </a:rPr>
                <a:t>i</a:t>
              </a:r>
            </a:p>
          </p:txBody>
        </p:sp>
        <p:sp>
          <p:nvSpPr>
            <p:cNvPr id="99381" name="Rectangle 76"/>
            <p:cNvSpPr>
              <a:spLocks noChangeArrowheads="1"/>
            </p:cNvSpPr>
            <p:nvPr/>
          </p:nvSpPr>
          <p:spPr bwMode="auto">
            <a:xfrm>
              <a:off x="1337" y="2659"/>
              <a:ext cx="182" cy="272"/>
            </a:xfrm>
            <a:prstGeom prst="rect">
              <a:avLst/>
            </a:prstGeom>
            <a:solidFill>
              <a:schemeClr val="bg1"/>
            </a:solidFill>
            <a:ln w="25400" algn="ctr">
              <a:solidFill>
                <a:srgbClr val="FF0000"/>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grpSp>
      <p:sp>
        <p:nvSpPr>
          <p:cNvPr id="79943" name="Line 71"/>
          <p:cNvSpPr>
            <a:spLocks noChangeShapeType="1"/>
          </p:cNvSpPr>
          <p:nvPr/>
        </p:nvSpPr>
        <p:spPr bwMode="auto">
          <a:xfrm rot="10800000" flipV="1">
            <a:off x="5538788" y="4725988"/>
            <a:ext cx="360362" cy="0"/>
          </a:xfrm>
          <a:prstGeom prst="line">
            <a:avLst/>
          </a:prstGeom>
          <a:noFill/>
          <a:ln w="38100">
            <a:solidFill>
              <a:srgbClr val="3366FF"/>
            </a:solidFill>
            <a:round/>
            <a:headEnd type="oval" w="med" len="med"/>
            <a:tailEnd type="none" w="lg" len="med"/>
          </a:ln>
        </p:spPr>
        <p:txBody>
          <a:bodyPr/>
          <a:lstStyle/>
          <a:p>
            <a:endParaRPr lang="zh-CN" altLang="en-US"/>
          </a:p>
        </p:txBody>
      </p:sp>
      <p:sp>
        <p:nvSpPr>
          <p:cNvPr id="79912" name="Line 40"/>
          <p:cNvSpPr>
            <a:spLocks noChangeShapeType="1"/>
          </p:cNvSpPr>
          <p:nvPr/>
        </p:nvSpPr>
        <p:spPr bwMode="auto">
          <a:xfrm rot="10800000" flipV="1">
            <a:off x="5902325" y="4738688"/>
            <a:ext cx="0" cy="647700"/>
          </a:xfrm>
          <a:prstGeom prst="line">
            <a:avLst/>
          </a:prstGeom>
          <a:noFill/>
          <a:ln w="38100">
            <a:solidFill>
              <a:srgbClr val="3366FF"/>
            </a:solidFill>
            <a:round/>
            <a:headEnd type="oval" w="med" len="med"/>
            <a:tailEnd type="none" w="lg" len="med"/>
          </a:ln>
        </p:spPr>
        <p:txBody>
          <a:bodyPr/>
          <a:lstStyle/>
          <a:p>
            <a:endParaRPr lang="zh-CN" altLang="en-US"/>
          </a:p>
        </p:txBody>
      </p:sp>
      <p:sp>
        <p:nvSpPr>
          <p:cNvPr id="99377" name="Line 28"/>
          <p:cNvSpPr>
            <a:spLocks noChangeShapeType="1"/>
          </p:cNvSpPr>
          <p:nvPr/>
        </p:nvSpPr>
        <p:spPr bwMode="auto">
          <a:xfrm flipV="1">
            <a:off x="6623050" y="3992563"/>
            <a:ext cx="0" cy="647700"/>
          </a:xfrm>
          <a:prstGeom prst="line">
            <a:avLst/>
          </a:prstGeom>
          <a:noFill/>
          <a:ln w="38100">
            <a:solidFill>
              <a:srgbClr val="008000"/>
            </a:solidFill>
            <a:round/>
            <a:headEnd type="oval" w="med" len="med"/>
            <a:tailEnd type="none" w="lg" len="med"/>
          </a:ln>
        </p:spPr>
        <p:txBody>
          <a:bodyPr/>
          <a:lstStyle/>
          <a:p>
            <a:endParaRPr lang="zh-CN" altLang="en-US"/>
          </a:p>
        </p:txBody>
      </p:sp>
      <p:sp>
        <p:nvSpPr>
          <p:cNvPr id="67661" name="Text Box 77"/>
          <p:cNvSpPr txBox="1">
            <a:spLocks noChangeArrowheads="1"/>
          </p:cNvSpPr>
          <p:nvPr/>
        </p:nvSpPr>
        <p:spPr bwMode="auto">
          <a:xfrm>
            <a:off x="5724525" y="2478088"/>
            <a:ext cx="431800" cy="519112"/>
          </a:xfrm>
          <a:prstGeom prst="rect">
            <a:avLst/>
          </a:prstGeom>
          <a:noFill/>
          <a:ln w="6350" algn="ctr">
            <a:noFill/>
            <a:miter lim="800000"/>
            <a:headEnd/>
            <a:tailEnd type="none" w="sm" len="lg"/>
          </a:ln>
        </p:spPr>
        <p:txBody>
          <a:bodyPr>
            <a:spAutoFit/>
          </a:bodyPr>
          <a:lstStyle/>
          <a:p>
            <a:pPr algn="ctr">
              <a:spcBef>
                <a:spcPct val="50000"/>
              </a:spcBef>
            </a:pPr>
            <a:r>
              <a:rPr lang="en-US" altLang="zh-CN" sz="2800" b="1">
                <a:latin typeface="Times New Roman" pitchFamily="18" charset="0"/>
              </a:rPr>
              <a:t>q</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Top)">
                                      <p:cBhvr>
                                        <p:cTn id="12" dur="10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7661"/>
                                        </p:tgtEl>
                                        <p:attrNameLst>
                                          <p:attrName>style.visibility</p:attrName>
                                        </p:attrNameLst>
                                      </p:cBhvr>
                                      <p:to>
                                        <p:strVal val="visible"/>
                                      </p:to>
                                    </p:set>
                                    <p:animEffect transition="in" filter="fade">
                                      <p:cBhvr>
                                        <p:cTn id="16" dur="2000"/>
                                        <p:tgtEl>
                                          <p:spTgt spid="6766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9932"/>
                                        </p:tgtEl>
                                        <p:attrNameLst>
                                          <p:attrName>style.visibility</p:attrName>
                                        </p:attrNameLst>
                                      </p:cBhvr>
                                      <p:to>
                                        <p:strVal val="visible"/>
                                      </p:to>
                                    </p:set>
                                    <p:animEffect transition="in" filter="wipe(left)">
                                      <p:cBhvr>
                                        <p:cTn id="21" dur="1000"/>
                                        <p:tgtEl>
                                          <p:spTgt spid="79932"/>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79933"/>
                                        </p:tgtEl>
                                        <p:attrNameLst>
                                          <p:attrName>style.visibility</p:attrName>
                                        </p:attrNameLst>
                                      </p:cBhvr>
                                      <p:to>
                                        <p:strVal val="visible"/>
                                      </p:to>
                                    </p:set>
                                    <p:animEffect transition="in" filter="wipe(up)">
                                      <p:cBhvr>
                                        <p:cTn id="25" dur="1000"/>
                                        <p:tgtEl>
                                          <p:spTgt spid="79933"/>
                                        </p:tgtEl>
                                      </p:cBhvr>
                                    </p:animEffect>
                                  </p:childTnLst>
                                </p:cTn>
                              </p:par>
                            </p:childTnLst>
                          </p:cTn>
                        </p:par>
                        <p:par>
                          <p:cTn id="26" fill="hold">
                            <p:stCondLst>
                              <p:cond delay="2000"/>
                            </p:stCondLst>
                            <p:childTnLst>
                              <p:par>
                                <p:cTn id="27" presetID="22" presetClass="exit" presetSubtype="2" fill="hold" grpId="0" nodeType="afterEffect">
                                  <p:stCondLst>
                                    <p:cond delay="0"/>
                                  </p:stCondLst>
                                  <p:childTnLst>
                                    <p:animEffect transition="out" filter="wipe(right)">
                                      <p:cBhvr>
                                        <p:cTn id="28" dur="1000"/>
                                        <p:tgtEl>
                                          <p:spTgt spid="79904"/>
                                        </p:tgtEl>
                                      </p:cBhvr>
                                    </p:animEffect>
                                    <p:set>
                                      <p:cBhvr>
                                        <p:cTn id="29" dur="1" fill="hold">
                                          <p:stCondLst>
                                            <p:cond delay="999"/>
                                          </p:stCondLst>
                                        </p:cTn>
                                        <p:tgtEl>
                                          <p:spTgt spid="79904"/>
                                        </p:tgtEl>
                                        <p:attrNameLst>
                                          <p:attrName>style.visibility</p:attrName>
                                        </p:attrNameLst>
                                      </p:cBhvr>
                                      <p:to>
                                        <p:strVal val="hidden"/>
                                      </p:to>
                                    </p:set>
                                  </p:childTnLst>
                                </p:cTn>
                              </p:par>
                            </p:childTnLst>
                          </p:cTn>
                        </p:par>
                        <p:par>
                          <p:cTn id="30" fill="hold">
                            <p:stCondLst>
                              <p:cond delay="3000"/>
                            </p:stCondLst>
                            <p:childTnLst>
                              <p:par>
                                <p:cTn id="31" presetID="22" presetClass="entr" presetSubtype="2" fill="hold" grpId="0" nodeType="afterEffect">
                                  <p:stCondLst>
                                    <p:cond delay="0"/>
                                  </p:stCondLst>
                                  <p:childTnLst>
                                    <p:set>
                                      <p:cBhvr>
                                        <p:cTn id="32" dur="1" fill="hold">
                                          <p:stCondLst>
                                            <p:cond delay="0"/>
                                          </p:stCondLst>
                                        </p:cTn>
                                        <p:tgtEl>
                                          <p:spTgt spid="79934"/>
                                        </p:tgtEl>
                                        <p:attrNameLst>
                                          <p:attrName>style.visibility</p:attrName>
                                        </p:attrNameLst>
                                      </p:cBhvr>
                                      <p:to>
                                        <p:strVal val="visible"/>
                                      </p:to>
                                    </p:set>
                                    <p:animEffect transition="in" filter="wipe(right)">
                                      <p:cBhvr>
                                        <p:cTn id="33" dur="1000"/>
                                        <p:tgtEl>
                                          <p:spTgt spid="79934"/>
                                        </p:tgtEl>
                                      </p:cBhvr>
                                    </p:animEffect>
                                  </p:childTnLst>
                                </p:cTn>
                              </p:par>
                            </p:childTnLst>
                          </p:cTn>
                        </p:par>
                        <p:par>
                          <p:cTn id="34" fill="hold">
                            <p:stCondLst>
                              <p:cond delay="4000"/>
                            </p:stCondLst>
                            <p:childTnLst>
                              <p:par>
                                <p:cTn id="35" presetID="22" presetClass="entr" presetSubtype="4" fill="hold" grpId="0" nodeType="afterEffect">
                                  <p:stCondLst>
                                    <p:cond delay="0"/>
                                  </p:stCondLst>
                                  <p:childTnLst>
                                    <p:set>
                                      <p:cBhvr>
                                        <p:cTn id="36" dur="1" fill="hold">
                                          <p:stCondLst>
                                            <p:cond delay="0"/>
                                          </p:stCondLst>
                                        </p:cTn>
                                        <p:tgtEl>
                                          <p:spTgt spid="79936"/>
                                        </p:tgtEl>
                                        <p:attrNameLst>
                                          <p:attrName>style.visibility</p:attrName>
                                        </p:attrNameLst>
                                      </p:cBhvr>
                                      <p:to>
                                        <p:strVal val="visible"/>
                                      </p:to>
                                    </p:set>
                                    <p:animEffect transition="in" filter="wipe(down)">
                                      <p:cBhvr>
                                        <p:cTn id="37" dur="1000"/>
                                        <p:tgtEl>
                                          <p:spTgt spid="79936"/>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79937"/>
                                        </p:tgtEl>
                                        <p:attrNameLst>
                                          <p:attrName>style.visibility</p:attrName>
                                        </p:attrNameLst>
                                      </p:cBhvr>
                                      <p:to>
                                        <p:strVal val="visible"/>
                                      </p:to>
                                    </p:set>
                                    <p:animEffect transition="in" filter="wipe(left)">
                                      <p:cBhvr>
                                        <p:cTn id="41" dur="1000"/>
                                        <p:tgtEl>
                                          <p:spTgt spid="79937"/>
                                        </p:tgtEl>
                                      </p:cBhvr>
                                    </p:animEffect>
                                  </p:childTnLst>
                                </p:cTn>
                              </p:par>
                            </p:childTnLst>
                          </p:cTn>
                        </p:par>
                        <p:par>
                          <p:cTn id="42" fill="hold">
                            <p:stCondLst>
                              <p:cond delay="6000"/>
                            </p:stCondLst>
                            <p:childTnLst>
                              <p:par>
                                <p:cTn id="43" presetID="22" presetClass="entr" presetSubtype="1" fill="hold" grpId="0" nodeType="afterEffect">
                                  <p:stCondLst>
                                    <p:cond delay="0"/>
                                  </p:stCondLst>
                                  <p:childTnLst>
                                    <p:set>
                                      <p:cBhvr>
                                        <p:cTn id="44" dur="1" fill="hold">
                                          <p:stCondLst>
                                            <p:cond delay="0"/>
                                          </p:stCondLst>
                                        </p:cTn>
                                        <p:tgtEl>
                                          <p:spTgt spid="79938"/>
                                        </p:tgtEl>
                                        <p:attrNameLst>
                                          <p:attrName>style.visibility</p:attrName>
                                        </p:attrNameLst>
                                      </p:cBhvr>
                                      <p:to>
                                        <p:strVal val="visible"/>
                                      </p:to>
                                    </p:set>
                                    <p:animEffect transition="in" filter="wipe(up)">
                                      <p:cBhvr>
                                        <p:cTn id="45" dur="1000"/>
                                        <p:tgtEl>
                                          <p:spTgt spid="7993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79939"/>
                                        </p:tgtEl>
                                        <p:attrNameLst>
                                          <p:attrName>style.visibility</p:attrName>
                                        </p:attrNameLst>
                                      </p:cBhvr>
                                      <p:to>
                                        <p:strVal val="visible"/>
                                      </p:to>
                                    </p:set>
                                    <p:animEffect transition="in" filter="wipe(up)">
                                      <p:cBhvr>
                                        <p:cTn id="50" dur="1000"/>
                                        <p:tgtEl>
                                          <p:spTgt spid="79939"/>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79940"/>
                                        </p:tgtEl>
                                        <p:attrNameLst>
                                          <p:attrName>style.visibility</p:attrName>
                                        </p:attrNameLst>
                                      </p:cBhvr>
                                      <p:to>
                                        <p:strVal val="visible"/>
                                      </p:to>
                                    </p:set>
                                    <p:animEffect transition="in" filter="wipe(left)">
                                      <p:cBhvr>
                                        <p:cTn id="54" dur="1000"/>
                                        <p:tgtEl>
                                          <p:spTgt spid="79940"/>
                                        </p:tgtEl>
                                      </p:cBhvr>
                                    </p:animEffect>
                                  </p:childTnLst>
                                </p:cTn>
                              </p:par>
                            </p:childTnLst>
                          </p:cTn>
                        </p:par>
                        <p:par>
                          <p:cTn id="55" fill="hold">
                            <p:stCondLst>
                              <p:cond delay="2000"/>
                            </p:stCondLst>
                            <p:childTnLst>
                              <p:par>
                                <p:cTn id="56" presetID="22" presetClass="entr" presetSubtype="1" fill="hold" grpId="0" nodeType="afterEffect">
                                  <p:stCondLst>
                                    <p:cond delay="0"/>
                                  </p:stCondLst>
                                  <p:childTnLst>
                                    <p:set>
                                      <p:cBhvr>
                                        <p:cTn id="57" dur="1" fill="hold">
                                          <p:stCondLst>
                                            <p:cond delay="0"/>
                                          </p:stCondLst>
                                        </p:cTn>
                                        <p:tgtEl>
                                          <p:spTgt spid="79941"/>
                                        </p:tgtEl>
                                        <p:attrNameLst>
                                          <p:attrName>style.visibility</p:attrName>
                                        </p:attrNameLst>
                                      </p:cBhvr>
                                      <p:to>
                                        <p:strVal val="visible"/>
                                      </p:to>
                                    </p:set>
                                    <p:animEffect transition="in" filter="wipe(up)">
                                      <p:cBhvr>
                                        <p:cTn id="58" dur="1000"/>
                                        <p:tgtEl>
                                          <p:spTgt spid="79941"/>
                                        </p:tgtEl>
                                      </p:cBhvr>
                                    </p:animEffect>
                                  </p:childTnLst>
                                </p:cTn>
                              </p:par>
                            </p:childTnLst>
                          </p:cTn>
                        </p:par>
                        <p:par>
                          <p:cTn id="59" fill="hold">
                            <p:stCondLst>
                              <p:cond delay="3000"/>
                            </p:stCondLst>
                            <p:childTnLst>
                              <p:par>
                                <p:cTn id="60" presetID="22" presetClass="exit" presetSubtype="8" fill="hold" grpId="0" nodeType="afterEffect">
                                  <p:stCondLst>
                                    <p:cond delay="0"/>
                                  </p:stCondLst>
                                  <p:childTnLst>
                                    <p:animEffect transition="out" filter="wipe(left)">
                                      <p:cBhvr>
                                        <p:cTn id="61" dur="1000"/>
                                        <p:tgtEl>
                                          <p:spTgt spid="79913"/>
                                        </p:tgtEl>
                                      </p:cBhvr>
                                    </p:animEffect>
                                    <p:set>
                                      <p:cBhvr>
                                        <p:cTn id="62" dur="1" fill="hold">
                                          <p:stCondLst>
                                            <p:cond delay="999"/>
                                          </p:stCondLst>
                                        </p:cTn>
                                        <p:tgtEl>
                                          <p:spTgt spid="79913"/>
                                        </p:tgtEl>
                                        <p:attrNameLst>
                                          <p:attrName>style.visibility</p:attrName>
                                        </p:attrNameLst>
                                      </p:cBhvr>
                                      <p:to>
                                        <p:strVal val="hidden"/>
                                      </p:to>
                                    </p:set>
                                  </p:childTnLst>
                                </p:cTn>
                              </p:par>
                            </p:childTnLst>
                          </p:cTn>
                        </p:par>
                        <p:par>
                          <p:cTn id="63" fill="hold">
                            <p:stCondLst>
                              <p:cond delay="4000"/>
                            </p:stCondLst>
                            <p:childTnLst>
                              <p:par>
                                <p:cTn id="64" presetID="22" presetClass="exit" presetSubtype="4" fill="hold" grpId="0" nodeType="afterEffect">
                                  <p:stCondLst>
                                    <p:cond delay="0"/>
                                  </p:stCondLst>
                                  <p:childTnLst>
                                    <p:animEffect transition="out" filter="wipe(down)">
                                      <p:cBhvr>
                                        <p:cTn id="65" dur="1000"/>
                                        <p:tgtEl>
                                          <p:spTgt spid="79912"/>
                                        </p:tgtEl>
                                      </p:cBhvr>
                                    </p:animEffect>
                                    <p:set>
                                      <p:cBhvr>
                                        <p:cTn id="66" dur="1" fill="hold">
                                          <p:stCondLst>
                                            <p:cond delay="999"/>
                                          </p:stCondLst>
                                        </p:cTn>
                                        <p:tgtEl>
                                          <p:spTgt spid="79912"/>
                                        </p:tgtEl>
                                        <p:attrNameLst>
                                          <p:attrName>style.visibility</p:attrName>
                                        </p:attrNameLst>
                                      </p:cBhvr>
                                      <p:to>
                                        <p:strVal val="hidden"/>
                                      </p:to>
                                    </p:set>
                                  </p:childTnLst>
                                </p:cTn>
                              </p:par>
                            </p:childTnLst>
                          </p:cTn>
                        </p:par>
                        <p:par>
                          <p:cTn id="67" fill="hold">
                            <p:stCondLst>
                              <p:cond delay="5000"/>
                            </p:stCondLst>
                            <p:childTnLst>
                              <p:par>
                                <p:cTn id="68" presetID="22" presetClass="entr" presetSubtype="2" fill="hold" grpId="0" nodeType="afterEffect">
                                  <p:stCondLst>
                                    <p:cond delay="0"/>
                                  </p:stCondLst>
                                  <p:childTnLst>
                                    <p:set>
                                      <p:cBhvr>
                                        <p:cTn id="69" dur="1" fill="hold">
                                          <p:stCondLst>
                                            <p:cond delay="0"/>
                                          </p:stCondLst>
                                        </p:cTn>
                                        <p:tgtEl>
                                          <p:spTgt spid="79943"/>
                                        </p:tgtEl>
                                        <p:attrNameLst>
                                          <p:attrName>style.visibility</p:attrName>
                                        </p:attrNameLst>
                                      </p:cBhvr>
                                      <p:to>
                                        <p:strVal val="visible"/>
                                      </p:to>
                                    </p:set>
                                    <p:animEffect transition="in" filter="wipe(right)">
                                      <p:cBhvr>
                                        <p:cTn id="70" dur="1000"/>
                                        <p:tgtEl>
                                          <p:spTgt spid="79943"/>
                                        </p:tgtEl>
                                      </p:cBhvr>
                                    </p:animEffect>
                                  </p:childTnLst>
                                </p:cTn>
                              </p:par>
                            </p:childTnLst>
                          </p:cTn>
                        </p:par>
                        <p:par>
                          <p:cTn id="71" fill="hold">
                            <p:stCondLst>
                              <p:cond delay="6000"/>
                            </p:stCondLst>
                            <p:childTnLst>
                              <p:par>
                                <p:cTn id="72" presetID="22" presetClass="entr" presetSubtype="4" fill="hold" grpId="0" nodeType="afterEffect">
                                  <p:stCondLst>
                                    <p:cond delay="0"/>
                                  </p:stCondLst>
                                  <p:childTnLst>
                                    <p:set>
                                      <p:cBhvr>
                                        <p:cTn id="73" dur="1" fill="hold">
                                          <p:stCondLst>
                                            <p:cond delay="0"/>
                                          </p:stCondLst>
                                        </p:cTn>
                                        <p:tgtEl>
                                          <p:spTgt spid="79944"/>
                                        </p:tgtEl>
                                        <p:attrNameLst>
                                          <p:attrName>style.visibility</p:attrName>
                                        </p:attrNameLst>
                                      </p:cBhvr>
                                      <p:to>
                                        <p:strVal val="visible"/>
                                      </p:to>
                                    </p:set>
                                    <p:animEffect transition="in" filter="wipe(down)">
                                      <p:cBhvr>
                                        <p:cTn id="74" dur="1000"/>
                                        <p:tgtEl>
                                          <p:spTgt spid="79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04" grpId="0" animBg="1"/>
      <p:bldP spid="79913" grpId="0" animBg="1"/>
      <p:bldP spid="79932" grpId="0" animBg="1"/>
      <p:bldP spid="79933" grpId="0" animBg="1"/>
      <p:bldP spid="79934" grpId="0" animBg="1"/>
      <p:bldP spid="79936" grpId="0" animBg="1"/>
      <p:bldP spid="79937" grpId="0" animBg="1"/>
      <p:bldP spid="79938" grpId="0" animBg="1"/>
      <p:bldP spid="79939" grpId="0" animBg="1"/>
      <p:bldP spid="79940" grpId="0" animBg="1"/>
      <p:bldP spid="79941" grpId="0" animBg="1"/>
      <p:bldP spid="79944" grpId="0" animBg="1"/>
      <p:bldP spid="79943" grpId="0" animBg="1"/>
      <p:bldP spid="79912" grpId="0" animBg="1"/>
      <p:bldP spid="6766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在双向链表中插入元素</a:t>
            </a:r>
          </a:p>
        </p:txBody>
      </p:sp>
      <p:sp>
        <p:nvSpPr>
          <p:cNvPr id="100355" name="Rectangle 3"/>
          <p:cNvSpPr>
            <a:spLocks noGrp="1" noChangeArrowheads="1"/>
          </p:cNvSpPr>
          <p:nvPr>
            <p:ph idx="1"/>
          </p:nvPr>
        </p:nvSpPr>
        <p:spPr>
          <a:xfrm>
            <a:off x="1000125" y="1600200"/>
            <a:ext cx="7143750" cy="4525963"/>
          </a:xfrm>
        </p:spPr>
        <p:txBody>
          <a:bodyPr/>
          <a:lstStyle/>
          <a:p>
            <a:pPr marL="627063" indent="-627063" eaLnBrk="1" hangingPunct="1">
              <a:lnSpc>
                <a:spcPct val="120000"/>
              </a:lnSpc>
              <a:buFont typeface="Wingdings" pitchFamily="2" charset="2"/>
              <a:buNone/>
            </a:pPr>
            <a:r>
              <a:rPr lang="en-US" altLang="zh-CN" dirty="0" err="1"/>
              <a:t>DLinkIns</a:t>
            </a:r>
            <a:r>
              <a:rPr lang="en-US" altLang="zh-CN" dirty="0"/>
              <a:t> (</a:t>
            </a:r>
            <a:r>
              <a:rPr lang="en-US" altLang="zh-CN" dirty="0" err="1"/>
              <a:t>DLinkList</a:t>
            </a:r>
            <a:r>
              <a:rPr lang="en-US" altLang="zh-CN" dirty="0"/>
              <a:t> &amp;L, </a:t>
            </a:r>
            <a:r>
              <a:rPr lang="en-US" altLang="zh-CN" dirty="0" err="1">
                <a:solidFill>
                  <a:srgbClr val="3333FF"/>
                </a:solidFill>
              </a:rPr>
              <a:t>int</a:t>
            </a:r>
            <a:r>
              <a:rPr lang="en-US" altLang="zh-CN" dirty="0"/>
              <a:t> </a:t>
            </a:r>
            <a:r>
              <a:rPr lang="en-US" altLang="zh-CN" dirty="0" err="1">
                <a:solidFill>
                  <a:srgbClr val="3333FF"/>
                </a:solidFill>
              </a:rPr>
              <a:t>i</a:t>
            </a:r>
            <a:r>
              <a:rPr lang="en-US" altLang="zh-CN" dirty="0"/>
              <a:t>, Type e)</a:t>
            </a:r>
          </a:p>
          <a:p>
            <a:pPr marL="627063" indent="-627063" eaLnBrk="1" hangingPunct="1">
              <a:lnSpc>
                <a:spcPct val="120000"/>
              </a:lnSpc>
              <a:buFont typeface="Wingdings" pitchFamily="2" charset="2"/>
              <a:buNone/>
            </a:pPr>
            <a:r>
              <a:rPr lang="en-US" altLang="zh-CN" dirty="0"/>
              <a:t>{</a:t>
            </a:r>
            <a:r>
              <a:rPr lang="zh-CN" altLang="en-US" dirty="0">
                <a:solidFill>
                  <a:srgbClr val="CC0000"/>
                </a:solidFill>
              </a:rPr>
              <a:t>	</a:t>
            </a:r>
            <a:r>
              <a:rPr lang="en-US" altLang="zh-CN" dirty="0">
                <a:solidFill>
                  <a:srgbClr val="CC0000"/>
                </a:solidFill>
              </a:rPr>
              <a:t>p=L;  k=0;</a:t>
            </a:r>
          </a:p>
          <a:p>
            <a:pPr marL="627063" indent="-627063" eaLnBrk="1" hangingPunct="1">
              <a:lnSpc>
                <a:spcPct val="120000"/>
              </a:lnSpc>
              <a:buFont typeface="Wingdings" pitchFamily="2" charset="2"/>
              <a:buNone/>
            </a:pPr>
            <a:r>
              <a:rPr lang="en-US" altLang="zh-CN" dirty="0">
                <a:solidFill>
                  <a:srgbClr val="CC0000"/>
                </a:solidFill>
              </a:rPr>
              <a:t>	while (p-&gt;next &amp; k&lt;</a:t>
            </a:r>
            <a:r>
              <a:rPr lang="en-US" altLang="zh-CN" dirty="0" err="1">
                <a:solidFill>
                  <a:srgbClr val="CC0000"/>
                </a:solidFill>
              </a:rPr>
              <a:t>i</a:t>
            </a:r>
            <a:r>
              <a:rPr lang="en-US" altLang="zh-CN" dirty="0">
                <a:solidFill>
                  <a:srgbClr val="CC0000"/>
                </a:solidFill>
              </a:rPr>
              <a:t> ) { p=p-&gt;next;  k++; }</a:t>
            </a:r>
          </a:p>
          <a:p>
            <a:pPr marL="627063" indent="-627063" eaLnBrk="1" hangingPunct="1">
              <a:lnSpc>
                <a:spcPct val="120000"/>
              </a:lnSpc>
              <a:buFont typeface="Wingdings" pitchFamily="2" charset="2"/>
              <a:buNone/>
            </a:pPr>
            <a:r>
              <a:rPr lang="zh-CN" altLang="en-US" dirty="0"/>
              <a:t>	</a:t>
            </a:r>
            <a:r>
              <a:rPr lang="en-US" altLang="zh-CN" dirty="0"/>
              <a:t>q=( </a:t>
            </a:r>
            <a:r>
              <a:rPr lang="en-US" altLang="zh-CN" dirty="0" err="1"/>
              <a:t>DLinkList</a:t>
            </a:r>
            <a:r>
              <a:rPr lang="en-US" altLang="zh-CN" dirty="0"/>
              <a:t> ) </a:t>
            </a:r>
            <a:r>
              <a:rPr lang="en-US" altLang="zh-CN" dirty="0" err="1"/>
              <a:t>malloc</a:t>
            </a:r>
            <a:r>
              <a:rPr lang="en-US" altLang="zh-CN" dirty="0"/>
              <a:t> ( </a:t>
            </a:r>
            <a:r>
              <a:rPr lang="en-US" altLang="zh-CN" dirty="0" err="1">
                <a:solidFill>
                  <a:srgbClr val="3333FF"/>
                </a:solidFill>
              </a:rPr>
              <a:t>sizeof</a:t>
            </a:r>
            <a:r>
              <a:rPr lang="en-US" altLang="zh-CN" dirty="0">
                <a:solidFill>
                  <a:srgbClr val="3333FF"/>
                </a:solidFill>
              </a:rPr>
              <a:t> </a:t>
            </a:r>
            <a:r>
              <a:rPr lang="en-US" altLang="zh-CN" dirty="0"/>
              <a:t>( </a:t>
            </a:r>
            <a:r>
              <a:rPr lang="en-US" altLang="zh-CN" dirty="0" err="1"/>
              <a:t>DNode</a:t>
            </a:r>
            <a:r>
              <a:rPr lang="en-US" altLang="zh-CN" dirty="0"/>
              <a:t> ) );</a:t>
            </a:r>
          </a:p>
          <a:p>
            <a:pPr marL="627063" indent="-627063" eaLnBrk="1" hangingPunct="1">
              <a:lnSpc>
                <a:spcPct val="120000"/>
              </a:lnSpc>
              <a:buFont typeface="Wingdings" pitchFamily="2" charset="2"/>
              <a:buNone/>
            </a:pPr>
            <a:r>
              <a:rPr lang="en-US" altLang="zh-CN" dirty="0"/>
              <a:t>	q-&gt;data=e;</a:t>
            </a:r>
          </a:p>
          <a:p>
            <a:pPr marL="627063" indent="-627063" eaLnBrk="1" hangingPunct="1">
              <a:lnSpc>
                <a:spcPct val="120000"/>
              </a:lnSpc>
              <a:buFont typeface="Wingdings" pitchFamily="2" charset="2"/>
              <a:buNone/>
            </a:pPr>
            <a:r>
              <a:rPr lang="en-US" altLang="zh-CN" dirty="0"/>
              <a:t>	q-&gt;next=p;  p-&gt;prior-&gt;next=q;</a:t>
            </a:r>
          </a:p>
          <a:p>
            <a:pPr marL="627063" indent="-627063" eaLnBrk="1" hangingPunct="1">
              <a:lnSpc>
                <a:spcPct val="120000"/>
              </a:lnSpc>
              <a:buFont typeface="Wingdings" pitchFamily="2" charset="2"/>
              <a:buNone/>
            </a:pPr>
            <a:r>
              <a:rPr lang="en-US" altLang="zh-CN" dirty="0"/>
              <a:t>	q-&gt;prior=p-&gt;prior;  p-&gt;prior=q;</a:t>
            </a:r>
          </a:p>
          <a:p>
            <a:pPr marL="627063" indent="-627063" eaLnBrk="1" hangingPunct="1">
              <a:lnSpc>
                <a:spcPct val="120000"/>
              </a:lnSpc>
              <a:buFont typeface="Wingdings" pitchFamily="2" charset="2"/>
              <a:buNone/>
            </a:pPr>
            <a:r>
              <a:rPr lang="en-US" altLang="zh-CN" dirty="0"/>
              <a:t>} </a:t>
            </a:r>
            <a:r>
              <a:rPr lang="en-US" altLang="zh-CN" dirty="0">
                <a:solidFill>
                  <a:srgbClr val="008000"/>
                </a:solidFill>
              </a:rPr>
              <a:t>// </a:t>
            </a:r>
            <a:r>
              <a:rPr lang="zh-CN" altLang="en-US" dirty="0">
                <a:solidFill>
                  <a:srgbClr val="008000"/>
                </a:solidFill>
              </a:rPr>
              <a:t>算法的时间复杂度为</a:t>
            </a:r>
            <a:r>
              <a:rPr lang="en-US" altLang="zh-CN" dirty="0">
                <a:solidFill>
                  <a:srgbClr val="008000"/>
                </a:solidFill>
              </a:rPr>
              <a:t>O(n)</a:t>
            </a:r>
            <a:endParaRPr lang="zh-CN" altLang="en-US" dirty="0"/>
          </a:p>
        </p:txBody>
      </p:sp>
      <p:sp>
        <p:nvSpPr>
          <p:cNvPr id="100356" name="灯片编号占位符 1"/>
          <p:cNvSpPr>
            <a:spLocks noGrp="1"/>
          </p:cNvSpPr>
          <p:nvPr>
            <p:ph type="sldNum" sz="quarter" idx="10"/>
          </p:nvPr>
        </p:nvSpPr>
        <p:spPr>
          <a:noFill/>
        </p:spPr>
        <p:txBody>
          <a:bodyPr/>
          <a:lstStyle/>
          <a:p>
            <a:fld id="{0B9E2625-CE20-4915-9F2E-8F0A0CED2AE6}" type="slidenum">
              <a:rPr lang="zh-CN" altLang="en-US" smtClean="0">
                <a:ea typeface="宋体" charset="-122"/>
              </a:rPr>
              <a:pPr/>
              <a:t>59</a:t>
            </a:fld>
            <a:endParaRPr lang="en-US" altLang="zh-CN">
              <a:ea typeface="宋体"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表结构</a:t>
            </a:r>
          </a:p>
        </p:txBody>
      </p:sp>
      <p:sp>
        <p:nvSpPr>
          <p:cNvPr id="11267" name="Rectangle 3"/>
          <p:cNvSpPr>
            <a:spLocks noGrp="1" noChangeArrowheads="1"/>
          </p:cNvSpPr>
          <p:nvPr>
            <p:ph idx="1"/>
          </p:nvPr>
        </p:nvSpPr>
        <p:spPr>
          <a:xfrm>
            <a:off x="1000125" y="1600200"/>
            <a:ext cx="7143750" cy="4525963"/>
          </a:xfrm>
        </p:spPr>
        <p:txBody>
          <a:bodyPr/>
          <a:lstStyle/>
          <a:p>
            <a:pPr marL="1524000" indent="-1524000" eaLnBrk="1" hangingPunct="1">
              <a:lnSpc>
                <a:spcPct val="200000"/>
              </a:lnSpc>
              <a:buFont typeface="Wingdings" pitchFamily="2" charset="2"/>
              <a:buNone/>
            </a:pPr>
            <a:r>
              <a:rPr lang="en-US" altLang="zh-CN">
                <a:solidFill>
                  <a:srgbClr val="006600"/>
                </a:solidFill>
              </a:rPr>
              <a:t>(1)</a:t>
            </a:r>
            <a:r>
              <a:rPr lang="zh-CN" altLang="en-US">
                <a:solidFill>
                  <a:srgbClr val="CC0000"/>
                </a:solidFill>
              </a:rPr>
              <a:t>顺序存储结构</a:t>
            </a:r>
            <a:r>
              <a:rPr lang="en-US" altLang="zh-CN">
                <a:solidFill>
                  <a:srgbClr val="008000"/>
                </a:solidFill>
                <a:latin typeface="Arial" charset="0"/>
              </a:rPr>
              <a:t>——</a:t>
            </a:r>
            <a:r>
              <a:rPr lang="zh-CN" altLang="en-US">
                <a:solidFill>
                  <a:srgbClr val="3333FF"/>
                </a:solidFill>
              </a:rPr>
              <a:t>由位置描述逻辑关系</a:t>
            </a:r>
            <a:endParaRPr lang="en-US" altLang="zh-CN">
              <a:solidFill>
                <a:srgbClr val="3333FF"/>
              </a:solidFill>
            </a:endParaRPr>
          </a:p>
          <a:p>
            <a:pPr marL="1524000" indent="-1524000" eaLnBrk="1" hangingPunct="1">
              <a:lnSpc>
                <a:spcPct val="200000"/>
              </a:lnSpc>
              <a:buFont typeface="Wingdings" pitchFamily="2" charset="2"/>
              <a:buNone/>
            </a:pPr>
            <a:endParaRPr lang="zh-CN" altLang="en-US"/>
          </a:p>
          <a:p>
            <a:pPr marL="1524000" indent="-1524000" eaLnBrk="1" hangingPunct="1">
              <a:lnSpc>
                <a:spcPct val="200000"/>
              </a:lnSpc>
              <a:buFont typeface="Wingdings" pitchFamily="2" charset="2"/>
              <a:buNone/>
            </a:pPr>
            <a:r>
              <a:rPr lang="en-US" altLang="zh-CN">
                <a:solidFill>
                  <a:srgbClr val="006600"/>
                </a:solidFill>
              </a:rPr>
              <a:t>(2)</a:t>
            </a:r>
            <a:r>
              <a:rPr lang="zh-CN" altLang="en-US">
                <a:solidFill>
                  <a:srgbClr val="CC0000"/>
                </a:solidFill>
              </a:rPr>
              <a:t>链式存储结构</a:t>
            </a:r>
            <a:r>
              <a:rPr lang="en-US" altLang="zh-CN">
                <a:solidFill>
                  <a:srgbClr val="008000"/>
                </a:solidFill>
                <a:latin typeface="Arial" charset="0"/>
              </a:rPr>
              <a:t>——</a:t>
            </a:r>
            <a:r>
              <a:rPr lang="zh-CN" altLang="en-US">
                <a:solidFill>
                  <a:srgbClr val="3333FF"/>
                </a:solidFill>
              </a:rPr>
              <a:t>由指针描述逻辑关系</a:t>
            </a:r>
          </a:p>
        </p:txBody>
      </p:sp>
      <p:sp>
        <p:nvSpPr>
          <p:cNvPr id="11268" name="灯片编号占位符 1"/>
          <p:cNvSpPr>
            <a:spLocks noGrp="1"/>
          </p:cNvSpPr>
          <p:nvPr>
            <p:ph type="sldNum" sz="quarter" idx="10"/>
          </p:nvPr>
        </p:nvSpPr>
        <p:spPr>
          <a:noFill/>
        </p:spPr>
        <p:txBody>
          <a:bodyPr/>
          <a:lstStyle/>
          <a:p>
            <a:fld id="{AF12D871-E271-4E7D-95FF-A284EF353F1A}" type="slidenum">
              <a:rPr lang="zh-CN" altLang="en-US" smtClean="0">
                <a:ea typeface="宋体" charset="-122"/>
              </a:rPr>
              <a:pPr/>
              <a:t>6</a:t>
            </a:fld>
            <a:endParaRPr lang="en-US" altLang="zh-CN">
              <a:ea typeface="宋体" charset="-122"/>
            </a:endParaRPr>
          </a:p>
        </p:txBody>
      </p:sp>
      <p:graphicFrame>
        <p:nvGraphicFramePr>
          <p:cNvPr id="9246" name="Group 30"/>
          <p:cNvGraphicFramePr>
            <a:graphicFrameLocks noGrp="1"/>
          </p:cNvGraphicFramePr>
          <p:nvPr/>
        </p:nvGraphicFramePr>
        <p:xfrm>
          <a:off x="1500188" y="2571750"/>
          <a:ext cx="6096000" cy="663575"/>
        </p:xfrm>
        <a:graphic>
          <a:graphicData uri="http://schemas.openxmlformats.org/drawingml/2006/table">
            <a:tbl>
              <a:tblPr/>
              <a:tblGrid>
                <a:gridCol w="871538">
                  <a:extLst>
                    <a:ext uri="{9D8B030D-6E8A-4147-A177-3AD203B41FA5}">
                      <a16:colId xmlns:a16="http://schemas.microsoft.com/office/drawing/2014/main" xmlns="" val="20000"/>
                    </a:ext>
                  </a:extLst>
                </a:gridCol>
                <a:gridCol w="869950">
                  <a:extLst>
                    <a:ext uri="{9D8B030D-6E8A-4147-A177-3AD203B41FA5}">
                      <a16:colId xmlns:a16="http://schemas.microsoft.com/office/drawing/2014/main" xmlns="" val="20001"/>
                    </a:ext>
                  </a:extLst>
                </a:gridCol>
                <a:gridCol w="871537">
                  <a:extLst>
                    <a:ext uri="{9D8B030D-6E8A-4147-A177-3AD203B41FA5}">
                      <a16:colId xmlns:a16="http://schemas.microsoft.com/office/drawing/2014/main" xmlns="" val="20002"/>
                    </a:ext>
                  </a:extLst>
                </a:gridCol>
                <a:gridCol w="869950">
                  <a:extLst>
                    <a:ext uri="{9D8B030D-6E8A-4147-A177-3AD203B41FA5}">
                      <a16:colId xmlns:a16="http://schemas.microsoft.com/office/drawing/2014/main" xmlns="" val="20003"/>
                    </a:ext>
                  </a:extLst>
                </a:gridCol>
                <a:gridCol w="871538">
                  <a:extLst>
                    <a:ext uri="{9D8B030D-6E8A-4147-A177-3AD203B41FA5}">
                      <a16:colId xmlns:a16="http://schemas.microsoft.com/office/drawing/2014/main" xmlns="" val="20004"/>
                    </a:ext>
                  </a:extLst>
                </a:gridCol>
                <a:gridCol w="869950">
                  <a:extLst>
                    <a:ext uri="{9D8B030D-6E8A-4147-A177-3AD203B41FA5}">
                      <a16:colId xmlns:a16="http://schemas.microsoft.com/office/drawing/2014/main" xmlns="" val="20005"/>
                    </a:ext>
                  </a:extLst>
                </a:gridCol>
                <a:gridCol w="871537">
                  <a:extLst>
                    <a:ext uri="{9D8B030D-6E8A-4147-A177-3AD203B41FA5}">
                      <a16:colId xmlns:a16="http://schemas.microsoft.com/office/drawing/2014/main" xmlns="" val="20006"/>
                    </a:ext>
                  </a:extLst>
                </a:gridCol>
              </a:tblGrid>
              <a:tr h="663575">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3200" b="1" i="0" u="none" strike="noStrike" cap="none" normalizeH="0" baseline="-2500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3200" b="1" i="0" u="none" strike="noStrike" cap="none" normalizeH="0" baseline="-25000">
                          <a:ln>
                            <a:noFill/>
                          </a:ln>
                          <a:solidFill>
                            <a:schemeClr val="tx1"/>
                          </a:solidFill>
                          <a:effectLst/>
                          <a:latin typeface="Times New Roman" pitchFamily="18" charset="0"/>
                          <a:ea typeface="楷体_GB2312" pitchFamily="49" charset="-122"/>
                        </a:rPr>
                        <a:t>2</a:t>
                      </a:r>
                      <a:endParaRPr kumimoji="0" lang="zh-CN" altLang="en-US" sz="3200" b="1" i="0" u="none" strike="noStrike" cap="none" normalizeH="0" baseline="-2500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Arial"/>
                          <a:ea typeface="楷体_GB2312" pitchFamily="49" charset="-122"/>
                        </a:rPr>
                        <a:t>…</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3200" b="1" i="0" u="none" strike="noStrike" cap="none" normalizeH="0" baseline="-25000">
                          <a:ln>
                            <a:noFill/>
                          </a:ln>
                          <a:solidFill>
                            <a:schemeClr val="tx1"/>
                          </a:solidFill>
                          <a:effectLst/>
                          <a:latin typeface="Times New Roman" pitchFamily="18" charset="0"/>
                          <a:ea typeface="楷体_GB2312" pitchFamily="49" charset="-122"/>
                        </a:rPr>
                        <a:t>n</a:t>
                      </a:r>
                      <a:endParaRPr kumimoji="0" lang="zh-CN" altLang="en-US" sz="3200" b="1" i="0" u="none" strike="noStrike" cap="none" normalizeH="0" baseline="-2500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28575"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extLst>
                  <a:ext uri="{0D108BD9-81ED-4DB2-BD59-A6C34878D82A}">
                    <a16:rowId xmlns:a16="http://schemas.microsoft.com/office/drawing/2014/main" xmlns="" val="10000"/>
                  </a:ext>
                </a:extLst>
              </a:tr>
            </a:tbl>
          </a:graphicData>
        </a:graphic>
      </p:graphicFrame>
      <p:grpSp>
        <p:nvGrpSpPr>
          <p:cNvPr id="11287" name="Group 42"/>
          <p:cNvGrpSpPr>
            <a:grpSpLocks/>
          </p:cNvGrpSpPr>
          <p:nvPr/>
        </p:nvGrpSpPr>
        <p:grpSpPr bwMode="auto">
          <a:xfrm>
            <a:off x="1619250" y="4652963"/>
            <a:ext cx="4465638" cy="576262"/>
            <a:chOff x="1020" y="3067"/>
            <a:chExt cx="2813" cy="363"/>
          </a:xfrm>
        </p:grpSpPr>
        <p:sp>
          <p:nvSpPr>
            <p:cNvPr id="11288" name="Line 31"/>
            <p:cNvSpPr>
              <a:spLocks noChangeShapeType="1"/>
            </p:cNvSpPr>
            <p:nvPr/>
          </p:nvSpPr>
          <p:spPr bwMode="auto">
            <a:xfrm>
              <a:off x="1020" y="3248"/>
              <a:ext cx="317" cy="0"/>
            </a:xfrm>
            <a:prstGeom prst="line">
              <a:avLst/>
            </a:prstGeom>
            <a:noFill/>
            <a:ln w="25400">
              <a:solidFill>
                <a:schemeClr val="tx1"/>
              </a:solidFill>
              <a:round/>
              <a:headEnd/>
              <a:tailEnd type="arrow" w="sm" len="lg"/>
            </a:ln>
          </p:spPr>
          <p:txBody>
            <a:bodyPr/>
            <a:lstStyle/>
            <a:p>
              <a:endParaRPr lang="zh-CN" altLang="en-US"/>
            </a:p>
          </p:txBody>
        </p:sp>
        <p:sp>
          <p:nvSpPr>
            <p:cNvPr id="11289" name="Oval 32"/>
            <p:cNvSpPr>
              <a:spLocks noChangeArrowheads="1"/>
            </p:cNvSpPr>
            <p:nvPr/>
          </p:nvSpPr>
          <p:spPr bwMode="auto">
            <a:xfrm>
              <a:off x="1329" y="3067"/>
              <a:ext cx="363" cy="363"/>
            </a:xfrm>
            <a:prstGeom prst="ellipse">
              <a:avLst/>
            </a:prstGeom>
            <a:noFill/>
            <a:ln w="28575" algn="ctr">
              <a:solidFill>
                <a:schemeClr val="tx1"/>
              </a:solidFill>
              <a:round/>
              <a:headEnd/>
              <a:tailEnd type="none" w="sm" len="lg"/>
            </a:ln>
          </p:spPr>
          <p:txBody>
            <a:bodyPr wrap="none" lIns="18000" tIns="0" rIns="18000" bIns="0" anchor="ctr" anchorCtr="1"/>
            <a:lstStyle/>
            <a:p>
              <a:pPr algn="ctr"/>
              <a:r>
                <a:rPr lang="en-US" altLang="zh-CN" sz="2800" b="1">
                  <a:latin typeface="Times New Roman" pitchFamily="18" charset="0"/>
                </a:rPr>
                <a:t>a</a:t>
              </a:r>
              <a:r>
                <a:rPr lang="en-US" altLang="zh-CN" sz="3200" b="1" baseline="-25000">
                  <a:latin typeface="Times New Roman" pitchFamily="18" charset="0"/>
                </a:rPr>
                <a:t>1</a:t>
              </a:r>
            </a:p>
          </p:txBody>
        </p:sp>
        <p:sp>
          <p:nvSpPr>
            <p:cNvPr id="11290" name="Line 33"/>
            <p:cNvSpPr>
              <a:spLocks noChangeShapeType="1"/>
            </p:cNvSpPr>
            <p:nvPr/>
          </p:nvSpPr>
          <p:spPr bwMode="auto">
            <a:xfrm>
              <a:off x="1700" y="3248"/>
              <a:ext cx="317" cy="0"/>
            </a:xfrm>
            <a:prstGeom prst="line">
              <a:avLst/>
            </a:prstGeom>
            <a:noFill/>
            <a:ln w="25400">
              <a:solidFill>
                <a:schemeClr val="tx1"/>
              </a:solidFill>
              <a:round/>
              <a:headEnd/>
              <a:tailEnd type="arrow" w="sm" len="lg"/>
            </a:ln>
          </p:spPr>
          <p:txBody>
            <a:bodyPr/>
            <a:lstStyle/>
            <a:p>
              <a:endParaRPr lang="zh-CN" altLang="en-US"/>
            </a:p>
          </p:txBody>
        </p:sp>
        <p:sp>
          <p:nvSpPr>
            <p:cNvPr id="11291" name="Oval 34"/>
            <p:cNvSpPr>
              <a:spLocks noChangeArrowheads="1"/>
            </p:cNvSpPr>
            <p:nvPr/>
          </p:nvSpPr>
          <p:spPr bwMode="auto">
            <a:xfrm>
              <a:off x="2009" y="3067"/>
              <a:ext cx="363" cy="363"/>
            </a:xfrm>
            <a:prstGeom prst="ellipse">
              <a:avLst/>
            </a:prstGeom>
            <a:noFill/>
            <a:ln w="28575" algn="ctr">
              <a:solidFill>
                <a:schemeClr val="tx1"/>
              </a:solidFill>
              <a:round/>
              <a:headEnd/>
              <a:tailEnd type="none" w="sm" len="lg"/>
            </a:ln>
          </p:spPr>
          <p:txBody>
            <a:bodyPr wrap="none" lIns="18000" tIns="0" rIns="18000" bIns="0" anchor="ctr" anchorCtr="1"/>
            <a:lstStyle/>
            <a:p>
              <a:pPr algn="ctr"/>
              <a:r>
                <a:rPr lang="en-US" altLang="zh-CN" sz="2800" b="1">
                  <a:latin typeface="Times New Roman" pitchFamily="18" charset="0"/>
                </a:rPr>
                <a:t>a</a:t>
              </a:r>
              <a:r>
                <a:rPr lang="en-US" altLang="zh-CN" sz="3200" b="1" baseline="-25000">
                  <a:latin typeface="Times New Roman" pitchFamily="18" charset="0"/>
                </a:rPr>
                <a:t>2</a:t>
              </a:r>
            </a:p>
          </p:txBody>
        </p:sp>
        <p:sp>
          <p:nvSpPr>
            <p:cNvPr id="11292" name="Line 35"/>
            <p:cNvSpPr>
              <a:spLocks noChangeShapeType="1"/>
            </p:cNvSpPr>
            <p:nvPr/>
          </p:nvSpPr>
          <p:spPr bwMode="auto">
            <a:xfrm>
              <a:off x="2381" y="3248"/>
              <a:ext cx="317" cy="0"/>
            </a:xfrm>
            <a:prstGeom prst="line">
              <a:avLst/>
            </a:prstGeom>
            <a:noFill/>
            <a:ln w="25400">
              <a:solidFill>
                <a:schemeClr val="tx1"/>
              </a:solidFill>
              <a:round/>
              <a:headEnd/>
              <a:tailEnd type="arrow" w="sm" len="lg"/>
            </a:ln>
          </p:spPr>
          <p:txBody>
            <a:bodyPr/>
            <a:lstStyle/>
            <a:p>
              <a:endParaRPr lang="zh-CN" altLang="en-US"/>
            </a:p>
          </p:txBody>
        </p:sp>
        <p:sp>
          <p:nvSpPr>
            <p:cNvPr id="11293" name="Line 37"/>
            <p:cNvSpPr>
              <a:spLocks noChangeShapeType="1"/>
            </p:cNvSpPr>
            <p:nvPr/>
          </p:nvSpPr>
          <p:spPr bwMode="auto">
            <a:xfrm>
              <a:off x="3161" y="3248"/>
              <a:ext cx="317" cy="0"/>
            </a:xfrm>
            <a:prstGeom prst="line">
              <a:avLst/>
            </a:prstGeom>
            <a:noFill/>
            <a:ln w="25400">
              <a:solidFill>
                <a:schemeClr val="tx1"/>
              </a:solidFill>
              <a:round/>
              <a:headEnd/>
              <a:tailEnd type="arrow" w="sm" len="lg"/>
            </a:ln>
          </p:spPr>
          <p:txBody>
            <a:bodyPr/>
            <a:lstStyle/>
            <a:p>
              <a:endParaRPr lang="zh-CN" altLang="en-US"/>
            </a:p>
          </p:txBody>
        </p:sp>
        <p:sp>
          <p:nvSpPr>
            <p:cNvPr id="11294" name="Oval 38"/>
            <p:cNvSpPr>
              <a:spLocks noChangeArrowheads="1"/>
            </p:cNvSpPr>
            <p:nvPr/>
          </p:nvSpPr>
          <p:spPr bwMode="auto">
            <a:xfrm>
              <a:off x="3470" y="3067"/>
              <a:ext cx="363" cy="363"/>
            </a:xfrm>
            <a:prstGeom prst="ellipse">
              <a:avLst/>
            </a:prstGeom>
            <a:noFill/>
            <a:ln w="28575" algn="ctr">
              <a:solidFill>
                <a:schemeClr val="tx1"/>
              </a:solidFill>
              <a:round/>
              <a:headEnd/>
              <a:tailEnd type="none" w="sm" len="lg"/>
            </a:ln>
          </p:spPr>
          <p:txBody>
            <a:bodyPr wrap="none" lIns="18000" tIns="0" rIns="18000" bIns="0" anchor="ctr" anchorCtr="1"/>
            <a:lstStyle/>
            <a:p>
              <a:pPr algn="ctr"/>
              <a:r>
                <a:rPr lang="en-US" altLang="zh-CN" sz="2800" b="1">
                  <a:latin typeface="Times New Roman" pitchFamily="18" charset="0"/>
                </a:rPr>
                <a:t>a</a:t>
              </a:r>
              <a:r>
                <a:rPr lang="en-US" altLang="zh-CN" sz="3200" b="1" baseline="-25000">
                  <a:latin typeface="Times New Roman" pitchFamily="18" charset="0"/>
                </a:rPr>
                <a:t>n</a:t>
              </a:r>
            </a:p>
          </p:txBody>
        </p:sp>
        <p:sp>
          <p:nvSpPr>
            <p:cNvPr id="11295" name="Line 39"/>
            <p:cNvSpPr>
              <a:spLocks noChangeShapeType="1"/>
            </p:cNvSpPr>
            <p:nvPr/>
          </p:nvSpPr>
          <p:spPr bwMode="auto">
            <a:xfrm>
              <a:off x="2728" y="3248"/>
              <a:ext cx="363" cy="0"/>
            </a:xfrm>
            <a:prstGeom prst="line">
              <a:avLst/>
            </a:prstGeom>
            <a:noFill/>
            <a:ln w="57150" cap="rnd">
              <a:solidFill>
                <a:schemeClr val="tx1"/>
              </a:solidFill>
              <a:prstDash val="sysDot"/>
              <a:round/>
              <a:headEnd/>
              <a:tailEnd type="none" w="sm" len="lg"/>
            </a:ln>
          </p:spPr>
          <p:txBody>
            <a:bodyPr/>
            <a:lstStyle/>
            <a:p>
              <a:endParaRPr lang="zh-CN" altLang="en-US"/>
            </a:p>
          </p:txBody>
        </p:sp>
      </p:gr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在双向链表中删除元素</a:t>
            </a:r>
          </a:p>
        </p:txBody>
      </p:sp>
      <p:sp>
        <p:nvSpPr>
          <p:cNvPr id="101379" name="Rectangle 3"/>
          <p:cNvSpPr>
            <a:spLocks noGrp="1" noChangeArrowheads="1"/>
          </p:cNvSpPr>
          <p:nvPr>
            <p:ph idx="1"/>
          </p:nvPr>
        </p:nvSpPr>
        <p:spPr>
          <a:xfrm>
            <a:off x="1000125" y="1600200"/>
            <a:ext cx="7143750" cy="4525963"/>
          </a:xfrm>
        </p:spPr>
        <p:txBody>
          <a:bodyPr/>
          <a:lstStyle/>
          <a:p>
            <a:pPr eaLnBrk="1" hangingPunct="1">
              <a:lnSpc>
                <a:spcPct val="105000"/>
              </a:lnSpc>
              <a:buFont typeface="Wingdings" pitchFamily="2" charset="2"/>
              <a:buNone/>
            </a:pPr>
            <a:r>
              <a:rPr lang="zh-CN" altLang="en-US" dirty="0">
                <a:solidFill>
                  <a:srgbClr val="008000"/>
                </a:solidFill>
                <a:sym typeface="Wingdings" pitchFamily="2" charset="2"/>
              </a:rPr>
              <a:t></a:t>
            </a:r>
            <a:r>
              <a:rPr lang="zh-CN" altLang="en-US" dirty="0">
                <a:solidFill>
                  <a:srgbClr val="008000"/>
                </a:solidFill>
              </a:rPr>
              <a:t> </a:t>
            </a:r>
            <a:r>
              <a:rPr lang="zh-CN" altLang="en-US" dirty="0"/>
              <a:t>删除双向链表</a:t>
            </a:r>
            <a:r>
              <a:rPr lang="en-US" altLang="zh-CN" dirty="0"/>
              <a:t>L</a:t>
            </a:r>
            <a:r>
              <a:rPr lang="zh-CN" altLang="en-US" dirty="0"/>
              <a:t>中的第</a:t>
            </a:r>
            <a:r>
              <a:rPr lang="en-US" altLang="zh-CN" dirty="0" err="1"/>
              <a:t>i</a:t>
            </a:r>
            <a:r>
              <a:rPr lang="zh-CN" altLang="en-US" dirty="0"/>
              <a:t>个结点。</a:t>
            </a:r>
          </a:p>
          <a:p>
            <a:pPr eaLnBrk="1" hangingPunct="1">
              <a:lnSpc>
                <a:spcPct val="105000"/>
              </a:lnSpc>
              <a:buFont typeface="Wingdings" pitchFamily="2" charset="2"/>
              <a:buNone/>
            </a:pPr>
            <a:r>
              <a:rPr lang="en-US" altLang="zh-CN" dirty="0" err="1"/>
              <a:t>DlinkDel</a:t>
            </a:r>
            <a:r>
              <a:rPr lang="en-US" altLang="zh-CN" dirty="0"/>
              <a:t> (</a:t>
            </a:r>
            <a:r>
              <a:rPr lang="en-US" altLang="zh-CN" dirty="0" err="1"/>
              <a:t>DLinkList</a:t>
            </a:r>
            <a:r>
              <a:rPr lang="en-US" altLang="zh-CN" dirty="0"/>
              <a:t> &amp;L, </a:t>
            </a:r>
            <a:r>
              <a:rPr lang="en-US" altLang="zh-CN" dirty="0" err="1">
                <a:solidFill>
                  <a:srgbClr val="3333FF"/>
                </a:solidFill>
              </a:rPr>
              <a:t>int</a:t>
            </a:r>
            <a:r>
              <a:rPr lang="en-US" altLang="zh-CN" dirty="0"/>
              <a:t> </a:t>
            </a:r>
            <a:r>
              <a:rPr lang="en-US" altLang="zh-CN" dirty="0" err="1">
                <a:solidFill>
                  <a:srgbClr val="3333FF"/>
                </a:solidFill>
              </a:rPr>
              <a:t>i</a:t>
            </a:r>
            <a:r>
              <a:rPr lang="en-US" altLang="zh-CN" dirty="0"/>
              <a:t>)</a:t>
            </a:r>
          </a:p>
          <a:p>
            <a:pPr eaLnBrk="1" hangingPunct="1">
              <a:lnSpc>
                <a:spcPct val="105000"/>
              </a:lnSpc>
              <a:buFont typeface="Wingdings" pitchFamily="2" charset="2"/>
              <a:buNone/>
            </a:pPr>
            <a:r>
              <a:rPr lang="en-US" altLang="zh-CN" dirty="0"/>
              <a:t>{	p = L;   k = 0;</a:t>
            </a:r>
          </a:p>
          <a:p>
            <a:pPr eaLnBrk="1" hangingPunct="1">
              <a:lnSpc>
                <a:spcPct val="105000"/>
              </a:lnSpc>
              <a:buFont typeface="Wingdings" pitchFamily="2" charset="2"/>
              <a:buNone/>
            </a:pPr>
            <a:r>
              <a:rPr lang="en-US" altLang="zh-CN" dirty="0">
                <a:solidFill>
                  <a:srgbClr val="3333FF"/>
                </a:solidFill>
              </a:rPr>
              <a:t>	while ( p-&gt;next  &amp;  k&lt;</a:t>
            </a:r>
            <a:r>
              <a:rPr lang="en-US" altLang="zh-CN" dirty="0" err="1">
                <a:solidFill>
                  <a:srgbClr val="3333FF"/>
                </a:solidFill>
              </a:rPr>
              <a:t>i</a:t>
            </a:r>
            <a:r>
              <a:rPr lang="en-US" altLang="zh-CN" dirty="0">
                <a:solidFill>
                  <a:srgbClr val="3333FF"/>
                </a:solidFill>
              </a:rPr>
              <a:t> )</a:t>
            </a:r>
          </a:p>
          <a:p>
            <a:pPr eaLnBrk="1" hangingPunct="1">
              <a:lnSpc>
                <a:spcPct val="105000"/>
              </a:lnSpc>
              <a:buFont typeface="Wingdings" pitchFamily="2" charset="2"/>
              <a:buNone/>
            </a:pPr>
            <a:r>
              <a:rPr lang="en-US" altLang="zh-CN" dirty="0">
                <a:solidFill>
                  <a:srgbClr val="3333FF"/>
                </a:solidFill>
              </a:rPr>
              <a:t>	{  p = p-&gt;next;   k++;  }	</a:t>
            </a:r>
          </a:p>
          <a:p>
            <a:pPr eaLnBrk="1" hangingPunct="1">
              <a:lnSpc>
                <a:spcPct val="105000"/>
              </a:lnSpc>
              <a:buFont typeface="Wingdings" pitchFamily="2" charset="2"/>
              <a:buNone/>
            </a:pPr>
            <a:r>
              <a:rPr lang="en-US" altLang="zh-CN" dirty="0"/>
              <a:t>	p-&gt;prior-&gt;next = p-&gt;next;</a:t>
            </a:r>
          </a:p>
          <a:p>
            <a:pPr eaLnBrk="1" hangingPunct="1">
              <a:lnSpc>
                <a:spcPct val="105000"/>
              </a:lnSpc>
              <a:buFont typeface="Wingdings" pitchFamily="2" charset="2"/>
              <a:buNone/>
            </a:pPr>
            <a:r>
              <a:rPr lang="en-US" altLang="zh-CN" dirty="0"/>
              <a:t>	p-&gt;next-&gt;prior = p-&gt;prior;</a:t>
            </a:r>
          </a:p>
          <a:p>
            <a:pPr eaLnBrk="1" hangingPunct="1">
              <a:lnSpc>
                <a:spcPct val="105000"/>
              </a:lnSpc>
              <a:buFont typeface="Wingdings" pitchFamily="2" charset="2"/>
              <a:buNone/>
            </a:pPr>
            <a:r>
              <a:rPr lang="en-US" altLang="zh-CN" dirty="0"/>
              <a:t>	free (p);</a:t>
            </a:r>
          </a:p>
          <a:p>
            <a:pPr eaLnBrk="1" hangingPunct="1">
              <a:lnSpc>
                <a:spcPct val="105000"/>
              </a:lnSpc>
              <a:buFont typeface="Wingdings" pitchFamily="2" charset="2"/>
              <a:buNone/>
            </a:pPr>
            <a:r>
              <a:rPr lang="en-US" altLang="zh-CN" dirty="0"/>
              <a:t>} </a:t>
            </a:r>
            <a:r>
              <a:rPr lang="en-US" altLang="zh-CN" dirty="0">
                <a:solidFill>
                  <a:srgbClr val="008000"/>
                </a:solidFill>
              </a:rPr>
              <a:t>//</a:t>
            </a:r>
            <a:r>
              <a:rPr lang="zh-CN" altLang="en-US" dirty="0">
                <a:solidFill>
                  <a:srgbClr val="008000"/>
                </a:solidFill>
              </a:rPr>
              <a:t>算法的时间复杂度为</a:t>
            </a:r>
            <a:r>
              <a:rPr lang="en-US" altLang="zh-CN" dirty="0">
                <a:solidFill>
                  <a:srgbClr val="008000"/>
                </a:solidFill>
              </a:rPr>
              <a:t>O(n)</a:t>
            </a:r>
          </a:p>
        </p:txBody>
      </p:sp>
      <p:sp>
        <p:nvSpPr>
          <p:cNvPr id="101380" name="灯片编号占位符 1"/>
          <p:cNvSpPr>
            <a:spLocks noGrp="1"/>
          </p:cNvSpPr>
          <p:nvPr>
            <p:ph type="sldNum" sz="quarter" idx="10"/>
          </p:nvPr>
        </p:nvSpPr>
        <p:spPr>
          <a:noFill/>
        </p:spPr>
        <p:txBody>
          <a:bodyPr/>
          <a:lstStyle/>
          <a:p>
            <a:fld id="{795CE259-BFEE-424F-864A-FD540DB051C0}" type="slidenum">
              <a:rPr lang="zh-CN" altLang="en-US" smtClean="0">
                <a:ea typeface="宋体" charset="-122"/>
              </a:rPr>
              <a:pPr/>
              <a:t>60</a:t>
            </a:fld>
            <a:endParaRPr lang="en-US" altLang="zh-CN">
              <a:ea typeface="宋体" charset="-122"/>
            </a:endParaRPr>
          </a:p>
        </p:txBody>
      </p:sp>
      <p:sp>
        <p:nvSpPr>
          <p:cNvPr id="5" name="动作按钮: 开始 4">
            <a:hlinkClick r:id="" action="ppaction://hlinkshowjump?jump=firstslide" highlightClick="1"/>
          </p:cNvPr>
          <p:cNvSpPr/>
          <p:nvPr/>
        </p:nvSpPr>
        <p:spPr>
          <a:xfrm rot="5400000">
            <a:off x="8326243" y="5909082"/>
            <a:ext cx="432000" cy="180000"/>
          </a:xfrm>
          <a:prstGeom prst="actionButtonBeginning">
            <a:avLst/>
          </a:prstGeom>
          <a:noFill/>
          <a:ln w="127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数据结构与算法</a:t>
            </a:r>
            <a:r>
              <a:rPr lang="en-US" altLang="zh-CN" dirty="0"/>
              <a:t/>
            </a:r>
            <a:br>
              <a:rPr lang="en-US" altLang="zh-CN" dirty="0"/>
            </a:br>
            <a:r>
              <a:rPr lang="en-US" altLang="zh-CN" sz="2000" b="0" dirty="0">
                <a:solidFill>
                  <a:srgbClr val="008000"/>
                </a:solidFill>
                <a:latin typeface="Times New Roman" pitchFamily="18" charset="0"/>
                <a:cs typeface="Times New Roman" pitchFamily="18" charset="0"/>
              </a:rPr>
              <a:t>Data Structures and Algorithms</a:t>
            </a:r>
            <a:endParaRPr lang="zh-CN" altLang="en-US" dirty="0"/>
          </a:p>
        </p:txBody>
      </p:sp>
      <p:sp>
        <p:nvSpPr>
          <p:cNvPr id="4" name="灯片编号占位符 3"/>
          <p:cNvSpPr>
            <a:spLocks noGrp="1"/>
          </p:cNvSpPr>
          <p:nvPr>
            <p:ph type="sldNum" sz="quarter" idx="10"/>
          </p:nvPr>
        </p:nvSpPr>
        <p:spPr/>
        <p:txBody>
          <a:bodyPr/>
          <a:lstStyle/>
          <a:p>
            <a:pPr>
              <a:defRPr/>
            </a:pPr>
            <a:fld id="{618419BB-E17F-4A68-8340-27658F7866D1}" type="slidenum">
              <a:rPr lang="zh-CN" altLang="en-US" smtClean="0"/>
              <a:pPr>
                <a:defRPr/>
              </a:pPr>
              <a:t>61</a:t>
            </a:fld>
            <a:endParaRPr lang="en-US" altLang="zh-CN" dirty="0"/>
          </a:p>
        </p:txBody>
      </p:sp>
      <p:grpSp>
        <p:nvGrpSpPr>
          <p:cNvPr id="7" name="组合 6"/>
          <p:cNvGrpSpPr/>
          <p:nvPr/>
        </p:nvGrpSpPr>
        <p:grpSpPr>
          <a:xfrm>
            <a:off x="2483768" y="2129640"/>
            <a:ext cx="4176463" cy="3315584"/>
            <a:chOff x="242211" y="2278057"/>
            <a:chExt cx="2865855" cy="1910764"/>
          </a:xfrm>
          <a:gradFill>
            <a:gsLst>
              <a:gs pos="0">
                <a:srgbClr val="8488C4"/>
              </a:gs>
              <a:gs pos="53000">
                <a:srgbClr val="D4DEFF"/>
              </a:gs>
              <a:gs pos="83000">
                <a:srgbClr val="D4DEFF"/>
              </a:gs>
              <a:gs pos="100000">
                <a:srgbClr val="96AB94"/>
              </a:gs>
            </a:gsLst>
            <a:lin ang="16200000" scaled="0"/>
          </a:gradFill>
        </p:grpSpPr>
        <p:sp>
          <p:nvSpPr>
            <p:cNvPr id="11" name="圆角矩形 10"/>
            <p:cNvSpPr/>
            <p:nvPr/>
          </p:nvSpPr>
          <p:spPr>
            <a:xfrm>
              <a:off x="242211" y="2278057"/>
              <a:ext cx="2865855" cy="1910764"/>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圆角矩形 8">
              <a:hlinkClick r:id="rId2" action="ppaction://hlinksldjump"/>
            </p:cNvPr>
            <p:cNvSpPr/>
            <p:nvPr/>
          </p:nvSpPr>
          <p:spPr>
            <a:xfrm>
              <a:off x="686913" y="2279910"/>
              <a:ext cx="2174097" cy="164964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lvl="0" algn="l" defTabSz="1066800">
                <a:lnSpc>
                  <a:spcPct val="150000"/>
                </a:lnSpc>
                <a:spcBef>
                  <a:spcPct val="0"/>
                </a:spcBef>
                <a:spcAft>
                  <a:spcPts val="0"/>
                </a:spcAft>
              </a:pPr>
              <a:r>
                <a:rPr lang="zh-CN" sz="3200" b="1" kern="1200" dirty="0">
                  <a:solidFill>
                    <a:schemeClr val="tx1"/>
                  </a:solidFill>
                  <a:latin typeface="楷体" pitchFamily="49" charset="-122"/>
                  <a:ea typeface="楷体" pitchFamily="49" charset="-122"/>
                </a:rPr>
                <a:t>栈</a:t>
              </a:r>
              <a:endParaRPr lang="en-US" altLang="zh-CN" sz="3200" b="1" kern="1200" dirty="0">
                <a:solidFill>
                  <a:schemeClr val="tx1"/>
                </a:solidFill>
                <a:latin typeface="楷体" pitchFamily="49" charset="-122"/>
                <a:ea typeface="楷体" pitchFamily="49" charset="-122"/>
              </a:endParaRPr>
            </a:p>
            <a:p>
              <a:pPr lvl="0" algn="l" defTabSz="1066800">
                <a:lnSpc>
                  <a:spcPct val="150000"/>
                </a:lnSpc>
                <a:spcBef>
                  <a:spcPct val="0"/>
                </a:spcBef>
                <a:spcAft>
                  <a:spcPts val="0"/>
                </a:spcAft>
              </a:pPr>
              <a:r>
                <a:rPr lang="zh-CN" sz="3200" b="1" kern="1200" dirty="0">
                  <a:solidFill>
                    <a:schemeClr val="tx1"/>
                  </a:solidFill>
                  <a:latin typeface="楷体" pitchFamily="49" charset="-122"/>
                  <a:ea typeface="楷体" pitchFamily="49" charset="-122"/>
                </a:rPr>
                <a:t>队列</a:t>
              </a:r>
              <a:endParaRPr lang="en-US" altLang="zh-CN" sz="3200" b="1" kern="1200" dirty="0">
                <a:solidFill>
                  <a:schemeClr val="tx1"/>
                </a:solidFill>
                <a:latin typeface="楷体" pitchFamily="49" charset="-122"/>
                <a:ea typeface="楷体" pitchFamily="49" charset="-122"/>
              </a:endParaRPr>
            </a:p>
            <a:p>
              <a:pPr lvl="0" algn="l" defTabSz="1066800">
                <a:lnSpc>
                  <a:spcPct val="150000"/>
                </a:lnSpc>
                <a:spcBef>
                  <a:spcPct val="0"/>
                </a:spcBef>
                <a:spcAft>
                  <a:spcPts val="0"/>
                </a:spcAft>
              </a:pPr>
              <a:r>
                <a:rPr lang="zh-CN" altLang="en-US" sz="3200" b="1" dirty="0">
                  <a:solidFill>
                    <a:schemeClr val="tx1"/>
                  </a:solidFill>
                  <a:latin typeface="楷体" pitchFamily="49" charset="-122"/>
                  <a:ea typeface="楷体" pitchFamily="49" charset="-122"/>
                </a:rPr>
                <a:t>循环队列</a:t>
              </a:r>
              <a:endParaRPr lang="en-US" altLang="zh-CN" sz="3200" b="1" kern="1200" dirty="0">
                <a:solidFill>
                  <a:schemeClr val="tx1"/>
                </a:solidFill>
                <a:latin typeface="楷体" pitchFamily="49" charset="-122"/>
                <a:ea typeface="楷体" pitchFamily="49" charset="-122"/>
              </a:endParaRPr>
            </a:p>
            <a:p>
              <a:pPr lvl="0" algn="l" defTabSz="1066800">
                <a:lnSpc>
                  <a:spcPct val="150000"/>
                </a:lnSpc>
                <a:spcBef>
                  <a:spcPct val="0"/>
                </a:spcBef>
                <a:spcAft>
                  <a:spcPts val="0"/>
                </a:spcAft>
              </a:pPr>
              <a:r>
                <a:rPr lang="zh-CN" altLang="en-US" sz="3200" b="1" dirty="0">
                  <a:solidFill>
                    <a:schemeClr val="tx1"/>
                  </a:solidFill>
                  <a:latin typeface="楷体" pitchFamily="49" charset="-122"/>
                  <a:ea typeface="楷体" pitchFamily="49" charset="-122"/>
                </a:rPr>
                <a:t>迷宫问题</a:t>
              </a:r>
              <a:endParaRPr lang="en-US" altLang="zh-CN" sz="3200" b="1" kern="1200" dirty="0">
                <a:solidFill>
                  <a:schemeClr val="tx1"/>
                </a:solidFill>
                <a:latin typeface="楷体" pitchFamily="49" charset="-122"/>
                <a:ea typeface="楷体" pitchFamily="49" charset="-122"/>
              </a:endParaRPr>
            </a:p>
          </p:txBody>
        </p:sp>
      </p:grpSp>
    </p:spTree>
    <p:extLst>
      <p:ext uri="{BB962C8B-B14F-4D97-AF65-F5344CB8AC3E}">
        <p14:creationId xmlns:p14="http://schemas.microsoft.com/office/powerpoint/2010/main" xmlns="" val="8852373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栈和队列</a:t>
            </a:r>
            <a:endParaRPr lang="en-US" altLang="zh-CN"/>
          </a:p>
        </p:txBody>
      </p:sp>
      <p:sp>
        <p:nvSpPr>
          <p:cNvPr id="102403" name="Rectangle 3"/>
          <p:cNvSpPr>
            <a:spLocks noGrp="1" noChangeArrowheads="1"/>
          </p:cNvSpPr>
          <p:nvPr>
            <p:ph idx="1"/>
          </p:nvPr>
        </p:nvSpPr>
        <p:spPr>
          <a:xfrm>
            <a:off x="1000125" y="1600200"/>
            <a:ext cx="7143750" cy="4525963"/>
          </a:xfrm>
        </p:spPr>
        <p:txBody>
          <a:bodyPr/>
          <a:lstStyle/>
          <a:p>
            <a:pPr eaLnBrk="1" hangingPunct="1"/>
            <a:r>
              <a:rPr lang="zh-CN" altLang="en-US"/>
              <a:t>栈和队列都是限制在</a:t>
            </a:r>
            <a:r>
              <a:rPr lang="zh-CN" altLang="en-US">
                <a:latin typeface="Arial" charset="0"/>
              </a:rPr>
              <a:t>“</a:t>
            </a:r>
            <a:r>
              <a:rPr lang="zh-CN" altLang="en-US">
                <a:solidFill>
                  <a:srgbClr val="CC0000"/>
                </a:solidFill>
              </a:rPr>
              <a:t>端点</a:t>
            </a:r>
            <a:r>
              <a:rPr lang="zh-CN" altLang="en-US">
                <a:latin typeface="Arial" charset="0"/>
              </a:rPr>
              <a:t>”</a:t>
            </a:r>
            <a:r>
              <a:rPr lang="zh-CN" altLang="en-US"/>
              <a:t>进行</a:t>
            </a:r>
            <a:r>
              <a:rPr lang="zh-CN" altLang="en-US">
                <a:solidFill>
                  <a:srgbClr val="CC0000"/>
                </a:solidFill>
              </a:rPr>
              <a:t>插入</a:t>
            </a:r>
            <a:r>
              <a:rPr lang="zh-CN" altLang="en-US"/>
              <a:t>操作和</a:t>
            </a:r>
            <a:r>
              <a:rPr lang="zh-CN" altLang="en-US">
                <a:solidFill>
                  <a:srgbClr val="CC0000"/>
                </a:solidFill>
              </a:rPr>
              <a:t>删除</a:t>
            </a:r>
            <a:r>
              <a:rPr lang="zh-CN" altLang="en-US"/>
              <a:t>操作的线性表。</a:t>
            </a:r>
            <a:endParaRPr lang="en-US" altLang="zh-CN"/>
          </a:p>
        </p:txBody>
      </p:sp>
      <p:sp>
        <p:nvSpPr>
          <p:cNvPr id="102404" name="灯片编号占位符 5"/>
          <p:cNvSpPr>
            <a:spLocks noGrp="1"/>
          </p:cNvSpPr>
          <p:nvPr>
            <p:ph type="sldNum" sz="quarter" idx="10"/>
          </p:nvPr>
        </p:nvSpPr>
        <p:spPr>
          <a:noFill/>
        </p:spPr>
        <p:txBody>
          <a:bodyPr/>
          <a:lstStyle/>
          <a:p>
            <a:fld id="{967B947F-C1A1-40E5-995C-A82D1BB05AEE}" type="slidenum">
              <a:rPr lang="en-US" altLang="zh-CN" smtClean="0">
                <a:ea typeface="宋体" charset="-122"/>
              </a:rPr>
              <a:pPr/>
              <a:t>62</a:t>
            </a:fld>
            <a:endParaRPr lang="en-US" altLang="zh-CN">
              <a:ea typeface="宋体" charset="-122"/>
            </a:endParaRPr>
          </a:p>
        </p:txBody>
      </p:sp>
      <p:graphicFrame>
        <p:nvGraphicFramePr>
          <p:cNvPr id="8245" name="Group 53"/>
          <p:cNvGraphicFramePr>
            <a:graphicFrameLocks noGrp="1"/>
          </p:cNvGraphicFramePr>
          <p:nvPr/>
        </p:nvGraphicFramePr>
        <p:xfrm>
          <a:off x="1403648" y="3429000"/>
          <a:ext cx="6312173" cy="2130426"/>
        </p:xfrm>
        <a:graphic>
          <a:graphicData uri="http://schemas.openxmlformats.org/drawingml/2006/table">
            <a:tbl>
              <a:tblPr/>
              <a:tblGrid>
                <a:gridCol w="1577228">
                  <a:extLst>
                    <a:ext uri="{9D8B030D-6E8A-4147-A177-3AD203B41FA5}">
                      <a16:colId xmlns:a16="http://schemas.microsoft.com/office/drawing/2014/main" xmlns="" val="20000"/>
                    </a:ext>
                  </a:extLst>
                </a:gridCol>
                <a:gridCol w="1998039">
                  <a:extLst>
                    <a:ext uri="{9D8B030D-6E8A-4147-A177-3AD203B41FA5}">
                      <a16:colId xmlns:a16="http://schemas.microsoft.com/office/drawing/2014/main" xmlns="" val="20001"/>
                    </a:ext>
                  </a:extLst>
                </a:gridCol>
                <a:gridCol w="1332570">
                  <a:extLst>
                    <a:ext uri="{9D8B030D-6E8A-4147-A177-3AD203B41FA5}">
                      <a16:colId xmlns:a16="http://schemas.microsoft.com/office/drawing/2014/main" xmlns="" val="20002"/>
                    </a:ext>
                  </a:extLst>
                </a:gridCol>
                <a:gridCol w="1404336">
                  <a:extLst>
                    <a:ext uri="{9D8B030D-6E8A-4147-A177-3AD203B41FA5}">
                      <a16:colId xmlns:a16="http://schemas.microsoft.com/office/drawing/2014/main" xmlns="" val="20003"/>
                    </a:ext>
                  </a:extLst>
                </a:gridCol>
              </a:tblGrid>
              <a:tr h="709613">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400" b="1" i="0" u="none" strike="noStrike" cap="none" normalizeH="0" baseline="0" dirty="0">
                          <a:ln>
                            <a:noFill/>
                          </a:ln>
                          <a:solidFill>
                            <a:srgbClr val="008000"/>
                          </a:solidFill>
                          <a:effectLst/>
                          <a:latin typeface="楷体" pitchFamily="49" charset="-122"/>
                          <a:ea typeface="楷体" pitchFamily="49" charset="-122"/>
                        </a:rPr>
                        <a:t>操作位置</a:t>
                      </a:r>
                      <a:r>
                        <a:rPr kumimoji="0" lang="en-US" altLang="zh-CN" sz="2400" b="1" i="0" u="none" strike="noStrike" cap="none" normalizeH="0" baseline="0" dirty="0" err="1">
                          <a:ln>
                            <a:noFill/>
                          </a:ln>
                          <a:solidFill>
                            <a:srgbClr val="008000"/>
                          </a:solidFill>
                          <a:effectLst/>
                          <a:latin typeface="楷体" pitchFamily="49" charset="-122"/>
                          <a:ea typeface="楷体" pitchFamily="49" charset="-122"/>
                        </a:rPr>
                        <a:t>i</a:t>
                      </a:r>
                      <a:endParaRPr kumimoji="0" lang="en-US" altLang="zh-CN" sz="2400" b="1" i="0" u="none" strike="noStrike" cap="none" normalizeH="0" baseline="0" dirty="0">
                        <a:ln>
                          <a:noFill/>
                        </a:ln>
                        <a:solidFill>
                          <a:srgbClr val="008000"/>
                        </a:solidFill>
                        <a:effectLst/>
                        <a:latin typeface="楷体" pitchFamily="49" charset="-122"/>
                        <a:ea typeface="楷体" pitchFamily="49"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800" b="1" i="0" u="none" strike="noStrike" cap="none" normalizeH="0" baseline="0">
                          <a:ln>
                            <a:noFill/>
                          </a:ln>
                          <a:solidFill>
                            <a:schemeClr val="tx1"/>
                          </a:solidFill>
                          <a:effectLst/>
                          <a:latin typeface="楷体" pitchFamily="49" charset="-122"/>
                          <a:ea typeface="楷体" pitchFamily="49" charset="-122"/>
                        </a:rPr>
                        <a:t>线性表</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800" b="1" i="0" u="none" strike="noStrike" cap="none" normalizeH="0" baseline="0">
                          <a:ln>
                            <a:noFill/>
                          </a:ln>
                          <a:solidFill>
                            <a:schemeClr val="tx1"/>
                          </a:solidFill>
                          <a:effectLst/>
                          <a:latin typeface="楷体" pitchFamily="49" charset="-122"/>
                          <a:ea typeface="楷体" pitchFamily="49" charset="-122"/>
                        </a:rPr>
                        <a:t>栈</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800" b="1" i="0" u="none" strike="noStrike" cap="none" normalizeH="0" baseline="0">
                          <a:ln>
                            <a:noFill/>
                          </a:ln>
                          <a:solidFill>
                            <a:schemeClr val="tx1"/>
                          </a:solidFill>
                          <a:effectLst/>
                          <a:latin typeface="楷体" pitchFamily="49" charset="-122"/>
                          <a:ea typeface="楷体" pitchFamily="49" charset="-122"/>
                        </a:rPr>
                        <a:t>队列</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11200">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800" b="1" i="0" u="none" strike="noStrike" cap="none" normalizeH="0" baseline="0" dirty="0">
                          <a:ln>
                            <a:noFill/>
                          </a:ln>
                          <a:solidFill>
                            <a:schemeClr val="tx1"/>
                          </a:solidFill>
                          <a:effectLst/>
                          <a:latin typeface="楷体" pitchFamily="49" charset="-122"/>
                          <a:ea typeface="楷体" pitchFamily="49" charset="-122"/>
                        </a:rPr>
                        <a:t>插入</a:t>
                      </a:r>
                      <a:endParaRPr kumimoji="0" lang="en-US" altLang="zh-CN" sz="28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hlink"/>
                          </a:solidFill>
                          <a:effectLst/>
                          <a:latin typeface="楷体" pitchFamily="49" charset="-122"/>
                          <a:ea typeface="楷体" pitchFamily="49" charset="-122"/>
                        </a:rPr>
                        <a:t>i</a:t>
                      </a:r>
                      <a:r>
                        <a:rPr kumimoji="0" lang="en-US" altLang="zh-CN" sz="2800" b="1" i="0" u="none" strike="noStrike" cap="none" normalizeH="0" baseline="0">
                          <a:ln>
                            <a:noFill/>
                          </a:ln>
                          <a:solidFill>
                            <a:schemeClr val="hlink"/>
                          </a:solidFill>
                          <a:effectLst/>
                          <a:latin typeface="楷体" pitchFamily="49" charset="-122"/>
                          <a:ea typeface="楷体" pitchFamily="49" charset="-122"/>
                          <a:sym typeface="Symbol" pitchFamily="18" charset="2"/>
                        </a:rPr>
                        <a:t>[1, n+1]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hlink"/>
                          </a:solidFill>
                          <a:effectLst/>
                          <a:latin typeface="楷体" pitchFamily="49" charset="-122"/>
                          <a:ea typeface="楷体" pitchFamily="49" charset="-122"/>
                        </a:rPr>
                        <a:t>i=</a:t>
                      </a:r>
                      <a:r>
                        <a:rPr kumimoji="0" lang="en-US" altLang="zh-CN" sz="2800" b="1" i="0" u="none" strike="noStrike" cap="none" normalizeH="0" baseline="0">
                          <a:ln>
                            <a:noFill/>
                          </a:ln>
                          <a:solidFill>
                            <a:schemeClr val="hlink"/>
                          </a:solidFill>
                          <a:effectLst/>
                          <a:latin typeface="楷体" pitchFamily="49" charset="-122"/>
                          <a:ea typeface="楷体" pitchFamily="49" charset="-122"/>
                          <a:sym typeface="Symbol" pitchFamily="18" charset="2"/>
                        </a:rPr>
                        <a:t>n+1</a:t>
                      </a:r>
                      <a:endParaRPr kumimoji="0" lang="zh-CN" altLang="en-US" sz="2800" b="1" i="0" u="none" strike="noStrike" cap="none" normalizeH="0" baseline="0">
                        <a:ln>
                          <a:noFill/>
                        </a:ln>
                        <a:solidFill>
                          <a:schemeClr val="hlink"/>
                        </a:solidFill>
                        <a:effectLst/>
                        <a:latin typeface="楷体" pitchFamily="49" charset="-122"/>
                        <a:ea typeface="楷体" pitchFamily="49"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hlink"/>
                          </a:solidFill>
                          <a:effectLst/>
                          <a:latin typeface="楷体" pitchFamily="49" charset="-122"/>
                          <a:ea typeface="楷体" pitchFamily="49" charset="-122"/>
                        </a:rPr>
                        <a:t>i=</a:t>
                      </a:r>
                      <a:r>
                        <a:rPr kumimoji="0" lang="en-US" altLang="zh-CN" sz="2800" b="1" i="0" u="none" strike="noStrike" cap="none" normalizeH="0" baseline="0">
                          <a:ln>
                            <a:noFill/>
                          </a:ln>
                          <a:solidFill>
                            <a:schemeClr val="hlink"/>
                          </a:solidFill>
                          <a:effectLst/>
                          <a:latin typeface="楷体" pitchFamily="49" charset="-122"/>
                          <a:ea typeface="楷体" pitchFamily="49" charset="-122"/>
                          <a:sym typeface="Symbol" pitchFamily="18" charset="2"/>
                        </a:rPr>
                        <a:t>n+1</a:t>
                      </a:r>
                      <a:endParaRPr kumimoji="0" lang="zh-CN" altLang="en-US" sz="2800" b="1" i="0" u="none" strike="noStrike" cap="none" normalizeH="0" baseline="0">
                        <a:ln>
                          <a:noFill/>
                        </a:ln>
                        <a:solidFill>
                          <a:schemeClr val="hlink"/>
                        </a:solidFill>
                        <a:effectLst/>
                        <a:latin typeface="楷体" pitchFamily="49" charset="-122"/>
                        <a:ea typeface="楷体" pitchFamily="49"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09613">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800" b="1" i="0" u="none" strike="noStrike" cap="none" normalizeH="0" baseline="0" dirty="0">
                          <a:ln>
                            <a:noFill/>
                          </a:ln>
                          <a:solidFill>
                            <a:schemeClr val="tx1"/>
                          </a:solidFill>
                          <a:effectLst/>
                          <a:latin typeface="楷体" pitchFamily="49" charset="-122"/>
                          <a:ea typeface="楷体" pitchFamily="49" charset="-122"/>
                        </a:rPr>
                        <a:t>删除</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dirty="0" err="1">
                          <a:ln>
                            <a:noFill/>
                          </a:ln>
                          <a:solidFill>
                            <a:schemeClr val="hlink"/>
                          </a:solidFill>
                          <a:effectLst/>
                          <a:latin typeface="楷体" pitchFamily="49" charset="-122"/>
                          <a:ea typeface="楷体" pitchFamily="49" charset="-122"/>
                        </a:rPr>
                        <a:t>i</a:t>
                      </a:r>
                      <a:r>
                        <a:rPr kumimoji="0" lang="en-US" altLang="zh-CN" sz="2800" b="1" i="0" u="none" strike="noStrike" cap="none" normalizeH="0" baseline="0" dirty="0">
                          <a:ln>
                            <a:noFill/>
                          </a:ln>
                          <a:solidFill>
                            <a:schemeClr val="hlink"/>
                          </a:solidFill>
                          <a:effectLst/>
                          <a:latin typeface="楷体" pitchFamily="49" charset="-122"/>
                          <a:ea typeface="楷体" pitchFamily="49" charset="-122"/>
                          <a:sym typeface="Symbol" pitchFamily="18" charset="2"/>
                        </a:rPr>
                        <a:t>[1, n]</a:t>
                      </a:r>
                      <a:endParaRPr kumimoji="0" lang="zh-CN" altLang="en-US" sz="2800" b="1" i="0" u="none" strike="noStrike" cap="none" normalizeH="0" baseline="0" dirty="0">
                        <a:ln>
                          <a:noFill/>
                        </a:ln>
                        <a:solidFill>
                          <a:schemeClr val="hlink"/>
                        </a:solidFill>
                        <a:effectLst/>
                        <a:latin typeface="楷体" pitchFamily="49" charset="-122"/>
                        <a:ea typeface="楷体" pitchFamily="49"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dirty="0" err="1">
                          <a:ln>
                            <a:noFill/>
                          </a:ln>
                          <a:solidFill>
                            <a:schemeClr val="hlink"/>
                          </a:solidFill>
                          <a:effectLst/>
                          <a:latin typeface="楷体" pitchFamily="49" charset="-122"/>
                          <a:ea typeface="楷体" pitchFamily="49" charset="-122"/>
                        </a:rPr>
                        <a:t>i</a:t>
                      </a:r>
                      <a:r>
                        <a:rPr kumimoji="0" lang="en-US" altLang="zh-CN" sz="2800" b="1" i="0" u="none" strike="noStrike" cap="none" normalizeH="0" baseline="0" dirty="0">
                          <a:ln>
                            <a:noFill/>
                          </a:ln>
                          <a:solidFill>
                            <a:schemeClr val="hlink"/>
                          </a:solidFill>
                          <a:effectLst/>
                          <a:latin typeface="楷体" pitchFamily="49" charset="-122"/>
                          <a:ea typeface="楷体" pitchFamily="49" charset="-122"/>
                        </a:rPr>
                        <a:t>=</a:t>
                      </a:r>
                      <a:r>
                        <a:rPr kumimoji="0" lang="en-US" altLang="zh-CN" sz="2800" b="1" i="0" u="none" strike="noStrike" cap="none" normalizeH="0" baseline="0" dirty="0">
                          <a:ln>
                            <a:noFill/>
                          </a:ln>
                          <a:solidFill>
                            <a:schemeClr val="hlink"/>
                          </a:solidFill>
                          <a:effectLst/>
                          <a:latin typeface="楷体" pitchFamily="49" charset="-122"/>
                          <a:ea typeface="楷体" pitchFamily="49" charset="-122"/>
                          <a:sym typeface="Symbol" pitchFamily="18" charset="2"/>
                        </a:rPr>
                        <a:t>n</a:t>
                      </a:r>
                      <a:endParaRPr kumimoji="0" lang="zh-CN" altLang="en-US" sz="2800" b="1" i="0" u="none" strike="noStrike" cap="none" normalizeH="0" baseline="0" dirty="0">
                        <a:ln>
                          <a:noFill/>
                        </a:ln>
                        <a:solidFill>
                          <a:schemeClr val="hlink"/>
                        </a:solidFill>
                        <a:effectLst/>
                        <a:latin typeface="楷体" pitchFamily="49" charset="-122"/>
                        <a:ea typeface="楷体" pitchFamily="49"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dirty="0" err="1">
                          <a:ln>
                            <a:noFill/>
                          </a:ln>
                          <a:solidFill>
                            <a:schemeClr val="hlink"/>
                          </a:solidFill>
                          <a:effectLst/>
                          <a:latin typeface="楷体" pitchFamily="49" charset="-122"/>
                          <a:ea typeface="楷体" pitchFamily="49" charset="-122"/>
                        </a:rPr>
                        <a:t>i</a:t>
                      </a:r>
                      <a:r>
                        <a:rPr kumimoji="0" lang="en-US" altLang="zh-CN" sz="2800" b="1" i="0" u="none" strike="noStrike" cap="none" normalizeH="0" baseline="0" dirty="0">
                          <a:ln>
                            <a:noFill/>
                          </a:ln>
                          <a:solidFill>
                            <a:schemeClr val="hlink"/>
                          </a:solidFill>
                          <a:effectLst/>
                          <a:latin typeface="楷体" pitchFamily="49" charset="-122"/>
                          <a:ea typeface="楷体" pitchFamily="49"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dirty="0"/>
              <a:t>栈</a:t>
            </a:r>
            <a:endParaRPr lang="en-US" altLang="zh-CN" dirty="0"/>
          </a:p>
        </p:txBody>
      </p:sp>
      <p:sp>
        <p:nvSpPr>
          <p:cNvPr id="103427" name="Rectangle 3"/>
          <p:cNvSpPr>
            <a:spLocks noGrp="1" noChangeArrowheads="1"/>
          </p:cNvSpPr>
          <p:nvPr>
            <p:ph idx="1"/>
          </p:nvPr>
        </p:nvSpPr>
        <p:spPr>
          <a:xfrm>
            <a:off x="1000125" y="1600200"/>
            <a:ext cx="7143750" cy="4525963"/>
          </a:xfrm>
        </p:spPr>
        <p:txBody>
          <a:bodyPr lIns="180000" tIns="180000" rIns="180000" bIns="180000"/>
          <a:lstStyle/>
          <a:p>
            <a:pPr eaLnBrk="1" hangingPunct="1">
              <a:lnSpc>
                <a:spcPct val="105000"/>
              </a:lnSpc>
              <a:spcBef>
                <a:spcPct val="40000"/>
              </a:spcBef>
              <a:buFont typeface="Wingdings" pitchFamily="2" charset="2"/>
              <a:buNone/>
            </a:pPr>
            <a:r>
              <a:rPr lang="zh-CN" altLang="en-US" dirty="0">
                <a:solidFill>
                  <a:srgbClr val="C00000"/>
                </a:solidFill>
              </a:rPr>
              <a:t>栈</a:t>
            </a:r>
            <a:r>
              <a:rPr lang="zh-CN" altLang="en-US" dirty="0"/>
              <a:t>是一种后进先出</a:t>
            </a:r>
            <a:r>
              <a:rPr lang="en-US" altLang="zh-CN" dirty="0"/>
              <a:t>(LIFO)</a:t>
            </a:r>
            <a:r>
              <a:rPr lang="zh-CN" altLang="en-US" dirty="0"/>
              <a:t>的线性表。</a:t>
            </a:r>
            <a:endParaRPr lang="en-US" altLang="zh-CN" dirty="0"/>
          </a:p>
        </p:txBody>
      </p:sp>
      <p:sp>
        <p:nvSpPr>
          <p:cNvPr id="103428" name="灯片编号占位符 1"/>
          <p:cNvSpPr>
            <a:spLocks noGrp="1"/>
          </p:cNvSpPr>
          <p:nvPr>
            <p:ph type="sldNum" sz="quarter" idx="10"/>
          </p:nvPr>
        </p:nvSpPr>
        <p:spPr>
          <a:noFill/>
        </p:spPr>
        <p:txBody>
          <a:bodyPr/>
          <a:lstStyle/>
          <a:p>
            <a:fld id="{A3F92305-5A84-466A-9C33-52B2FB202377}" type="slidenum">
              <a:rPr lang="zh-CN" altLang="en-US" smtClean="0">
                <a:ea typeface="宋体" charset="-122"/>
              </a:rPr>
              <a:pPr/>
              <a:t>63</a:t>
            </a:fld>
            <a:endParaRPr lang="en-US" altLang="zh-CN">
              <a:ea typeface="宋体" charset="-122"/>
            </a:endParaRPr>
          </a:p>
        </p:txBody>
      </p:sp>
      <p:graphicFrame>
        <p:nvGraphicFramePr>
          <p:cNvPr id="6174" name="Group 30"/>
          <p:cNvGraphicFramePr>
            <a:graphicFrameLocks noGrp="1"/>
          </p:cNvGraphicFramePr>
          <p:nvPr/>
        </p:nvGraphicFramePr>
        <p:xfrm>
          <a:off x="2268538" y="4144963"/>
          <a:ext cx="5064125" cy="808038"/>
        </p:xfrm>
        <a:graphic>
          <a:graphicData uri="http://schemas.openxmlformats.org/drawingml/2006/table">
            <a:tbl>
              <a:tblPr/>
              <a:tblGrid>
                <a:gridCol w="1012825">
                  <a:extLst>
                    <a:ext uri="{9D8B030D-6E8A-4147-A177-3AD203B41FA5}">
                      <a16:colId xmlns:a16="http://schemas.microsoft.com/office/drawing/2014/main" xmlns="" val="20000"/>
                    </a:ext>
                  </a:extLst>
                </a:gridCol>
                <a:gridCol w="1012825">
                  <a:extLst>
                    <a:ext uri="{9D8B030D-6E8A-4147-A177-3AD203B41FA5}">
                      <a16:colId xmlns:a16="http://schemas.microsoft.com/office/drawing/2014/main" xmlns="" val="20001"/>
                    </a:ext>
                  </a:extLst>
                </a:gridCol>
                <a:gridCol w="1012825">
                  <a:extLst>
                    <a:ext uri="{9D8B030D-6E8A-4147-A177-3AD203B41FA5}">
                      <a16:colId xmlns:a16="http://schemas.microsoft.com/office/drawing/2014/main" xmlns="" val="20002"/>
                    </a:ext>
                  </a:extLst>
                </a:gridCol>
                <a:gridCol w="1012825">
                  <a:extLst>
                    <a:ext uri="{9D8B030D-6E8A-4147-A177-3AD203B41FA5}">
                      <a16:colId xmlns:a16="http://schemas.microsoft.com/office/drawing/2014/main" xmlns="" val="20003"/>
                    </a:ext>
                  </a:extLst>
                </a:gridCol>
                <a:gridCol w="1012825">
                  <a:extLst>
                    <a:ext uri="{9D8B030D-6E8A-4147-A177-3AD203B41FA5}">
                      <a16:colId xmlns:a16="http://schemas.microsoft.com/office/drawing/2014/main" xmlns="" val="20004"/>
                    </a:ext>
                  </a:extLst>
                </a:gridCol>
              </a:tblGrid>
              <a:tr h="808038">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000" b="1" i="0" u="none" strike="noStrike" cap="none" normalizeH="0" baseline="0">
                          <a:ln>
                            <a:noFill/>
                          </a:ln>
                          <a:solidFill>
                            <a:srgbClr val="008000"/>
                          </a:solidFill>
                          <a:effectLst/>
                          <a:latin typeface="Times New Roman" pitchFamily="18" charset="0"/>
                          <a:ea typeface="楷体_GB2312" pitchFamily="49" charset="-122"/>
                        </a:rPr>
                        <a:t>头结点</a:t>
                      </a:r>
                    </a:p>
                  </a:txBody>
                  <a:tcPr marL="90000" marR="90000" marT="46800" marB="46800" anchor="ctr" anchorCtr="1" horzOverflow="overflow">
                    <a:lnL w="28575"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n</a:t>
                      </a:r>
                    </a:p>
                  </a:txBody>
                  <a:tcPr marL="90000" marR="90000"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n-1</a:t>
                      </a:r>
                      <a:endParaRPr kumimoji="0" lang="zh-CN" altLang="en-US" sz="2000" b="1" i="0" u="none" strike="noStrike" cap="none" normalizeH="0" baseline="0">
                        <a:ln>
                          <a:noFill/>
                        </a:ln>
                        <a:solidFill>
                          <a:schemeClr val="tx1"/>
                        </a:solidFill>
                        <a:effectLst/>
                        <a:latin typeface="Times New Roman" pitchFamily="18"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楷体_GB2312" pitchFamily="49" charset="-122"/>
                        </a:rPr>
                        <a:t>……</a:t>
                      </a:r>
                      <a:endParaRPr kumimoji="0" lang="en-US"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1</a:t>
                      </a:r>
                      <a:endParaRPr kumimoji="0" lang="zh-CN" altLang="en-US" sz="2000" b="1" i="0" u="none" strike="noStrike" cap="none" normalizeH="0" baseline="0">
                        <a:ln>
                          <a:noFill/>
                        </a:ln>
                        <a:solidFill>
                          <a:schemeClr val="tx1"/>
                        </a:solidFill>
                        <a:effectLst/>
                        <a:latin typeface="Times New Roman" pitchFamily="18"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sm" len="lg"/>
                    </a:lnL>
                    <a:lnR w="28575"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03443" name="Text Box 31"/>
          <p:cNvSpPr txBox="1">
            <a:spLocks noChangeArrowheads="1"/>
          </p:cNvSpPr>
          <p:nvPr/>
        </p:nvSpPr>
        <p:spPr bwMode="auto">
          <a:xfrm>
            <a:off x="1547813" y="4289425"/>
            <a:ext cx="863600" cy="519113"/>
          </a:xfrm>
          <a:prstGeom prst="rect">
            <a:avLst/>
          </a:prstGeom>
          <a:noFill/>
          <a:ln w="9525" algn="ctr">
            <a:noFill/>
            <a:miter lim="800000"/>
            <a:headEnd/>
            <a:tailEnd type="none" w="sm" len="lg"/>
          </a:ln>
        </p:spPr>
        <p:txBody>
          <a:bodyPr>
            <a:spAutoFit/>
          </a:bodyPr>
          <a:lstStyle/>
          <a:p>
            <a:pPr algn="ctr">
              <a:spcBef>
                <a:spcPct val="50000"/>
              </a:spcBef>
            </a:pPr>
            <a:r>
              <a:rPr lang="en-US" altLang="zh-CN" sz="2800" b="1">
                <a:latin typeface="Times New Roman" pitchFamily="18" charset="0"/>
              </a:rPr>
              <a:t>S </a:t>
            </a:r>
            <a:r>
              <a:rPr lang="en-US" altLang="zh-CN" sz="2000" b="1">
                <a:solidFill>
                  <a:srgbClr val="008000"/>
                </a:solidFill>
                <a:latin typeface="Times New Roman" pitchFamily="18" charset="0"/>
                <a:sym typeface="Wingdings" pitchFamily="2" charset="2"/>
              </a:rPr>
              <a:t></a:t>
            </a:r>
            <a:endParaRPr lang="en-US" altLang="zh-CN" sz="2000" b="1">
              <a:solidFill>
                <a:srgbClr val="008000"/>
              </a:solidFill>
              <a:latin typeface="Times New Roman" pitchFamily="18" charset="0"/>
            </a:endParaRPr>
          </a:p>
        </p:txBody>
      </p:sp>
      <p:sp>
        <p:nvSpPr>
          <p:cNvPr id="103444" name="Text Box 32"/>
          <p:cNvSpPr txBox="1">
            <a:spLocks noChangeArrowheads="1"/>
          </p:cNvSpPr>
          <p:nvPr/>
        </p:nvSpPr>
        <p:spPr bwMode="auto">
          <a:xfrm>
            <a:off x="3276600" y="5030788"/>
            <a:ext cx="1008063" cy="774700"/>
          </a:xfrm>
          <a:prstGeom prst="rect">
            <a:avLst/>
          </a:prstGeom>
          <a:noFill/>
          <a:ln w="9525" algn="ctr">
            <a:noFill/>
            <a:miter lim="800000"/>
            <a:headEnd/>
            <a:tailEnd type="none" w="sm" len="lg"/>
          </a:ln>
        </p:spPr>
        <p:txBody>
          <a:bodyPr>
            <a:spAutoFit/>
          </a:bodyPr>
          <a:lstStyle/>
          <a:p>
            <a:pPr algn="ctr">
              <a:lnSpc>
                <a:spcPct val="80000"/>
              </a:lnSpc>
            </a:pPr>
            <a:r>
              <a:rPr lang="zh-CN" altLang="en-US" sz="2800" b="1" dirty="0">
                <a:solidFill>
                  <a:srgbClr val="008000"/>
                </a:solidFill>
                <a:latin typeface="Times New Roman" pitchFamily="18" charset="0"/>
                <a:sym typeface="Symbol" pitchFamily="18" charset="2"/>
              </a:rPr>
              <a:t></a:t>
            </a:r>
          </a:p>
          <a:p>
            <a:pPr algn="ctr">
              <a:lnSpc>
                <a:spcPct val="80000"/>
              </a:lnSpc>
            </a:pPr>
            <a:r>
              <a:rPr lang="zh-CN" altLang="en-US" sz="2800" b="1" dirty="0">
                <a:solidFill>
                  <a:srgbClr val="C00000"/>
                </a:solidFill>
                <a:latin typeface="楷体" pitchFamily="49" charset="-122"/>
                <a:ea typeface="楷体" pitchFamily="49" charset="-122"/>
              </a:rPr>
              <a:t>栈顶</a:t>
            </a:r>
            <a:endParaRPr lang="en-US" altLang="zh-CN" sz="2800" b="1" dirty="0">
              <a:solidFill>
                <a:srgbClr val="C00000"/>
              </a:solidFill>
              <a:latin typeface="楷体" pitchFamily="49" charset="-122"/>
              <a:ea typeface="楷体" pitchFamily="49" charset="-122"/>
            </a:endParaRPr>
          </a:p>
        </p:txBody>
      </p:sp>
      <p:sp>
        <p:nvSpPr>
          <p:cNvPr id="103445" name="Text Box 33"/>
          <p:cNvSpPr txBox="1">
            <a:spLocks noChangeArrowheads="1"/>
          </p:cNvSpPr>
          <p:nvPr/>
        </p:nvSpPr>
        <p:spPr bwMode="auto">
          <a:xfrm>
            <a:off x="6372225" y="5030788"/>
            <a:ext cx="936625" cy="774700"/>
          </a:xfrm>
          <a:prstGeom prst="rect">
            <a:avLst/>
          </a:prstGeom>
          <a:noFill/>
          <a:ln w="9525" algn="ctr">
            <a:noFill/>
            <a:miter lim="800000"/>
            <a:headEnd/>
            <a:tailEnd type="none" w="sm" len="lg"/>
          </a:ln>
        </p:spPr>
        <p:txBody>
          <a:bodyPr>
            <a:spAutoFit/>
          </a:bodyPr>
          <a:lstStyle/>
          <a:p>
            <a:pPr algn="ctr">
              <a:lnSpc>
                <a:spcPct val="80000"/>
              </a:lnSpc>
            </a:pPr>
            <a:r>
              <a:rPr lang="zh-CN" altLang="en-US" sz="2800" b="1" dirty="0">
                <a:solidFill>
                  <a:srgbClr val="008000"/>
                </a:solidFill>
                <a:latin typeface="Times New Roman" pitchFamily="18" charset="0"/>
                <a:ea typeface="楷体_GB2312" pitchFamily="49" charset="-122"/>
                <a:sym typeface="Symbol" pitchFamily="18" charset="2"/>
              </a:rPr>
              <a:t></a:t>
            </a:r>
          </a:p>
          <a:p>
            <a:pPr algn="ctr">
              <a:lnSpc>
                <a:spcPct val="80000"/>
              </a:lnSpc>
            </a:pPr>
            <a:r>
              <a:rPr lang="zh-CN" altLang="en-US" sz="2800" b="1" dirty="0">
                <a:solidFill>
                  <a:srgbClr val="C00000"/>
                </a:solidFill>
                <a:latin typeface="楷体" pitchFamily="49" charset="-122"/>
                <a:ea typeface="楷体" pitchFamily="49" charset="-122"/>
              </a:rPr>
              <a:t>栈底</a:t>
            </a:r>
          </a:p>
        </p:txBody>
      </p:sp>
      <p:sp>
        <p:nvSpPr>
          <p:cNvPr id="103446" name="Text Box 35"/>
          <p:cNvSpPr txBox="1">
            <a:spLocks noChangeArrowheads="1"/>
          </p:cNvSpPr>
          <p:nvPr/>
        </p:nvSpPr>
        <p:spPr bwMode="auto">
          <a:xfrm>
            <a:off x="2411413" y="3203575"/>
            <a:ext cx="719137" cy="946150"/>
          </a:xfrm>
          <a:prstGeom prst="rect">
            <a:avLst/>
          </a:prstGeom>
          <a:noFill/>
          <a:ln w="9525" algn="ctr">
            <a:noFill/>
            <a:miter lim="800000"/>
            <a:headEnd/>
            <a:tailEnd type="none" w="sm" len="lg"/>
          </a:ln>
        </p:spPr>
        <p:txBody>
          <a:bodyPr>
            <a:spAutoFit/>
          </a:bodyPr>
          <a:lstStyle/>
          <a:p>
            <a:pPr algn="ctr"/>
            <a:r>
              <a:rPr lang="en-US" altLang="zh-CN" sz="2800" b="1">
                <a:latin typeface="Times New Roman" pitchFamily="18" charset="0"/>
                <a:ea typeface="楷体_GB2312" pitchFamily="49" charset="-122"/>
              </a:rPr>
              <a:t>top</a:t>
            </a:r>
          </a:p>
          <a:p>
            <a:pPr algn="ctr"/>
            <a:r>
              <a:rPr lang="zh-CN" altLang="en-US" sz="2800" b="1">
                <a:solidFill>
                  <a:srgbClr val="008000"/>
                </a:solidFill>
                <a:latin typeface="Times New Roman" pitchFamily="18" charset="0"/>
                <a:sym typeface="Symbol" pitchFamily="18" charset="2"/>
              </a:rPr>
              <a:t></a:t>
            </a:r>
            <a:endParaRPr lang="zh-CN" altLang="zh-CN" sz="2800" b="1">
              <a:solidFill>
                <a:srgbClr val="008000"/>
              </a:solidFill>
              <a:latin typeface="Times New Roman" pitchFamily="18" charset="0"/>
              <a:sym typeface="Symbol" pitchFamily="18" charset="2"/>
            </a:endParaRPr>
          </a:p>
        </p:txBody>
      </p:sp>
      <p:sp>
        <p:nvSpPr>
          <p:cNvPr id="103447" name="Text Box 36"/>
          <p:cNvSpPr txBox="1">
            <a:spLocks noChangeArrowheads="1"/>
          </p:cNvSpPr>
          <p:nvPr/>
        </p:nvSpPr>
        <p:spPr bwMode="auto">
          <a:xfrm>
            <a:off x="6372225" y="3213100"/>
            <a:ext cx="936625" cy="946150"/>
          </a:xfrm>
          <a:prstGeom prst="rect">
            <a:avLst/>
          </a:prstGeom>
          <a:noFill/>
          <a:ln w="9525" algn="ctr">
            <a:noFill/>
            <a:miter lim="800000"/>
            <a:headEnd/>
            <a:tailEnd type="none" w="sm" len="lg"/>
          </a:ln>
        </p:spPr>
        <p:txBody>
          <a:bodyPr>
            <a:spAutoFit/>
          </a:bodyPr>
          <a:lstStyle/>
          <a:p>
            <a:pPr algn="ctr"/>
            <a:r>
              <a:rPr lang="en-US" altLang="zh-CN" sz="2800" b="1">
                <a:latin typeface="Times New Roman" pitchFamily="18" charset="0"/>
                <a:ea typeface="楷体_GB2312" pitchFamily="49" charset="-122"/>
              </a:rPr>
              <a:t>base</a:t>
            </a:r>
          </a:p>
          <a:p>
            <a:pPr algn="ctr"/>
            <a:r>
              <a:rPr lang="zh-CN" altLang="en-US" sz="2800" b="1">
                <a:solidFill>
                  <a:srgbClr val="008000"/>
                </a:solidFill>
                <a:latin typeface="Times New Roman" pitchFamily="18" charset="0"/>
                <a:sym typeface="Symbol" pitchFamily="18" charset="2"/>
              </a:rPr>
              <a:t></a:t>
            </a:r>
            <a:endParaRPr lang="zh-CN" altLang="zh-CN" sz="2800" b="1">
              <a:solidFill>
                <a:srgbClr val="008000"/>
              </a:solidFill>
              <a:latin typeface="Times New Roman" pitchFamily="18" charset="0"/>
              <a:sym typeface="Symbol" pitchFamily="18" charset="2"/>
            </a:endParaRPr>
          </a:p>
        </p:txBody>
      </p:sp>
      <p:sp>
        <p:nvSpPr>
          <p:cNvPr id="103448" name="TextBox 6"/>
          <p:cNvSpPr txBox="1">
            <a:spLocks noChangeArrowheads="1"/>
          </p:cNvSpPr>
          <p:nvPr/>
        </p:nvSpPr>
        <p:spPr bwMode="auto">
          <a:xfrm>
            <a:off x="4356100" y="2540000"/>
            <a:ext cx="3744913" cy="531813"/>
          </a:xfrm>
          <a:prstGeom prst="rect">
            <a:avLst/>
          </a:prstGeom>
          <a:solidFill>
            <a:srgbClr val="CCFFFF"/>
          </a:solidFill>
          <a:ln w="12700">
            <a:solidFill>
              <a:srgbClr val="008000"/>
            </a:solidFill>
            <a:miter lim="800000"/>
            <a:headEnd/>
            <a:tailEnd/>
          </a:ln>
        </p:spPr>
        <p:txBody>
          <a:bodyPr rIns="0">
            <a:spAutoFit/>
          </a:bodyPr>
          <a:lstStyle/>
          <a:p>
            <a:pPr>
              <a:buClr>
                <a:srgbClr val="008000"/>
              </a:buClr>
              <a:buFont typeface="Wingdings" pitchFamily="2" charset="2"/>
              <a:buChar char="Ø"/>
            </a:pPr>
            <a:r>
              <a:rPr lang="zh-CN" altLang="en-US" sz="2800" b="1" dirty="0">
                <a:latin typeface="楷体" pitchFamily="49" charset="-122"/>
                <a:ea typeface="楷体" pitchFamily="49" charset="-122"/>
              </a:rPr>
              <a:t>当</a:t>
            </a:r>
            <a:r>
              <a:rPr lang="en-US" altLang="zh-CN" sz="2800" b="1" dirty="0">
                <a:latin typeface="楷体" pitchFamily="49" charset="-122"/>
                <a:ea typeface="楷体" pitchFamily="49" charset="-122"/>
              </a:rPr>
              <a:t>top=base</a:t>
            </a:r>
            <a:r>
              <a:rPr lang="zh-CN" altLang="en-US" sz="2800" b="1" dirty="0">
                <a:latin typeface="楷体" pitchFamily="49" charset="-122"/>
                <a:ea typeface="楷体" pitchFamily="49" charset="-122"/>
              </a:rPr>
              <a:t>时</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栈空</a:t>
            </a:r>
            <a:endParaRPr lang="zh-CN" altLang="en-US" sz="2800" b="1" dirty="0">
              <a:latin typeface="Times New Roman" pitchFamily="18" charset="0"/>
              <a:ea typeface="楷体_GB2312" pitchFamily="49" charset="-122"/>
            </a:endParaRPr>
          </a:p>
        </p:txBody>
      </p:sp>
      <p:sp>
        <p:nvSpPr>
          <p:cNvPr id="103449" name="Text Box 38"/>
          <p:cNvSpPr txBox="1">
            <a:spLocks noChangeArrowheads="1"/>
          </p:cNvSpPr>
          <p:nvPr/>
        </p:nvSpPr>
        <p:spPr bwMode="auto">
          <a:xfrm>
            <a:off x="3203848" y="2838450"/>
            <a:ext cx="1080815" cy="1323439"/>
          </a:xfrm>
          <a:prstGeom prst="rect">
            <a:avLst/>
          </a:prstGeom>
          <a:noFill/>
          <a:ln w="9525" algn="ctr">
            <a:noFill/>
            <a:miter lim="800000"/>
            <a:headEnd/>
            <a:tailEnd type="none" w="sm" len="lg"/>
          </a:ln>
        </p:spPr>
        <p:txBody>
          <a:bodyPr wrap="square">
            <a:spAutoFit/>
          </a:bodyPr>
          <a:lstStyle/>
          <a:p>
            <a:pPr algn="ctr"/>
            <a:r>
              <a:rPr lang="zh-CN" altLang="en-US" sz="2800" b="1" dirty="0">
                <a:solidFill>
                  <a:srgbClr val="3333FF"/>
                </a:solidFill>
                <a:latin typeface="楷体" pitchFamily="49" charset="-122"/>
                <a:ea typeface="楷体" pitchFamily="49" charset="-122"/>
              </a:rPr>
              <a:t>进 出</a:t>
            </a:r>
          </a:p>
          <a:p>
            <a:pPr algn="ctr"/>
            <a:r>
              <a:rPr lang="zh-CN" altLang="en-US" sz="2800" b="1" dirty="0">
                <a:solidFill>
                  <a:srgbClr val="3333FF"/>
                </a:solidFill>
                <a:latin typeface="楷体" pitchFamily="49" charset="-122"/>
                <a:ea typeface="楷体" pitchFamily="49" charset="-122"/>
              </a:rPr>
              <a:t>栈 栈</a:t>
            </a:r>
          </a:p>
          <a:p>
            <a:pPr algn="ctr"/>
            <a:r>
              <a:rPr lang="zh-CN" altLang="en-US" sz="2400" b="1" dirty="0">
                <a:solidFill>
                  <a:srgbClr val="008000"/>
                </a:solidFill>
                <a:latin typeface="Times New Roman" pitchFamily="18" charset="0"/>
                <a:sym typeface="Symbol" pitchFamily="18" charset="2"/>
              </a:rPr>
              <a:t>   </a:t>
            </a:r>
            <a:endParaRPr lang="zh-CN" altLang="zh-CN" sz="2400" b="1" dirty="0">
              <a:solidFill>
                <a:srgbClr val="008000"/>
              </a:solidFill>
              <a:latin typeface="Times New Roman" pitchFamily="18" charset="0"/>
              <a:sym typeface="Symbol" pitchFamily="18" charset="2"/>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栈</a:t>
            </a:r>
            <a:endParaRPr lang="en-US" altLang="zh-CN"/>
          </a:p>
        </p:txBody>
      </p:sp>
      <p:sp>
        <p:nvSpPr>
          <p:cNvPr id="104451" name="Rectangle 3"/>
          <p:cNvSpPr>
            <a:spLocks noGrp="1" noChangeArrowheads="1"/>
          </p:cNvSpPr>
          <p:nvPr>
            <p:ph idx="1"/>
          </p:nvPr>
        </p:nvSpPr>
        <p:spPr>
          <a:xfrm>
            <a:off x="1000125" y="1600200"/>
            <a:ext cx="7143750" cy="4525963"/>
          </a:xfrm>
        </p:spPr>
        <p:txBody>
          <a:bodyPr bIns="288000" anchor="b"/>
          <a:lstStyle/>
          <a:p>
            <a:pPr marL="238125" eaLnBrk="1" hangingPunct="1">
              <a:lnSpc>
                <a:spcPct val="105000"/>
              </a:lnSpc>
              <a:spcBef>
                <a:spcPct val="40000"/>
              </a:spcBef>
              <a:buFont typeface="Wingdings" pitchFamily="2" charset="2"/>
              <a:buNone/>
            </a:pPr>
            <a:r>
              <a:rPr lang="en-US" altLang="zh-CN" b="0">
                <a:solidFill>
                  <a:srgbClr val="3333FF"/>
                </a:solidFill>
              </a:rPr>
              <a:t> </a:t>
            </a:r>
          </a:p>
        </p:txBody>
      </p:sp>
      <p:sp>
        <p:nvSpPr>
          <p:cNvPr id="104452" name="灯片编号占位符 1"/>
          <p:cNvSpPr>
            <a:spLocks noGrp="1"/>
          </p:cNvSpPr>
          <p:nvPr>
            <p:ph type="sldNum" sz="quarter" idx="10"/>
          </p:nvPr>
        </p:nvSpPr>
        <p:spPr>
          <a:noFill/>
        </p:spPr>
        <p:txBody>
          <a:bodyPr/>
          <a:lstStyle/>
          <a:p>
            <a:fld id="{F94CFF4C-8BE0-42D0-8639-33FB883AF76E}" type="slidenum">
              <a:rPr lang="zh-CN" altLang="en-US" smtClean="0">
                <a:ea typeface="宋体" charset="-122"/>
              </a:rPr>
              <a:pPr/>
              <a:t>64</a:t>
            </a:fld>
            <a:endParaRPr lang="en-US" altLang="zh-CN">
              <a:ea typeface="宋体" charset="-122"/>
            </a:endParaRPr>
          </a:p>
        </p:txBody>
      </p:sp>
      <p:sp>
        <p:nvSpPr>
          <p:cNvPr id="250887" name="Text Box 7"/>
          <p:cNvSpPr txBox="1">
            <a:spLocks noChangeArrowheads="1"/>
          </p:cNvSpPr>
          <p:nvPr/>
        </p:nvSpPr>
        <p:spPr bwMode="auto">
          <a:xfrm>
            <a:off x="2771775" y="272573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1</a:t>
            </a:r>
          </a:p>
        </p:txBody>
      </p:sp>
      <p:sp>
        <p:nvSpPr>
          <p:cNvPr id="250888" name="Text Box 8"/>
          <p:cNvSpPr txBox="1">
            <a:spLocks noChangeArrowheads="1"/>
          </p:cNvSpPr>
          <p:nvPr/>
        </p:nvSpPr>
        <p:spPr bwMode="auto">
          <a:xfrm>
            <a:off x="3563938" y="2725738"/>
            <a:ext cx="576262"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2</a:t>
            </a:r>
          </a:p>
        </p:txBody>
      </p:sp>
      <p:sp>
        <p:nvSpPr>
          <p:cNvPr id="250889" name="Text Box 9"/>
          <p:cNvSpPr txBox="1">
            <a:spLocks noChangeArrowheads="1"/>
          </p:cNvSpPr>
          <p:nvPr/>
        </p:nvSpPr>
        <p:spPr bwMode="auto">
          <a:xfrm>
            <a:off x="4356100" y="272573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3</a:t>
            </a:r>
          </a:p>
        </p:txBody>
      </p:sp>
      <p:sp>
        <p:nvSpPr>
          <p:cNvPr id="250890" name="Text Box 10"/>
          <p:cNvSpPr txBox="1">
            <a:spLocks noChangeArrowheads="1"/>
          </p:cNvSpPr>
          <p:nvPr/>
        </p:nvSpPr>
        <p:spPr bwMode="auto">
          <a:xfrm>
            <a:off x="5076825" y="272573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4</a:t>
            </a:r>
          </a:p>
        </p:txBody>
      </p:sp>
      <p:sp>
        <p:nvSpPr>
          <p:cNvPr id="250892" name="Text Box 12"/>
          <p:cNvSpPr txBox="1">
            <a:spLocks noChangeArrowheads="1"/>
          </p:cNvSpPr>
          <p:nvPr/>
        </p:nvSpPr>
        <p:spPr bwMode="auto">
          <a:xfrm>
            <a:off x="6804025" y="272573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n</a:t>
            </a:r>
          </a:p>
        </p:txBody>
      </p:sp>
      <p:sp>
        <p:nvSpPr>
          <p:cNvPr id="250893" name="Line 13"/>
          <p:cNvSpPr>
            <a:spLocks noChangeShapeType="1"/>
          </p:cNvSpPr>
          <p:nvPr/>
        </p:nvSpPr>
        <p:spPr bwMode="auto">
          <a:xfrm>
            <a:off x="5856288" y="3046413"/>
            <a:ext cx="719137" cy="0"/>
          </a:xfrm>
          <a:prstGeom prst="line">
            <a:avLst/>
          </a:prstGeom>
          <a:noFill/>
          <a:ln w="38100">
            <a:solidFill>
              <a:schemeClr val="tx1"/>
            </a:solidFill>
            <a:prstDash val="dash"/>
            <a:round/>
            <a:headEnd/>
            <a:tailEnd type="none" w="sm" len="lg"/>
          </a:ln>
        </p:spPr>
        <p:txBody>
          <a:bodyPr/>
          <a:lstStyle/>
          <a:p>
            <a:endParaRPr lang="zh-CN" altLang="en-US"/>
          </a:p>
        </p:txBody>
      </p:sp>
      <p:graphicFrame>
        <p:nvGraphicFramePr>
          <p:cNvPr id="250952" name="Group 72"/>
          <p:cNvGraphicFramePr>
            <a:graphicFrameLocks noGrp="1"/>
          </p:cNvGraphicFramePr>
          <p:nvPr/>
        </p:nvGraphicFramePr>
        <p:xfrm>
          <a:off x="2554288" y="3500438"/>
          <a:ext cx="4968875" cy="649288"/>
        </p:xfrm>
        <a:graphic>
          <a:graphicData uri="http://schemas.openxmlformats.org/drawingml/2006/table">
            <a:tbl>
              <a:tblPr/>
              <a:tblGrid>
                <a:gridCol w="828675">
                  <a:extLst>
                    <a:ext uri="{9D8B030D-6E8A-4147-A177-3AD203B41FA5}">
                      <a16:colId xmlns:a16="http://schemas.microsoft.com/office/drawing/2014/main" xmlns="" val="20000"/>
                    </a:ext>
                  </a:extLst>
                </a:gridCol>
                <a:gridCol w="827087">
                  <a:extLst>
                    <a:ext uri="{9D8B030D-6E8A-4147-A177-3AD203B41FA5}">
                      <a16:colId xmlns:a16="http://schemas.microsoft.com/office/drawing/2014/main" xmlns="" val="20001"/>
                    </a:ext>
                  </a:extLst>
                </a:gridCol>
                <a:gridCol w="828675">
                  <a:extLst>
                    <a:ext uri="{9D8B030D-6E8A-4147-A177-3AD203B41FA5}">
                      <a16:colId xmlns:a16="http://schemas.microsoft.com/office/drawing/2014/main" xmlns="" val="20002"/>
                    </a:ext>
                  </a:extLst>
                </a:gridCol>
                <a:gridCol w="828675">
                  <a:extLst>
                    <a:ext uri="{9D8B030D-6E8A-4147-A177-3AD203B41FA5}">
                      <a16:colId xmlns:a16="http://schemas.microsoft.com/office/drawing/2014/main" xmlns="" val="20003"/>
                    </a:ext>
                  </a:extLst>
                </a:gridCol>
                <a:gridCol w="827088">
                  <a:extLst>
                    <a:ext uri="{9D8B030D-6E8A-4147-A177-3AD203B41FA5}">
                      <a16:colId xmlns:a16="http://schemas.microsoft.com/office/drawing/2014/main" xmlns="" val="20004"/>
                    </a:ext>
                  </a:extLst>
                </a:gridCol>
                <a:gridCol w="828675">
                  <a:extLst>
                    <a:ext uri="{9D8B030D-6E8A-4147-A177-3AD203B41FA5}">
                      <a16:colId xmlns:a16="http://schemas.microsoft.com/office/drawing/2014/main" xmlns="" val="20005"/>
                    </a:ext>
                  </a:extLst>
                </a:gridCol>
              </a:tblGrid>
              <a:tr h="649288">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635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635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04475" name="AutoShape 73"/>
          <p:cNvSpPr>
            <a:spLocks/>
          </p:cNvSpPr>
          <p:nvPr/>
        </p:nvSpPr>
        <p:spPr bwMode="auto">
          <a:xfrm>
            <a:off x="1495425" y="4437063"/>
            <a:ext cx="576263" cy="863600"/>
          </a:xfrm>
          <a:prstGeom prst="borderCallout1">
            <a:avLst>
              <a:gd name="adj1" fmla="val 13236"/>
              <a:gd name="adj2" fmla="val 113222"/>
              <a:gd name="adj3" fmla="val -49634"/>
              <a:gd name="adj4" fmla="val 206889"/>
            </a:avLst>
          </a:prstGeom>
          <a:solidFill>
            <a:srgbClr val="008080"/>
          </a:solidFill>
          <a:ln w="12700" algn="ctr">
            <a:solidFill>
              <a:schemeClr val="tx1"/>
            </a:solidFill>
            <a:miter lim="800000"/>
            <a:headEnd type="arrow" w="sm" len="lg"/>
            <a:tailEnd/>
          </a:ln>
        </p:spPr>
        <p:txBody>
          <a:bodyPr/>
          <a:lstStyle/>
          <a:p>
            <a:pPr algn="ctr"/>
            <a:r>
              <a:rPr lang="zh-CN" altLang="en-US" sz="2400" b="1" dirty="0">
                <a:solidFill>
                  <a:schemeClr val="bg1"/>
                </a:solidFill>
                <a:latin typeface="楷体" pitchFamily="49" charset="-122"/>
                <a:ea typeface="楷体" pitchFamily="49" charset="-122"/>
              </a:rPr>
              <a:t>栈底</a:t>
            </a:r>
            <a:endParaRPr lang="en-US" altLang="zh-CN" sz="2400" b="1" dirty="0">
              <a:solidFill>
                <a:schemeClr val="bg1"/>
              </a:solidFill>
              <a:latin typeface="楷体" pitchFamily="49" charset="-122"/>
              <a:ea typeface="楷体" pitchFamily="49" charset="-122"/>
            </a:endParaRPr>
          </a:p>
        </p:txBody>
      </p:sp>
      <p:sp>
        <p:nvSpPr>
          <p:cNvPr id="250954" name="Text Box 74"/>
          <p:cNvSpPr txBox="1">
            <a:spLocks noChangeArrowheads="1"/>
          </p:cNvSpPr>
          <p:nvPr/>
        </p:nvSpPr>
        <p:spPr bwMode="auto">
          <a:xfrm>
            <a:off x="2698750" y="364490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1</a:t>
            </a:r>
          </a:p>
        </p:txBody>
      </p:sp>
      <p:sp>
        <p:nvSpPr>
          <p:cNvPr id="250955" name="Text Box 75"/>
          <p:cNvSpPr txBox="1">
            <a:spLocks noChangeArrowheads="1"/>
          </p:cNvSpPr>
          <p:nvPr/>
        </p:nvSpPr>
        <p:spPr bwMode="auto">
          <a:xfrm>
            <a:off x="3562350" y="3662363"/>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2</a:t>
            </a:r>
          </a:p>
        </p:txBody>
      </p:sp>
      <p:sp>
        <p:nvSpPr>
          <p:cNvPr id="250956" name="Text Box 76"/>
          <p:cNvSpPr txBox="1">
            <a:spLocks noChangeArrowheads="1"/>
          </p:cNvSpPr>
          <p:nvPr/>
        </p:nvSpPr>
        <p:spPr bwMode="auto">
          <a:xfrm>
            <a:off x="2698750" y="459740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2</a:t>
            </a:r>
          </a:p>
        </p:txBody>
      </p:sp>
      <p:sp>
        <p:nvSpPr>
          <p:cNvPr id="250957" name="Text Box 77"/>
          <p:cNvSpPr txBox="1">
            <a:spLocks noChangeArrowheads="1"/>
          </p:cNvSpPr>
          <p:nvPr/>
        </p:nvSpPr>
        <p:spPr bwMode="auto">
          <a:xfrm>
            <a:off x="3563938" y="4597400"/>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3</a:t>
            </a:r>
          </a:p>
        </p:txBody>
      </p:sp>
      <p:sp>
        <p:nvSpPr>
          <p:cNvPr id="250958" name="Text Box 78"/>
          <p:cNvSpPr txBox="1">
            <a:spLocks noChangeArrowheads="1"/>
          </p:cNvSpPr>
          <p:nvPr/>
        </p:nvSpPr>
        <p:spPr bwMode="auto">
          <a:xfrm>
            <a:off x="4356100" y="459740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n</a:t>
            </a:r>
          </a:p>
        </p:txBody>
      </p:sp>
      <p:sp>
        <p:nvSpPr>
          <p:cNvPr id="250959" name="Text Box 79"/>
          <p:cNvSpPr txBox="1">
            <a:spLocks noChangeArrowheads="1"/>
          </p:cNvSpPr>
          <p:nvPr/>
        </p:nvSpPr>
        <p:spPr bwMode="auto">
          <a:xfrm>
            <a:off x="6011863" y="4597400"/>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4</a:t>
            </a:r>
          </a:p>
        </p:txBody>
      </p:sp>
      <p:sp>
        <p:nvSpPr>
          <p:cNvPr id="250960" name="Text Box 80"/>
          <p:cNvSpPr txBox="1">
            <a:spLocks noChangeArrowheads="1"/>
          </p:cNvSpPr>
          <p:nvPr/>
        </p:nvSpPr>
        <p:spPr bwMode="auto">
          <a:xfrm>
            <a:off x="6804025" y="459740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1</a:t>
            </a:r>
          </a:p>
        </p:txBody>
      </p:sp>
      <p:sp>
        <p:nvSpPr>
          <p:cNvPr id="250961" name="Line 81"/>
          <p:cNvSpPr>
            <a:spLocks noChangeShapeType="1"/>
          </p:cNvSpPr>
          <p:nvPr/>
        </p:nvSpPr>
        <p:spPr bwMode="auto">
          <a:xfrm>
            <a:off x="5076825" y="4916488"/>
            <a:ext cx="719138" cy="0"/>
          </a:xfrm>
          <a:prstGeom prst="line">
            <a:avLst/>
          </a:prstGeom>
          <a:noFill/>
          <a:ln w="38100">
            <a:solidFill>
              <a:srgbClr val="FF6600"/>
            </a:solidFill>
            <a:prstDash val="dash"/>
            <a:round/>
            <a:headEnd/>
            <a:tailEnd type="none" w="sm" len="lg"/>
          </a:ln>
        </p:spPr>
        <p:txBody>
          <a:bodyPr/>
          <a:lstStyle/>
          <a:p>
            <a:endParaRPr lang="zh-CN" altLang="en-US"/>
          </a:p>
        </p:txBody>
      </p:sp>
      <p:sp>
        <p:nvSpPr>
          <p:cNvPr id="250962" name="Text Box 82"/>
          <p:cNvSpPr txBox="1">
            <a:spLocks noChangeArrowheads="1"/>
          </p:cNvSpPr>
          <p:nvPr/>
        </p:nvSpPr>
        <p:spPr bwMode="auto">
          <a:xfrm>
            <a:off x="3562350" y="365918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3</a:t>
            </a:r>
          </a:p>
        </p:txBody>
      </p:sp>
      <p:sp>
        <p:nvSpPr>
          <p:cNvPr id="250963" name="Text Box 83"/>
          <p:cNvSpPr txBox="1">
            <a:spLocks noChangeArrowheads="1"/>
          </p:cNvSpPr>
          <p:nvPr/>
        </p:nvSpPr>
        <p:spPr bwMode="auto">
          <a:xfrm>
            <a:off x="3563938" y="3662363"/>
            <a:ext cx="576262"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4</a:t>
            </a:r>
          </a:p>
        </p:txBody>
      </p:sp>
      <p:sp>
        <p:nvSpPr>
          <p:cNvPr id="250964" name="Line 84"/>
          <p:cNvSpPr>
            <a:spLocks noChangeShapeType="1"/>
          </p:cNvSpPr>
          <p:nvPr/>
        </p:nvSpPr>
        <p:spPr bwMode="auto">
          <a:xfrm>
            <a:off x="4271963" y="3933825"/>
            <a:ext cx="719137" cy="0"/>
          </a:xfrm>
          <a:prstGeom prst="line">
            <a:avLst/>
          </a:prstGeom>
          <a:noFill/>
          <a:ln w="38100">
            <a:solidFill>
              <a:srgbClr val="800000"/>
            </a:solidFill>
            <a:prstDash val="dash"/>
            <a:round/>
            <a:headEnd/>
            <a:tailEnd type="none" w="sm" len="lg"/>
          </a:ln>
        </p:spPr>
        <p:txBody>
          <a:bodyPr/>
          <a:lstStyle/>
          <a:p>
            <a:endParaRPr lang="zh-CN" altLang="en-US"/>
          </a:p>
        </p:txBody>
      </p:sp>
      <p:sp>
        <p:nvSpPr>
          <p:cNvPr id="250965" name="Text Box 85"/>
          <p:cNvSpPr txBox="1">
            <a:spLocks noChangeArrowheads="1"/>
          </p:cNvSpPr>
          <p:nvPr/>
        </p:nvSpPr>
        <p:spPr bwMode="auto">
          <a:xfrm>
            <a:off x="5219700" y="364490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n</a:t>
            </a:r>
          </a:p>
        </p:txBody>
      </p:sp>
      <p:sp>
        <p:nvSpPr>
          <p:cNvPr id="104488" name="Rectangle 86"/>
          <p:cNvSpPr>
            <a:spLocks noChangeArrowheads="1"/>
          </p:cNvSpPr>
          <p:nvPr/>
        </p:nvSpPr>
        <p:spPr bwMode="auto">
          <a:xfrm>
            <a:off x="1114425" y="1916113"/>
            <a:ext cx="720725" cy="1225550"/>
          </a:xfrm>
          <a:prstGeom prst="rect">
            <a:avLst/>
          </a:prstGeom>
          <a:noFill/>
          <a:ln w="6350" algn="ctr">
            <a:solidFill>
              <a:schemeClr val="tx1"/>
            </a:solidFill>
            <a:miter lim="800000"/>
            <a:headEnd/>
            <a:tailEnd type="none" w="sm" len="lg"/>
          </a:ln>
        </p:spPr>
        <p:txBody>
          <a:bodyPr lIns="0" tIns="0" rIns="0" bIns="0" anchor="ctr" anchorCtr="1">
            <a:spAutoFit/>
          </a:bodyPr>
          <a:lstStyle/>
          <a:p>
            <a:pPr algn="ctr"/>
            <a:r>
              <a:rPr lang="zh-CN" altLang="en-US" sz="2400" b="1" dirty="0">
                <a:solidFill>
                  <a:srgbClr val="008000"/>
                </a:solidFill>
                <a:latin typeface="楷体" pitchFamily="49" charset="-122"/>
                <a:ea typeface="楷体" pitchFamily="49" charset="-122"/>
              </a:rPr>
              <a:t>进出栈例</a:t>
            </a:r>
          </a:p>
          <a:p>
            <a:pPr algn="ctr"/>
            <a:r>
              <a:rPr lang="en-US" altLang="zh-CN" sz="1600" dirty="0">
                <a:latin typeface="楷体" pitchFamily="49" charset="-122"/>
                <a:ea typeface="楷体" pitchFamily="49" charset="-122"/>
              </a:rPr>
              <a:t>———</a:t>
            </a:r>
          </a:p>
          <a:p>
            <a:pPr algn="ctr"/>
            <a:r>
              <a:rPr lang="en-US" altLang="zh-CN" sz="1600" b="1" dirty="0">
                <a:solidFill>
                  <a:srgbClr val="C00000"/>
                </a:solidFill>
                <a:latin typeface="楷体" pitchFamily="49" charset="-122"/>
                <a:ea typeface="楷体" pitchFamily="49" charset="-122"/>
              </a:rPr>
              <a:t>▲</a:t>
            </a:r>
            <a:r>
              <a:rPr lang="zh-CN" altLang="en-US" sz="1600" b="1" dirty="0">
                <a:solidFill>
                  <a:srgbClr val="C00000"/>
                </a:solidFill>
                <a:latin typeface="楷体" pitchFamily="49" charset="-122"/>
                <a:ea typeface="楷体" pitchFamily="49" charset="-122"/>
              </a:rPr>
              <a:t>栈顶</a:t>
            </a:r>
            <a:endParaRPr lang="en-US" altLang="zh-CN" sz="1600" b="1" dirty="0">
              <a:solidFill>
                <a:srgbClr val="C00000"/>
              </a:solidFill>
              <a:latin typeface="楷体" pitchFamily="49" charset="-122"/>
              <a:ea typeface="楷体" pitchFamily="49" charset="-122"/>
            </a:endParaRPr>
          </a:p>
        </p:txBody>
      </p:sp>
      <p:sp>
        <p:nvSpPr>
          <p:cNvPr id="250967" name="Text Box 87"/>
          <p:cNvSpPr txBox="1">
            <a:spLocks noChangeArrowheads="1"/>
          </p:cNvSpPr>
          <p:nvPr/>
        </p:nvSpPr>
        <p:spPr bwMode="auto">
          <a:xfrm>
            <a:off x="2771775"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
        <p:nvSpPr>
          <p:cNvPr id="250968" name="Text Box 88"/>
          <p:cNvSpPr txBox="1">
            <a:spLocks noChangeArrowheads="1"/>
          </p:cNvSpPr>
          <p:nvPr/>
        </p:nvSpPr>
        <p:spPr bwMode="auto">
          <a:xfrm>
            <a:off x="3636963"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
        <p:nvSpPr>
          <p:cNvPr id="250969" name="Text Box 89"/>
          <p:cNvSpPr txBox="1">
            <a:spLocks noChangeArrowheads="1"/>
          </p:cNvSpPr>
          <p:nvPr/>
        </p:nvSpPr>
        <p:spPr bwMode="auto">
          <a:xfrm>
            <a:off x="4427538"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
        <p:nvSpPr>
          <p:cNvPr id="250970" name="Text Box 90"/>
          <p:cNvSpPr txBox="1">
            <a:spLocks noChangeArrowheads="1"/>
          </p:cNvSpPr>
          <p:nvPr/>
        </p:nvSpPr>
        <p:spPr bwMode="auto">
          <a:xfrm>
            <a:off x="5292725"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
        <p:nvSpPr>
          <p:cNvPr id="250975" name="Text Box 95"/>
          <p:cNvSpPr txBox="1">
            <a:spLocks noChangeArrowheads="1"/>
          </p:cNvSpPr>
          <p:nvPr/>
        </p:nvSpPr>
        <p:spPr bwMode="auto">
          <a:xfrm>
            <a:off x="6084888"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000"/>
                                        <p:tgtEl>
                                          <p:spTgt spid="250887"/>
                                        </p:tgtEl>
                                      </p:cBhvr>
                                    </p:animEffect>
                                    <p:set>
                                      <p:cBhvr>
                                        <p:cTn id="7" dur="1" fill="hold">
                                          <p:stCondLst>
                                            <p:cond delay="999"/>
                                          </p:stCondLst>
                                        </p:cTn>
                                        <p:tgtEl>
                                          <p:spTgt spid="250887"/>
                                        </p:tgtEl>
                                        <p:attrNameLst>
                                          <p:attrName>style.visibility</p:attrName>
                                        </p:attrNameLst>
                                      </p:cBhvr>
                                      <p:to>
                                        <p:strVal val="hidden"/>
                                      </p:to>
                                    </p:se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50954"/>
                                        </p:tgtEl>
                                        <p:attrNameLst>
                                          <p:attrName>style.visibility</p:attrName>
                                        </p:attrNameLst>
                                      </p:cBhvr>
                                      <p:to>
                                        <p:strVal val="visible"/>
                                      </p:to>
                                    </p:set>
                                    <p:animEffect transition="in" filter="wipe(left)">
                                      <p:cBhvr>
                                        <p:cTn id="11" dur="1000"/>
                                        <p:tgtEl>
                                          <p:spTgt spid="250954"/>
                                        </p:tgtEl>
                                      </p:cBhvr>
                                    </p:animEffect>
                                  </p:childTnLst>
                                </p:cTn>
                              </p:par>
                            </p:childTnLst>
                          </p:cTn>
                        </p:par>
                        <p:par>
                          <p:cTn id="12" fill="hold">
                            <p:stCondLst>
                              <p:cond delay="2000"/>
                            </p:stCondLst>
                            <p:childTnLst>
                              <p:par>
                                <p:cTn id="13" presetID="22" presetClass="exit" presetSubtype="8" fill="hold" grpId="0" nodeType="afterEffect">
                                  <p:stCondLst>
                                    <p:cond delay="0"/>
                                  </p:stCondLst>
                                  <p:childTnLst>
                                    <p:animEffect transition="out" filter="wipe(left)">
                                      <p:cBhvr>
                                        <p:cTn id="14" dur="1000"/>
                                        <p:tgtEl>
                                          <p:spTgt spid="250967"/>
                                        </p:tgtEl>
                                      </p:cBhvr>
                                    </p:animEffect>
                                    <p:set>
                                      <p:cBhvr>
                                        <p:cTn id="15" dur="1" fill="hold">
                                          <p:stCondLst>
                                            <p:cond delay="999"/>
                                          </p:stCondLst>
                                        </p:cTn>
                                        <p:tgtEl>
                                          <p:spTgt spid="250967"/>
                                        </p:tgtEl>
                                        <p:attrNameLst>
                                          <p:attrName>style.visibility</p:attrName>
                                        </p:attrNameLst>
                                      </p:cBhvr>
                                      <p:to>
                                        <p:strVal val="hidden"/>
                                      </p:to>
                                    </p:se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250968"/>
                                        </p:tgtEl>
                                        <p:attrNameLst>
                                          <p:attrName>style.visibility</p:attrName>
                                        </p:attrNameLst>
                                      </p:cBhvr>
                                      <p:to>
                                        <p:strVal val="visible"/>
                                      </p:to>
                                    </p:set>
                                    <p:animEffect transition="in" filter="wipe(left)">
                                      <p:cBhvr>
                                        <p:cTn id="19" dur="1000"/>
                                        <p:tgtEl>
                                          <p:spTgt spid="250968"/>
                                        </p:tgtEl>
                                      </p:cBhvr>
                                    </p:animEffect>
                                  </p:childTnLst>
                                </p:cTn>
                              </p:par>
                            </p:childTnLst>
                          </p:cTn>
                        </p:par>
                        <p:par>
                          <p:cTn id="20" fill="hold">
                            <p:stCondLst>
                              <p:cond delay="4000"/>
                            </p:stCondLst>
                            <p:childTnLst>
                              <p:par>
                                <p:cTn id="21" presetID="22" presetClass="exit" presetSubtype="8" fill="hold" grpId="0" nodeType="afterEffect">
                                  <p:stCondLst>
                                    <p:cond delay="0"/>
                                  </p:stCondLst>
                                  <p:childTnLst>
                                    <p:animEffect transition="out" filter="wipe(left)">
                                      <p:cBhvr>
                                        <p:cTn id="22" dur="1000"/>
                                        <p:tgtEl>
                                          <p:spTgt spid="250888"/>
                                        </p:tgtEl>
                                      </p:cBhvr>
                                    </p:animEffect>
                                    <p:set>
                                      <p:cBhvr>
                                        <p:cTn id="23" dur="1" fill="hold">
                                          <p:stCondLst>
                                            <p:cond delay="999"/>
                                          </p:stCondLst>
                                        </p:cTn>
                                        <p:tgtEl>
                                          <p:spTgt spid="250888"/>
                                        </p:tgtEl>
                                        <p:attrNameLst>
                                          <p:attrName>style.visibility</p:attrName>
                                        </p:attrNameLst>
                                      </p:cBhvr>
                                      <p:to>
                                        <p:strVal val="hidden"/>
                                      </p:to>
                                    </p:set>
                                  </p:childTnLst>
                                </p:cTn>
                              </p:par>
                            </p:childTnLst>
                          </p:cTn>
                        </p:par>
                        <p:par>
                          <p:cTn id="24" fill="hold">
                            <p:stCondLst>
                              <p:cond delay="5000"/>
                            </p:stCondLst>
                            <p:childTnLst>
                              <p:par>
                                <p:cTn id="25" presetID="22" presetClass="entr" presetSubtype="8" fill="hold" grpId="0" nodeType="afterEffect">
                                  <p:stCondLst>
                                    <p:cond delay="0"/>
                                  </p:stCondLst>
                                  <p:childTnLst>
                                    <p:set>
                                      <p:cBhvr>
                                        <p:cTn id="26" dur="1" fill="hold">
                                          <p:stCondLst>
                                            <p:cond delay="0"/>
                                          </p:stCondLst>
                                        </p:cTn>
                                        <p:tgtEl>
                                          <p:spTgt spid="250955"/>
                                        </p:tgtEl>
                                        <p:attrNameLst>
                                          <p:attrName>style.visibility</p:attrName>
                                        </p:attrNameLst>
                                      </p:cBhvr>
                                      <p:to>
                                        <p:strVal val="visible"/>
                                      </p:to>
                                    </p:set>
                                    <p:animEffect transition="in" filter="wipe(left)">
                                      <p:cBhvr>
                                        <p:cTn id="27" dur="1000"/>
                                        <p:tgtEl>
                                          <p:spTgt spid="250955"/>
                                        </p:tgtEl>
                                      </p:cBhvr>
                                    </p:animEffect>
                                  </p:childTnLst>
                                </p:cTn>
                              </p:par>
                            </p:childTnLst>
                          </p:cTn>
                        </p:par>
                        <p:par>
                          <p:cTn id="28" fill="hold">
                            <p:stCondLst>
                              <p:cond delay="6000"/>
                            </p:stCondLst>
                            <p:childTnLst>
                              <p:par>
                                <p:cTn id="29" presetID="22" presetClass="exit" presetSubtype="8" fill="hold" grpId="0" nodeType="afterEffect">
                                  <p:stCondLst>
                                    <p:cond delay="0"/>
                                  </p:stCondLst>
                                  <p:childTnLst>
                                    <p:animEffect transition="out" filter="wipe(left)">
                                      <p:cBhvr>
                                        <p:cTn id="30" dur="1000"/>
                                        <p:tgtEl>
                                          <p:spTgt spid="250968"/>
                                        </p:tgtEl>
                                      </p:cBhvr>
                                    </p:animEffect>
                                    <p:set>
                                      <p:cBhvr>
                                        <p:cTn id="31" dur="1" fill="hold">
                                          <p:stCondLst>
                                            <p:cond delay="999"/>
                                          </p:stCondLst>
                                        </p:cTn>
                                        <p:tgtEl>
                                          <p:spTgt spid="250968"/>
                                        </p:tgtEl>
                                        <p:attrNameLst>
                                          <p:attrName>style.visibility</p:attrName>
                                        </p:attrNameLst>
                                      </p:cBhvr>
                                      <p:to>
                                        <p:strVal val="hidden"/>
                                      </p:to>
                                    </p:set>
                                  </p:childTnLst>
                                </p:cTn>
                              </p:par>
                            </p:childTnLst>
                          </p:cTn>
                        </p:par>
                        <p:par>
                          <p:cTn id="32" fill="hold">
                            <p:stCondLst>
                              <p:cond delay="7000"/>
                            </p:stCondLst>
                            <p:childTnLst>
                              <p:par>
                                <p:cTn id="33" presetID="22" presetClass="entr" presetSubtype="8" fill="hold" grpId="0" nodeType="afterEffect">
                                  <p:stCondLst>
                                    <p:cond delay="0"/>
                                  </p:stCondLst>
                                  <p:childTnLst>
                                    <p:set>
                                      <p:cBhvr>
                                        <p:cTn id="34" dur="1" fill="hold">
                                          <p:stCondLst>
                                            <p:cond delay="0"/>
                                          </p:stCondLst>
                                        </p:cTn>
                                        <p:tgtEl>
                                          <p:spTgt spid="250969"/>
                                        </p:tgtEl>
                                        <p:attrNameLst>
                                          <p:attrName>style.visibility</p:attrName>
                                        </p:attrNameLst>
                                      </p:cBhvr>
                                      <p:to>
                                        <p:strVal val="visible"/>
                                      </p:to>
                                    </p:set>
                                    <p:animEffect transition="in" filter="wipe(left)">
                                      <p:cBhvr>
                                        <p:cTn id="35" dur="1000"/>
                                        <p:tgtEl>
                                          <p:spTgt spid="25096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2" fill="hold" grpId="1" nodeType="clickEffect">
                                  <p:stCondLst>
                                    <p:cond delay="0"/>
                                  </p:stCondLst>
                                  <p:childTnLst>
                                    <p:animEffect transition="out" filter="wipe(right)">
                                      <p:cBhvr>
                                        <p:cTn id="39" dur="1000"/>
                                        <p:tgtEl>
                                          <p:spTgt spid="250969"/>
                                        </p:tgtEl>
                                      </p:cBhvr>
                                    </p:animEffect>
                                    <p:set>
                                      <p:cBhvr>
                                        <p:cTn id="40" dur="1" fill="hold">
                                          <p:stCondLst>
                                            <p:cond delay="999"/>
                                          </p:stCondLst>
                                        </p:cTn>
                                        <p:tgtEl>
                                          <p:spTgt spid="250969"/>
                                        </p:tgtEl>
                                        <p:attrNameLst>
                                          <p:attrName>style.visibility</p:attrName>
                                        </p:attrNameLst>
                                      </p:cBhvr>
                                      <p:to>
                                        <p:strVal val="hidden"/>
                                      </p:to>
                                    </p:set>
                                  </p:childTnLst>
                                </p:cTn>
                              </p:par>
                            </p:childTnLst>
                          </p:cTn>
                        </p:par>
                        <p:par>
                          <p:cTn id="41" fill="hold">
                            <p:stCondLst>
                              <p:cond delay="1000"/>
                            </p:stCondLst>
                            <p:childTnLst>
                              <p:par>
                                <p:cTn id="42" presetID="22" presetClass="entr" presetSubtype="2" fill="hold" grpId="1" nodeType="afterEffect">
                                  <p:stCondLst>
                                    <p:cond delay="0"/>
                                  </p:stCondLst>
                                  <p:childTnLst>
                                    <p:set>
                                      <p:cBhvr>
                                        <p:cTn id="43" dur="1" fill="hold">
                                          <p:stCondLst>
                                            <p:cond delay="0"/>
                                          </p:stCondLst>
                                        </p:cTn>
                                        <p:tgtEl>
                                          <p:spTgt spid="250968"/>
                                        </p:tgtEl>
                                        <p:attrNameLst>
                                          <p:attrName>style.visibility</p:attrName>
                                        </p:attrNameLst>
                                      </p:cBhvr>
                                      <p:to>
                                        <p:strVal val="visible"/>
                                      </p:to>
                                    </p:set>
                                    <p:animEffect transition="in" filter="wipe(right)">
                                      <p:cBhvr>
                                        <p:cTn id="44" dur="1000"/>
                                        <p:tgtEl>
                                          <p:spTgt spid="250968"/>
                                        </p:tgtEl>
                                      </p:cBhvr>
                                    </p:animEffect>
                                  </p:childTnLst>
                                </p:cTn>
                              </p:par>
                            </p:childTnLst>
                          </p:cTn>
                        </p:par>
                        <p:par>
                          <p:cTn id="45" fill="hold">
                            <p:stCondLst>
                              <p:cond delay="2000"/>
                            </p:stCondLst>
                            <p:childTnLst>
                              <p:par>
                                <p:cTn id="46" presetID="22" presetClass="exit" presetSubtype="8" fill="hold" grpId="1" nodeType="afterEffect">
                                  <p:stCondLst>
                                    <p:cond delay="0"/>
                                  </p:stCondLst>
                                  <p:childTnLst>
                                    <p:animEffect transition="out" filter="wipe(left)">
                                      <p:cBhvr>
                                        <p:cTn id="47" dur="1000"/>
                                        <p:tgtEl>
                                          <p:spTgt spid="250955"/>
                                        </p:tgtEl>
                                      </p:cBhvr>
                                    </p:animEffect>
                                    <p:set>
                                      <p:cBhvr>
                                        <p:cTn id="48" dur="1" fill="hold">
                                          <p:stCondLst>
                                            <p:cond delay="999"/>
                                          </p:stCondLst>
                                        </p:cTn>
                                        <p:tgtEl>
                                          <p:spTgt spid="250955"/>
                                        </p:tgtEl>
                                        <p:attrNameLst>
                                          <p:attrName>style.visibility</p:attrName>
                                        </p:attrNameLst>
                                      </p:cBhvr>
                                      <p:to>
                                        <p:strVal val="hidden"/>
                                      </p:to>
                                    </p:set>
                                  </p:childTnLst>
                                </p:cTn>
                              </p:par>
                            </p:childTnLst>
                          </p:cTn>
                        </p:par>
                        <p:par>
                          <p:cTn id="49" fill="hold">
                            <p:stCondLst>
                              <p:cond delay="3000"/>
                            </p:stCondLst>
                            <p:childTnLst>
                              <p:par>
                                <p:cTn id="50" presetID="22" presetClass="entr" presetSubtype="8" fill="hold" grpId="0" nodeType="afterEffect">
                                  <p:stCondLst>
                                    <p:cond delay="0"/>
                                  </p:stCondLst>
                                  <p:childTnLst>
                                    <p:set>
                                      <p:cBhvr>
                                        <p:cTn id="51" dur="1" fill="hold">
                                          <p:stCondLst>
                                            <p:cond delay="0"/>
                                          </p:stCondLst>
                                        </p:cTn>
                                        <p:tgtEl>
                                          <p:spTgt spid="250956"/>
                                        </p:tgtEl>
                                        <p:attrNameLst>
                                          <p:attrName>style.visibility</p:attrName>
                                        </p:attrNameLst>
                                      </p:cBhvr>
                                      <p:to>
                                        <p:strVal val="visible"/>
                                      </p:to>
                                    </p:set>
                                    <p:animEffect transition="in" filter="wipe(left)">
                                      <p:cBhvr>
                                        <p:cTn id="52" dur="1000"/>
                                        <p:tgtEl>
                                          <p:spTgt spid="25095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0" nodeType="clickEffect">
                                  <p:stCondLst>
                                    <p:cond delay="0"/>
                                  </p:stCondLst>
                                  <p:childTnLst>
                                    <p:animEffect transition="out" filter="wipe(left)">
                                      <p:cBhvr>
                                        <p:cTn id="56" dur="1000"/>
                                        <p:tgtEl>
                                          <p:spTgt spid="250889"/>
                                        </p:tgtEl>
                                      </p:cBhvr>
                                    </p:animEffect>
                                    <p:set>
                                      <p:cBhvr>
                                        <p:cTn id="57" dur="1" fill="hold">
                                          <p:stCondLst>
                                            <p:cond delay="999"/>
                                          </p:stCondLst>
                                        </p:cTn>
                                        <p:tgtEl>
                                          <p:spTgt spid="250889"/>
                                        </p:tgtEl>
                                        <p:attrNameLst>
                                          <p:attrName>style.visibility</p:attrName>
                                        </p:attrNameLst>
                                      </p:cBhvr>
                                      <p:to>
                                        <p:strVal val="hidden"/>
                                      </p:to>
                                    </p:set>
                                  </p:childTnLst>
                                </p:cTn>
                              </p:par>
                            </p:childTnLst>
                          </p:cTn>
                        </p:par>
                        <p:par>
                          <p:cTn id="58" fill="hold">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250962"/>
                                        </p:tgtEl>
                                        <p:attrNameLst>
                                          <p:attrName>style.visibility</p:attrName>
                                        </p:attrNameLst>
                                      </p:cBhvr>
                                      <p:to>
                                        <p:strVal val="visible"/>
                                      </p:to>
                                    </p:set>
                                    <p:animEffect transition="in" filter="wipe(left)">
                                      <p:cBhvr>
                                        <p:cTn id="61" dur="1000"/>
                                        <p:tgtEl>
                                          <p:spTgt spid="250962"/>
                                        </p:tgtEl>
                                      </p:cBhvr>
                                    </p:animEffect>
                                  </p:childTnLst>
                                </p:cTn>
                              </p:par>
                            </p:childTnLst>
                          </p:cTn>
                        </p:par>
                        <p:par>
                          <p:cTn id="62" fill="hold">
                            <p:stCondLst>
                              <p:cond delay="2000"/>
                            </p:stCondLst>
                            <p:childTnLst>
                              <p:par>
                                <p:cTn id="63" presetID="22" presetClass="exit" presetSubtype="8" fill="hold" grpId="2" nodeType="afterEffect">
                                  <p:stCondLst>
                                    <p:cond delay="0"/>
                                  </p:stCondLst>
                                  <p:childTnLst>
                                    <p:animEffect transition="out" filter="wipe(left)">
                                      <p:cBhvr>
                                        <p:cTn id="64" dur="1000"/>
                                        <p:tgtEl>
                                          <p:spTgt spid="250968"/>
                                        </p:tgtEl>
                                      </p:cBhvr>
                                    </p:animEffect>
                                    <p:set>
                                      <p:cBhvr>
                                        <p:cTn id="65" dur="1" fill="hold">
                                          <p:stCondLst>
                                            <p:cond delay="999"/>
                                          </p:stCondLst>
                                        </p:cTn>
                                        <p:tgtEl>
                                          <p:spTgt spid="250968"/>
                                        </p:tgtEl>
                                        <p:attrNameLst>
                                          <p:attrName>style.visibility</p:attrName>
                                        </p:attrNameLst>
                                      </p:cBhvr>
                                      <p:to>
                                        <p:strVal val="hidden"/>
                                      </p:to>
                                    </p:set>
                                  </p:childTnLst>
                                </p:cTn>
                              </p:par>
                            </p:childTnLst>
                          </p:cTn>
                        </p:par>
                        <p:par>
                          <p:cTn id="66" fill="hold">
                            <p:stCondLst>
                              <p:cond delay="3000"/>
                            </p:stCondLst>
                            <p:childTnLst>
                              <p:par>
                                <p:cTn id="67" presetID="22" presetClass="entr" presetSubtype="8" fill="hold" grpId="2" nodeType="afterEffect">
                                  <p:stCondLst>
                                    <p:cond delay="0"/>
                                  </p:stCondLst>
                                  <p:childTnLst>
                                    <p:set>
                                      <p:cBhvr>
                                        <p:cTn id="68" dur="1" fill="hold">
                                          <p:stCondLst>
                                            <p:cond delay="0"/>
                                          </p:stCondLst>
                                        </p:cTn>
                                        <p:tgtEl>
                                          <p:spTgt spid="250969"/>
                                        </p:tgtEl>
                                        <p:attrNameLst>
                                          <p:attrName>style.visibility</p:attrName>
                                        </p:attrNameLst>
                                      </p:cBhvr>
                                      <p:to>
                                        <p:strVal val="visible"/>
                                      </p:to>
                                    </p:set>
                                    <p:animEffect transition="in" filter="wipe(left)">
                                      <p:cBhvr>
                                        <p:cTn id="69" dur="1000"/>
                                        <p:tgtEl>
                                          <p:spTgt spid="25096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xit" presetSubtype="2" fill="hold" grpId="6" nodeType="clickEffect">
                                  <p:stCondLst>
                                    <p:cond delay="0"/>
                                  </p:stCondLst>
                                  <p:childTnLst>
                                    <p:animEffect transition="out" filter="wipe(right)">
                                      <p:cBhvr>
                                        <p:cTn id="73" dur="1000"/>
                                        <p:tgtEl>
                                          <p:spTgt spid="250969"/>
                                        </p:tgtEl>
                                      </p:cBhvr>
                                    </p:animEffect>
                                    <p:set>
                                      <p:cBhvr>
                                        <p:cTn id="74" dur="1" fill="hold">
                                          <p:stCondLst>
                                            <p:cond delay="999"/>
                                          </p:stCondLst>
                                        </p:cTn>
                                        <p:tgtEl>
                                          <p:spTgt spid="250969"/>
                                        </p:tgtEl>
                                        <p:attrNameLst>
                                          <p:attrName>style.visibility</p:attrName>
                                        </p:attrNameLst>
                                      </p:cBhvr>
                                      <p:to>
                                        <p:strVal val="hidden"/>
                                      </p:to>
                                    </p:set>
                                  </p:childTnLst>
                                </p:cTn>
                              </p:par>
                            </p:childTnLst>
                          </p:cTn>
                        </p:par>
                        <p:par>
                          <p:cTn id="75" fill="hold">
                            <p:stCondLst>
                              <p:cond delay="1000"/>
                            </p:stCondLst>
                            <p:childTnLst>
                              <p:par>
                                <p:cTn id="76" presetID="22" presetClass="entr" presetSubtype="2" fill="hold" grpId="5" nodeType="afterEffect">
                                  <p:stCondLst>
                                    <p:cond delay="0"/>
                                  </p:stCondLst>
                                  <p:childTnLst>
                                    <p:set>
                                      <p:cBhvr>
                                        <p:cTn id="77" dur="1" fill="hold">
                                          <p:stCondLst>
                                            <p:cond delay="0"/>
                                          </p:stCondLst>
                                        </p:cTn>
                                        <p:tgtEl>
                                          <p:spTgt spid="250968"/>
                                        </p:tgtEl>
                                        <p:attrNameLst>
                                          <p:attrName>style.visibility</p:attrName>
                                        </p:attrNameLst>
                                      </p:cBhvr>
                                      <p:to>
                                        <p:strVal val="visible"/>
                                      </p:to>
                                    </p:set>
                                    <p:animEffect transition="in" filter="wipe(right)">
                                      <p:cBhvr>
                                        <p:cTn id="78" dur="1000"/>
                                        <p:tgtEl>
                                          <p:spTgt spid="250968"/>
                                        </p:tgtEl>
                                      </p:cBhvr>
                                    </p:animEffect>
                                  </p:childTnLst>
                                </p:cTn>
                              </p:par>
                            </p:childTnLst>
                          </p:cTn>
                        </p:par>
                        <p:par>
                          <p:cTn id="79" fill="hold">
                            <p:stCondLst>
                              <p:cond delay="2000"/>
                            </p:stCondLst>
                            <p:childTnLst>
                              <p:par>
                                <p:cTn id="80" presetID="22" presetClass="exit" presetSubtype="8" fill="hold" grpId="2" nodeType="afterEffect">
                                  <p:stCondLst>
                                    <p:cond delay="0"/>
                                  </p:stCondLst>
                                  <p:childTnLst>
                                    <p:animEffect transition="out" filter="wipe(left)">
                                      <p:cBhvr>
                                        <p:cTn id="81" dur="1000"/>
                                        <p:tgtEl>
                                          <p:spTgt spid="250962"/>
                                        </p:tgtEl>
                                      </p:cBhvr>
                                    </p:animEffect>
                                    <p:set>
                                      <p:cBhvr>
                                        <p:cTn id="82" dur="1" fill="hold">
                                          <p:stCondLst>
                                            <p:cond delay="999"/>
                                          </p:stCondLst>
                                        </p:cTn>
                                        <p:tgtEl>
                                          <p:spTgt spid="250962"/>
                                        </p:tgtEl>
                                        <p:attrNameLst>
                                          <p:attrName>style.visibility</p:attrName>
                                        </p:attrNameLst>
                                      </p:cBhvr>
                                      <p:to>
                                        <p:strVal val="hidden"/>
                                      </p:to>
                                    </p:set>
                                  </p:childTnLst>
                                </p:cTn>
                              </p:par>
                            </p:childTnLst>
                          </p:cTn>
                        </p:par>
                        <p:par>
                          <p:cTn id="83" fill="hold">
                            <p:stCondLst>
                              <p:cond delay="3000"/>
                            </p:stCondLst>
                            <p:childTnLst>
                              <p:par>
                                <p:cTn id="84" presetID="22" presetClass="entr" presetSubtype="8" fill="hold" grpId="0" nodeType="afterEffect">
                                  <p:stCondLst>
                                    <p:cond delay="0"/>
                                  </p:stCondLst>
                                  <p:childTnLst>
                                    <p:set>
                                      <p:cBhvr>
                                        <p:cTn id="85" dur="1" fill="hold">
                                          <p:stCondLst>
                                            <p:cond delay="0"/>
                                          </p:stCondLst>
                                        </p:cTn>
                                        <p:tgtEl>
                                          <p:spTgt spid="250957"/>
                                        </p:tgtEl>
                                        <p:attrNameLst>
                                          <p:attrName>style.visibility</p:attrName>
                                        </p:attrNameLst>
                                      </p:cBhvr>
                                      <p:to>
                                        <p:strVal val="visible"/>
                                      </p:to>
                                    </p:set>
                                    <p:animEffect transition="in" filter="wipe(left)">
                                      <p:cBhvr>
                                        <p:cTn id="86" dur="1000"/>
                                        <p:tgtEl>
                                          <p:spTgt spid="250957"/>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xit" presetSubtype="8" fill="hold" nodeType="clickEffect">
                                  <p:stCondLst>
                                    <p:cond delay="0"/>
                                  </p:stCondLst>
                                  <p:childTnLst>
                                    <p:animEffect transition="out" filter="wipe(left)">
                                      <p:cBhvr>
                                        <p:cTn id="90" dur="1000"/>
                                        <p:tgtEl>
                                          <p:spTgt spid="250890"/>
                                        </p:tgtEl>
                                      </p:cBhvr>
                                    </p:animEffect>
                                    <p:set>
                                      <p:cBhvr>
                                        <p:cTn id="91" dur="1" fill="hold">
                                          <p:stCondLst>
                                            <p:cond delay="999"/>
                                          </p:stCondLst>
                                        </p:cTn>
                                        <p:tgtEl>
                                          <p:spTgt spid="250890"/>
                                        </p:tgtEl>
                                        <p:attrNameLst>
                                          <p:attrName>style.visibility</p:attrName>
                                        </p:attrNameLst>
                                      </p:cBhvr>
                                      <p:to>
                                        <p:strVal val="hidden"/>
                                      </p:to>
                                    </p:set>
                                  </p:childTnLst>
                                </p:cTn>
                              </p:par>
                            </p:childTnLst>
                          </p:cTn>
                        </p:par>
                        <p:par>
                          <p:cTn id="92" fill="hold">
                            <p:stCondLst>
                              <p:cond delay="1000"/>
                            </p:stCondLst>
                            <p:childTnLst>
                              <p:par>
                                <p:cTn id="93" presetID="22" presetClass="entr" presetSubtype="8" fill="hold" grpId="0" nodeType="afterEffect">
                                  <p:stCondLst>
                                    <p:cond delay="0"/>
                                  </p:stCondLst>
                                  <p:childTnLst>
                                    <p:set>
                                      <p:cBhvr>
                                        <p:cTn id="94" dur="1" fill="hold">
                                          <p:stCondLst>
                                            <p:cond delay="0"/>
                                          </p:stCondLst>
                                        </p:cTn>
                                        <p:tgtEl>
                                          <p:spTgt spid="250963"/>
                                        </p:tgtEl>
                                        <p:attrNameLst>
                                          <p:attrName>style.visibility</p:attrName>
                                        </p:attrNameLst>
                                      </p:cBhvr>
                                      <p:to>
                                        <p:strVal val="visible"/>
                                      </p:to>
                                    </p:set>
                                    <p:animEffect transition="in" filter="wipe(left)">
                                      <p:cBhvr>
                                        <p:cTn id="95" dur="1000"/>
                                        <p:tgtEl>
                                          <p:spTgt spid="250963"/>
                                        </p:tgtEl>
                                      </p:cBhvr>
                                    </p:animEffect>
                                  </p:childTnLst>
                                </p:cTn>
                              </p:par>
                            </p:childTnLst>
                          </p:cTn>
                        </p:par>
                        <p:par>
                          <p:cTn id="96" fill="hold">
                            <p:stCondLst>
                              <p:cond delay="2000"/>
                            </p:stCondLst>
                            <p:childTnLst>
                              <p:par>
                                <p:cTn id="97" presetID="22" presetClass="exit" presetSubtype="8" fill="hold" grpId="6" nodeType="afterEffect">
                                  <p:stCondLst>
                                    <p:cond delay="0"/>
                                  </p:stCondLst>
                                  <p:childTnLst>
                                    <p:animEffect transition="out" filter="wipe(left)">
                                      <p:cBhvr>
                                        <p:cTn id="98" dur="500"/>
                                        <p:tgtEl>
                                          <p:spTgt spid="250968"/>
                                        </p:tgtEl>
                                      </p:cBhvr>
                                    </p:animEffect>
                                    <p:set>
                                      <p:cBhvr>
                                        <p:cTn id="99" dur="1" fill="hold">
                                          <p:stCondLst>
                                            <p:cond delay="499"/>
                                          </p:stCondLst>
                                        </p:cTn>
                                        <p:tgtEl>
                                          <p:spTgt spid="250968"/>
                                        </p:tgtEl>
                                        <p:attrNameLst>
                                          <p:attrName>style.visibility</p:attrName>
                                        </p:attrNameLst>
                                      </p:cBhvr>
                                      <p:to>
                                        <p:strVal val="hidden"/>
                                      </p:to>
                                    </p:set>
                                  </p:childTnLst>
                                </p:cTn>
                              </p:par>
                            </p:childTnLst>
                          </p:cTn>
                        </p:par>
                        <p:par>
                          <p:cTn id="100" fill="hold">
                            <p:stCondLst>
                              <p:cond delay="2500"/>
                            </p:stCondLst>
                            <p:childTnLst>
                              <p:par>
                                <p:cTn id="101" presetID="22" presetClass="entr" presetSubtype="8" fill="hold" grpId="7" nodeType="afterEffect">
                                  <p:stCondLst>
                                    <p:cond delay="0"/>
                                  </p:stCondLst>
                                  <p:childTnLst>
                                    <p:set>
                                      <p:cBhvr>
                                        <p:cTn id="102" dur="1" fill="hold">
                                          <p:stCondLst>
                                            <p:cond delay="0"/>
                                          </p:stCondLst>
                                        </p:cTn>
                                        <p:tgtEl>
                                          <p:spTgt spid="250969"/>
                                        </p:tgtEl>
                                        <p:attrNameLst>
                                          <p:attrName>style.visibility</p:attrName>
                                        </p:attrNameLst>
                                      </p:cBhvr>
                                      <p:to>
                                        <p:strVal val="visible"/>
                                      </p:to>
                                    </p:set>
                                    <p:animEffect transition="in" filter="wipe(left)">
                                      <p:cBhvr>
                                        <p:cTn id="103" dur="500"/>
                                        <p:tgtEl>
                                          <p:spTgt spid="250969"/>
                                        </p:tgtEl>
                                      </p:cBhvr>
                                    </p:animEffect>
                                  </p:childTnLst>
                                </p:cTn>
                              </p:par>
                            </p:childTnLst>
                          </p:cTn>
                        </p:par>
                        <p:par>
                          <p:cTn id="104" fill="hold">
                            <p:stCondLst>
                              <p:cond delay="3000"/>
                            </p:stCondLst>
                            <p:childTnLst>
                              <p:par>
                                <p:cTn id="105" presetID="22" presetClass="exit" presetSubtype="8" fill="hold" grpId="0" nodeType="afterEffect">
                                  <p:stCondLst>
                                    <p:cond delay="0"/>
                                  </p:stCondLst>
                                  <p:childTnLst>
                                    <p:animEffect transition="out" filter="wipe(left)">
                                      <p:cBhvr>
                                        <p:cTn id="106" dur="500"/>
                                        <p:tgtEl>
                                          <p:spTgt spid="250893"/>
                                        </p:tgtEl>
                                      </p:cBhvr>
                                    </p:animEffect>
                                    <p:set>
                                      <p:cBhvr>
                                        <p:cTn id="107" dur="1" fill="hold">
                                          <p:stCondLst>
                                            <p:cond delay="499"/>
                                          </p:stCondLst>
                                        </p:cTn>
                                        <p:tgtEl>
                                          <p:spTgt spid="250893"/>
                                        </p:tgtEl>
                                        <p:attrNameLst>
                                          <p:attrName>style.visibility</p:attrName>
                                        </p:attrNameLst>
                                      </p:cBhvr>
                                      <p:to>
                                        <p:strVal val="hidden"/>
                                      </p:to>
                                    </p:set>
                                  </p:childTnLst>
                                </p:cTn>
                              </p:par>
                            </p:childTnLst>
                          </p:cTn>
                        </p:par>
                        <p:par>
                          <p:cTn id="108" fill="hold">
                            <p:stCondLst>
                              <p:cond delay="3500"/>
                            </p:stCondLst>
                            <p:childTnLst>
                              <p:par>
                                <p:cTn id="109" presetID="22" presetClass="entr" presetSubtype="8" fill="hold" grpId="0" nodeType="afterEffect">
                                  <p:stCondLst>
                                    <p:cond delay="0"/>
                                  </p:stCondLst>
                                  <p:childTnLst>
                                    <p:set>
                                      <p:cBhvr>
                                        <p:cTn id="110" dur="1" fill="hold">
                                          <p:stCondLst>
                                            <p:cond delay="0"/>
                                          </p:stCondLst>
                                        </p:cTn>
                                        <p:tgtEl>
                                          <p:spTgt spid="250964"/>
                                        </p:tgtEl>
                                        <p:attrNameLst>
                                          <p:attrName>style.visibility</p:attrName>
                                        </p:attrNameLst>
                                      </p:cBhvr>
                                      <p:to>
                                        <p:strVal val="visible"/>
                                      </p:to>
                                    </p:set>
                                    <p:animEffect transition="in" filter="wipe(left)">
                                      <p:cBhvr>
                                        <p:cTn id="111" dur="500"/>
                                        <p:tgtEl>
                                          <p:spTgt spid="250964"/>
                                        </p:tgtEl>
                                      </p:cBhvr>
                                    </p:animEffect>
                                  </p:childTnLst>
                                </p:cTn>
                              </p:par>
                            </p:childTnLst>
                          </p:cTn>
                        </p:par>
                        <p:par>
                          <p:cTn id="112" fill="hold">
                            <p:stCondLst>
                              <p:cond delay="4000"/>
                            </p:stCondLst>
                            <p:childTnLst>
                              <p:par>
                                <p:cTn id="113" presetID="22" presetClass="exit" presetSubtype="8" fill="hold" grpId="3" nodeType="afterEffect">
                                  <p:stCondLst>
                                    <p:cond delay="0"/>
                                  </p:stCondLst>
                                  <p:childTnLst>
                                    <p:animEffect transition="out" filter="wipe(left)">
                                      <p:cBhvr>
                                        <p:cTn id="114" dur="500"/>
                                        <p:tgtEl>
                                          <p:spTgt spid="250969"/>
                                        </p:tgtEl>
                                      </p:cBhvr>
                                    </p:animEffect>
                                    <p:set>
                                      <p:cBhvr>
                                        <p:cTn id="115" dur="1" fill="hold">
                                          <p:stCondLst>
                                            <p:cond delay="499"/>
                                          </p:stCondLst>
                                        </p:cTn>
                                        <p:tgtEl>
                                          <p:spTgt spid="250969"/>
                                        </p:tgtEl>
                                        <p:attrNameLst>
                                          <p:attrName>style.visibility</p:attrName>
                                        </p:attrNameLst>
                                      </p:cBhvr>
                                      <p:to>
                                        <p:strVal val="hidden"/>
                                      </p:to>
                                    </p:set>
                                  </p:childTnLst>
                                </p:cTn>
                              </p:par>
                            </p:childTnLst>
                          </p:cTn>
                        </p:par>
                        <p:par>
                          <p:cTn id="116" fill="hold">
                            <p:stCondLst>
                              <p:cond delay="4500"/>
                            </p:stCondLst>
                            <p:childTnLst>
                              <p:par>
                                <p:cTn id="117" presetID="22" presetClass="entr" presetSubtype="8" fill="hold" grpId="0" nodeType="afterEffect">
                                  <p:stCondLst>
                                    <p:cond delay="0"/>
                                  </p:stCondLst>
                                  <p:childTnLst>
                                    <p:set>
                                      <p:cBhvr>
                                        <p:cTn id="118" dur="1" fill="hold">
                                          <p:stCondLst>
                                            <p:cond delay="0"/>
                                          </p:stCondLst>
                                        </p:cTn>
                                        <p:tgtEl>
                                          <p:spTgt spid="250970"/>
                                        </p:tgtEl>
                                        <p:attrNameLst>
                                          <p:attrName>style.visibility</p:attrName>
                                        </p:attrNameLst>
                                      </p:cBhvr>
                                      <p:to>
                                        <p:strVal val="visible"/>
                                      </p:to>
                                    </p:set>
                                    <p:animEffect transition="in" filter="wipe(left)">
                                      <p:cBhvr>
                                        <p:cTn id="119" dur="500"/>
                                        <p:tgtEl>
                                          <p:spTgt spid="250970"/>
                                        </p:tgtEl>
                                      </p:cBhvr>
                                    </p:animEffect>
                                  </p:childTnLst>
                                </p:cTn>
                              </p:par>
                            </p:childTnLst>
                          </p:cTn>
                        </p:par>
                        <p:par>
                          <p:cTn id="120" fill="hold">
                            <p:stCondLst>
                              <p:cond delay="5000"/>
                            </p:stCondLst>
                            <p:childTnLst>
                              <p:par>
                                <p:cTn id="121" presetID="22" presetClass="exit" presetSubtype="8" fill="hold" grpId="0" nodeType="afterEffect">
                                  <p:stCondLst>
                                    <p:cond delay="0"/>
                                  </p:stCondLst>
                                  <p:childTnLst>
                                    <p:animEffect transition="out" filter="wipe(left)">
                                      <p:cBhvr>
                                        <p:cTn id="122" dur="500"/>
                                        <p:tgtEl>
                                          <p:spTgt spid="250892"/>
                                        </p:tgtEl>
                                      </p:cBhvr>
                                    </p:animEffect>
                                    <p:set>
                                      <p:cBhvr>
                                        <p:cTn id="123" dur="1" fill="hold">
                                          <p:stCondLst>
                                            <p:cond delay="499"/>
                                          </p:stCondLst>
                                        </p:cTn>
                                        <p:tgtEl>
                                          <p:spTgt spid="250892"/>
                                        </p:tgtEl>
                                        <p:attrNameLst>
                                          <p:attrName>style.visibility</p:attrName>
                                        </p:attrNameLst>
                                      </p:cBhvr>
                                      <p:to>
                                        <p:strVal val="hidden"/>
                                      </p:to>
                                    </p:set>
                                  </p:childTnLst>
                                </p:cTn>
                              </p:par>
                            </p:childTnLst>
                          </p:cTn>
                        </p:par>
                        <p:par>
                          <p:cTn id="124" fill="hold">
                            <p:stCondLst>
                              <p:cond delay="5500"/>
                            </p:stCondLst>
                            <p:childTnLst>
                              <p:par>
                                <p:cTn id="125" presetID="22" presetClass="entr" presetSubtype="8" fill="hold" grpId="0" nodeType="afterEffect">
                                  <p:stCondLst>
                                    <p:cond delay="0"/>
                                  </p:stCondLst>
                                  <p:childTnLst>
                                    <p:set>
                                      <p:cBhvr>
                                        <p:cTn id="126" dur="1" fill="hold">
                                          <p:stCondLst>
                                            <p:cond delay="0"/>
                                          </p:stCondLst>
                                        </p:cTn>
                                        <p:tgtEl>
                                          <p:spTgt spid="250965"/>
                                        </p:tgtEl>
                                        <p:attrNameLst>
                                          <p:attrName>style.visibility</p:attrName>
                                        </p:attrNameLst>
                                      </p:cBhvr>
                                      <p:to>
                                        <p:strVal val="visible"/>
                                      </p:to>
                                    </p:set>
                                    <p:animEffect transition="in" filter="wipe(left)">
                                      <p:cBhvr>
                                        <p:cTn id="127" dur="500"/>
                                        <p:tgtEl>
                                          <p:spTgt spid="250965"/>
                                        </p:tgtEl>
                                      </p:cBhvr>
                                    </p:animEffect>
                                  </p:childTnLst>
                                </p:cTn>
                              </p:par>
                            </p:childTnLst>
                          </p:cTn>
                        </p:par>
                        <p:par>
                          <p:cTn id="128" fill="hold">
                            <p:stCondLst>
                              <p:cond delay="6000"/>
                            </p:stCondLst>
                            <p:childTnLst>
                              <p:par>
                                <p:cTn id="129" presetID="22" presetClass="exit" presetSubtype="8" fill="hold" grpId="1" nodeType="afterEffect">
                                  <p:stCondLst>
                                    <p:cond delay="0"/>
                                  </p:stCondLst>
                                  <p:childTnLst>
                                    <p:animEffect transition="out" filter="wipe(left)">
                                      <p:cBhvr>
                                        <p:cTn id="130" dur="500"/>
                                        <p:tgtEl>
                                          <p:spTgt spid="250970"/>
                                        </p:tgtEl>
                                      </p:cBhvr>
                                    </p:animEffect>
                                    <p:set>
                                      <p:cBhvr>
                                        <p:cTn id="131" dur="1" fill="hold">
                                          <p:stCondLst>
                                            <p:cond delay="499"/>
                                          </p:stCondLst>
                                        </p:cTn>
                                        <p:tgtEl>
                                          <p:spTgt spid="250970"/>
                                        </p:tgtEl>
                                        <p:attrNameLst>
                                          <p:attrName>style.visibility</p:attrName>
                                        </p:attrNameLst>
                                      </p:cBhvr>
                                      <p:to>
                                        <p:strVal val="hidden"/>
                                      </p:to>
                                    </p:set>
                                  </p:childTnLst>
                                </p:cTn>
                              </p:par>
                            </p:childTnLst>
                          </p:cTn>
                        </p:par>
                        <p:par>
                          <p:cTn id="132" fill="hold">
                            <p:stCondLst>
                              <p:cond delay="6500"/>
                            </p:stCondLst>
                            <p:childTnLst>
                              <p:par>
                                <p:cTn id="133" presetID="22" presetClass="entr" presetSubtype="8" fill="hold" grpId="0" nodeType="afterEffect">
                                  <p:stCondLst>
                                    <p:cond delay="0"/>
                                  </p:stCondLst>
                                  <p:childTnLst>
                                    <p:set>
                                      <p:cBhvr>
                                        <p:cTn id="134" dur="1" fill="hold">
                                          <p:stCondLst>
                                            <p:cond delay="0"/>
                                          </p:stCondLst>
                                        </p:cTn>
                                        <p:tgtEl>
                                          <p:spTgt spid="250975"/>
                                        </p:tgtEl>
                                        <p:attrNameLst>
                                          <p:attrName>style.visibility</p:attrName>
                                        </p:attrNameLst>
                                      </p:cBhvr>
                                      <p:to>
                                        <p:strVal val="visible"/>
                                      </p:to>
                                    </p:set>
                                    <p:animEffect transition="in" filter="wipe(left)">
                                      <p:cBhvr>
                                        <p:cTn id="135" dur="500"/>
                                        <p:tgtEl>
                                          <p:spTgt spid="250975"/>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xit" presetSubtype="2" fill="hold" grpId="1" nodeType="clickEffect">
                                  <p:stCondLst>
                                    <p:cond delay="0"/>
                                  </p:stCondLst>
                                  <p:childTnLst>
                                    <p:animEffect transition="out" filter="wipe(right)">
                                      <p:cBhvr>
                                        <p:cTn id="139" dur="1000"/>
                                        <p:tgtEl>
                                          <p:spTgt spid="250975"/>
                                        </p:tgtEl>
                                      </p:cBhvr>
                                    </p:animEffect>
                                    <p:set>
                                      <p:cBhvr>
                                        <p:cTn id="140" dur="1" fill="hold">
                                          <p:stCondLst>
                                            <p:cond delay="999"/>
                                          </p:stCondLst>
                                        </p:cTn>
                                        <p:tgtEl>
                                          <p:spTgt spid="250975"/>
                                        </p:tgtEl>
                                        <p:attrNameLst>
                                          <p:attrName>style.visibility</p:attrName>
                                        </p:attrNameLst>
                                      </p:cBhvr>
                                      <p:to>
                                        <p:strVal val="hidden"/>
                                      </p:to>
                                    </p:set>
                                  </p:childTnLst>
                                </p:cTn>
                              </p:par>
                            </p:childTnLst>
                          </p:cTn>
                        </p:par>
                        <p:par>
                          <p:cTn id="141" fill="hold">
                            <p:stCondLst>
                              <p:cond delay="1000"/>
                            </p:stCondLst>
                            <p:childTnLst>
                              <p:par>
                                <p:cTn id="142" presetID="22" presetClass="entr" presetSubtype="2" fill="hold" grpId="2" nodeType="afterEffect">
                                  <p:stCondLst>
                                    <p:cond delay="0"/>
                                  </p:stCondLst>
                                  <p:childTnLst>
                                    <p:set>
                                      <p:cBhvr>
                                        <p:cTn id="143" dur="1" fill="hold">
                                          <p:stCondLst>
                                            <p:cond delay="0"/>
                                          </p:stCondLst>
                                        </p:cTn>
                                        <p:tgtEl>
                                          <p:spTgt spid="250970"/>
                                        </p:tgtEl>
                                        <p:attrNameLst>
                                          <p:attrName>style.visibility</p:attrName>
                                        </p:attrNameLst>
                                      </p:cBhvr>
                                      <p:to>
                                        <p:strVal val="visible"/>
                                      </p:to>
                                    </p:set>
                                    <p:animEffect transition="in" filter="wipe(right)">
                                      <p:cBhvr>
                                        <p:cTn id="144" dur="1000"/>
                                        <p:tgtEl>
                                          <p:spTgt spid="250970"/>
                                        </p:tgtEl>
                                      </p:cBhvr>
                                    </p:animEffect>
                                  </p:childTnLst>
                                </p:cTn>
                              </p:par>
                            </p:childTnLst>
                          </p:cTn>
                        </p:par>
                        <p:par>
                          <p:cTn id="145" fill="hold">
                            <p:stCondLst>
                              <p:cond delay="2000"/>
                            </p:stCondLst>
                            <p:childTnLst>
                              <p:par>
                                <p:cTn id="146" presetID="22" presetClass="exit" presetSubtype="2" fill="hold" grpId="1" nodeType="afterEffect">
                                  <p:stCondLst>
                                    <p:cond delay="0"/>
                                  </p:stCondLst>
                                  <p:childTnLst>
                                    <p:animEffect transition="out" filter="wipe(right)">
                                      <p:cBhvr>
                                        <p:cTn id="147" dur="1000"/>
                                        <p:tgtEl>
                                          <p:spTgt spid="250965"/>
                                        </p:tgtEl>
                                      </p:cBhvr>
                                    </p:animEffect>
                                    <p:set>
                                      <p:cBhvr>
                                        <p:cTn id="148" dur="1" fill="hold">
                                          <p:stCondLst>
                                            <p:cond delay="999"/>
                                          </p:stCondLst>
                                        </p:cTn>
                                        <p:tgtEl>
                                          <p:spTgt spid="250965"/>
                                        </p:tgtEl>
                                        <p:attrNameLst>
                                          <p:attrName>style.visibility</p:attrName>
                                        </p:attrNameLst>
                                      </p:cBhvr>
                                      <p:to>
                                        <p:strVal val="hidden"/>
                                      </p:to>
                                    </p:set>
                                  </p:childTnLst>
                                </p:cTn>
                              </p:par>
                            </p:childTnLst>
                          </p:cTn>
                        </p:par>
                        <p:par>
                          <p:cTn id="149" fill="hold">
                            <p:stCondLst>
                              <p:cond delay="3000"/>
                            </p:stCondLst>
                            <p:childTnLst>
                              <p:par>
                                <p:cTn id="150" presetID="22" presetClass="entr" presetSubtype="8" fill="hold" grpId="0" nodeType="afterEffect">
                                  <p:stCondLst>
                                    <p:cond delay="0"/>
                                  </p:stCondLst>
                                  <p:childTnLst>
                                    <p:set>
                                      <p:cBhvr>
                                        <p:cTn id="151" dur="1" fill="hold">
                                          <p:stCondLst>
                                            <p:cond delay="0"/>
                                          </p:stCondLst>
                                        </p:cTn>
                                        <p:tgtEl>
                                          <p:spTgt spid="250958"/>
                                        </p:tgtEl>
                                        <p:attrNameLst>
                                          <p:attrName>style.visibility</p:attrName>
                                        </p:attrNameLst>
                                      </p:cBhvr>
                                      <p:to>
                                        <p:strVal val="visible"/>
                                      </p:to>
                                    </p:set>
                                    <p:animEffect transition="in" filter="wipe(left)">
                                      <p:cBhvr>
                                        <p:cTn id="152" dur="1000"/>
                                        <p:tgtEl>
                                          <p:spTgt spid="250958"/>
                                        </p:tgtEl>
                                      </p:cBhvr>
                                    </p:animEffect>
                                  </p:childTnLst>
                                </p:cTn>
                              </p:par>
                            </p:childTnLst>
                          </p:cTn>
                        </p:par>
                        <p:par>
                          <p:cTn id="153" fill="hold">
                            <p:stCondLst>
                              <p:cond delay="4000"/>
                            </p:stCondLst>
                            <p:childTnLst>
                              <p:par>
                                <p:cTn id="154" presetID="22" presetClass="exit" presetSubtype="2" fill="hold" grpId="3" nodeType="afterEffect">
                                  <p:stCondLst>
                                    <p:cond delay="0"/>
                                  </p:stCondLst>
                                  <p:childTnLst>
                                    <p:animEffect transition="out" filter="wipe(right)">
                                      <p:cBhvr>
                                        <p:cTn id="155" dur="500"/>
                                        <p:tgtEl>
                                          <p:spTgt spid="250970"/>
                                        </p:tgtEl>
                                      </p:cBhvr>
                                    </p:animEffect>
                                    <p:set>
                                      <p:cBhvr>
                                        <p:cTn id="156" dur="1" fill="hold">
                                          <p:stCondLst>
                                            <p:cond delay="499"/>
                                          </p:stCondLst>
                                        </p:cTn>
                                        <p:tgtEl>
                                          <p:spTgt spid="250970"/>
                                        </p:tgtEl>
                                        <p:attrNameLst>
                                          <p:attrName>style.visibility</p:attrName>
                                        </p:attrNameLst>
                                      </p:cBhvr>
                                      <p:to>
                                        <p:strVal val="hidden"/>
                                      </p:to>
                                    </p:set>
                                  </p:childTnLst>
                                </p:cTn>
                              </p:par>
                            </p:childTnLst>
                          </p:cTn>
                        </p:par>
                        <p:par>
                          <p:cTn id="157" fill="hold">
                            <p:stCondLst>
                              <p:cond delay="4500"/>
                            </p:stCondLst>
                            <p:childTnLst>
                              <p:par>
                                <p:cTn id="158" presetID="22" presetClass="entr" presetSubtype="2" fill="hold" grpId="5" nodeType="afterEffect">
                                  <p:stCondLst>
                                    <p:cond delay="0"/>
                                  </p:stCondLst>
                                  <p:childTnLst>
                                    <p:set>
                                      <p:cBhvr>
                                        <p:cTn id="159" dur="1" fill="hold">
                                          <p:stCondLst>
                                            <p:cond delay="0"/>
                                          </p:stCondLst>
                                        </p:cTn>
                                        <p:tgtEl>
                                          <p:spTgt spid="250969"/>
                                        </p:tgtEl>
                                        <p:attrNameLst>
                                          <p:attrName>style.visibility</p:attrName>
                                        </p:attrNameLst>
                                      </p:cBhvr>
                                      <p:to>
                                        <p:strVal val="visible"/>
                                      </p:to>
                                    </p:set>
                                    <p:animEffect transition="in" filter="wipe(right)">
                                      <p:cBhvr>
                                        <p:cTn id="160" dur="500"/>
                                        <p:tgtEl>
                                          <p:spTgt spid="250969"/>
                                        </p:tgtEl>
                                      </p:cBhvr>
                                    </p:animEffect>
                                  </p:childTnLst>
                                </p:cTn>
                              </p:par>
                            </p:childTnLst>
                          </p:cTn>
                        </p:par>
                        <p:par>
                          <p:cTn id="161" fill="hold">
                            <p:stCondLst>
                              <p:cond delay="5000"/>
                            </p:stCondLst>
                            <p:childTnLst>
                              <p:par>
                                <p:cTn id="162" presetID="22" presetClass="exit" presetSubtype="2" fill="hold" grpId="1" nodeType="afterEffect">
                                  <p:stCondLst>
                                    <p:cond delay="0"/>
                                  </p:stCondLst>
                                  <p:childTnLst>
                                    <p:animEffect transition="out" filter="wipe(right)">
                                      <p:cBhvr>
                                        <p:cTn id="163" dur="500"/>
                                        <p:tgtEl>
                                          <p:spTgt spid="250964"/>
                                        </p:tgtEl>
                                      </p:cBhvr>
                                    </p:animEffect>
                                    <p:set>
                                      <p:cBhvr>
                                        <p:cTn id="164" dur="1" fill="hold">
                                          <p:stCondLst>
                                            <p:cond delay="499"/>
                                          </p:stCondLst>
                                        </p:cTn>
                                        <p:tgtEl>
                                          <p:spTgt spid="250964"/>
                                        </p:tgtEl>
                                        <p:attrNameLst>
                                          <p:attrName>style.visibility</p:attrName>
                                        </p:attrNameLst>
                                      </p:cBhvr>
                                      <p:to>
                                        <p:strVal val="hidden"/>
                                      </p:to>
                                    </p:set>
                                  </p:childTnLst>
                                </p:cTn>
                              </p:par>
                            </p:childTnLst>
                          </p:cTn>
                        </p:par>
                        <p:par>
                          <p:cTn id="165" fill="hold">
                            <p:stCondLst>
                              <p:cond delay="5500"/>
                            </p:stCondLst>
                            <p:childTnLst>
                              <p:par>
                                <p:cTn id="166" presetID="22" presetClass="entr" presetSubtype="8" fill="hold" grpId="0" nodeType="afterEffect">
                                  <p:stCondLst>
                                    <p:cond delay="0"/>
                                  </p:stCondLst>
                                  <p:childTnLst>
                                    <p:set>
                                      <p:cBhvr>
                                        <p:cTn id="167" dur="1" fill="hold">
                                          <p:stCondLst>
                                            <p:cond delay="0"/>
                                          </p:stCondLst>
                                        </p:cTn>
                                        <p:tgtEl>
                                          <p:spTgt spid="250961"/>
                                        </p:tgtEl>
                                        <p:attrNameLst>
                                          <p:attrName>style.visibility</p:attrName>
                                        </p:attrNameLst>
                                      </p:cBhvr>
                                      <p:to>
                                        <p:strVal val="visible"/>
                                      </p:to>
                                    </p:set>
                                    <p:animEffect transition="in" filter="wipe(left)">
                                      <p:cBhvr>
                                        <p:cTn id="168" dur="500"/>
                                        <p:tgtEl>
                                          <p:spTgt spid="250961"/>
                                        </p:tgtEl>
                                      </p:cBhvr>
                                    </p:animEffect>
                                  </p:childTnLst>
                                </p:cTn>
                              </p:par>
                            </p:childTnLst>
                          </p:cTn>
                        </p:par>
                        <p:par>
                          <p:cTn id="169" fill="hold">
                            <p:stCondLst>
                              <p:cond delay="6000"/>
                            </p:stCondLst>
                            <p:childTnLst>
                              <p:par>
                                <p:cTn id="170" presetID="22" presetClass="exit" presetSubtype="2" fill="hold" grpId="4" nodeType="afterEffect">
                                  <p:stCondLst>
                                    <p:cond delay="0"/>
                                  </p:stCondLst>
                                  <p:childTnLst>
                                    <p:animEffect transition="out" filter="wipe(right)">
                                      <p:cBhvr>
                                        <p:cTn id="171" dur="500"/>
                                        <p:tgtEl>
                                          <p:spTgt spid="250969"/>
                                        </p:tgtEl>
                                      </p:cBhvr>
                                    </p:animEffect>
                                    <p:set>
                                      <p:cBhvr>
                                        <p:cTn id="172" dur="1" fill="hold">
                                          <p:stCondLst>
                                            <p:cond delay="499"/>
                                          </p:stCondLst>
                                        </p:cTn>
                                        <p:tgtEl>
                                          <p:spTgt spid="250969"/>
                                        </p:tgtEl>
                                        <p:attrNameLst>
                                          <p:attrName>style.visibility</p:attrName>
                                        </p:attrNameLst>
                                      </p:cBhvr>
                                      <p:to>
                                        <p:strVal val="hidden"/>
                                      </p:to>
                                    </p:set>
                                  </p:childTnLst>
                                </p:cTn>
                              </p:par>
                            </p:childTnLst>
                          </p:cTn>
                        </p:par>
                        <p:par>
                          <p:cTn id="173" fill="hold">
                            <p:stCondLst>
                              <p:cond delay="6500"/>
                            </p:stCondLst>
                            <p:childTnLst>
                              <p:par>
                                <p:cTn id="174" presetID="22" presetClass="entr" presetSubtype="2" fill="hold" grpId="4" nodeType="afterEffect">
                                  <p:stCondLst>
                                    <p:cond delay="0"/>
                                  </p:stCondLst>
                                  <p:childTnLst>
                                    <p:set>
                                      <p:cBhvr>
                                        <p:cTn id="175" dur="1" fill="hold">
                                          <p:stCondLst>
                                            <p:cond delay="0"/>
                                          </p:stCondLst>
                                        </p:cTn>
                                        <p:tgtEl>
                                          <p:spTgt spid="250968"/>
                                        </p:tgtEl>
                                        <p:attrNameLst>
                                          <p:attrName>style.visibility</p:attrName>
                                        </p:attrNameLst>
                                      </p:cBhvr>
                                      <p:to>
                                        <p:strVal val="visible"/>
                                      </p:to>
                                    </p:set>
                                    <p:animEffect transition="in" filter="wipe(right)">
                                      <p:cBhvr>
                                        <p:cTn id="176" dur="500"/>
                                        <p:tgtEl>
                                          <p:spTgt spid="250968"/>
                                        </p:tgtEl>
                                      </p:cBhvr>
                                    </p:animEffect>
                                  </p:childTnLst>
                                </p:cTn>
                              </p:par>
                            </p:childTnLst>
                          </p:cTn>
                        </p:par>
                        <p:par>
                          <p:cTn id="177" fill="hold">
                            <p:stCondLst>
                              <p:cond delay="7000"/>
                            </p:stCondLst>
                            <p:childTnLst>
                              <p:par>
                                <p:cTn id="178" presetID="22" presetClass="exit" presetSubtype="2" fill="hold" grpId="1" nodeType="afterEffect">
                                  <p:stCondLst>
                                    <p:cond delay="0"/>
                                  </p:stCondLst>
                                  <p:childTnLst>
                                    <p:animEffect transition="out" filter="wipe(right)">
                                      <p:cBhvr>
                                        <p:cTn id="179" dur="500"/>
                                        <p:tgtEl>
                                          <p:spTgt spid="250962"/>
                                        </p:tgtEl>
                                      </p:cBhvr>
                                    </p:animEffect>
                                    <p:set>
                                      <p:cBhvr>
                                        <p:cTn id="180" dur="1" fill="hold">
                                          <p:stCondLst>
                                            <p:cond delay="499"/>
                                          </p:stCondLst>
                                        </p:cTn>
                                        <p:tgtEl>
                                          <p:spTgt spid="250962"/>
                                        </p:tgtEl>
                                        <p:attrNameLst>
                                          <p:attrName>style.visibility</p:attrName>
                                        </p:attrNameLst>
                                      </p:cBhvr>
                                      <p:to>
                                        <p:strVal val="hidden"/>
                                      </p:to>
                                    </p:set>
                                  </p:childTnLst>
                                </p:cTn>
                              </p:par>
                            </p:childTnLst>
                          </p:cTn>
                        </p:par>
                        <p:par>
                          <p:cTn id="181" fill="hold">
                            <p:stCondLst>
                              <p:cond delay="7500"/>
                            </p:stCondLst>
                            <p:childTnLst>
                              <p:par>
                                <p:cTn id="182" presetID="22" presetClass="exit" presetSubtype="8" fill="hold" grpId="1" nodeType="afterEffect">
                                  <p:stCondLst>
                                    <p:cond delay="0"/>
                                  </p:stCondLst>
                                  <p:childTnLst>
                                    <p:animEffect transition="out" filter="wipe(left)">
                                      <p:cBhvr>
                                        <p:cTn id="183" dur="500"/>
                                        <p:tgtEl>
                                          <p:spTgt spid="250963"/>
                                        </p:tgtEl>
                                      </p:cBhvr>
                                    </p:animEffect>
                                    <p:set>
                                      <p:cBhvr>
                                        <p:cTn id="184" dur="1" fill="hold">
                                          <p:stCondLst>
                                            <p:cond delay="499"/>
                                          </p:stCondLst>
                                        </p:cTn>
                                        <p:tgtEl>
                                          <p:spTgt spid="250963"/>
                                        </p:tgtEl>
                                        <p:attrNameLst>
                                          <p:attrName>style.visibility</p:attrName>
                                        </p:attrNameLst>
                                      </p:cBhvr>
                                      <p:to>
                                        <p:strVal val="hidden"/>
                                      </p:to>
                                    </p:set>
                                  </p:childTnLst>
                                </p:cTn>
                              </p:par>
                            </p:childTnLst>
                          </p:cTn>
                        </p:par>
                        <p:par>
                          <p:cTn id="185" fill="hold">
                            <p:stCondLst>
                              <p:cond delay="8000"/>
                            </p:stCondLst>
                            <p:childTnLst>
                              <p:par>
                                <p:cTn id="186" presetID="22" presetClass="entr" presetSubtype="8" fill="hold" grpId="0" nodeType="afterEffect">
                                  <p:stCondLst>
                                    <p:cond delay="0"/>
                                  </p:stCondLst>
                                  <p:childTnLst>
                                    <p:set>
                                      <p:cBhvr>
                                        <p:cTn id="187" dur="1" fill="hold">
                                          <p:stCondLst>
                                            <p:cond delay="0"/>
                                          </p:stCondLst>
                                        </p:cTn>
                                        <p:tgtEl>
                                          <p:spTgt spid="250959"/>
                                        </p:tgtEl>
                                        <p:attrNameLst>
                                          <p:attrName>style.visibility</p:attrName>
                                        </p:attrNameLst>
                                      </p:cBhvr>
                                      <p:to>
                                        <p:strVal val="visible"/>
                                      </p:to>
                                    </p:set>
                                    <p:animEffect transition="in" filter="wipe(left)">
                                      <p:cBhvr>
                                        <p:cTn id="188" dur="500"/>
                                        <p:tgtEl>
                                          <p:spTgt spid="250959"/>
                                        </p:tgtEl>
                                      </p:cBhvr>
                                    </p:animEffect>
                                  </p:childTnLst>
                                </p:cTn>
                              </p:par>
                            </p:childTnLst>
                          </p:cTn>
                        </p:par>
                        <p:par>
                          <p:cTn id="189" fill="hold">
                            <p:stCondLst>
                              <p:cond delay="8500"/>
                            </p:stCondLst>
                            <p:childTnLst>
                              <p:par>
                                <p:cTn id="190" presetID="22" presetClass="exit" presetSubtype="2" fill="hold" grpId="3" nodeType="afterEffect">
                                  <p:stCondLst>
                                    <p:cond delay="0"/>
                                  </p:stCondLst>
                                  <p:childTnLst>
                                    <p:animEffect transition="out" filter="wipe(right)">
                                      <p:cBhvr>
                                        <p:cTn id="191" dur="500"/>
                                        <p:tgtEl>
                                          <p:spTgt spid="250968"/>
                                        </p:tgtEl>
                                      </p:cBhvr>
                                    </p:animEffect>
                                    <p:set>
                                      <p:cBhvr>
                                        <p:cTn id="192" dur="1" fill="hold">
                                          <p:stCondLst>
                                            <p:cond delay="499"/>
                                          </p:stCondLst>
                                        </p:cTn>
                                        <p:tgtEl>
                                          <p:spTgt spid="250968"/>
                                        </p:tgtEl>
                                        <p:attrNameLst>
                                          <p:attrName>style.visibility</p:attrName>
                                        </p:attrNameLst>
                                      </p:cBhvr>
                                      <p:to>
                                        <p:strVal val="hidden"/>
                                      </p:to>
                                    </p:set>
                                  </p:childTnLst>
                                </p:cTn>
                              </p:par>
                            </p:childTnLst>
                          </p:cTn>
                        </p:par>
                        <p:par>
                          <p:cTn id="193" fill="hold">
                            <p:stCondLst>
                              <p:cond delay="9000"/>
                            </p:stCondLst>
                            <p:childTnLst>
                              <p:par>
                                <p:cTn id="194" presetID="22" presetClass="entr" presetSubtype="2" fill="hold" grpId="1" nodeType="afterEffect">
                                  <p:stCondLst>
                                    <p:cond delay="0"/>
                                  </p:stCondLst>
                                  <p:childTnLst>
                                    <p:set>
                                      <p:cBhvr>
                                        <p:cTn id="195" dur="1" fill="hold">
                                          <p:stCondLst>
                                            <p:cond delay="0"/>
                                          </p:stCondLst>
                                        </p:cTn>
                                        <p:tgtEl>
                                          <p:spTgt spid="250967"/>
                                        </p:tgtEl>
                                        <p:attrNameLst>
                                          <p:attrName>style.visibility</p:attrName>
                                        </p:attrNameLst>
                                      </p:cBhvr>
                                      <p:to>
                                        <p:strVal val="visible"/>
                                      </p:to>
                                    </p:set>
                                    <p:animEffect transition="in" filter="wipe(right)">
                                      <p:cBhvr>
                                        <p:cTn id="196" dur="500"/>
                                        <p:tgtEl>
                                          <p:spTgt spid="250967"/>
                                        </p:tgtEl>
                                      </p:cBhvr>
                                    </p:animEffect>
                                  </p:childTnLst>
                                </p:cTn>
                              </p:par>
                            </p:childTnLst>
                          </p:cTn>
                        </p:par>
                        <p:par>
                          <p:cTn id="197" fill="hold">
                            <p:stCondLst>
                              <p:cond delay="9500"/>
                            </p:stCondLst>
                            <p:childTnLst>
                              <p:par>
                                <p:cTn id="198" presetID="22" presetClass="exit" presetSubtype="2" fill="hold" grpId="1" nodeType="afterEffect">
                                  <p:stCondLst>
                                    <p:cond delay="0"/>
                                  </p:stCondLst>
                                  <p:childTnLst>
                                    <p:animEffect transition="out" filter="wipe(right)">
                                      <p:cBhvr>
                                        <p:cTn id="199" dur="500"/>
                                        <p:tgtEl>
                                          <p:spTgt spid="250954"/>
                                        </p:tgtEl>
                                      </p:cBhvr>
                                    </p:animEffect>
                                    <p:set>
                                      <p:cBhvr>
                                        <p:cTn id="200" dur="1" fill="hold">
                                          <p:stCondLst>
                                            <p:cond delay="499"/>
                                          </p:stCondLst>
                                        </p:cTn>
                                        <p:tgtEl>
                                          <p:spTgt spid="250954"/>
                                        </p:tgtEl>
                                        <p:attrNameLst>
                                          <p:attrName>style.visibility</p:attrName>
                                        </p:attrNameLst>
                                      </p:cBhvr>
                                      <p:to>
                                        <p:strVal val="hidden"/>
                                      </p:to>
                                    </p:set>
                                  </p:childTnLst>
                                </p:cTn>
                              </p:par>
                            </p:childTnLst>
                          </p:cTn>
                        </p:par>
                        <p:par>
                          <p:cTn id="201" fill="hold">
                            <p:stCondLst>
                              <p:cond delay="10000"/>
                            </p:stCondLst>
                            <p:childTnLst>
                              <p:par>
                                <p:cTn id="202" presetID="22" presetClass="entr" presetSubtype="8" fill="hold" grpId="0" nodeType="afterEffect">
                                  <p:stCondLst>
                                    <p:cond delay="0"/>
                                  </p:stCondLst>
                                  <p:childTnLst>
                                    <p:set>
                                      <p:cBhvr>
                                        <p:cTn id="203" dur="1" fill="hold">
                                          <p:stCondLst>
                                            <p:cond delay="0"/>
                                          </p:stCondLst>
                                        </p:cTn>
                                        <p:tgtEl>
                                          <p:spTgt spid="250960"/>
                                        </p:tgtEl>
                                        <p:attrNameLst>
                                          <p:attrName>style.visibility</p:attrName>
                                        </p:attrNameLst>
                                      </p:cBhvr>
                                      <p:to>
                                        <p:strVal val="visible"/>
                                      </p:to>
                                    </p:set>
                                    <p:animEffect transition="in" filter="wipe(left)">
                                      <p:cBhvr>
                                        <p:cTn id="204" dur="500"/>
                                        <p:tgtEl>
                                          <p:spTgt spid="250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7" grpId="0"/>
      <p:bldP spid="250888" grpId="0"/>
      <p:bldP spid="250889" grpId="0"/>
      <p:bldP spid="250892" grpId="0"/>
      <p:bldP spid="250893" grpId="0" animBg="1"/>
      <p:bldP spid="250954" grpId="0"/>
      <p:bldP spid="250954" grpId="1"/>
      <p:bldP spid="250955" grpId="0"/>
      <p:bldP spid="250955" grpId="1"/>
      <p:bldP spid="250956" grpId="0"/>
      <p:bldP spid="250957" grpId="0"/>
      <p:bldP spid="250958" grpId="0"/>
      <p:bldP spid="250959" grpId="0"/>
      <p:bldP spid="250960" grpId="0"/>
      <p:bldP spid="250961" grpId="0" animBg="1"/>
      <p:bldP spid="250962" grpId="0"/>
      <p:bldP spid="250962" grpId="1"/>
      <p:bldP spid="250962" grpId="2"/>
      <p:bldP spid="250963" grpId="0"/>
      <p:bldP spid="250963" grpId="1"/>
      <p:bldP spid="250964" grpId="0" animBg="1"/>
      <p:bldP spid="250964" grpId="1" animBg="1"/>
      <p:bldP spid="250965" grpId="0"/>
      <p:bldP spid="250965" grpId="1"/>
      <p:bldP spid="250967" grpId="0"/>
      <p:bldP spid="250967" grpId="1"/>
      <p:bldP spid="250968" grpId="0"/>
      <p:bldP spid="250968" grpId="1"/>
      <p:bldP spid="250968" grpId="2"/>
      <p:bldP spid="250968" grpId="3"/>
      <p:bldP spid="250968" grpId="4"/>
      <p:bldP spid="250968" grpId="5"/>
      <p:bldP spid="250968" grpId="6"/>
      <p:bldP spid="250969" grpId="0"/>
      <p:bldP spid="250969" grpId="1"/>
      <p:bldP spid="250969" grpId="2"/>
      <p:bldP spid="250969" grpId="3"/>
      <p:bldP spid="250969" grpId="4"/>
      <p:bldP spid="250969" grpId="5"/>
      <p:bldP spid="250969" grpId="6"/>
      <p:bldP spid="250969" grpId="7"/>
      <p:bldP spid="250970" grpId="0"/>
      <p:bldP spid="250970" grpId="1"/>
      <p:bldP spid="250970" grpId="2"/>
      <p:bldP spid="250970" grpId="3"/>
      <p:bldP spid="250975" grpId="0"/>
      <p:bldP spid="250975"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栈</a:t>
            </a:r>
            <a:endParaRPr lang="en-US" altLang="zh-CN"/>
          </a:p>
        </p:txBody>
      </p:sp>
      <p:sp>
        <p:nvSpPr>
          <p:cNvPr id="105475" name="Rectangle 3"/>
          <p:cNvSpPr>
            <a:spLocks noGrp="1" noChangeArrowheads="1"/>
          </p:cNvSpPr>
          <p:nvPr>
            <p:ph idx="1"/>
          </p:nvPr>
        </p:nvSpPr>
        <p:spPr>
          <a:xfrm>
            <a:off x="1000125" y="1600200"/>
            <a:ext cx="7143750" cy="4525963"/>
          </a:xfrm>
        </p:spPr>
        <p:txBody>
          <a:bodyPr bIns="288000"/>
          <a:lstStyle/>
          <a:p>
            <a:pPr marL="450850" indent="-450850" eaLnBrk="1" hangingPunct="1">
              <a:lnSpc>
                <a:spcPct val="125000"/>
              </a:lnSpc>
              <a:buFont typeface="Wingdings" pitchFamily="2" charset="2"/>
              <a:buNone/>
            </a:pPr>
            <a:r>
              <a:rPr lang="zh-CN" altLang="en-US" dirty="0">
                <a:solidFill>
                  <a:srgbClr val="008000"/>
                </a:solidFill>
              </a:rPr>
              <a:t>例</a:t>
            </a:r>
            <a:r>
              <a:rPr lang="en-US" altLang="zh-CN" dirty="0">
                <a:solidFill>
                  <a:srgbClr val="008000"/>
                </a:solidFill>
              </a:rPr>
              <a:t>2-6</a:t>
            </a:r>
            <a:r>
              <a:rPr lang="zh-CN" altLang="en-US" dirty="0"/>
              <a:t>  一个栈的输入序列为</a:t>
            </a:r>
            <a:r>
              <a:rPr lang="en-US" altLang="zh-CN" dirty="0"/>
              <a:t>a</a:t>
            </a:r>
            <a:r>
              <a:rPr lang="en-US" altLang="zh-CN" sz="3200" baseline="-25000" dirty="0"/>
              <a:t>1</a:t>
            </a:r>
            <a:r>
              <a:rPr lang="en-US" altLang="zh-CN" dirty="0"/>
              <a:t> </a:t>
            </a:r>
            <a:r>
              <a:rPr lang="zh-CN" altLang="en-US" dirty="0"/>
              <a:t> </a:t>
            </a:r>
            <a:r>
              <a:rPr lang="en-US" altLang="zh-CN" dirty="0"/>
              <a:t>a</a:t>
            </a:r>
            <a:r>
              <a:rPr lang="en-US" altLang="zh-CN" sz="3200" baseline="-25000" dirty="0"/>
              <a:t>2</a:t>
            </a:r>
            <a:r>
              <a:rPr lang="en-US" altLang="zh-CN" dirty="0"/>
              <a:t> </a:t>
            </a:r>
            <a:r>
              <a:rPr lang="zh-CN" altLang="en-US" dirty="0"/>
              <a:t> </a:t>
            </a:r>
            <a:r>
              <a:rPr lang="en-US" altLang="zh-CN" dirty="0"/>
              <a:t>a</a:t>
            </a:r>
            <a:r>
              <a:rPr lang="en-US" altLang="zh-CN" sz="3200" baseline="-25000" dirty="0"/>
              <a:t>3</a:t>
            </a:r>
            <a:r>
              <a:rPr lang="zh-CN" altLang="en-US" dirty="0"/>
              <a:t>  </a:t>
            </a:r>
            <a:r>
              <a:rPr lang="en-US" altLang="zh-CN" dirty="0"/>
              <a:t>a</a:t>
            </a:r>
            <a:r>
              <a:rPr lang="en-US" altLang="zh-CN" sz="3200" baseline="-25000" dirty="0"/>
              <a:t>4</a:t>
            </a:r>
            <a:r>
              <a:rPr lang="en-US" altLang="zh-CN" dirty="0"/>
              <a:t> </a:t>
            </a:r>
            <a:r>
              <a:rPr lang="zh-CN" altLang="en-US" dirty="0"/>
              <a:t> </a:t>
            </a:r>
            <a:r>
              <a:rPr lang="en-US" altLang="zh-CN" dirty="0"/>
              <a:t>a</a:t>
            </a:r>
            <a:r>
              <a:rPr lang="en-US" altLang="zh-CN" sz="3200" baseline="-25000" dirty="0"/>
              <a:t>5 </a:t>
            </a:r>
            <a:r>
              <a:rPr lang="zh-CN" altLang="en-US" dirty="0"/>
              <a:t>，则栈的输出序列不可能是</a:t>
            </a:r>
            <a:r>
              <a:rPr lang="en-US" altLang="zh-CN" dirty="0"/>
              <a:t>(   </a:t>
            </a:r>
            <a:r>
              <a:rPr lang="zh-CN" altLang="en-US" dirty="0"/>
              <a:t> </a:t>
            </a:r>
            <a:r>
              <a:rPr lang="en-US" altLang="zh-CN" dirty="0"/>
              <a:t>)</a:t>
            </a:r>
            <a:r>
              <a:rPr lang="zh-CN" altLang="en-US" dirty="0"/>
              <a:t>。</a:t>
            </a:r>
          </a:p>
          <a:p>
            <a:pPr marL="450850" indent="-450850" eaLnBrk="1" hangingPunct="1">
              <a:lnSpc>
                <a:spcPct val="125000"/>
              </a:lnSpc>
              <a:buFont typeface="Wingdings" pitchFamily="2" charset="2"/>
              <a:buNone/>
            </a:pPr>
            <a:r>
              <a:rPr lang="en-US" altLang="zh-CN" dirty="0"/>
              <a:t>	(A)  a</a:t>
            </a:r>
            <a:r>
              <a:rPr lang="en-US" altLang="zh-CN" sz="3200" baseline="-25000" dirty="0"/>
              <a:t>2</a:t>
            </a:r>
            <a:r>
              <a:rPr lang="en-US" altLang="zh-CN" dirty="0"/>
              <a:t> </a:t>
            </a:r>
            <a:r>
              <a:rPr lang="zh-CN" altLang="en-US" dirty="0"/>
              <a:t> </a:t>
            </a:r>
            <a:r>
              <a:rPr lang="en-US" altLang="zh-CN" dirty="0"/>
              <a:t>a</a:t>
            </a:r>
            <a:r>
              <a:rPr lang="en-US" altLang="zh-CN" sz="3200" baseline="-25000" dirty="0"/>
              <a:t>3</a:t>
            </a:r>
            <a:r>
              <a:rPr lang="zh-CN" altLang="en-US" dirty="0"/>
              <a:t>  </a:t>
            </a:r>
            <a:r>
              <a:rPr lang="en-US" altLang="zh-CN" dirty="0"/>
              <a:t>a</a:t>
            </a:r>
            <a:r>
              <a:rPr lang="en-US" altLang="zh-CN" sz="3200" baseline="-25000" dirty="0"/>
              <a:t>4</a:t>
            </a:r>
            <a:r>
              <a:rPr lang="en-US" altLang="zh-CN" dirty="0"/>
              <a:t> </a:t>
            </a:r>
            <a:r>
              <a:rPr lang="zh-CN" altLang="en-US" dirty="0"/>
              <a:t> </a:t>
            </a:r>
            <a:r>
              <a:rPr lang="en-US" altLang="zh-CN" dirty="0"/>
              <a:t>a</a:t>
            </a:r>
            <a:r>
              <a:rPr lang="en-US" altLang="zh-CN" sz="3200" baseline="-25000" dirty="0"/>
              <a:t>1</a:t>
            </a:r>
            <a:r>
              <a:rPr lang="en-US" altLang="zh-CN" dirty="0"/>
              <a:t>  a</a:t>
            </a:r>
            <a:r>
              <a:rPr lang="en-US" altLang="zh-CN" sz="3200" baseline="-25000" dirty="0"/>
              <a:t>5 </a:t>
            </a:r>
            <a:endParaRPr lang="zh-CN" altLang="en-US" dirty="0"/>
          </a:p>
          <a:p>
            <a:pPr marL="450850" indent="-450850" eaLnBrk="1" hangingPunct="1">
              <a:lnSpc>
                <a:spcPct val="125000"/>
              </a:lnSpc>
              <a:buFont typeface="Wingdings" pitchFamily="2" charset="2"/>
              <a:buNone/>
            </a:pPr>
            <a:r>
              <a:rPr lang="en-US" altLang="zh-CN" dirty="0"/>
              <a:t>	(B)  a</a:t>
            </a:r>
            <a:r>
              <a:rPr lang="en-US" altLang="zh-CN" sz="3200" baseline="-25000" dirty="0"/>
              <a:t>2</a:t>
            </a:r>
            <a:r>
              <a:rPr lang="en-US" altLang="zh-CN" dirty="0"/>
              <a:t> </a:t>
            </a:r>
            <a:r>
              <a:rPr lang="zh-CN" altLang="en-US" dirty="0"/>
              <a:t> </a:t>
            </a:r>
            <a:r>
              <a:rPr lang="en-US" altLang="zh-CN" dirty="0"/>
              <a:t>a</a:t>
            </a:r>
            <a:r>
              <a:rPr lang="en-US" altLang="zh-CN" sz="3200" baseline="-25000" dirty="0"/>
              <a:t>3</a:t>
            </a:r>
            <a:r>
              <a:rPr lang="zh-CN" altLang="en-US" dirty="0"/>
              <a:t>  </a:t>
            </a:r>
            <a:r>
              <a:rPr lang="en-US" altLang="zh-CN" dirty="0"/>
              <a:t>a</a:t>
            </a:r>
            <a:r>
              <a:rPr lang="en-US" altLang="zh-CN" sz="3200" baseline="-25000" dirty="0"/>
              <a:t>1</a:t>
            </a:r>
            <a:r>
              <a:rPr lang="en-US" altLang="zh-CN" dirty="0"/>
              <a:t> </a:t>
            </a:r>
            <a:r>
              <a:rPr lang="zh-CN" altLang="en-US" dirty="0"/>
              <a:t> </a:t>
            </a:r>
            <a:r>
              <a:rPr lang="en-US" altLang="zh-CN" dirty="0"/>
              <a:t>a</a:t>
            </a:r>
            <a:r>
              <a:rPr lang="en-US" altLang="zh-CN" sz="3200" baseline="-25000" dirty="0"/>
              <a:t>4</a:t>
            </a:r>
            <a:r>
              <a:rPr lang="en-US" altLang="zh-CN" dirty="0"/>
              <a:t>  a</a:t>
            </a:r>
            <a:r>
              <a:rPr lang="en-US" altLang="zh-CN" sz="3200" baseline="-25000" dirty="0"/>
              <a:t>5 </a:t>
            </a:r>
            <a:endParaRPr lang="zh-CN" altLang="en-US" dirty="0"/>
          </a:p>
          <a:p>
            <a:pPr marL="450850" indent="-450850" eaLnBrk="1" hangingPunct="1">
              <a:lnSpc>
                <a:spcPct val="125000"/>
              </a:lnSpc>
              <a:buFont typeface="Wingdings" pitchFamily="2" charset="2"/>
              <a:buNone/>
            </a:pPr>
            <a:r>
              <a:rPr lang="en-US" altLang="zh-CN" dirty="0"/>
              <a:t>	(C)  a</a:t>
            </a:r>
            <a:r>
              <a:rPr lang="en-US" altLang="zh-CN" sz="3200" baseline="-25000" dirty="0"/>
              <a:t>5</a:t>
            </a:r>
            <a:r>
              <a:rPr lang="en-US" altLang="zh-CN" dirty="0"/>
              <a:t> </a:t>
            </a:r>
            <a:r>
              <a:rPr lang="zh-CN" altLang="en-US" dirty="0"/>
              <a:t> </a:t>
            </a:r>
            <a:r>
              <a:rPr lang="en-US" altLang="zh-CN" dirty="0"/>
              <a:t>a</a:t>
            </a:r>
            <a:r>
              <a:rPr lang="en-US" altLang="zh-CN" sz="3200" baseline="-25000" dirty="0"/>
              <a:t>4</a:t>
            </a:r>
            <a:r>
              <a:rPr lang="zh-CN" altLang="en-US" dirty="0"/>
              <a:t>  </a:t>
            </a:r>
            <a:r>
              <a:rPr lang="en-US" altLang="zh-CN" dirty="0"/>
              <a:t>a</a:t>
            </a:r>
            <a:r>
              <a:rPr lang="en-US" altLang="zh-CN" sz="3200" baseline="-25000" dirty="0"/>
              <a:t>1</a:t>
            </a:r>
            <a:r>
              <a:rPr lang="en-US" altLang="zh-CN" dirty="0"/>
              <a:t> </a:t>
            </a:r>
            <a:r>
              <a:rPr lang="zh-CN" altLang="en-US" dirty="0"/>
              <a:t> </a:t>
            </a:r>
            <a:r>
              <a:rPr lang="en-US" altLang="zh-CN" dirty="0"/>
              <a:t>a</a:t>
            </a:r>
            <a:r>
              <a:rPr lang="en-US" altLang="zh-CN" sz="3200" baseline="-25000" dirty="0"/>
              <a:t>3</a:t>
            </a:r>
            <a:r>
              <a:rPr lang="en-US" altLang="zh-CN" dirty="0"/>
              <a:t>  a</a:t>
            </a:r>
            <a:r>
              <a:rPr lang="en-US" altLang="zh-CN" sz="3200" baseline="-25000" dirty="0"/>
              <a:t>2 </a:t>
            </a:r>
            <a:endParaRPr lang="zh-CN" altLang="en-US" dirty="0"/>
          </a:p>
          <a:p>
            <a:pPr marL="450850" indent="-450850" eaLnBrk="1" hangingPunct="1">
              <a:lnSpc>
                <a:spcPct val="125000"/>
              </a:lnSpc>
              <a:buFont typeface="Wingdings" pitchFamily="2" charset="2"/>
              <a:buNone/>
            </a:pPr>
            <a:r>
              <a:rPr lang="en-US" altLang="zh-CN" dirty="0"/>
              <a:t>	(D)  a</a:t>
            </a:r>
            <a:r>
              <a:rPr lang="en-US" altLang="zh-CN" sz="3200" baseline="-25000" dirty="0"/>
              <a:t>1</a:t>
            </a:r>
            <a:r>
              <a:rPr lang="en-US" altLang="zh-CN" dirty="0"/>
              <a:t>  a</a:t>
            </a:r>
            <a:r>
              <a:rPr lang="en-US" altLang="zh-CN" sz="3200" baseline="-25000" dirty="0"/>
              <a:t>5</a:t>
            </a:r>
            <a:r>
              <a:rPr lang="en-US" altLang="zh-CN" dirty="0"/>
              <a:t> </a:t>
            </a:r>
            <a:r>
              <a:rPr lang="zh-CN" altLang="en-US" dirty="0"/>
              <a:t> </a:t>
            </a:r>
            <a:r>
              <a:rPr lang="en-US" altLang="zh-CN" dirty="0"/>
              <a:t>a</a:t>
            </a:r>
            <a:r>
              <a:rPr lang="en-US" altLang="zh-CN" sz="3200" baseline="-25000" dirty="0"/>
              <a:t>4</a:t>
            </a:r>
            <a:r>
              <a:rPr lang="zh-CN" altLang="en-US" dirty="0"/>
              <a:t>  </a:t>
            </a:r>
            <a:r>
              <a:rPr lang="en-US" altLang="zh-CN" dirty="0"/>
              <a:t>a</a:t>
            </a:r>
            <a:r>
              <a:rPr lang="en-US" altLang="zh-CN" sz="3200" baseline="-25000" dirty="0"/>
              <a:t>3</a:t>
            </a:r>
            <a:r>
              <a:rPr lang="en-US" altLang="zh-CN" dirty="0"/>
              <a:t>  a</a:t>
            </a:r>
            <a:r>
              <a:rPr lang="en-US" altLang="zh-CN" sz="3200" baseline="-25000" dirty="0"/>
              <a:t>2 </a:t>
            </a:r>
            <a:endParaRPr lang="zh-CN" altLang="en-US" dirty="0"/>
          </a:p>
        </p:txBody>
      </p:sp>
      <p:sp>
        <p:nvSpPr>
          <p:cNvPr id="105476" name="灯片编号占位符 1"/>
          <p:cNvSpPr>
            <a:spLocks noGrp="1"/>
          </p:cNvSpPr>
          <p:nvPr>
            <p:ph type="sldNum" sz="quarter" idx="10"/>
          </p:nvPr>
        </p:nvSpPr>
        <p:spPr>
          <a:noFill/>
        </p:spPr>
        <p:txBody>
          <a:bodyPr/>
          <a:lstStyle/>
          <a:p>
            <a:fld id="{3E46ECBF-EBAF-482F-A304-C02555BC2E9D}" type="slidenum">
              <a:rPr lang="zh-CN" altLang="en-US" smtClean="0">
                <a:ea typeface="宋体" charset="-122"/>
              </a:rPr>
              <a:pPr/>
              <a:t>65</a:t>
            </a:fld>
            <a:endParaRPr lang="en-US" altLang="zh-CN">
              <a:ea typeface="宋体" charset="-122"/>
            </a:endParaRPr>
          </a:p>
        </p:txBody>
      </p:sp>
      <p:cxnSp>
        <p:nvCxnSpPr>
          <p:cNvPr id="7" name="直接连接符 6"/>
          <p:cNvCxnSpPr/>
          <p:nvPr/>
        </p:nvCxnSpPr>
        <p:spPr>
          <a:xfrm>
            <a:off x="2571750" y="4570413"/>
            <a:ext cx="1285875" cy="1587"/>
          </a:xfrm>
          <a:prstGeom prst="line">
            <a:avLst/>
          </a:prstGeom>
          <a:ln w="76200">
            <a:solidFill>
              <a:srgbClr val="CC0000"/>
            </a:solidFill>
          </a:ln>
        </p:spPr>
        <p:style>
          <a:lnRef idx="1">
            <a:schemeClr val="accent2"/>
          </a:lnRef>
          <a:fillRef idx="0">
            <a:schemeClr val="accent2"/>
          </a:fillRef>
          <a:effectRef idx="0">
            <a:schemeClr val="accent2"/>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顺序栈</a:t>
            </a:r>
            <a:endParaRPr lang="en-US" altLang="zh-CN"/>
          </a:p>
        </p:txBody>
      </p:sp>
      <p:sp>
        <p:nvSpPr>
          <p:cNvPr id="108547" name="Rectangle 3"/>
          <p:cNvSpPr>
            <a:spLocks noGrp="1" noChangeArrowheads="1"/>
          </p:cNvSpPr>
          <p:nvPr>
            <p:ph idx="1"/>
          </p:nvPr>
        </p:nvSpPr>
        <p:spPr>
          <a:xfrm>
            <a:off x="1000125" y="1600200"/>
            <a:ext cx="7143750" cy="4525963"/>
          </a:xfrm>
        </p:spPr>
        <p:txBody>
          <a:bodyPr lIns="180000" tIns="72000" bIns="72000"/>
          <a:lstStyle/>
          <a:p>
            <a:pPr marL="85725" eaLnBrk="1" hangingPunct="1">
              <a:lnSpc>
                <a:spcPct val="140000"/>
              </a:lnSpc>
              <a:buFont typeface="Wingdings" pitchFamily="2" charset="2"/>
              <a:buNone/>
            </a:pPr>
            <a:r>
              <a:rPr lang="zh-CN" altLang="en-US" dirty="0">
                <a:solidFill>
                  <a:srgbClr val="CC0000"/>
                </a:solidFill>
              </a:rPr>
              <a:t>顺序栈</a:t>
            </a:r>
            <a:r>
              <a:rPr lang="zh-CN" altLang="en-US" dirty="0"/>
              <a:t>：用顺序存储结构表示的栈。</a:t>
            </a:r>
          </a:p>
          <a:p>
            <a:pPr marL="85725" eaLnBrk="1" hangingPunct="1">
              <a:lnSpc>
                <a:spcPct val="140000"/>
              </a:lnSpc>
              <a:buFont typeface="Wingdings" pitchFamily="2" charset="2"/>
              <a:buNone/>
            </a:pPr>
            <a:r>
              <a:rPr lang="en-US" altLang="zh-CN" dirty="0" err="1">
                <a:solidFill>
                  <a:srgbClr val="3333FF"/>
                </a:solidFill>
              </a:rPr>
              <a:t>typedef</a:t>
            </a:r>
            <a:r>
              <a:rPr lang="en-US" altLang="zh-CN" dirty="0"/>
              <a:t> </a:t>
            </a:r>
            <a:r>
              <a:rPr lang="en-US" altLang="zh-CN" dirty="0" err="1"/>
              <a:t>struct</a:t>
            </a:r>
            <a:endParaRPr lang="en-US" altLang="zh-CN" dirty="0"/>
          </a:p>
          <a:p>
            <a:pPr marL="85725" eaLnBrk="1" hangingPunct="1">
              <a:lnSpc>
                <a:spcPct val="140000"/>
              </a:lnSpc>
              <a:buFont typeface="Wingdings" pitchFamily="2" charset="2"/>
              <a:buNone/>
            </a:pPr>
            <a:r>
              <a:rPr lang="en-US" altLang="zh-CN" dirty="0"/>
              <a:t>{</a:t>
            </a:r>
            <a:endParaRPr lang="zh-CN" altLang="en-US" dirty="0"/>
          </a:p>
          <a:p>
            <a:pPr marL="85725" eaLnBrk="1" hangingPunct="1">
              <a:lnSpc>
                <a:spcPct val="140000"/>
              </a:lnSpc>
              <a:buFont typeface="Wingdings" pitchFamily="2" charset="2"/>
              <a:buNone/>
            </a:pPr>
            <a:r>
              <a:rPr lang="en-US" altLang="zh-CN" dirty="0"/>
              <a:t>	Type *base;  </a:t>
            </a:r>
            <a:r>
              <a:rPr lang="en-US" altLang="zh-CN" dirty="0">
                <a:solidFill>
                  <a:srgbClr val="008000"/>
                </a:solidFill>
              </a:rPr>
              <a:t>//</a:t>
            </a:r>
            <a:r>
              <a:rPr lang="zh-CN" altLang="en-US" dirty="0">
                <a:solidFill>
                  <a:srgbClr val="008000"/>
                </a:solidFill>
              </a:rPr>
              <a:t>栈底指针</a:t>
            </a:r>
          </a:p>
          <a:p>
            <a:pPr marL="85725" eaLnBrk="1" hangingPunct="1">
              <a:lnSpc>
                <a:spcPct val="140000"/>
              </a:lnSpc>
              <a:buFont typeface="Wingdings" pitchFamily="2" charset="2"/>
              <a:buNone/>
            </a:pPr>
            <a:r>
              <a:rPr lang="en-US" altLang="zh-CN" dirty="0"/>
              <a:t>	Type *top;  </a:t>
            </a:r>
            <a:r>
              <a:rPr lang="en-US" altLang="zh-CN" dirty="0">
                <a:solidFill>
                  <a:srgbClr val="008000"/>
                </a:solidFill>
              </a:rPr>
              <a:t>//</a:t>
            </a:r>
            <a:r>
              <a:rPr lang="zh-CN" altLang="en-US" dirty="0">
                <a:solidFill>
                  <a:srgbClr val="008000"/>
                </a:solidFill>
              </a:rPr>
              <a:t>栈顶指针</a:t>
            </a:r>
          </a:p>
          <a:p>
            <a:pPr marL="85725" eaLnBrk="1" hangingPunct="1">
              <a:lnSpc>
                <a:spcPct val="140000"/>
              </a:lnSpc>
              <a:buFont typeface="Wingdings" pitchFamily="2" charset="2"/>
              <a:buNone/>
            </a:pPr>
            <a:r>
              <a:rPr lang="en-US" altLang="zh-CN" dirty="0"/>
              <a:t>	</a:t>
            </a:r>
            <a:r>
              <a:rPr lang="en-US" altLang="zh-CN" dirty="0" err="1"/>
              <a:t>int</a:t>
            </a:r>
            <a:r>
              <a:rPr lang="en-US" altLang="zh-CN" dirty="0"/>
              <a:t> </a:t>
            </a:r>
            <a:r>
              <a:rPr lang="en-US" altLang="zh-CN" dirty="0" err="1"/>
              <a:t>stacksize</a:t>
            </a:r>
            <a:r>
              <a:rPr lang="en-US" altLang="zh-CN" dirty="0"/>
              <a:t>;  </a:t>
            </a:r>
            <a:r>
              <a:rPr lang="en-US" altLang="zh-CN" dirty="0">
                <a:solidFill>
                  <a:srgbClr val="008000"/>
                </a:solidFill>
              </a:rPr>
              <a:t>//</a:t>
            </a:r>
            <a:r>
              <a:rPr lang="zh-CN" altLang="en-US" sz="2400" dirty="0">
                <a:solidFill>
                  <a:srgbClr val="008000"/>
                </a:solidFill>
              </a:rPr>
              <a:t>当前分配的存储容量</a:t>
            </a:r>
          </a:p>
          <a:p>
            <a:pPr marL="85725" eaLnBrk="1" hangingPunct="1">
              <a:lnSpc>
                <a:spcPct val="140000"/>
              </a:lnSpc>
              <a:buFont typeface="Wingdings" pitchFamily="2" charset="2"/>
              <a:buNone/>
            </a:pPr>
            <a:r>
              <a:rPr lang="en-US" altLang="zh-CN" dirty="0"/>
              <a:t>} </a:t>
            </a:r>
            <a:r>
              <a:rPr lang="en-US" altLang="zh-CN" dirty="0" err="1"/>
              <a:t>SStack</a:t>
            </a:r>
            <a:r>
              <a:rPr lang="en-US" altLang="zh-CN" dirty="0"/>
              <a:t>;   </a:t>
            </a:r>
            <a:r>
              <a:rPr lang="en-US" altLang="zh-CN" dirty="0">
                <a:solidFill>
                  <a:srgbClr val="008000"/>
                </a:solidFill>
              </a:rPr>
              <a:t>//</a:t>
            </a:r>
            <a:r>
              <a:rPr lang="zh-CN" altLang="en-US" dirty="0">
                <a:solidFill>
                  <a:srgbClr val="008000"/>
                </a:solidFill>
              </a:rPr>
              <a:t>顺序栈结构类型</a:t>
            </a:r>
            <a:endParaRPr lang="en-US" altLang="zh-CN" dirty="0">
              <a:solidFill>
                <a:srgbClr val="008000"/>
              </a:solidFill>
            </a:endParaRPr>
          </a:p>
        </p:txBody>
      </p:sp>
      <p:sp>
        <p:nvSpPr>
          <p:cNvPr id="108548" name="灯片编号占位符 1"/>
          <p:cNvSpPr>
            <a:spLocks noGrp="1"/>
          </p:cNvSpPr>
          <p:nvPr>
            <p:ph type="sldNum" sz="quarter" idx="10"/>
          </p:nvPr>
        </p:nvSpPr>
        <p:spPr>
          <a:noFill/>
        </p:spPr>
        <p:txBody>
          <a:bodyPr/>
          <a:lstStyle/>
          <a:p>
            <a:fld id="{CAAC701E-DA22-49FB-AB28-6DD152C4C8A4}" type="slidenum">
              <a:rPr lang="zh-CN" altLang="en-US" smtClean="0">
                <a:ea typeface="宋体" charset="-122"/>
              </a:rPr>
              <a:pPr/>
              <a:t>66</a:t>
            </a:fld>
            <a:endParaRPr lang="en-US" altLang="zh-CN">
              <a:ea typeface="宋体"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顺序栈</a:t>
            </a:r>
            <a:endParaRPr lang="en-US" altLang="zh-CN"/>
          </a:p>
        </p:txBody>
      </p:sp>
      <p:sp>
        <p:nvSpPr>
          <p:cNvPr id="109571" name="Rectangle 3"/>
          <p:cNvSpPr>
            <a:spLocks noGrp="1" noChangeArrowheads="1"/>
          </p:cNvSpPr>
          <p:nvPr>
            <p:ph idx="1"/>
          </p:nvPr>
        </p:nvSpPr>
        <p:spPr>
          <a:xfrm>
            <a:off x="1000125" y="1600200"/>
            <a:ext cx="7143750" cy="4525963"/>
          </a:xfrm>
        </p:spPr>
        <p:txBody>
          <a:bodyPr bIns="108000"/>
          <a:lstStyle/>
          <a:p>
            <a:pPr marL="85725" eaLnBrk="1" hangingPunct="1">
              <a:buFont typeface="Wingdings" pitchFamily="2" charset="2"/>
              <a:buNone/>
            </a:pPr>
            <a:r>
              <a:rPr lang="en-US" altLang="zh-CN" sz="2400">
                <a:solidFill>
                  <a:srgbClr val="008000"/>
                </a:solidFill>
              </a:rPr>
              <a:t>(1)</a:t>
            </a:r>
            <a:r>
              <a:rPr lang="en-US" altLang="zh-CN" sz="2400"/>
              <a:t> </a:t>
            </a:r>
            <a:r>
              <a:rPr lang="zh-CN" altLang="en-US" sz="2400"/>
              <a:t>构造一个空栈</a:t>
            </a:r>
            <a:r>
              <a:rPr lang="en-US" altLang="zh-CN" sz="2400"/>
              <a:t>S</a:t>
            </a:r>
            <a:r>
              <a:rPr lang="zh-CN" altLang="en-US" sz="2400"/>
              <a:t>。</a:t>
            </a:r>
          </a:p>
          <a:p>
            <a:pPr marL="85725" eaLnBrk="1" hangingPunct="1">
              <a:buFont typeface="Wingdings" pitchFamily="2" charset="2"/>
              <a:buNone/>
            </a:pPr>
            <a:r>
              <a:rPr lang="en-US" altLang="zh-CN" sz="2400"/>
              <a:t>InitStack(SStack &amp;S)</a:t>
            </a:r>
          </a:p>
          <a:p>
            <a:pPr marL="85725" eaLnBrk="1" hangingPunct="1">
              <a:buFont typeface="Wingdings" pitchFamily="2" charset="2"/>
              <a:buNone/>
            </a:pPr>
            <a:r>
              <a:rPr lang="en-US" altLang="zh-CN" sz="2400"/>
              <a:t>{</a:t>
            </a:r>
          </a:p>
          <a:p>
            <a:pPr marL="85725" eaLnBrk="1" hangingPunct="1">
              <a:buFont typeface="Wingdings" pitchFamily="2" charset="2"/>
              <a:buNone/>
            </a:pPr>
            <a:r>
              <a:rPr lang="en-US" altLang="zh-CN" sz="2400"/>
              <a:t>	S.base=(Type *)  malloc(</a:t>
            </a:r>
            <a:r>
              <a:rPr lang="en-US" altLang="zh-CN" sz="2400">
                <a:solidFill>
                  <a:srgbClr val="C00000"/>
                </a:solidFill>
              </a:rPr>
              <a:t>N</a:t>
            </a:r>
            <a:r>
              <a:rPr lang="en-US" altLang="zh-CN" sz="2400"/>
              <a:t>*sizeof(Type));</a:t>
            </a:r>
          </a:p>
          <a:p>
            <a:pPr marL="85725" eaLnBrk="1" hangingPunct="1">
              <a:buFont typeface="Wingdings" pitchFamily="2" charset="2"/>
              <a:buNone/>
            </a:pPr>
            <a:r>
              <a:rPr lang="en-US" altLang="zh-CN" sz="2400"/>
              <a:t>	S.top=S.base;</a:t>
            </a:r>
            <a:r>
              <a:rPr lang="zh-CN" altLang="en-US" sz="2400"/>
              <a:t>　</a:t>
            </a:r>
            <a:r>
              <a:rPr lang="en-US" altLang="zh-CN" sz="2400">
                <a:solidFill>
                  <a:srgbClr val="008000"/>
                </a:solidFill>
              </a:rPr>
              <a:t>//</a:t>
            </a:r>
            <a:r>
              <a:rPr lang="zh-CN" altLang="en-US" sz="2400">
                <a:solidFill>
                  <a:srgbClr val="008000"/>
                </a:solidFill>
              </a:rPr>
              <a:t>空栈</a:t>
            </a:r>
          </a:p>
          <a:p>
            <a:pPr marL="85725" eaLnBrk="1" hangingPunct="1">
              <a:buFont typeface="Wingdings" pitchFamily="2" charset="2"/>
              <a:buNone/>
            </a:pPr>
            <a:r>
              <a:rPr lang="en-US" altLang="zh-CN" sz="2400"/>
              <a:t>	S.stacktsize=</a:t>
            </a:r>
            <a:r>
              <a:rPr lang="en-US" altLang="zh-CN" sz="2400">
                <a:solidFill>
                  <a:srgbClr val="C00000"/>
                </a:solidFill>
              </a:rPr>
              <a:t>N</a:t>
            </a:r>
            <a:r>
              <a:rPr lang="en-US" altLang="zh-CN" sz="2400"/>
              <a:t>;</a:t>
            </a:r>
            <a:r>
              <a:rPr lang="zh-CN" altLang="en-US" sz="2400"/>
              <a:t>　</a:t>
            </a:r>
            <a:r>
              <a:rPr lang="en-US" altLang="zh-CN" sz="2400">
                <a:solidFill>
                  <a:srgbClr val="008000"/>
                </a:solidFill>
              </a:rPr>
              <a:t>//</a:t>
            </a:r>
            <a:r>
              <a:rPr lang="zh-CN" altLang="en-US" sz="2400">
                <a:solidFill>
                  <a:srgbClr val="008000"/>
                </a:solidFill>
              </a:rPr>
              <a:t>初始存储容量</a:t>
            </a:r>
          </a:p>
          <a:p>
            <a:pPr marL="85725" eaLnBrk="1" hangingPunct="1">
              <a:buFont typeface="Wingdings" pitchFamily="2" charset="2"/>
              <a:buNone/>
            </a:pPr>
            <a:r>
              <a:rPr lang="en-US" altLang="zh-CN" sz="2400"/>
              <a:t>} </a:t>
            </a:r>
            <a:r>
              <a:rPr lang="en-US" altLang="zh-CN" sz="2400">
                <a:solidFill>
                  <a:srgbClr val="008000"/>
                </a:solidFill>
              </a:rPr>
              <a:t>// InitStack</a:t>
            </a:r>
          </a:p>
        </p:txBody>
      </p:sp>
      <p:sp>
        <p:nvSpPr>
          <p:cNvPr id="109572" name="灯片编号占位符 1"/>
          <p:cNvSpPr>
            <a:spLocks noGrp="1"/>
          </p:cNvSpPr>
          <p:nvPr>
            <p:ph type="sldNum" sz="quarter" idx="10"/>
          </p:nvPr>
        </p:nvSpPr>
        <p:spPr>
          <a:noFill/>
        </p:spPr>
        <p:txBody>
          <a:bodyPr/>
          <a:lstStyle/>
          <a:p>
            <a:fld id="{B92611E5-2922-450F-BAD3-4993ABD6F78E}" type="slidenum">
              <a:rPr lang="zh-CN" altLang="en-US" smtClean="0">
                <a:ea typeface="宋体" charset="-122"/>
              </a:rPr>
              <a:pPr/>
              <a:t>67</a:t>
            </a:fld>
            <a:endParaRPr lang="en-US" altLang="zh-CN">
              <a:ea typeface="宋体" charset="-122"/>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顺序栈</a:t>
            </a:r>
            <a:endParaRPr lang="en-US" altLang="zh-CN"/>
          </a:p>
        </p:txBody>
      </p:sp>
      <p:sp>
        <p:nvSpPr>
          <p:cNvPr id="110595" name="Rectangle 3"/>
          <p:cNvSpPr>
            <a:spLocks noGrp="1" noChangeArrowheads="1"/>
          </p:cNvSpPr>
          <p:nvPr>
            <p:ph idx="1"/>
          </p:nvPr>
        </p:nvSpPr>
        <p:spPr>
          <a:xfrm>
            <a:off x="1000125" y="1600200"/>
            <a:ext cx="7143750" cy="4525963"/>
          </a:xfrm>
        </p:spPr>
        <p:txBody>
          <a:bodyPr bIns="108000"/>
          <a:lstStyle/>
          <a:p>
            <a:pPr marL="85725" eaLnBrk="1" hangingPunct="1">
              <a:lnSpc>
                <a:spcPct val="100000"/>
              </a:lnSpc>
              <a:spcBef>
                <a:spcPts val="600"/>
              </a:spcBef>
              <a:buFont typeface="Wingdings" pitchFamily="2" charset="2"/>
              <a:buNone/>
            </a:pPr>
            <a:r>
              <a:rPr lang="en-US" altLang="zh-CN" sz="2400" dirty="0">
                <a:solidFill>
                  <a:srgbClr val="008000"/>
                </a:solidFill>
              </a:rPr>
              <a:t>(2)</a:t>
            </a:r>
            <a:r>
              <a:rPr lang="en-US" altLang="zh-CN" sz="2400" dirty="0"/>
              <a:t> </a:t>
            </a:r>
            <a:r>
              <a:rPr lang="zh-CN" altLang="en-US" sz="2400" dirty="0">
                <a:solidFill>
                  <a:srgbClr val="C00000"/>
                </a:solidFill>
              </a:rPr>
              <a:t>进栈</a:t>
            </a:r>
            <a:r>
              <a:rPr lang="zh-CN" altLang="en-US" sz="2400" dirty="0"/>
              <a:t>：将一个数据元素</a:t>
            </a:r>
            <a:r>
              <a:rPr lang="en-US" altLang="zh-CN" sz="2400" dirty="0"/>
              <a:t>e</a:t>
            </a:r>
            <a:r>
              <a:rPr lang="zh-CN" altLang="en-US" sz="2400" dirty="0"/>
              <a:t>压入栈顶。</a:t>
            </a:r>
          </a:p>
          <a:p>
            <a:pPr marL="85725" eaLnBrk="1" hangingPunct="1">
              <a:lnSpc>
                <a:spcPct val="100000"/>
              </a:lnSpc>
              <a:spcBef>
                <a:spcPts val="600"/>
              </a:spcBef>
              <a:buFont typeface="Wingdings" pitchFamily="2" charset="2"/>
              <a:buNone/>
            </a:pPr>
            <a:r>
              <a:rPr lang="en-US" altLang="zh-CN" sz="2400" dirty="0"/>
              <a:t>Push(</a:t>
            </a:r>
            <a:r>
              <a:rPr lang="en-US" altLang="zh-CN" sz="2400" dirty="0" err="1"/>
              <a:t>SStack</a:t>
            </a:r>
            <a:r>
              <a:rPr lang="en-US" altLang="zh-CN" sz="2400" dirty="0"/>
              <a:t> &amp;S, Type e)</a:t>
            </a:r>
          </a:p>
          <a:p>
            <a:pPr marL="85725" eaLnBrk="1" hangingPunct="1">
              <a:lnSpc>
                <a:spcPct val="100000"/>
              </a:lnSpc>
              <a:spcBef>
                <a:spcPts val="600"/>
              </a:spcBef>
              <a:buFont typeface="Wingdings" pitchFamily="2" charset="2"/>
              <a:buNone/>
            </a:pPr>
            <a:r>
              <a:rPr lang="en-US" altLang="zh-CN" sz="2400" dirty="0"/>
              <a:t>{</a:t>
            </a:r>
            <a:r>
              <a:rPr lang="en-US" altLang="zh-CN" sz="2400" dirty="0">
                <a:solidFill>
                  <a:srgbClr val="3333FF"/>
                </a:solidFill>
              </a:rPr>
              <a:t>	if ( </a:t>
            </a:r>
            <a:r>
              <a:rPr lang="en-US" altLang="zh-CN" sz="2400" dirty="0" err="1">
                <a:solidFill>
                  <a:srgbClr val="3333FF"/>
                </a:solidFill>
              </a:rPr>
              <a:t>S.top-S.base</a:t>
            </a:r>
            <a:r>
              <a:rPr lang="en-US" altLang="zh-CN" sz="2400" dirty="0">
                <a:solidFill>
                  <a:srgbClr val="3333FF"/>
                </a:solidFill>
              </a:rPr>
              <a:t>&gt;=</a:t>
            </a:r>
            <a:r>
              <a:rPr lang="en-US" altLang="zh-CN" sz="2400" dirty="0" err="1">
                <a:solidFill>
                  <a:srgbClr val="3333FF"/>
                </a:solidFill>
              </a:rPr>
              <a:t>S.stacksize</a:t>
            </a:r>
            <a:r>
              <a:rPr lang="en-US" altLang="zh-CN" sz="2400" dirty="0">
                <a:solidFill>
                  <a:srgbClr val="3333FF"/>
                </a:solidFill>
              </a:rPr>
              <a:t> )</a:t>
            </a:r>
          </a:p>
          <a:p>
            <a:pPr marL="85725" eaLnBrk="1" hangingPunct="1">
              <a:lnSpc>
                <a:spcPct val="100000"/>
              </a:lnSpc>
              <a:spcBef>
                <a:spcPts val="600"/>
              </a:spcBef>
              <a:buFont typeface="Wingdings" pitchFamily="2" charset="2"/>
              <a:buNone/>
            </a:pPr>
            <a:r>
              <a:rPr lang="en-US" altLang="zh-CN" sz="2400" dirty="0">
                <a:solidFill>
                  <a:srgbClr val="3333FF"/>
                </a:solidFill>
              </a:rPr>
              <a:t>	{	</a:t>
            </a:r>
            <a:r>
              <a:rPr lang="en-US" altLang="zh-CN" sz="2400" dirty="0" err="1">
                <a:solidFill>
                  <a:srgbClr val="3333FF"/>
                </a:solidFill>
              </a:rPr>
              <a:t>S.base</a:t>
            </a:r>
            <a:r>
              <a:rPr lang="en-US" altLang="zh-CN" sz="2400" dirty="0">
                <a:solidFill>
                  <a:srgbClr val="3333FF"/>
                </a:solidFill>
              </a:rPr>
              <a:t>=(Type *) </a:t>
            </a:r>
            <a:r>
              <a:rPr lang="en-US" altLang="zh-CN" sz="2400" dirty="0" err="1">
                <a:solidFill>
                  <a:srgbClr val="3333FF"/>
                </a:solidFill>
              </a:rPr>
              <a:t>realloc</a:t>
            </a:r>
            <a:r>
              <a:rPr lang="en-US" altLang="zh-CN" sz="2400" dirty="0">
                <a:solidFill>
                  <a:srgbClr val="3333FF"/>
                </a:solidFill>
              </a:rPr>
              <a:t>( </a:t>
            </a:r>
            <a:r>
              <a:rPr lang="en-US" altLang="zh-CN" sz="2400" dirty="0" err="1">
                <a:solidFill>
                  <a:srgbClr val="3333FF"/>
                </a:solidFill>
              </a:rPr>
              <a:t>S.base</a:t>
            </a:r>
            <a:r>
              <a:rPr lang="en-US" altLang="zh-CN" sz="2400" dirty="0">
                <a:solidFill>
                  <a:srgbClr val="3333FF"/>
                </a:solidFill>
              </a:rPr>
              <a:t>,</a:t>
            </a:r>
          </a:p>
          <a:p>
            <a:pPr marL="85725" algn="r" eaLnBrk="1" hangingPunct="1">
              <a:lnSpc>
                <a:spcPct val="100000"/>
              </a:lnSpc>
              <a:spcBef>
                <a:spcPts val="600"/>
              </a:spcBef>
              <a:buFont typeface="Wingdings" pitchFamily="2" charset="2"/>
              <a:buNone/>
            </a:pPr>
            <a:r>
              <a:rPr lang="en-US" altLang="zh-CN" sz="2400" dirty="0">
                <a:solidFill>
                  <a:srgbClr val="3333FF"/>
                </a:solidFill>
              </a:rPr>
              <a:t>(</a:t>
            </a:r>
            <a:r>
              <a:rPr lang="en-US" altLang="zh-CN" sz="2400" dirty="0" err="1">
                <a:solidFill>
                  <a:srgbClr val="3333FF"/>
                </a:solidFill>
              </a:rPr>
              <a:t>S.stacksize</a:t>
            </a:r>
            <a:r>
              <a:rPr lang="en-US" altLang="zh-CN" sz="2400" dirty="0">
                <a:solidFill>
                  <a:srgbClr val="3333FF"/>
                </a:solidFill>
              </a:rPr>
              <a:t>+</a:t>
            </a:r>
            <a:r>
              <a:rPr lang="zh-CN" altLang="en-US" sz="2400" dirty="0">
                <a:solidFill>
                  <a:srgbClr val="C00000"/>
                </a:solidFill>
              </a:rPr>
              <a:t>△</a:t>
            </a:r>
            <a:r>
              <a:rPr lang="en-US" altLang="zh-CN" sz="2400" dirty="0">
                <a:solidFill>
                  <a:srgbClr val="C00000"/>
                </a:solidFill>
              </a:rPr>
              <a:t>N</a:t>
            </a:r>
            <a:r>
              <a:rPr lang="en-US" altLang="zh-CN" sz="2400" dirty="0">
                <a:solidFill>
                  <a:srgbClr val="3333FF"/>
                </a:solidFill>
              </a:rPr>
              <a:t>)*</a:t>
            </a:r>
            <a:r>
              <a:rPr lang="en-US" altLang="zh-CN" sz="2400" dirty="0" err="1">
                <a:solidFill>
                  <a:srgbClr val="3333FF"/>
                </a:solidFill>
              </a:rPr>
              <a:t>sizeof</a:t>
            </a:r>
            <a:r>
              <a:rPr lang="en-US" altLang="zh-CN" sz="2400" dirty="0">
                <a:solidFill>
                  <a:srgbClr val="3333FF"/>
                </a:solidFill>
              </a:rPr>
              <a:t>(Type) );</a:t>
            </a:r>
          </a:p>
          <a:p>
            <a:pPr marL="85725" eaLnBrk="1" hangingPunct="1">
              <a:lnSpc>
                <a:spcPct val="100000"/>
              </a:lnSpc>
              <a:spcBef>
                <a:spcPts val="600"/>
              </a:spcBef>
              <a:buFont typeface="Wingdings" pitchFamily="2" charset="2"/>
              <a:buNone/>
            </a:pPr>
            <a:r>
              <a:rPr lang="en-US" altLang="zh-CN" sz="2400" dirty="0">
                <a:solidFill>
                  <a:srgbClr val="3333FF"/>
                </a:solidFill>
              </a:rPr>
              <a:t>		</a:t>
            </a:r>
            <a:r>
              <a:rPr lang="en-US" altLang="zh-CN" sz="2400" dirty="0" err="1">
                <a:solidFill>
                  <a:srgbClr val="3333FF"/>
                </a:solidFill>
              </a:rPr>
              <a:t>S.top</a:t>
            </a:r>
            <a:r>
              <a:rPr lang="en-US" altLang="zh-CN" sz="2400" dirty="0">
                <a:solidFill>
                  <a:srgbClr val="3333FF"/>
                </a:solidFill>
              </a:rPr>
              <a:t>=</a:t>
            </a:r>
            <a:r>
              <a:rPr lang="en-US" altLang="zh-CN" sz="2400" dirty="0" err="1">
                <a:solidFill>
                  <a:srgbClr val="3333FF"/>
                </a:solidFill>
              </a:rPr>
              <a:t>S.base+S.stacksize</a:t>
            </a:r>
            <a:r>
              <a:rPr lang="en-US" altLang="zh-CN" sz="2400" dirty="0">
                <a:solidFill>
                  <a:srgbClr val="3333FF"/>
                </a:solidFill>
              </a:rPr>
              <a:t>;</a:t>
            </a:r>
          </a:p>
          <a:p>
            <a:pPr marL="85725" eaLnBrk="1" hangingPunct="1">
              <a:lnSpc>
                <a:spcPct val="100000"/>
              </a:lnSpc>
              <a:spcBef>
                <a:spcPts val="600"/>
              </a:spcBef>
              <a:buFont typeface="Wingdings" pitchFamily="2" charset="2"/>
              <a:buNone/>
            </a:pPr>
            <a:r>
              <a:rPr lang="en-US" altLang="zh-CN" sz="2400" dirty="0">
                <a:solidFill>
                  <a:srgbClr val="3333FF"/>
                </a:solidFill>
              </a:rPr>
              <a:t>		</a:t>
            </a:r>
            <a:r>
              <a:rPr lang="en-US" altLang="zh-CN" sz="2400" dirty="0" err="1">
                <a:solidFill>
                  <a:srgbClr val="3333FF"/>
                </a:solidFill>
              </a:rPr>
              <a:t>S.stacktsize</a:t>
            </a:r>
            <a:r>
              <a:rPr lang="en-US" altLang="zh-CN" sz="2400" dirty="0">
                <a:solidFill>
                  <a:srgbClr val="3333FF"/>
                </a:solidFill>
              </a:rPr>
              <a:t>+=</a:t>
            </a:r>
            <a:r>
              <a:rPr lang="zh-CN" altLang="en-US" sz="2400" dirty="0">
                <a:solidFill>
                  <a:srgbClr val="3333FF"/>
                </a:solidFill>
              </a:rPr>
              <a:t> </a:t>
            </a:r>
            <a:r>
              <a:rPr lang="zh-CN" altLang="en-US" sz="2400" dirty="0">
                <a:solidFill>
                  <a:srgbClr val="C00000"/>
                </a:solidFill>
              </a:rPr>
              <a:t>△</a:t>
            </a:r>
            <a:r>
              <a:rPr lang="en-US" altLang="zh-CN" sz="2400" dirty="0">
                <a:solidFill>
                  <a:srgbClr val="C00000"/>
                </a:solidFill>
              </a:rPr>
              <a:t>N</a:t>
            </a:r>
            <a:r>
              <a:rPr lang="en-US" altLang="zh-CN" sz="2400" dirty="0">
                <a:solidFill>
                  <a:srgbClr val="3333FF"/>
                </a:solidFill>
              </a:rPr>
              <a:t>;</a:t>
            </a:r>
          </a:p>
          <a:p>
            <a:pPr marL="85725" eaLnBrk="1" hangingPunct="1">
              <a:lnSpc>
                <a:spcPct val="100000"/>
              </a:lnSpc>
              <a:spcBef>
                <a:spcPts val="600"/>
              </a:spcBef>
              <a:buFont typeface="Wingdings" pitchFamily="2" charset="2"/>
              <a:buNone/>
            </a:pPr>
            <a:r>
              <a:rPr lang="en-US" altLang="zh-CN" sz="2400" dirty="0">
                <a:solidFill>
                  <a:srgbClr val="3333FF"/>
                </a:solidFill>
              </a:rPr>
              <a:t>	}</a:t>
            </a:r>
          </a:p>
          <a:p>
            <a:pPr marL="85725" eaLnBrk="1" hangingPunct="1">
              <a:lnSpc>
                <a:spcPct val="100000"/>
              </a:lnSpc>
              <a:spcBef>
                <a:spcPts val="600"/>
              </a:spcBef>
              <a:buFont typeface="Wingdings" pitchFamily="2" charset="2"/>
              <a:buNone/>
            </a:pPr>
            <a:r>
              <a:rPr lang="en-US" altLang="zh-CN" sz="2400" dirty="0"/>
              <a:t>	*</a:t>
            </a:r>
            <a:r>
              <a:rPr lang="en-US" altLang="zh-CN" sz="2400" dirty="0" err="1"/>
              <a:t>S.top</a:t>
            </a:r>
            <a:r>
              <a:rPr lang="en-US" altLang="zh-CN" sz="2400" dirty="0"/>
              <a:t>++=e;  </a:t>
            </a:r>
            <a:r>
              <a:rPr lang="en-US" altLang="zh-CN" sz="2400" dirty="0">
                <a:solidFill>
                  <a:srgbClr val="008000"/>
                </a:solidFill>
              </a:rPr>
              <a:t>//</a:t>
            </a:r>
            <a:r>
              <a:rPr lang="zh-CN" altLang="en-US" sz="2400" dirty="0">
                <a:solidFill>
                  <a:srgbClr val="008000"/>
                </a:solidFill>
              </a:rPr>
              <a:t>压入数据元素</a:t>
            </a:r>
            <a:r>
              <a:rPr lang="en-US" altLang="zh-CN" sz="2400" dirty="0">
                <a:solidFill>
                  <a:srgbClr val="008000"/>
                </a:solidFill>
              </a:rPr>
              <a:t>e</a:t>
            </a:r>
            <a:r>
              <a:rPr lang="zh-CN" altLang="en-US" sz="2400" dirty="0">
                <a:solidFill>
                  <a:srgbClr val="008000"/>
                </a:solidFill>
              </a:rPr>
              <a:t>，</a:t>
            </a:r>
            <a:r>
              <a:rPr lang="en-US" altLang="zh-CN" sz="2400" dirty="0">
                <a:solidFill>
                  <a:srgbClr val="008000"/>
                </a:solidFill>
              </a:rPr>
              <a:t>top+1</a:t>
            </a:r>
          </a:p>
          <a:p>
            <a:pPr marL="85725" eaLnBrk="1" hangingPunct="1">
              <a:lnSpc>
                <a:spcPct val="100000"/>
              </a:lnSpc>
              <a:spcBef>
                <a:spcPts val="600"/>
              </a:spcBef>
              <a:buFont typeface="Wingdings" pitchFamily="2" charset="2"/>
              <a:buNone/>
            </a:pPr>
            <a:r>
              <a:rPr lang="en-US" altLang="zh-CN" sz="2400" dirty="0"/>
              <a:t>} </a:t>
            </a:r>
            <a:r>
              <a:rPr lang="en-US" altLang="zh-CN" sz="2400" dirty="0">
                <a:solidFill>
                  <a:srgbClr val="008000"/>
                </a:solidFill>
              </a:rPr>
              <a:t>// Push</a:t>
            </a:r>
          </a:p>
        </p:txBody>
      </p:sp>
      <p:sp>
        <p:nvSpPr>
          <p:cNvPr id="110596" name="灯片编号占位符 1"/>
          <p:cNvSpPr>
            <a:spLocks noGrp="1"/>
          </p:cNvSpPr>
          <p:nvPr>
            <p:ph type="sldNum" sz="quarter" idx="10"/>
          </p:nvPr>
        </p:nvSpPr>
        <p:spPr>
          <a:noFill/>
        </p:spPr>
        <p:txBody>
          <a:bodyPr/>
          <a:lstStyle/>
          <a:p>
            <a:fld id="{BD89C155-E403-40B9-87BD-17ED33F23B53}" type="slidenum">
              <a:rPr lang="zh-CN" altLang="en-US" smtClean="0">
                <a:ea typeface="宋体" charset="-122"/>
              </a:rPr>
              <a:pPr/>
              <a:t>68</a:t>
            </a:fld>
            <a:endParaRPr lang="en-US" altLang="zh-CN">
              <a:ea typeface="宋体" charset="-122"/>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顺序栈</a:t>
            </a:r>
            <a:endParaRPr lang="en-US" altLang="zh-CN"/>
          </a:p>
        </p:txBody>
      </p:sp>
      <p:sp>
        <p:nvSpPr>
          <p:cNvPr id="111619" name="Rectangle 3"/>
          <p:cNvSpPr>
            <a:spLocks noGrp="1" noChangeArrowheads="1"/>
          </p:cNvSpPr>
          <p:nvPr>
            <p:ph idx="1"/>
          </p:nvPr>
        </p:nvSpPr>
        <p:spPr>
          <a:xfrm>
            <a:off x="1000125" y="1600200"/>
            <a:ext cx="7143750" cy="4525963"/>
          </a:xfrm>
        </p:spPr>
        <p:txBody>
          <a:bodyPr bIns="108000"/>
          <a:lstStyle/>
          <a:p>
            <a:pPr marL="85725" eaLnBrk="1" hangingPunct="1">
              <a:buFont typeface="Wingdings" pitchFamily="2" charset="2"/>
              <a:buNone/>
            </a:pPr>
            <a:r>
              <a:rPr lang="en-US" altLang="zh-CN">
                <a:solidFill>
                  <a:srgbClr val="008000"/>
                </a:solidFill>
              </a:rPr>
              <a:t>(3)</a:t>
            </a:r>
            <a:r>
              <a:rPr lang="en-US" altLang="zh-CN"/>
              <a:t> </a:t>
            </a:r>
            <a:r>
              <a:rPr lang="zh-CN" altLang="en-US">
                <a:solidFill>
                  <a:srgbClr val="C00000"/>
                </a:solidFill>
              </a:rPr>
              <a:t>出栈</a:t>
            </a:r>
            <a:r>
              <a:rPr lang="zh-CN" altLang="en-US"/>
              <a:t>：弹出栈顶元素，并用</a:t>
            </a:r>
            <a:r>
              <a:rPr lang="en-US" altLang="zh-CN"/>
              <a:t>e</a:t>
            </a:r>
            <a:r>
              <a:rPr lang="zh-CN" altLang="en-US"/>
              <a:t>返回。</a:t>
            </a:r>
          </a:p>
          <a:p>
            <a:pPr marL="85725" eaLnBrk="1" hangingPunct="1">
              <a:buFont typeface="Wingdings" pitchFamily="2" charset="2"/>
              <a:buNone/>
            </a:pPr>
            <a:r>
              <a:rPr lang="en-US" altLang="zh-CN"/>
              <a:t>Pop(SStack &amp;S, Type &amp;e)</a:t>
            </a:r>
          </a:p>
          <a:p>
            <a:pPr marL="85725" eaLnBrk="1" hangingPunct="1">
              <a:buFont typeface="Wingdings" pitchFamily="2" charset="2"/>
              <a:buNone/>
            </a:pPr>
            <a:r>
              <a:rPr lang="en-US" altLang="zh-CN"/>
              <a:t>{</a:t>
            </a:r>
          </a:p>
          <a:p>
            <a:pPr marL="85725" eaLnBrk="1" hangingPunct="1">
              <a:buFont typeface="Wingdings" pitchFamily="2" charset="2"/>
              <a:buNone/>
            </a:pPr>
            <a:r>
              <a:rPr lang="en-US" altLang="zh-CN"/>
              <a:t>	if ( S.top!=S.base )  e=*--S.top;</a:t>
            </a:r>
            <a:endParaRPr lang="en-US" altLang="zh-CN">
              <a:solidFill>
                <a:srgbClr val="008000"/>
              </a:solidFill>
            </a:endParaRPr>
          </a:p>
          <a:p>
            <a:pPr marL="85725" eaLnBrk="1" hangingPunct="1">
              <a:buFont typeface="Wingdings" pitchFamily="2" charset="2"/>
              <a:buNone/>
            </a:pPr>
            <a:r>
              <a:rPr lang="en-US" altLang="zh-CN"/>
              <a:t>} </a:t>
            </a:r>
            <a:r>
              <a:rPr lang="en-US" altLang="zh-CN">
                <a:solidFill>
                  <a:srgbClr val="008000"/>
                </a:solidFill>
              </a:rPr>
              <a:t>// Pop</a:t>
            </a:r>
          </a:p>
        </p:txBody>
      </p:sp>
      <p:sp>
        <p:nvSpPr>
          <p:cNvPr id="111620" name="灯片编号占位符 1"/>
          <p:cNvSpPr>
            <a:spLocks noGrp="1"/>
          </p:cNvSpPr>
          <p:nvPr>
            <p:ph type="sldNum" sz="quarter" idx="10"/>
          </p:nvPr>
        </p:nvSpPr>
        <p:spPr>
          <a:noFill/>
        </p:spPr>
        <p:txBody>
          <a:bodyPr/>
          <a:lstStyle/>
          <a:p>
            <a:fld id="{12BDAD80-1AED-4504-9360-AA0C69032858}" type="slidenum">
              <a:rPr lang="zh-CN" altLang="en-US" smtClean="0">
                <a:ea typeface="宋体" charset="-122"/>
              </a:rPr>
              <a:pPr/>
              <a:t>69</a:t>
            </a:fld>
            <a:endParaRPr lang="en-US" altLang="zh-CN">
              <a:ea typeface="宋体"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顺序表</a:t>
            </a:r>
            <a:endParaRPr lang="en-US" altLang="zh-CN"/>
          </a:p>
        </p:txBody>
      </p:sp>
      <p:graphicFrame>
        <p:nvGraphicFramePr>
          <p:cNvPr id="10287" name="Group 47"/>
          <p:cNvGraphicFramePr>
            <a:graphicFrameLocks noGrp="1"/>
          </p:cNvGraphicFramePr>
          <p:nvPr>
            <p:ph idx="1"/>
          </p:nvPr>
        </p:nvGraphicFramePr>
        <p:xfrm>
          <a:off x="1000125" y="3513138"/>
          <a:ext cx="7143750" cy="2201863"/>
        </p:xfrm>
        <a:graphic>
          <a:graphicData uri="http://schemas.openxmlformats.org/drawingml/2006/table">
            <a:tbl>
              <a:tblPr/>
              <a:tblGrid>
                <a:gridCol w="1841500">
                  <a:extLst>
                    <a:ext uri="{9D8B030D-6E8A-4147-A177-3AD203B41FA5}">
                      <a16:colId xmlns:a16="http://schemas.microsoft.com/office/drawing/2014/main" xmlns="" val="20000"/>
                    </a:ext>
                  </a:extLst>
                </a:gridCol>
                <a:gridCol w="588211">
                  <a:extLst>
                    <a:ext uri="{9D8B030D-6E8A-4147-A177-3AD203B41FA5}">
                      <a16:colId xmlns:a16="http://schemas.microsoft.com/office/drawing/2014/main" xmlns="" val="20001"/>
                    </a:ext>
                  </a:extLst>
                </a:gridCol>
                <a:gridCol w="736934">
                  <a:extLst>
                    <a:ext uri="{9D8B030D-6E8A-4147-A177-3AD203B41FA5}">
                      <a16:colId xmlns:a16="http://schemas.microsoft.com/office/drawing/2014/main" xmlns="" val="20002"/>
                    </a:ext>
                  </a:extLst>
                </a:gridCol>
                <a:gridCol w="735263">
                  <a:extLst>
                    <a:ext uri="{9D8B030D-6E8A-4147-A177-3AD203B41FA5}">
                      <a16:colId xmlns:a16="http://schemas.microsoft.com/office/drawing/2014/main" xmlns="" val="20003"/>
                    </a:ext>
                  </a:extLst>
                </a:gridCol>
                <a:gridCol w="835526">
                  <a:extLst>
                    <a:ext uri="{9D8B030D-6E8A-4147-A177-3AD203B41FA5}">
                      <a16:colId xmlns:a16="http://schemas.microsoft.com/office/drawing/2014/main" xmlns="" val="20004"/>
                    </a:ext>
                  </a:extLst>
                </a:gridCol>
                <a:gridCol w="902368">
                  <a:extLst>
                    <a:ext uri="{9D8B030D-6E8A-4147-A177-3AD203B41FA5}">
                      <a16:colId xmlns:a16="http://schemas.microsoft.com/office/drawing/2014/main" xmlns="" val="20005"/>
                    </a:ext>
                  </a:extLst>
                </a:gridCol>
                <a:gridCol w="751974">
                  <a:extLst>
                    <a:ext uri="{9D8B030D-6E8A-4147-A177-3AD203B41FA5}">
                      <a16:colId xmlns:a16="http://schemas.microsoft.com/office/drawing/2014/main" xmlns="" val="20006"/>
                    </a:ext>
                  </a:extLst>
                </a:gridCol>
                <a:gridCol w="751974">
                  <a:extLst>
                    <a:ext uri="{9D8B030D-6E8A-4147-A177-3AD203B41FA5}">
                      <a16:colId xmlns:a16="http://schemas.microsoft.com/office/drawing/2014/main" xmlns="" val="20007"/>
                    </a:ext>
                  </a:extLst>
                </a:gridCol>
              </a:tblGrid>
              <a:tr h="787400">
                <a:tc>
                  <a:txBody>
                    <a:bodyPr/>
                    <a:lstStyle/>
                    <a:p>
                      <a:pPr marL="450850" marR="0" lvl="0" indent="-45085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800" b="1" i="0" u="none" strike="noStrike" cap="none" normalizeH="0" baseline="0" dirty="0">
                          <a:ln>
                            <a:noFill/>
                          </a:ln>
                          <a:solidFill>
                            <a:srgbClr val="008000"/>
                          </a:solidFill>
                          <a:effectLst/>
                          <a:latin typeface="楷体" pitchFamily="49" charset="-122"/>
                          <a:ea typeface="楷体" pitchFamily="49" charset="-122"/>
                        </a:rPr>
                        <a:t>下标</a:t>
                      </a:r>
                      <a:endParaRPr kumimoji="0" lang="en-US" altLang="zh-CN" sz="2800" b="1" i="0" u="none" strike="noStrike" cap="none" normalizeH="0" baseline="0" dirty="0">
                        <a:ln>
                          <a:noFill/>
                        </a:ln>
                        <a:solidFill>
                          <a:srgbClr val="008000"/>
                        </a:solidFill>
                        <a:effectLst/>
                        <a:latin typeface="楷体" pitchFamily="49" charset="-122"/>
                        <a:ea typeface="楷体" pitchFamily="49" charset="-122"/>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rgbClr val="008000"/>
                          </a:solidFill>
                          <a:effectLst/>
                          <a:latin typeface="Times New Roman" pitchFamily="18" charset="0"/>
                          <a:ea typeface="楷体_GB2312" pitchFamily="49" charset="-122"/>
                          <a:cs typeface="Times New Roman" pitchFamily="18" charset="0"/>
                        </a:rPr>
                        <a:t>0</a:t>
                      </a: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rgbClr val="008000"/>
                          </a:solidFill>
                          <a:effectLst/>
                          <a:latin typeface="Times New Roman" pitchFamily="18" charset="0"/>
                          <a:ea typeface="楷体_GB2312" pitchFamily="49" charset="-122"/>
                          <a:cs typeface="Times New Roman" pitchFamily="18" charset="0"/>
                        </a:rPr>
                        <a:t>1</a:t>
                      </a: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rgbClr val="008000"/>
                          </a:solidFill>
                          <a:effectLst/>
                          <a:latin typeface="Arial" charset="0"/>
                          <a:ea typeface="楷体_GB2312" pitchFamily="49" charset="-122"/>
                          <a:cs typeface="Times New Roman" pitchFamily="18" charset="0"/>
                        </a:rPr>
                        <a:t>…</a:t>
                      </a:r>
                      <a:endParaRPr kumimoji="0" lang="en-US" altLang="zh-CN" sz="2800" b="1" i="0" u="none" strike="noStrike" cap="none" normalizeH="0" baseline="0">
                        <a:ln>
                          <a:noFill/>
                        </a:ln>
                        <a:solidFill>
                          <a:srgbClr val="008000"/>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rgbClr val="008000"/>
                          </a:solidFill>
                          <a:effectLst/>
                          <a:latin typeface="Times New Roman" pitchFamily="18" charset="0"/>
                          <a:ea typeface="楷体_GB2312" pitchFamily="49" charset="-122"/>
                          <a:cs typeface="Times New Roman" pitchFamily="18" charset="0"/>
                        </a:rPr>
                        <a:t>n-2</a:t>
                      </a: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rgbClr val="008000"/>
                          </a:solidFill>
                          <a:effectLst/>
                          <a:latin typeface="Times New Roman" pitchFamily="18" charset="0"/>
                          <a:ea typeface="楷体_GB2312" pitchFamily="49" charset="-122"/>
                          <a:cs typeface="Times New Roman" pitchFamily="18" charset="0"/>
                        </a:rPr>
                        <a:t>n-1</a:t>
                      </a: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08025">
                <a:tc>
                  <a:txBody>
                    <a:bodyPr/>
                    <a:lstStyle/>
                    <a:p>
                      <a:pPr marL="450850" marR="0" lvl="0" indent="-45085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800" b="1" i="0" u="none" strike="noStrike" cap="none" normalizeH="0" baseline="0" dirty="0">
                          <a:ln>
                            <a:noFill/>
                          </a:ln>
                          <a:solidFill>
                            <a:schemeClr val="tx1"/>
                          </a:solidFill>
                          <a:effectLst/>
                          <a:latin typeface="楷体" pitchFamily="49" charset="-122"/>
                          <a:ea typeface="楷体" pitchFamily="49" charset="-122"/>
                        </a:rPr>
                        <a:t>存储内容</a:t>
                      </a: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a:t>
                      </a:r>
                      <a:r>
                        <a:rPr kumimoji="0" lang="en-US" altLang="zh-CN" sz="2800" b="1" i="0" u="none" strike="noStrike" cap="none" normalizeH="0" baseline="-30000">
                          <a:ln>
                            <a:noFill/>
                          </a:ln>
                          <a:solidFill>
                            <a:schemeClr val="tx1"/>
                          </a:solidFill>
                          <a:effectLst/>
                          <a:latin typeface="Times New Roman" pitchFamily="18" charset="0"/>
                          <a:ea typeface="楷体_GB2312" pitchFamily="49"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a:t>
                      </a:r>
                      <a:r>
                        <a:rPr kumimoji="0" lang="en-US" altLang="zh-CN" sz="2800" b="1" i="0" u="none" strike="noStrike" cap="none" normalizeH="0" baseline="-30000">
                          <a:ln>
                            <a:noFill/>
                          </a:ln>
                          <a:solidFill>
                            <a:schemeClr val="tx1"/>
                          </a:solidFill>
                          <a:effectLst/>
                          <a:latin typeface="Times New Roman" pitchFamily="18" charset="0"/>
                          <a:ea typeface="楷体_GB2312" pitchFamily="49" charset="-122"/>
                          <a:cs typeface="Times New Roman" pitchFamily="18" charset="0"/>
                        </a:rPr>
                        <a:t>2</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Arial" charset="0"/>
                          <a:ea typeface="楷体_GB2312" pitchFamily="49" charset="-122"/>
                          <a:cs typeface="Times New Roman" pitchFamily="18" charset="0"/>
                        </a:rPr>
                        <a:t>…</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a:t>
                      </a:r>
                      <a:r>
                        <a:rPr kumimoji="0" lang="en-US" altLang="zh-CN" sz="2800" b="1" i="0" u="none" strike="noStrike" cap="none" normalizeH="0" baseline="-30000">
                          <a:ln>
                            <a:noFill/>
                          </a:ln>
                          <a:solidFill>
                            <a:schemeClr val="tx1"/>
                          </a:solidFill>
                          <a:effectLst/>
                          <a:latin typeface="Times New Roman" pitchFamily="18" charset="0"/>
                          <a:ea typeface="楷体_GB2312" pitchFamily="49" charset="-122"/>
                          <a:cs typeface="Times New Roman" pitchFamily="18" charset="0"/>
                        </a:rPr>
                        <a:t>n-1</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a:t>
                      </a:r>
                      <a:r>
                        <a:rPr kumimoji="0" lang="en-US" altLang="zh-CN" sz="2800" b="1" i="0" u="none" strike="noStrike" cap="none" normalizeH="0" baseline="-30000">
                          <a:ln>
                            <a:noFill/>
                          </a:ln>
                          <a:solidFill>
                            <a:schemeClr val="tx1"/>
                          </a:solidFill>
                          <a:effectLst/>
                          <a:latin typeface="Times New Roman" pitchFamily="18" charset="0"/>
                          <a:ea typeface="楷体_GB2312" pitchFamily="49" charset="-122"/>
                          <a:cs typeface="Times New Roman" pitchFamily="18" charset="0"/>
                        </a:rPr>
                        <a:t>n</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06438">
                <a:tc>
                  <a:txBody>
                    <a:bodyPr/>
                    <a:lstStyle/>
                    <a:p>
                      <a:pPr marL="450850" marR="0" lvl="0" indent="-45085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800" b="1" i="0" u="none" strike="noStrike" cap="none" normalizeH="0" baseline="0" dirty="0">
                          <a:ln>
                            <a:noFill/>
                          </a:ln>
                          <a:solidFill>
                            <a:srgbClr val="003399"/>
                          </a:solidFill>
                          <a:effectLst/>
                          <a:latin typeface="楷体" pitchFamily="49" charset="-122"/>
                          <a:ea typeface="楷体" pitchFamily="49" charset="-122"/>
                        </a:rPr>
                        <a:t>存储地址</a:t>
                      </a: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rgbClr val="003399"/>
                          </a:solidFill>
                          <a:effectLst/>
                          <a:latin typeface="Times New Roman" pitchFamily="18" charset="0"/>
                          <a:ea typeface="楷体_GB2312" pitchFamily="49" charset="-122"/>
                          <a:cs typeface="Times New Roman" pitchFamily="18" charset="0"/>
                        </a:rPr>
                        <a:t>k</a:t>
                      </a:r>
                      <a:r>
                        <a:rPr kumimoji="0" lang="en-US" altLang="zh-CN" sz="2800" b="1" i="0" u="none" strike="noStrike" cap="none" normalizeH="0" baseline="-30000">
                          <a:ln>
                            <a:noFill/>
                          </a:ln>
                          <a:solidFill>
                            <a:srgbClr val="003399"/>
                          </a:solidFill>
                          <a:effectLst/>
                          <a:latin typeface="Times New Roman" pitchFamily="18" charset="0"/>
                          <a:ea typeface="楷体_GB2312" pitchFamily="49" charset="-122"/>
                          <a:cs typeface="Times New Roman" pitchFamily="18" charset="0"/>
                        </a:rPr>
                        <a:t>0</a:t>
                      </a:r>
                      <a:endParaRPr kumimoji="0" lang="en-US" altLang="zh-CN" sz="2800" b="1" i="0" u="none" strike="noStrike" cap="none" normalizeH="0" baseline="0">
                        <a:ln>
                          <a:noFill/>
                        </a:ln>
                        <a:solidFill>
                          <a:srgbClr val="003399"/>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rgbClr val="003399"/>
                          </a:solidFill>
                          <a:effectLst/>
                          <a:latin typeface="Times New Roman" pitchFamily="18" charset="0"/>
                          <a:ea typeface="楷体_GB2312" pitchFamily="49" charset="-122"/>
                          <a:cs typeface="Times New Roman" pitchFamily="18" charset="0"/>
                        </a:rPr>
                        <a:t>k</a:t>
                      </a:r>
                      <a:r>
                        <a:rPr kumimoji="0" lang="en-US" altLang="zh-CN" sz="2800" b="1" i="0" u="none" strike="noStrike" cap="none" normalizeH="0" baseline="-30000">
                          <a:ln>
                            <a:noFill/>
                          </a:ln>
                          <a:solidFill>
                            <a:srgbClr val="003399"/>
                          </a:solidFill>
                          <a:effectLst/>
                          <a:latin typeface="Times New Roman" pitchFamily="18" charset="0"/>
                          <a:ea typeface="楷体_GB2312" pitchFamily="49" charset="-122"/>
                          <a:cs typeface="Times New Roman" pitchFamily="18" charset="0"/>
                        </a:rPr>
                        <a:t>1</a:t>
                      </a:r>
                      <a:endParaRPr kumimoji="0" lang="en-US" altLang="zh-CN" sz="2800" b="1" i="0" u="none" strike="noStrike" cap="none" normalizeH="0" baseline="0">
                        <a:ln>
                          <a:noFill/>
                        </a:ln>
                        <a:solidFill>
                          <a:srgbClr val="003399"/>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dirty="0">
                          <a:ln>
                            <a:noFill/>
                          </a:ln>
                          <a:solidFill>
                            <a:srgbClr val="003399"/>
                          </a:solidFill>
                          <a:effectLst/>
                          <a:latin typeface="Arial" charset="0"/>
                          <a:ea typeface="楷体_GB2312" pitchFamily="49" charset="-122"/>
                          <a:cs typeface="Times New Roman" pitchFamily="18" charset="0"/>
                        </a:rPr>
                        <a:t>…</a:t>
                      </a:r>
                      <a:endParaRPr kumimoji="0" lang="en-US" altLang="zh-CN" sz="2800" b="1" i="0" u="none" strike="noStrike" cap="none" normalizeH="0" baseline="0" dirty="0">
                        <a:ln>
                          <a:noFill/>
                        </a:ln>
                        <a:solidFill>
                          <a:srgbClr val="003399"/>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rgbClr val="003399"/>
                          </a:solidFill>
                          <a:effectLst/>
                          <a:latin typeface="Times New Roman" pitchFamily="18" charset="0"/>
                          <a:ea typeface="楷体_GB2312" pitchFamily="49" charset="-122"/>
                          <a:cs typeface="Times New Roman" pitchFamily="18" charset="0"/>
                        </a:rPr>
                        <a:t>k</a:t>
                      </a:r>
                      <a:r>
                        <a:rPr kumimoji="0" lang="en-US" altLang="zh-CN" sz="2800" b="1" i="0" u="none" strike="noStrike" cap="none" normalizeH="0" baseline="-30000">
                          <a:ln>
                            <a:noFill/>
                          </a:ln>
                          <a:solidFill>
                            <a:srgbClr val="003399"/>
                          </a:solidFill>
                          <a:effectLst/>
                          <a:latin typeface="Times New Roman" pitchFamily="18" charset="0"/>
                          <a:ea typeface="楷体_GB2312" pitchFamily="49" charset="-122"/>
                          <a:cs typeface="Times New Roman" pitchFamily="18" charset="0"/>
                        </a:rPr>
                        <a:t>n-2</a:t>
                      </a:r>
                      <a:endParaRPr kumimoji="0" lang="en-US" altLang="zh-CN" sz="2800" b="1" i="0" u="none" strike="noStrike" cap="none" normalizeH="0" baseline="0">
                        <a:ln>
                          <a:noFill/>
                        </a:ln>
                        <a:solidFill>
                          <a:srgbClr val="003399"/>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rgbClr val="003399"/>
                          </a:solidFill>
                          <a:effectLst/>
                          <a:latin typeface="Times New Roman" pitchFamily="18" charset="0"/>
                          <a:ea typeface="楷体_GB2312" pitchFamily="49" charset="-122"/>
                          <a:cs typeface="Times New Roman" pitchFamily="18" charset="0"/>
                        </a:rPr>
                        <a:t>k</a:t>
                      </a:r>
                      <a:r>
                        <a:rPr kumimoji="0" lang="en-US" altLang="zh-CN" sz="2800" b="1" i="0" u="none" strike="noStrike" cap="none" normalizeH="0" baseline="-30000">
                          <a:ln>
                            <a:noFill/>
                          </a:ln>
                          <a:solidFill>
                            <a:srgbClr val="003399"/>
                          </a:solidFill>
                          <a:effectLst/>
                          <a:latin typeface="Times New Roman" pitchFamily="18" charset="0"/>
                          <a:ea typeface="楷体_GB2312" pitchFamily="49" charset="-122"/>
                          <a:cs typeface="Times New Roman" pitchFamily="18" charset="0"/>
                        </a:rPr>
                        <a:t>n-1</a:t>
                      </a:r>
                      <a:endParaRPr kumimoji="0" lang="en-US" altLang="zh-CN" sz="2800" b="1" i="0" u="none" strike="noStrike" cap="none" normalizeH="0" baseline="0">
                        <a:ln>
                          <a:noFill/>
                        </a:ln>
                        <a:solidFill>
                          <a:srgbClr val="003399"/>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endParaRPr kumimoji="0" lang="en-US" altLang="zh-CN" sz="2800" b="1" i="0" u="none" strike="noStrike" cap="none" normalizeH="0" baseline="-30000">
                        <a:ln>
                          <a:noFill/>
                        </a:ln>
                        <a:solidFill>
                          <a:srgbClr val="003399"/>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30000" dirty="0">
                        <a:ln>
                          <a:noFill/>
                        </a:ln>
                        <a:solidFill>
                          <a:srgbClr val="003399"/>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12329" name="灯片编号占位符 1"/>
          <p:cNvSpPr>
            <a:spLocks noGrp="1"/>
          </p:cNvSpPr>
          <p:nvPr>
            <p:ph type="sldNum" sz="quarter" idx="10"/>
          </p:nvPr>
        </p:nvSpPr>
        <p:spPr>
          <a:noFill/>
        </p:spPr>
        <p:txBody>
          <a:bodyPr/>
          <a:lstStyle/>
          <a:p>
            <a:fld id="{3AB60F0A-C267-44D7-B7F2-B23509885617}" type="slidenum">
              <a:rPr lang="zh-CN" altLang="en-US" smtClean="0">
                <a:ea typeface="宋体" charset="-122"/>
              </a:rPr>
              <a:pPr/>
              <a:t>7</a:t>
            </a:fld>
            <a:endParaRPr lang="en-US" altLang="zh-CN">
              <a:ea typeface="宋体" charset="-122"/>
            </a:endParaRPr>
          </a:p>
        </p:txBody>
      </p:sp>
      <p:sp>
        <p:nvSpPr>
          <p:cNvPr id="9" name="矩形 8"/>
          <p:cNvSpPr/>
          <p:nvPr/>
        </p:nvSpPr>
        <p:spPr>
          <a:xfrm>
            <a:off x="1071563" y="1714500"/>
            <a:ext cx="7000875" cy="1303338"/>
          </a:xfrm>
          <a:prstGeom prst="rect">
            <a:avLst/>
          </a:prstGeom>
        </p:spPr>
        <p:txBody>
          <a:bodyPr>
            <a:spAutoFit/>
          </a:bodyPr>
          <a:lstStyle/>
          <a:p>
            <a:pPr>
              <a:lnSpc>
                <a:spcPct val="150000"/>
              </a:lnSpc>
              <a:defRPr/>
            </a:pPr>
            <a:r>
              <a:rPr lang="zh-CN" altLang="en-US" sz="2800" b="1" dirty="0">
                <a:solidFill>
                  <a:srgbClr val="CC0000"/>
                </a:solidFill>
                <a:latin typeface="+mn-lt"/>
                <a:ea typeface="楷体" pitchFamily="49" charset="-122"/>
              </a:rPr>
              <a:t>定义：</a:t>
            </a:r>
            <a:r>
              <a:rPr lang="zh-CN" altLang="en-US" sz="2800" b="1" dirty="0">
                <a:latin typeface="+mn-lt"/>
                <a:ea typeface="楷体" pitchFamily="49" charset="-122"/>
              </a:rPr>
              <a:t>用一组地址连续的存储单元存储线性表的数据元素</a:t>
            </a:r>
            <a:r>
              <a:rPr lang="en-US" altLang="zh-CN" sz="2800" b="1" dirty="0">
                <a:latin typeface="+mn-lt"/>
                <a:ea typeface="楷体" pitchFamily="49" charset="-122"/>
              </a:rPr>
              <a:t>(a</a:t>
            </a:r>
            <a:r>
              <a:rPr lang="en-US" altLang="zh-CN" sz="2800" b="1" baseline="-25000" dirty="0">
                <a:latin typeface="+mn-lt"/>
                <a:ea typeface="楷体" pitchFamily="49" charset="-122"/>
              </a:rPr>
              <a:t>1</a:t>
            </a:r>
            <a:r>
              <a:rPr lang="en-US" altLang="zh-CN" sz="2800" b="1" dirty="0">
                <a:latin typeface="+mn-lt"/>
                <a:ea typeface="楷体" pitchFamily="49" charset="-122"/>
              </a:rPr>
              <a:t>, a</a:t>
            </a:r>
            <a:r>
              <a:rPr lang="en-US" altLang="zh-CN" sz="2800" b="1" baseline="-25000" dirty="0">
                <a:latin typeface="+mn-lt"/>
                <a:ea typeface="楷体" pitchFamily="49" charset="-122"/>
              </a:rPr>
              <a:t>2</a:t>
            </a:r>
            <a:r>
              <a:rPr lang="en-US" altLang="zh-CN" sz="2800" b="1" dirty="0">
                <a:latin typeface="+mn-lt"/>
                <a:ea typeface="楷体" pitchFamily="49" charset="-122"/>
              </a:rPr>
              <a:t>, …, a</a:t>
            </a:r>
            <a:r>
              <a:rPr lang="en-US" altLang="zh-CN" sz="2800" b="1" baseline="-25000" dirty="0">
                <a:latin typeface="+mn-lt"/>
                <a:ea typeface="楷体" pitchFamily="49" charset="-122"/>
              </a:rPr>
              <a:t>n</a:t>
            </a:r>
            <a:r>
              <a:rPr lang="en-US" altLang="zh-CN" sz="2800" b="1" dirty="0">
                <a:latin typeface="+mn-lt"/>
                <a:ea typeface="楷体" pitchFamily="49" charset="-122"/>
              </a:rPr>
              <a:t>)</a:t>
            </a:r>
            <a:r>
              <a:rPr lang="zh-CN" altLang="en-US" sz="2800" b="1" dirty="0">
                <a:latin typeface="+mn-lt"/>
                <a:ea typeface="楷体" pitchFamily="49" charset="-122"/>
              </a:rPr>
              <a:t>。 </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链栈</a:t>
            </a:r>
            <a:endParaRPr lang="en-US" altLang="zh-CN"/>
          </a:p>
        </p:txBody>
      </p:sp>
      <p:sp>
        <p:nvSpPr>
          <p:cNvPr id="112643" name="Rectangle 3"/>
          <p:cNvSpPr>
            <a:spLocks noGrp="1" noChangeArrowheads="1"/>
          </p:cNvSpPr>
          <p:nvPr>
            <p:ph idx="1"/>
          </p:nvPr>
        </p:nvSpPr>
        <p:spPr>
          <a:xfrm>
            <a:off x="1000125" y="1600200"/>
            <a:ext cx="7143750" cy="4525963"/>
          </a:xfrm>
        </p:spPr>
        <p:txBody>
          <a:bodyPr bIns="108000"/>
          <a:lstStyle/>
          <a:p>
            <a:pPr marL="85725" eaLnBrk="1" hangingPunct="1">
              <a:lnSpc>
                <a:spcPct val="125000"/>
              </a:lnSpc>
            </a:pPr>
            <a:r>
              <a:rPr lang="zh-CN" altLang="en-US" dirty="0"/>
              <a:t> </a:t>
            </a:r>
            <a:r>
              <a:rPr lang="zh-CN" altLang="en-US" dirty="0">
                <a:solidFill>
                  <a:srgbClr val="C00000"/>
                </a:solidFill>
              </a:rPr>
              <a:t>链栈</a:t>
            </a:r>
            <a:r>
              <a:rPr lang="zh-CN" altLang="en-US" dirty="0"/>
              <a:t>：用链式存储结构表示的栈。</a:t>
            </a:r>
          </a:p>
          <a:p>
            <a:pPr marL="85725" eaLnBrk="1" hangingPunct="1">
              <a:lnSpc>
                <a:spcPct val="125000"/>
              </a:lnSpc>
              <a:buFont typeface="Wingdings" pitchFamily="2" charset="2"/>
              <a:buNone/>
            </a:pPr>
            <a:r>
              <a:rPr lang="en-US" altLang="zh-CN" sz="2400" dirty="0">
                <a:solidFill>
                  <a:srgbClr val="008000"/>
                </a:solidFill>
              </a:rPr>
              <a:t>//</a:t>
            </a:r>
            <a:r>
              <a:rPr lang="zh-CN" altLang="en-US" sz="2400" dirty="0">
                <a:solidFill>
                  <a:srgbClr val="008000"/>
                </a:solidFill>
              </a:rPr>
              <a:t>链栈结构类型</a:t>
            </a:r>
            <a:endParaRPr lang="en-US" altLang="zh-CN" sz="2400" dirty="0">
              <a:solidFill>
                <a:srgbClr val="008000"/>
              </a:solidFill>
            </a:endParaRPr>
          </a:p>
          <a:p>
            <a:pPr marL="85725" eaLnBrk="1" hangingPunct="1">
              <a:lnSpc>
                <a:spcPct val="125000"/>
              </a:lnSpc>
              <a:buFont typeface="Wingdings" pitchFamily="2" charset="2"/>
              <a:buNone/>
            </a:pPr>
            <a:r>
              <a:rPr lang="en-US" altLang="zh-CN" dirty="0" err="1"/>
              <a:t>typedef</a:t>
            </a:r>
            <a:r>
              <a:rPr lang="en-US" altLang="zh-CN" dirty="0"/>
              <a:t> </a:t>
            </a:r>
            <a:r>
              <a:rPr lang="en-US" altLang="zh-CN" dirty="0" err="1">
                <a:solidFill>
                  <a:srgbClr val="003399"/>
                </a:solidFill>
              </a:rPr>
              <a:t>struct</a:t>
            </a:r>
            <a:r>
              <a:rPr lang="en-US" altLang="zh-CN" dirty="0">
                <a:solidFill>
                  <a:srgbClr val="003399"/>
                </a:solidFill>
              </a:rPr>
              <a:t> </a:t>
            </a:r>
            <a:r>
              <a:rPr lang="en-US" altLang="zh-CN" dirty="0" err="1">
                <a:solidFill>
                  <a:srgbClr val="003399"/>
                </a:solidFill>
              </a:rPr>
              <a:t>SNode</a:t>
            </a:r>
            <a:endParaRPr lang="en-US" altLang="zh-CN" dirty="0">
              <a:solidFill>
                <a:srgbClr val="003399"/>
              </a:solidFill>
            </a:endParaRPr>
          </a:p>
          <a:p>
            <a:pPr marL="85725" eaLnBrk="1" hangingPunct="1">
              <a:lnSpc>
                <a:spcPct val="125000"/>
              </a:lnSpc>
              <a:buFont typeface="Wingdings" pitchFamily="2" charset="2"/>
              <a:buNone/>
            </a:pPr>
            <a:r>
              <a:rPr lang="en-US" altLang="zh-CN" dirty="0"/>
              <a:t>{</a:t>
            </a:r>
          </a:p>
          <a:p>
            <a:pPr marL="85725" eaLnBrk="1" hangingPunct="1">
              <a:lnSpc>
                <a:spcPct val="125000"/>
              </a:lnSpc>
              <a:buFont typeface="Wingdings" pitchFamily="2" charset="2"/>
              <a:buNone/>
            </a:pPr>
            <a:r>
              <a:rPr lang="en-US" altLang="zh-CN" dirty="0"/>
              <a:t>	Type data;   </a:t>
            </a:r>
            <a:r>
              <a:rPr lang="en-US" altLang="zh-CN" dirty="0">
                <a:solidFill>
                  <a:srgbClr val="008000"/>
                </a:solidFill>
              </a:rPr>
              <a:t>//</a:t>
            </a:r>
            <a:r>
              <a:rPr lang="zh-CN" altLang="en-US" dirty="0">
                <a:solidFill>
                  <a:srgbClr val="008000"/>
                </a:solidFill>
              </a:rPr>
              <a:t>数据域</a:t>
            </a:r>
          </a:p>
          <a:p>
            <a:pPr marL="85725" eaLnBrk="1" hangingPunct="1">
              <a:lnSpc>
                <a:spcPct val="125000"/>
              </a:lnSpc>
              <a:buFont typeface="Wingdings" pitchFamily="2" charset="2"/>
              <a:buNone/>
            </a:pPr>
            <a:r>
              <a:rPr lang="en-US" altLang="zh-CN" dirty="0"/>
              <a:t>	</a:t>
            </a:r>
            <a:r>
              <a:rPr lang="en-US" altLang="zh-CN" dirty="0" err="1">
                <a:solidFill>
                  <a:srgbClr val="003399"/>
                </a:solidFill>
              </a:rPr>
              <a:t>struct</a:t>
            </a:r>
            <a:r>
              <a:rPr lang="en-US" altLang="zh-CN" dirty="0">
                <a:solidFill>
                  <a:srgbClr val="003399"/>
                </a:solidFill>
              </a:rPr>
              <a:t> </a:t>
            </a:r>
            <a:r>
              <a:rPr lang="en-US" altLang="zh-CN" dirty="0" err="1">
                <a:solidFill>
                  <a:srgbClr val="003399"/>
                </a:solidFill>
              </a:rPr>
              <a:t>SNode</a:t>
            </a:r>
            <a:r>
              <a:rPr lang="en-US" altLang="zh-CN" dirty="0">
                <a:solidFill>
                  <a:srgbClr val="003399"/>
                </a:solidFill>
              </a:rPr>
              <a:t> </a:t>
            </a:r>
            <a:r>
              <a:rPr lang="en-US" altLang="zh-CN" dirty="0"/>
              <a:t>*next;   </a:t>
            </a:r>
            <a:r>
              <a:rPr lang="en-US" altLang="zh-CN" dirty="0">
                <a:solidFill>
                  <a:srgbClr val="008000"/>
                </a:solidFill>
              </a:rPr>
              <a:t>//</a:t>
            </a:r>
            <a:r>
              <a:rPr lang="zh-CN" altLang="en-US" dirty="0">
                <a:solidFill>
                  <a:srgbClr val="008000"/>
                </a:solidFill>
              </a:rPr>
              <a:t>指针域</a:t>
            </a:r>
          </a:p>
          <a:p>
            <a:pPr marL="85725" eaLnBrk="1" hangingPunct="1">
              <a:lnSpc>
                <a:spcPct val="125000"/>
              </a:lnSpc>
              <a:buFont typeface="Wingdings" pitchFamily="2" charset="2"/>
              <a:buNone/>
            </a:pPr>
            <a:r>
              <a:rPr lang="en-US" altLang="zh-CN" dirty="0"/>
              <a:t>} </a:t>
            </a:r>
            <a:r>
              <a:rPr lang="en-US" altLang="zh-CN" dirty="0" err="1"/>
              <a:t>SNode</a:t>
            </a:r>
            <a:r>
              <a:rPr lang="en-US" altLang="zh-CN" dirty="0"/>
              <a:t>, *</a:t>
            </a:r>
            <a:r>
              <a:rPr lang="en-US" altLang="zh-CN" dirty="0" err="1"/>
              <a:t>LinkStack</a:t>
            </a:r>
            <a:r>
              <a:rPr lang="en-US" altLang="zh-CN" dirty="0"/>
              <a:t>;</a:t>
            </a:r>
          </a:p>
        </p:txBody>
      </p:sp>
      <p:sp>
        <p:nvSpPr>
          <p:cNvPr id="112644" name="灯片编号占位符 1"/>
          <p:cNvSpPr>
            <a:spLocks noGrp="1"/>
          </p:cNvSpPr>
          <p:nvPr>
            <p:ph type="sldNum" sz="quarter" idx="10"/>
          </p:nvPr>
        </p:nvSpPr>
        <p:spPr>
          <a:noFill/>
        </p:spPr>
        <p:txBody>
          <a:bodyPr/>
          <a:lstStyle/>
          <a:p>
            <a:fld id="{51A37173-C3D0-4A6A-8D1C-DFC58A3FD40E}" type="slidenum">
              <a:rPr lang="zh-CN" altLang="en-US" smtClean="0">
                <a:ea typeface="宋体" charset="-122"/>
              </a:rPr>
              <a:pPr/>
              <a:t>70</a:t>
            </a:fld>
            <a:endParaRPr lang="en-US" altLang="zh-CN">
              <a:ea typeface="宋体" charset="-122"/>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链栈</a:t>
            </a:r>
            <a:endParaRPr lang="en-US" altLang="zh-CN"/>
          </a:p>
        </p:txBody>
      </p:sp>
      <p:sp>
        <p:nvSpPr>
          <p:cNvPr id="113667" name="Rectangle 3"/>
          <p:cNvSpPr>
            <a:spLocks noGrp="1" noChangeArrowheads="1"/>
          </p:cNvSpPr>
          <p:nvPr>
            <p:ph idx="1"/>
          </p:nvPr>
        </p:nvSpPr>
        <p:spPr>
          <a:xfrm>
            <a:off x="1000125" y="1600200"/>
            <a:ext cx="7143750" cy="4525963"/>
          </a:xfrm>
        </p:spPr>
        <p:txBody>
          <a:bodyPr bIns="108000"/>
          <a:lstStyle/>
          <a:p>
            <a:pPr marL="85725" eaLnBrk="1" hangingPunct="1">
              <a:lnSpc>
                <a:spcPct val="100000"/>
              </a:lnSpc>
              <a:spcBef>
                <a:spcPts val="600"/>
              </a:spcBef>
              <a:buFont typeface="Wingdings" pitchFamily="2" charset="2"/>
              <a:buNone/>
            </a:pPr>
            <a:r>
              <a:rPr lang="en-US" altLang="zh-CN" dirty="0">
                <a:solidFill>
                  <a:srgbClr val="008000"/>
                </a:solidFill>
              </a:rPr>
              <a:t>(1)</a:t>
            </a:r>
            <a:r>
              <a:rPr lang="zh-CN" altLang="en-US" dirty="0">
                <a:solidFill>
                  <a:srgbClr val="C00000"/>
                </a:solidFill>
              </a:rPr>
              <a:t>进栈</a:t>
            </a:r>
            <a:r>
              <a:rPr lang="zh-CN" altLang="en-US" dirty="0"/>
              <a:t>：向链栈</a:t>
            </a:r>
            <a:r>
              <a:rPr lang="en-US" altLang="zh-CN" dirty="0"/>
              <a:t>S</a:t>
            </a:r>
            <a:r>
              <a:rPr lang="zh-CN" altLang="en-US" dirty="0"/>
              <a:t>压入一个数据元素</a:t>
            </a:r>
            <a:r>
              <a:rPr lang="en-US" altLang="zh-CN" dirty="0"/>
              <a:t>e</a:t>
            </a:r>
            <a:r>
              <a:rPr lang="zh-CN" altLang="en-US" dirty="0"/>
              <a:t>。</a:t>
            </a:r>
          </a:p>
          <a:p>
            <a:pPr marL="85725" eaLnBrk="1" hangingPunct="1">
              <a:lnSpc>
                <a:spcPct val="100000"/>
              </a:lnSpc>
              <a:spcBef>
                <a:spcPts val="600"/>
              </a:spcBef>
              <a:buFont typeface="Wingdings" pitchFamily="2" charset="2"/>
              <a:buNone/>
            </a:pPr>
            <a:r>
              <a:rPr lang="en-US" altLang="zh-CN" dirty="0"/>
              <a:t>Push(</a:t>
            </a:r>
            <a:r>
              <a:rPr lang="en-US" altLang="zh-CN" dirty="0" err="1"/>
              <a:t>LinkStack</a:t>
            </a:r>
            <a:r>
              <a:rPr lang="en-US" altLang="zh-CN" dirty="0"/>
              <a:t> &amp;S, Type e)</a:t>
            </a:r>
          </a:p>
          <a:p>
            <a:pPr marL="85725" eaLnBrk="1" hangingPunct="1">
              <a:lnSpc>
                <a:spcPct val="100000"/>
              </a:lnSpc>
              <a:spcBef>
                <a:spcPts val="600"/>
              </a:spcBef>
              <a:buFont typeface="Wingdings" pitchFamily="2" charset="2"/>
              <a:buNone/>
            </a:pPr>
            <a:r>
              <a:rPr lang="en-US" altLang="zh-CN" dirty="0"/>
              <a:t>{</a:t>
            </a:r>
          </a:p>
          <a:p>
            <a:pPr marL="85725" eaLnBrk="1" hangingPunct="1">
              <a:lnSpc>
                <a:spcPct val="100000"/>
              </a:lnSpc>
              <a:spcBef>
                <a:spcPts val="600"/>
              </a:spcBef>
              <a:buFont typeface="Wingdings" pitchFamily="2" charset="2"/>
              <a:buNone/>
            </a:pPr>
            <a:r>
              <a:rPr lang="en-US" altLang="zh-CN" dirty="0"/>
              <a:t>	p=(</a:t>
            </a:r>
            <a:r>
              <a:rPr lang="en-US" altLang="zh-CN" dirty="0" err="1"/>
              <a:t>LinkStack</a:t>
            </a:r>
            <a:r>
              <a:rPr lang="en-US" altLang="zh-CN" dirty="0"/>
              <a:t>) </a:t>
            </a:r>
            <a:r>
              <a:rPr lang="en-US" altLang="zh-CN" dirty="0" err="1"/>
              <a:t>malloc</a:t>
            </a:r>
            <a:r>
              <a:rPr lang="en-US" altLang="zh-CN" dirty="0"/>
              <a:t>( </a:t>
            </a:r>
            <a:r>
              <a:rPr lang="en-US" altLang="zh-CN" dirty="0" err="1"/>
              <a:t>sizeof</a:t>
            </a:r>
            <a:r>
              <a:rPr lang="en-US" altLang="zh-CN" dirty="0"/>
              <a:t>(</a:t>
            </a:r>
            <a:r>
              <a:rPr lang="en-US" altLang="zh-CN" dirty="0" err="1"/>
              <a:t>SNode</a:t>
            </a:r>
            <a:r>
              <a:rPr lang="en-US" altLang="zh-CN" dirty="0"/>
              <a:t>));</a:t>
            </a:r>
          </a:p>
          <a:p>
            <a:pPr marL="85725" eaLnBrk="1" hangingPunct="1">
              <a:lnSpc>
                <a:spcPct val="100000"/>
              </a:lnSpc>
              <a:spcBef>
                <a:spcPts val="600"/>
              </a:spcBef>
              <a:buFont typeface="Wingdings" pitchFamily="2" charset="2"/>
              <a:buNone/>
            </a:pPr>
            <a:r>
              <a:rPr lang="en-US" altLang="zh-CN" dirty="0"/>
              <a:t>	p-&gt;data=e;   </a:t>
            </a:r>
            <a:r>
              <a:rPr lang="en-US" altLang="zh-CN" dirty="0">
                <a:solidFill>
                  <a:srgbClr val="008000"/>
                </a:solidFill>
              </a:rPr>
              <a:t>//</a:t>
            </a:r>
            <a:r>
              <a:rPr lang="zh-CN" altLang="en-US" dirty="0">
                <a:solidFill>
                  <a:srgbClr val="008000"/>
                </a:solidFill>
              </a:rPr>
              <a:t>压入数据元素</a:t>
            </a:r>
            <a:r>
              <a:rPr lang="en-US" altLang="zh-CN" dirty="0">
                <a:solidFill>
                  <a:srgbClr val="008000"/>
                </a:solidFill>
              </a:rPr>
              <a:t>e</a:t>
            </a:r>
          </a:p>
          <a:p>
            <a:pPr marL="85725" eaLnBrk="1" hangingPunct="1">
              <a:lnSpc>
                <a:spcPct val="100000"/>
              </a:lnSpc>
              <a:spcBef>
                <a:spcPts val="600"/>
              </a:spcBef>
              <a:buFont typeface="Wingdings" pitchFamily="2" charset="2"/>
              <a:buNone/>
            </a:pPr>
            <a:r>
              <a:rPr lang="en-US" altLang="zh-CN" dirty="0"/>
              <a:t>	p-&gt;next=S-&gt;next;   </a:t>
            </a:r>
            <a:r>
              <a:rPr lang="en-US" altLang="zh-CN" dirty="0">
                <a:solidFill>
                  <a:srgbClr val="008000"/>
                </a:solidFill>
              </a:rPr>
              <a:t>//</a:t>
            </a:r>
            <a:r>
              <a:rPr lang="zh-CN" altLang="en-US" dirty="0">
                <a:solidFill>
                  <a:srgbClr val="008000"/>
                </a:solidFill>
              </a:rPr>
              <a:t>将新结点链入</a:t>
            </a:r>
            <a:r>
              <a:rPr lang="en-US" altLang="zh-CN" dirty="0">
                <a:solidFill>
                  <a:srgbClr val="008000"/>
                </a:solidFill>
              </a:rPr>
              <a:t>S</a:t>
            </a:r>
            <a:r>
              <a:rPr lang="zh-CN" altLang="en-US" dirty="0">
                <a:solidFill>
                  <a:srgbClr val="008000"/>
                </a:solidFill>
              </a:rPr>
              <a:t>中</a:t>
            </a:r>
          </a:p>
          <a:p>
            <a:pPr marL="85725" eaLnBrk="1" hangingPunct="1">
              <a:lnSpc>
                <a:spcPct val="100000"/>
              </a:lnSpc>
              <a:spcBef>
                <a:spcPts val="600"/>
              </a:spcBef>
              <a:buFont typeface="Wingdings" pitchFamily="2" charset="2"/>
              <a:buNone/>
            </a:pPr>
            <a:r>
              <a:rPr lang="en-US" altLang="zh-CN" dirty="0"/>
              <a:t>	S-&gt;next=p;   </a:t>
            </a:r>
            <a:r>
              <a:rPr lang="en-US" altLang="zh-CN" dirty="0">
                <a:solidFill>
                  <a:srgbClr val="008000"/>
                </a:solidFill>
              </a:rPr>
              <a:t>//S</a:t>
            </a:r>
            <a:r>
              <a:rPr lang="zh-CN" altLang="en-US" dirty="0">
                <a:solidFill>
                  <a:srgbClr val="008000"/>
                </a:solidFill>
              </a:rPr>
              <a:t>指向新结点</a:t>
            </a:r>
          </a:p>
          <a:p>
            <a:pPr marL="85725" eaLnBrk="1" hangingPunct="1">
              <a:lnSpc>
                <a:spcPct val="100000"/>
              </a:lnSpc>
              <a:spcBef>
                <a:spcPts val="600"/>
              </a:spcBef>
              <a:buFont typeface="Wingdings" pitchFamily="2" charset="2"/>
              <a:buNone/>
            </a:pPr>
            <a:r>
              <a:rPr lang="en-US" altLang="zh-CN" dirty="0"/>
              <a:t>} </a:t>
            </a:r>
            <a:r>
              <a:rPr lang="en-US" altLang="zh-CN" dirty="0">
                <a:solidFill>
                  <a:srgbClr val="008000"/>
                </a:solidFill>
              </a:rPr>
              <a:t>// Push</a:t>
            </a:r>
          </a:p>
        </p:txBody>
      </p:sp>
      <p:sp>
        <p:nvSpPr>
          <p:cNvPr id="113668" name="灯片编号占位符 1"/>
          <p:cNvSpPr>
            <a:spLocks noGrp="1"/>
          </p:cNvSpPr>
          <p:nvPr>
            <p:ph type="sldNum" sz="quarter" idx="10"/>
          </p:nvPr>
        </p:nvSpPr>
        <p:spPr>
          <a:noFill/>
        </p:spPr>
        <p:txBody>
          <a:bodyPr/>
          <a:lstStyle/>
          <a:p>
            <a:fld id="{EBEAAAAA-E309-4DB7-87FD-D2AA11F2656E}" type="slidenum">
              <a:rPr lang="zh-CN" altLang="en-US" smtClean="0">
                <a:ea typeface="宋体" charset="-122"/>
              </a:rPr>
              <a:pPr/>
              <a:t>71</a:t>
            </a:fld>
            <a:endParaRPr lang="en-US" altLang="zh-CN">
              <a:ea typeface="宋体" charset="-122"/>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链栈</a:t>
            </a:r>
            <a:endParaRPr lang="en-US" altLang="zh-CN"/>
          </a:p>
        </p:txBody>
      </p:sp>
      <p:sp>
        <p:nvSpPr>
          <p:cNvPr id="114691" name="Rectangle 3"/>
          <p:cNvSpPr>
            <a:spLocks noGrp="1" noChangeArrowheads="1"/>
          </p:cNvSpPr>
          <p:nvPr>
            <p:ph idx="1"/>
          </p:nvPr>
        </p:nvSpPr>
        <p:spPr>
          <a:xfrm>
            <a:off x="1000125" y="1600200"/>
            <a:ext cx="7143750" cy="4525963"/>
          </a:xfrm>
        </p:spPr>
        <p:txBody>
          <a:bodyPr bIns="108000"/>
          <a:lstStyle/>
          <a:p>
            <a:pPr marL="85725" eaLnBrk="1" hangingPunct="1">
              <a:lnSpc>
                <a:spcPct val="115000"/>
              </a:lnSpc>
              <a:buFont typeface="Wingdings" pitchFamily="2" charset="2"/>
              <a:buNone/>
            </a:pPr>
            <a:r>
              <a:rPr lang="en-US" altLang="zh-CN">
                <a:solidFill>
                  <a:srgbClr val="008000"/>
                </a:solidFill>
              </a:rPr>
              <a:t>(2)</a:t>
            </a:r>
            <a:r>
              <a:rPr lang="zh-CN" altLang="en-US">
                <a:solidFill>
                  <a:srgbClr val="C00000"/>
                </a:solidFill>
              </a:rPr>
              <a:t>出栈</a:t>
            </a:r>
            <a:r>
              <a:rPr lang="zh-CN" altLang="en-US"/>
              <a:t>：弹出栈顶元素，并用</a:t>
            </a:r>
            <a:r>
              <a:rPr lang="en-US" altLang="zh-CN"/>
              <a:t>e</a:t>
            </a:r>
            <a:r>
              <a:rPr lang="zh-CN" altLang="en-US"/>
              <a:t>返回。</a:t>
            </a:r>
          </a:p>
          <a:p>
            <a:pPr marL="85725" eaLnBrk="1" hangingPunct="1">
              <a:lnSpc>
                <a:spcPct val="115000"/>
              </a:lnSpc>
              <a:buFont typeface="Wingdings" pitchFamily="2" charset="2"/>
              <a:buNone/>
            </a:pPr>
            <a:r>
              <a:rPr lang="en-US" altLang="zh-CN"/>
              <a:t>Pop(LinkStack &amp;S, Type &amp;e)</a:t>
            </a:r>
          </a:p>
          <a:p>
            <a:pPr marL="85725" eaLnBrk="1" hangingPunct="1">
              <a:lnSpc>
                <a:spcPct val="115000"/>
              </a:lnSpc>
              <a:buFont typeface="Wingdings" pitchFamily="2" charset="2"/>
              <a:buNone/>
            </a:pPr>
            <a:r>
              <a:rPr lang="en-US" altLang="zh-CN"/>
              <a:t>{</a:t>
            </a:r>
          </a:p>
          <a:p>
            <a:pPr marL="85725" eaLnBrk="1" hangingPunct="1">
              <a:lnSpc>
                <a:spcPct val="115000"/>
              </a:lnSpc>
              <a:buFont typeface="Wingdings" pitchFamily="2" charset="2"/>
              <a:buNone/>
            </a:pPr>
            <a:r>
              <a:rPr lang="en-US" altLang="zh-CN"/>
              <a:t>	p=S-&gt;next;</a:t>
            </a:r>
          </a:p>
          <a:p>
            <a:pPr marL="85725" eaLnBrk="1" hangingPunct="1">
              <a:lnSpc>
                <a:spcPct val="115000"/>
              </a:lnSpc>
              <a:buFont typeface="Wingdings" pitchFamily="2" charset="2"/>
              <a:buNone/>
            </a:pPr>
            <a:r>
              <a:rPr lang="en-US" altLang="zh-CN"/>
              <a:t>	S-&gt;next=p-&gt;next;   </a:t>
            </a:r>
            <a:r>
              <a:rPr lang="en-US" altLang="zh-CN">
                <a:solidFill>
                  <a:srgbClr val="008000"/>
                </a:solidFill>
              </a:rPr>
              <a:t>//</a:t>
            </a:r>
            <a:r>
              <a:rPr lang="zh-CN" altLang="en-US">
                <a:solidFill>
                  <a:srgbClr val="008000"/>
                </a:solidFill>
              </a:rPr>
              <a:t>修改链接指针</a:t>
            </a:r>
          </a:p>
          <a:p>
            <a:pPr marL="85725" eaLnBrk="1" hangingPunct="1">
              <a:lnSpc>
                <a:spcPct val="115000"/>
              </a:lnSpc>
              <a:buFont typeface="Wingdings" pitchFamily="2" charset="2"/>
              <a:buNone/>
            </a:pPr>
            <a:r>
              <a:rPr lang="en-US" altLang="zh-CN"/>
              <a:t>	e=p-&gt;data;   </a:t>
            </a:r>
            <a:r>
              <a:rPr lang="en-US" altLang="zh-CN">
                <a:solidFill>
                  <a:srgbClr val="008000"/>
                </a:solidFill>
              </a:rPr>
              <a:t>//</a:t>
            </a:r>
            <a:r>
              <a:rPr lang="zh-CN" altLang="en-US">
                <a:solidFill>
                  <a:srgbClr val="008000"/>
                </a:solidFill>
              </a:rPr>
              <a:t>弹出栈顶元素</a:t>
            </a:r>
          </a:p>
          <a:p>
            <a:pPr marL="85725" eaLnBrk="1" hangingPunct="1">
              <a:lnSpc>
                <a:spcPct val="115000"/>
              </a:lnSpc>
              <a:buFont typeface="Wingdings" pitchFamily="2" charset="2"/>
              <a:buNone/>
            </a:pPr>
            <a:r>
              <a:rPr lang="en-US" altLang="zh-CN"/>
              <a:t>	free(p);   </a:t>
            </a:r>
            <a:r>
              <a:rPr lang="en-US" altLang="zh-CN">
                <a:solidFill>
                  <a:srgbClr val="008000"/>
                </a:solidFill>
              </a:rPr>
              <a:t>//</a:t>
            </a:r>
            <a:r>
              <a:rPr lang="zh-CN" altLang="en-US">
                <a:solidFill>
                  <a:srgbClr val="008000"/>
                </a:solidFill>
              </a:rPr>
              <a:t>释放</a:t>
            </a:r>
            <a:r>
              <a:rPr lang="en-US" altLang="zh-CN">
                <a:solidFill>
                  <a:srgbClr val="008000"/>
                </a:solidFill>
              </a:rPr>
              <a:t>p</a:t>
            </a:r>
            <a:r>
              <a:rPr lang="zh-CN" altLang="en-US">
                <a:solidFill>
                  <a:srgbClr val="008000"/>
                </a:solidFill>
              </a:rPr>
              <a:t>结点</a:t>
            </a:r>
          </a:p>
          <a:p>
            <a:pPr marL="85725" eaLnBrk="1" hangingPunct="1">
              <a:lnSpc>
                <a:spcPct val="115000"/>
              </a:lnSpc>
              <a:buFont typeface="Wingdings" pitchFamily="2" charset="2"/>
              <a:buNone/>
            </a:pPr>
            <a:r>
              <a:rPr lang="en-US" altLang="zh-CN"/>
              <a:t>} </a:t>
            </a:r>
            <a:r>
              <a:rPr lang="en-US" altLang="zh-CN">
                <a:solidFill>
                  <a:srgbClr val="008000"/>
                </a:solidFill>
              </a:rPr>
              <a:t>// Pop</a:t>
            </a:r>
          </a:p>
        </p:txBody>
      </p:sp>
      <p:sp>
        <p:nvSpPr>
          <p:cNvPr id="114692" name="灯片编号占位符 1"/>
          <p:cNvSpPr>
            <a:spLocks noGrp="1"/>
          </p:cNvSpPr>
          <p:nvPr>
            <p:ph type="sldNum" sz="quarter" idx="10"/>
          </p:nvPr>
        </p:nvSpPr>
        <p:spPr>
          <a:noFill/>
        </p:spPr>
        <p:txBody>
          <a:bodyPr/>
          <a:lstStyle/>
          <a:p>
            <a:fld id="{8C61047D-A99E-4EFF-A630-827E784C6BBF}" type="slidenum">
              <a:rPr lang="zh-CN" altLang="en-US" smtClean="0">
                <a:ea typeface="宋体" charset="-122"/>
              </a:rPr>
              <a:pPr/>
              <a:t>72</a:t>
            </a:fld>
            <a:endParaRPr lang="en-US" altLang="zh-CN">
              <a:ea typeface="宋体" charset="-122"/>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栈</a:t>
            </a:r>
            <a:endParaRPr lang="en-US" altLang="zh-CN"/>
          </a:p>
        </p:txBody>
      </p:sp>
      <p:sp>
        <p:nvSpPr>
          <p:cNvPr id="115715" name="Rectangle 3"/>
          <p:cNvSpPr>
            <a:spLocks noGrp="1" noChangeArrowheads="1"/>
          </p:cNvSpPr>
          <p:nvPr>
            <p:ph idx="1"/>
          </p:nvPr>
        </p:nvSpPr>
        <p:spPr>
          <a:xfrm>
            <a:off x="1000125" y="1600200"/>
            <a:ext cx="7143750" cy="4525963"/>
          </a:xfrm>
        </p:spPr>
        <p:txBody>
          <a:bodyPr bIns="108000"/>
          <a:lstStyle/>
          <a:p>
            <a:pPr marL="85725" eaLnBrk="1" hangingPunct="1"/>
            <a:r>
              <a:rPr lang="zh-CN" altLang="en-US" dirty="0">
                <a:solidFill>
                  <a:srgbClr val="CC00CC"/>
                </a:solidFill>
              </a:rPr>
              <a:t> </a:t>
            </a:r>
            <a:r>
              <a:rPr lang="zh-CN" altLang="en-US" dirty="0">
                <a:solidFill>
                  <a:schemeClr val="hlink"/>
                </a:solidFill>
              </a:rPr>
              <a:t>在使用栈时应注意：</a:t>
            </a:r>
          </a:p>
          <a:p>
            <a:pPr marL="85725" eaLnBrk="1" hangingPunct="1">
              <a:buFont typeface="Wingdings" pitchFamily="2" charset="2"/>
              <a:buNone/>
            </a:pPr>
            <a:r>
              <a:rPr lang="en-US" altLang="zh-CN" dirty="0">
                <a:solidFill>
                  <a:srgbClr val="008000"/>
                </a:solidFill>
              </a:rPr>
              <a:t>(1)</a:t>
            </a:r>
            <a:r>
              <a:rPr lang="zh-CN" altLang="en-US" dirty="0"/>
              <a:t>栈在使用之前必须初始化。</a:t>
            </a:r>
          </a:p>
          <a:p>
            <a:pPr marL="85725" eaLnBrk="1" hangingPunct="1">
              <a:buFont typeface="Wingdings" pitchFamily="2" charset="2"/>
              <a:buNone/>
            </a:pPr>
            <a:r>
              <a:rPr lang="en-US" altLang="zh-CN" dirty="0">
                <a:solidFill>
                  <a:srgbClr val="008000"/>
                </a:solidFill>
              </a:rPr>
              <a:t>(2)</a:t>
            </a:r>
            <a:r>
              <a:rPr lang="zh-CN" altLang="en-US" dirty="0"/>
              <a:t>顺序栈的大小</a:t>
            </a:r>
            <a:r>
              <a:rPr lang="en-US" altLang="zh-CN" dirty="0">
                <a:solidFill>
                  <a:srgbClr val="008000"/>
                </a:solidFill>
                <a:latin typeface="Arial" charset="0"/>
              </a:rPr>
              <a:t>——</a:t>
            </a:r>
            <a:endParaRPr lang="en-US" altLang="zh-CN" dirty="0">
              <a:solidFill>
                <a:srgbClr val="008000"/>
              </a:solidFill>
            </a:endParaRPr>
          </a:p>
          <a:p>
            <a:pPr marL="550863" lvl="1" indent="0" eaLnBrk="1" hangingPunct="1">
              <a:buFont typeface="Arial" charset="0"/>
              <a:buNone/>
            </a:pPr>
            <a:r>
              <a:rPr lang="zh-CN" altLang="en-US" b="1" dirty="0">
                <a:solidFill>
                  <a:srgbClr val="008000"/>
                </a:solidFill>
                <a:latin typeface="楷体" pitchFamily="49" charset="-122"/>
                <a:ea typeface="楷体" pitchFamily="49" charset="-122"/>
              </a:rPr>
              <a:t>栈太小容易溢出，栈太大浪费空间。</a:t>
            </a:r>
          </a:p>
          <a:p>
            <a:pPr marL="85725" eaLnBrk="1" hangingPunct="1">
              <a:buFont typeface="Wingdings" pitchFamily="2" charset="2"/>
              <a:buNone/>
            </a:pPr>
            <a:r>
              <a:rPr lang="en-US" altLang="zh-CN" dirty="0">
                <a:solidFill>
                  <a:srgbClr val="008000"/>
                </a:solidFill>
              </a:rPr>
              <a:t>(3)</a:t>
            </a:r>
            <a:r>
              <a:rPr lang="zh-CN" altLang="en-US" dirty="0"/>
              <a:t>空栈问题。空栈常常是解决问题的起点，同时又是解决问题的终点。 </a:t>
            </a:r>
            <a:endParaRPr lang="en-US" altLang="zh-CN" dirty="0"/>
          </a:p>
        </p:txBody>
      </p:sp>
      <p:sp>
        <p:nvSpPr>
          <p:cNvPr id="115716" name="灯片编号占位符 1"/>
          <p:cNvSpPr>
            <a:spLocks noGrp="1"/>
          </p:cNvSpPr>
          <p:nvPr>
            <p:ph type="sldNum" sz="quarter" idx="10"/>
          </p:nvPr>
        </p:nvSpPr>
        <p:spPr>
          <a:noFill/>
        </p:spPr>
        <p:txBody>
          <a:bodyPr/>
          <a:lstStyle/>
          <a:p>
            <a:fld id="{A7EBA3E5-7161-4251-94EC-3AE214F07CF3}" type="slidenum">
              <a:rPr lang="zh-CN" altLang="en-US" smtClean="0">
                <a:ea typeface="宋体" charset="-122"/>
              </a:rPr>
              <a:pPr/>
              <a:t>73</a:t>
            </a:fld>
            <a:endParaRPr lang="en-US" altLang="zh-CN">
              <a:ea typeface="宋体" charset="-122"/>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队列</a:t>
            </a:r>
          </a:p>
        </p:txBody>
      </p:sp>
      <p:sp>
        <p:nvSpPr>
          <p:cNvPr id="106499" name="Rectangle 3"/>
          <p:cNvSpPr>
            <a:spLocks noGrp="1" noChangeArrowheads="1"/>
          </p:cNvSpPr>
          <p:nvPr>
            <p:ph idx="1"/>
          </p:nvPr>
        </p:nvSpPr>
        <p:spPr>
          <a:xfrm>
            <a:off x="1000125" y="1600200"/>
            <a:ext cx="7143750" cy="4525963"/>
          </a:xfrm>
        </p:spPr>
        <p:txBody>
          <a:bodyPr lIns="180000" tIns="180000" rIns="180000" bIns="180000"/>
          <a:lstStyle/>
          <a:p>
            <a:pPr eaLnBrk="1" hangingPunct="1">
              <a:lnSpc>
                <a:spcPct val="105000"/>
              </a:lnSpc>
              <a:spcBef>
                <a:spcPct val="40000"/>
              </a:spcBef>
              <a:buFont typeface="Wingdings" pitchFamily="2" charset="2"/>
              <a:buNone/>
            </a:pPr>
            <a:r>
              <a:rPr lang="zh-CN" altLang="en-US">
                <a:solidFill>
                  <a:srgbClr val="C00000"/>
                </a:solidFill>
              </a:rPr>
              <a:t>队列</a:t>
            </a:r>
            <a:r>
              <a:rPr lang="zh-CN" altLang="en-US"/>
              <a:t>是一种先进先出</a:t>
            </a:r>
            <a:r>
              <a:rPr lang="en-US" altLang="zh-CN"/>
              <a:t>(FIFO)</a:t>
            </a:r>
            <a:r>
              <a:rPr lang="zh-CN" altLang="en-US"/>
              <a:t>的线性表。</a:t>
            </a:r>
            <a:endParaRPr lang="en-US" altLang="zh-CN"/>
          </a:p>
        </p:txBody>
      </p:sp>
      <p:sp>
        <p:nvSpPr>
          <p:cNvPr id="106500" name="灯片编号占位符 1"/>
          <p:cNvSpPr>
            <a:spLocks noGrp="1"/>
          </p:cNvSpPr>
          <p:nvPr>
            <p:ph type="sldNum" sz="quarter" idx="10"/>
          </p:nvPr>
        </p:nvSpPr>
        <p:spPr>
          <a:noFill/>
        </p:spPr>
        <p:txBody>
          <a:bodyPr/>
          <a:lstStyle/>
          <a:p>
            <a:fld id="{6E798161-FFA2-4323-A93F-69A57A391305}" type="slidenum">
              <a:rPr lang="zh-CN" altLang="en-US" smtClean="0">
                <a:ea typeface="宋体" charset="-122"/>
              </a:rPr>
              <a:pPr/>
              <a:t>74</a:t>
            </a:fld>
            <a:endParaRPr lang="en-US" altLang="zh-CN">
              <a:ea typeface="宋体" charset="-122"/>
            </a:endParaRPr>
          </a:p>
        </p:txBody>
      </p:sp>
      <p:sp>
        <p:nvSpPr>
          <p:cNvPr id="106501" name="Text Box 18"/>
          <p:cNvSpPr txBox="1">
            <a:spLocks noChangeArrowheads="1"/>
          </p:cNvSpPr>
          <p:nvPr/>
        </p:nvSpPr>
        <p:spPr bwMode="auto">
          <a:xfrm>
            <a:off x="1476375" y="4289425"/>
            <a:ext cx="863600" cy="519113"/>
          </a:xfrm>
          <a:prstGeom prst="rect">
            <a:avLst/>
          </a:prstGeom>
          <a:noFill/>
          <a:ln w="9525" algn="ctr">
            <a:noFill/>
            <a:miter lim="800000"/>
            <a:headEnd/>
            <a:tailEnd type="none" w="sm" len="lg"/>
          </a:ln>
        </p:spPr>
        <p:txBody>
          <a:bodyPr>
            <a:spAutoFit/>
          </a:bodyPr>
          <a:lstStyle/>
          <a:p>
            <a:pPr algn="ctr">
              <a:spcBef>
                <a:spcPct val="50000"/>
              </a:spcBef>
            </a:pPr>
            <a:r>
              <a:rPr lang="en-US" altLang="zh-CN" sz="2800" b="1">
                <a:latin typeface="Times New Roman" pitchFamily="18" charset="0"/>
              </a:rPr>
              <a:t>Q </a:t>
            </a:r>
            <a:r>
              <a:rPr lang="en-US" altLang="zh-CN" sz="2000" b="1">
                <a:solidFill>
                  <a:srgbClr val="008000"/>
                </a:solidFill>
                <a:latin typeface="Times New Roman" pitchFamily="18" charset="0"/>
                <a:sym typeface="Wingdings" pitchFamily="2" charset="2"/>
              </a:rPr>
              <a:t></a:t>
            </a:r>
            <a:endParaRPr lang="en-US" altLang="zh-CN" sz="2000" b="1">
              <a:solidFill>
                <a:srgbClr val="008000"/>
              </a:solidFill>
              <a:latin typeface="Times New Roman" pitchFamily="18" charset="0"/>
            </a:endParaRPr>
          </a:p>
        </p:txBody>
      </p:sp>
      <p:grpSp>
        <p:nvGrpSpPr>
          <p:cNvPr id="106502" name="组合 17"/>
          <p:cNvGrpSpPr>
            <a:grpSpLocks/>
          </p:cNvGrpSpPr>
          <p:nvPr/>
        </p:nvGrpSpPr>
        <p:grpSpPr bwMode="auto">
          <a:xfrm>
            <a:off x="3203575" y="5030788"/>
            <a:ext cx="3248025" cy="774700"/>
            <a:chOff x="3203575" y="5030788"/>
            <a:chExt cx="3247392" cy="774700"/>
          </a:xfrm>
        </p:grpSpPr>
        <p:sp>
          <p:nvSpPr>
            <p:cNvPr id="106525" name="Text Box 19"/>
            <p:cNvSpPr txBox="1">
              <a:spLocks noChangeArrowheads="1"/>
            </p:cNvSpPr>
            <p:nvPr/>
          </p:nvSpPr>
          <p:spPr bwMode="auto">
            <a:xfrm>
              <a:off x="3203575" y="5030788"/>
              <a:ext cx="1008063" cy="774700"/>
            </a:xfrm>
            <a:prstGeom prst="rect">
              <a:avLst/>
            </a:prstGeom>
            <a:noFill/>
            <a:ln w="9525" algn="ctr">
              <a:noFill/>
              <a:miter lim="800000"/>
              <a:headEnd/>
              <a:tailEnd type="none" w="sm" len="lg"/>
            </a:ln>
          </p:spPr>
          <p:txBody>
            <a:bodyPr>
              <a:spAutoFit/>
            </a:bodyPr>
            <a:lstStyle/>
            <a:p>
              <a:pPr algn="ctr">
                <a:lnSpc>
                  <a:spcPct val="80000"/>
                </a:lnSpc>
              </a:pPr>
              <a:r>
                <a:rPr lang="zh-CN" altLang="en-US" sz="2800" b="1" dirty="0">
                  <a:solidFill>
                    <a:srgbClr val="008000"/>
                  </a:solidFill>
                  <a:latin typeface="Times New Roman" pitchFamily="18" charset="0"/>
                  <a:sym typeface="Symbol" pitchFamily="18" charset="2"/>
                </a:rPr>
                <a:t></a:t>
              </a:r>
            </a:p>
            <a:p>
              <a:pPr algn="ctr">
                <a:lnSpc>
                  <a:spcPct val="80000"/>
                </a:lnSpc>
              </a:pPr>
              <a:r>
                <a:rPr lang="zh-CN" altLang="en-US" sz="2800" b="1" dirty="0">
                  <a:solidFill>
                    <a:srgbClr val="C00000"/>
                  </a:solidFill>
                  <a:latin typeface="楷体" pitchFamily="49" charset="-122"/>
                  <a:ea typeface="楷体" pitchFamily="49" charset="-122"/>
                </a:rPr>
                <a:t>队首</a:t>
              </a:r>
              <a:endParaRPr lang="en-US" altLang="zh-CN" sz="2800" b="1" dirty="0">
                <a:solidFill>
                  <a:srgbClr val="C00000"/>
                </a:solidFill>
                <a:latin typeface="楷体" pitchFamily="49" charset="-122"/>
                <a:ea typeface="楷体" pitchFamily="49" charset="-122"/>
              </a:endParaRPr>
            </a:p>
          </p:txBody>
        </p:sp>
        <p:sp>
          <p:nvSpPr>
            <p:cNvPr id="106526" name="Text Box 20"/>
            <p:cNvSpPr txBox="1">
              <a:spLocks noChangeArrowheads="1"/>
            </p:cNvSpPr>
            <p:nvPr/>
          </p:nvSpPr>
          <p:spPr bwMode="auto">
            <a:xfrm>
              <a:off x="5514342" y="5030788"/>
              <a:ext cx="936625" cy="774700"/>
            </a:xfrm>
            <a:prstGeom prst="rect">
              <a:avLst/>
            </a:prstGeom>
            <a:noFill/>
            <a:ln w="9525" algn="ctr">
              <a:noFill/>
              <a:miter lim="800000"/>
              <a:headEnd/>
              <a:tailEnd type="none" w="sm" len="lg"/>
            </a:ln>
          </p:spPr>
          <p:txBody>
            <a:bodyPr>
              <a:spAutoFit/>
            </a:bodyPr>
            <a:lstStyle/>
            <a:p>
              <a:pPr algn="ctr">
                <a:lnSpc>
                  <a:spcPct val="80000"/>
                </a:lnSpc>
              </a:pPr>
              <a:r>
                <a:rPr lang="zh-CN" altLang="en-US" sz="2800" b="1" dirty="0">
                  <a:solidFill>
                    <a:srgbClr val="008000"/>
                  </a:solidFill>
                  <a:latin typeface="Times New Roman" pitchFamily="18" charset="0"/>
                  <a:ea typeface="楷体_GB2312" pitchFamily="49" charset="-122"/>
                  <a:sym typeface="Symbol" pitchFamily="18" charset="2"/>
                </a:rPr>
                <a:t></a:t>
              </a:r>
            </a:p>
            <a:p>
              <a:pPr algn="ctr">
                <a:lnSpc>
                  <a:spcPct val="80000"/>
                </a:lnSpc>
              </a:pPr>
              <a:r>
                <a:rPr lang="zh-CN" altLang="en-US" sz="2800" b="1" dirty="0">
                  <a:solidFill>
                    <a:srgbClr val="C00000"/>
                  </a:solidFill>
                  <a:latin typeface="楷体" pitchFamily="49" charset="-122"/>
                  <a:ea typeface="楷体" pitchFamily="49" charset="-122"/>
                </a:rPr>
                <a:t>队尾</a:t>
              </a:r>
              <a:endParaRPr lang="en-US" altLang="zh-CN" sz="2800" b="1" dirty="0">
                <a:solidFill>
                  <a:srgbClr val="C00000"/>
                </a:solidFill>
                <a:latin typeface="楷体" pitchFamily="49" charset="-122"/>
                <a:ea typeface="楷体" pitchFamily="49" charset="-122"/>
              </a:endParaRPr>
            </a:p>
          </p:txBody>
        </p:sp>
      </p:grpSp>
      <p:grpSp>
        <p:nvGrpSpPr>
          <p:cNvPr id="106503" name="组合 16"/>
          <p:cNvGrpSpPr>
            <a:grpSpLocks/>
          </p:cNvGrpSpPr>
          <p:nvPr/>
        </p:nvGrpSpPr>
        <p:grpSpPr bwMode="auto">
          <a:xfrm>
            <a:off x="2779713" y="3189288"/>
            <a:ext cx="5006975" cy="979487"/>
            <a:chOff x="2779707" y="3189273"/>
            <a:chExt cx="5007003" cy="979520"/>
          </a:xfrm>
        </p:grpSpPr>
        <p:sp>
          <p:nvSpPr>
            <p:cNvPr id="106521" name="Text Box 21"/>
            <p:cNvSpPr txBox="1">
              <a:spLocks noChangeArrowheads="1"/>
            </p:cNvSpPr>
            <p:nvPr/>
          </p:nvSpPr>
          <p:spPr bwMode="auto">
            <a:xfrm>
              <a:off x="6000760" y="3214686"/>
              <a:ext cx="941383" cy="954107"/>
            </a:xfrm>
            <a:prstGeom prst="rect">
              <a:avLst/>
            </a:prstGeom>
            <a:noFill/>
            <a:ln w="9525" algn="ctr">
              <a:noFill/>
              <a:miter lim="800000"/>
              <a:headEnd/>
              <a:tailEnd type="none" w="sm" len="lg"/>
            </a:ln>
          </p:spPr>
          <p:txBody>
            <a:bodyPr>
              <a:spAutoFit/>
            </a:bodyPr>
            <a:lstStyle/>
            <a:p>
              <a:pPr algn="r"/>
              <a:r>
                <a:rPr lang="zh-CN" altLang="en-US" sz="2800" b="1" dirty="0">
                  <a:solidFill>
                    <a:srgbClr val="3333FF"/>
                  </a:solidFill>
                  <a:latin typeface="楷体" pitchFamily="49" charset="-122"/>
                  <a:ea typeface="楷体" pitchFamily="49" charset="-122"/>
                </a:rPr>
                <a:t>入队</a:t>
              </a:r>
              <a:r>
                <a:rPr lang="zh-CN" altLang="en-US" sz="2800" b="1" dirty="0">
                  <a:solidFill>
                    <a:srgbClr val="008000"/>
                  </a:solidFill>
                  <a:latin typeface="Times New Roman" pitchFamily="18" charset="0"/>
                  <a:sym typeface="Symbol" pitchFamily="18" charset="2"/>
                </a:rPr>
                <a:t></a:t>
              </a:r>
              <a:endParaRPr lang="zh-CN" altLang="zh-CN" sz="2800" b="1" dirty="0">
                <a:solidFill>
                  <a:srgbClr val="008000"/>
                </a:solidFill>
                <a:latin typeface="Times New Roman" pitchFamily="18" charset="0"/>
                <a:sym typeface="Symbol" pitchFamily="18" charset="2"/>
              </a:endParaRPr>
            </a:p>
          </p:txBody>
        </p:sp>
        <p:sp>
          <p:nvSpPr>
            <p:cNvPr id="106522" name="Text Box 22"/>
            <p:cNvSpPr txBox="1">
              <a:spLocks noChangeArrowheads="1"/>
            </p:cNvSpPr>
            <p:nvPr/>
          </p:nvSpPr>
          <p:spPr bwMode="auto">
            <a:xfrm>
              <a:off x="2779707" y="3197230"/>
              <a:ext cx="1006475" cy="946150"/>
            </a:xfrm>
            <a:prstGeom prst="rect">
              <a:avLst/>
            </a:prstGeom>
            <a:solidFill>
              <a:schemeClr val="bg1"/>
            </a:solidFill>
            <a:ln w="9525" algn="ctr">
              <a:noFill/>
              <a:miter lim="800000"/>
              <a:headEnd/>
              <a:tailEnd type="none" w="sm" len="lg"/>
            </a:ln>
          </p:spPr>
          <p:txBody>
            <a:bodyPr>
              <a:spAutoFit/>
            </a:bodyPr>
            <a:lstStyle/>
            <a:p>
              <a:pPr algn="ctr"/>
              <a:r>
                <a:rPr lang="en-US" altLang="zh-CN" sz="2800" b="1">
                  <a:latin typeface="Times New Roman" pitchFamily="18" charset="0"/>
                  <a:ea typeface="楷体_GB2312" pitchFamily="49" charset="-122"/>
                </a:rPr>
                <a:t>front</a:t>
              </a:r>
            </a:p>
            <a:p>
              <a:pPr algn="r"/>
              <a:r>
                <a:rPr lang="zh-CN" altLang="en-US" sz="2800" b="1">
                  <a:solidFill>
                    <a:srgbClr val="008000"/>
                  </a:solidFill>
                  <a:latin typeface="Times New Roman" pitchFamily="18" charset="0"/>
                  <a:sym typeface="Symbol" pitchFamily="18" charset="2"/>
                </a:rPr>
                <a:t></a:t>
              </a:r>
              <a:endParaRPr lang="zh-CN" altLang="zh-CN" sz="2800" b="1">
                <a:solidFill>
                  <a:srgbClr val="008000"/>
                </a:solidFill>
                <a:latin typeface="Times New Roman" pitchFamily="18" charset="0"/>
                <a:sym typeface="Symbol" pitchFamily="18" charset="2"/>
              </a:endParaRPr>
            </a:p>
          </p:txBody>
        </p:sp>
        <p:sp>
          <p:nvSpPr>
            <p:cNvPr id="106523" name="Text Box 23"/>
            <p:cNvSpPr txBox="1">
              <a:spLocks noChangeArrowheads="1"/>
            </p:cNvSpPr>
            <p:nvPr/>
          </p:nvSpPr>
          <p:spPr bwMode="auto">
            <a:xfrm>
              <a:off x="6850085" y="3197230"/>
              <a:ext cx="936625" cy="946150"/>
            </a:xfrm>
            <a:prstGeom prst="rect">
              <a:avLst/>
            </a:prstGeom>
            <a:noFill/>
            <a:ln w="9525" algn="ctr">
              <a:noFill/>
              <a:miter lim="800000"/>
              <a:headEnd/>
              <a:tailEnd type="none" w="sm" len="lg"/>
            </a:ln>
          </p:spPr>
          <p:txBody>
            <a:bodyPr>
              <a:spAutoFit/>
            </a:bodyPr>
            <a:lstStyle/>
            <a:p>
              <a:r>
                <a:rPr lang="en-US" altLang="zh-CN" sz="2800" b="1">
                  <a:latin typeface="Times New Roman" pitchFamily="18" charset="0"/>
                  <a:ea typeface="楷体_GB2312" pitchFamily="49" charset="-122"/>
                </a:rPr>
                <a:t>rear</a:t>
              </a:r>
            </a:p>
            <a:p>
              <a:r>
                <a:rPr lang="zh-CN" altLang="en-US" sz="2800" b="1">
                  <a:solidFill>
                    <a:srgbClr val="008000"/>
                  </a:solidFill>
                  <a:latin typeface="Times New Roman" pitchFamily="18" charset="0"/>
                  <a:sym typeface="Symbol" pitchFamily="18" charset="2"/>
                </a:rPr>
                <a:t></a:t>
              </a:r>
              <a:endParaRPr lang="zh-CN" altLang="zh-CN" sz="2800" b="1">
                <a:solidFill>
                  <a:srgbClr val="008000"/>
                </a:solidFill>
                <a:latin typeface="Times New Roman" pitchFamily="18" charset="0"/>
                <a:sym typeface="Symbol" pitchFamily="18" charset="2"/>
              </a:endParaRPr>
            </a:p>
          </p:txBody>
        </p:sp>
        <p:sp>
          <p:nvSpPr>
            <p:cNvPr id="106524" name="Text Box 27"/>
            <p:cNvSpPr txBox="1">
              <a:spLocks noChangeArrowheads="1"/>
            </p:cNvSpPr>
            <p:nvPr/>
          </p:nvSpPr>
          <p:spPr bwMode="auto">
            <a:xfrm>
              <a:off x="3643306" y="3189273"/>
              <a:ext cx="1003303" cy="954107"/>
            </a:xfrm>
            <a:prstGeom prst="rect">
              <a:avLst/>
            </a:prstGeom>
            <a:noFill/>
            <a:ln w="9525" algn="ctr">
              <a:noFill/>
              <a:miter lim="800000"/>
              <a:headEnd/>
              <a:tailEnd type="none" w="sm" len="lg"/>
            </a:ln>
          </p:spPr>
          <p:txBody>
            <a:bodyPr>
              <a:spAutoFit/>
            </a:bodyPr>
            <a:lstStyle/>
            <a:p>
              <a:r>
                <a:rPr lang="zh-CN" altLang="en-US" sz="2800" b="1" dirty="0">
                  <a:solidFill>
                    <a:srgbClr val="3333FF"/>
                  </a:solidFill>
                  <a:latin typeface="楷体" pitchFamily="49" charset="-122"/>
                  <a:ea typeface="楷体" pitchFamily="49" charset="-122"/>
                </a:rPr>
                <a:t>出队</a:t>
              </a:r>
              <a:r>
                <a:rPr lang="zh-CN" altLang="en-US" sz="2800" b="1" dirty="0">
                  <a:solidFill>
                    <a:srgbClr val="008000"/>
                  </a:solidFill>
                  <a:latin typeface="Times New Roman" pitchFamily="18" charset="0"/>
                  <a:sym typeface="Symbol" pitchFamily="18" charset="2"/>
                </a:rPr>
                <a:t></a:t>
              </a:r>
              <a:endParaRPr lang="zh-CN" altLang="zh-CN" sz="2800" b="1" dirty="0">
                <a:solidFill>
                  <a:srgbClr val="008000"/>
                </a:solidFill>
                <a:latin typeface="Times New Roman" pitchFamily="18" charset="0"/>
                <a:sym typeface="Symbol" pitchFamily="18" charset="2"/>
              </a:endParaRPr>
            </a:p>
          </p:txBody>
        </p:sp>
      </p:grpSp>
      <p:sp>
        <p:nvSpPr>
          <p:cNvPr id="106504" name="TextBox 6"/>
          <p:cNvSpPr txBox="1">
            <a:spLocks noChangeArrowheads="1"/>
          </p:cNvSpPr>
          <p:nvPr/>
        </p:nvSpPr>
        <p:spPr bwMode="auto">
          <a:xfrm>
            <a:off x="2797175" y="2428875"/>
            <a:ext cx="4583113" cy="531813"/>
          </a:xfrm>
          <a:prstGeom prst="rect">
            <a:avLst/>
          </a:prstGeom>
          <a:solidFill>
            <a:srgbClr val="CCFFFF"/>
          </a:solidFill>
          <a:ln w="12700">
            <a:solidFill>
              <a:srgbClr val="008000"/>
            </a:solidFill>
            <a:miter lim="800000"/>
            <a:headEnd/>
            <a:tailEnd/>
          </a:ln>
        </p:spPr>
        <p:txBody>
          <a:bodyPr rIns="0">
            <a:spAutoFit/>
          </a:bodyPr>
          <a:lstStyle/>
          <a:p>
            <a:pPr>
              <a:buClr>
                <a:srgbClr val="008000"/>
              </a:buClr>
              <a:buFont typeface="Wingdings" pitchFamily="2" charset="2"/>
              <a:buChar char="Ø"/>
            </a:pPr>
            <a:r>
              <a:rPr lang="zh-CN" altLang="en-US" sz="2800" b="1" dirty="0">
                <a:latin typeface="楷体" pitchFamily="49" charset="-122"/>
                <a:ea typeface="楷体" pitchFamily="49" charset="-122"/>
              </a:rPr>
              <a:t>当</a:t>
            </a:r>
            <a:r>
              <a:rPr lang="en-US" altLang="zh-CN" sz="2800" b="1" dirty="0">
                <a:latin typeface="楷体" pitchFamily="49" charset="-122"/>
                <a:ea typeface="楷体" pitchFamily="49" charset="-122"/>
              </a:rPr>
              <a:t>front=rear</a:t>
            </a:r>
            <a:r>
              <a:rPr lang="zh-CN" altLang="en-US" sz="2800" b="1" dirty="0">
                <a:latin typeface="楷体" pitchFamily="49" charset="-122"/>
                <a:ea typeface="楷体" pitchFamily="49" charset="-122"/>
              </a:rPr>
              <a:t>时，队列空</a:t>
            </a:r>
          </a:p>
        </p:txBody>
      </p:sp>
      <p:graphicFrame>
        <p:nvGraphicFramePr>
          <p:cNvPr id="97317" name="Group 37"/>
          <p:cNvGraphicFramePr>
            <a:graphicFrameLocks noGrp="1"/>
          </p:cNvGraphicFramePr>
          <p:nvPr/>
        </p:nvGraphicFramePr>
        <p:xfrm>
          <a:off x="2268538" y="4144963"/>
          <a:ext cx="5064125" cy="808038"/>
        </p:xfrm>
        <a:graphic>
          <a:graphicData uri="http://schemas.openxmlformats.org/drawingml/2006/table">
            <a:tbl>
              <a:tblPr/>
              <a:tblGrid>
                <a:gridCol w="1012825">
                  <a:extLst>
                    <a:ext uri="{9D8B030D-6E8A-4147-A177-3AD203B41FA5}">
                      <a16:colId xmlns:a16="http://schemas.microsoft.com/office/drawing/2014/main" xmlns="" val="20000"/>
                    </a:ext>
                  </a:extLst>
                </a:gridCol>
                <a:gridCol w="785812">
                  <a:extLst>
                    <a:ext uri="{9D8B030D-6E8A-4147-A177-3AD203B41FA5}">
                      <a16:colId xmlns:a16="http://schemas.microsoft.com/office/drawing/2014/main" xmlns="" val="20001"/>
                    </a:ext>
                  </a:extLst>
                </a:gridCol>
                <a:gridCol w="720725">
                  <a:extLst>
                    <a:ext uri="{9D8B030D-6E8A-4147-A177-3AD203B41FA5}">
                      <a16:colId xmlns:a16="http://schemas.microsoft.com/office/drawing/2014/main" xmlns="" val="20002"/>
                    </a:ext>
                  </a:extLst>
                </a:gridCol>
                <a:gridCol w="792163">
                  <a:extLst>
                    <a:ext uri="{9D8B030D-6E8A-4147-A177-3AD203B41FA5}">
                      <a16:colId xmlns:a16="http://schemas.microsoft.com/office/drawing/2014/main" xmlns="" val="20003"/>
                    </a:ext>
                  </a:extLst>
                </a:gridCol>
                <a:gridCol w="863600">
                  <a:extLst>
                    <a:ext uri="{9D8B030D-6E8A-4147-A177-3AD203B41FA5}">
                      <a16:colId xmlns:a16="http://schemas.microsoft.com/office/drawing/2014/main" xmlns="" val="20004"/>
                    </a:ext>
                  </a:extLst>
                </a:gridCol>
                <a:gridCol w="889000">
                  <a:extLst>
                    <a:ext uri="{9D8B030D-6E8A-4147-A177-3AD203B41FA5}">
                      <a16:colId xmlns:a16="http://schemas.microsoft.com/office/drawing/2014/main" xmlns="" val="20005"/>
                    </a:ext>
                  </a:extLst>
                </a:gridCol>
              </a:tblGrid>
              <a:tr h="808038">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000" b="1" i="0" u="none" strike="noStrike" cap="none" normalizeH="0" baseline="0">
                          <a:ln>
                            <a:noFill/>
                          </a:ln>
                          <a:solidFill>
                            <a:srgbClr val="008000"/>
                          </a:solidFill>
                          <a:effectLst/>
                          <a:latin typeface="Times New Roman" pitchFamily="18" charset="0"/>
                          <a:ea typeface="楷体_GB2312" pitchFamily="49" charset="-122"/>
                        </a:rPr>
                        <a:t>头结点</a:t>
                      </a:r>
                    </a:p>
                  </a:txBody>
                  <a:tcPr marL="90000" marR="90000" marT="46800" marB="46800" anchor="ctr" anchorCtr="1" horzOverflow="overflow">
                    <a:lnL w="28575"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1</a:t>
                      </a:r>
                    </a:p>
                  </a:txBody>
                  <a:tcPr marL="90000" marR="90000"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2</a:t>
                      </a: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楷体_GB2312" pitchFamily="49" charset="-122"/>
                        </a:rPr>
                        <a:t>…</a:t>
                      </a: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n</a:t>
                      </a:r>
                    </a:p>
                  </a:txBody>
                  <a:tcPr marL="90000" marR="90000"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a:ln>
                          <a:noFill/>
                        </a:ln>
                        <a:solidFill>
                          <a:schemeClr val="tx1"/>
                        </a:solidFill>
                        <a:effectLst/>
                        <a:latin typeface="Times New Roman" pitchFamily="18"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sm" len="lg"/>
                    </a:lnL>
                    <a:lnR w="28575"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extLst>
                  <a:ext uri="{0D108BD9-81ED-4DB2-BD59-A6C34878D82A}">
                    <a16:rowId xmlns:a16="http://schemas.microsoft.com/office/drawing/2014/main" xmlns="" val="10000"/>
                  </a:ext>
                </a:extLst>
              </a:tr>
            </a:tbl>
          </a:graphicData>
        </a:graphic>
      </p:graphicFrame>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队列</a:t>
            </a:r>
            <a:endParaRPr lang="en-US" altLang="zh-CN"/>
          </a:p>
        </p:txBody>
      </p:sp>
      <p:sp>
        <p:nvSpPr>
          <p:cNvPr id="107523" name="Rectangle 3"/>
          <p:cNvSpPr>
            <a:spLocks noGrp="1" noChangeArrowheads="1"/>
          </p:cNvSpPr>
          <p:nvPr>
            <p:ph idx="1"/>
          </p:nvPr>
        </p:nvSpPr>
        <p:spPr>
          <a:xfrm>
            <a:off x="1000125" y="1600200"/>
            <a:ext cx="7143750" cy="4525963"/>
          </a:xfrm>
        </p:spPr>
        <p:txBody>
          <a:bodyPr bIns="288000" anchor="b"/>
          <a:lstStyle/>
          <a:p>
            <a:pPr marL="238125" eaLnBrk="1" hangingPunct="1">
              <a:lnSpc>
                <a:spcPct val="105000"/>
              </a:lnSpc>
              <a:spcBef>
                <a:spcPct val="40000"/>
              </a:spcBef>
              <a:buFont typeface="Wingdings" pitchFamily="2" charset="2"/>
              <a:buNone/>
            </a:pPr>
            <a:r>
              <a:rPr lang="en-US" altLang="zh-CN" b="0">
                <a:solidFill>
                  <a:srgbClr val="3333FF"/>
                </a:solidFill>
              </a:rPr>
              <a:t> </a:t>
            </a:r>
          </a:p>
        </p:txBody>
      </p:sp>
      <p:sp>
        <p:nvSpPr>
          <p:cNvPr id="107524" name="灯片编号占位符 1"/>
          <p:cNvSpPr>
            <a:spLocks noGrp="1"/>
          </p:cNvSpPr>
          <p:nvPr>
            <p:ph type="sldNum" sz="quarter" idx="10"/>
          </p:nvPr>
        </p:nvSpPr>
        <p:spPr>
          <a:noFill/>
        </p:spPr>
        <p:txBody>
          <a:bodyPr/>
          <a:lstStyle/>
          <a:p>
            <a:fld id="{BCD2A8B8-D768-409D-86B0-8F39136D57CA}" type="slidenum">
              <a:rPr lang="zh-CN" altLang="en-US" smtClean="0">
                <a:ea typeface="宋体" charset="-122"/>
              </a:rPr>
              <a:pPr/>
              <a:t>75</a:t>
            </a:fld>
            <a:endParaRPr lang="en-US" altLang="zh-CN">
              <a:ea typeface="宋体" charset="-122"/>
            </a:endParaRPr>
          </a:p>
        </p:txBody>
      </p:sp>
      <p:sp>
        <p:nvSpPr>
          <p:cNvPr id="250887" name="Text Box 7"/>
          <p:cNvSpPr txBox="1">
            <a:spLocks noChangeArrowheads="1"/>
          </p:cNvSpPr>
          <p:nvPr/>
        </p:nvSpPr>
        <p:spPr bwMode="auto">
          <a:xfrm>
            <a:off x="2844800" y="272573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1</a:t>
            </a:r>
          </a:p>
        </p:txBody>
      </p:sp>
      <p:sp>
        <p:nvSpPr>
          <p:cNvPr id="250888" name="Text Box 8"/>
          <p:cNvSpPr txBox="1">
            <a:spLocks noChangeArrowheads="1"/>
          </p:cNvSpPr>
          <p:nvPr/>
        </p:nvSpPr>
        <p:spPr bwMode="auto">
          <a:xfrm>
            <a:off x="3636963" y="2725738"/>
            <a:ext cx="576262"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2</a:t>
            </a:r>
          </a:p>
        </p:txBody>
      </p:sp>
      <p:sp>
        <p:nvSpPr>
          <p:cNvPr id="250889" name="Text Box 9"/>
          <p:cNvSpPr txBox="1">
            <a:spLocks noChangeArrowheads="1"/>
          </p:cNvSpPr>
          <p:nvPr/>
        </p:nvSpPr>
        <p:spPr bwMode="auto">
          <a:xfrm>
            <a:off x="4429125" y="272573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3</a:t>
            </a:r>
          </a:p>
        </p:txBody>
      </p:sp>
      <p:sp>
        <p:nvSpPr>
          <p:cNvPr id="250892" name="Text Box 12"/>
          <p:cNvSpPr txBox="1">
            <a:spLocks noChangeArrowheads="1"/>
          </p:cNvSpPr>
          <p:nvPr/>
        </p:nvSpPr>
        <p:spPr bwMode="auto">
          <a:xfrm>
            <a:off x="6097588" y="2725738"/>
            <a:ext cx="576262"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n</a:t>
            </a:r>
          </a:p>
        </p:txBody>
      </p:sp>
      <p:sp>
        <p:nvSpPr>
          <p:cNvPr id="250893" name="Line 13"/>
          <p:cNvSpPr>
            <a:spLocks noChangeShapeType="1"/>
          </p:cNvSpPr>
          <p:nvPr/>
        </p:nvSpPr>
        <p:spPr bwMode="auto">
          <a:xfrm>
            <a:off x="5149850" y="3046413"/>
            <a:ext cx="719138" cy="0"/>
          </a:xfrm>
          <a:prstGeom prst="line">
            <a:avLst/>
          </a:prstGeom>
          <a:noFill/>
          <a:ln w="38100">
            <a:solidFill>
              <a:schemeClr val="tx1"/>
            </a:solidFill>
            <a:prstDash val="dash"/>
            <a:round/>
            <a:headEnd/>
            <a:tailEnd type="none" w="sm" len="lg"/>
          </a:ln>
        </p:spPr>
        <p:txBody>
          <a:bodyPr/>
          <a:lstStyle/>
          <a:p>
            <a:endParaRPr lang="zh-CN" altLang="en-US"/>
          </a:p>
        </p:txBody>
      </p:sp>
      <p:graphicFrame>
        <p:nvGraphicFramePr>
          <p:cNvPr id="250952" name="Group 72"/>
          <p:cNvGraphicFramePr>
            <a:graphicFrameLocks noGrp="1"/>
          </p:cNvGraphicFramePr>
          <p:nvPr/>
        </p:nvGraphicFramePr>
        <p:xfrm>
          <a:off x="2627313" y="3500438"/>
          <a:ext cx="4968875" cy="649288"/>
        </p:xfrm>
        <a:graphic>
          <a:graphicData uri="http://schemas.openxmlformats.org/drawingml/2006/table">
            <a:tbl>
              <a:tblPr/>
              <a:tblGrid>
                <a:gridCol w="828675">
                  <a:extLst>
                    <a:ext uri="{9D8B030D-6E8A-4147-A177-3AD203B41FA5}">
                      <a16:colId xmlns:a16="http://schemas.microsoft.com/office/drawing/2014/main" xmlns="" val="20000"/>
                    </a:ext>
                  </a:extLst>
                </a:gridCol>
                <a:gridCol w="827087">
                  <a:extLst>
                    <a:ext uri="{9D8B030D-6E8A-4147-A177-3AD203B41FA5}">
                      <a16:colId xmlns:a16="http://schemas.microsoft.com/office/drawing/2014/main" xmlns="" val="20001"/>
                    </a:ext>
                  </a:extLst>
                </a:gridCol>
                <a:gridCol w="828675">
                  <a:extLst>
                    <a:ext uri="{9D8B030D-6E8A-4147-A177-3AD203B41FA5}">
                      <a16:colId xmlns:a16="http://schemas.microsoft.com/office/drawing/2014/main" xmlns="" val="20002"/>
                    </a:ext>
                  </a:extLst>
                </a:gridCol>
                <a:gridCol w="828675">
                  <a:extLst>
                    <a:ext uri="{9D8B030D-6E8A-4147-A177-3AD203B41FA5}">
                      <a16:colId xmlns:a16="http://schemas.microsoft.com/office/drawing/2014/main" xmlns="" val="20003"/>
                    </a:ext>
                  </a:extLst>
                </a:gridCol>
                <a:gridCol w="827088">
                  <a:extLst>
                    <a:ext uri="{9D8B030D-6E8A-4147-A177-3AD203B41FA5}">
                      <a16:colId xmlns:a16="http://schemas.microsoft.com/office/drawing/2014/main" xmlns="" val="20004"/>
                    </a:ext>
                  </a:extLst>
                </a:gridCol>
                <a:gridCol w="828675">
                  <a:extLst>
                    <a:ext uri="{9D8B030D-6E8A-4147-A177-3AD203B41FA5}">
                      <a16:colId xmlns:a16="http://schemas.microsoft.com/office/drawing/2014/main" xmlns="" val="20005"/>
                    </a:ext>
                  </a:extLst>
                </a:gridCol>
              </a:tblGrid>
              <a:tr h="649288">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635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635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250954" name="Text Box 74"/>
          <p:cNvSpPr txBox="1">
            <a:spLocks noChangeArrowheads="1"/>
          </p:cNvSpPr>
          <p:nvPr/>
        </p:nvSpPr>
        <p:spPr bwMode="auto">
          <a:xfrm>
            <a:off x="2771775" y="364490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1</a:t>
            </a:r>
          </a:p>
        </p:txBody>
      </p:sp>
      <p:sp>
        <p:nvSpPr>
          <p:cNvPr id="250955" name="Text Box 75"/>
          <p:cNvSpPr txBox="1">
            <a:spLocks noChangeArrowheads="1"/>
          </p:cNvSpPr>
          <p:nvPr/>
        </p:nvSpPr>
        <p:spPr bwMode="auto">
          <a:xfrm>
            <a:off x="3635375" y="3662363"/>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2</a:t>
            </a:r>
          </a:p>
        </p:txBody>
      </p:sp>
      <p:sp>
        <p:nvSpPr>
          <p:cNvPr id="250956" name="Text Box 76"/>
          <p:cNvSpPr txBox="1">
            <a:spLocks noChangeArrowheads="1"/>
          </p:cNvSpPr>
          <p:nvPr/>
        </p:nvSpPr>
        <p:spPr bwMode="auto">
          <a:xfrm>
            <a:off x="2771775" y="459740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1</a:t>
            </a:r>
          </a:p>
        </p:txBody>
      </p:sp>
      <p:sp>
        <p:nvSpPr>
          <p:cNvPr id="250957" name="Text Box 77"/>
          <p:cNvSpPr txBox="1">
            <a:spLocks noChangeArrowheads="1"/>
          </p:cNvSpPr>
          <p:nvPr/>
        </p:nvSpPr>
        <p:spPr bwMode="auto">
          <a:xfrm>
            <a:off x="3636963" y="4597400"/>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2</a:t>
            </a:r>
          </a:p>
        </p:txBody>
      </p:sp>
      <p:sp>
        <p:nvSpPr>
          <p:cNvPr id="250964" name="Line 84"/>
          <p:cNvSpPr>
            <a:spLocks noChangeShapeType="1"/>
          </p:cNvSpPr>
          <p:nvPr/>
        </p:nvSpPr>
        <p:spPr bwMode="auto">
          <a:xfrm>
            <a:off x="5175250" y="3933825"/>
            <a:ext cx="719138" cy="0"/>
          </a:xfrm>
          <a:prstGeom prst="line">
            <a:avLst/>
          </a:prstGeom>
          <a:noFill/>
          <a:ln w="38100">
            <a:solidFill>
              <a:srgbClr val="800000"/>
            </a:solidFill>
            <a:prstDash val="dash"/>
            <a:round/>
            <a:headEnd/>
            <a:tailEnd type="none" w="sm" len="lg"/>
          </a:ln>
        </p:spPr>
        <p:txBody>
          <a:bodyPr/>
          <a:lstStyle/>
          <a:p>
            <a:endParaRPr lang="zh-CN" altLang="en-US"/>
          </a:p>
        </p:txBody>
      </p:sp>
      <p:sp>
        <p:nvSpPr>
          <p:cNvPr id="250965" name="Text Box 85"/>
          <p:cNvSpPr txBox="1">
            <a:spLocks noChangeArrowheads="1"/>
          </p:cNvSpPr>
          <p:nvPr/>
        </p:nvSpPr>
        <p:spPr bwMode="auto">
          <a:xfrm>
            <a:off x="6097588" y="3644900"/>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n</a:t>
            </a:r>
          </a:p>
        </p:txBody>
      </p:sp>
      <p:sp>
        <p:nvSpPr>
          <p:cNvPr id="107552" name="Rectangle 86"/>
          <p:cNvSpPr>
            <a:spLocks noChangeArrowheads="1"/>
          </p:cNvSpPr>
          <p:nvPr/>
        </p:nvSpPr>
        <p:spPr bwMode="auto">
          <a:xfrm>
            <a:off x="1114425" y="1919288"/>
            <a:ext cx="793750" cy="2779712"/>
          </a:xfrm>
          <a:prstGeom prst="rect">
            <a:avLst/>
          </a:prstGeom>
          <a:solidFill>
            <a:srgbClr val="CCFFFF"/>
          </a:solidFill>
          <a:ln w="6350" algn="ctr">
            <a:solidFill>
              <a:srgbClr val="008000"/>
            </a:solidFill>
            <a:miter lim="800000"/>
            <a:headEnd/>
            <a:tailEnd type="none" w="sm" len="lg"/>
          </a:ln>
        </p:spPr>
        <p:txBody>
          <a:bodyPr lIns="0" tIns="0" rIns="0" bIns="216000" anchor="ctr" anchorCtr="1">
            <a:spAutoFit/>
          </a:bodyPr>
          <a:lstStyle/>
          <a:p>
            <a:pPr algn="ctr">
              <a:lnSpc>
                <a:spcPct val="150000"/>
              </a:lnSpc>
            </a:pPr>
            <a:r>
              <a:rPr lang="zh-CN" altLang="en-US" sz="2400" b="1">
                <a:solidFill>
                  <a:srgbClr val="008000"/>
                </a:solidFill>
                <a:latin typeface="楷体" pitchFamily="49" charset="-122"/>
                <a:ea typeface="楷体" pitchFamily="49" charset="-122"/>
              </a:rPr>
              <a:t>进出队列</a:t>
            </a:r>
          </a:p>
          <a:p>
            <a:pPr algn="ctr">
              <a:lnSpc>
                <a:spcPct val="150000"/>
              </a:lnSpc>
            </a:pPr>
            <a:r>
              <a:rPr lang="en-US" altLang="zh-CN" sz="2400">
                <a:latin typeface="楷体" pitchFamily="49" charset="-122"/>
                <a:ea typeface="楷体" pitchFamily="49" charset="-122"/>
              </a:rPr>
              <a:t>——</a:t>
            </a:r>
          </a:p>
          <a:p>
            <a:pPr algn="ctr">
              <a:lnSpc>
                <a:spcPct val="150000"/>
              </a:lnSpc>
            </a:pPr>
            <a:r>
              <a:rPr lang="en-US" altLang="zh-CN" sz="2000" b="1">
                <a:solidFill>
                  <a:srgbClr val="3333FF"/>
                </a:solidFill>
                <a:latin typeface="楷体" pitchFamily="49" charset="-122"/>
                <a:ea typeface="楷体" pitchFamily="49" charset="-122"/>
              </a:rPr>
              <a:t>▲</a:t>
            </a:r>
            <a:r>
              <a:rPr lang="zh-CN" altLang="en-US" sz="2000" b="1">
                <a:solidFill>
                  <a:srgbClr val="3333FF"/>
                </a:solidFill>
                <a:latin typeface="楷体" pitchFamily="49" charset="-122"/>
                <a:ea typeface="楷体" pitchFamily="49" charset="-122"/>
              </a:rPr>
              <a:t>队首</a:t>
            </a:r>
          </a:p>
          <a:p>
            <a:pPr algn="ctr">
              <a:lnSpc>
                <a:spcPct val="150000"/>
              </a:lnSpc>
            </a:pPr>
            <a:r>
              <a:rPr lang="en-US" altLang="zh-CN" sz="2000" b="1">
                <a:solidFill>
                  <a:srgbClr val="C00000"/>
                </a:solidFill>
                <a:latin typeface="楷体" pitchFamily="49" charset="-122"/>
                <a:ea typeface="楷体" pitchFamily="49" charset="-122"/>
              </a:rPr>
              <a:t>▲</a:t>
            </a:r>
            <a:r>
              <a:rPr lang="zh-CN" altLang="en-US" sz="2000" b="1">
                <a:solidFill>
                  <a:srgbClr val="C00000"/>
                </a:solidFill>
                <a:latin typeface="楷体" pitchFamily="49" charset="-122"/>
                <a:ea typeface="楷体" pitchFamily="49" charset="-122"/>
              </a:rPr>
              <a:t>队尾</a:t>
            </a:r>
          </a:p>
        </p:txBody>
      </p:sp>
      <p:sp>
        <p:nvSpPr>
          <p:cNvPr id="250967" name="Text Box 87"/>
          <p:cNvSpPr txBox="1">
            <a:spLocks noChangeArrowheads="1"/>
          </p:cNvSpPr>
          <p:nvPr/>
        </p:nvSpPr>
        <p:spPr bwMode="auto">
          <a:xfrm>
            <a:off x="2844800"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
        <p:nvSpPr>
          <p:cNvPr id="250968" name="Text Box 88"/>
          <p:cNvSpPr txBox="1">
            <a:spLocks noChangeArrowheads="1"/>
          </p:cNvSpPr>
          <p:nvPr/>
        </p:nvSpPr>
        <p:spPr bwMode="auto">
          <a:xfrm>
            <a:off x="3709988"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
        <p:nvSpPr>
          <p:cNvPr id="250969" name="Text Box 89"/>
          <p:cNvSpPr txBox="1">
            <a:spLocks noChangeArrowheads="1"/>
          </p:cNvSpPr>
          <p:nvPr/>
        </p:nvSpPr>
        <p:spPr bwMode="auto">
          <a:xfrm>
            <a:off x="4500563"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
        <p:nvSpPr>
          <p:cNvPr id="250970" name="Text Box 90"/>
          <p:cNvSpPr txBox="1">
            <a:spLocks noChangeArrowheads="1"/>
          </p:cNvSpPr>
          <p:nvPr/>
        </p:nvSpPr>
        <p:spPr bwMode="auto">
          <a:xfrm>
            <a:off x="5365750"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
        <p:nvSpPr>
          <p:cNvPr id="250975" name="Text Box 95"/>
          <p:cNvSpPr txBox="1">
            <a:spLocks noChangeArrowheads="1"/>
          </p:cNvSpPr>
          <p:nvPr/>
        </p:nvSpPr>
        <p:spPr bwMode="auto">
          <a:xfrm>
            <a:off x="6157913"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
        <p:nvSpPr>
          <p:cNvPr id="2" name="Text Box 75"/>
          <p:cNvSpPr txBox="1">
            <a:spLocks noChangeArrowheads="1"/>
          </p:cNvSpPr>
          <p:nvPr/>
        </p:nvSpPr>
        <p:spPr bwMode="auto">
          <a:xfrm>
            <a:off x="4429125" y="364490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3</a:t>
            </a:r>
          </a:p>
        </p:txBody>
      </p:sp>
      <p:sp>
        <p:nvSpPr>
          <p:cNvPr id="3" name="Text Box 87"/>
          <p:cNvSpPr txBox="1">
            <a:spLocks noChangeArrowheads="1"/>
          </p:cNvSpPr>
          <p:nvPr/>
        </p:nvSpPr>
        <p:spPr bwMode="auto">
          <a:xfrm>
            <a:off x="2844800"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3333FF"/>
                </a:solidFill>
                <a:latin typeface="Times New Roman" pitchFamily="18" charset="0"/>
              </a:rPr>
              <a:t>▲</a:t>
            </a:r>
          </a:p>
        </p:txBody>
      </p:sp>
      <p:sp>
        <p:nvSpPr>
          <p:cNvPr id="4" name="Text Box 87"/>
          <p:cNvSpPr txBox="1">
            <a:spLocks noChangeArrowheads="1"/>
          </p:cNvSpPr>
          <p:nvPr/>
        </p:nvSpPr>
        <p:spPr bwMode="auto">
          <a:xfrm>
            <a:off x="3708400"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3333FF"/>
                </a:solidFill>
                <a:latin typeface="Times New Roman" pitchFamily="18" charset="0"/>
              </a:rPr>
              <a:t>▲</a:t>
            </a:r>
          </a:p>
        </p:txBody>
      </p:sp>
      <p:sp>
        <p:nvSpPr>
          <p:cNvPr id="5" name="Text Box 87"/>
          <p:cNvSpPr txBox="1">
            <a:spLocks noChangeArrowheads="1"/>
          </p:cNvSpPr>
          <p:nvPr/>
        </p:nvSpPr>
        <p:spPr bwMode="auto">
          <a:xfrm>
            <a:off x="4500563"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3333FF"/>
                </a:solidFill>
                <a:latin typeface="Times New Roman" pitchFamily="18" charset="0"/>
              </a:rPr>
              <a:t>▲</a:t>
            </a:r>
          </a:p>
        </p:txBody>
      </p:sp>
      <p:sp>
        <p:nvSpPr>
          <p:cNvPr id="6" name="Text Box 95"/>
          <p:cNvSpPr txBox="1">
            <a:spLocks noChangeArrowheads="1"/>
          </p:cNvSpPr>
          <p:nvPr/>
        </p:nvSpPr>
        <p:spPr bwMode="auto">
          <a:xfrm>
            <a:off x="7008813"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
        <p:nvSpPr>
          <p:cNvPr id="7" name="Line 84"/>
          <p:cNvSpPr>
            <a:spLocks noChangeShapeType="1"/>
          </p:cNvSpPr>
          <p:nvPr/>
        </p:nvSpPr>
        <p:spPr bwMode="auto">
          <a:xfrm>
            <a:off x="4357688" y="4868863"/>
            <a:ext cx="719137" cy="0"/>
          </a:xfrm>
          <a:prstGeom prst="line">
            <a:avLst/>
          </a:prstGeom>
          <a:noFill/>
          <a:ln w="38100">
            <a:solidFill>
              <a:schemeClr val="tx1"/>
            </a:solidFill>
            <a:prstDash val="dash"/>
            <a:round/>
            <a:headEnd/>
            <a:tailEnd type="none" w="sm" len="lg"/>
          </a:ln>
        </p:spPr>
        <p:txBody>
          <a:bodyPr/>
          <a:lstStyle/>
          <a:p>
            <a:endParaRPr lang="zh-CN" altLang="en-US"/>
          </a:p>
        </p:txBody>
      </p:sp>
      <p:sp>
        <p:nvSpPr>
          <p:cNvPr id="30" name="Text Box 12"/>
          <p:cNvSpPr txBox="1">
            <a:spLocks noChangeArrowheads="1"/>
          </p:cNvSpPr>
          <p:nvPr/>
        </p:nvSpPr>
        <p:spPr bwMode="auto">
          <a:xfrm>
            <a:off x="5214938" y="4572000"/>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000"/>
                                        <p:tgtEl>
                                          <p:spTgt spid="250887"/>
                                        </p:tgtEl>
                                      </p:cBhvr>
                                    </p:animEffect>
                                    <p:set>
                                      <p:cBhvr>
                                        <p:cTn id="7" dur="1" fill="hold">
                                          <p:stCondLst>
                                            <p:cond delay="999"/>
                                          </p:stCondLst>
                                        </p:cTn>
                                        <p:tgtEl>
                                          <p:spTgt spid="250887"/>
                                        </p:tgtEl>
                                        <p:attrNameLst>
                                          <p:attrName>style.visibility</p:attrName>
                                        </p:attrNameLst>
                                      </p:cBhvr>
                                      <p:to>
                                        <p:strVal val="hidden"/>
                                      </p:to>
                                    </p:se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50954"/>
                                        </p:tgtEl>
                                        <p:attrNameLst>
                                          <p:attrName>style.visibility</p:attrName>
                                        </p:attrNameLst>
                                      </p:cBhvr>
                                      <p:to>
                                        <p:strVal val="visible"/>
                                      </p:to>
                                    </p:set>
                                    <p:animEffect transition="in" filter="wipe(left)">
                                      <p:cBhvr>
                                        <p:cTn id="11" dur="1000"/>
                                        <p:tgtEl>
                                          <p:spTgt spid="250954"/>
                                        </p:tgtEl>
                                      </p:cBhvr>
                                    </p:animEffect>
                                  </p:childTnLst>
                                </p:cTn>
                              </p:par>
                            </p:childTnLst>
                          </p:cTn>
                        </p:par>
                        <p:par>
                          <p:cTn id="12" fill="hold">
                            <p:stCondLst>
                              <p:cond delay="2000"/>
                            </p:stCondLst>
                            <p:childTnLst>
                              <p:par>
                                <p:cTn id="13" presetID="22" presetClass="exit" presetSubtype="8" fill="hold" grpId="0" nodeType="afterEffect">
                                  <p:stCondLst>
                                    <p:cond delay="0"/>
                                  </p:stCondLst>
                                  <p:childTnLst>
                                    <p:animEffect transition="out" filter="wipe(left)">
                                      <p:cBhvr>
                                        <p:cTn id="14" dur="1000"/>
                                        <p:tgtEl>
                                          <p:spTgt spid="250967"/>
                                        </p:tgtEl>
                                      </p:cBhvr>
                                    </p:animEffect>
                                    <p:set>
                                      <p:cBhvr>
                                        <p:cTn id="15" dur="1" fill="hold">
                                          <p:stCondLst>
                                            <p:cond delay="999"/>
                                          </p:stCondLst>
                                        </p:cTn>
                                        <p:tgtEl>
                                          <p:spTgt spid="250967"/>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1000"/>
                                        <p:tgtEl>
                                          <p:spTgt spid="3"/>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250968"/>
                                        </p:tgtEl>
                                        <p:attrNameLst>
                                          <p:attrName>style.visibility</p:attrName>
                                        </p:attrNameLst>
                                      </p:cBhvr>
                                      <p:to>
                                        <p:strVal val="visible"/>
                                      </p:to>
                                    </p:set>
                                    <p:animEffect transition="in" filter="wipe(left)">
                                      <p:cBhvr>
                                        <p:cTn id="22" dur="1000"/>
                                        <p:tgtEl>
                                          <p:spTgt spid="250968"/>
                                        </p:tgtEl>
                                      </p:cBhvr>
                                    </p:animEffect>
                                  </p:childTnLst>
                                </p:cTn>
                              </p:par>
                            </p:childTnLst>
                          </p:cTn>
                        </p:par>
                        <p:par>
                          <p:cTn id="23" fill="hold">
                            <p:stCondLst>
                              <p:cond delay="4000"/>
                            </p:stCondLst>
                            <p:childTnLst>
                              <p:par>
                                <p:cTn id="24" presetID="22" presetClass="exit" presetSubtype="8" fill="hold" grpId="0" nodeType="afterEffect">
                                  <p:stCondLst>
                                    <p:cond delay="0"/>
                                  </p:stCondLst>
                                  <p:childTnLst>
                                    <p:animEffect transition="out" filter="wipe(left)">
                                      <p:cBhvr>
                                        <p:cTn id="25" dur="1000"/>
                                        <p:tgtEl>
                                          <p:spTgt spid="250888"/>
                                        </p:tgtEl>
                                      </p:cBhvr>
                                    </p:animEffect>
                                    <p:set>
                                      <p:cBhvr>
                                        <p:cTn id="26" dur="1" fill="hold">
                                          <p:stCondLst>
                                            <p:cond delay="999"/>
                                          </p:stCondLst>
                                        </p:cTn>
                                        <p:tgtEl>
                                          <p:spTgt spid="250888"/>
                                        </p:tgtEl>
                                        <p:attrNameLst>
                                          <p:attrName>style.visibility</p:attrName>
                                        </p:attrNameLst>
                                      </p:cBhvr>
                                      <p:to>
                                        <p:strVal val="hidden"/>
                                      </p:to>
                                    </p:set>
                                  </p:childTnLst>
                                </p:cTn>
                              </p:par>
                            </p:childTnLst>
                          </p:cTn>
                        </p:par>
                        <p:par>
                          <p:cTn id="27" fill="hold">
                            <p:stCondLst>
                              <p:cond delay="5000"/>
                            </p:stCondLst>
                            <p:childTnLst>
                              <p:par>
                                <p:cTn id="28" presetID="22" presetClass="entr" presetSubtype="8" fill="hold" grpId="0" nodeType="afterEffect">
                                  <p:stCondLst>
                                    <p:cond delay="0"/>
                                  </p:stCondLst>
                                  <p:childTnLst>
                                    <p:set>
                                      <p:cBhvr>
                                        <p:cTn id="29" dur="1" fill="hold">
                                          <p:stCondLst>
                                            <p:cond delay="0"/>
                                          </p:stCondLst>
                                        </p:cTn>
                                        <p:tgtEl>
                                          <p:spTgt spid="250955"/>
                                        </p:tgtEl>
                                        <p:attrNameLst>
                                          <p:attrName>style.visibility</p:attrName>
                                        </p:attrNameLst>
                                      </p:cBhvr>
                                      <p:to>
                                        <p:strVal val="visible"/>
                                      </p:to>
                                    </p:set>
                                    <p:animEffect transition="in" filter="wipe(left)">
                                      <p:cBhvr>
                                        <p:cTn id="30" dur="1000"/>
                                        <p:tgtEl>
                                          <p:spTgt spid="250955"/>
                                        </p:tgtEl>
                                      </p:cBhvr>
                                    </p:animEffect>
                                  </p:childTnLst>
                                </p:cTn>
                              </p:par>
                            </p:childTnLst>
                          </p:cTn>
                        </p:par>
                        <p:par>
                          <p:cTn id="31" fill="hold">
                            <p:stCondLst>
                              <p:cond delay="6000"/>
                            </p:stCondLst>
                            <p:childTnLst>
                              <p:par>
                                <p:cTn id="32" presetID="22" presetClass="exit" presetSubtype="8" fill="hold" grpId="0" nodeType="afterEffect">
                                  <p:stCondLst>
                                    <p:cond delay="0"/>
                                  </p:stCondLst>
                                  <p:childTnLst>
                                    <p:animEffect transition="out" filter="wipe(left)">
                                      <p:cBhvr>
                                        <p:cTn id="33" dur="1000"/>
                                        <p:tgtEl>
                                          <p:spTgt spid="250968"/>
                                        </p:tgtEl>
                                      </p:cBhvr>
                                    </p:animEffect>
                                    <p:set>
                                      <p:cBhvr>
                                        <p:cTn id="34" dur="1" fill="hold">
                                          <p:stCondLst>
                                            <p:cond delay="999"/>
                                          </p:stCondLst>
                                        </p:cTn>
                                        <p:tgtEl>
                                          <p:spTgt spid="250968"/>
                                        </p:tgtEl>
                                        <p:attrNameLst>
                                          <p:attrName>style.visibility</p:attrName>
                                        </p:attrNameLst>
                                      </p:cBhvr>
                                      <p:to>
                                        <p:strVal val="hidden"/>
                                      </p:to>
                                    </p:set>
                                  </p:childTnLst>
                                </p:cTn>
                              </p:par>
                            </p:childTnLst>
                          </p:cTn>
                        </p:par>
                        <p:par>
                          <p:cTn id="35" fill="hold">
                            <p:stCondLst>
                              <p:cond delay="7000"/>
                            </p:stCondLst>
                            <p:childTnLst>
                              <p:par>
                                <p:cTn id="36" presetID="22" presetClass="entr" presetSubtype="8" fill="hold" nodeType="afterEffect">
                                  <p:stCondLst>
                                    <p:cond delay="0"/>
                                  </p:stCondLst>
                                  <p:childTnLst>
                                    <p:set>
                                      <p:cBhvr>
                                        <p:cTn id="37" dur="1" fill="hold">
                                          <p:stCondLst>
                                            <p:cond delay="0"/>
                                          </p:stCondLst>
                                        </p:cTn>
                                        <p:tgtEl>
                                          <p:spTgt spid="250969"/>
                                        </p:tgtEl>
                                        <p:attrNameLst>
                                          <p:attrName>style.visibility</p:attrName>
                                        </p:attrNameLst>
                                      </p:cBhvr>
                                      <p:to>
                                        <p:strVal val="visible"/>
                                      </p:to>
                                    </p:set>
                                    <p:animEffect transition="in" filter="wipe(left)">
                                      <p:cBhvr>
                                        <p:cTn id="38" dur="1000"/>
                                        <p:tgtEl>
                                          <p:spTgt spid="25096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xit" presetSubtype="8" fill="hold" grpId="1" nodeType="clickEffect">
                                  <p:stCondLst>
                                    <p:cond delay="0"/>
                                  </p:stCondLst>
                                  <p:childTnLst>
                                    <p:animEffect transition="out" filter="wipe(left)">
                                      <p:cBhvr>
                                        <p:cTn id="42" dur="1000"/>
                                        <p:tgtEl>
                                          <p:spTgt spid="250954"/>
                                        </p:tgtEl>
                                      </p:cBhvr>
                                    </p:animEffect>
                                    <p:set>
                                      <p:cBhvr>
                                        <p:cTn id="43" dur="1" fill="hold">
                                          <p:stCondLst>
                                            <p:cond delay="999"/>
                                          </p:stCondLst>
                                        </p:cTn>
                                        <p:tgtEl>
                                          <p:spTgt spid="250954"/>
                                        </p:tgtEl>
                                        <p:attrNameLst>
                                          <p:attrName>style.visibility</p:attrName>
                                        </p:attrNameLst>
                                      </p:cBhvr>
                                      <p:to>
                                        <p:strVal val="hidden"/>
                                      </p:to>
                                    </p:set>
                                  </p:childTnLst>
                                </p:cTn>
                              </p:par>
                            </p:childTnLst>
                          </p:cTn>
                        </p:par>
                        <p:par>
                          <p:cTn id="44" fill="hold">
                            <p:stCondLst>
                              <p:cond delay="1000"/>
                            </p:stCondLst>
                            <p:childTnLst>
                              <p:par>
                                <p:cTn id="45" presetID="22" presetClass="entr" presetSubtype="8" fill="hold" nodeType="afterEffect">
                                  <p:stCondLst>
                                    <p:cond delay="0"/>
                                  </p:stCondLst>
                                  <p:childTnLst>
                                    <p:set>
                                      <p:cBhvr>
                                        <p:cTn id="46" dur="1" fill="hold">
                                          <p:stCondLst>
                                            <p:cond delay="0"/>
                                          </p:stCondLst>
                                        </p:cTn>
                                        <p:tgtEl>
                                          <p:spTgt spid="250956"/>
                                        </p:tgtEl>
                                        <p:attrNameLst>
                                          <p:attrName>style.visibility</p:attrName>
                                        </p:attrNameLst>
                                      </p:cBhvr>
                                      <p:to>
                                        <p:strVal val="visible"/>
                                      </p:to>
                                    </p:set>
                                    <p:animEffect transition="in" filter="wipe(left)">
                                      <p:cBhvr>
                                        <p:cTn id="47" dur="1000"/>
                                        <p:tgtEl>
                                          <p:spTgt spid="250956"/>
                                        </p:tgtEl>
                                      </p:cBhvr>
                                    </p:animEffect>
                                  </p:childTnLst>
                                </p:cTn>
                              </p:par>
                            </p:childTnLst>
                          </p:cTn>
                        </p:par>
                        <p:par>
                          <p:cTn id="48" fill="hold">
                            <p:stCondLst>
                              <p:cond delay="2000"/>
                            </p:stCondLst>
                            <p:childTnLst>
                              <p:par>
                                <p:cTn id="49" presetID="22" presetClass="exit" presetSubtype="8" fill="hold" grpId="1" nodeType="afterEffect">
                                  <p:stCondLst>
                                    <p:cond delay="0"/>
                                  </p:stCondLst>
                                  <p:childTnLst>
                                    <p:animEffect transition="out" filter="wipe(left)">
                                      <p:cBhvr>
                                        <p:cTn id="50" dur="1000"/>
                                        <p:tgtEl>
                                          <p:spTgt spid="3"/>
                                        </p:tgtEl>
                                      </p:cBhvr>
                                    </p:animEffect>
                                    <p:set>
                                      <p:cBhvr>
                                        <p:cTn id="51" dur="1" fill="hold">
                                          <p:stCondLst>
                                            <p:cond delay="999"/>
                                          </p:stCondLst>
                                        </p:cTn>
                                        <p:tgtEl>
                                          <p:spTgt spid="3"/>
                                        </p:tgtEl>
                                        <p:attrNameLst>
                                          <p:attrName>style.visibility</p:attrName>
                                        </p:attrNameLst>
                                      </p:cBhvr>
                                      <p:to>
                                        <p:strVal val="hidden"/>
                                      </p:to>
                                    </p:se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left)">
                                      <p:cBhvr>
                                        <p:cTn id="55" dur="10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xit" presetSubtype="8" fill="hold" grpId="0" nodeType="clickEffect">
                                  <p:stCondLst>
                                    <p:cond delay="0"/>
                                  </p:stCondLst>
                                  <p:childTnLst>
                                    <p:animEffect transition="out" filter="wipe(left)">
                                      <p:cBhvr>
                                        <p:cTn id="59" dur="1000"/>
                                        <p:tgtEl>
                                          <p:spTgt spid="250889"/>
                                        </p:tgtEl>
                                      </p:cBhvr>
                                    </p:animEffect>
                                    <p:set>
                                      <p:cBhvr>
                                        <p:cTn id="60" dur="1" fill="hold">
                                          <p:stCondLst>
                                            <p:cond delay="999"/>
                                          </p:stCondLst>
                                        </p:cTn>
                                        <p:tgtEl>
                                          <p:spTgt spid="250889"/>
                                        </p:tgtEl>
                                        <p:attrNameLst>
                                          <p:attrName>style.visibility</p:attrName>
                                        </p:attrNameLst>
                                      </p:cBhvr>
                                      <p:to>
                                        <p:strVal val="hidden"/>
                                      </p:to>
                                    </p:set>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wipe(left)">
                                      <p:cBhvr>
                                        <p:cTn id="64" dur="1000"/>
                                        <p:tgtEl>
                                          <p:spTgt spid="2"/>
                                        </p:tgtEl>
                                      </p:cBhvr>
                                    </p:animEffect>
                                  </p:childTnLst>
                                </p:cTn>
                              </p:par>
                            </p:childTnLst>
                          </p:cTn>
                        </p:par>
                        <p:par>
                          <p:cTn id="65" fill="hold">
                            <p:stCondLst>
                              <p:cond delay="2000"/>
                            </p:stCondLst>
                            <p:childTnLst>
                              <p:par>
                                <p:cTn id="66" presetID="22" presetClass="exit" presetSubtype="8" fill="hold" grpId="0" nodeType="afterEffect">
                                  <p:stCondLst>
                                    <p:cond delay="0"/>
                                  </p:stCondLst>
                                  <p:childTnLst>
                                    <p:animEffect transition="out" filter="wipe(left)">
                                      <p:cBhvr>
                                        <p:cTn id="67" dur="1000"/>
                                        <p:tgtEl>
                                          <p:spTgt spid="250969"/>
                                        </p:tgtEl>
                                      </p:cBhvr>
                                    </p:animEffect>
                                    <p:set>
                                      <p:cBhvr>
                                        <p:cTn id="68" dur="1" fill="hold">
                                          <p:stCondLst>
                                            <p:cond delay="999"/>
                                          </p:stCondLst>
                                        </p:cTn>
                                        <p:tgtEl>
                                          <p:spTgt spid="250969"/>
                                        </p:tgtEl>
                                        <p:attrNameLst>
                                          <p:attrName>style.visibility</p:attrName>
                                        </p:attrNameLst>
                                      </p:cBhvr>
                                      <p:to>
                                        <p:strVal val="hidden"/>
                                      </p:to>
                                    </p:set>
                                  </p:childTnLst>
                                </p:cTn>
                              </p:par>
                            </p:childTnLst>
                          </p:cTn>
                        </p:par>
                        <p:par>
                          <p:cTn id="69" fill="hold">
                            <p:stCondLst>
                              <p:cond delay="3000"/>
                            </p:stCondLst>
                            <p:childTnLst>
                              <p:par>
                                <p:cTn id="70" presetID="22" presetClass="entr" presetSubtype="8" fill="hold" grpId="0" nodeType="afterEffect">
                                  <p:stCondLst>
                                    <p:cond delay="0"/>
                                  </p:stCondLst>
                                  <p:childTnLst>
                                    <p:set>
                                      <p:cBhvr>
                                        <p:cTn id="71" dur="1" fill="hold">
                                          <p:stCondLst>
                                            <p:cond delay="0"/>
                                          </p:stCondLst>
                                        </p:cTn>
                                        <p:tgtEl>
                                          <p:spTgt spid="250970"/>
                                        </p:tgtEl>
                                        <p:attrNameLst>
                                          <p:attrName>style.visibility</p:attrName>
                                        </p:attrNameLst>
                                      </p:cBhvr>
                                      <p:to>
                                        <p:strVal val="visible"/>
                                      </p:to>
                                    </p:set>
                                    <p:animEffect transition="in" filter="wipe(left)">
                                      <p:cBhvr>
                                        <p:cTn id="72" dur="1000"/>
                                        <p:tgtEl>
                                          <p:spTgt spid="250970"/>
                                        </p:tgtEl>
                                      </p:cBhvr>
                                    </p:animEffect>
                                  </p:childTnLst>
                                </p:cTn>
                              </p:par>
                            </p:childTnLst>
                          </p:cTn>
                        </p:par>
                        <p:par>
                          <p:cTn id="73" fill="hold">
                            <p:stCondLst>
                              <p:cond delay="4000"/>
                            </p:stCondLst>
                            <p:childTnLst>
                              <p:par>
                                <p:cTn id="74" presetID="22" presetClass="exit" presetSubtype="8" fill="hold" grpId="0" nodeType="afterEffect">
                                  <p:stCondLst>
                                    <p:cond delay="0"/>
                                  </p:stCondLst>
                                  <p:childTnLst>
                                    <p:animEffect transition="out" filter="wipe(left)">
                                      <p:cBhvr>
                                        <p:cTn id="75" dur="1000"/>
                                        <p:tgtEl>
                                          <p:spTgt spid="250893"/>
                                        </p:tgtEl>
                                      </p:cBhvr>
                                    </p:animEffect>
                                    <p:set>
                                      <p:cBhvr>
                                        <p:cTn id="76" dur="1" fill="hold">
                                          <p:stCondLst>
                                            <p:cond delay="999"/>
                                          </p:stCondLst>
                                        </p:cTn>
                                        <p:tgtEl>
                                          <p:spTgt spid="250893"/>
                                        </p:tgtEl>
                                        <p:attrNameLst>
                                          <p:attrName>style.visibility</p:attrName>
                                        </p:attrNameLst>
                                      </p:cBhvr>
                                      <p:to>
                                        <p:strVal val="hidden"/>
                                      </p:to>
                                    </p:set>
                                  </p:childTnLst>
                                </p:cTn>
                              </p:par>
                            </p:childTnLst>
                          </p:cTn>
                        </p:par>
                        <p:par>
                          <p:cTn id="77" fill="hold">
                            <p:stCondLst>
                              <p:cond delay="5000"/>
                            </p:stCondLst>
                            <p:childTnLst>
                              <p:par>
                                <p:cTn id="78" presetID="22" presetClass="entr" presetSubtype="8" fill="hold" grpId="0" nodeType="afterEffect">
                                  <p:stCondLst>
                                    <p:cond delay="0"/>
                                  </p:stCondLst>
                                  <p:childTnLst>
                                    <p:set>
                                      <p:cBhvr>
                                        <p:cTn id="79" dur="1" fill="hold">
                                          <p:stCondLst>
                                            <p:cond delay="0"/>
                                          </p:stCondLst>
                                        </p:cTn>
                                        <p:tgtEl>
                                          <p:spTgt spid="250964"/>
                                        </p:tgtEl>
                                        <p:attrNameLst>
                                          <p:attrName>style.visibility</p:attrName>
                                        </p:attrNameLst>
                                      </p:cBhvr>
                                      <p:to>
                                        <p:strVal val="visible"/>
                                      </p:to>
                                    </p:set>
                                    <p:animEffect transition="in" filter="wipe(left)">
                                      <p:cBhvr>
                                        <p:cTn id="80" dur="1000"/>
                                        <p:tgtEl>
                                          <p:spTgt spid="250964"/>
                                        </p:tgtEl>
                                      </p:cBhvr>
                                    </p:animEffect>
                                  </p:childTnLst>
                                </p:cTn>
                              </p:par>
                            </p:childTnLst>
                          </p:cTn>
                        </p:par>
                        <p:par>
                          <p:cTn id="81" fill="hold">
                            <p:stCondLst>
                              <p:cond delay="6000"/>
                            </p:stCondLst>
                            <p:childTnLst>
                              <p:par>
                                <p:cTn id="82" presetID="22" presetClass="exit" presetSubtype="8" fill="hold" grpId="1" nodeType="afterEffect">
                                  <p:stCondLst>
                                    <p:cond delay="0"/>
                                  </p:stCondLst>
                                  <p:childTnLst>
                                    <p:animEffect transition="out" filter="wipe(left)">
                                      <p:cBhvr>
                                        <p:cTn id="83" dur="1000"/>
                                        <p:tgtEl>
                                          <p:spTgt spid="250970"/>
                                        </p:tgtEl>
                                      </p:cBhvr>
                                    </p:animEffect>
                                    <p:set>
                                      <p:cBhvr>
                                        <p:cTn id="84" dur="1" fill="hold">
                                          <p:stCondLst>
                                            <p:cond delay="999"/>
                                          </p:stCondLst>
                                        </p:cTn>
                                        <p:tgtEl>
                                          <p:spTgt spid="250970"/>
                                        </p:tgtEl>
                                        <p:attrNameLst>
                                          <p:attrName>style.visibility</p:attrName>
                                        </p:attrNameLst>
                                      </p:cBhvr>
                                      <p:to>
                                        <p:strVal val="hidden"/>
                                      </p:to>
                                    </p:set>
                                  </p:childTnLst>
                                </p:cTn>
                              </p:par>
                            </p:childTnLst>
                          </p:cTn>
                        </p:par>
                        <p:par>
                          <p:cTn id="85" fill="hold">
                            <p:stCondLst>
                              <p:cond delay="7000"/>
                            </p:stCondLst>
                            <p:childTnLst>
                              <p:par>
                                <p:cTn id="86" presetID="22" presetClass="entr" presetSubtype="8" fill="hold" grpId="0" nodeType="afterEffect">
                                  <p:stCondLst>
                                    <p:cond delay="0"/>
                                  </p:stCondLst>
                                  <p:childTnLst>
                                    <p:set>
                                      <p:cBhvr>
                                        <p:cTn id="87" dur="1" fill="hold">
                                          <p:stCondLst>
                                            <p:cond delay="0"/>
                                          </p:stCondLst>
                                        </p:cTn>
                                        <p:tgtEl>
                                          <p:spTgt spid="250975"/>
                                        </p:tgtEl>
                                        <p:attrNameLst>
                                          <p:attrName>style.visibility</p:attrName>
                                        </p:attrNameLst>
                                      </p:cBhvr>
                                      <p:to>
                                        <p:strVal val="visible"/>
                                      </p:to>
                                    </p:set>
                                    <p:animEffect transition="in" filter="wipe(left)">
                                      <p:cBhvr>
                                        <p:cTn id="88" dur="1000"/>
                                        <p:tgtEl>
                                          <p:spTgt spid="250975"/>
                                        </p:tgtEl>
                                      </p:cBhvr>
                                    </p:animEffect>
                                  </p:childTnLst>
                                </p:cTn>
                              </p:par>
                            </p:childTnLst>
                          </p:cTn>
                        </p:par>
                        <p:par>
                          <p:cTn id="89" fill="hold">
                            <p:stCondLst>
                              <p:cond delay="8000"/>
                            </p:stCondLst>
                            <p:childTnLst>
                              <p:par>
                                <p:cTn id="90" presetID="22" presetClass="exit" presetSubtype="8" fill="hold" grpId="0" nodeType="afterEffect">
                                  <p:stCondLst>
                                    <p:cond delay="0"/>
                                  </p:stCondLst>
                                  <p:childTnLst>
                                    <p:animEffect transition="out" filter="wipe(left)">
                                      <p:cBhvr>
                                        <p:cTn id="91" dur="1000"/>
                                        <p:tgtEl>
                                          <p:spTgt spid="250892"/>
                                        </p:tgtEl>
                                      </p:cBhvr>
                                    </p:animEffect>
                                    <p:set>
                                      <p:cBhvr>
                                        <p:cTn id="92" dur="1" fill="hold">
                                          <p:stCondLst>
                                            <p:cond delay="999"/>
                                          </p:stCondLst>
                                        </p:cTn>
                                        <p:tgtEl>
                                          <p:spTgt spid="250892"/>
                                        </p:tgtEl>
                                        <p:attrNameLst>
                                          <p:attrName>style.visibility</p:attrName>
                                        </p:attrNameLst>
                                      </p:cBhvr>
                                      <p:to>
                                        <p:strVal val="hidden"/>
                                      </p:to>
                                    </p:set>
                                  </p:childTnLst>
                                </p:cTn>
                              </p:par>
                            </p:childTnLst>
                          </p:cTn>
                        </p:par>
                        <p:par>
                          <p:cTn id="93" fill="hold">
                            <p:stCondLst>
                              <p:cond delay="9000"/>
                            </p:stCondLst>
                            <p:childTnLst>
                              <p:par>
                                <p:cTn id="94" presetID="22" presetClass="entr" presetSubtype="8" fill="hold" grpId="0" nodeType="afterEffect">
                                  <p:stCondLst>
                                    <p:cond delay="0"/>
                                  </p:stCondLst>
                                  <p:childTnLst>
                                    <p:set>
                                      <p:cBhvr>
                                        <p:cTn id="95" dur="1" fill="hold">
                                          <p:stCondLst>
                                            <p:cond delay="0"/>
                                          </p:stCondLst>
                                        </p:cTn>
                                        <p:tgtEl>
                                          <p:spTgt spid="250965"/>
                                        </p:tgtEl>
                                        <p:attrNameLst>
                                          <p:attrName>style.visibility</p:attrName>
                                        </p:attrNameLst>
                                      </p:cBhvr>
                                      <p:to>
                                        <p:strVal val="visible"/>
                                      </p:to>
                                    </p:set>
                                    <p:animEffect transition="in" filter="wipe(left)">
                                      <p:cBhvr>
                                        <p:cTn id="96" dur="1000"/>
                                        <p:tgtEl>
                                          <p:spTgt spid="250965"/>
                                        </p:tgtEl>
                                      </p:cBhvr>
                                    </p:animEffect>
                                  </p:childTnLst>
                                </p:cTn>
                              </p:par>
                            </p:childTnLst>
                          </p:cTn>
                        </p:par>
                        <p:par>
                          <p:cTn id="97" fill="hold">
                            <p:stCondLst>
                              <p:cond delay="10000"/>
                            </p:stCondLst>
                            <p:childTnLst>
                              <p:par>
                                <p:cTn id="98" presetID="22" presetClass="exit" presetSubtype="8" fill="hold" grpId="1" nodeType="afterEffect">
                                  <p:stCondLst>
                                    <p:cond delay="0"/>
                                  </p:stCondLst>
                                  <p:childTnLst>
                                    <p:animEffect transition="out" filter="wipe(left)">
                                      <p:cBhvr>
                                        <p:cTn id="99" dur="1000"/>
                                        <p:tgtEl>
                                          <p:spTgt spid="250975"/>
                                        </p:tgtEl>
                                      </p:cBhvr>
                                    </p:animEffect>
                                    <p:set>
                                      <p:cBhvr>
                                        <p:cTn id="100" dur="1" fill="hold">
                                          <p:stCondLst>
                                            <p:cond delay="999"/>
                                          </p:stCondLst>
                                        </p:cTn>
                                        <p:tgtEl>
                                          <p:spTgt spid="250975"/>
                                        </p:tgtEl>
                                        <p:attrNameLst>
                                          <p:attrName>style.visibility</p:attrName>
                                        </p:attrNameLst>
                                      </p:cBhvr>
                                      <p:to>
                                        <p:strVal val="hidden"/>
                                      </p:to>
                                    </p:set>
                                  </p:childTnLst>
                                </p:cTn>
                              </p:par>
                            </p:childTnLst>
                          </p:cTn>
                        </p:par>
                        <p:par>
                          <p:cTn id="101" fill="hold">
                            <p:stCondLst>
                              <p:cond delay="110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1000"/>
                                        <p:tgtEl>
                                          <p:spTgt spid="6"/>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xit" presetSubtype="8" fill="hold" grpId="1" nodeType="clickEffect">
                                  <p:stCondLst>
                                    <p:cond delay="0"/>
                                  </p:stCondLst>
                                  <p:childTnLst>
                                    <p:animEffect transition="out" filter="wipe(left)">
                                      <p:cBhvr>
                                        <p:cTn id="108" dur="1000"/>
                                        <p:tgtEl>
                                          <p:spTgt spid="250955"/>
                                        </p:tgtEl>
                                      </p:cBhvr>
                                    </p:animEffect>
                                    <p:set>
                                      <p:cBhvr>
                                        <p:cTn id="109" dur="1" fill="hold">
                                          <p:stCondLst>
                                            <p:cond delay="999"/>
                                          </p:stCondLst>
                                        </p:cTn>
                                        <p:tgtEl>
                                          <p:spTgt spid="250955"/>
                                        </p:tgtEl>
                                        <p:attrNameLst>
                                          <p:attrName>style.visibility</p:attrName>
                                        </p:attrNameLst>
                                      </p:cBhvr>
                                      <p:to>
                                        <p:strVal val="hidden"/>
                                      </p:to>
                                    </p:set>
                                  </p:childTnLst>
                                </p:cTn>
                              </p:par>
                            </p:childTnLst>
                          </p:cTn>
                        </p:par>
                        <p:par>
                          <p:cTn id="110" fill="hold">
                            <p:stCondLst>
                              <p:cond delay="1000"/>
                            </p:stCondLst>
                            <p:childTnLst>
                              <p:par>
                                <p:cTn id="111" presetID="22" presetClass="entr" presetSubtype="8" fill="hold" grpId="0" nodeType="afterEffect">
                                  <p:stCondLst>
                                    <p:cond delay="0"/>
                                  </p:stCondLst>
                                  <p:childTnLst>
                                    <p:set>
                                      <p:cBhvr>
                                        <p:cTn id="112" dur="1" fill="hold">
                                          <p:stCondLst>
                                            <p:cond delay="0"/>
                                          </p:stCondLst>
                                        </p:cTn>
                                        <p:tgtEl>
                                          <p:spTgt spid="250957"/>
                                        </p:tgtEl>
                                        <p:attrNameLst>
                                          <p:attrName>style.visibility</p:attrName>
                                        </p:attrNameLst>
                                      </p:cBhvr>
                                      <p:to>
                                        <p:strVal val="visible"/>
                                      </p:to>
                                    </p:set>
                                    <p:animEffect transition="in" filter="wipe(left)">
                                      <p:cBhvr>
                                        <p:cTn id="113" dur="1000"/>
                                        <p:tgtEl>
                                          <p:spTgt spid="250957"/>
                                        </p:tgtEl>
                                      </p:cBhvr>
                                    </p:animEffect>
                                  </p:childTnLst>
                                </p:cTn>
                              </p:par>
                            </p:childTnLst>
                          </p:cTn>
                        </p:par>
                        <p:par>
                          <p:cTn id="114" fill="hold">
                            <p:stCondLst>
                              <p:cond delay="2000"/>
                            </p:stCondLst>
                            <p:childTnLst>
                              <p:par>
                                <p:cTn id="115" presetID="22" presetClass="exit" presetSubtype="8" fill="hold" grpId="1" nodeType="afterEffect">
                                  <p:stCondLst>
                                    <p:cond delay="0"/>
                                  </p:stCondLst>
                                  <p:childTnLst>
                                    <p:animEffect transition="out" filter="wipe(left)">
                                      <p:cBhvr>
                                        <p:cTn id="116" dur="1000"/>
                                        <p:tgtEl>
                                          <p:spTgt spid="4"/>
                                        </p:tgtEl>
                                      </p:cBhvr>
                                    </p:animEffect>
                                    <p:set>
                                      <p:cBhvr>
                                        <p:cTn id="117" dur="1" fill="hold">
                                          <p:stCondLst>
                                            <p:cond delay="999"/>
                                          </p:stCondLst>
                                        </p:cTn>
                                        <p:tgtEl>
                                          <p:spTgt spid="4"/>
                                        </p:tgtEl>
                                        <p:attrNameLst>
                                          <p:attrName>style.visibility</p:attrName>
                                        </p:attrNameLst>
                                      </p:cBhvr>
                                      <p:to>
                                        <p:strVal val="hidden"/>
                                      </p:to>
                                    </p:set>
                                  </p:childTnLst>
                                </p:cTn>
                              </p:par>
                            </p:childTnLst>
                          </p:cTn>
                        </p:par>
                        <p:par>
                          <p:cTn id="118" fill="hold">
                            <p:stCondLst>
                              <p:cond delay="3000"/>
                            </p:stCondLst>
                            <p:childTnLst>
                              <p:par>
                                <p:cTn id="119" presetID="22" presetClass="entr" presetSubtype="8" fill="hold" grpId="0" nodeType="afterEffect">
                                  <p:stCondLst>
                                    <p:cond delay="0"/>
                                  </p:stCondLst>
                                  <p:childTnLst>
                                    <p:set>
                                      <p:cBhvr>
                                        <p:cTn id="120" dur="1" fill="hold">
                                          <p:stCondLst>
                                            <p:cond delay="0"/>
                                          </p:stCondLst>
                                        </p:cTn>
                                        <p:tgtEl>
                                          <p:spTgt spid="5"/>
                                        </p:tgtEl>
                                        <p:attrNameLst>
                                          <p:attrName>style.visibility</p:attrName>
                                        </p:attrNameLst>
                                      </p:cBhvr>
                                      <p:to>
                                        <p:strVal val="visible"/>
                                      </p:to>
                                    </p:set>
                                    <p:animEffect transition="in" filter="wipe(left)">
                                      <p:cBhvr>
                                        <p:cTn id="121" dur="1000"/>
                                        <p:tgtEl>
                                          <p:spTgt spid="5"/>
                                        </p:tgtEl>
                                      </p:cBhvr>
                                    </p:animEffect>
                                  </p:childTnLst>
                                </p:cTn>
                              </p:par>
                            </p:childTnLst>
                          </p:cTn>
                        </p:par>
                        <p:par>
                          <p:cTn id="122" fill="hold">
                            <p:stCondLst>
                              <p:cond delay="4000"/>
                            </p:stCondLst>
                            <p:childTnLst>
                              <p:par>
                                <p:cTn id="123" presetID="22" presetClass="entr" presetSubtype="8" fill="hold" grpId="0" nodeType="afterEffect">
                                  <p:stCondLst>
                                    <p:cond delay="0"/>
                                  </p:stCondLst>
                                  <p:childTnLst>
                                    <p:set>
                                      <p:cBhvr>
                                        <p:cTn id="124" dur="1" fill="hold">
                                          <p:stCondLst>
                                            <p:cond delay="0"/>
                                          </p:stCondLst>
                                        </p:cTn>
                                        <p:tgtEl>
                                          <p:spTgt spid="7"/>
                                        </p:tgtEl>
                                        <p:attrNameLst>
                                          <p:attrName>style.visibility</p:attrName>
                                        </p:attrNameLst>
                                      </p:cBhvr>
                                      <p:to>
                                        <p:strVal val="visible"/>
                                      </p:to>
                                    </p:set>
                                    <p:animEffect transition="in" filter="wipe(left)">
                                      <p:cBhvr>
                                        <p:cTn id="125" dur="5000"/>
                                        <p:tgtEl>
                                          <p:spTgt spid="7"/>
                                        </p:tgtEl>
                                      </p:cBhvr>
                                    </p:animEffect>
                                  </p:childTnLst>
                                </p:cTn>
                              </p:par>
                            </p:childTnLst>
                          </p:cTn>
                        </p:par>
                        <p:par>
                          <p:cTn id="126" fill="hold">
                            <p:stCondLst>
                              <p:cond delay="9000"/>
                            </p:stCondLst>
                            <p:childTnLst>
                              <p:par>
                                <p:cTn id="127" presetID="22" presetClass="entr" presetSubtype="8" fill="hold" grpId="0" nodeType="after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wipe(left)">
                                      <p:cBhvr>
                                        <p:cTn id="129"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7" grpId="0"/>
      <p:bldP spid="250888" grpId="0"/>
      <p:bldP spid="250889" grpId="0"/>
      <p:bldP spid="250892" grpId="0"/>
      <p:bldP spid="250893" grpId="0" animBg="1"/>
      <p:bldP spid="250954" grpId="0"/>
      <p:bldP spid="250954" grpId="1"/>
      <p:bldP spid="250955" grpId="0"/>
      <p:bldP spid="250955" grpId="1"/>
      <p:bldP spid="250957" grpId="0"/>
      <p:bldP spid="250964" grpId="0" animBg="1"/>
      <p:bldP spid="250965" grpId="0"/>
      <p:bldP spid="250967" grpId="0"/>
      <p:bldP spid="250968" grpId="0"/>
      <p:bldP spid="250969" grpId="0"/>
      <p:bldP spid="250970" grpId="0"/>
      <p:bldP spid="250970" grpId="1"/>
      <p:bldP spid="250975" grpId="0"/>
      <p:bldP spid="250975" grpId="1"/>
      <p:bldP spid="2" grpId="0"/>
      <p:bldP spid="3" grpId="0"/>
      <p:bldP spid="3" grpId="1"/>
      <p:bldP spid="4" grpId="0"/>
      <p:bldP spid="4" grpId="1"/>
      <p:bldP spid="5" grpId="0"/>
      <p:bldP spid="6" grpId="0"/>
      <p:bldP spid="7" grpId="0" animBg="1"/>
      <p:bldP spid="3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顺序队列</a:t>
            </a:r>
          </a:p>
        </p:txBody>
      </p:sp>
      <p:sp>
        <p:nvSpPr>
          <p:cNvPr id="116739" name="Rectangle 3"/>
          <p:cNvSpPr>
            <a:spLocks noGrp="1" noChangeArrowheads="1"/>
          </p:cNvSpPr>
          <p:nvPr>
            <p:ph idx="1"/>
          </p:nvPr>
        </p:nvSpPr>
        <p:spPr>
          <a:xfrm>
            <a:off x="1000125" y="1600200"/>
            <a:ext cx="7143750" cy="4525963"/>
          </a:xfrm>
        </p:spPr>
        <p:txBody>
          <a:bodyPr rIns="180000" bIns="108000"/>
          <a:lstStyle/>
          <a:p>
            <a:pPr marL="174625" indent="1588" eaLnBrk="1" hangingPunct="1">
              <a:lnSpc>
                <a:spcPct val="135000"/>
              </a:lnSpc>
              <a:buFont typeface="Wingdings" pitchFamily="2" charset="2"/>
              <a:buNone/>
            </a:pPr>
            <a:r>
              <a:rPr lang="zh-CN" altLang="en-US">
                <a:solidFill>
                  <a:srgbClr val="C00000"/>
                </a:solidFill>
              </a:rPr>
              <a:t>顺序队列</a:t>
            </a:r>
            <a:r>
              <a:rPr lang="zh-CN" altLang="en-US"/>
              <a:t>：用顺序存储结构表示的队列。</a:t>
            </a:r>
          </a:p>
          <a:p>
            <a:pPr marL="174625" indent="1588" eaLnBrk="1" hangingPunct="1">
              <a:lnSpc>
                <a:spcPct val="135000"/>
              </a:lnSpc>
              <a:buFont typeface="Wingdings" pitchFamily="2" charset="2"/>
              <a:buNone/>
            </a:pPr>
            <a:r>
              <a:rPr lang="en-US" altLang="zh-CN"/>
              <a:t>typedef  struct</a:t>
            </a:r>
          </a:p>
          <a:p>
            <a:pPr marL="174625" indent="1588" eaLnBrk="1" hangingPunct="1">
              <a:lnSpc>
                <a:spcPct val="135000"/>
              </a:lnSpc>
              <a:buFont typeface="Wingdings" pitchFamily="2" charset="2"/>
              <a:buNone/>
            </a:pPr>
            <a:r>
              <a:rPr lang="en-US" altLang="zh-CN"/>
              <a:t>{</a:t>
            </a:r>
            <a:endParaRPr lang="zh-CN" altLang="en-US"/>
          </a:p>
          <a:p>
            <a:pPr marL="174625" indent="1588" eaLnBrk="1" hangingPunct="1">
              <a:lnSpc>
                <a:spcPct val="135000"/>
              </a:lnSpc>
              <a:buFont typeface="Wingdings" pitchFamily="2" charset="2"/>
              <a:buNone/>
            </a:pPr>
            <a:r>
              <a:rPr lang="en-US" altLang="zh-CN"/>
              <a:t>	Type *front</a:t>
            </a:r>
            <a:r>
              <a:rPr lang="zh-CN" altLang="en-US"/>
              <a:t>； </a:t>
            </a:r>
            <a:r>
              <a:rPr lang="en-US" altLang="zh-CN">
                <a:solidFill>
                  <a:srgbClr val="008000"/>
                </a:solidFill>
              </a:rPr>
              <a:t>//</a:t>
            </a:r>
            <a:r>
              <a:rPr lang="zh-CN" altLang="en-US">
                <a:solidFill>
                  <a:srgbClr val="008000"/>
                </a:solidFill>
              </a:rPr>
              <a:t>队首指针</a:t>
            </a:r>
          </a:p>
          <a:p>
            <a:pPr marL="174625" indent="1588" eaLnBrk="1" hangingPunct="1">
              <a:lnSpc>
                <a:spcPct val="135000"/>
              </a:lnSpc>
              <a:buFont typeface="Wingdings" pitchFamily="2" charset="2"/>
              <a:buNone/>
            </a:pPr>
            <a:r>
              <a:rPr lang="en-US" altLang="zh-CN"/>
              <a:t>	Type *rear</a:t>
            </a:r>
            <a:r>
              <a:rPr lang="zh-CN" altLang="en-US"/>
              <a:t>； </a:t>
            </a:r>
            <a:r>
              <a:rPr lang="en-US" altLang="zh-CN">
                <a:solidFill>
                  <a:srgbClr val="008000"/>
                </a:solidFill>
              </a:rPr>
              <a:t>//</a:t>
            </a:r>
            <a:r>
              <a:rPr lang="zh-CN" altLang="en-US">
                <a:solidFill>
                  <a:srgbClr val="008000"/>
                </a:solidFill>
              </a:rPr>
              <a:t>队尾指针</a:t>
            </a:r>
          </a:p>
          <a:p>
            <a:pPr marL="174625" indent="1588" eaLnBrk="1" hangingPunct="1">
              <a:lnSpc>
                <a:spcPct val="135000"/>
              </a:lnSpc>
              <a:buFont typeface="Wingdings" pitchFamily="2" charset="2"/>
              <a:buNone/>
            </a:pPr>
            <a:r>
              <a:rPr lang="en-US" altLang="zh-CN"/>
              <a:t>	int  queuesize;   </a:t>
            </a:r>
            <a:r>
              <a:rPr lang="en-US" altLang="zh-CN">
                <a:solidFill>
                  <a:srgbClr val="008000"/>
                </a:solidFill>
              </a:rPr>
              <a:t>//</a:t>
            </a:r>
            <a:r>
              <a:rPr lang="zh-CN" altLang="en-US">
                <a:solidFill>
                  <a:srgbClr val="008000"/>
                </a:solidFill>
              </a:rPr>
              <a:t>当前分配的存储容量</a:t>
            </a:r>
          </a:p>
          <a:p>
            <a:pPr marL="174625" indent="1588" eaLnBrk="1" hangingPunct="1">
              <a:lnSpc>
                <a:spcPct val="135000"/>
              </a:lnSpc>
              <a:buFont typeface="Wingdings" pitchFamily="2" charset="2"/>
              <a:buNone/>
            </a:pPr>
            <a:r>
              <a:rPr lang="en-US" altLang="zh-CN"/>
              <a:t>} SQueue</a:t>
            </a:r>
            <a:r>
              <a:rPr lang="zh-CN" altLang="en-US"/>
              <a:t>； </a:t>
            </a:r>
            <a:r>
              <a:rPr lang="en-US" altLang="zh-CN">
                <a:solidFill>
                  <a:srgbClr val="008000"/>
                </a:solidFill>
              </a:rPr>
              <a:t>//</a:t>
            </a:r>
            <a:r>
              <a:rPr lang="zh-CN" altLang="en-US">
                <a:solidFill>
                  <a:srgbClr val="008000"/>
                </a:solidFill>
              </a:rPr>
              <a:t>顺序队列结构类型</a:t>
            </a:r>
          </a:p>
        </p:txBody>
      </p:sp>
      <p:sp>
        <p:nvSpPr>
          <p:cNvPr id="116740" name="灯片编号占位符 1"/>
          <p:cNvSpPr>
            <a:spLocks noGrp="1"/>
          </p:cNvSpPr>
          <p:nvPr>
            <p:ph type="sldNum" sz="quarter" idx="10"/>
          </p:nvPr>
        </p:nvSpPr>
        <p:spPr>
          <a:noFill/>
        </p:spPr>
        <p:txBody>
          <a:bodyPr/>
          <a:lstStyle/>
          <a:p>
            <a:fld id="{F8A6A7D3-6447-41EE-B4A9-1CCC81811C51}" type="slidenum">
              <a:rPr lang="zh-CN" altLang="en-US" smtClean="0">
                <a:ea typeface="宋体" charset="-122"/>
              </a:rPr>
              <a:pPr/>
              <a:t>76</a:t>
            </a:fld>
            <a:endParaRPr lang="en-US" altLang="zh-CN">
              <a:ea typeface="宋体" charset="-122"/>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顺序队列</a:t>
            </a:r>
          </a:p>
        </p:txBody>
      </p:sp>
      <p:sp>
        <p:nvSpPr>
          <p:cNvPr id="117763" name="Rectangle 3"/>
          <p:cNvSpPr>
            <a:spLocks noGrp="1" noChangeArrowheads="1"/>
          </p:cNvSpPr>
          <p:nvPr>
            <p:ph idx="1"/>
          </p:nvPr>
        </p:nvSpPr>
        <p:spPr>
          <a:xfrm>
            <a:off x="1000125" y="1600200"/>
            <a:ext cx="7143750" cy="4525963"/>
          </a:xfrm>
        </p:spPr>
        <p:txBody>
          <a:bodyPr rIns="180000" bIns="108000"/>
          <a:lstStyle/>
          <a:p>
            <a:pPr marL="174625" indent="1588" eaLnBrk="1" hangingPunct="1">
              <a:lnSpc>
                <a:spcPct val="100000"/>
              </a:lnSpc>
              <a:spcBef>
                <a:spcPts val="600"/>
              </a:spcBef>
              <a:buFont typeface="Wingdings" pitchFamily="2" charset="2"/>
              <a:buNone/>
            </a:pPr>
            <a:r>
              <a:rPr lang="en-US" altLang="zh-CN" dirty="0">
                <a:solidFill>
                  <a:srgbClr val="008000"/>
                </a:solidFill>
              </a:rPr>
              <a:t>(1)</a:t>
            </a:r>
            <a:r>
              <a:rPr lang="zh-CN" altLang="en-US" dirty="0">
                <a:solidFill>
                  <a:srgbClr val="C00000"/>
                </a:solidFill>
              </a:rPr>
              <a:t>入队</a:t>
            </a:r>
            <a:r>
              <a:rPr lang="zh-CN" altLang="en-US" dirty="0">
                <a:solidFill>
                  <a:srgbClr val="0D0D0D"/>
                </a:solidFill>
              </a:rPr>
              <a:t>：</a:t>
            </a:r>
            <a:r>
              <a:rPr lang="zh-CN" altLang="en-US" dirty="0"/>
              <a:t>向队列</a:t>
            </a:r>
            <a:r>
              <a:rPr lang="en-US" altLang="zh-CN" dirty="0"/>
              <a:t>Q</a:t>
            </a:r>
            <a:r>
              <a:rPr lang="zh-CN" altLang="en-US" dirty="0"/>
              <a:t>插入一个数据元素</a:t>
            </a:r>
            <a:r>
              <a:rPr lang="en-US" altLang="zh-CN" dirty="0"/>
              <a:t>e</a:t>
            </a:r>
            <a:r>
              <a:rPr lang="zh-CN" altLang="en-US" dirty="0"/>
              <a:t>。</a:t>
            </a:r>
          </a:p>
          <a:p>
            <a:pPr marL="174625" indent="1588" eaLnBrk="1" hangingPunct="1">
              <a:lnSpc>
                <a:spcPct val="100000"/>
              </a:lnSpc>
              <a:spcBef>
                <a:spcPts val="600"/>
              </a:spcBef>
              <a:buFont typeface="Wingdings" pitchFamily="2" charset="2"/>
              <a:buNone/>
            </a:pPr>
            <a:r>
              <a:rPr lang="en-US" altLang="zh-CN" sz="2400" dirty="0" err="1"/>
              <a:t>InQueue</a:t>
            </a:r>
            <a:r>
              <a:rPr lang="en-US" altLang="zh-CN" sz="2400" dirty="0"/>
              <a:t>(</a:t>
            </a:r>
            <a:r>
              <a:rPr lang="en-US" altLang="zh-CN" sz="2400" dirty="0" err="1"/>
              <a:t>SQueue</a:t>
            </a:r>
            <a:r>
              <a:rPr lang="en-US" altLang="zh-CN" sz="2400" dirty="0"/>
              <a:t> &amp;Q, Type e)</a:t>
            </a:r>
          </a:p>
          <a:p>
            <a:pPr marL="174625" indent="1588" eaLnBrk="1" hangingPunct="1">
              <a:lnSpc>
                <a:spcPct val="100000"/>
              </a:lnSpc>
              <a:spcBef>
                <a:spcPts val="600"/>
              </a:spcBef>
              <a:buFont typeface="Wingdings" pitchFamily="2" charset="2"/>
              <a:buNone/>
            </a:pPr>
            <a:r>
              <a:rPr lang="en-US" altLang="zh-CN" sz="2400" dirty="0"/>
              <a:t>{	if (</a:t>
            </a:r>
            <a:r>
              <a:rPr lang="en-US" altLang="zh-CN" sz="2400" dirty="0" err="1">
                <a:solidFill>
                  <a:srgbClr val="CC00CC"/>
                </a:solidFill>
              </a:rPr>
              <a:t>Q.rear-Q.front</a:t>
            </a:r>
            <a:r>
              <a:rPr lang="en-US" altLang="zh-CN" sz="2400" dirty="0">
                <a:solidFill>
                  <a:srgbClr val="CC00CC"/>
                </a:solidFill>
              </a:rPr>
              <a:t>&gt;=</a:t>
            </a:r>
            <a:r>
              <a:rPr lang="en-US" altLang="zh-CN" sz="2400" dirty="0" err="1">
                <a:solidFill>
                  <a:srgbClr val="CC00CC"/>
                </a:solidFill>
              </a:rPr>
              <a:t>Q.queuesize</a:t>
            </a:r>
            <a:r>
              <a:rPr lang="en-US" altLang="zh-CN" sz="2400" dirty="0"/>
              <a:t>) </a:t>
            </a:r>
          </a:p>
          <a:p>
            <a:pPr marL="174625" indent="1588" eaLnBrk="1" hangingPunct="1">
              <a:lnSpc>
                <a:spcPct val="100000"/>
              </a:lnSpc>
              <a:spcBef>
                <a:spcPts val="600"/>
              </a:spcBef>
              <a:buFont typeface="Wingdings" pitchFamily="2" charset="2"/>
              <a:buNone/>
            </a:pPr>
            <a:r>
              <a:rPr lang="en-US" altLang="zh-CN" sz="2400" dirty="0">
                <a:solidFill>
                  <a:srgbClr val="CC3300"/>
                </a:solidFill>
              </a:rPr>
              <a:t>	{	</a:t>
            </a:r>
            <a:r>
              <a:rPr lang="en-US" altLang="zh-CN" sz="2400" dirty="0" err="1">
                <a:solidFill>
                  <a:srgbClr val="CC3300"/>
                </a:solidFill>
              </a:rPr>
              <a:t>Q.front</a:t>
            </a:r>
            <a:r>
              <a:rPr lang="en-US" altLang="zh-CN" sz="2400" dirty="0"/>
              <a:t>=(Type *) </a:t>
            </a:r>
            <a:r>
              <a:rPr lang="en-US" altLang="zh-CN" sz="2400" dirty="0" err="1"/>
              <a:t>realloc</a:t>
            </a:r>
            <a:r>
              <a:rPr lang="en-US" altLang="zh-CN" sz="2400" dirty="0"/>
              <a:t>(</a:t>
            </a:r>
            <a:r>
              <a:rPr lang="en-US" altLang="zh-CN" sz="2000" dirty="0" err="1"/>
              <a:t>Q.front</a:t>
            </a:r>
            <a:r>
              <a:rPr lang="en-US" altLang="zh-CN" sz="2000" dirty="0"/>
              <a:t>,</a:t>
            </a:r>
            <a:endParaRPr lang="en-US" altLang="zh-CN" sz="2400" dirty="0"/>
          </a:p>
          <a:p>
            <a:pPr marL="174625" indent="1588" eaLnBrk="1" hangingPunct="1">
              <a:lnSpc>
                <a:spcPct val="100000"/>
              </a:lnSpc>
              <a:spcBef>
                <a:spcPts val="600"/>
              </a:spcBef>
              <a:buFont typeface="Wingdings" pitchFamily="2" charset="2"/>
              <a:buNone/>
            </a:pPr>
            <a:r>
              <a:rPr lang="en-US" altLang="zh-CN" sz="2400" dirty="0"/>
              <a:t>		     (</a:t>
            </a:r>
            <a:r>
              <a:rPr lang="en-US" altLang="zh-CN" sz="2400" dirty="0" err="1"/>
              <a:t>Q.queuesize</a:t>
            </a:r>
            <a:r>
              <a:rPr lang="en-US" altLang="zh-CN" sz="2400" dirty="0"/>
              <a:t>+</a:t>
            </a:r>
            <a:r>
              <a:rPr lang="zh-CN" altLang="en-US" sz="2400" dirty="0">
                <a:solidFill>
                  <a:srgbClr val="CC00CC"/>
                </a:solidFill>
              </a:rPr>
              <a:t>△Ｎ</a:t>
            </a:r>
            <a:r>
              <a:rPr lang="en-US" altLang="zh-CN" sz="2400" dirty="0"/>
              <a:t>)</a:t>
            </a:r>
            <a:r>
              <a:rPr lang="en-US" altLang="zh-CN" sz="2400" dirty="0" err="1"/>
              <a:t>sizeof</a:t>
            </a:r>
            <a:r>
              <a:rPr lang="en-US" altLang="zh-CN" sz="2400" dirty="0"/>
              <a:t>(Type))</a:t>
            </a:r>
            <a:r>
              <a:rPr lang="zh-CN" altLang="en-US" sz="2400" dirty="0"/>
              <a:t>；</a:t>
            </a:r>
            <a:endParaRPr lang="zh-CN" altLang="en-US" sz="2400" dirty="0">
              <a:solidFill>
                <a:srgbClr val="008000"/>
              </a:solidFill>
            </a:endParaRPr>
          </a:p>
          <a:p>
            <a:pPr marL="174625" indent="1588" eaLnBrk="1" hangingPunct="1">
              <a:lnSpc>
                <a:spcPct val="100000"/>
              </a:lnSpc>
              <a:spcBef>
                <a:spcPts val="600"/>
              </a:spcBef>
              <a:buFont typeface="Wingdings" pitchFamily="2" charset="2"/>
              <a:buNone/>
            </a:pPr>
            <a:r>
              <a:rPr lang="en-US" altLang="zh-CN" sz="2400" dirty="0"/>
              <a:t>		</a:t>
            </a:r>
            <a:r>
              <a:rPr lang="en-US" altLang="zh-CN" sz="2400" dirty="0" err="1"/>
              <a:t>Q.rear</a:t>
            </a:r>
            <a:r>
              <a:rPr lang="en-US" altLang="zh-CN" sz="2400" dirty="0"/>
              <a:t>=</a:t>
            </a:r>
            <a:r>
              <a:rPr lang="en-US" altLang="zh-CN" sz="2400" dirty="0" err="1"/>
              <a:t>Q.front+Q.Queuesize</a:t>
            </a:r>
            <a:r>
              <a:rPr lang="zh-CN" altLang="en-US" sz="2400" dirty="0"/>
              <a:t>；</a:t>
            </a:r>
          </a:p>
          <a:p>
            <a:pPr marL="174625" indent="1588" eaLnBrk="1" hangingPunct="1">
              <a:lnSpc>
                <a:spcPct val="100000"/>
              </a:lnSpc>
              <a:spcBef>
                <a:spcPts val="600"/>
              </a:spcBef>
              <a:buFont typeface="Wingdings" pitchFamily="2" charset="2"/>
              <a:buNone/>
            </a:pPr>
            <a:r>
              <a:rPr lang="en-US" altLang="zh-CN" sz="2400" dirty="0"/>
              <a:t>		</a:t>
            </a:r>
            <a:r>
              <a:rPr lang="en-US" altLang="zh-CN" sz="2400" dirty="0" err="1"/>
              <a:t>Q.Queuesize</a:t>
            </a:r>
            <a:r>
              <a:rPr lang="en-US" altLang="zh-CN" sz="2400" dirty="0"/>
              <a:t>+=</a:t>
            </a:r>
            <a:r>
              <a:rPr lang="zh-CN" altLang="en-US" sz="2400" dirty="0">
                <a:solidFill>
                  <a:srgbClr val="CC00CC"/>
                </a:solidFill>
              </a:rPr>
              <a:t> △Ｎ</a:t>
            </a:r>
            <a:r>
              <a:rPr lang="zh-CN" altLang="en-US" sz="2400" dirty="0"/>
              <a:t>；</a:t>
            </a:r>
            <a:r>
              <a:rPr lang="en-US" altLang="zh-CN" sz="2400" dirty="0">
                <a:solidFill>
                  <a:srgbClr val="CC3300"/>
                </a:solidFill>
              </a:rPr>
              <a:t>}</a:t>
            </a:r>
          </a:p>
          <a:p>
            <a:pPr marL="174625" indent="1588" eaLnBrk="1" hangingPunct="1">
              <a:lnSpc>
                <a:spcPct val="100000"/>
              </a:lnSpc>
              <a:spcBef>
                <a:spcPts val="600"/>
              </a:spcBef>
              <a:buFont typeface="Wingdings" pitchFamily="2" charset="2"/>
              <a:buNone/>
            </a:pPr>
            <a:r>
              <a:rPr lang="en-US" altLang="zh-CN" sz="2400" dirty="0"/>
              <a:t>	*</a:t>
            </a:r>
            <a:r>
              <a:rPr lang="en-US" altLang="zh-CN" sz="2400" dirty="0" err="1"/>
              <a:t>Q.rear</a:t>
            </a:r>
            <a:r>
              <a:rPr lang="en-US" altLang="zh-CN" sz="2400" dirty="0"/>
              <a:t>++=e;</a:t>
            </a:r>
            <a:r>
              <a:rPr lang="zh-CN" altLang="en-US" sz="2400" dirty="0"/>
              <a:t>　</a:t>
            </a:r>
            <a:r>
              <a:rPr lang="en-US" altLang="zh-CN" sz="2400" dirty="0">
                <a:solidFill>
                  <a:srgbClr val="008000"/>
                </a:solidFill>
              </a:rPr>
              <a:t>//</a:t>
            </a:r>
            <a:r>
              <a:rPr lang="zh-CN" altLang="en-US" sz="2000" dirty="0">
                <a:solidFill>
                  <a:srgbClr val="008000"/>
                </a:solidFill>
              </a:rPr>
              <a:t>在队尾插入数据元素</a:t>
            </a:r>
            <a:r>
              <a:rPr lang="en-US" altLang="zh-CN" sz="2000" dirty="0">
                <a:solidFill>
                  <a:srgbClr val="008000"/>
                </a:solidFill>
              </a:rPr>
              <a:t>e</a:t>
            </a:r>
            <a:r>
              <a:rPr lang="zh-CN" altLang="en-US" sz="2000" dirty="0">
                <a:solidFill>
                  <a:srgbClr val="008000"/>
                </a:solidFill>
              </a:rPr>
              <a:t>，</a:t>
            </a:r>
            <a:r>
              <a:rPr lang="en-US" altLang="zh-CN" sz="2000" dirty="0">
                <a:solidFill>
                  <a:srgbClr val="008000"/>
                </a:solidFill>
              </a:rPr>
              <a:t>rear+1</a:t>
            </a:r>
          </a:p>
          <a:p>
            <a:pPr marL="174625" indent="1588" eaLnBrk="1" hangingPunct="1">
              <a:lnSpc>
                <a:spcPct val="100000"/>
              </a:lnSpc>
              <a:spcBef>
                <a:spcPts val="600"/>
              </a:spcBef>
              <a:buFont typeface="Wingdings" pitchFamily="2" charset="2"/>
              <a:buNone/>
            </a:pPr>
            <a:r>
              <a:rPr lang="en-US" altLang="zh-CN" sz="2400" dirty="0"/>
              <a:t>} </a:t>
            </a:r>
            <a:r>
              <a:rPr lang="en-US" altLang="zh-CN" sz="2400" dirty="0">
                <a:solidFill>
                  <a:srgbClr val="008000"/>
                </a:solidFill>
              </a:rPr>
              <a:t>// </a:t>
            </a:r>
            <a:r>
              <a:rPr lang="en-US" altLang="zh-CN" sz="2400" dirty="0" err="1">
                <a:solidFill>
                  <a:srgbClr val="008000"/>
                </a:solidFill>
              </a:rPr>
              <a:t>InQueue</a:t>
            </a:r>
            <a:endParaRPr lang="zh-CN" altLang="en-US" sz="2400" dirty="0">
              <a:solidFill>
                <a:srgbClr val="008000"/>
              </a:solidFill>
            </a:endParaRPr>
          </a:p>
        </p:txBody>
      </p:sp>
      <p:sp>
        <p:nvSpPr>
          <p:cNvPr id="117764" name="灯片编号占位符 1"/>
          <p:cNvSpPr>
            <a:spLocks noGrp="1"/>
          </p:cNvSpPr>
          <p:nvPr>
            <p:ph type="sldNum" sz="quarter" idx="10"/>
          </p:nvPr>
        </p:nvSpPr>
        <p:spPr>
          <a:noFill/>
        </p:spPr>
        <p:txBody>
          <a:bodyPr/>
          <a:lstStyle/>
          <a:p>
            <a:fld id="{33B64502-2CB6-4943-BE66-F20A1DD530E9}" type="slidenum">
              <a:rPr lang="zh-CN" altLang="en-US" smtClean="0">
                <a:ea typeface="宋体" charset="-122"/>
              </a:rPr>
              <a:pPr/>
              <a:t>77</a:t>
            </a:fld>
            <a:endParaRPr lang="en-US" altLang="zh-CN">
              <a:ea typeface="宋体" charset="-122"/>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顺序队列</a:t>
            </a:r>
          </a:p>
        </p:txBody>
      </p:sp>
      <p:sp>
        <p:nvSpPr>
          <p:cNvPr id="118787" name="Rectangle 3"/>
          <p:cNvSpPr>
            <a:spLocks noGrp="1" noChangeArrowheads="1"/>
          </p:cNvSpPr>
          <p:nvPr>
            <p:ph idx="1"/>
          </p:nvPr>
        </p:nvSpPr>
        <p:spPr>
          <a:xfrm>
            <a:off x="1000125" y="1600200"/>
            <a:ext cx="7143750" cy="4525963"/>
          </a:xfrm>
        </p:spPr>
        <p:txBody>
          <a:bodyPr rIns="180000" bIns="108000"/>
          <a:lstStyle/>
          <a:p>
            <a:pPr marL="174625" indent="1588" eaLnBrk="1" hangingPunct="1">
              <a:lnSpc>
                <a:spcPct val="120000"/>
              </a:lnSpc>
              <a:buFont typeface="Wingdings" pitchFamily="2" charset="2"/>
              <a:buNone/>
            </a:pPr>
            <a:r>
              <a:rPr lang="en-US" altLang="zh-CN" dirty="0">
                <a:solidFill>
                  <a:srgbClr val="008000"/>
                </a:solidFill>
              </a:rPr>
              <a:t>(2)</a:t>
            </a:r>
            <a:r>
              <a:rPr lang="zh-CN" altLang="en-US" dirty="0">
                <a:solidFill>
                  <a:srgbClr val="C00000"/>
                </a:solidFill>
              </a:rPr>
              <a:t>出队</a:t>
            </a:r>
            <a:r>
              <a:rPr lang="zh-CN" altLang="en-US" dirty="0">
                <a:solidFill>
                  <a:srgbClr val="0D0D0D"/>
                </a:solidFill>
              </a:rPr>
              <a:t>：</a:t>
            </a:r>
            <a:r>
              <a:rPr lang="zh-CN" altLang="en-US" dirty="0"/>
              <a:t>删除</a:t>
            </a:r>
            <a:r>
              <a:rPr lang="en-US" altLang="zh-CN" dirty="0"/>
              <a:t>Q</a:t>
            </a:r>
            <a:r>
              <a:rPr lang="zh-CN" altLang="en-US" dirty="0"/>
              <a:t>的队首元素，并用</a:t>
            </a:r>
            <a:r>
              <a:rPr lang="en-US" altLang="zh-CN" dirty="0"/>
              <a:t>e</a:t>
            </a:r>
            <a:r>
              <a:rPr lang="zh-CN" altLang="en-US" dirty="0"/>
              <a:t>返回。</a:t>
            </a:r>
          </a:p>
          <a:p>
            <a:pPr marL="174625" indent="1588" eaLnBrk="1" hangingPunct="1">
              <a:lnSpc>
                <a:spcPct val="120000"/>
              </a:lnSpc>
              <a:buFont typeface="Wingdings" pitchFamily="2" charset="2"/>
              <a:buNone/>
            </a:pPr>
            <a:r>
              <a:rPr lang="en-US" altLang="zh-CN" dirty="0" err="1"/>
              <a:t>OutQueue</a:t>
            </a:r>
            <a:r>
              <a:rPr lang="en-US" altLang="zh-CN" dirty="0"/>
              <a:t>(</a:t>
            </a:r>
            <a:r>
              <a:rPr lang="en-US" altLang="zh-CN" dirty="0" err="1"/>
              <a:t>SQueue</a:t>
            </a:r>
            <a:r>
              <a:rPr lang="en-US" altLang="zh-CN" dirty="0"/>
              <a:t> &amp;Q, Type &amp;e)</a:t>
            </a:r>
          </a:p>
          <a:p>
            <a:pPr marL="174625" indent="1588" eaLnBrk="1" hangingPunct="1">
              <a:lnSpc>
                <a:spcPct val="120000"/>
              </a:lnSpc>
              <a:buFont typeface="Wingdings" pitchFamily="2" charset="2"/>
              <a:buNone/>
            </a:pPr>
            <a:r>
              <a:rPr lang="en-US" altLang="zh-CN" dirty="0"/>
              <a:t>{</a:t>
            </a:r>
          </a:p>
          <a:p>
            <a:pPr marL="174625" indent="1588" eaLnBrk="1" hangingPunct="1">
              <a:lnSpc>
                <a:spcPct val="120000"/>
              </a:lnSpc>
              <a:buFont typeface="Wingdings" pitchFamily="2" charset="2"/>
              <a:buNone/>
            </a:pPr>
            <a:r>
              <a:rPr lang="en-US" altLang="zh-CN" dirty="0"/>
              <a:t>	if (</a:t>
            </a:r>
            <a:r>
              <a:rPr lang="en-US" altLang="zh-CN" dirty="0" err="1"/>
              <a:t>Q.rear</a:t>
            </a:r>
            <a:r>
              <a:rPr lang="en-US" altLang="zh-CN" dirty="0"/>
              <a:t>!=</a:t>
            </a:r>
            <a:r>
              <a:rPr lang="en-US" altLang="zh-CN" dirty="0" err="1">
                <a:solidFill>
                  <a:srgbClr val="C00000"/>
                </a:solidFill>
              </a:rPr>
              <a:t>Q.front</a:t>
            </a:r>
            <a:r>
              <a:rPr lang="en-US" altLang="zh-CN" dirty="0"/>
              <a:t>) e=*</a:t>
            </a:r>
            <a:r>
              <a:rPr lang="en-US" altLang="zh-CN" dirty="0" err="1"/>
              <a:t>Q.front</a:t>
            </a:r>
            <a:r>
              <a:rPr lang="en-US" altLang="zh-CN" dirty="0"/>
              <a:t>++;</a:t>
            </a:r>
            <a:endParaRPr lang="zh-CN" altLang="en-US" dirty="0"/>
          </a:p>
          <a:p>
            <a:pPr marL="174625" indent="1588" eaLnBrk="1" hangingPunct="1">
              <a:lnSpc>
                <a:spcPct val="120000"/>
              </a:lnSpc>
              <a:buFont typeface="Wingdings" pitchFamily="2" charset="2"/>
              <a:buNone/>
            </a:pPr>
            <a:r>
              <a:rPr lang="en-US" altLang="zh-CN" dirty="0"/>
              <a:t>} </a:t>
            </a:r>
            <a:r>
              <a:rPr lang="en-US" altLang="zh-CN" dirty="0">
                <a:solidFill>
                  <a:srgbClr val="008000"/>
                </a:solidFill>
              </a:rPr>
              <a:t>// </a:t>
            </a:r>
            <a:r>
              <a:rPr lang="en-US" altLang="zh-CN" dirty="0" err="1">
                <a:solidFill>
                  <a:srgbClr val="008000"/>
                </a:solidFill>
              </a:rPr>
              <a:t>OutQueue</a:t>
            </a:r>
            <a:endParaRPr lang="zh-CN" altLang="en-US" dirty="0">
              <a:solidFill>
                <a:srgbClr val="008000"/>
              </a:solidFill>
            </a:endParaRPr>
          </a:p>
        </p:txBody>
      </p:sp>
      <p:sp>
        <p:nvSpPr>
          <p:cNvPr id="118788" name="灯片编号占位符 1"/>
          <p:cNvSpPr>
            <a:spLocks noGrp="1"/>
          </p:cNvSpPr>
          <p:nvPr>
            <p:ph type="sldNum" sz="quarter" idx="10"/>
          </p:nvPr>
        </p:nvSpPr>
        <p:spPr>
          <a:noFill/>
        </p:spPr>
        <p:txBody>
          <a:bodyPr/>
          <a:lstStyle/>
          <a:p>
            <a:fld id="{A7DC51F2-34E4-4B7D-8BA7-BE0FE1101A6D}" type="slidenum">
              <a:rPr lang="zh-CN" altLang="en-US" smtClean="0">
                <a:ea typeface="宋体" charset="-122"/>
              </a:rPr>
              <a:pPr/>
              <a:t>78</a:t>
            </a:fld>
            <a:endParaRPr lang="en-US" altLang="zh-CN">
              <a:ea typeface="宋体" charset="-122"/>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链队列</a:t>
            </a:r>
          </a:p>
        </p:txBody>
      </p:sp>
      <p:sp>
        <p:nvSpPr>
          <p:cNvPr id="119811" name="Rectangle 3"/>
          <p:cNvSpPr>
            <a:spLocks noGrp="1" noChangeArrowheads="1"/>
          </p:cNvSpPr>
          <p:nvPr>
            <p:ph idx="1"/>
          </p:nvPr>
        </p:nvSpPr>
        <p:spPr>
          <a:xfrm>
            <a:off x="1000125" y="1600200"/>
            <a:ext cx="7143750" cy="4525963"/>
          </a:xfrm>
        </p:spPr>
        <p:txBody>
          <a:bodyPr rIns="180000" bIns="108000"/>
          <a:lstStyle/>
          <a:p>
            <a:pPr marL="174625" indent="1588" eaLnBrk="1" hangingPunct="1">
              <a:buFont typeface="Wingdings" pitchFamily="2" charset="2"/>
              <a:buNone/>
            </a:pPr>
            <a:r>
              <a:rPr lang="zh-CN" altLang="en-US" dirty="0">
                <a:solidFill>
                  <a:srgbClr val="C00000"/>
                </a:solidFill>
              </a:rPr>
              <a:t>链队列</a:t>
            </a:r>
            <a:r>
              <a:rPr lang="zh-CN" altLang="en-US" dirty="0"/>
              <a:t>：用链式存储结构表示的队列。</a:t>
            </a:r>
          </a:p>
          <a:p>
            <a:pPr marL="174625" indent="1588" eaLnBrk="1" hangingPunct="1">
              <a:buFont typeface="Wingdings" pitchFamily="2" charset="2"/>
              <a:buNone/>
            </a:pPr>
            <a:r>
              <a:rPr lang="en-US" altLang="zh-CN" dirty="0" err="1"/>
              <a:t>typedef</a:t>
            </a:r>
            <a:r>
              <a:rPr lang="en-US" altLang="zh-CN" dirty="0"/>
              <a:t> </a:t>
            </a:r>
            <a:r>
              <a:rPr lang="en-US" altLang="zh-CN" dirty="0" err="1">
                <a:solidFill>
                  <a:srgbClr val="3333FF"/>
                </a:solidFill>
              </a:rPr>
              <a:t>struct</a:t>
            </a:r>
            <a:r>
              <a:rPr lang="en-US" altLang="zh-CN" dirty="0">
                <a:solidFill>
                  <a:srgbClr val="3333FF"/>
                </a:solidFill>
              </a:rPr>
              <a:t> </a:t>
            </a:r>
            <a:r>
              <a:rPr lang="en-US" altLang="zh-CN" dirty="0" err="1">
                <a:solidFill>
                  <a:srgbClr val="3333FF"/>
                </a:solidFill>
              </a:rPr>
              <a:t>QNode</a:t>
            </a:r>
            <a:endParaRPr lang="en-US" altLang="zh-CN" dirty="0"/>
          </a:p>
          <a:p>
            <a:pPr marL="174625" indent="1588" eaLnBrk="1" hangingPunct="1">
              <a:buFont typeface="Wingdings" pitchFamily="2" charset="2"/>
              <a:buNone/>
            </a:pPr>
            <a:r>
              <a:rPr lang="en-US" altLang="zh-CN" dirty="0"/>
              <a:t>{</a:t>
            </a:r>
          </a:p>
          <a:p>
            <a:pPr marL="174625" indent="1588" eaLnBrk="1" hangingPunct="1">
              <a:buFont typeface="Wingdings" pitchFamily="2" charset="2"/>
              <a:buNone/>
            </a:pPr>
            <a:r>
              <a:rPr lang="en-US" altLang="zh-CN" dirty="0"/>
              <a:t>	Type data;   </a:t>
            </a:r>
            <a:r>
              <a:rPr lang="en-US" altLang="zh-CN" dirty="0">
                <a:solidFill>
                  <a:srgbClr val="008000"/>
                </a:solidFill>
              </a:rPr>
              <a:t>//</a:t>
            </a:r>
            <a:r>
              <a:rPr lang="zh-CN" altLang="en-US" dirty="0">
                <a:solidFill>
                  <a:srgbClr val="008000"/>
                </a:solidFill>
              </a:rPr>
              <a:t>数据域</a:t>
            </a:r>
          </a:p>
          <a:p>
            <a:pPr marL="174625" indent="1588" eaLnBrk="1" hangingPunct="1">
              <a:buFont typeface="Wingdings" pitchFamily="2" charset="2"/>
              <a:buNone/>
            </a:pPr>
            <a:r>
              <a:rPr lang="en-US" altLang="zh-CN" dirty="0"/>
              <a:t>	</a:t>
            </a:r>
            <a:r>
              <a:rPr lang="en-US" altLang="zh-CN" dirty="0" err="1">
                <a:solidFill>
                  <a:srgbClr val="3333FF"/>
                </a:solidFill>
              </a:rPr>
              <a:t>struct</a:t>
            </a:r>
            <a:r>
              <a:rPr lang="en-US" altLang="zh-CN" dirty="0">
                <a:solidFill>
                  <a:srgbClr val="3333FF"/>
                </a:solidFill>
              </a:rPr>
              <a:t> </a:t>
            </a:r>
            <a:r>
              <a:rPr lang="en-US" altLang="zh-CN" dirty="0" err="1">
                <a:solidFill>
                  <a:srgbClr val="3333FF"/>
                </a:solidFill>
              </a:rPr>
              <a:t>QNode</a:t>
            </a:r>
            <a:r>
              <a:rPr lang="en-US" altLang="zh-CN" dirty="0"/>
              <a:t> *next;   </a:t>
            </a:r>
            <a:r>
              <a:rPr lang="en-US" altLang="zh-CN" dirty="0">
                <a:solidFill>
                  <a:srgbClr val="008000"/>
                </a:solidFill>
              </a:rPr>
              <a:t>//</a:t>
            </a:r>
            <a:r>
              <a:rPr lang="zh-CN" altLang="en-US" dirty="0">
                <a:solidFill>
                  <a:srgbClr val="008000"/>
                </a:solidFill>
              </a:rPr>
              <a:t>指针域</a:t>
            </a:r>
          </a:p>
          <a:p>
            <a:pPr marL="174625" indent="1588" eaLnBrk="1" hangingPunct="1">
              <a:buFont typeface="Wingdings" pitchFamily="2" charset="2"/>
              <a:buNone/>
            </a:pPr>
            <a:r>
              <a:rPr lang="en-US" altLang="zh-CN" dirty="0"/>
              <a:t>} </a:t>
            </a:r>
            <a:r>
              <a:rPr lang="en-US" altLang="zh-CN" dirty="0" err="1"/>
              <a:t>QNode</a:t>
            </a:r>
            <a:r>
              <a:rPr lang="en-US" altLang="zh-CN" dirty="0"/>
              <a:t>, *</a:t>
            </a:r>
            <a:r>
              <a:rPr lang="en-US" altLang="zh-CN" dirty="0" err="1"/>
              <a:t>LinkQueue</a:t>
            </a:r>
            <a:r>
              <a:rPr lang="en-US" altLang="zh-CN" dirty="0"/>
              <a:t>;   </a:t>
            </a:r>
            <a:r>
              <a:rPr lang="en-US" altLang="zh-CN" dirty="0">
                <a:solidFill>
                  <a:srgbClr val="008000"/>
                </a:solidFill>
              </a:rPr>
              <a:t>//</a:t>
            </a:r>
            <a:r>
              <a:rPr lang="zh-CN" altLang="en-US" dirty="0">
                <a:solidFill>
                  <a:srgbClr val="008000"/>
                </a:solidFill>
              </a:rPr>
              <a:t>链队列结构类型</a:t>
            </a:r>
          </a:p>
        </p:txBody>
      </p:sp>
      <p:sp>
        <p:nvSpPr>
          <p:cNvPr id="119812" name="灯片编号占位符 1"/>
          <p:cNvSpPr>
            <a:spLocks noGrp="1"/>
          </p:cNvSpPr>
          <p:nvPr>
            <p:ph type="sldNum" sz="quarter" idx="10"/>
          </p:nvPr>
        </p:nvSpPr>
        <p:spPr>
          <a:noFill/>
        </p:spPr>
        <p:txBody>
          <a:bodyPr/>
          <a:lstStyle/>
          <a:p>
            <a:fld id="{AF444F7B-F8A8-4C38-9F78-8E938E803CD1}" type="slidenum">
              <a:rPr lang="zh-CN" altLang="en-US" smtClean="0">
                <a:ea typeface="宋体" charset="-122"/>
              </a:rPr>
              <a:pPr/>
              <a:t>79</a:t>
            </a:fld>
            <a:endParaRPr lang="en-US" altLang="zh-CN">
              <a:ea typeface="宋体"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顺序表</a:t>
            </a:r>
          </a:p>
        </p:txBody>
      </p:sp>
      <p:sp>
        <p:nvSpPr>
          <p:cNvPr id="13315" name="Rectangle 3"/>
          <p:cNvSpPr>
            <a:spLocks noGrp="1" noChangeArrowheads="1"/>
          </p:cNvSpPr>
          <p:nvPr>
            <p:ph idx="1"/>
          </p:nvPr>
        </p:nvSpPr>
        <p:spPr>
          <a:xfrm>
            <a:off x="1000125" y="1600200"/>
            <a:ext cx="7143750" cy="4525963"/>
          </a:xfrm>
        </p:spPr>
        <p:txBody>
          <a:bodyPr/>
          <a:lstStyle/>
          <a:p>
            <a:pPr algn="just" eaLnBrk="1" hangingPunct="1">
              <a:buFont typeface="Wingdings" pitchFamily="2" charset="2"/>
              <a:buNone/>
            </a:pPr>
            <a:r>
              <a:rPr lang="en-US" altLang="zh-CN"/>
              <a:t>C</a:t>
            </a:r>
            <a:r>
              <a:rPr lang="zh-CN" altLang="en-US"/>
              <a:t>语言中的数组描述：</a:t>
            </a:r>
          </a:p>
          <a:p>
            <a:pPr eaLnBrk="1" hangingPunct="1">
              <a:buFont typeface="Wingdings" pitchFamily="2" charset="2"/>
              <a:buNone/>
            </a:pPr>
            <a:r>
              <a:rPr lang="en-US" altLang="zh-CN"/>
              <a:t>	</a:t>
            </a:r>
            <a:r>
              <a:rPr lang="en-US" altLang="zh-CN">
                <a:solidFill>
                  <a:srgbClr val="0000CC"/>
                </a:solidFill>
              </a:rPr>
              <a:t>Type</a:t>
            </a:r>
            <a:r>
              <a:rPr lang="en-US" altLang="zh-CN"/>
              <a:t> A[N];   </a:t>
            </a:r>
            <a:r>
              <a:rPr lang="en-US" altLang="zh-CN">
                <a:solidFill>
                  <a:srgbClr val="008000"/>
                </a:solidFill>
              </a:rPr>
              <a:t>//Type: </a:t>
            </a:r>
            <a:r>
              <a:rPr lang="zh-CN" altLang="en-US">
                <a:solidFill>
                  <a:srgbClr val="008000"/>
                </a:solidFill>
              </a:rPr>
              <a:t>数据类型</a:t>
            </a:r>
            <a:endParaRPr lang="en-US" altLang="zh-CN">
              <a:solidFill>
                <a:srgbClr val="008000"/>
              </a:solidFill>
            </a:endParaRPr>
          </a:p>
          <a:p>
            <a:pPr eaLnBrk="1" hangingPunct="1">
              <a:buFont typeface="Wingdings" pitchFamily="2" charset="2"/>
              <a:buNone/>
            </a:pPr>
            <a:r>
              <a:rPr lang="zh-CN" altLang="en-US">
                <a:solidFill>
                  <a:srgbClr val="008000"/>
                </a:solidFill>
                <a:sym typeface="Wingdings" pitchFamily="2" charset="2"/>
              </a:rPr>
              <a:t></a:t>
            </a:r>
            <a:r>
              <a:rPr lang="zh-CN" altLang="en-US">
                <a:sym typeface="Wingdings" pitchFamily="2" charset="2"/>
              </a:rPr>
              <a:t>声明一块大小固定的空间。</a:t>
            </a:r>
          </a:p>
          <a:p>
            <a:pPr eaLnBrk="1" hangingPunct="1">
              <a:spcBef>
                <a:spcPct val="50000"/>
              </a:spcBef>
              <a:buFont typeface="Wingdings" pitchFamily="2" charset="2"/>
              <a:buNone/>
            </a:pPr>
            <a:r>
              <a:rPr lang="zh-CN" altLang="en-US"/>
              <a:t>或者 </a:t>
            </a:r>
            <a:r>
              <a:rPr lang="en-US" altLang="zh-CN">
                <a:solidFill>
                  <a:srgbClr val="0000CC"/>
                </a:solidFill>
              </a:rPr>
              <a:t>Type</a:t>
            </a:r>
            <a:r>
              <a:rPr lang="en-US" altLang="zh-CN"/>
              <a:t> *A;</a:t>
            </a:r>
          </a:p>
          <a:p>
            <a:pPr eaLnBrk="1" hangingPunct="1">
              <a:buFont typeface="Wingdings" pitchFamily="2" charset="2"/>
              <a:buNone/>
            </a:pPr>
            <a:r>
              <a:rPr lang="zh-CN" altLang="en-US">
                <a:solidFill>
                  <a:srgbClr val="008000"/>
                </a:solidFill>
                <a:sym typeface="Wingdings" pitchFamily="2" charset="2"/>
              </a:rPr>
              <a:t></a:t>
            </a:r>
            <a:r>
              <a:rPr lang="zh-CN" altLang="en-US">
                <a:sym typeface="Wingdings" pitchFamily="2" charset="2"/>
              </a:rPr>
              <a:t>指向</a:t>
            </a:r>
            <a:r>
              <a:rPr lang="zh-CN" altLang="en-US">
                <a:latin typeface="Arial" charset="0"/>
                <a:sym typeface="Wingdings" pitchFamily="2" charset="2"/>
              </a:rPr>
              <a:t>“</a:t>
            </a:r>
            <a:r>
              <a:rPr lang="zh-CN" altLang="en-US">
                <a:sym typeface="Wingdings" pitchFamily="2" charset="2"/>
              </a:rPr>
              <a:t>一块</a:t>
            </a:r>
            <a:r>
              <a:rPr lang="zh-CN" altLang="en-US">
                <a:latin typeface="Arial" charset="0"/>
                <a:sym typeface="Wingdings" pitchFamily="2" charset="2"/>
              </a:rPr>
              <a:t>”</a:t>
            </a:r>
            <a:r>
              <a:rPr lang="zh-CN" altLang="en-US">
                <a:sym typeface="Wingdings" pitchFamily="2" charset="2"/>
              </a:rPr>
              <a:t>空间的首地址</a:t>
            </a:r>
            <a:r>
              <a:rPr lang="en-US" altLang="zh-CN">
                <a:solidFill>
                  <a:srgbClr val="008000"/>
                </a:solidFill>
                <a:sym typeface="Wingdings" pitchFamily="2" charset="2"/>
              </a:rPr>
              <a:t>(</a:t>
            </a:r>
            <a:r>
              <a:rPr lang="zh-CN" altLang="en-US">
                <a:solidFill>
                  <a:srgbClr val="008000"/>
                </a:solidFill>
                <a:sym typeface="Wingdings" pitchFamily="2" charset="2"/>
              </a:rPr>
              <a:t>存储数据元素之前，一般需要再申请具体空间</a:t>
            </a:r>
            <a:r>
              <a:rPr lang="en-US" altLang="zh-CN">
                <a:solidFill>
                  <a:srgbClr val="008000"/>
                </a:solidFill>
                <a:sym typeface="Wingdings" pitchFamily="2" charset="2"/>
              </a:rPr>
              <a:t>)</a:t>
            </a:r>
            <a:r>
              <a:rPr lang="zh-CN" altLang="en-US">
                <a:sym typeface="Wingdings" pitchFamily="2" charset="2"/>
              </a:rPr>
              <a:t>。</a:t>
            </a:r>
            <a:endParaRPr lang="en-US" altLang="zh-CN">
              <a:sym typeface="Wingdings" pitchFamily="2" charset="2"/>
            </a:endParaRPr>
          </a:p>
        </p:txBody>
      </p:sp>
      <p:sp>
        <p:nvSpPr>
          <p:cNvPr id="13316" name="灯片编号占位符 1"/>
          <p:cNvSpPr>
            <a:spLocks noGrp="1"/>
          </p:cNvSpPr>
          <p:nvPr>
            <p:ph type="sldNum" sz="quarter" idx="10"/>
          </p:nvPr>
        </p:nvSpPr>
        <p:spPr>
          <a:noFill/>
        </p:spPr>
        <p:txBody>
          <a:bodyPr/>
          <a:lstStyle/>
          <a:p>
            <a:fld id="{A3D9CBE6-3A35-400E-AD10-57EDC238AB81}" type="slidenum">
              <a:rPr lang="zh-CN" altLang="en-US" smtClean="0">
                <a:ea typeface="宋体" charset="-122"/>
              </a:rPr>
              <a:pPr/>
              <a:t>8</a:t>
            </a:fld>
            <a:endParaRPr lang="en-US" altLang="zh-CN">
              <a:ea typeface="宋体" charset="-122"/>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链队列</a:t>
            </a:r>
          </a:p>
        </p:txBody>
      </p:sp>
      <p:sp>
        <p:nvSpPr>
          <p:cNvPr id="120835" name="Rectangle 3"/>
          <p:cNvSpPr>
            <a:spLocks noGrp="1" noChangeArrowheads="1"/>
          </p:cNvSpPr>
          <p:nvPr>
            <p:ph idx="1"/>
          </p:nvPr>
        </p:nvSpPr>
        <p:spPr>
          <a:xfrm>
            <a:off x="1000125" y="1600200"/>
            <a:ext cx="7143750" cy="4525963"/>
          </a:xfrm>
        </p:spPr>
        <p:txBody>
          <a:bodyPr rIns="180000" bIns="108000"/>
          <a:lstStyle/>
          <a:p>
            <a:pPr marL="174625" indent="1588" eaLnBrk="1" hangingPunct="1">
              <a:lnSpc>
                <a:spcPct val="110000"/>
              </a:lnSpc>
              <a:buFont typeface="Wingdings" pitchFamily="2" charset="2"/>
              <a:buNone/>
            </a:pPr>
            <a:r>
              <a:rPr lang="en-US" altLang="zh-CN">
                <a:solidFill>
                  <a:srgbClr val="008000"/>
                </a:solidFill>
              </a:rPr>
              <a:t>(1)</a:t>
            </a:r>
            <a:r>
              <a:rPr lang="zh-CN" altLang="en-US">
                <a:solidFill>
                  <a:srgbClr val="3333FF"/>
                </a:solidFill>
              </a:rPr>
              <a:t>入队</a:t>
            </a:r>
            <a:r>
              <a:rPr lang="zh-CN" altLang="en-US">
                <a:solidFill>
                  <a:srgbClr val="0D0D0D"/>
                </a:solidFill>
              </a:rPr>
              <a:t>：</a:t>
            </a:r>
            <a:r>
              <a:rPr lang="zh-CN" altLang="en-US"/>
              <a:t>在队尾插入一个数据元素</a:t>
            </a:r>
            <a:r>
              <a:rPr lang="en-US" altLang="zh-CN"/>
              <a:t>e</a:t>
            </a:r>
            <a:r>
              <a:rPr lang="zh-CN" altLang="en-US"/>
              <a:t>。</a:t>
            </a:r>
          </a:p>
          <a:p>
            <a:pPr marL="174625" indent="1588" eaLnBrk="1" hangingPunct="1">
              <a:lnSpc>
                <a:spcPct val="110000"/>
              </a:lnSpc>
              <a:buFont typeface="Wingdings" pitchFamily="2" charset="2"/>
              <a:buNone/>
            </a:pPr>
            <a:r>
              <a:rPr lang="en-US" altLang="zh-CN"/>
              <a:t>InsertQueue(LinkQueue &amp;Q, Type e)</a:t>
            </a:r>
          </a:p>
          <a:p>
            <a:pPr marL="174625" indent="1588" eaLnBrk="1" hangingPunct="1">
              <a:lnSpc>
                <a:spcPct val="110000"/>
              </a:lnSpc>
              <a:buFont typeface="Wingdings" pitchFamily="2" charset="2"/>
              <a:buNone/>
            </a:pPr>
            <a:r>
              <a:rPr lang="en-US" altLang="zh-CN"/>
              <a:t>{</a:t>
            </a:r>
          </a:p>
          <a:p>
            <a:pPr marL="174625" indent="1588" eaLnBrk="1" hangingPunct="1">
              <a:lnSpc>
                <a:spcPct val="110000"/>
              </a:lnSpc>
              <a:buFont typeface="Wingdings" pitchFamily="2" charset="2"/>
              <a:buNone/>
            </a:pPr>
            <a:r>
              <a:rPr lang="en-US" altLang="zh-CN"/>
              <a:t>	</a:t>
            </a:r>
            <a:r>
              <a:rPr lang="en-US" altLang="zh-CN">
                <a:solidFill>
                  <a:srgbClr val="C00000"/>
                </a:solidFill>
              </a:rPr>
              <a:t>while (q-&gt;next)  q=q-&gt;next;</a:t>
            </a:r>
          </a:p>
          <a:p>
            <a:pPr marL="174625" indent="1588" eaLnBrk="1" hangingPunct="1">
              <a:lnSpc>
                <a:spcPct val="110000"/>
              </a:lnSpc>
              <a:buFont typeface="Wingdings" pitchFamily="2" charset="2"/>
              <a:buNone/>
            </a:pPr>
            <a:r>
              <a:rPr lang="en-US" altLang="zh-CN"/>
              <a:t>	p=(</a:t>
            </a:r>
            <a:r>
              <a:rPr lang="en-US" altLang="zh-CN" sz="2600"/>
              <a:t>LinkQueue</a:t>
            </a:r>
            <a:r>
              <a:rPr lang="en-US" altLang="zh-CN"/>
              <a:t>) malloc(sizeof(</a:t>
            </a:r>
            <a:r>
              <a:rPr lang="en-US" altLang="zh-CN" sz="2600"/>
              <a:t>QNode</a:t>
            </a:r>
            <a:r>
              <a:rPr lang="en-US" altLang="zh-CN"/>
              <a:t>));</a:t>
            </a:r>
          </a:p>
          <a:p>
            <a:pPr marL="174625" indent="1588" eaLnBrk="1" hangingPunct="1">
              <a:lnSpc>
                <a:spcPct val="110000"/>
              </a:lnSpc>
              <a:buFont typeface="Wingdings" pitchFamily="2" charset="2"/>
              <a:buNone/>
            </a:pPr>
            <a:r>
              <a:rPr lang="en-US" altLang="zh-CN"/>
              <a:t>	p-&gt;data=e;</a:t>
            </a:r>
          </a:p>
          <a:p>
            <a:pPr marL="174625" indent="1588" eaLnBrk="1" hangingPunct="1">
              <a:lnSpc>
                <a:spcPct val="110000"/>
              </a:lnSpc>
              <a:buFont typeface="Wingdings" pitchFamily="2" charset="2"/>
              <a:buNone/>
            </a:pPr>
            <a:r>
              <a:rPr lang="en-US" altLang="zh-CN"/>
              <a:t>	q-&gt;next=p;   </a:t>
            </a:r>
            <a:r>
              <a:rPr lang="en-US" altLang="zh-CN">
                <a:solidFill>
                  <a:srgbClr val="008000"/>
                </a:solidFill>
              </a:rPr>
              <a:t>//</a:t>
            </a:r>
            <a:r>
              <a:rPr lang="zh-CN" altLang="en-US">
                <a:solidFill>
                  <a:srgbClr val="008000"/>
                </a:solidFill>
              </a:rPr>
              <a:t>将新结点链入</a:t>
            </a:r>
            <a:r>
              <a:rPr lang="en-US" altLang="zh-CN">
                <a:solidFill>
                  <a:srgbClr val="008000"/>
                </a:solidFill>
              </a:rPr>
              <a:t>Q</a:t>
            </a:r>
          </a:p>
          <a:p>
            <a:pPr marL="174625" indent="1588" eaLnBrk="1" hangingPunct="1">
              <a:lnSpc>
                <a:spcPct val="110000"/>
              </a:lnSpc>
              <a:buFont typeface="Wingdings" pitchFamily="2" charset="2"/>
              <a:buNone/>
            </a:pPr>
            <a:r>
              <a:rPr lang="en-US" altLang="zh-CN"/>
              <a:t>	p-&gt;next=NULL;</a:t>
            </a:r>
          </a:p>
          <a:p>
            <a:pPr marL="174625" indent="1588" eaLnBrk="1" hangingPunct="1">
              <a:lnSpc>
                <a:spcPct val="110000"/>
              </a:lnSpc>
              <a:buFont typeface="Wingdings" pitchFamily="2" charset="2"/>
              <a:buNone/>
            </a:pPr>
            <a:r>
              <a:rPr lang="en-US" altLang="zh-CN"/>
              <a:t>} </a:t>
            </a:r>
            <a:r>
              <a:rPr lang="en-US" altLang="zh-CN">
                <a:solidFill>
                  <a:srgbClr val="008000"/>
                </a:solidFill>
              </a:rPr>
              <a:t>// InsertQueue</a:t>
            </a:r>
            <a:endParaRPr lang="zh-CN" altLang="en-US">
              <a:solidFill>
                <a:srgbClr val="008000"/>
              </a:solidFill>
            </a:endParaRPr>
          </a:p>
        </p:txBody>
      </p:sp>
      <p:sp>
        <p:nvSpPr>
          <p:cNvPr id="120836" name="灯片编号占位符 1"/>
          <p:cNvSpPr>
            <a:spLocks noGrp="1"/>
          </p:cNvSpPr>
          <p:nvPr>
            <p:ph type="sldNum" sz="quarter" idx="10"/>
          </p:nvPr>
        </p:nvSpPr>
        <p:spPr>
          <a:noFill/>
        </p:spPr>
        <p:txBody>
          <a:bodyPr/>
          <a:lstStyle/>
          <a:p>
            <a:fld id="{D2AB9CAB-7F1C-4258-AA6B-8CC79D3E83E8}" type="slidenum">
              <a:rPr lang="zh-CN" altLang="en-US" smtClean="0">
                <a:ea typeface="宋体" charset="-122"/>
              </a:rPr>
              <a:pPr/>
              <a:t>80</a:t>
            </a:fld>
            <a:endParaRPr lang="en-US" altLang="zh-CN">
              <a:ea typeface="宋体" charset="-122"/>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链队列</a:t>
            </a:r>
          </a:p>
        </p:txBody>
      </p:sp>
      <p:sp>
        <p:nvSpPr>
          <p:cNvPr id="121859" name="Rectangle 3"/>
          <p:cNvSpPr>
            <a:spLocks noGrp="1" noChangeArrowheads="1"/>
          </p:cNvSpPr>
          <p:nvPr>
            <p:ph idx="1"/>
          </p:nvPr>
        </p:nvSpPr>
        <p:spPr>
          <a:xfrm>
            <a:off x="1000125" y="1600200"/>
            <a:ext cx="7143750" cy="4525963"/>
          </a:xfrm>
        </p:spPr>
        <p:txBody>
          <a:bodyPr rIns="180000" bIns="108000"/>
          <a:lstStyle/>
          <a:p>
            <a:pPr marL="174625" indent="1588" eaLnBrk="1" hangingPunct="1">
              <a:lnSpc>
                <a:spcPct val="100000"/>
              </a:lnSpc>
              <a:spcBef>
                <a:spcPts val="600"/>
              </a:spcBef>
              <a:buFont typeface="Wingdings" pitchFamily="2" charset="2"/>
              <a:buNone/>
            </a:pPr>
            <a:r>
              <a:rPr lang="en-US" altLang="zh-CN">
                <a:solidFill>
                  <a:srgbClr val="008000"/>
                </a:solidFill>
              </a:rPr>
              <a:t>(2)</a:t>
            </a:r>
            <a:r>
              <a:rPr lang="zh-CN" altLang="en-US">
                <a:solidFill>
                  <a:srgbClr val="3333FF"/>
                </a:solidFill>
              </a:rPr>
              <a:t>出队</a:t>
            </a:r>
            <a:r>
              <a:rPr lang="zh-CN" altLang="en-US"/>
              <a:t>：删除队首元素，并用</a:t>
            </a:r>
            <a:r>
              <a:rPr lang="en-US" altLang="zh-CN"/>
              <a:t>e</a:t>
            </a:r>
            <a:r>
              <a:rPr lang="zh-CN" altLang="en-US"/>
              <a:t>返回。</a:t>
            </a:r>
          </a:p>
          <a:p>
            <a:pPr marL="174625" indent="1588" eaLnBrk="1" hangingPunct="1">
              <a:lnSpc>
                <a:spcPct val="100000"/>
              </a:lnSpc>
              <a:spcBef>
                <a:spcPts val="600"/>
              </a:spcBef>
              <a:buFont typeface="Wingdings" pitchFamily="2" charset="2"/>
              <a:buNone/>
            </a:pPr>
            <a:r>
              <a:rPr lang="en-US" altLang="zh-CN"/>
              <a:t>DeleteQueue(LinkQueue &amp;Q, Type &amp;e)</a:t>
            </a:r>
          </a:p>
          <a:p>
            <a:pPr marL="174625" indent="1588" eaLnBrk="1" hangingPunct="1">
              <a:lnSpc>
                <a:spcPct val="100000"/>
              </a:lnSpc>
              <a:spcBef>
                <a:spcPts val="600"/>
              </a:spcBef>
              <a:buFont typeface="Wingdings" pitchFamily="2" charset="2"/>
              <a:buNone/>
            </a:pPr>
            <a:r>
              <a:rPr lang="en-US" altLang="zh-CN"/>
              <a:t>{</a:t>
            </a:r>
          </a:p>
          <a:p>
            <a:pPr marL="174625" indent="1588" eaLnBrk="1" hangingPunct="1">
              <a:lnSpc>
                <a:spcPct val="100000"/>
              </a:lnSpc>
              <a:spcBef>
                <a:spcPts val="600"/>
              </a:spcBef>
              <a:buFont typeface="Wingdings" pitchFamily="2" charset="2"/>
              <a:buNone/>
            </a:pPr>
            <a:r>
              <a:rPr lang="en-US" altLang="zh-CN"/>
              <a:t>	p=Q-&gt;next;</a:t>
            </a:r>
          </a:p>
          <a:p>
            <a:pPr marL="174625" indent="1588" eaLnBrk="1" hangingPunct="1">
              <a:lnSpc>
                <a:spcPct val="100000"/>
              </a:lnSpc>
              <a:spcBef>
                <a:spcPts val="600"/>
              </a:spcBef>
              <a:buFont typeface="Wingdings" pitchFamily="2" charset="2"/>
              <a:buNone/>
            </a:pPr>
            <a:r>
              <a:rPr lang="en-US" altLang="zh-CN"/>
              <a:t>	e=p-&gt;data;   </a:t>
            </a:r>
            <a:r>
              <a:rPr lang="en-US" altLang="zh-CN">
                <a:solidFill>
                  <a:srgbClr val="008000"/>
                </a:solidFill>
              </a:rPr>
              <a:t>//</a:t>
            </a:r>
            <a:r>
              <a:rPr lang="zh-CN" altLang="en-US">
                <a:solidFill>
                  <a:srgbClr val="008000"/>
                </a:solidFill>
              </a:rPr>
              <a:t>弹出栈顶元素</a:t>
            </a:r>
          </a:p>
          <a:p>
            <a:pPr marL="174625" indent="1588" eaLnBrk="1" hangingPunct="1">
              <a:lnSpc>
                <a:spcPct val="100000"/>
              </a:lnSpc>
              <a:spcBef>
                <a:spcPts val="600"/>
              </a:spcBef>
              <a:buFont typeface="Wingdings" pitchFamily="2" charset="2"/>
              <a:buNone/>
            </a:pPr>
            <a:r>
              <a:rPr lang="en-US" altLang="zh-CN"/>
              <a:t>	Q-&gt;next=p-&gt;next;   </a:t>
            </a:r>
            <a:r>
              <a:rPr lang="en-US" altLang="zh-CN">
                <a:solidFill>
                  <a:srgbClr val="008000"/>
                </a:solidFill>
              </a:rPr>
              <a:t>//</a:t>
            </a:r>
            <a:r>
              <a:rPr lang="zh-CN" altLang="en-US">
                <a:solidFill>
                  <a:srgbClr val="008000"/>
                </a:solidFill>
              </a:rPr>
              <a:t>修改链接指针</a:t>
            </a:r>
          </a:p>
          <a:p>
            <a:pPr marL="174625" indent="1588" eaLnBrk="1" hangingPunct="1">
              <a:lnSpc>
                <a:spcPct val="100000"/>
              </a:lnSpc>
              <a:spcBef>
                <a:spcPts val="600"/>
              </a:spcBef>
              <a:buFont typeface="Wingdings" pitchFamily="2" charset="2"/>
              <a:buNone/>
            </a:pPr>
            <a:r>
              <a:rPr lang="en-US" altLang="zh-CN"/>
              <a:t>	free(p);   </a:t>
            </a:r>
            <a:r>
              <a:rPr lang="en-US" altLang="zh-CN">
                <a:solidFill>
                  <a:srgbClr val="008000"/>
                </a:solidFill>
              </a:rPr>
              <a:t>//</a:t>
            </a:r>
            <a:r>
              <a:rPr lang="zh-CN" altLang="en-US">
                <a:solidFill>
                  <a:srgbClr val="008000"/>
                </a:solidFill>
              </a:rPr>
              <a:t>释放</a:t>
            </a:r>
            <a:r>
              <a:rPr lang="en-US" altLang="zh-CN">
                <a:solidFill>
                  <a:srgbClr val="008000"/>
                </a:solidFill>
              </a:rPr>
              <a:t>p</a:t>
            </a:r>
            <a:r>
              <a:rPr lang="zh-CN" altLang="en-US">
                <a:solidFill>
                  <a:srgbClr val="008000"/>
                </a:solidFill>
              </a:rPr>
              <a:t>结点</a:t>
            </a:r>
          </a:p>
          <a:p>
            <a:pPr marL="174625" indent="1588" eaLnBrk="1" hangingPunct="1">
              <a:lnSpc>
                <a:spcPct val="100000"/>
              </a:lnSpc>
              <a:spcBef>
                <a:spcPts val="600"/>
              </a:spcBef>
              <a:buFont typeface="Wingdings" pitchFamily="2" charset="2"/>
              <a:buNone/>
            </a:pPr>
            <a:r>
              <a:rPr lang="en-US" altLang="zh-CN"/>
              <a:t>} </a:t>
            </a:r>
            <a:r>
              <a:rPr lang="en-US" altLang="zh-CN">
                <a:solidFill>
                  <a:srgbClr val="008000"/>
                </a:solidFill>
              </a:rPr>
              <a:t>// DeleteQueue</a:t>
            </a:r>
          </a:p>
        </p:txBody>
      </p:sp>
      <p:sp>
        <p:nvSpPr>
          <p:cNvPr id="121860" name="灯片编号占位符 1"/>
          <p:cNvSpPr>
            <a:spLocks noGrp="1"/>
          </p:cNvSpPr>
          <p:nvPr>
            <p:ph type="sldNum" sz="quarter" idx="10"/>
          </p:nvPr>
        </p:nvSpPr>
        <p:spPr>
          <a:noFill/>
        </p:spPr>
        <p:txBody>
          <a:bodyPr/>
          <a:lstStyle/>
          <a:p>
            <a:fld id="{08000C51-8257-4ECE-9B9C-D1CB1A65F88D}" type="slidenum">
              <a:rPr lang="zh-CN" altLang="en-US" smtClean="0">
                <a:ea typeface="宋体" charset="-122"/>
              </a:rPr>
              <a:pPr/>
              <a:t>81</a:t>
            </a:fld>
            <a:endParaRPr lang="en-US" altLang="zh-CN">
              <a:ea typeface="宋体" charset="-122"/>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应用举例</a:t>
            </a:r>
            <a:endParaRPr lang="en-US" altLang="zh-CN"/>
          </a:p>
        </p:txBody>
      </p:sp>
      <p:sp>
        <p:nvSpPr>
          <p:cNvPr id="123907" name="Rectangle 3"/>
          <p:cNvSpPr>
            <a:spLocks noGrp="1" noChangeArrowheads="1"/>
          </p:cNvSpPr>
          <p:nvPr>
            <p:ph idx="1"/>
          </p:nvPr>
        </p:nvSpPr>
        <p:spPr>
          <a:xfrm>
            <a:off x="1000125" y="1600200"/>
            <a:ext cx="7143750" cy="4525963"/>
          </a:xfrm>
        </p:spPr>
        <p:txBody>
          <a:bodyPr bIns="108000"/>
          <a:lstStyle/>
          <a:p>
            <a:pPr marL="85725" eaLnBrk="1" hangingPunct="1">
              <a:lnSpc>
                <a:spcPct val="120000"/>
              </a:lnSpc>
              <a:buFont typeface="Wingdings" pitchFamily="2" charset="2"/>
              <a:buNone/>
              <a:defRPr/>
            </a:pPr>
            <a:r>
              <a:rPr lang="zh-CN" altLang="en-US" dirty="0">
                <a:solidFill>
                  <a:srgbClr val="008000"/>
                </a:solidFill>
              </a:rPr>
              <a:t>例</a:t>
            </a:r>
            <a:r>
              <a:rPr lang="en-US" altLang="zh-CN" dirty="0">
                <a:solidFill>
                  <a:srgbClr val="008000"/>
                </a:solidFill>
              </a:rPr>
              <a:t>2-7</a:t>
            </a:r>
            <a:r>
              <a:rPr lang="zh-CN" altLang="en-US" dirty="0">
                <a:solidFill>
                  <a:srgbClr val="008000"/>
                </a:solidFill>
              </a:rPr>
              <a:t> </a:t>
            </a:r>
            <a:r>
              <a:rPr lang="zh-CN" altLang="en-US" sz="2400" dirty="0"/>
              <a:t>  </a:t>
            </a:r>
            <a:r>
              <a:rPr lang="zh-CN" altLang="en-US" dirty="0"/>
              <a:t>输入</a:t>
            </a:r>
            <a:r>
              <a:rPr lang="en-US" altLang="zh-CN" dirty="0"/>
              <a:t>10</a:t>
            </a:r>
            <a:r>
              <a:rPr lang="zh-CN" altLang="en-US" dirty="0"/>
              <a:t>进制数</a:t>
            </a:r>
            <a:r>
              <a:rPr lang="en-US" altLang="zh-CN" dirty="0"/>
              <a:t>n</a:t>
            </a:r>
            <a:r>
              <a:rPr lang="zh-CN" altLang="en-US" dirty="0"/>
              <a:t>，输出</a:t>
            </a:r>
            <a:r>
              <a:rPr lang="en-US" altLang="zh-CN" dirty="0"/>
              <a:t>d</a:t>
            </a:r>
            <a:r>
              <a:rPr lang="zh-CN" altLang="en-US" dirty="0"/>
              <a:t>进制数。</a:t>
            </a:r>
            <a:endParaRPr lang="en-US" altLang="zh-CN" dirty="0"/>
          </a:p>
          <a:p>
            <a:pPr marL="620713" indent="-617538" eaLnBrk="1" hangingPunct="1">
              <a:lnSpc>
                <a:spcPct val="120000"/>
              </a:lnSpc>
              <a:buFont typeface="Wingdings" pitchFamily="2" charset="2"/>
              <a:buNone/>
              <a:defRPr/>
            </a:pPr>
            <a:r>
              <a:rPr lang="en-US" altLang="zh-CN" sz="2400" dirty="0">
                <a:solidFill>
                  <a:schemeClr val="hlink"/>
                </a:solidFill>
              </a:rPr>
              <a:t>	</a:t>
            </a:r>
            <a:r>
              <a:rPr lang="zh-CN" altLang="en-US" sz="2400" dirty="0">
                <a:solidFill>
                  <a:schemeClr val="hlink"/>
                </a:solidFill>
              </a:rPr>
              <a:t>原理：</a:t>
            </a:r>
            <a:r>
              <a:rPr lang="en-US" altLang="zh-CN" sz="2400" dirty="0">
                <a:solidFill>
                  <a:srgbClr val="C00000"/>
                </a:solidFill>
              </a:rPr>
              <a:t>n = ( n div d )×d + n mod d</a:t>
            </a:r>
          </a:p>
          <a:p>
            <a:pPr marL="85725" eaLnBrk="1" hangingPunct="1">
              <a:lnSpc>
                <a:spcPct val="120000"/>
              </a:lnSpc>
              <a:buFont typeface="Wingdings" pitchFamily="2" charset="2"/>
              <a:buNone/>
              <a:defRPr/>
            </a:pPr>
            <a:r>
              <a:rPr lang="zh-CN" altLang="en-US" sz="2400" dirty="0">
                <a:solidFill>
                  <a:srgbClr val="008000"/>
                </a:solidFill>
              </a:rPr>
              <a:t>例如，</a:t>
            </a:r>
            <a:r>
              <a:rPr lang="en-US" altLang="zh-CN" sz="2400" dirty="0"/>
              <a:t>(1348)</a:t>
            </a:r>
            <a:r>
              <a:rPr lang="en-US" altLang="zh-CN" sz="2400" baseline="-25000" dirty="0"/>
              <a:t>10</a:t>
            </a:r>
            <a:r>
              <a:rPr lang="en-US" altLang="zh-CN" sz="2400" dirty="0"/>
              <a:t> = (2504)</a:t>
            </a:r>
            <a:r>
              <a:rPr lang="en-US" altLang="zh-CN" sz="2400" baseline="-25000" dirty="0"/>
              <a:t>8</a:t>
            </a:r>
            <a:r>
              <a:rPr lang="zh-CN" altLang="en-US" sz="2400" dirty="0"/>
              <a:t>，运算过程：</a:t>
            </a:r>
            <a:endParaRPr lang="en-US" altLang="zh-CN" sz="2400" dirty="0"/>
          </a:p>
        </p:txBody>
      </p:sp>
      <p:sp>
        <p:nvSpPr>
          <p:cNvPr id="122884" name="灯片编号占位符 1"/>
          <p:cNvSpPr>
            <a:spLocks noGrp="1"/>
          </p:cNvSpPr>
          <p:nvPr>
            <p:ph type="sldNum" sz="quarter" idx="10"/>
          </p:nvPr>
        </p:nvSpPr>
        <p:spPr>
          <a:noFill/>
        </p:spPr>
        <p:txBody>
          <a:bodyPr/>
          <a:lstStyle/>
          <a:p>
            <a:fld id="{560F1B98-5AAF-491D-8AC2-340B3121ECB5}" type="slidenum">
              <a:rPr lang="zh-CN" altLang="en-US" smtClean="0">
                <a:ea typeface="宋体" charset="-122"/>
              </a:rPr>
              <a:pPr/>
              <a:t>82</a:t>
            </a:fld>
            <a:endParaRPr lang="en-US" altLang="zh-CN">
              <a:ea typeface="宋体" charset="-122"/>
            </a:endParaRPr>
          </a:p>
        </p:txBody>
      </p:sp>
      <p:graphicFrame>
        <p:nvGraphicFramePr>
          <p:cNvPr id="6" name="表格 5"/>
          <p:cNvGraphicFramePr>
            <a:graphicFrameLocks noGrp="1"/>
          </p:cNvGraphicFramePr>
          <p:nvPr>
            <p:extLst>
              <p:ext uri="{D42A27DB-BD31-4B8C-83A1-F6EECF244321}">
                <p14:modId xmlns:p14="http://schemas.microsoft.com/office/powerpoint/2010/main" xmlns="" val="2088408948"/>
              </p:ext>
            </p:extLst>
          </p:nvPr>
        </p:nvGraphicFramePr>
        <p:xfrm>
          <a:off x="1643063" y="3357563"/>
          <a:ext cx="6096000" cy="2316480"/>
        </p:xfrm>
        <a:graphic>
          <a:graphicData uri="http://schemas.openxmlformats.org/drawingml/2006/table">
            <a:tbl>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125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bg1"/>
                          </a:solidFill>
                          <a:effectLst/>
                          <a:latin typeface="Times New Roman" pitchFamily="18" charset="0"/>
                          <a:ea typeface="楷体_GB2312" pitchFamily="49" charset="-122"/>
                        </a:rPr>
                        <a:t>n</a:t>
                      </a:r>
                      <a:endParaRPr kumimoji="0" lang="zh-CN" altLang="en-US" sz="2800" b="1" i="0" u="none" strike="noStrike" cap="none" normalizeH="0" baseline="0" dirty="0">
                        <a:ln>
                          <a:noFill/>
                        </a:ln>
                        <a:solidFill>
                          <a:schemeClr val="bg1"/>
                        </a:solidFill>
                        <a:effectLst/>
                        <a:latin typeface="Times New Roman" pitchFamily="18" charset="0"/>
                        <a:ea typeface="楷体_GB2312"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bg1"/>
                          </a:solidFill>
                          <a:effectLst/>
                          <a:latin typeface="Times New Roman" pitchFamily="18" charset="0"/>
                          <a:ea typeface="楷体_GB2312" pitchFamily="49" charset="-122"/>
                        </a:rPr>
                        <a:t>n</a:t>
                      </a:r>
                      <a:r>
                        <a:rPr kumimoji="0" lang="zh-CN" altLang="en-US" sz="2800" b="1" i="0" u="none" strike="noStrike" cap="none" normalizeH="0" baseline="0" dirty="0">
                          <a:ln>
                            <a:noFill/>
                          </a:ln>
                          <a:solidFill>
                            <a:schemeClr val="bg1"/>
                          </a:solidFill>
                          <a:effectLst/>
                          <a:latin typeface="Times New Roman" pitchFamily="18" charset="0"/>
                          <a:ea typeface="楷体_GB2312" pitchFamily="49" charset="-122"/>
                        </a:rPr>
                        <a:t> </a:t>
                      </a:r>
                      <a:r>
                        <a:rPr kumimoji="0" lang="en-US" altLang="zh-CN" sz="2800" b="1" i="0" u="none" strike="noStrike" cap="none" normalizeH="0" baseline="0" dirty="0">
                          <a:ln>
                            <a:noFill/>
                          </a:ln>
                          <a:solidFill>
                            <a:schemeClr val="bg1"/>
                          </a:solidFill>
                          <a:effectLst/>
                          <a:latin typeface="Times New Roman" pitchFamily="18" charset="0"/>
                          <a:ea typeface="楷体_GB2312" pitchFamily="49" charset="-122"/>
                        </a:rPr>
                        <a:t>div</a:t>
                      </a:r>
                      <a:r>
                        <a:rPr kumimoji="0" lang="zh-CN" altLang="en-US" sz="2800" b="1" i="0" u="none" strike="noStrike" cap="none" normalizeH="0" baseline="0" dirty="0">
                          <a:ln>
                            <a:noFill/>
                          </a:ln>
                          <a:solidFill>
                            <a:schemeClr val="bg1"/>
                          </a:solidFill>
                          <a:effectLst/>
                          <a:latin typeface="Times New Roman" pitchFamily="18" charset="0"/>
                          <a:ea typeface="楷体_GB2312" pitchFamily="49" charset="-122"/>
                        </a:rPr>
                        <a:t> </a:t>
                      </a:r>
                      <a:r>
                        <a:rPr kumimoji="0" lang="en-US" altLang="zh-CN" sz="2800" b="1" i="0" u="none" strike="noStrike" cap="none" normalizeH="0" baseline="0" dirty="0">
                          <a:ln>
                            <a:noFill/>
                          </a:ln>
                          <a:solidFill>
                            <a:schemeClr val="bg1"/>
                          </a:solidFill>
                          <a:effectLst/>
                          <a:latin typeface="Times New Roman" pitchFamily="18" charset="0"/>
                          <a:ea typeface="楷体_GB2312" pitchFamily="49" charset="-122"/>
                        </a:rPr>
                        <a:t>d</a:t>
                      </a:r>
                      <a:endParaRPr kumimoji="0" lang="zh-CN" altLang="en-US" sz="2800" b="1" i="0" u="none" strike="noStrike" cap="none" normalizeH="0" baseline="0" dirty="0">
                        <a:ln>
                          <a:noFill/>
                        </a:ln>
                        <a:solidFill>
                          <a:schemeClr val="bg1"/>
                        </a:solidFill>
                        <a:effectLst/>
                        <a:latin typeface="Times New Roman" pitchFamily="18" charset="0"/>
                        <a:ea typeface="楷体_GB2312"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bg1"/>
                          </a:solidFill>
                          <a:effectLst/>
                          <a:latin typeface="Times New Roman" pitchFamily="18" charset="0"/>
                          <a:ea typeface="楷体_GB2312" pitchFamily="49" charset="-122"/>
                        </a:rPr>
                        <a:t>n</a:t>
                      </a:r>
                      <a:r>
                        <a:rPr kumimoji="0" lang="zh-CN" altLang="en-US" sz="2800" b="1" i="0" u="none" strike="noStrike" cap="none" normalizeH="0" baseline="0" dirty="0">
                          <a:ln>
                            <a:noFill/>
                          </a:ln>
                          <a:solidFill>
                            <a:schemeClr val="bg1"/>
                          </a:solidFill>
                          <a:effectLst/>
                          <a:latin typeface="Times New Roman" pitchFamily="18" charset="0"/>
                          <a:ea typeface="楷体_GB2312" pitchFamily="49" charset="-122"/>
                        </a:rPr>
                        <a:t> </a:t>
                      </a:r>
                      <a:r>
                        <a:rPr kumimoji="0" lang="en-US" altLang="zh-CN" sz="2800" b="1" i="0" u="none" strike="noStrike" cap="none" normalizeH="0" baseline="0" dirty="0">
                          <a:ln>
                            <a:noFill/>
                          </a:ln>
                          <a:solidFill>
                            <a:schemeClr val="bg1"/>
                          </a:solidFill>
                          <a:effectLst/>
                          <a:latin typeface="Times New Roman" pitchFamily="18" charset="0"/>
                          <a:ea typeface="楷体_GB2312" pitchFamily="49" charset="-122"/>
                        </a:rPr>
                        <a:t>mod</a:t>
                      </a:r>
                      <a:r>
                        <a:rPr kumimoji="0" lang="zh-CN" altLang="en-US" sz="2800" b="1" i="0" u="none" strike="noStrike" cap="none" normalizeH="0" baseline="0" dirty="0">
                          <a:ln>
                            <a:noFill/>
                          </a:ln>
                          <a:solidFill>
                            <a:schemeClr val="bg1"/>
                          </a:solidFill>
                          <a:effectLst/>
                          <a:latin typeface="Times New Roman" pitchFamily="18" charset="0"/>
                          <a:ea typeface="楷体_GB2312" pitchFamily="49" charset="-122"/>
                        </a:rPr>
                        <a:t> </a:t>
                      </a:r>
                      <a:r>
                        <a:rPr kumimoji="0" lang="en-US" altLang="zh-CN" sz="2800" b="1" i="0" u="none" strike="noStrike" cap="none" normalizeH="0" baseline="0" dirty="0">
                          <a:ln>
                            <a:noFill/>
                          </a:ln>
                          <a:solidFill>
                            <a:schemeClr val="bg1"/>
                          </a:solidFill>
                          <a:effectLst/>
                          <a:latin typeface="Times New Roman" pitchFamily="18" charset="0"/>
                          <a:ea typeface="楷体_GB2312" pitchFamily="49" charset="-122"/>
                        </a:rPr>
                        <a:t>d</a:t>
                      </a:r>
                      <a:endParaRPr kumimoji="0" lang="zh-CN" altLang="en-US" sz="2800" b="1" i="0" u="none" strike="noStrike" cap="none" normalizeH="0" baseline="0" dirty="0">
                        <a:ln>
                          <a:noFill/>
                        </a:ln>
                        <a:solidFill>
                          <a:schemeClr val="bg1"/>
                        </a:solidFill>
                        <a:effectLst/>
                        <a:latin typeface="Times New Roman" pitchFamily="18" charset="0"/>
                        <a:ea typeface="楷体_GB2312"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1348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168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21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2</a:t>
                      </a:r>
                      <a:endParaRPr kumimoji="0" lang="zh-CN" altLang="en-US" sz="2800" b="1" i="0" u="none" strike="noStrike" cap="none" normalizeH="0" baseline="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168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21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0</a:t>
                      </a:r>
                      <a:endParaRPr kumimoji="0" lang="zh-CN" altLang="en-US" sz="2800" b="1" i="0" u="none" strike="noStrike" cap="none" normalizeH="0" baseline="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Times New Roman" pitchFamily="18" charset="0"/>
                          <a:ea typeface="楷体_GB2312" pitchFamily="49" charset="-122"/>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Times New Roman" pitchFamily="18" charset="0"/>
                          <a:ea typeface="楷体_GB2312" pitchFamily="49" charset="-122"/>
                        </a:rPr>
                        <a:t>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Times New Roman" pitchFamily="18" charset="0"/>
                          <a:ea typeface="楷体_GB2312" pitchFamily="49" charset="-122"/>
                        </a:rPr>
                        <a:t>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Times New Roman" pitchFamily="18" charset="0"/>
                          <a:ea typeface="楷体_GB2312" pitchFamily="49" charset="-122"/>
                        </a:rPr>
                        <a:t>2</a:t>
                      </a:r>
                      <a:endParaRPr kumimoji="0" lang="zh-CN" altLang="en-US" sz="28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7" name="上箭头 6"/>
          <p:cNvSpPr>
            <a:spLocks noChangeArrowheads="1"/>
          </p:cNvSpPr>
          <p:nvPr/>
        </p:nvSpPr>
        <p:spPr bwMode="auto">
          <a:xfrm>
            <a:off x="6186488" y="3857625"/>
            <a:ext cx="1071562" cy="1857375"/>
          </a:xfrm>
          <a:prstGeom prst="upArrow">
            <a:avLst>
              <a:gd name="adj1" fmla="val 50000"/>
              <a:gd name="adj2" fmla="val 50002"/>
            </a:avLst>
          </a:prstGeom>
          <a:noFill/>
          <a:ln w="25400" algn="ctr">
            <a:solidFill>
              <a:srgbClr val="C00000"/>
            </a:solidFill>
            <a:round/>
            <a:headEnd/>
            <a:tailEnd type="arrow" w="sm" len="lg"/>
          </a:ln>
        </p:spPr>
        <p:txBody>
          <a:bodyPr/>
          <a:lstStyle/>
          <a:p>
            <a:pPr algn="ctr"/>
            <a:endParaRPr lang="zh-CN" altLang="en-US" sz="2400" b="1">
              <a:latin typeface="Times New Roman" pitchFamily="18" charset="0"/>
            </a:endParaRPr>
          </a:p>
        </p:txBody>
      </p:sp>
      <p:cxnSp>
        <p:nvCxnSpPr>
          <p:cNvPr id="9" name="直接箭头连接符 8"/>
          <p:cNvCxnSpPr>
            <a:cxnSpLocks noChangeShapeType="1"/>
          </p:cNvCxnSpPr>
          <p:nvPr/>
        </p:nvCxnSpPr>
        <p:spPr bwMode="auto">
          <a:xfrm rot="10800000" flipV="1">
            <a:off x="2928938" y="4164013"/>
            <a:ext cx="1489075" cy="407987"/>
          </a:xfrm>
          <a:prstGeom prst="straightConnector1">
            <a:avLst/>
          </a:prstGeom>
          <a:noFill/>
          <a:ln w="38100" algn="ctr">
            <a:solidFill>
              <a:srgbClr val="C00000"/>
            </a:solidFill>
            <a:round/>
            <a:headEnd/>
            <a:tailEnd type="arrow"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0"/>
                                        <p:tgtEl>
                                          <p:spTgt spid="6"/>
                                        </p:tgtEl>
                                      </p:cBhvr>
                                    </p:animEffect>
                                  </p:childTnLst>
                                </p:cTn>
                              </p:par>
                              <p:par>
                                <p:cTn id="8" presetID="22" presetClass="entr" presetSubtype="1" fill="hold" nodeType="withEffect">
                                  <p:stCondLst>
                                    <p:cond delay="100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应用举例</a:t>
            </a:r>
          </a:p>
        </p:txBody>
      </p:sp>
      <p:sp>
        <p:nvSpPr>
          <p:cNvPr id="123907" name="Rectangle 3"/>
          <p:cNvSpPr>
            <a:spLocks noGrp="1" noChangeArrowheads="1"/>
          </p:cNvSpPr>
          <p:nvPr>
            <p:ph idx="1"/>
          </p:nvPr>
        </p:nvSpPr>
        <p:spPr>
          <a:xfrm>
            <a:off x="1000125" y="1600200"/>
            <a:ext cx="7143750" cy="4525963"/>
          </a:xfrm>
        </p:spPr>
        <p:txBody>
          <a:bodyPr bIns="108000"/>
          <a:lstStyle/>
          <a:p>
            <a:pPr marL="85725" eaLnBrk="1" hangingPunct="1">
              <a:lnSpc>
                <a:spcPct val="140000"/>
              </a:lnSpc>
              <a:buFont typeface="Wingdings" pitchFamily="2" charset="2"/>
              <a:buNone/>
            </a:pPr>
            <a:r>
              <a:rPr lang="en-US" altLang="zh-CN" dirty="0">
                <a:solidFill>
                  <a:srgbClr val="008000"/>
                </a:solidFill>
              </a:rPr>
              <a:t>//</a:t>
            </a:r>
            <a:r>
              <a:rPr lang="zh-CN" altLang="en-US" dirty="0">
                <a:solidFill>
                  <a:srgbClr val="008000"/>
                </a:solidFill>
              </a:rPr>
              <a:t>输入</a:t>
            </a:r>
            <a:r>
              <a:rPr lang="en-US" altLang="zh-CN" dirty="0">
                <a:solidFill>
                  <a:srgbClr val="008000"/>
                </a:solidFill>
              </a:rPr>
              <a:t>10</a:t>
            </a:r>
            <a:r>
              <a:rPr lang="zh-CN" altLang="en-US" dirty="0">
                <a:solidFill>
                  <a:srgbClr val="008000"/>
                </a:solidFill>
              </a:rPr>
              <a:t>进制数</a:t>
            </a:r>
            <a:r>
              <a:rPr lang="en-US" altLang="zh-CN" dirty="0">
                <a:solidFill>
                  <a:srgbClr val="008000"/>
                </a:solidFill>
              </a:rPr>
              <a:t>n</a:t>
            </a:r>
            <a:r>
              <a:rPr lang="zh-CN" altLang="en-US" dirty="0">
                <a:solidFill>
                  <a:srgbClr val="008000"/>
                </a:solidFill>
              </a:rPr>
              <a:t>，输出指定的</a:t>
            </a:r>
            <a:r>
              <a:rPr lang="en-US" altLang="zh-CN" dirty="0">
                <a:solidFill>
                  <a:srgbClr val="008000"/>
                </a:solidFill>
              </a:rPr>
              <a:t>d</a:t>
            </a:r>
            <a:r>
              <a:rPr lang="zh-CN" altLang="en-US" dirty="0">
                <a:solidFill>
                  <a:srgbClr val="008000"/>
                </a:solidFill>
              </a:rPr>
              <a:t>进制数</a:t>
            </a:r>
            <a:r>
              <a:rPr lang="en-US" altLang="zh-CN" dirty="0">
                <a:solidFill>
                  <a:srgbClr val="008000"/>
                </a:solidFill>
              </a:rPr>
              <a:t>(2~9)</a:t>
            </a:r>
          </a:p>
          <a:p>
            <a:pPr marL="85725" eaLnBrk="1" hangingPunct="1">
              <a:lnSpc>
                <a:spcPct val="140000"/>
              </a:lnSpc>
              <a:buFont typeface="Wingdings" pitchFamily="2" charset="2"/>
              <a:buNone/>
            </a:pPr>
            <a:r>
              <a:rPr lang="en-US" altLang="zh-CN" dirty="0"/>
              <a:t>Conversion(</a:t>
            </a:r>
            <a:r>
              <a:rPr lang="en-US" altLang="zh-CN" dirty="0" err="1"/>
              <a:t>int</a:t>
            </a:r>
            <a:r>
              <a:rPr lang="en-US" altLang="zh-CN" dirty="0"/>
              <a:t> n, </a:t>
            </a:r>
            <a:r>
              <a:rPr lang="en-US" altLang="zh-CN" dirty="0" err="1"/>
              <a:t>int</a:t>
            </a:r>
            <a:r>
              <a:rPr lang="en-US" altLang="zh-CN" dirty="0"/>
              <a:t> d)</a:t>
            </a:r>
          </a:p>
          <a:p>
            <a:pPr marL="85725" eaLnBrk="1" hangingPunct="1">
              <a:lnSpc>
                <a:spcPct val="140000"/>
              </a:lnSpc>
              <a:buFont typeface="Wingdings" pitchFamily="2" charset="2"/>
              <a:buNone/>
            </a:pPr>
            <a:r>
              <a:rPr lang="en-US" altLang="zh-CN" dirty="0"/>
              <a:t>{ </a:t>
            </a:r>
          </a:p>
          <a:p>
            <a:pPr marL="85725" eaLnBrk="1" hangingPunct="1">
              <a:lnSpc>
                <a:spcPct val="140000"/>
              </a:lnSpc>
              <a:buFont typeface="Wingdings" pitchFamily="2" charset="2"/>
              <a:buNone/>
            </a:pPr>
            <a:r>
              <a:rPr lang="en-US" altLang="zh-CN" dirty="0"/>
              <a:t>	</a:t>
            </a:r>
            <a:r>
              <a:rPr lang="en-US" altLang="zh-CN" dirty="0" err="1"/>
              <a:t>InitStack</a:t>
            </a:r>
            <a:r>
              <a:rPr lang="en-US" altLang="zh-CN" dirty="0"/>
              <a:t>(S);   </a:t>
            </a:r>
            <a:r>
              <a:rPr lang="en-US" altLang="zh-CN" dirty="0">
                <a:solidFill>
                  <a:srgbClr val="008000"/>
                </a:solidFill>
              </a:rPr>
              <a:t>//</a:t>
            </a:r>
            <a:r>
              <a:rPr lang="zh-CN" altLang="en-US" dirty="0">
                <a:solidFill>
                  <a:srgbClr val="008000"/>
                </a:solidFill>
              </a:rPr>
              <a:t>构造空链栈</a:t>
            </a:r>
            <a:r>
              <a:rPr lang="en-US" altLang="zh-CN" dirty="0">
                <a:solidFill>
                  <a:srgbClr val="008000"/>
                </a:solidFill>
              </a:rPr>
              <a:t>S</a:t>
            </a:r>
          </a:p>
          <a:p>
            <a:pPr marL="85725" eaLnBrk="1" hangingPunct="1">
              <a:lnSpc>
                <a:spcPct val="140000"/>
              </a:lnSpc>
              <a:buFont typeface="Wingdings" pitchFamily="2" charset="2"/>
              <a:buNone/>
            </a:pPr>
            <a:r>
              <a:rPr lang="en-US" altLang="zh-CN" dirty="0"/>
              <a:t>	while (n) {  Push(S, </a:t>
            </a:r>
            <a:r>
              <a:rPr lang="en-US" altLang="zh-CN" dirty="0" err="1"/>
              <a:t>n%d</a:t>
            </a:r>
            <a:r>
              <a:rPr lang="en-US" altLang="zh-CN" dirty="0"/>
              <a:t>);  n/=d;  }</a:t>
            </a:r>
          </a:p>
          <a:p>
            <a:pPr marL="85725" eaLnBrk="1" hangingPunct="1">
              <a:lnSpc>
                <a:spcPct val="140000"/>
              </a:lnSpc>
              <a:buFont typeface="Wingdings" pitchFamily="2" charset="2"/>
              <a:buNone/>
            </a:pPr>
            <a:r>
              <a:rPr lang="zh-CN" altLang="en-US" dirty="0"/>
              <a:t>	</a:t>
            </a:r>
            <a:r>
              <a:rPr lang="en-US" altLang="zh-CN" dirty="0"/>
              <a:t>Print(S);   </a:t>
            </a:r>
            <a:r>
              <a:rPr lang="en-US" altLang="zh-CN" dirty="0">
                <a:solidFill>
                  <a:srgbClr val="008000"/>
                </a:solidFill>
              </a:rPr>
              <a:t>//</a:t>
            </a:r>
            <a:r>
              <a:rPr lang="zh-CN" altLang="en-US" dirty="0">
                <a:solidFill>
                  <a:srgbClr val="008000"/>
                </a:solidFill>
              </a:rPr>
              <a:t>输出转换结果</a:t>
            </a:r>
            <a:endParaRPr lang="en-US" altLang="zh-CN" dirty="0">
              <a:solidFill>
                <a:srgbClr val="008000"/>
              </a:solidFill>
            </a:endParaRPr>
          </a:p>
          <a:p>
            <a:pPr marL="85725" eaLnBrk="1" hangingPunct="1">
              <a:lnSpc>
                <a:spcPct val="140000"/>
              </a:lnSpc>
              <a:buFont typeface="Wingdings" pitchFamily="2" charset="2"/>
              <a:buNone/>
            </a:pPr>
            <a:r>
              <a:rPr lang="en-US" altLang="zh-CN" dirty="0"/>
              <a:t>} </a:t>
            </a:r>
            <a:r>
              <a:rPr lang="en-US" altLang="zh-CN" dirty="0">
                <a:solidFill>
                  <a:srgbClr val="008000"/>
                </a:solidFill>
              </a:rPr>
              <a:t>// Conversion</a:t>
            </a:r>
          </a:p>
        </p:txBody>
      </p:sp>
      <p:sp>
        <p:nvSpPr>
          <p:cNvPr id="123908" name="灯片编号占位符 1"/>
          <p:cNvSpPr>
            <a:spLocks noGrp="1"/>
          </p:cNvSpPr>
          <p:nvPr>
            <p:ph type="sldNum" sz="quarter" idx="10"/>
          </p:nvPr>
        </p:nvSpPr>
        <p:spPr>
          <a:noFill/>
        </p:spPr>
        <p:txBody>
          <a:bodyPr/>
          <a:lstStyle/>
          <a:p>
            <a:fld id="{DFB56A46-6874-4213-B7A7-1E9AD4D60F2A}" type="slidenum">
              <a:rPr lang="zh-CN" altLang="en-US" smtClean="0">
                <a:ea typeface="宋体" charset="-122"/>
              </a:rPr>
              <a:pPr/>
              <a:t>83</a:t>
            </a:fld>
            <a:endParaRPr lang="en-US" altLang="zh-CN">
              <a:ea typeface="宋体" charset="-122"/>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应用举例</a:t>
            </a:r>
          </a:p>
        </p:txBody>
      </p:sp>
      <p:sp>
        <p:nvSpPr>
          <p:cNvPr id="124931" name="Rectangle 3"/>
          <p:cNvSpPr>
            <a:spLocks noGrp="1" noChangeArrowheads="1"/>
          </p:cNvSpPr>
          <p:nvPr>
            <p:ph idx="1"/>
          </p:nvPr>
        </p:nvSpPr>
        <p:spPr>
          <a:xfrm>
            <a:off x="1000125" y="1600200"/>
            <a:ext cx="7143750" cy="4525963"/>
          </a:xfrm>
        </p:spPr>
        <p:txBody>
          <a:bodyPr rIns="180000" bIns="108000"/>
          <a:lstStyle/>
          <a:p>
            <a:pPr marL="174625" indent="1588" eaLnBrk="1" hangingPunct="1">
              <a:buFont typeface="Wingdings" pitchFamily="2" charset="2"/>
              <a:buNone/>
            </a:pPr>
            <a:r>
              <a:rPr lang="zh-CN" altLang="en-US" dirty="0">
                <a:solidFill>
                  <a:srgbClr val="008000"/>
                </a:solidFill>
              </a:rPr>
              <a:t>例</a:t>
            </a:r>
            <a:r>
              <a:rPr lang="en-US" altLang="zh-CN" dirty="0">
                <a:solidFill>
                  <a:srgbClr val="008000"/>
                </a:solidFill>
              </a:rPr>
              <a:t>2-8</a:t>
            </a:r>
            <a:r>
              <a:rPr lang="zh-CN" altLang="en-US" dirty="0"/>
              <a:t>  先产生</a:t>
            </a:r>
            <a:r>
              <a:rPr lang="en-US" altLang="zh-CN" dirty="0"/>
              <a:t>n</a:t>
            </a:r>
            <a:r>
              <a:rPr lang="zh-CN" altLang="en-US" dirty="0"/>
              <a:t>个</a:t>
            </a:r>
            <a:r>
              <a:rPr lang="en-US" altLang="zh-CN" dirty="0"/>
              <a:t>[1</a:t>
            </a:r>
            <a:r>
              <a:rPr lang="zh-CN" altLang="en-US" dirty="0"/>
              <a:t>，</a:t>
            </a:r>
            <a:r>
              <a:rPr lang="en-US" altLang="zh-CN" dirty="0"/>
              <a:t>100]</a:t>
            </a:r>
            <a:r>
              <a:rPr lang="zh-CN" altLang="en-US" dirty="0"/>
              <a:t>之间的随机整数，然后按照数的产生顺序依次配对输出奇数和偶数</a:t>
            </a:r>
            <a:r>
              <a:rPr lang="en-US" altLang="zh-CN" dirty="0"/>
              <a:t>(</a:t>
            </a:r>
            <a:r>
              <a:rPr lang="zh-CN" altLang="en-US" dirty="0"/>
              <a:t>即一次输出</a:t>
            </a:r>
            <a:r>
              <a:rPr lang="en-US" altLang="zh-CN" dirty="0"/>
              <a:t>1</a:t>
            </a:r>
            <a:r>
              <a:rPr lang="zh-CN" altLang="en-US" dirty="0"/>
              <a:t>个奇数和</a:t>
            </a:r>
            <a:r>
              <a:rPr lang="en-US" altLang="zh-CN" dirty="0"/>
              <a:t>1</a:t>
            </a:r>
            <a:r>
              <a:rPr lang="zh-CN" altLang="en-US" dirty="0"/>
              <a:t>个偶数</a:t>
            </a:r>
            <a:r>
              <a:rPr lang="en-US" altLang="zh-CN" dirty="0"/>
              <a:t>)</a:t>
            </a:r>
            <a:r>
              <a:rPr lang="zh-CN" altLang="en-US" dirty="0"/>
              <a:t>，直到奇数或者偶数输出完毕为止。</a:t>
            </a:r>
          </a:p>
          <a:p>
            <a:pPr marL="174625" indent="1588" eaLnBrk="1" hangingPunct="1">
              <a:spcBef>
                <a:spcPts val="1200"/>
              </a:spcBef>
            </a:pPr>
            <a:r>
              <a:rPr lang="zh-CN" altLang="en-US" dirty="0"/>
              <a:t> </a:t>
            </a:r>
            <a:r>
              <a:rPr lang="zh-CN" altLang="en-US" dirty="0">
                <a:solidFill>
                  <a:srgbClr val="008000"/>
                </a:solidFill>
              </a:rPr>
              <a:t>思路</a:t>
            </a:r>
            <a:r>
              <a:rPr lang="en-US" altLang="zh-CN" dirty="0"/>
              <a:t>:  </a:t>
            </a:r>
            <a:r>
              <a:rPr lang="zh-CN" altLang="en-US" dirty="0"/>
              <a:t>用</a:t>
            </a:r>
            <a:r>
              <a:rPr lang="en-US" altLang="zh-CN" dirty="0"/>
              <a:t>2</a:t>
            </a:r>
            <a:r>
              <a:rPr lang="zh-CN" altLang="en-US" dirty="0"/>
              <a:t>个队列分别寄存奇数和偶数。</a:t>
            </a:r>
          </a:p>
        </p:txBody>
      </p:sp>
      <p:sp>
        <p:nvSpPr>
          <p:cNvPr id="124932" name="灯片编号占位符 1"/>
          <p:cNvSpPr>
            <a:spLocks noGrp="1"/>
          </p:cNvSpPr>
          <p:nvPr>
            <p:ph type="sldNum" sz="quarter" idx="10"/>
          </p:nvPr>
        </p:nvSpPr>
        <p:spPr>
          <a:noFill/>
        </p:spPr>
        <p:txBody>
          <a:bodyPr/>
          <a:lstStyle/>
          <a:p>
            <a:fld id="{0FFFFC19-9EE4-4D1B-9C75-0B476FC43A36}" type="slidenum">
              <a:rPr lang="zh-CN" altLang="en-US" smtClean="0">
                <a:ea typeface="宋体" charset="-122"/>
              </a:rPr>
              <a:pPr/>
              <a:t>84</a:t>
            </a:fld>
            <a:endParaRPr lang="en-US" altLang="zh-CN">
              <a:ea typeface="宋体" charset="-122"/>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应用举例</a:t>
            </a:r>
          </a:p>
        </p:txBody>
      </p:sp>
      <p:sp>
        <p:nvSpPr>
          <p:cNvPr id="125955" name="Rectangle 3"/>
          <p:cNvSpPr>
            <a:spLocks noGrp="1" noChangeArrowheads="1"/>
          </p:cNvSpPr>
          <p:nvPr>
            <p:ph idx="1"/>
          </p:nvPr>
        </p:nvSpPr>
        <p:spPr>
          <a:xfrm>
            <a:off x="1000125" y="1600200"/>
            <a:ext cx="7143750" cy="4525963"/>
          </a:xfrm>
        </p:spPr>
        <p:txBody>
          <a:bodyPr rIns="180000" bIns="108000"/>
          <a:lstStyle/>
          <a:p>
            <a:pPr marL="93663" eaLnBrk="1" hangingPunct="1">
              <a:lnSpc>
                <a:spcPct val="100000"/>
              </a:lnSpc>
              <a:buFont typeface="Wingdings" pitchFamily="2" charset="2"/>
              <a:buNone/>
            </a:pPr>
            <a:r>
              <a:rPr lang="en-US" altLang="zh-CN" dirty="0" err="1"/>
              <a:t>LinkQueue</a:t>
            </a:r>
            <a:r>
              <a:rPr lang="en-US" altLang="zh-CN" dirty="0"/>
              <a:t> (</a:t>
            </a:r>
            <a:r>
              <a:rPr lang="en-US" altLang="zh-CN" dirty="0" err="1"/>
              <a:t>int</a:t>
            </a:r>
            <a:r>
              <a:rPr lang="en-US" altLang="zh-CN" dirty="0"/>
              <a:t> n)</a:t>
            </a:r>
          </a:p>
          <a:p>
            <a:pPr marL="93663" eaLnBrk="1" hangingPunct="1">
              <a:lnSpc>
                <a:spcPct val="100000"/>
              </a:lnSpc>
              <a:buFont typeface="Wingdings" pitchFamily="2" charset="2"/>
              <a:buNone/>
            </a:pPr>
            <a:r>
              <a:rPr lang="en-US" altLang="zh-CN" dirty="0"/>
              <a:t>{</a:t>
            </a:r>
            <a:r>
              <a:rPr lang="zh-CN" altLang="en-US" dirty="0"/>
              <a:t>	</a:t>
            </a:r>
            <a:r>
              <a:rPr lang="en-US" altLang="zh-CN" dirty="0" err="1"/>
              <a:t>InitQueue</a:t>
            </a:r>
            <a:r>
              <a:rPr lang="en-US" altLang="zh-CN" dirty="0"/>
              <a:t>(Q1)</a:t>
            </a:r>
            <a:r>
              <a:rPr lang="zh-CN" altLang="en-US" dirty="0"/>
              <a:t>，</a:t>
            </a:r>
            <a:r>
              <a:rPr lang="en-US" altLang="zh-CN" dirty="0" err="1"/>
              <a:t>InitQueue</a:t>
            </a:r>
            <a:r>
              <a:rPr lang="en-US" altLang="zh-CN" dirty="0"/>
              <a:t>(Q2)</a:t>
            </a:r>
            <a:r>
              <a:rPr lang="zh-CN" altLang="en-US" dirty="0"/>
              <a:t>；</a:t>
            </a:r>
          </a:p>
          <a:p>
            <a:pPr marL="93663" eaLnBrk="1" hangingPunct="1">
              <a:lnSpc>
                <a:spcPct val="100000"/>
              </a:lnSpc>
              <a:buFont typeface="Wingdings" pitchFamily="2" charset="2"/>
              <a:buNone/>
            </a:pPr>
            <a:r>
              <a:rPr lang="zh-CN" altLang="en-US" dirty="0">
                <a:solidFill>
                  <a:srgbClr val="C00000"/>
                </a:solidFill>
              </a:rPr>
              <a:t>	产生</a:t>
            </a:r>
            <a:r>
              <a:rPr lang="en-US" altLang="zh-CN" dirty="0">
                <a:solidFill>
                  <a:srgbClr val="C00000"/>
                </a:solidFill>
              </a:rPr>
              <a:t>n</a:t>
            </a:r>
            <a:r>
              <a:rPr lang="zh-CN" altLang="en-US" dirty="0">
                <a:solidFill>
                  <a:srgbClr val="C00000"/>
                </a:solidFill>
              </a:rPr>
              <a:t>个</a:t>
            </a:r>
            <a:r>
              <a:rPr lang="en-US" altLang="zh-CN" dirty="0">
                <a:solidFill>
                  <a:srgbClr val="C00000"/>
                </a:solidFill>
              </a:rPr>
              <a:t>[1</a:t>
            </a:r>
            <a:r>
              <a:rPr lang="zh-CN" altLang="en-US" dirty="0">
                <a:solidFill>
                  <a:srgbClr val="C00000"/>
                </a:solidFill>
              </a:rPr>
              <a:t>，</a:t>
            </a:r>
            <a:r>
              <a:rPr lang="en-US" altLang="zh-CN" dirty="0">
                <a:solidFill>
                  <a:srgbClr val="C00000"/>
                </a:solidFill>
              </a:rPr>
              <a:t>100]</a:t>
            </a:r>
            <a:r>
              <a:rPr lang="zh-CN" altLang="en-US" dirty="0">
                <a:solidFill>
                  <a:srgbClr val="C00000"/>
                </a:solidFill>
              </a:rPr>
              <a:t>之间的随机整数：</a:t>
            </a:r>
            <a:endParaRPr lang="en-US" altLang="zh-CN" dirty="0">
              <a:solidFill>
                <a:srgbClr val="C00000"/>
              </a:solidFill>
            </a:endParaRPr>
          </a:p>
          <a:p>
            <a:pPr marL="93663" eaLnBrk="1" hangingPunct="1">
              <a:lnSpc>
                <a:spcPct val="100000"/>
              </a:lnSpc>
              <a:buFont typeface="Wingdings" pitchFamily="2" charset="2"/>
              <a:buNone/>
            </a:pPr>
            <a:r>
              <a:rPr lang="en-US" altLang="zh-CN" dirty="0">
                <a:solidFill>
                  <a:srgbClr val="C00000"/>
                </a:solidFill>
              </a:rPr>
              <a:t>	if (k%2=1)  </a:t>
            </a:r>
            <a:r>
              <a:rPr lang="en-US" altLang="zh-CN" dirty="0" err="1">
                <a:solidFill>
                  <a:srgbClr val="C00000"/>
                </a:solidFill>
              </a:rPr>
              <a:t>InsertQueue</a:t>
            </a:r>
            <a:r>
              <a:rPr lang="en-US" altLang="zh-CN" dirty="0">
                <a:solidFill>
                  <a:srgbClr val="C00000"/>
                </a:solidFill>
              </a:rPr>
              <a:t>(Q1, k);</a:t>
            </a:r>
            <a:endParaRPr lang="zh-CN" altLang="en-US" dirty="0">
              <a:solidFill>
                <a:srgbClr val="C00000"/>
              </a:solidFill>
            </a:endParaRPr>
          </a:p>
          <a:p>
            <a:pPr marL="93663" eaLnBrk="1" hangingPunct="1">
              <a:lnSpc>
                <a:spcPct val="100000"/>
              </a:lnSpc>
              <a:buFont typeface="Wingdings" pitchFamily="2" charset="2"/>
              <a:buNone/>
            </a:pPr>
            <a:r>
              <a:rPr lang="en-US" altLang="zh-CN" dirty="0">
                <a:solidFill>
                  <a:srgbClr val="C00000"/>
                </a:solidFill>
              </a:rPr>
              <a:t>	else  </a:t>
            </a:r>
            <a:r>
              <a:rPr lang="en-US" altLang="zh-CN" dirty="0" err="1">
                <a:solidFill>
                  <a:srgbClr val="C00000"/>
                </a:solidFill>
              </a:rPr>
              <a:t>InsertQueue</a:t>
            </a:r>
            <a:r>
              <a:rPr lang="en-US" altLang="zh-CN" dirty="0">
                <a:solidFill>
                  <a:srgbClr val="C00000"/>
                </a:solidFill>
              </a:rPr>
              <a:t>(Q2, k);</a:t>
            </a:r>
          </a:p>
          <a:p>
            <a:pPr marL="93663" eaLnBrk="1" hangingPunct="1">
              <a:lnSpc>
                <a:spcPct val="100000"/>
              </a:lnSpc>
              <a:buFont typeface="Wingdings" pitchFamily="2" charset="2"/>
              <a:buNone/>
            </a:pPr>
            <a:r>
              <a:rPr lang="en-US" altLang="zh-CN" dirty="0">
                <a:solidFill>
                  <a:srgbClr val="3333FF"/>
                </a:solidFill>
              </a:rPr>
              <a:t>	</a:t>
            </a:r>
            <a:r>
              <a:rPr lang="zh-CN" altLang="en-US" dirty="0">
                <a:solidFill>
                  <a:srgbClr val="3333FF"/>
                </a:solidFill>
              </a:rPr>
              <a:t>当</a:t>
            </a:r>
            <a:r>
              <a:rPr lang="en-US" altLang="zh-CN" dirty="0">
                <a:solidFill>
                  <a:srgbClr val="3333FF"/>
                </a:solidFill>
              </a:rPr>
              <a:t>Q1</a:t>
            </a:r>
            <a:r>
              <a:rPr lang="zh-CN" altLang="en-US" dirty="0">
                <a:solidFill>
                  <a:srgbClr val="3333FF"/>
                </a:solidFill>
              </a:rPr>
              <a:t>非空 </a:t>
            </a:r>
            <a:r>
              <a:rPr lang="en-US" altLang="zh-CN" dirty="0">
                <a:solidFill>
                  <a:srgbClr val="3333FF"/>
                </a:solidFill>
              </a:rPr>
              <a:t>&amp;&amp; Q2</a:t>
            </a:r>
            <a:r>
              <a:rPr lang="zh-CN" altLang="en-US" dirty="0">
                <a:solidFill>
                  <a:srgbClr val="3333FF"/>
                </a:solidFill>
              </a:rPr>
              <a:t>非空时：</a:t>
            </a:r>
          </a:p>
          <a:p>
            <a:pPr marL="93663" eaLnBrk="1" hangingPunct="1">
              <a:lnSpc>
                <a:spcPct val="100000"/>
              </a:lnSpc>
              <a:buFont typeface="Wingdings" pitchFamily="2" charset="2"/>
              <a:buNone/>
            </a:pPr>
            <a:r>
              <a:rPr lang="en-US" altLang="zh-CN" dirty="0">
                <a:solidFill>
                  <a:srgbClr val="3333FF"/>
                </a:solidFill>
              </a:rPr>
              <a:t>	</a:t>
            </a:r>
            <a:r>
              <a:rPr lang="en-US" altLang="zh-CN" dirty="0" err="1">
                <a:solidFill>
                  <a:srgbClr val="3333FF"/>
                </a:solidFill>
              </a:rPr>
              <a:t>DeleteQueue</a:t>
            </a:r>
            <a:r>
              <a:rPr lang="en-US" altLang="zh-CN" dirty="0">
                <a:solidFill>
                  <a:srgbClr val="3333FF"/>
                </a:solidFill>
              </a:rPr>
              <a:t>(Q1,e1);</a:t>
            </a:r>
          </a:p>
          <a:p>
            <a:pPr marL="93663" eaLnBrk="1" hangingPunct="1">
              <a:lnSpc>
                <a:spcPct val="100000"/>
              </a:lnSpc>
              <a:buFont typeface="Wingdings" pitchFamily="2" charset="2"/>
              <a:buNone/>
            </a:pPr>
            <a:r>
              <a:rPr lang="en-US" altLang="zh-CN" dirty="0">
                <a:solidFill>
                  <a:srgbClr val="3333FF"/>
                </a:solidFill>
              </a:rPr>
              <a:t>	</a:t>
            </a:r>
            <a:r>
              <a:rPr lang="en-US" altLang="zh-CN" dirty="0" err="1">
                <a:solidFill>
                  <a:srgbClr val="3333FF"/>
                </a:solidFill>
              </a:rPr>
              <a:t>DeleteQueue</a:t>
            </a:r>
            <a:r>
              <a:rPr lang="en-US" altLang="zh-CN" dirty="0">
                <a:solidFill>
                  <a:srgbClr val="3333FF"/>
                </a:solidFill>
              </a:rPr>
              <a:t>(Q2,e2);</a:t>
            </a:r>
          </a:p>
          <a:p>
            <a:pPr marL="93663" eaLnBrk="1" hangingPunct="1">
              <a:lnSpc>
                <a:spcPct val="100000"/>
              </a:lnSpc>
              <a:buFont typeface="Wingdings" pitchFamily="2" charset="2"/>
              <a:buNone/>
            </a:pPr>
            <a:r>
              <a:rPr lang="en-US" altLang="zh-CN" dirty="0">
                <a:solidFill>
                  <a:srgbClr val="3333FF"/>
                </a:solidFill>
              </a:rPr>
              <a:t>	</a:t>
            </a:r>
            <a:r>
              <a:rPr lang="en-US" altLang="zh-CN" dirty="0" err="1">
                <a:solidFill>
                  <a:srgbClr val="3333FF"/>
                </a:solidFill>
              </a:rPr>
              <a:t>printf</a:t>
            </a:r>
            <a:r>
              <a:rPr lang="en-US" altLang="zh-CN" dirty="0">
                <a:solidFill>
                  <a:srgbClr val="3333FF"/>
                </a:solidFill>
              </a:rPr>
              <a:t>(e1, e2);</a:t>
            </a:r>
            <a:endParaRPr lang="zh-CN" altLang="en-US" dirty="0">
              <a:solidFill>
                <a:srgbClr val="3333FF"/>
              </a:solidFill>
            </a:endParaRPr>
          </a:p>
          <a:p>
            <a:pPr marL="93663" eaLnBrk="1" hangingPunct="1">
              <a:lnSpc>
                <a:spcPct val="100000"/>
              </a:lnSpc>
              <a:buFont typeface="Wingdings" pitchFamily="2" charset="2"/>
              <a:buNone/>
            </a:pPr>
            <a:r>
              <a:rPr lang="en-US" altLang="zh-CN" dirty="0"/>
              <a:t>} </a:t>
            </a:r>
            <a:r>
              <a:rPr lang="en-US" altLang="zh-CN" dirty="0">
                <a:solidFill>
                  <a:srgbClr val="008000"/>
                </a:solidFill>
              </a:rPr>
              <a:t>// </a:t>
            </a:r>
            <a:r>
              <a:rPr lang="en-US" altLang="zh-CN" dirty="0" err="1">
                <a:solidFill>
                  <a:srgbClr val="008000"/>
                </a:solidFill>
              </a:rPr>
              <a:t>LinkQueue</a:t>
            </a:r>
            <a:endParaRPr lang="en-US" altLang="zh-CN" dirty="0">
              <a:solidFill>
                <a:srgbClr val="008000"/>
              </a:solidFill>
            </a:endParaRPr>
          </a:p>
        </p:txBody>
      </p:sp>
      <p:sp>
        <p:nvSpPr>
          <p:cNvPr id="125956" name="灯片编号占位符 1"/>
          <p:cNvSpPr>
            <a:spLocks noGrp="1"/>
          </p:cNvSpPr>
          <p:nvPr>
            <p:ph type="sldNum" sz="quarter" idx="10"/>
          </p:nvPr>
        </p:nvSpPr>
        <p:spPr>
          <a:noFill/>
        </p:spPr>
        <p:txBody>
          <a:bodyPr/>
          <a:lstStyle/>
          <a:p>
            <a:fld id="{5611AC49-67B4-474C-8FB4-42857A20DD29}" type="slidenum">
              <a:rPr lang="zh-CN" altLang="en-US" smtClean="0">
                <a:ea typeface="宋体" charset="-122"/>
              </a:rPr>
              <a:pPr/>
              <a:t>85</a:t>
            </a:fld>
            <a:endParaRPr lang="en-US" altLang="zh-CN">
              <a:ea typeface="宋体" charset="-122"/>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循环队列</a:t>
            </a:r>
          </a:p>
        </p:txBody>
      </p:sp>
      <p:sp>
        <p:nvSpPr>
          <p:cNvPr id="126979" name="内容占位符 5"/>
          <p:cNvSpPr>
            <a:spLocks noGrp="1"/>
          </p:cNvSpPr>
          <p:nvPr>
            <p:ph idx="1"/>
          </p:nvPr>
        </p:nvSpPr>
        <p:spPr>
          <a:xfrm>
            <a:off x="1000125" y="1600200"/>
            <a:ext cx="7143750" cy="4525963"/>
          </a:xfrm>
        </p:spPr>
        <p:txBody>
          <a:bodyPr/>
          <a:lstStyle/>
          <a:p>
            <a:r>
              <a:rPr lang="zh-CN" altLang="en-US" dirty="0"/>
              <a:t>循环队列存储类型：</a:t>
            </a:r>
            <a:endParaRPr lang="en-US" altLang="zh-CN" dirty="0"/>
          </a:p>
          <a:p>
            <a:pPr>
              <a:buFont typeface="Wingdings" pitchFamily="2" charset="2"/>
              <a:buNone/>
            </a:pPr>
            <a:r>
              <a:rPr lang="en-US" altLang="zh-CN" dirty="0" err="1"/>
              <a:t>typedef</a:t>
            </a:r>
            <a:r>
              <a:rPr lang="en-US" altLang="zh-CN" dirty="0"/>
              <a:t> </a:t>
            </a:r>
            <a:r>
              <a:rPr lang="en-US" altLang="zh-CN" dirty="0" err="1"/>
              <a:t>struct</a:t>
            </a:r>
            <a:endParaRPr lang="en-US" altLang="zh-CN" dirty="0"/>
          </a:p>
          <a:p>
            <a:pPr>
              <a:buFont typeface="Wingdings" pitchFamily="2" charset="2"/>
              <a:buNone/>
            </a:pPr>
            <a:r>
              <a:rPr lang="en-US" altLang="zh-CN" dirty="0"/>
              <a:t>{	Type </a:t>
            </a:r>
            <a:r>
              <a:rPr lang="en-US" altLang="zh-CN" dirty="0" err="1"/>
              <a:t>elem</a:t>
            </a:r>
            <a:r>
              <a:rPr lang="en-US" altLang="zh-CN" dirty="0"/>
              <a:t>[N];	</a:t>
            </a:r>
            <a:r>
              <a:rPr lang="en-US" altLang="zh-CN" dirty="0">
                <a:solidFill>
                  <a:srgbClr val="008000"/>
                </a:solidFill>
              </a:rPr>
              <a:t>//N: </a:t>
            </a:r>
            <a:r>
              <a:rPr lang="zh-CN" altLang="en-US" dirty="0">
                <a:solidFill>
                  <a:srgbClr val="008000"/>
                </a:solidFill>
              </a:rPr>
              <a:t>元素最大个数</a:t>
            </a:r>
            <a:endParaRPr lang="en-US" altLang="zh-CN" dirty="0">
              <a:solidFill>
                <a:srgbClr val="008000"/>
              </a:solidFill>
            </a:endParaRPr>
          </a:p>
          <a:p>
            <a:pPr>
              <a:buFont typeface="Wingdings" pitchFamily="2" charset="2"/>
              <a:buNone/>
            </a:pPr>
            <a:r>
              <a:rPr lang="en-US" altLang="zh-CN" dirty="0"/>
              <a:t>	</a:t>
            </a:r>
            <a:r>
              <a:rPr lang="en-US" altLang="zh-CN" dirty="0" err="1"/>
              <a:t>int</a:t>
            </a:r>
            <a:r>
              <a:rPr lang="en-US" altLang="zh-CN" dirty="0"/>
              <a:t> front;	</a:t>
            </a:r>
            <a:r>
              <a:rPr lang="en-US" altLang="zh-CN" dirty="0">
                <a:solidFill>
                  <a:srgbClr val="008000"/>
                </a:solidFill>
              </a:rPr>
              <a:t>//</a:t>
            </a:r>
            <a:r>
              <a:rPr lang="zh-CN" altLang="en-US" dirty="0">
                <a:solidFill>
                  <a:srgbClr val="008000"/>
                </a:solidFill>
              </a:rPr>
              <a:t>队首指针</a:t>
            </a:r>
            <a:endParaRPr lang="en-US" altLang="zh-CN" dirty="0">
              <a:solidFill>
                <a:srgbClr val="008000"/>
              </a:solidFill>
            </a:endParaRPr>
          </a:p>
          <a:p>
            <a:pPr>
              <a:buFont typeface="Wingdings" pitchFamily="2" charset="2"/>
              <a:buNone/>
            </a:pPr>
            <a:r>
              <a:rPr lang="en-US" altLang="zh-CN" dirty="0"/>
              <a:t>	</a:t>
            </a:r>
            <a:r>
              <a:rPr lang="en-US" altLang="zh-CN" dirty="0" err="1"/>
              <a:t>int</a:t>
            </a:r>
            <a:r>
              <a:rPr lang="en-US" altLang="zh-CN" dirty="0"/>
              <a:t> rear;	</a:t>
            </a:r>
            <a:r>
              <a:rPr lang="en-US" altLang="zh-CN" dirty="0">
                <a:solidFill>
                  <a:srgbClr val="008000"/>
                </a:solidFill>
              </a:rPr>
              <a:t>//</a:t>
            </a:r>
            <a:r>
              <a:rPr lang="zh-CN" altLang="en-US" dirty="0">
                <a:solidFill>
                  <a:srgbClr val="008000"/>
                </a:solidFill>
              </a:rPr>
              <a:t>队尾指针</a:t>
            </a:r>
          </a:p>
          <a:p>
            <a:pPr>
              <a:buFont typeface="Wingdings" pitchFamily="2" charset="2"/>
              <a:buNone/>
            </a:pPr>
            <a:r>
              <a:rPr lang="en-US" altLang="zh-CN" dirty="0"/>
              <a:t>} </a:t>
            </a:r>
            <a:r>
              <a:rPr lang="en-US" altLang="zh-CN" dirty="0" err="1"/>
              <a:t>Squeue</a:t>
            </a:r>
            <a:r>
              <a:rPr lang="en-US" altLang="zh-CN" dirty="0"/>
              <a:t>;</a:t>
            </a:r>
            <a:endParaRPr lang="zh-CN" altLang="en-US" dirty="0"/>
          </a:p>
        </p:txBody>
      </p:sp>
      <p:sp>
        <p:nvSpPr>
          <p:cNvPr id="126980" name="灯片编号占位符 1"/>
          <p:cNvSpPr>
            <a:spLocks noGrp="1"/>
          </p:cNvSpPr>
          <p:nvPr>
            <p:ph type="sldNum" sz="quarter" idx="10"/>
          </p:nvPr>
        </p:nvSpPr>
        <p:spPr>
          <a:noFill/>
        </p:spPr>
        <p:txBody>
          <a:bodyPr/>
          <a:lstStyle/>
          <a:p>
            <a:fld id="{95C99B54-4E6A-4893-8232-510DEBA77285}" type="slidenum">
              <a:rPr lang="zh-CN" altLang="en-US" smtClean="0">
                <a:ea typeface="宋体" charset="-122"/>
              </a:rPr>
              <a:pPr/>
              <a:t>86</a:t>
            </a:fld>
            <a:endParaRPr lang="en-US" altLang="zh-CN">
              <a:ea typeface="宋体" charset="-122"/>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循环队列</a:t>
            </a:r>
          </a:p>
        </p:txBody>
      </p:sp>
      <p:sp>
        <p:nvSpPr>
          <p:cNvPr id="128003" name="灯片编号占位符 1"/>
          <p:cNvSpPr>
            <a:spLocks noGrp="1"/>
          </p:cNvSpPr>
          <p:nvPr>
            <p:ph type="sldNum" sz="quarter" idx="10"/>
          </p:nvPr>
        </p:nvSpPr>
        <p:spPr>
          <a:noFill/>
        </p:spPr>
        <p:txBody>
          <a:bodyPr/>
          <a:lstStyle/>
          <a:p>
            <a:fld id="{6B3ED6EC-7087-439C-A8E9-3F3BA5C5E877}" type="slidenum">
              <a:rPr lang="zh-CN" altLang="en-US" smtClean="0">
                <a:ea typeface="宋体" charset="-122"/>
              </a:rPr>
              <a:pPr/>
              <a:t>87</a:t>
            </a:fld>
            <a:endParaRPr lang="en-US" altLang="zh-CN">
              <a:ea typeface="宋体" charset="-122"/>
            </a:endParaRPr>
          </a:p>
        </p:txBody>
      </p:sp>
      <p:pic>
        <p:nvPicPr>
          <p:cNvPr id="128004" name="Picture 5"/>
          <p:cNvPicPr>
            <a:picLocks noChangeAspect="1" noChangeArrowheads="1"/>
          </p:cNvPicPr>
          <p:nvPr/>
        </p:nvPicPr>
        <p:blipFill>
          <a:blip r:embed="rId2" cstate="print"/>
          <a:srcRect l="14502" t="17336" r="9668" b="13867"/>
          <a:stretch>
            <a:fillRect/>
          </a:stretch>
        </p:blipFill>
        <p:spPr bwMode="auto">
          <a:xfrm>
            <a:off x="1403350" y="1928813"/>
            <a:ext cx="6169025" cy="3714750"/>
          </a:xfrm>
          <a:prstGeom prst="rect">
            <a:avLst/>
          </a:prstGeom>
          <a:noFill/>
          <a:ln w="9525" algn="ctr">
            <a:noFill/>
            <a:miter lim="800000"/>
            <a:headEnd/>
            <a:tailEnd type="none" w="sm" len="lg"/>
          </a:ln>
        </p:spPr>
      </p:pic>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循环队列</a:t>
            </a:r>
          </a:p>
        </p:txBody>
      </p:sp>
      <p:sp>
        <p:nvSpPr>
          <p:cNvPr id="129027" name="内容占位符 5"/>
          <p:cNvSpPr>
            <a:spLocks noGrp="1"/>
          </p:cNvSpPr>
          <p:nvPr>
            <p:ph idx="1"/>
          </p:nvPr>
        </p:nvSpPr>
        <p:spPr>
          <a:xfrm>
            <a:off x="1000125" y="1600200"/>
            <a:ext cx="7143750" cy="4525963"/>
          </a:xfrm>
        </p:spPr>
        <p:txBody>
          <a:bodyPr/>
          <a:lstStyle/>
          <a:p>
            <a:r>
              <a:rPr lang="zh-CN" altLang="en-US" dirty="0">
                <a:solidFill>
                  <a:srgbClr val="3333FF"/>
                </a:solidFill>
              </a:rPr>
              <a:t>入队</a:t>
            </a:r>
            <a:r>
              <a:rPr lang="zh-CN" altLang="en-US" dirty="0"/>
              <a:t>：向队尾插入一个数据元素。</a:t>
            </a:r>
            <a:endParaRPr lang="en-US" altLang="zh-CN" dirty="0"/>
          </a:p>
          <a:p>
            <a:pPr>
              <a:buFont typeface="Wingdings" pitchFamily="2" charset="2"/>
              <a:buNone/>
            </a:pPr>
            <a:r>
              <a:rPr lang="en-US" altLang="zh-CN" dirty="0" err="1"/>
              <a:t>int</a:t>
            </a:r>
            <a:r>
              <a:rPr lang="en-US" altLang="zh-CN" dirty="0"/>
              <a:t> </a:t>
            </a:r>
            <a:r>
              <a:rPr lang="en-US" altLang="zh-CN" dirty="0" err="1"/>
              <a:t>InQueue</a:t>
            </a:r>
            <a:r>
              <a:rPr lang="en-US" altLang="zh-CN" dirty="0"/>
              <a:t>(</a:t>
            </a:r>
            <a:r>
              <a:rPr lang="en-US" altLang="zh-CN" dirty="0" err="1"/>
              <a:t>Squeue</a:t>
            </a:r>
            <a:r>
              <a:rPr lang="zh-CN" altLang="en-US" dirty="0"/>
              <a:t> *</a:t>
            </a:r>
            <a:r>
              <a:rPr lang="en-US" altLang="zh-CN" dirty="0"/>
              <a:t>Q,</a:t>
            </a:r>
            <a:r>
              <a:rPr lang="zh-CN" altLang="en-US" dirty="0"/>
              <a:t> </a:t>
            </a:r>
            <a:r>
              <a:rPr lang="en-US" altLang="zh-CN" dirty="0"/>
              <a:t>Type</a:t>
            </a:r>
            <a:r>
              <a:rPr lang="zh-CN" altLang="en-US" dirty="0"/>
              <a:t> </a:t>
            </a:r>
            <a:r>
              <a:rPr lang="en-US" altLang="zh-CN" dirty="0"/>
              <a:t>x)</a:t>
            </a:r>
          </a:p>
          <a:p>
            <a:pPr>
              <a:buFont typeface="Wingdings" pitchFamily="2" charset="2"/>
              <a:buNone/>
            </a:pPr>
            <a:r>
              <a:rPr lang="en-US" altLang="zh-CN" dirty="0"/>
              <a:t>{	if</a:t>
            </a:r>
            <a:r>
              <a:rPr lang="zh-CN" altLang="en-US" dirty="0"/>
              <a:t> </a:t>
            </a:r>
            <a:r>
              <a:rPr lang="en-US" altLang="zh-CN" dirty="0"/>
              <a:t>(</a:t>
            </a:r>
            <a:r>
              <a:rPr lang="en-US" altLang="zh-CN" dirty="0" err="1"/>
              <a:t>IsFull</a:t>
            </a:r>
            <a:r>
              <a:rPr lang="en-US" altLang="zh-CN" dirty="0"/>
              <a:t>(Q))</a:t>
            </a:r>
            <a:r>
              <a:rPr lang="zh-CN" altLang="en-US" dirty="0"/>
              <a:t> </a:t>
            </a:r>
            <a:r>
              <a:rPr lang="en-US" altLang="zh-CN" dirty="0"/>
              <a:t>return</a:t>
            </a:r>
            <a:r>
              <a:rPr lang="zh-CN" altLang="en-US" dirty="0"/>
              <a:t> </a:t>
            </a:r>
            <a:r>
              <a:rPr lang="en-US" altLang="zh-CN" dirty="0"/>
              <a:t>0;	</a:t>
            </a:r>
            <a:r>
              <a:rPr lang="en-US" altLang="zh-CN" dirty="0">
                <a:solidFill>
                  <a:srgbClr val="008000"/>
                </a:solidFill>
              </a:rPr>
              <a:t>//</a:t>
            </a:r>
            <a:r>
              <a:rPr lang="zh-CN" altLang="en-US" dirty="0">
                <a:solidFill>
                  <a:srgbClr val="008000"/>
                </a:solidFill>
              </a:rPr>
              <a:t>队满时</a:t>
            </a:r>
            <a:endParaRPr lang="en-US" altLang="zh-CN" dirty="0">
              <a:solidFill>
                <a:srgbClr val="008000"/>
              </a:solidFill>
            </a:endParaRPr>
          </a:p>
          <a:p>
            <a:pPr>
              <a:buFont typeface="Wingdings" pitchFamily="2" charset="2"/>
              <a:buNone/>
            </a:pPr>
            <a:r>
              <a:rPr lang="en-US" altLang="zh-CN" dirty="0"/>
              <a:t>	Q-&gt;</a:t>
            </a:r>
            <a:r>
              <a:rPr lang="en-US" altLang="zh-CN" dirty="0" err="1"/>
              <a:t>elem</a:t>
            </a:r>
            <a:r>
              <a:rPr lang="en-US" altLang="zh-CN" dirty="0"/>
              <a:t>[Q-&gt;rear]=x;	</a:t>
            </a:r>
            <a:r>
              <a:rPr lang="en-US" altLang="zh-CN" dirty="0">
                <a:solidFill>
                  <a:srgbClr val="008000"/>
                </a:solidFill>
              </a:rPr>
              <a:t>//</a:t>
            </a:r>
            <a:r>
              <a:rPr lang="zh-CN" altLang="en-US" dirty="0">
                <a:solidFill>
                  <a:srgbClr val="008000"/>
                </a:solidFill>
              </a:rPr>
              <a:t>插入</a:t>
            </a:r>
            <a:r>
              <a:rPr lang="en-US" altLang="zh-CN" dirty="0">
                <a:solidFill>
                  <a:srgbClr val="008000"/>
                </a:solidFill>
              </a:rPr>
              <a:t>x</a:t>
            </a:r>
          </a:p>
          <a:p>
            <a:pPr>
              <a:buFont typeface="Wingdings" pitchFamily="2" charset="2"/>
              <a:buNone/>
            </a:pPr>
            <a:r>
              <a:rPr lang="en-US" altLang="zh-CN" dirty="0"/>
              <a:t>	Q-&gt;rear=(Q-&gt;rear+1)%N;</a:t>
            </a:r>
          </a:p>
          <a:p>
            <a:pPr>
              <a:buFont typeface="Wingdings" pitchFamily="2" charset="2"/>
              <a:buNone/>
            </a:pPr>
            <a:r>
              <a:rPr lang="en-US" altLang="zh-CN" dirty="0"/>
              <a:t>	return 1;</a:t>
            </a:r>
          </a:p>
          <a:p>
            <a:pPr>
              <a:buFont typeface="Wingdings" pitchFamily="2" charset="2"/>
              <a:buNone/>
            </a:pPr>
            <a:r>
              <a:rPr lang="en-US" altLang="zh-CN" dirty="0"/>
              <a:t>} </a:t>
            </a:r>
            <a:r>
              <a:rPr lang="en-US" altLang="zh-CN" dirty="0">
                <a:solidFill>
                  <a:srgbClr val="008000"/>
                </a:solidFill>
              </a:rPr>
              <a:t>//</a:t>
            </a:r>
            <a:r>
              <a:rPr lang="en-US" altLang="zh-CN" dirty="0" err="1">
                <a:solidFill>
                  <a:srgbClr val="008000"/>
                </a:solidFill>
              </a:rPr>
              <a:t>InQueue</a:t>
            </a:r>
            <a:endParaRPr lang="en-US" altLang="zh-CN" dirty="0">
              <a:solidFill>
                <a:srgbClr val="008000"/>
              </a:solidFill>
            </a:endParaRPr>
          </a:p>
        </p:txBody>
      </p:sp>
      <p:sp>
        <p:nvSpPr>
          <p:cNvPr id="129028" name="灯片编号占位符 1"/>
          <p:cNvSpPr>
            <a:spLocks noGrp="1"/>
          </p:cNvSpPr>
          <p:nvPr>
            <p:ph type="sldNum" sz="quarter" idx="10"/>
          </p:nvPr>
        </p:nvSpPr>
        <p:spPr>
          <a:noFill/>
        </p:spPr>
        <p:txBody>
          <a:bodyPr/>
          <a:lstStyle/>
          <a:p>
            <a:fld id="{4EFF9C68-6551-4294-9157-3CEA060D68B7}" type="slidenum">
              <a:rPr lang="zh-CN" altLang="en-US" smtClean="0">
                <a:ea typeface="宋体" charset="-122"/>
              </a:rPr>
              <a:pPr/>
              <a:t>88</a:t>
            </a:fld>
            <a:endParaRPr lang="en-US" altLang="zh-CN">
              <a:ea typeface="宋体" charset="-122"/>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循环队列</a:t>
            </a:r>
          </a:p>
        </p:txBody>
      </p:sp>
      <p:sp>
        <p:nvSpPr>
          <p:cNvPr id="130051" name="内容占位符 5"/>
          <p:cNvSpPr>
            <a:spLocks noGrp="1"/>
          </p:cNvSpPr>
          <p:nvPr>
            <p:ph idx="1"/>
          </p:nvPr>
        </p:nvSpPr>
        <p:spPr>
          <a:xfrm>
            <a:off x="1000125" y="1600200"/>
            <a:ext cx="7143750" cy="4525963"/>
          </a:xfrm>
        </p:spPr>
        <p:txBody>
          <a:bodyPr/>
          <a:lstStyle/>
          <a:p>
            <a:r>
              <a:rPr lang="zh-CN" altLang="en-US" dirty="0">
                <a:solidFill>
                  <a:srgbClr val="3333FF"/>
                </a:solidFill>
              </a:rPr>
              <a:t>出队</a:t>
            </a:r>
            <a:r>
              <a:rPr lang="zh-CN" altLang="en-US" dirty="0"/>
              <a:t>：删除队首数据元素，并用</a:t>
            </a:r>
            <a:r>
              <a:rPr lang="en-US" altLang="zh-CN" dirty="0"/>
              <a:t>x</a:t>
            </a:r>
            <a:r>
              <a:rPr lang="zh-CN" altLang="en-US" dirty="0"/>
              <a:t>返回。</a:t>
            </a:r>
            <a:endParaRPr lang="en-US" altLang="zh-CN" dirty="0"/>
          </a:p>
          <a:p>
            <a:pPr>
              <a:buFont typeface="Wingdings" pitchFamily="2" charset="2"/>
              <a:buNone/>
            </a:pPr>
            <a:r>
              <a:rPr lang="en-US" altLang="zh-CN" dirty="0" err="1"/>
              <a:t>int</a:t>
            </a:r>
            <a:r>
              <a:rPr lang="en-US" altLang="zh-CN" dirty="0"/>
              <a:t> </a:t>
            </a:r>
            <a:r>
              <a:rPr lang="en-US" altLang="zh-CN" dirty="0" err="1"/>
              <a:t>OutQueue</a:t>
            </a:r>
            <a:r>
              <a:rPr lang="en-US" altLang="zh-CN" dirty="0"/>
              <a:t>(</a:t>
            </a:r>
            <a:r>
              <a:rPr lang="en-US" altLang="zh-CN" dirty="0" err="1"/>
              <a:t>Squeue</a:t>
            </a:r>
            <a:r>
              <a:rPr lang="zh-CN" altLang="en-US" dirty="0"/>
              <a:t> *</a:t>
            </a:r>
            <a:r>
              <a:rPr lang="en-US" altLang="zh-CN" dirty="0"/>
              <a:t>Q,</a:t>
            </a:r>
            <a:r>
              <a:rPr lang="zh-CN" altLang="en-US" dirty="0"/>
              <a:t> </a:t>
            </a:r>
            <a:r>
              <a:rPr lang="en-US" altLang="zh-CN" dirty="0"/>
              <a:t>Type</a:t>
            </a:r>
            <a:r>
              <a:rPr lang="zh-CN" altLang="en-US" dirty="0"/>
              <a:t> </a:t>
            </a:r>
            <a:r>
              <a:rPr lang="en-US" altLang="zh-CN" dirty="0"/>
              <a:t>x)</a:t>
            </a:r>
          </a:p>
          <a:p>
            <a:pPr>
              <a:buFont typeface="Wingdings" pitchFamily="2" charset="2"/>
              <a:buNone/>
            </a:pPr>
            <a:r>
              <a:rPr lang="en-US" altLang="zh-CN" dirty="0"/>
              <a:t>{	if</a:t>
            </a:r>
            <a:r>
              <a:rPr lang="zh-CN" altLang="en-US" dirty="0"/>
              <a:t> </a:t>
            </a:r>
            <a:r>
              <a:rPr lang="en-US" altLang="zh-CN" dirty="0"/>
              <a:t>(</a:t>
            </a:r>
            <a:r>
              <a:rPr lang="en-US" altLang="zh-CN" dirty="0" err="1"/>
              <a:t>IsEmpty</a:t>
            </a:r>
            <a:r>
              <a:rPr lang="en-US" altLang="zh-CN" dirty="0"/>
              <a:t>(Q))</a:t>
            </a:r>
            <a:r>
              <a:rPr lang="zh-CN" altLang="en-US" dirty="0"/>
              <a:t> </a:t>
            </a:r>
            <a:r>
              <a:rPr lang="en-US" altLang="zh-CN" dirty="0"/>
              <a:t>return</a:t>
            </a:r>
            <a:r>
              <a:rPr lang="zh-CN" altLang="en-US" dirty="0"/>
              <a:t> </a:t>
            </a:r>
            <a:r>
              <a:rPr lang="en-US" altLang="zh-CN" dirty="0"/>
              <a:t>0;	</a:t>
            </a:r>
            <a:r>
              <a:rPr lang="en-US" altLang="zh-CN" dirty="0">
                <a:solidFill>
                  <a:srgbClr val="008000"/>
                </a:solidFill>
              </a:rPr>
              <a:t>//</a:t>
            </a:r>
            <a:r>
              <a:rPr lang="zh-CN" altLang="en-US" dirty="0">
                <a:solidFill>
                  <a:srgbClr val="008000"/>
                </a:solidFill>
              </a:rPr>
              <a:t>队空时</a:t>
            </a:r>
            <a:endParaRPr lang="en-US" altLang="zh-CN" dirty="0">
              <a:solidFill>
                <a:srgbClr val="008000"/>
              </a:solidFill>
            </a:endParaRPr>
          </a:p>
          <a:p>
            <a:pPr>
              <a:buFont typeface="Wingdings" pitchFamily="2" charset="2"/>
              <a:buNone/>
            </a:pPr>
            <a:r>
              <a:rPr lang="en-US" altLang="zh-CN" dirty="0"/>
              <a:t>	x=Q-&gt;</a:t>
            </a:r>
            <a:r>
              <a:rPr lang="en-US" altLang="zh-CN" dirty="0" err="1"/>
              <a:t>elem</a:t>
            </a:r>
            <a:r>
              <a:rPr lang="en-US" altLang="zh-CN" dirty="0"/>
              <a:t>[Q-&gt;front];	</a:t>
            </a:r>
            <a:r>
              <a:rPr lang="en-US" altLang="zh-CN" dirty="0">
                <a:solidFill>
                  <a:srgbClr val="008000"/>
                </a:solidFill>
              </a:rPr>
              <a:t>//</a:t>
            </a:r>
            <a:r>
              <a:rPr lang="zh-CN" altLang="en-US" dirty="0">
                <a:solidFill>
                  <a:srgbClr val="008000"/>
                </a:solidFill>
              </a:rPr>
              <a:t>出队元素</a:t>
            </a:r>
            <a:r>
              <a:rPr lang="en-US" altLang="zh-CN" dirty="0">
                <a:solidFill>
                  <a:srgbClr val="008000"/>
                </a:solidFill>
              </a:rPr>
              <a:t>=&gt;x</a:t>
            </a:r>
          </a:p>
          <a:p>
            <a:pPr>
              <a:buFont typeface="Wingdings" pitchFamily="2" charset="2"/>
              <a:buNone/>
            </a:pPr>
            <a:r>
              <a:rPr lang="en-US" altLang="zh-CN" dirty="0"/>
              <a:t>	Q-&gt;front=(Q-&gt;front+1)%N;</a:t>
            </a:r>
          </a:p>
          <a:p>
            <a:pPr>
              <a:buFont typeface="Wingdings" pitchFamily="2" charset="2"/>
              <a:buNone/>
            </a:pPr>
            <a:r>
              <a:rPr lang="en-US" altLang="zh-CN" dirty="0"/>
              <a:t>	return 1;</a:t>
            </a:r>
          </a:p>
          <a:p>
            <a:pPr>
              <a:buFont typeface="Wingdings" pitchFamily="2" charset="2"/>
              <a:buNone/>
            </a:pPr>
            <a:r>
              <a:rPr lang="en-US" altLang="zh-CN" dirty="0"/>
              <a:t>} </a:t>
            </a:r>
            <a:r>
              <a:rPr lang="en-US" altLang="zh-CN" dirty="0">
                <a:solidFill>
                  <a:srgbClr val="008000"/>
                </a:solidFill>
              </a:rPr>
              <a:t>//</a:t>
            </a:r>
            <a:r>
              <a:rPr lang="en-US" altLang="zh-CN" dirty="0" err="1">
                <a:solidFill>
                  <a:srgbClr val="008000"/>
                </a:solidFill>
              </a:rPr>
              <a:t>OutQueue</a:t>
            </a:r>
            <a:endParaRPr lang="en-US" altLang="zh-CN" dirty="0">
              <a:solidFill>
                <a:srgbClr val="008000"/>
              </a:solidFill>
            </a:endParaRPr>
          </a:p>
        </p:txBody>
      </p:sp>
      <p:sp>
        <p:nvSpPr>
          <p:cNvPr id="130052" name="灯片编号占位符 1"/>
          <p:cNvSpPr>
            <a:spLocks noGrp="1"/>
          </p:cNvSpPr>
          <p:nvPr>
            <p:ph type="sldNum" sz="quarter" idx="10"/>
          </p:nvPr>
        </p:nvSpPr>
        <p:spPr>
          <a:noFill/>
        </p:spPr>
        <p:txBody>
          <a:bodyPr/>
          <a:lstStyle/>
          <a:p>
            <a:fld id="{848020D9-1704-423A-B2B9-C464D4E8FE5C}" type="slidenum">
              <a:rPr lang="zh-CN" altLang="en-US" smtClean="0">
                <a:ea typeface="宋体" charset="-122"/>
              </a:rPr>
              <a:pPr/>
              <a:t>89</a:t>
            </a:fld>
            <a:endParaRPr lang="en-US" altLang="zh-CN">
              <a:ea typeface="宋体"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顺序表</a:t>
            </a:r>
          </a:p>
        </p:txBody>
      </p:sp>
      <p:sp>
        <p:nvSpPr>
          <p:cNvPr id="14339" name="Rectangle 3"/>
          <p:cNvSpPr>
            <a:spLocks noGrp="1" noChangeArrowheads="1"/>
          </p:cNvSpPr>
          <p:nvPr>
            <p:ph idx="1"/>
          </p:nvPr>
        </p:nvSpPr>
        <p:spPr>
          <a:xfrm>
            <a:off x="1000125" y="1600200"/>
            <a:ext cx="7143750" cy="4525963"/>
          </a:xfrm>
        </p:spPr>
        <p:txBody>
          <a:bodyPr/>
          <a:lstStyle/>
          <a:p>
            <a:pPr algn="just" eaLnBrk="1" hangingPunct="1">
              <a:buFont typeface="Wingdings" pitchFamily="2" charset="2"/>
              <a:buNone/>
            </a:pPr>
            <a:r>
              <a:rPr lang="zh-CN" altLang="en-US"/>
              <a:t>线性表的</a:t>
            </a:r>
            <a:r>
              <a:rPr lang="zh-CN" altLang="en-US">
                <a:solidFill>
                  <a:srgbClr val="CC0000"/>
                </a:solidFill>
              </a:rPr>
              <a:t>顺序存储结构</a:t>
            </a:r>
            <a:endParaRPr lang="zh-CN" altLang="en-US"/>
          </a:p>
          <a:p>
            <a:pPr eaLnBrk="1" hangingPunct="1">
              <a:buFont typeface="Wingdings" pitchFamily="2" charset="2"/>
              <a:buNone/>
            </a:pPr>
            <a:r>
              <a:rPr lang="en-US" altLang="zh-CN">
                <a:solidFill>
                  <a:srgbClr val="0000CC"/>
                </a:solidFill>
              </a:rPr>
              <a:t>typedef struct</a:t>
            </a:r>
            <a:r>
              <a:rPr lang="en-US" altLang="zh-CN"/>
              <a:t> {</a:t>
            </a:r>
          </a:p>
          <a:p>
            <a:pPr eaLnBrk="1" hangingPunct="1">
              <a:buFont typeface="Wingdings" pitchFamily="2" charset="2"/>
              <a:buNone/>
            </a:pPr>
            <a:r>
              <a:rPr lang="en-US" altLang="zh-CN"/>
              <a:t>	</a:t>
            </a:r>
            <a:r>
              <a:rPr lang="en-US" altLang="zh-CN">
                <a:solidFill>
                  <a:srgbClr val="0000CC"/>
                </a:solidFill>
              </a:rPr>
              <a:t>Type</a:t>
            </a:r>
            <a:r>
              <a:rPr lang="en-US" altLang="zh-CN"/>
              <a:t> *elem;   </a:t>
            </a:r>
            <a:r>
              <a:rPr lang="en-US" altLang="zh-CN">
                <a:solidFill>
                  <a:srgbClr val="008000"/>
                </a:solidFill>
              </a:rPr>
              <a:t>//Type: </a:t>
            </a:r>
            <a:r>
              <a:rPr lang="zh-CN" altLang="en-US">
                <a:solidFill>
                  <a:srgbClr val="008000"/>
                </a:solidFill>
              </a:rPr>
              <a:t>用户定义数据类型</a:t>
            </a:r>
            <a:endParaRPr lang="en-US" altLang="zh-CN">
              <a:solidFill>
                <a:srgbClr val="008000"/>
              </a:solidFill>
            </a:endParaRPr>
          </a:p>
          <a:p>
            <a:pPr eaLnBrk="1" hangingPunct="1">
              <a:buFont typeface="Wingdings" pitchFamily="2" charset="2"/>
              <a:buNone/>
            </a:pPr>
            <a:r>
              <a:rPr lang="en-US" altLang="zh-CN"/>
              <a:t>	</a:t>
            </a:r>
            <a:r>
              <a:rPr lang="en-US" altLang="zh-CN">
                <a:solidFill>
                  <a:srgbClr val="0000CC"/>
                </a:solidFill>
              </a:rPr>
              <a:t>int</a:t>
            </a:r>
            <a:r>
              <a:rPr lang="en-US" altLang="zh-CN"/>
              <a:t> n;  </a:t>
            </a:r>
            <a:r>
              <a:rPr lang="en-US" altLang="zh-CN">
                <a:solidFill>
                  <a:srgbClr val="008000"/>
                </a:solidFill>
              </a:rPr>
              <a:t>//</a:t>
            </a:r>
            <a:r>
              <a:rPr lang="zh-CN" altLang="en-US">
                <a:solidFill>
                  <a:srgbClr val="008000"/>
                </a:solidFill>
              </a:rPr>
              <a:t>线性表的长度</a:t>
            </a:r>
            <a:r>
              <a:rPr lang="en-US" altLang="zh-CN">
                <a:solidFill>
                  <a:srgbClr val="008000"/>
                </a:solidFill>
              </a:rPr>
              <a:t>(length)</a:t>
            </a:r>
            <a:endParaRPr lang="zh-CN" altLang="en-US">
              <a:solidFill>
                <a:srgbClr val="008000"/>
              </a:solidFill>
            </a:endParaRPr>
          </a:p>
          <a:p>
            <a:pPr eaLnBrk="1" hangingPunct="1">
              <a:buFont typeface="Wingdings" pitchFamily="2" charset="2"/>
              <a:buNone/>
            </a:pPr>
            <a:r>
              <a:rPr lang="zh-CN" altLang="en-US"/>
              <a:t>	</a:t>
            </a:r>
            <a:r>
              <a:rPr lang="en-US" altLang="zh-CN">
                <a:solidFill>
                  <a:srgbClr val="0000CC"/>
                </a:solidFill>
              </a:rPr>
              <a:t>int </a:t>
            </a:r>
            <a:r>
              <a:rPr lang="en-US" altLang="zh-CN"/>
              <a:t>N;  </a:t>
            </a:r>
            <a:r>
              <a:rPr lang="en-US" altLang="zh-CN">
                <a:solidFill>
                  <a:srgbClr val="008000"/>
                </a:solidFill>
              </a:rPr>
              <a:t>//</a:t>
            </a:r>
            <a:r>
              <a:rPr lang="zh-CN" altLang="en-US">
                <a:solidFill>
                  <a:srgbClr val="008000"/>
                </a:solidFill>
              </a:rPr>
              <a:t>当前分配的存储容量</a:t>
            </a:r>
            <a:r>
              <a:rPr lang="en-US" altLang="zh-CN">
                <a:solidFill>
                  <a:srgbClr val="008000"/>
                </a:solidFill>
              </a:rPr>
              <a:t>(listsize)</a:t>
            </a:r>
          </a:p>
          <a:p>
            <a:pPr eaLnBrk="1" hangingPunct="1">
              <a:buFont typeface="Wingdings" pitchFamily="2" charset="2"/>
              <a:buNone/>
            </a:pPr>
            <a:r>
              <a:rPr lang="en-US" altLang="zh-CN"/>
              <a:t>} SList;</a:t>
            </a:r>
            <a:endParaRPr lang="zh-CN" altLang="en-US"/>
          </a:p>
        </p:txBody>
      </p:sp>
      <p:sp>
        <p:nvSpPr>
          <p:cNvPr id="14340" name="灯片编号占位符 1"/>
          <p:cNvSpPr>
            <a:spLocks noGrp="1"/>
          </p:cNvSpPr>
          <p:nvPr>
            <p:ph type="sldNum" sz="quarter" idx="10"/>
          </p:nvPr>
        </p:nvSpPr>
        <p:spPr>
          <a:noFill/>
        </p:spPr>
        <p:txBody>
          <a:bodyPr/>
          <a:lstStyle/>
          <a:p>
            <a:fld id="{5065C2EF-821B-49E1-9765-E3E47ADED45C}" type="slidenum">
              <a:rPr lang="zh-CN" altLang="en-US" smtClean="0">
                <a:ea typeface="宋体" charset="-122"/>
              </a:rPr>
              <a:pPr/>
              <a:t>9</a:t>
            </a:fld>
            <a:endParaRPr lang="en-US" altLang="zh-CN">
              <a:ea typeface="宋体" charset="-122"/>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循环队列</a:t>
            </a:r>
          </a:p>
        </p:txBody>
      </p:sp>
      <p:sp>
        <p:nvSpPr>
          <p:cNvPr id="131075" name="内容占位符 5"/>
          <p:cNvSpPr>
            <a:spLocks noGrp="1"/>
          </p:cNvSpPr>
          <p:nvPr>
            <p:ph idx="1"/>
          </p:nvPr>
        </p:nvSpPr>
        <p:spPr>
          <a:xfrm>
            <a:off x="1000125" y="1600200"/>
            <a:ext cx="7143750" cy="4525963"/>
          </a:xfrm>
        </p:spPr>
        <p:txBody>
          <a:bodyPr/>
          <a:lstStyle/>
          <a:p>
            <a:pPr>
              <a:lnSpc>
                <a:spcPct val="100000"/>
              </a:lnSpc>
              <a:buFont typeface="Wingdings" pitchFamily="2" charset="2"/>
              <a:buNone/>
            </a:pPr>
            <a:r>
              <a:rPr lang="zh-CN" altLang="en-US" sz="2400" dirty="0">
                <a:solidFill>
                  <a:srgbClr val="008000"/>
                </a:solidFill>
              </a:rPr>
              <a:t>例</a:t>
            </a:r>
            <a:r>
              <a:rPr lang="en-US" altLang="zh-CN" sz="2400" dirty="0">
                <a:solidFill>
                  <a:srgbClr val="008000"/>
                </a:solidFill>
              </a:rPr>
              <a:t>2-9 </a:t>
            </a:r>
            <a:r>
              <a:rPr lang="zh-CN" altLang="en-US" sz="2400" dirty="0">
                <a:solidFill>
                  <a:srgbClr val="008000"/>
                </a:solidFill>
              </a:rPr>
              <a:t> </a:t>
            </a:r>
            <a:r>
              <a:rPr lang="zh-CN" altLang="en-US" sz="2400" dirty="0"/>
              <a:t> 有两个进程同时存在于一个程序中。其中第一个进程在屏幕上连续显示字符“</a:t>
            </a:r>
            <a:r>
              <a:rPr lang="en-US" altLang="zh-CN" sz="2400" dirty="0"/>
              <a:t>-”,</a:t>
            </a:r>
            <a:r>
              <a:rPr lang="zh-CN" altLang="en-US" sz="2400" dirty="0"/>
              <a:t>与此同时，程序不断检测键盘是否有输入，如果有，就读入用户键入的字符并保存到输入缓冲区中。在用户输入时，键入的字符并不立即回显在屏幕上。当用户键入一个逗号</a:t>
            </a:r>
            <a:r>
              <a:rPr lang="en-US" altLang="zh-CN" sz="2400" dirty="0"/>
              <a:t>(,)</a:t>
            </a:r>
            <a:r>
              <a:rPr lang="zh-CN" altLang="en-US" sz="2400" dirty="0"/>
              <a:t>时，表示第一个进程结束，第二个进程从缓冲区中读取那些已键入的字符并显示在屏幕上。第二个进程结束后，程序又进入第一个进程，重新显示字符“</a:t>
            </a:r>
            <a:r>
              <a:rPr lang="en-US" altLang="zh-CN" sz="2400" dirty="0"/>
              <a:t>-”,</a:t>
            </a:r>
            <a:r>
              <a:rPr lang="zh-CN" altLang="en-US" sz="2400" dirty="0"/>
              <a:t>同时用户又可以继续键入字符，直到用户输入一个分号</a:t>
            </a:r>
            <a:r>
              <a:rPr lang="en-US" altLang="zh-CN" sz="2400" dirty="0"/>
              <a:t>(;)</a:t>
            </a:r>
            <a:r>
              <a:rPr lang="zh-CN" altLang="en-US" sz="2400" dirty="0"/>
              <a:t>键，才结束第一个进程，同时也结束整个程序。</a:t>
            </a:r>
            <a:endParaRPr lang="en-US" altLang="zh-CN" sz="2400" dirty="0"/>
          </a:p>
          <a:p>
            <a:pPr>
              <a:lnSpc>
                <a:spcPct val="100000"/>
              </a:lnSpc>
            </a:pPr>
            <a:r>
              <a:rPr lang="en-US" altLang="zh-CN" sz="2400" dirty="0"/>
              <a:t>_</a:t>
            </a:r>
            <a:r>
              <a:rPr lang="en-US" altLang="zh-CN" sz="2000" dirty="0" err="1">
                <a:solidFill>
                  <a:srgbClr val="008000"/>
                </a:solidFill>
              </a:rPr>
              <a:t>kbhit</a:t>
            </a:r>
            <a:r>
              <a:rPr lang="en-US" altLang="zh-CN" sz="2000" dirty="0">
                <a:solidFill>
                  <a:srgbClr val="008000"/>
                </a:solidFill>
              </a:rPr>
              <a:t>( )</a:t>
            </a:r>
            <a:r>
              <a:rPr lang="zh-CN" altLang="en-US" sz="2000" dirty="0">
                <a:solidFill>
                  <a:srgbClr val="008000"/>
                </a:solidFill>
              </a:rPr>
              <a:t>判断按键是否有效</a:t>
            </a:r>
            <a:r>
              <a:rPr lang="en-US" altLang="zh-CN" sz="2000" dirty="0">
                <a:solidFill>
                  <a:srgbClr val="008000"/>
                </a:solidFill>
              </a:rPr>
              <a:t>;	</a:t>
            </a:r>
            <a:r>
              <a:rPr lang="en-US" altLang="zh-CN" sz="2000" dirty="0" err="1">
                <a:solidFill>
                  <a:srgbClr val="008000"/>
                </a:solidFill>
              </a:rPr>
              <a:t>getch</a:t>
            </a:r>
            <a:r>
              <a:rPr lang="en-US" altLang="zh-CN" sz="2000" dirty="0">
                <a:solidFill>
                  <a:srgbClr val="008000"/>
                </a:solidFill>
              </a:rPr>
              <a:t>( )</a:t>
            </a:r>
            <a:r>
              <a:rPr lang="zh-CN" altLang="en-US" sz="2000" dirty="0">
                <a:solidFill>
                  <a:srgbClr val="008000"/>
                </a:solidFill>
              </a:rPr>
              <a:t>获取</a:t>
            </a:r>
            <a:r>
              <a:rPr lang="en-US" altLang="zh-CN" sz="2000" dirty="0">
                <a:solidFill>
                  <a:srgbClr val="008000"/>
                </a:solidFill>
              </a:rPr>
              <a:t>1</a:t>
            </a:r>
            <a:r>
              <a:rPr lang="zh-CN" altLang="en-US" sz="2000" dirty="0">
                <a:solidFill>
                  <a:srgbClr val="008000"/>
                </a:solidFill>
              </a:rPr>
              <a:t>个字符。</a:t>
            </a:r>
            <a:endParaRPr lang="zh-CN" altLang="en-US" sz="2400" dirty="0">
              <a:solidFill>
                <a:srgbClr val="008000"/>
              </a:solidFill>
            </a:endParaRPr>
          </a:p>
        </p:txBody>
      </p:sp>
      <p:sp>
        <p:nvSpPr>
          <p:cNvPr id="131076" name="灯片编号占位符 1"/>
          <p:cNvSpPr>
            <a:spLocks noGrp="1"/>
          </p:cNvSpPr>
          <p:nvPr>
            <p:ph type="sldNum" sz="quarter" idx="10"/>
          </p:nvPr>
        </p:nvSpPr>
        <p:spPr>
          <a:noFill/>
        </p:spPr>
        <p:txBody>
          <a:bodyPr/>
          <a:lstStyle/>
          <a:p>
            <a:fld id="{92AE82C5-C0FE-495A-BB1B-4465944E9614}" type="slidenum">
              <a:rPr lang="zh-CN" altLang="en-US" smtClean="0">
                <a:ea typeface="宋体" charset="-122"/>
              </a:rPr>
              <a:pPr/>
              <a:t>90</a:t>
            </a:fld>
            <a:endParaRPr lang="en-US" altLang="zh-CN">
              <a:ea typeface="宋体" charset="-122"/>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dirty="0"/>
              <a:t>迷宫问题</a:t>
            </a:r>
            <a:endParaRPr lang="en-US" altLang="zh-CN" dirty="0"/>
          </a:p>
        </p:txBody>
      </p:sp>
      <p:sp>
        <p:nvSpPr>
          <p:cNvPr id="129027" name="Rectangle 3"/>
          <p:cNvSpPr>
            <a:spLocks noGrp="1" noChangeArrowheads="1"/>
          </p:cNvSpPr>
          <p:nvPr>
            <p:ph idx="1"/>
          </p:nvPr>
        </p:nvSpPr>
        <p:spPr>
          <a:xfrm>
            <a:off x="1000125" y="1600200"/>
            <a:ext cx="7143750" cy="4525963"/>
          </a:xfrm>
        </p:spPr>
        <p:txBody>
          <a:bodyPr bIns="108000"/>
          <a:lstStyle/>
          <a:p>
            <a:pPr marL="93663" indent="-7938" eaLnBrk="1" hangingPunct="1">
              <a:buFont typeface="Wingdings" pitchFamily="2" charset="2"/>
              <a:buNone/>
            </a:pPr>
            <a:r>
              <a:rPr lang="zh-CN" altLang="en-US" dirty="0">
                <a:solidFill>
                  <a:srgbClr val="006600"/>
                </a:solidFill>
                <a:latin typeface="Times New Roman" pitchFamily="18" charset="0"/>
              </a:rPr>
              <a:t>例</a:t>
            </a:r>
            <a:r>
              <a:rPr lang="en-US" altLang="zh-CN" dirty="0">
                <a:solidFill>
                  <a:srgbClr val="006600"/>
                </a:solidFill>
                <a:latin typeface="Times New Roman" pitchFamily="18" charset="0"/>
              </a:rPr>
              <a:t>2-10  </a:t>
            </a:r>
            <a:r>
              <a:rPr lang="zh-CN" altLang="en-US" dirty="0">
                <a:solidFill>
                  <a:srgbClr val="CC0000"/>
                </a:solidFill>
                <a:latin typeface="Times New Roman" pitchFamily="18" charset="0"/>
              </a:rPr>
              <a:t>问题描述</a:t>
            </a:r>
            <a:endParaRPr lang="en-US" altLang="zh-CN" dirty="0">
              <a:solidFill>
                <a:srgbClr val="CC0000"/>
              </a:solidFill>
              <a:latin typeface="Times New Roman" pitchFamily="18" charset="0"/>
            </a:endParaRPr>
          </a:p>
          <a:p>
            <a:pPr marL="93663" indent="-7938" eaLnBrk="1" hangingPunct="1">
              <a:buFont typeface="Wingdings" pitchFamily="2" charset="2"/>
              <a:buNone/>
            </a:pPr>
            <a:r>
              <a:rPr lang="zh-CN" altLang="en-US" dirty="0">
                <a:latin typeface="Times New Roman" pitchFamily="18" charset="0"/>
              </a:rPr>
              <a:t>假设迷宫由</a:t>
            </a:r>
            <a:r>
              <a:rPr lang="en-US" altLang="zh-CN" dirty="0">
                <a:latin typeface="Times New Roman" pitchFamily="18" charset="0"/>
              </a:rPr>
              <a:t>m</a:t>
            </a:r>
            <a:r>
              <a:rPr lang="zh-CN" altLang="en-US" dirty="0">
                <a:latin typeface="Times New Roman" pitchFamily="18" charset="0"/>
              </a:rPr>
              <a:t>行</a:t>
            </a:r>
            <a:r>
              <a:rPr lang="en-US" altLang="zh-CN" dirty="0">
                <a:latin typeface="Times New Roman" pitchFamily="18" charset="0"/>
              </a:rPr>
              <a:t>n</a:t>
            </a:r>
            <a:r>
              <a:rPr lang="zh-CN" altLang="en-US" dirty="0">
                <a:latin typeface="Times New Roman" pitchFamily="18" charset="0"/>
              </a:rPr>
              <a:t>列构成，有一个入口</a:t>
            </a:r>
            <a:r>
              <a:rPr lang="en-US" altLang="zh-CN" dirty="0">
                <a:latin typeface="Times New Roman" pitchFamily="18" charset="0"/>
              </a:rPr>
              <a:t>(1,  1)</a:t>
            </a:r>
            <a:r>
              <a:rPr lang="zh-CN" altLang="en-US" dirty="0">
                <a:latin typeface="Times New Roman" pitchFamily="18" charset="0"/>
              </a:rPr>
              <a:t>和一个出口</a:t>
            </a:r>
            <a:r>
              <a:rPr lang="en-US" altLang="zh-CN" dirty="0">
                <a:latin typeface="Times New Roman" pitchFamily="18" charset="0"/>
              </a:rPr>
              <a:t>(m</a:t>
            </a:r>
            <a:r>
              <a:rPr lang="zh-CN" altLang="en-US" dirty="0">
                <a:latin typeface="Times New Roman" pitchFamily="18" charset="0"/>
              </a:rPr>
              <a:t>，</a:t>
            </a:r>
            <a:r>
              <a:rPr lang="en-US" altLang="zh-CN" dirty="0">
                <a:latin typeface="Times New Roman" pitchFamily="18" charset="0"/>
              </a:rPr>
              <a:t>n)</a:t>
            </a:r>
            <a:r>
              <a:rPr lang="zh-CN" altLang="en-US" dirty="0">
                <a:latin typeface="Times New Roman" pitchFamily="18" charset="0"/>
              </a:rPr>
              <a:t>。试找出一条从入口通往出口的可行路径</a:t>
            </a:r>
            <a:r>
              <a:rPr lang="en-US" altLang="zh-CN" dirty="0">
                <a:solidFill>
                  <a:srgbClr val="008000"/>
                </a:solidFill>
                <a:latin typeface="Times New Roman" pitchFamily="18" charset="0"/>
              </a:rPr>
              <a:t>(</a:t>
            </a:r>
            <a:r>
              <a:rPr lang="zh-CN" altLang="en-US" dirty="0">
                <a:solidFill>
                  <a:srgbClr val="008000"/>
                </a:solidFill>
                <a:latin typeface="Times New Roman" pitchFamily="18" charset="0"/>
              </a:rPr>
              <a:t>如输出可通行路径方格的坐标序列</a:t>
            </a:r>
            <a:r>
              <a:rPr lang="en-US" altLang="zh-CN" dirty="0">
                <a:solidFill>
                  <a:srgbClr val="008000"/>
                </a:solidFill>
                <a:latin typeface="Times New Roman" pitchFamily="18" charset="0"/>
              </a:rPr>
              <a:t>)</a:t>
            </a:r>
            <a:r>
              <a:rPr lang="zh-CN" altLang="en-US" dirty="0">
                <a:latin typeface="Times New Roman" pitchFamily="18" charset="0"/>
              </a:rPr>
              <a:t>。</a:t>
            </a:r>
            <a:endParaRPr lang="en-US" altLang="zh-CN" dirty="0">
              <a:latin typeface="Times New Roman" pitchFamily="18" charset="0"/>
            </a:endParaRPr>
          </a:p>
        </p:txBody>
      </p:sp>
      <p:sp>
        <p:nvSpPr>
          <p:cNvPr id="129028" name="灯片编号占位符 1"/>
          <p:cNvSpPr>
            <a:spLocks noGrp="1"/>
          </p:cNvSpPr>
          <p:nvPr>
            <p:ph type="sldNum" sz="quarter" idx="10"/>
          </p:nvPr>
        </p:nvSpPr>
        <p:spPr>
          <a:noFill/>
        </p:spPr>
        <p:txBody>
          <a:bodyPr/>
          <a:lstStyle/>
          <a:p>
            <a:fld id="{6F753C41-A0DA-42AF-BABC-32343F47B3C9}" type="slidenum">
              <a:rPr lang="zh-CN" altLang="en-US" smtClean="0"/>
              <a:pPr/>
              <a:t>91</a:t>
            </a:fld>
            <a:endParaRPr lang="en-US" altLang="zh-CN"/>
          </a:p>
        </p:txBody>
      </p:sp>
    </p:spTree>
    <p:extLst>
      <p:ext uri="{BB962C8B-B14F-4D97-AF65-F5344CB8AC3E}">
        <p14:creationId xmlns:p14="http://schemas.microsoft.com/office/powerpoint/2010/main" xmlns="" val="33997033"/>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3"/>
          <p:cNvGrpSpPr>
            <a:grpSpLocks/>
          </p:cNvGrpSpPr>
          <p:nvPr/>
        </p:nvGrpSpPr>
        <p:grpSpPr bwMode="auto">
          <a:xfrm>
            <a:off x="2066925" y="1590675"/>
            <a:ext cx="5648325" cy="4267200"/>
            <a:chOff x="2066925" y="1590675"/>
            <a:chExt cx="5648325" cy="4267200"/>
          </a:xfrm>
        </p:grpSpPr>
        <p:pic>
          <p:nvPicPr>
            <p:cNvPr id="130055" name="Picture 6"/>
            <p:cNvPicPr>
              <a:picLocks noChangeAspect="1" noChangeArrowheads="1"/>
            </p:cNvPicPr>
            <p:nvPr/>
          </p:nvPicPr>
          <p:blipFill>
            <a:blip r:embed="rId2" cstate="print"/>
            <a:srcRect/>
            <a:stretch>
              <a:fillRect/>
            </a:stretch>
          </p:blipFill>
          <p:spPr bwMode="auto">
            <a:xfrm>
              <a:off x="2066925" y="1590675"/>
              <a:ext cx="5648325" cy="4267200"/>
            </a:xfrm>
            <a:prstGeom prst="rect">
              <a:avLst/>
            </a:prstGeom>
            <a:solidFill>
              <a:srgbClr val="008000"/>
            </a:solidFill>
            <a:ln w="9525">
              <a:noFill/>
              <a:miter lim="800000"/>
              <a:headEnd/>
              <a:tailEnd/>
            </a:ln>
          </p:spPr>
        </p:pic>
        <p:pic>
          <p:nvPicPr>
            <p:cNvPr id="130056" name="Picture 10"/>
            <p:cNvPicPr>
              <a:picLocks noChangeAspect="1" noChangeArrowheads="1"/>
            </p:cNvPicPr>
            <p:nvPr/>
          </p:nvPicPr>
          <p:blipFill>
            <a:blip r:embed="rId3" cstate="print"/>
            <a:srcRect/>
            <a:stretch>
              <a:fillRect/>
            </a:stretch>
          </p:blipFill>
          <p:spPr bwMode="auto">
            <a:xfrm>
              <a:off x="7153663" y="1655142"/>
              <a:ext cx="466725" cy="333375"/>
            </a:xfrm>
            <a:prstGeom prst="rect">
              <a:avLst/>
            </a:prstGeom>
            <a:noFill/>
            <a:ln w="9525">
              <a:noFill/>
              <a:miter lim="800000"/>
              <a:headEnd/>
              <a:tailEnd/>
            </a:ln>
          </p:spPr>
        </p:pic>
        <p:pic>
          <p:nvPicPr>
            <p:cNvPr id="130057" name="Picture 11"/>
            <p:cNvPicPr>
              <a:picLocks noChangeAspect="1" noChangeArrowheads="1"/>
            </p:cNvPicPr>
            <p:nvPr/>
          </p:nvPicPr>
          <p:blipFill>
            <a:blip r:embed="rId3" cstate="print"/>
            <a:srcRect/>
            <a:stretch>
              <a:fillRect/>
            </a:stretch>
          </p:blipFill>
          <p:spPr bwMode="auto">
            <a:xfrm>
              <a:off x="2131385" y="5417541"/>
              <a:ext cx="466725" cy="333375"/>
            </a:xfrm>
            <a:prstGeom prst="rect">
              <a:avLst/>
            </a:prstGeom>
            <a:noFill/>
            <a:ln w="9525">
              <a:noFill/>
              <a:miter lim="800000"/>
              <a:headEnd/>
              <a:tailEnd/>
            </a:ln>
          </p:spPr>
        </p:pic>
        <p:pic>
          <p:nvPicPr>
            <p:cNvPr id="130058" name="Picture 12"/>
            <p:cNvPicPr>
              <a:picLocks noChangeAspect="1" noChangeArrowheads="1"/>
            </p:cNvPicPr>
            <p:nvPr/>
          </p:nvPicPr>
          <p:blipFill>
            <a:blip r:embed="rId3" cstate="print"/>
            <a:srcRect/>
            <a:stretch>
              <a:fillRect/>
            </a:stretch>
          </p:blipFill>
          <p:spPr bwMode="auto">
            <a:xfrm>
              <a:off x="7155491" y="5429264"/>
              <a:ext cx="466725" cy="333375"/>
            </a:xfrm>
            <a:prstGeom prst="rect">
              <a:avLst/>
            </a:prstGeom>
            <a:noFill/>
            <a:ln w="9525">
              <a:noFill/>
              <a:miter lim="800000"/>
              <a:headEnd/>
              <a:tailEnd/>
            </a:ln>
          </p:spPr>
        </p:pic>
      </p:grpSp>
      <p:sp>
        <p:nvSpPr>
          <p:cNvPr id="130051"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迷宫问题</a:t>
            </a:r>
            <a:endParaRPr lang="en-US" altLang="zh-CN"/>
          </a:p>
        </p:txBody>
      </p:sp>
      <p:sp>
        <p:nvSpPr>
          <p:cNvPr id="130052" name="内容占位符 7"/>
          <p:cNvSpPr>
            <a:spLocks noGrp="1"/>
          </p:cNvSpPr>
          <p:nvPr>
            <p:ph idx="1"/>
          </p:nvPr>
        </p:nvSpPr>
        <p:spPr>
          <a:xfrm>
            <a:off x="1000125" y="1600200"/>
            <a:ext cx="7143750" cy="4525963"/>
          </a:xfrm>
        </p:spPr>
        <p:txBody>
          <a:bodyPr/>
          <a:lstStyle/>
          <a:p>
            <a:pPr>
              <a:buFont typeface="Wingdings" pitchFamily="2" charset="2"/>
              <a:buNone/>
            </a:pPr>
            <a:r>
              <a:rPr lang="zh-CN" altLang="en-US" dirty="0">
                <a:solidFill>
                  <a:srgbClr val="008000"/>
                </a:solidFill>
              </a:rPr>
              <a:t>例</a:t>
            </a:r>
          </a:p>
        </p:txBody>
      </p:sp>
      <p:sp>
        <p:nvSpPr>
          <p:cNvPr id="130053" name="灯片编号占位符 1"/>
          <p:cNvSpPr>
            <a:spLocks noGrp="1"/>
          </p:cNvSpPr>
          <p:nvPr>
            <p:ph type="sldNum" sz="quarter" idx="10"/>
          </p:nvPr>
        </p:nvSpPr>
        <p:spPr>
          <a:noFill/>
        </p:spPr>
        <p:txBody>
          <a:bodyPr/>
          <a:lstStyle/>
          <a:p>
            <a:fld id="{B74B7C1A-9A31-4689-A990-2329D45AA3AE}" type="slidenum">
              <a:rPr lang="zh-CN" altLang="en-US" smtClean="0"/>
              <a:pPr/>
              <a:t>92</a:t>
            </a:fld>
            <a:endParaRPr lang="en-US" altLang="zh-CN"/>
          </a:p>
        </p:txBody>
      </p:sp>
      <p:pic>
        <p:nvPicPr>
          <p:cNvPr id="130054" name="Picture 5"/>
          <p:cNvPicPr>
            <a:picLocks noChangeAspect="1" noChangeArrowheads="1"/>
          </p:cNvPicPr>
          <p:nvPr/>
        </p:nvPicPr>
        <p:blipFill>
          <a:blip r:embed="rId4" cstate="print"/>
          <a:srcRect/>
          <a:stretch>
            <a:fillRect/>
          </a:stretch>
        </p:blipFill>
        <p:spPr bwMode="auto">
          <a:xfrm>
            <a:off x="2619375" y="2027238"/>
            <a:ext cx="4543425" cy="3371850"/>
          </a:xfrm>
          <a:prstGeom prst="rect">
            <a:avLst/>
          </a:prstGeom>
          <a:noFill/>
          <a:ln w="9525">
            <a:noFill/>
            <a:miter lim="800000"/>
            <a:headEnd/>
            <a:tailEnd/>
          </a:ln>
        </p:spPr>
      </p:pic>
    </p:spTree>
    <p:extLst>
      <p:ext uri="{BB962C8B-B14F-4D97-AF65-F5344CB8AC3E}">
        <p14:creationId xmlns:p14="http://schemas.microsoft.com/office/powerpoint/2010/main" xmlns="" val="3720748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迷宫问题</a:t>
            </a:r>
            <a:endParaRPr lang="en-US" altLang="zh-CN"/>
          </a:p>
        </p:txBody>
      </p:sp>
      <p:sp>
        <p:nvSpPr>
          <p:cNvPr id="131075" name="内容占位符 5"/>
          <p:cNvSpPr>
            <a:spLocks noGrp="1"/>
          </p:cNvSpPr>
          <p:nvPr>
            <p:ph idx="1"/>
          </p:nvPr>
        </p:nvSpPr>
        <p:spPr>
          <a:xfrm>
            <a:off x="1000125" y="1600200"/>
            <a:ext cx="7143750" cy="4525963"/>
          </a:xfrm>
        </p:spPr>
        <p:txBody>
          <a:bodyPr/>
          <a:lstStyle/>
          <a:p>
            <a:pPr>
              <a:lnSpc>
                <a:spcPct val="125000"/>
              </a:lnSpc>
              <a:buFont typeface="Wingdings" pitchFamily="2" charset="2"/>
              <a:buNone/>
            </a:pPr>
            <a:r>
              <a:rPr lang="zh-CN" altLang="en-US" dirty="0">
                <a:solidFill>
                  <a:srgbClr val="008000"/>
                </a:solidFill>
                <a:latin typeface="Times New Roman" pitchFamily="18" charset="0"/>
                <a:sym typeface="Wingdings" pitchFamily="2" charset="2"/>
              </a:rPr>
              <a:t></a:t>
            </a:r>
            <a:r>
              <a:rPr lang="zh-CN" altLang="en-US" dirty="0">
                <a:latin typeface="Times New Roman" pitchFamily="18" charset="0"/>
              </a:rPr>
              <a:t>用</a:t>
            </a:r>
            <a:r>
              <a:rPr lang="en-US" altLang="zh-CN" dirty="0">
                <a:latin typeface="Times New Roman" pitchFamily="18" charset="0"/>
              </a:rPr>
              <a:t>2</a:t>
            </a:r>
            <a:r>
              <a:rPr lang="zh-CN" altLang="en-US" dirty="0">
                <a:latin typeface="Times New Roman" pitchFamily="18" charset="0"/>
              </a:rPr>
              <a:t>维数组存储迷宫、栈保存通行路径。</a:t>
            </a:r>
            <a:endParaRPr lang="en-US" altLang="zh-CN" dirty="0">
              <a:latin typeface="Times New Roman" pitchFamily="18" charset="0"/>
            </a:endParaRPr>
          </a:p>
          <a:p>
            <a:pPr>
              <a:lnSpc>
                <a:spcPct val="125000"/>
              </a:lnSpc>
              <a:buFont typeface="Wingdings" pitchFamily="2" charset="2"/>
              <a:buNone/>
            </a:pPr>
            <a:r>
              <a:rPr lang="en-US" altLang="zh-CN" dirty="0" err="1">
                <a:latin typeface="Times New Roman" pitchFamily="18" charset="0"/>
              </a:rPr>
              <a:t>struct</a:t>
            </a:r>
            <a:r>
              <a:rPr lang="en-US" altLang="zh-CN" dirty="0">
                <a:latin typeface="Times New Roman" pitchFamily="18" charset="0"/>
              </a:rPr>
              <a:t> Node</a:t>
            </a:r>
          </a:p>
          <a:p>
            <a:pPr>
              <a:lnSpc>
                <a:spcPct val="125000"/>
              </a:lnSpc>
              <a:buFont typeface="Wingdings" pitchFamily="2" charset="2"/>
              <a:buNone/>
            </a:pPr>
            <a:r>
              <a:rPr lang="en-US" altLang="zh-CN" dirty="0">
                <a:latin typeface="Times New Roman" pitchFamily="18" charset="0"/>
              </a:rPr>
              <a:t>{	</a:t>
            </a:r>
            <a:r>
              <a:rPr lang="en-US" altLang="zh-CN" dirty="0" err="1">
                <a:latin typeface="Times New Roman" pitchFamily="18" charset="0"/>
              </a:rPr>
              <a:t>int</a:t>
            </a:r>
            <a:r>
              <a:rPr lang="en-US" altLang="zh-CN" dirty="0">
                <a:latin typeface="Times New Roman" pitchFamily="18" charset="0"/>
              </a:rPr>
              <a:t> data1;   </a:t>
            </a:r>
            <a:r>
              <a:rPr lang="en-US" altLang="zh-CN" dirty="0">
                <a:solidFill>
                  <a:srgbClr val="008000"/>
                </a:solidFill>
                <a:latin typeface="Times New Roman" pitchFamily="18" charset="0"/>
              </a:rPr>
              <a:t>//</a:t>
            </a:r>
            <a:r>
              <a:rPr lang="zh-CN" altLang="en-US" dirty="0">
                <a:solidFill>
                  <a:srgbClr val="008000"/>
                </a:solidFill>
                <a:latin typeface="Times New Roman" pitchFamily="18" charset="0"/>
              </a:rPr>
              <a:t>行坐标</a:t>
            </a:r>
          </a:p>
          <a:p>
            <a:pPr>
              <a:lnSpc>
                <a:spcPct val="125000"/>
              </a:lnSpc>
              <a:buFont typeface="Wingdings" pitchFamily="2" charset="2"/>
              <a:buNone/>
            </a:pPr>
            <a:r>
              <a:rPr lang="zh-CN" altLang="en-US" dirty="0">
                <a:latin typeface="Times New Roman" pitchFamily="18" charset="0"/>
              </a:rPr>
              <a:t>	</a:t>
            </a:r>
            <a:r>
              <a:rPr lang="en-US" altLang="zh-CN" dirty="0" err="1">
                <a:latin typeface="Times New Roman" pitchFamily="18" charset="0"/>
              </a:rPr>
              <a:t>int</a:t>
            </a:r>
            <a:r>
              <a:rPr lang="en-US" altLang="zh-CN" dirty="0">
                <a:latin typeface="Times New Roman" pitchFamily="18" charset="0"/>
              </a:rPr>
              <a:t> data2;</a:t>
            </a:r>
            <a:r>
              <a:rPr lang="zh-CN" altLang="en-US" dirty="0">
                <a:latin typeface="Times New Roman" pitchFamily="18" charset="0"/>
              </a:rPr>
              <a:t>  </a:t>
            </a:r>
            <a:r>
              <a:rPr lang="en-US" altLang="zh-CN" dirty="0">
                <a:latin typeface="Times New Roman" pitchFamily="18" charset="0"/>
              </a:rPr>
              <a:t> </a:t>
            </a:r>
            <a:r>
              <a:rPr lang="en-US" altLang="zh-CN" dirty="0">
                <a:solidFill>
                  <a:srgbClr val="008000"/>
                </a:solidFill>
                <a:latin typeface="Times New Roman" pitchFamily="18" charset="0"/>
              </a:rPr>
              <a:t>//</a:t>
            </a:r>
            <a:r>
              <a:rPr lang="zh-CN" altLang="en-US" dirty="0">
                <a:solidFill>
                  <a:srgbClr val="008000"/>
                </a:solidFill>
                <a:latin typeface="Times New Roman" pitchFamily="18" charset="0"/>
              </a:rPr>
              <a:t>列坐标</a:t>
            </a:r>
            <a:endParaRPr lang="en-US" altLang="zh-CN" dirty="0">
              <a:solidFill>
                <a:srgbClr val="008000"/>
              </a:solidFill>
              <a:latin typeface="Times New Roman" pitchFamily="18" charset="0"/>
            </a:endParaRPr>
          </a:p>
          <a:p>
            <a:pPr>
              <a:lnSpc>
                <a:spcPct val="125000"/>
              </a:lnSpc>
              <a:buFont typeface="Wingdings" pitchFamily="2" charset="2"/>
              <a:buNone/>
            </a:pPr>
            <a:r>
              <a:rPr lang="en-US" altLang="zh-CN" dirty="0">
                <a:latin typeface="Times New Roman" pitchFamily="18" charset="0"/>
              </a:rPr>
              <a:t>	</a:t>
            </a:r>
            <a:r>
              <a:rPr lang="en-US" altLang="zh-CN" dirty="0" err="1">
                <a:latin typeface="Times New Roman" pitchFamily="18" charset="0"/>
              </a:rPr>
              <a:t>struct</a:t>
            </a:r>
            <a:r>
              <a:rPr lang="en-US" altLang="zh-CN" dirty="0">
                <a:latin typeface="Times New Roman" pitchFamily="18" charset="0"/>
              </a:rPr>
              <a:t> Node *next;</a:t>
            </a:r>
            <a:endParaRPr lang="zh-CN" altLang="en-US" dirty="0">
              <a:latin typeface="Times New Roman" pitchFamily="18" charset="0"/>
            </a:endParaRPr>
          </a:p>
          <a:p>
            <a:pPr>
              <a:lnSpc>
                <a:spcPct val="125000"/>
              </a:lnSpc>
              <a:buFont typeface="Wingdings" pitchFamily="2" charset="2"/>
              <a:buNone/>
            </a:pPr>
            <a:r>
              <a:rPr lang="en-US" altLang="zh-CN" dirty="0">
                <a:latin typeface="Times New Roman" pitchFamily="18" charset="0"/>
              </a:rPr>
              <a:t>}; </a:t>
            </a:r>
            <a:r>
              <a:rPr lang="en-US" altLang="zh-CN" dirty="0">
                <a:solidFill>
                  <a:srgbClr val="3333FF"/>
                </a:solidFill>
                <a:latin typeface="Times New Roman" pitchFamily="18" charset="0"/>
              </a:rPr>
              <a:t>//</a:t>
            </a:r>
            <a:r>
              <a:rPr lang="zh-CN" altLang="en-US" dirty="0">
                <a:solidFill>
                  <a:srgbClr val="3333FF"/>
                </a:solidFill>
                <a:latin typeface="Times New Roman" pitchFamily="18" charset="0"/>
              </a:rPr>
              <a:t> 栈存储结构</a:t>
            </a:r>
            <a:endParaRPr lang="en-US" altLang="zh-CN" dirty="0">
              <a:solidFill>
                <a:srgbClr val="3333FF"/>
              </a:solidFill>
              <a:latin typeface="Times New Roman" pitchFamily="18" charset="0"/>
            </a:endParaRPr>
          </a:p>
          <a:p>
            <a:pPr>
              <a:lnSpc>
                <a:spcPct val="125000"/>
              </a:lnSpc>
              <a:spcBef>
                <a:spcPts val="1800"/>
              </a:spcBef>
              <a:buFont typeface="Wingdings" pitchFamily="2" charset="2"/>
              <a:buNone/>
            </a:pPr>
            <a:r>
              <a:rPr lang="zh-CN" altLang="en-US" dirty="0">
                <a:solidFill>
                  <a:srgbClr val="008000"/>
                </a:solidFill>
                <a:latin typeface="Times New Roman" pitchFamily="18" charset="0"/>
                <a:sym typeface="Wingdings" pitchFamily="2" charset="2"/>
              </a:rPr>
              <a:t></a:t>
            </a:r>
            <a:r>
              <a:rPr lang="zh-CN" altLang="en-US" dirty="0">
                <a:latin typeface="Times New Roman" pitchFamily="18" charset="0"/>
              </a:rPr>
              <a:t>回退时，用栈顶元素更新当前位置。</a:t>
            </a:r>
          </a:p>
        </p:txBody>
      </p:sp>
      <p:sp>
        <p:nvSpPr>
          <p:cNvPr id="131076" name="灯片编号占位符 1"/>
          <p:cNvSpPr>
            <a:spLocks noGrp="1"/>
          </p:cNvSpPr>
          <p:nvPr>
            <p:ph type="sldNum" sz="quarter" idx="10"/>
          </p:nvPr>
        </p:nvSpPr>
        <p:spPr>
          <a:noFill/>
        </p:spPr>
        <p:txBody>
          <a:bodyPr/>
          <a:lstStyle/>
          <a:p>
            <a:fld id="{9098BC5E-FEBA-4742-BFB7-F4EA62C2F66F}" type="slidenum">
              <a:rPr lang="zh-CN" altLang="en-US" smtClean="0"/>
              <a:pPr/>
              <a:t>93</a:t>
            </a:fld>
            <a:endParaRPr lang="en-US" altLang="zh-CN"/>
          </a:p>
        </p:txBody>
      </p:sp>
    </p:spTree>
    <p:extLst>
      <p:ext uri="{BB962C8B-B14F-4D97-AF65-F5344CB8AC3E}">
        <p14:creationId xmlns:p14="http://schemas.microsoft.com/office/powerpoint/2010/main" xmlns="" val="3422072771"/>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迷宫问题</a:t>
            </a:r>
            <a:endParaRPr lang="en-US" altLang="zh-CN"/>
          </a:p>
        </p:txBody>
      </p:sp>
      <p:sp>
        <p:nvSpPr>
          <p:cNvPr id="132099" name="灯片编号占位符 1"/>
          <p:cNvSpPr>
            <a:spLocks noGrp="1"/>
          </p:cNvSpPr>
          <p:nvPr>
            <p:ph type="sldNum" sz="quarter" idx="10"/>
          </p:nvPr>
        </p:nvSpPr>
        <p:spPr>
          <a:noFill/>
        </p:spPr>
        <p:txBody>
          <a:bodyPr/>
          <a:lstStyle/>
          <a:p>
            <a:fld id="{D769A285-CF1C-4A4C-AD2D-83BC580704CE}" type="slidenum">
              <a:rPr lang="zh-CN" altLang="en-US" smtClean="0"/>
              <a:pPr/>
              <a:t>94</a:t>
            </a:fld>
            <a:endParaRPr lang="en-US" altLang="zh-CN"/>
          </a:p>
        </p:txBody>
      </p:sp>
      <p:graphicFrame>
        <p:nvGraphicFramePr>
          <p:cNvPr id="9" name="表格 8"/>
          <p:cNvGraphicFramePr>
            <a:graphicFrameLocks noGrp="1"/>
          </p:cNvGraphicFramePr>
          <p:nvPr/>
        </p:nvGraphicFramePr>
        <p:xfrm>
          <a:off x="857250" y="1928813"/>
          <a:ext cx="4000500" cy="3929065"/>
        </p:xfrm>
        <a:graphic>
          <a:graphicData uri="http://schemas.openxmlformats.org/drawingml/2006/table">
            <a:tbl>
              <a:tblPr/>
              <a:tblGrid>
                <a:gridCol w="571500">
                  <a:extLst>
                    <a:ext uri="{9D8B030D-6E8A-4147-A177-3AD203B41FA5}">
                      <a16:colId xmlns:a16="http://schemas.microsoft.com/office/drawing/2014/main" xmlns="" val="20000"/>
                    </a:ext>
                  </a:extLst>
                </a:gridCol>
                <a:gridCol w="571500">
                  <a:extLst>
                    <a:ext uri="{9D8B030D-6E8A-4147-A177-3AD203B41FA5}">
                      <a16:colId xmlns:a16="http://schemas.microsoft.com/office/drawing/2014/main" xmlns="" val="20001"/>
                    </a:ext>
                  </a:extLst>
                </a:gridCol>
                <a:gridCol w="571500">
                  <a:extLst>
                    <a:ext uri="{9D8B030D-6E8A-4147-A177-3AD203B41FA5}">
                      <a16:colId xmlns:a16="http://schemas.microsoft.com/office/drawing/2014/main" xmlns="" val="20002"/>
                    </a:ext>
                  </a:extLst>
                </a:gridCol>
                <a:gridCol w="571500">
                  <a:extLst>
                    <a:ext uri="{9D8B030D-6E8A-4147-A177-3AD203B41FA5}">
                      <a16:colId xmlns:a16="http://schemas.microsoft.com/office/drawing/2014/main" xmlns="" val="20003"/>
                    </a:ext>
                  </a:extLst>
                </a:gridCol>
                <a:gridCol w="582613">
                  <a:extLst>
                    <a:ext uri="{9D8B030D-6E8A-4147-A177-3AD203B41FA5}">
                      <a16:colId xmlns:a16="http://schemas.microsoft.com/office/drawing/2014/main" xmlns="" val="20004"/>
                    </a:ext>
                  </a:extLst>
                </a:gridCol>
                <a:gridCol w="573087">
                  <a:extLst>
                    <a:ext uri="{9D8B030D-6E8A-4147-A177-3AD203B41FA5}">
                      <a16:colId xmlns:a16="http://schemas.microsoft.com/office/drawing/2014/main" xmlns="" val="20005"/>
                    </a:ext>
                  </a:extLst>
                </a:gridCol>
                <a:gridCol w="558800">
                  <a:extLst>
                    <a:ext uri="{9D8B030D-6E8A-4147-A177-3AD203B41FA5}">
                      <a16:colId xmlns:a16="http://schemas.microsoft.com/office/drawing/2014/main" xmlns="" val="20006"/>
                    </a:ext>
                  </a:extLst>
                </a:gridCol>
              </a:tblGrid>
              <a:tr h="554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0</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1</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2</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3</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4</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5</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6</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extLst>
                  <a:ext uri="{0D108BD9-81ED-4DB2-BD59-A6C34878D82A}">
                    <a16:rowId xmlns:a16="http://schemas.microsoft.com/office/drawing/2014/main" xmlns="" val="10000"/>
                  </a:ext>
                </a:extLst>
              </a:tr>
              <a:tr h="568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1</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黑体" pitchFamily="2" charset="-122"/>
                          <a:ea typeface="黑体" pitchFamily="2" charset="-122"/>
                        </a:rPr>
                        <a:t>入口</a:t>
                      </a: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Times New Roman" pitchFamily="18" charset="0"/>
                          <a:ea typeface="楷体_GB2312" pitchFamily="49" charset="-122"/>
                          <a:sym typeface="Symbol" pitchFamily="18" charset="2"/>
                        </a:rPr>
                        <a:t></a:t>
                      </a: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Times New Roman" pitchFamily="18" charset="0"/>
                          <a:ea typeface="楷体_GB2312" pitchFamily="49" charset="-122"/>
                          <a:sym typeface="Symbol" pitchFamily="18" charset="2"/>
                        </a:rPr>
                        <a:t></a:t>
                      </a: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FF0000"/>
                        </a:solidFill>
                        <a:effectLst/>
                        <a:latin typeface="Times New Roman" pitchFamily="18" charset="0"/>
                        <a:ea typeface="楷体_GB2312" pitchFamily="49" charset="-122"/>
                        <a:sym typeface="Symbol" pitchFamily="18" charset="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1</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extLst>
                  <a:ext uri="{0D108BD9-81ED-4DB2-BD59-A6C34878D82A}">
                    <a16:rowId xmlns:a16="http://schemas.microsoft.com/office/drawing/2014/main" xmlns="" val="10001"/>
                  </a:ext>
                </a:extLst>
              </a:tr>
              <a:tr h="554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2</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rPr>
                        <a:t></a:t>
                      </a: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rPr>
                        <a:t></a:t>
                      </a: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Times New Roman" pitchFamily="18" charset="0"/>
                          <a:ea typeface="楷体_GB2312" pitchFamily="49" charset="-122"/>
                          <a:sym typeface="Symbol" pitchFamily="18" charset="2"/>
                        </a:rPr>
                        <a:t></a:t>
                      </a: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2</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extLst>
                  <a:ext uri="{0D108BD9-81ED-4DB2-BD59-A6C34878D82A}">
                    <a16:rowId xmlns:a16="http://schemas.microsoft.com/office/drawing/2014/main" xmlns="" val="10002"/>
                  </a:ext>
                </a:extLst>
              </a:tr>
              <a:tr h="554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3</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3</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extLst>
                  <a:ext uri="{0D108BD9-81ED-4DB2-BD59-A6C34878D82A}">
                    <a16:rowId xmlns:a16="http://schemas.microsoft.com/office/drawing/2014/main" xmlns="" val="10003"/>
                  </a:ext>
                </a:extLst>
              </a:tr>
              <a:tr h="554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4</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4</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extLst>
                  <a:ext uri="{0D108BD9-81ED-4DB2-BD59-A6C34878D82A}">
                    <a16:rowId xmlns:a16="http://schemas.microsoft.com/office/drawing/2014/main" xmlns="" val="10004"/>
                  </a:ext>
                </a:extLst>
              </a:tr>
              <a:tr h="590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5</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黑体" pitchFamily="2" charset="-122"/>
                          <a:ea typeface="黑体" pitchFamily="2" charset="-122"/>
                        </a:rPr>
                        <a:t>出口</a:t>
                      </a:r>
                      <a:endParaRPr kumimoji="0" lang="zh-CN" altLang="en-US" sz="1800" b="0" i="0" u="none" strike="noStrike" cap="none" normalizeH="0" baseline="0">
                        <a:ln>
                          <a:noFill/>
                        </a:ln>
                        <a:solidFill>
                          <a:srgbClr val="000000"/>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5</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extLst>
                  <a:ext uri="{0D108BD9-81ED-4DB2-BD59-A6C34878D82A}">
                    <a16:rowId xmlns:a16="http://schemas.microsoft.com/office/drawing/2014/main" xmlns="" val="10005"/>
                  </a:ext>
                </a:extLst>
              </a:tr>
              <a:tr h="554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6</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1</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2</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3</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4</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5</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6</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extLst>
                  <a:ext uri="{0D108BD9-81ED-4DB2-BD59-A6C34878D82A}">
                    <a16:rowId xmlns:a16="http://schemas.microsoft.com/office/drawing/2014/main" xmlns="" val="10006"/>
                  </a:ext>
                </a:extLst>
              </a:tr>
            </a:tbl>
          </a:graphicData>
        </a:graphic>
      </p:graphicFrame>
      <p:sp>
        <p:nvSpPr>
          <p:cNvPr id="13" name="TextBox 12"/>
          <p:cNvSpPr txBox="1">
            <a:spLocks noChangeArrowheads="1"/>
          </p:cNvSpPr>
          <p:nvPr/>
        </p:nvSpPr>
        <p:spPr bwMode="auto">
          <a:xfrm>
            <a:off x="5000625" y="5429250"/>
            <a:ext cx="1714500" cy="461963"/>
          </a:xfrm>
          <a:prstGeom prst="rect">
            <a:avLst/>
          </a:prstGeom>
          <a:solidFill>
            <a:schemeClr val="bg1"/>
          </a:solidFill>
          <a:ln w="9525">
            <a:noFill/>
            <a:miter lim="800000"/>
            <a:headEnd/>
            <a:tailEnd/>
          </a:ln>
        </p:spPr>
        <p:txBody>
          <a:bodyPr>
            <a:spAutoFit/>
          </a:bodyPr>
          <a:lstStyle/>
          <a:p>
            <a:pPr algn="ctr"/>
            <a:r>
              <a:rPr lang="zh-CN" altLang="en-US" sz="2400" b="1" dirty="0">
                <a:solidFill>
                  <a:srgbClr val="003399"/>
                </a:solidFill>
                <a:latin typeface="楷体" pitchFamily="49" charset="-122"/>
                <a:ea typeface="楷体" pitchFamily="49" charset="-122"/>
              </a:rPr>
              <a:t>栈底元素</a:t>
            </a:r>
            <a:r>
              <a:rPr lang="zh-CN" altLang="en-US" sz="2400" b="1" dirty="0">
                <a:solidFill>
                  <a:srgbClr val="003399"/>
                </a:solidFill>
                <a:latin typeface="Times New Roman" pitchFamily="18" charset="0"/>
                <a:sym typeface="Wingdings" pitchFamily="2" charset="2"/>
              </a:rPr>
              <a:t></a:t>
            </a:r>
            <a:endParaRPr lang="zh-CN" altLang="en-US" sz="2400" b="1" dirty="0">
              <a:solidFill>
                <a:srgbClr val="003399"/>
              </a:solidFill>
              <a:latin typeface="Times New Roman" pitchFamily="18" charset="0"/>
            </a:endParaRPr>
          </a:p>
        </p:txBody>
      </p:sp>
      <p:sp>
        <p:nvSpPr>
          <p:cNvPr id="14" name="TextBox 13"/>
          <p:cNvSpPr txBox="1">
            <a:spLocks noChangeArrowheads="1"/>
          </p:cNvSpPr>
          <p:nvPr/>
        </p:nvSpPr>
        <p:spPr bwMode="auto">
          <a:xfrm>
            <a:off x="5000625" y="2895600"/>
            <a:ext cx="1714500" cy="461963"/>
          </a:xfrm>
          <a:prstGeom prst="rect">
            <a:avLst/>
          </a:prstGeom>
          <a:solidFill>
            <a:schemeClr val="bg1"/>
          </a:solidFill>
          <a:ln w="9525">
            <a:noFill/>
            <a:miter lim="800000"/>
            <a:headEnd/>
            <a:tailEnd/>
          </a:ln>
        </p:spPr>
        <p:txBody>
          <a:bodyPr>
            <a:spAutoFit/>
          </a:bodyPr>
          <a:lstStyle/>
          <a:p>
            <a:pPr algn="ctr"/>
            <a:r>
              <a:rPr lang="zh-CN" altLang="en-US" sz="2400" b="1" dirty="0">
                <a:solidFill>
                  <a:srgbClr val="003399"/>
                </a:solidFill>
                <a:latin typeface="楷体" pitchFamily="49" charset="-122"/>
                <a:ea typeface="楷体" pitchFamily="49" charset="-122"/>
              </a:rPr>
              <a:t>栈顶元素</a:t>
            </a:r>
            <a:r>
              <a:rPr lang="zh-CN" altLang="en-US" sz="2400" b="1" dirty="0">
                <a:solidFill>
                  <a:srgbClr val="003399"/>
                </a:solidFill>
                <a:latin typeface="Times New Roman" pitchFamily="18" charset="0"/>
                <a:sym typeface="Wingdings" pitchFamily="2" charset="2"/>
              </a:rPr>
              <a:t></a:t>
            </a:r>
            <a:endParaRPr lang="zh-CN" altLang="en-US" sz="2400" b="1" dirty="0">
              <a:solidFill>
                <a:srgbClr val="003399"/>
              </a:solidFill>
              <a:latin typeface="Times New Roman" pitchFamily="18" charset="0"/>
            </a:endParaRPr>
          </a:p>
        </p:txBody>
      </p:sp>
      <p:sp>
        <p:nvSpPr>
          <p:cNvPr id="16" name="TextBox 15"/>
          <p:cNvSpPr txBox="1">
            <a:spLocks noChangeArrowheads="1"/>
          </p:cNvSpPr>
          <p:nvPr/>
        </p:nvSpPr>
        <p:spPr bwMode="auto">
          <a:xfrm>
            <a:off x="3187700" y="2544763"/>
            <a:ext cx="500063" cy="461962"/>
          </a:xfrm>
          <a:prstGeom prst="rect">
            <a:avLst/>
          </a:prstGeom>
          <a:solidFill>
            <a:srgbClr val="92D050"/>
          </a:solidFill>
          <a:ln w="9525">
            <a:noFill/>
            <a:miter lim="800000"/>
            <a:headEnd/>
            <a:tailEnd/>
          </a:ln>
        </p:spPr>
        <p:txBody>
          <a:bodyPr>
            <a:spAutoFit/>
          </a:bodyPr>
          <a:lstStyle/>
          <a:p>
            <a:pPr algn="ctr"/>
            <a:r>
              <a:rPr lang="zh-CN" altLang="en-US" sz="2400" b="1">
                <a:latin typeface="Times New Roman" pitchFamily="18" charset="0"/>
              </a:rPr>
              <a:t>  </a:t>
            </a:r>
          </a:p>
        </p:txBody>
      </p:sp>
      <p:sp>
        <p:nvSpPr>
          <p:cNvPr id="17" name="TextBox 16"/>
          <p:cNvSpPr txBox="1">
            <a:spLocks noChangeArrowheads="1"/>
          </p:cNvSpPr>
          <p:nvPr/>
        </p:nvSpPr>
        <p:spPr bwMode="auto">
          <a:xfrm>
            <a:off x="2616200" y="2538413"/>
            <a:ext cx="500063" cy="461962"/>
          </a:xfrm>
          <a:prstGeom prst="rect">
            <a:avLst/>
          </a:prstGeom>
          <a:solidFill>
            <a:srgbClr val="92D050"/>
          </a:solidFill>
          <a:ln w="9525">
            <a:noFill/>
            <a:miter lim="800000"/>
            <a:headEnd/>
            <a:tailEnd/>
          </a:ln>
        </p:spPr>
        <p:txBody>
          <a:bodyPr>
            <a:spAutoFit/>
          </a:bodyPr>
          <a:lstStyle/>
          <a:p>
            <a:pPr algn="ctr"/>
            <a:r>
              <a:rPr lang="zh-CN" altLang="en-US" sz="2400" b="1">
                <a:latin typeface="Times New Roman" pitchFamily="18" charset="0"/>
              </a:rPr>
              <a:t>  </a:t>
            </a:r>
          </a:p>
        </p:txBody>
      </p:sp>
      <p:sp>
        <p:nvSpPr>
          <p:cNvPr id="18" name="TextBox 17"/>
          <p:cNvSpPr txBox="1">
            <a:spLocks noChangeArrowheads="1"/>
          </p:cNvSpPr>
          <p:nvPr/>
        </p:nvSpPr>
        <p:spPr bwMode="auto">
          <a:xfrm>
            <a:off x="2613025" y="3098800"/>
            <a:ext cx="500063" cy="461963"/>
          </a:xfrm>
          <a:prstGeom prst="rect">
            <a:avLst/>
          </a:prstGeom>
          <a:solidFill>
            <a:srgbClr val="92D050"/>
          </a:solidFill>
          <a:ln w="9525">
            <a:noFill/>
            <a:miter lim="800000"/>
            <a:headEnd/>
            <a:tailEnd/>
          </a:ln>
        </p:spPr>
        <p:txBody>
          <a:bodyPr>
            <a:spAutoFit/>
          </a:bodyPr>
          <a:lstStyle/>
          <a:p>
            <a:pPr algn="ctr"/>
            <a:r>
              <a:rPr lang="zh-CN" altLang="en-US" sz="2400" b="1">
                <a:latin typeface="Times New Roman" pitchFamily="18" charset="0"/>
              </a:rPr>
              <a:t>  </a:t>
            </a:r>
          </a:p>
        </p:txBody>
      </p:sp>
      <p:sp>
        <p:nvSpPr>
          <p:cNvPr id="19" name="TextBox 18"/>
          <p:cNvSpPr txBox="1">
            <a:spLocks noChangeArrowheads="1"/>
          </p:cNvSpPr>
          <p:nvPr/>
        </p:nvSpPr>
        <p:spPr bwMode="auto">
          <a:xfrm>
            <a:off x="2041525" y="3657600"/>
            <a:ext cx="500063" cy="460375"/>
          </a:xfrm>
          <a:prstGeom prst="rect">
            <a:avLst/>
          </a:prstGeom>
          <a:solidFill>
            <a:schemeClr val="bg1"/>
          </a:solidFill>
          <a:ln w="9525">
            <a:noFill/>
            <a:miter lim="800000"/>
            <a:headEnd/>
            <a:tailEnd/>
          </a:ln>
        </p:spPr>
        <p:txBody>
          <a:bodyPr>
            <a:spAutoFit/>
          </a:bodyPr>
          <a:lstStyle/>
          <a:p>
            <a:pPr algn="ctr"/>
            <a:r>
              <a:rPr lang="zh-CN" altLang="en-US" sz="2400" b="1">
                <a:solidFill>
                  <a:srgbClr val="C00000"/>
                </a:solidFill>
                <a:latin typeface="Times New Roman" pitchFamily="18" charset="0"/>
                <a:sym typeface="Symbol" pitchFamily="18" charset="2"/>
              </a:rPr>
              <a:t></a:t>
            </a:r>
            <a:endParaRPr lang="zh-CN" altLang="en-US" sz="2400" b="1">
              <a:solidFill>
                <a:srgbClr val="C00000"/>
              </a:solidFill>
              <a:latin typeface="Times New Roman" pitchFamily="18" charset="0"/>
            </a:endParaRPr>
          </a:p>
        </p:txBody>
      </p:sp>
      <p:sp>
        <p:nvSpPr>
          <p:cNvPr id="20" name="TextBox 19"/>
          <p:cNvSpPr txBox="1">
            <a:spLocks noChangeArrowheads="1"/>
          </p:cNvSpPr>
          <p:nvPr/>
        </p:nvSpPr>
        <p:spPr bwMode="auto">
          <a:xfrm>
            <a:off x="5000625" y="3914775"/>
            <a:ext cx="1714500" cy="461963"/>
          </a:xfrm>
          <a:prstGeom prst="rect">
            <a:avLst/>
          </a:prstGeom>
          <a:solidFill>
            <a:schemeClr val="bg1"/>
          </a:solidFill>
          <a:ln w="9525">
            <a:noFill/>
            <a:miter lim="800000"/>
            <a:headEnd/>
            <a:tailEnd/>
          </a:ln>
        </p:spPr>
        <p:txBody>
          <a:bodyPr>
            <a:spAutoFit/>
          </a:bodyPr>
          <a:lstStyle/>
          <a:p>
            <a:pPr algn="ctr"/>
            <a:r>
              <a:rPr lang="zh-CN" altLang="en-US" sz="2400" b="1" dirty="0">
                <a:solidFill>
                  <a:srgbClr val="003399"/>
                </a:solidFill>
                <a:latin typeface="楷体" pitchFamily="49" charset="-122"/>
                <a:ea typeface="楷体" pitchFamily="49" charset="-122"/>
              </a:rPr>
              <a:t>栈顶元素</a:t>
            </a:r>
            <a:r>
              <a:rPr lang="zh-CN" altLang="en-US" sz="2400" b="1" dirty="0">
                <a:solidFill>
                  <a:srgbClr val="003399"/>
                </a:solidFill>
                <a:latin typeface="Times New Roman" pitchFamily="18" charset="0"/>
                <a:sym typeface="Wingdings" pitchFamily="2" charset="2"/>
              </a:rPr>
              <a:t></a:t>
            </a:r>
            <a:endParaRPr lang="zh-CN" altLang="en-US" sz="2400" b="1" dirty="0">
              <a:solidFill>
                <a:srgbClr val="003399"/>
              </a:solidFill>
              <a:latin typeface="Times New Roman" pitchFamily="18" charset="0"/>
            </a:endParaRPr>
          </a:p>
        </p:txBody>
      </p:sp>
      <p:graphicFrame>
        <p:nvGraphicFramePr>
          <p:cNvPr id="12" name="表格 11"/>
          <p:cNvGraphicFramePr>
            <a:graphicFrameLocks noGrp="1"/>
          </p:cNvGraphicFramePr>
          <p:nvPr/>
        </p:nvGraphicFramePr>
        <p:xfrm>
          <a:off x="6667500" y="1785938"/>
          <a:ext cx="1547813" cy="4145280"/>
        </p:xfrm>
        <a:graphic>
          <a:graphicData uri="http://schemas.openxmlformats.org/drawingml/2006/table">
            <a:tbl>
              <a:tblPr/>
              <a:tblGrid>
                <a:gridCol w="1547813">
                  <a:extLst>
                    <a:ext uri="{9D8B030D-6E8A-4147-A177-3AD203B41FA5}">
                      <a16:colId xmlns:a16="http://schemas.microsoft.com/office/drawing/2014/main" xmlns="" val="20000"/>
                    </a:ext>
                  </a:extLst>
                </a:gridCol>
              </a:tblGrid>
              <a:tr h="482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rgbClr val="FFFFFF"/>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482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482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1</a:t>
                      </a:r>
                      <a:r>
                        <a:rPr kumimoji="0" lang="zh-CN" altLang="en-US" sz="2800" b="1" i="0" u="none" strike="noStrike" cap="none" normalizeH="0" baseline="0">
                          <a:ln>
                            <a:noFill/>
                          </a:ln>
                          <a:solidFill>
                            <a:srgbClr val="000000"/>
                          </a:solidFill>
                          <a:effectLst/>
                          <a:latin typeface="Times New Roman" pitchFamily="18" charset="0"/>
                          <a:ea typeface="楷体_GB2312" pitchFamily="49" charset="-122"/>
                        </a:rPr>
                        <a:t>，</a:t>
                      </a: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4</a:t>
                      </a:r>
                      <a:endParaRPr kumimoji="0" lang="zh-CN" altLang="en-US" sz="2800" b="1" i="0" u="none" strike="noStrike" cap="none" normalizeH="0" baseline="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482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1</a:t>
                      </a:r>
                      <a:r>
                        <a:rPr kumimoji="0" lang="zh-CN" altLang="en-US" sz="2800" b="1" i="0" u="none" strike="noStrike" cap="none" normalizeH="0" baseline="0">
                          <a:ln>
                            <a:noFill/>
                          </a:ln>
                          <a:solidFill>
                            <a:srgbClr val="000000"/>
                          </a:solidFill>
                          <a:effectLst/>
                          <a:latin typeface="Times New Roman" pitchFamily="18" charset="0"/>
                          <a:ea typeface="楷体_GB2312" pitchFamily="49" charset="-122"/>
                        </a:rPr>
                        <a:t>，</a:t>
                      </a: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3</a:t>
                      </a:r>
                      <a:endParaRPr kumimoji="0" lang="zh-CN" altLang="en-US" sz="2800" b="1" i="0" u="none" strike="noStrike" cap="none" normalizeH="0" baseline="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482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2</a:t>
                      </a:r>
                      <a:r>
                        <a:rPr kumimoji="0" lang="zh-CN" altLang="en-US" sz="2800" b="1" i="0" u="none" strike="noStrike" cap="none" normalizeH="0" baseline="0">
                          <a:ln>
                            <a:noFill/>
                          </a:ln>
                          <a:solidFill>
                            <a:srgbClr val="000000"/>
                          </a:solidFill>
                          <a:effectLst/>
                          <a:latin typeface="Times New Roman" pitchFamily="18" charset="0"/>
                          <a:ea typeface="楷体_GB2312" pitchFamily="49" charset="-122"/>
                        </a:rPr>
                        <a:t>，</a:t>
                      </a: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3</a:t>
                      </a:r>
                      <a:endParaRPr kumimoji="0" lang="zh-CN" altLang="en-US" sz="2800" b="1" i="0" u="none" strike="noStrike" cap="none" normalizeH="0" baseline="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482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2</a:t>
                      </a:r>
                      <a:r>
                        <a:rPr kumimoji="0" lang="zh-CN" altLang="en-US" sz="2800" b="1" i="0" u="none" strike="noStrike" cap="none" normalizeH="0" baseline="0">
                          <a:ln>
                            <a:noFill/>
                          </a:ln>
                          <a:solidFill>
                            <a:srgbClr val="000000"/>
                          </a:solidFill>
                          <a:effectLst/>
                          <a:latin typeface="Times New Roman" pitchFamily="18" charset="0"/>
                          <a:ea typeface="楷体_GB2312" pitchFamily="49" charset="-122"/>
                        </a:rPr>
                        <a:t>，</a:t>
                      </a: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2</a:t>
                      </a:r>
                      <a:endParaRPr kumimoji="0" lang="zh-CN" altLang="en-US" sz="2800" b="1" i="0" u="none" strike="noStrike" cap="none" normalizeH="0" baseline="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r h="482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2</a:t>
                      </a:r>
                      <a:r>
                        <a:rPr kumimoji="0" lang="zh-CN" altLang="en-US" sz="2800" b="1" i="0" u="none" strike="noStrike" cap="none" normalizeH="0" baseline="0">
                          <a:ln>
                            <a:noFill/>
                          </a:ln>
                          <a:solidFill>
                            <a:srgbClr val="000000"/>
                          </a:solidFill>
                          <a:effectLst/>
                          <a:latin typeface="Times New Roman" pitchFamily="18" charset="0"/>
                          <a:ea typeface="楷体_GB2312" pitchFamily="49" charset="-122"/>
                        </a:rPr>
                        <a:t>，</a:t>
                      </a: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1</a:t>
                      </a:r>
                      <a:endParaRPr kumimoji="0" lang="zh-CN" altLang="en-US" sz="2800" b="1" i="0" u="none" strike="noStrike" cap="none" normalizeH="0" baseline="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r h="482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1</a:t>
                      </a:r>
                      <a:r>
                        <a:rPr kumimoji="0" lang="zh-CN" altLang="en-US" sz="2800" b="1" i="0" u="none" strike="noStrike" cap="none" normalizeH="0" baseline="0">
                          <a:ln>
                            <a:noFill/>
                          </a:ln>
                          <a:solidFill>
                            <a:srgbClr val="000000"/>
                          </a:solidFill>
                          <a:effectLst/>
                          <a:latin typeface="Times New Roman" pitchFamily="18" charset="0"/>
                          <a:ea typeface="楷体_GB2312" pitchFamily="49" charset="-122"/>
                        </a:rPr>
                        <a:t>，</a:t>
                      </a: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1</a:t>
                      </a:r>
                      <a:endParaRPr kumimoji="0" lang="zh-CN" altLang="en-US" sz="2800" b="1" i="0" u="none" strike="noStrike" cap="none" normalizeH="0" baseline="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7"/>
                  </a:ext>
                </a:extLst>
              </a:tr>
            </a:tbl>
          </a:graphicData>
        </a:graphic>
      </p:graphicFrame>
      <p:sp>
        <p:nvSpPr>
          <p:cNvPr id="21" name="TextBox 20"/>
          <p:cNvSpPr txBox="1">
            <a:spLocks noChangeArrowheads="1"/>
          </p:cNvSpPr>
          <p:nvPr/>
        </p:nvSpPr>
        <p:spPr bwMode="auto">
          <a:xfrm>
            <a:off x="6956425" y="3933825"/>
            <a:ext cx="1000125" cy="417513"/>
          </a:xfrm>
          <a:prstGeom prst="rect">
            <a:avLst/>
          </a:prstGeom>
          <a:solidFill>
            <a:schemeClr val="bg1"/>
          </a:solidFill>
          <a:ln w="9525">
            <a:noFill/>
            <a:miter lim="800000"/>
            <a:headEnd/>
            <a:tailEnd/>
          </a:ln>
        </p:spPr>
        <p:txBody>
          <a:bodyPr lIns="36000" tIns="36000" rIns="36000" bIns="36000" anchor="ctr" anchorCtr="1">
            <a:spAutoFit/>
          </a:bodyPr>
          <a:lstStyle/>
          <a:p>
            <a:pPr algn="ctr">
              <a:lnSpc>
                <a:spcPct val="80000"/>
              </a:lnSpc>
            </a:pPr>
            <a:r>
              <a:rPr lang="en-US" altLang="zh-CN" sz="2800" b="1">
                <a:solidFill>
                  <a:srgbClr val="C00000"/>
                </a:solidFill>
                <a:latin typeface="Times New Roman" pitchFamily="18" charset="0"/>
              </a:rPr>
              <a:t>3</a:t>
            </a:r>
            <a:r>
              <a:rPr lang="zh-CN" altLang="en-US" sz="2800" b="1">
                <a:solidFill>
                  <a:srgbClr val="C00000"/>
                </a:solidFill>
                <a:latin typeface="Times New Roman" pitchFamily="18" charset="0"/>
              </a:rPr>
              <a:t>，</a:t>
            </a:r>
            <a:r>
              <a:rPr lang="en-US" altLang="zh-CN" sz="2800" b="1">
                <a:solidFill>
                  <a:srgbClr val="C00000"/>
                </a:solidFill>
                <a:latin typeface="Times New Roman" pitchFamily="18" charset="0"/>
              </a:rPr>
              <a:t>2</a:t>
            </a:r>
            <a:endParaRPr lang="zh-CN" altLang="en-US" sz="2800" b="1">
              <a:solidFill>
                <a:srgbClr val="C00000"/>
              </a:solidFill>
              <a:latin typeface="Times New Roman" pitchFamily="18" charset="0"/>
            </a:endParaRPr>
          </a:p>
        </p:txBody>
      </p:sp>
      <p:sp>
        <p:nvSpPr>
          <p:cNvPr id="22" name="TextBox 21"/>
          <p:cNvSpPr txBox="1">
            <a:spLocks noChangeArrowheads="1"/>
          </p:cNvSpPr>
          <p:nvPr/>
        </p:nvSpPr>
        <p:spPr bwMode="auto">
          <a:xfrm>
            <a:off x="2044700" y="3101975"/>
            <a:ext cx="500063" cy="461963"/>
          </a:xfrm>
          <a:prstGeom prst="rect">
            <a:avLst/>
          </a:prstGeom>
          <a:solidFill>
            <a:srgbClr val="92D050"/>
          </a:solidFill>
          <a:ln w="9525">
            <a:noFill/>
            <a:miter lim="800000"/>
            <a:headEnd/>
            <a:tailEnd/>
          </a:ln>
        </p:spPr>
        <p:txBody>
          <a:bodyPr>
            <a:spAutoFit/>
          </a:bodyPr>
          <a:lstStyle/>
          <a:p>
            <a:pPr algn="ctr"/>
            <a:r>
              <a:rPr lang="zh-CN" altLang="en-US" sz="2400" b="1">
                <a:solidFill>
                  <a:srgbClr val="C00000"/>
                </a:solidFill>
                <a:latin typeface="Times New Roman" pitchFamily="18" charset="0"/>
                <a:sym typeface="Symbol" pitchFamily="18" charset="2"/>
              </a:rPr>
              <a:t></a:t>
            </a:r>
            <a:endParaRPr lang="zh-CN" altLang="en-US" sz="2400" b="1">
              <a:solidFill>
                <a:srgbClr val="C00000"/>
              </a:solidFill>
              <a:latin typeface="Times New Roman" pitchFamily="18" charset="0"/>
            </a:endParaRPr>
          </a:p>
        </p:txBody>
      </p:sp>
    </p:spTree>
    <p:extLst>
      <p:ext uri="{BB962C8B-B14F-4D97-AF65-F5344CB8AC3E}">
        <p14:creationId xmlns:p14="http://schemas.microsoft.com/office/powerpoint/2010/main" xmlns="" val="2115414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3000"/>
                                        <p:tgtEl>
                                          <p:spTgt spid="1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2000"/>
                                        <p:tgtEl>
                                          <p:spTgt spid="13"/>
                                        </p:tgtEl>
                                      </p:cBhvr>
                                    </p:animEffect>
                                  </p:childTnLst>
                                </p:cTn>
                              </p:par>
                            </p:childTnLst>
                          </p:cTn>
                        </p:par>
                        <p:par>
                          <p:cTn id="11" fill="hold">
                            <p:stCondLst>
                              <p:cond delay="3000"/>
                            </p:stCondLst>
                            <p:childTnLst>
                              <p:par>
                                <p:cTn id="12" presetID="22" presetClass="entr" presetSubtype="2"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right)">
                                      <p:cBhvr>
                                        <p:cTn id="14" dur="1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1000"/>
                                        <p:tgtEl>
                                          <p:spTgt spid="16"/>
                                        </p:tgtEl>
                                      </p:cBhvr>
                                    </p:animEffect>
                                  </p:childTnLst>
                                </p:cTn>
                              </p:par>
                            </p:childTnLst>
                          </p:cTn>
                        </p:par>
                        <p:par>
                          <p:cTn id="20" fill="hold">
                            <p:stCondLst>
                              <p:cond delay="1000"/>
                            </p:stCondLst>
                            <p:childTnLst>
                              <p:par>
                                <p:cTn id="21" presetID="10" presetClass="exit" presetSubtype="0" fill="hold" grpId="1" nodeType="afterEffect">
                                  <p:stCondLst>
                                    <p:cond delay="0"/>
                                  </p:stCondLst>
                                  <p:childTnLst>
                                    <p:animEffect transition="out" filter="fade">
                                      <p:cBhvr>
                                        <p:cTn id="22" dur="1000"/>
                                        <p:tgtEl>
                                          <p:spTgt spid="14"/>
                                        </p:tgtEl>
                                      </p:cBhvr>
                                    </p:animEffect>
                                    <p:set>
                                      <p:cBhvr>
                                        <p:cTn id="23" dur="1" fill="hold">
                                          <p:stCondLst>
                                            <p:cond delay="999"/>
                                          </p:stCondLst>
                                        </p:cTn>
                                        <p:tgtEl>
                                          <p:spTgt spid="14"/>
                                        </p:tgtEl>
                                        <p:attrNameLst>
                                          <p:attrName>style.visibility</p:attrName>
                                        </p:attrNameLst>
                                      </p:cBhvr>
                                      <p:to>
                                        <p:strVal val="hidden"/>
                                      </p:to>
                                    </p:set>
                                  </p:childTnLst>
                                </p:cTn>
                              </p:par>
                            </p:childTnLst>
                          </p:cTn>
                        </p:par>
                        <p:par>
                          <p:cTn id="24" fill="hold">
                            <p:stCondLst>
                              <p:cond delay="2000"/>
                            </p:stCondLst>
                            <p:childTnLst>
                              <p:par>
                                <p:cTn id="25" presetID="22" presetClass="entr" presetSubtype="2"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right)">
                                      <p:cBhvr>
                                        <p:cTn id="27" dur="1000"/>
                                        <p:tgtEl>
                                          <p:spTgt spid="17"/>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1000"/>
                                        <p:tgtEl>
                                          <p:spTgt spid="18"/>
                                        </p:tgtEl>
                                      </p:cBhvr>
                                    </p:animEffec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1000"/>
                                        <p:tgtEl>
                                          <p:spTgt spid="22"/>
                                        </p:tgtEl>
                                      </p:cBhvr>
                                    </p:animEffect>
                                  </p:childTnLst>
                                </p:cTn>
                              </p:par>
                            </p:childTnLst>
                          </p:cTn>
                        </p:par>
                        <p:par>
                          <p:cTn id="36" fill="hold">
                            <p:stCondLst>
                              <p:cond delay="5000"/>
                            </p:stCondLst>
                            <p:childTnLst>
                              <p:par>
                                <p:cTn id="37" presetID="22" presetClass="entr" presetSubtype="1"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1000"/>
                                        <p:tgtEl>
                                          <p:spTgt spid="19"/>
                                        </p:tgtEl>
                                      </p:cBhvr>
                                    </p:animEffect>
                                  </p:childTnLst>
                                </p:cTn>
                              </p:par>
                            </p:childTnLst>
                          </p:cTn>
                        </p:par>
                        <p:par>
                          <p:cTn id="40" fill="hold">
                            <p:stCondLst>
                              <p:cond delay="6000"/>
                            </p:stCondLst>
                            <p:childTnLst>
                              <p:par>
                                <p:cTn id="41" presetID="22" presetClass="entr" presetSubtype="8"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2000"/>
                                        <p:tgtEl>
                                          <p:spTgt spid="20"/>
                                        </p:tgtEl>
                                      </p:cBhvr>
                                    </p:animEffect>
                                  </p:childTnLst>
                                </p:cTn>
                              </p:par>
                            </p:childTnLst>
                          </p:cTn>
                        </p:par>
                        <p:par>
                          <p:cTn id="44" fill="hold">
                            <p:stCondLst>
                              <p:cond delay="8000"/>
                            </p:stCondLst>
                            <p:childTnLst>
                              <p:par>
                                <p:cTn id="45" presetID="22" presetClass="entr" presetSubtype="1"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up)">
                                      <p:cBhvr>
                                        <p:cTn id="4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6" grpId="0" animBg="1"/>
      <p:bldP spid="17" grpId="0" animBg="1"/>
      <p:bldP spid="18" grpId="0" animBg="1"/>
      <p:bldP spid="19" grpId="0" animBg="1"/>
      <p:bldP spid="20" grpId="0" animBg="1"/>
      <p:bldP spid="21" grpId="0" animBg="1"/>
      <p:bldP spid="22"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迷宫问题</a:t>
            </a:r>
            <a:endParaRPr lang="en-US" altLang="zh-CN"/>
          </a:p>
        </p:txBody>
      </p:sp>
      <p:sp>
        <p:nvSpPr>
          <p:cNvPr id="133123" name="Rectangle 3"/>
          <p:cNvSpPr>
            <a:spLocks noGrp="1" noChangeArrowheads="1"/>
          </p:cNvSpPr>
          <p:nvPr>
            <p:ph idx="1"/>
          </p:nvPr>
        </p:nvSpPr>
        <p:spPr>
          <a:xfrm>
            <a:off x="1000125" y="1600200"/>
            <a:ext cx="7143750" cy="4525963"/>
          </a:xfrm>
        </p:spPr>
        <p:txBody>
          <a:bodyPr bIns="108000"/>
          <a:lstStyle/>
          <a:p>
            <a:pPr marL="174625" indent="-174625" eaLnBrk="1" hangingPunct="1">
              <a:lnSpc>
                <a:spcPct val="130000"/>
              </a:lnSpc>
              <a:buFont typeface="Wingdings" pitchFamily="2" charset="2"/>
              <a:buNone/>
            </a:pPr>
            <a:r>
              <a:rPr lang="zh-CN" altLang="zh-CN" sz="2400">
                <a:solidFill>
                  <a:srgbClr val="C00000"/>
                </a:solidFill>
              </a:rPr>
              <a:t>寻找迷宫路径算法的基本思</a:t>
            </a:r>
            <a:r>
              <a:rPr lang="zh-CN" altLang="en-US" sz="2400">
                <a:solidFill>
                  <a:srgbClr val="C00000"/>
                </a:solidFill>
              </a:rPr>
              <a:t>路</a:t>
            </a:r>
            <a:r>
              <a:rPr lang="zh-CN" altLang="zh-CN" sz="2400">
                <a:solidFill>
                  <a:srgbClr val="C00000"/>
                </a:solidFill>
              </a:rPr>
              <a:t>：</a:t>
            </a:r>
          </a:p>
          <a:p>
            <a:pPr marL="174625" indent="-174625" eaLnBrk="1" hangingPunct="1">
              <a:lnSpc>
                <a:spcPct val="130000"/>
              </a:lnSpc>
            </a:pPr>
            <a:r>
              <a:rPr lang="zh-CN" altLang="zh-CN" sz="2400"/>
              <a:t>从入口开始。</a:t>
            </a:r>
            <a:r>
              <a:rPr lang="zh-CN" altLang="en-US" sz="2400"/>
              <a:t>如果当前位置有通行路径，纳入可行路径</a:t>
            </a:r>
            <a:r>
              <a:rPr lang="en-US" altLang="zh-CN" sz="2400">
                <a:solidFill>
                  <a:srgbClr val="008000"/>
                </a:solidFill>
              </a:rPr>
              <a:t>(</a:t>
            </a:r>
            <a:r>
              <a:rPr lang="zh-CN" altLang="en-US" sz="2400">
                <a:solidFill>
                  <a:srgbClr val="008000"/>
                </a:solidFill>
              </a:rPr>
              <a:t>当前位置进栈</a:t>
            </a:r>
            <a:r>
              <a:rPr lang="en-US" altLang="zh-CN" sz="2400">
                <a:solidFill>
                  <a:srgbClr val="008000"/>
                </a:solidFill>
              </a:rPr>
              <a:t>)</a:t>
            </a:r>
            <a:r>
              <a:rPr lang="zh-CN" altLang="en-US" sz="2400"/>
              <a:t>，按照右</a:t>
            </a:r>
            <a:r>
              <a:rPr lang="en-US" altLang="zh-CN" sz="2400">
                <a:sym typeface="Symbol" pitchFamily="18" charset="2"/>
              </a:rPr>
              <a:t></a:t>
            </a:r>
            <a:r>
              <a:rPr lang="zh-CN" altLang="en-US" sz="2400"/>
              <a:t>下</a:t>
            </a:r>
            <a:r>
              <a:rPr lang="en-US" altLang="zh-CN" sz="2400">
                <a:sym typeface="Symbol" pitchFamily="18" charset="2"/>
              </a:rPr>
              <a:t></a:t>
            </a:r>
            <a:r>
              <a:rPr lang="zh-CN" altLang="en-US" sz="2400"/>
              <a:t>左</a:t>
            </a:r>
            <a:r>
              <a:rPr lang="en-US" altLang="zh-CN" sz="2400">
                <a:sym typeface="Symbol" pitchFamily="18" charset="2"/>
              </a:rPr>
              <a:t></a:t>
            </a:r>
            <a:r>
              <a:rPr lang="zh-CN" altLang="en-US" sz="2400"/>
              <a:t>上的顺序依次选择</a:t>
            </a:r>
            <a:r>
              <a:rPr lang="en-US" altLang="zh-CN" sz="2400"/>
              <a:t>1</a:t>
            </a:r>
            <a:r>
              <a:rPr lang="zh-CN" altLang="en-US" sz="2400"/>
              <a:t>个方向前进；</a:t>
            </a:r>
          </a:p>
          <a:p>
            <a:pPr marL="174625" indent="-174625" eaLnBrk="1" hangingPunct="1">
              <a:lnSpc>
                <a:spcPct val="130000"/>
              </a:lnSpc>
            </a:pPr>
            <a:r>
              <a:rPr lang="zh-CN" altLang="zh-CN" sz="2400"/>
              <a:t>如果当前位置的三个前进方向均不可通行</a:t>
            </a:r>
            <a:r>
              <a:rPr lang="zh-CN" altLang="en-US" sz="2400"/>
              <a:t>，</a:t>
            </a:r>
            <a:r>
              <a:rPr lang="zh-CN" altLang="zh-CN" sz="2400"/>
              <a:t>后退</a:t>
            </a:r>
            <a:r>
              <a:rPr lang="zh-CN" altLang="en-US" sz="2400"/>
              <a:t>，并将当前位置从可行路径中删去</a:t>
            </a:r>
            <a:r>
              <a:rPr lang="en-US" altLang="zh-CN" sz="2400">
                <a:solidFill>
                  <a:srgbClr val="008000"/>
                </a:solidFill>
              </a:rPr>
              <a:t>(</a:t>
            </a:r>
            <a:r>
              <a:rPr lang="zh-CN" altLang="en-US" sz="2400">
                <a:solidFill>
                  <a:srgbClr val="008000"/>
                </a:solidFill>
              </a:rPr>
              <a:t>出栈</a:t>
            </a:r>
            <a:r>
              <a:rPr lang="en-US" altLang="zh-CN" sz="2400">
                <a:solidFill>
                  <a:srgbClr val="008000"/>
                </a:solidFill>
              </a:rPr>
              <a:t>)</a:t>
            </a:r>
            <a:r>
              <a:rPr lang="zh-CN" altLang="en-US" sz="2400"/>
              <a:t>；</a:t>
            </a:r>
          </a:p>
          <a:p>
            <a:pPr marL="174625" indent="-174625" eaLnBrk="1" hangingPunct="1">
              <a:lnSpc>
                <a:spcPct val="130000"/>
              </a:lnSpc>
            </a:pPr>
            <a:r>
              <a:rPr lang="zh-CN" altLang="en-US" sz="2400"/>
              <a:t>如果当前位置为出口位置，搜索成功；</a:t>
            </a:r>
          </a:p>
          <a:p>
            <a:pPr marL="174625" indent="-174625" eaLnBrk="1" hangingPunct="1">
              <a:lnSpc>
                <a:spcPct val="130000"/>
              </a:lnSpc>
            </a:pPr>
            <a:r>
              <a:rPr lang="zh-CN" altLang="en-US" sz="2400"/>
              <a:t>如果当前位置为入口位置，且没有可通行路径，搜索失败。</a:t>
            </a:r>
            <a:endParaRPr lang="en-US" altLang="zh-CN" sz="2400">
              <a:solidFill>
                <a:srgbClr val="008000"/>
              </a:solidFill>
            </a:endParaRPr>
          </a:p>
        </p:txBody>
      </p:sp>
      <p:sp>
        <p:nvSpPr>
          <p:cNvPr id="133124" name="灯片编号占位符 1"/>
          <p:cNvSpPr>
            <a:spLocks noGrp="1"/>
          </p:cNvSpPr>
          <p:nvPr>
            <p:ph type="sldNum" sz="quarter" idx="10"/>
          </p:nvPr>
        </p:nvSpPr>
        <p:spPr>
          <a:noFill/>
        </p:spPr>
        <p:txBody>
          <a:bodyPr/>
          <a:lstStyle/>
          <a:p>
            <a:fld id="{7DB2A300-B5A0-4B09-8C7E-D9B6A84C25FC}" type="slidenum">
              <a:rPr lang="zh-CN" altLang="en-US" smtClean="0"/>
              <a:pPr/>
              <a:t>95</a:t>
            </a:fld>
            <a:endParaRPr lang="en-US" altLang="zh-CN"/>
          </a:p>
        </p:txBody>
      </p:sp>
    </p:spTree>
    <p:extLst>
      <p:ext uri="{BB962C8B-B14F-4D97-AF65-F5344CB8AC3E}">
        <p14:creationId xmlns:p14="http://schemas.microsoft.com/office/powerpoint/2010/main" xmlns="" val="110755063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迷宫问题</a:t>
            </a:r>
            <a:endParaRPr lang="en-US" altLang="zh-CN"/>
          </a:p>
        </p:txBody>
      </p:sp>
      <p:sp>
        <p:nvSpPr>
          <p:cNvPr id="134147" name="Rectangle 3"/>
          <p:cNvSpPr>
            <a:spLocks noGrp="1" noChangeArrowheads="1"/>
          </p:cNvSpPr>
          <p:nvPr>
            <p:ph idx="1"/>
          </p:nvPr>
        </p:nvSpPr>
        <p:spPr>
          <a:xfrm>
            <a:off x="1000125" y="1600200"/>
            <a:ext cx="7143750" cy="4525963"/>
          </a:xfrm>
        </p:spPr>
        <p:txBody>
          <a:bodyPr bIns="108000"/>
          <a:lstStyle/>
          <a:p>
            <a:pPr eaLnBrk="1" hangingPunct="1">
              <a:lnSpc>
                <a:spcPct val="100000"/>
              </a:lnSpc>
              <a:spcBef>
                <a:spcPts val="1200"/>
              </a:spcBef>
              <a:buFont typeface="Wingdings" pitchFamily="2" charset="2"/>
              <a:buNone/>
            </a:pPr>
            <a:r>
              <a:rPr lang="zh-CN" altLang="en-US" sz="2400" dirty="0">
                <a:latin typeface="Times New Roman" pitchFamily="18" charset="0"/>
              </a:rPr>
              <a:t>迷宫置初值，构造空栈</a:t>
            </a:r>
            <a:r>
              <a:rPr lang="en-US" altLang="zh-CN" sz="2400" dirty="0">
                <a:latin typeface="Times New Roman" pitchFamily="18" charset="0"/>
              </a:rPr>
              <a:t>S;  </a:t>
            </a:r>
            <a:r>
              <a:rPr lang="en-US" altLang="zh-CN" sz="2400" dirty="0" err="1">
                <a:latin typeface="Times New Roman" pitchFamily="18" charset="0"/>
              </a:rPr>
              <a:t>i</a:t>
            </a:r>
            <a:r>
              <a:rPr lang="en-US" altLang="zh-CN" sz="2400" dirty="0">
                <a:latin typeface="Times New Roman" pitchFamily="18" charset="0"/>
              </a:rPr>
              <a:t>=j=1;   </a:t>
            </a:r>
            <a:r>
              <a:rPr lang="en-US" altLang="zh-CN" sz="2400" dirty="0">
                <a:solidFill>
                  <a:srgbClr val="008000"/>
                </a:solidFill>
                <a:latin typeface="Times New Roman" pitchFamily="18" charset="0"/>
              </a:rPr>
              <a:t>//</a:t>
            </a:r>
            <a:r>
              <a:rPr lang="zh-CN" altLang="en-US" sz="2400" dirty="0">
                <a:solidFill>
                  <a:srgbClr val="008000"/>
                </a:solidFill>
                <a:latin typeface="Times New Roman" pitchFamily="18" charset="0"/>
              </a:rPr>
              <a:t>从</a:t>
            </a:r>
            <a:r>
              <a:rPr lang="en-US" altLang="zh-CN" sz="2400" dirty="0">
                <a:solidFill>
                  <a:srgbClr val="008000"/>
                </a:solidFill>
                <a:latin typeface="Times New Roman" pitchFamily="18" charset="0"/>
              </a:rPr>
              <a:t>(1, 1)</a:t>
            </a:r>
            <a:r>
              <a:rPr lang="zh-CN" altLang="en-US" sz="2400" dirty="0">
                <a:solidFill>
                  <a:srgbClr val="008000"/>
                </a:solidFill>
                <a:latin typeface="Times New Roman" pitchFamily="18" charset="0"/>
              </a:rPr>
              <a:t>开始搜索</a:t>
            </a:r>
            <a:endParaRPr lang="zh-CN" altLang="en-US" sz="2400" dirty="0">
              <a:solidFill>
                <a:srgbClr val="C00000"/>
              </a:solidFill>
              <a:latin typeface="Times New Roman" pitchFamily="18" charset="0"/>
            </a:endParaRPr>
          </a:p>
          <a:p>
            <a:pPr eaLnBrk="1" hangingPunct="1">
              <a:lnSpc>
                <a:spcPct val="100000"/>
              </a:lnSpc>
              <a:spcBef>
                <a:spcPts val="1200"/>
              </a:spcBef>
              <a:buFont typeface="Wingdings" pitchFamily="2" charset="2"/>
              <a:buNone/>
            </a:pPr>
            <a:r>
              <a:rPr lang="en-US" altLang="zh-CN" sz="2400" dirty="0">
                <a:solidFill>
                  <a:srgbClr val="C00000"/>
                </a:solidFill>
                <a:latin typeface="Times New Roman" pitchFamily="18" charset="0"/>
              </a:rPr>
              <a:t>while(</a:t>
            </a:r>
            <a:r>
              <a:rPr lang="en-US" altLang="zh-CN" sz="2400" dirty="0" err="1">
                <a:solidFill>
                  <a:srgbClr val="C00000"/>
                </a:solidFill>
                <a:latin typeface="Times New Roman" pitchFamily="18" charset="0"/>
              </a:rPr>
              <a:t>i+j</a:t>
            </a:r>
            <a:r>
              <a:rPr lang="en-US" altLang="zh-CN" sz="2400" dirty="0">
                <a:solidFill>
                  <a:srgbClr val="C00000"/>
                </a:solidFill>
                <a:latin typeface="Times New Roman" pitchFamily="18" charset="0"/>
              </a:rPr>
              <a:t>)</a:t>
            </a:r>
            <a:r>
              <a:rPr lang="zh-CN" altLang="en-US" sz="2400" dirty="0">
                <a:solidFill>
                  <a:srgbClr val="C00000"/>
                </a:solidFill>
                <a:latin typeface="Times New Roman" pitchFamily="18" charset="0"/>
              </a:rPr>
              <a:t>：</a:t>
            </a:r>
            <a:endParaRPr lang="en-US" altLang="zh-CN" sz="2400" dirty="0">
              <a:solidFill>
                <a:srgbClr val="C00000"/>
              </a:solidFill>
              <a:latin typeface="Times New Roman" pitchFamily="18" charset="0"/>
            </a:endParaRPr>
          </a:p>
          <a:p>
            <a:pPr eaLnBrk="1" hangingPunct="1">
              <a:lnSpc>
                <a:spcPct val="100000"/>
              </a:lnSpc>
              <a:spcBef>
                <a:spcPts val="1200"/>
              </a:spcBef>
              <a:buFont typeface="Wingdings" pitchFamily="2" charset="2"/>
              <a:buNone/>
            </a:pPr>
            <a:r>
              <a:rPr lang="en-US" altLang="zh-CN" sz="2400" dirty="0">
                <a:latin typeface="Times New Roman" pitchFamily="18" charset="0"/>
              </a:rPr>
              <a:t>	k=0;    </a:t>
            </a:r>
            <a:r>
              <a:rPr lang="en-US" altLang="zh-CN" sz="2400" dirty="0">
                <a:solidFill>
                  <a:srgbClr val="008000"/>
                </a:solidFill>
                <a:latin typeface="Times New Roman" pitchFamily="18" charset="0"/>
              </a:rPr>
              <a:t>//</a:t>
            </a:r>
            <a:r>
              <a:rPr lang="zh-CN" altLang="en-US" sz="2400" dirty="0">
                <a:solidFill>
                  <a:srgbClr val="008000"/>
                </a:solidFill>
                <a:latin typeface="Times New Roman" pitchFamily="18" charset="0"/>
              </a:rPr>
              <a:t>没有前进的路径</a:t>
            </a:r>
            <a:endParaRPr lang="en-US" altLang="zh-CN" sz="2400" dirty="0">
              <a:solidFill>
                <a:srgbClr val="008000"/>
              </a:solidFill>
              <a:latin typeface="Times New Roman" pitchFamily="18" charset="0"/>
            </a:endParaRPr>
          </a:p>
          <a:p>
            <a:pPr eaLnBrk="1" hangingPunct="1">
              <a:lnSpc>
                <a:spcPct val="100000"/>
              </a:lnSpc>
              <a:spcBef>
                <a:spcPts val="1200"/>
              </a:spcBef>
              <a:buFont typeface="Wingdings" pitchFamily="2" charset="2"/>
              <a:buNone/>
            </a:pPr>
            <a:r>
              <a:rPr lang="en-US" altLang="zh-CN" sz="2400" dirty="0">
                <a:latin typeface="Times New Roman" pitchFamily="18" charset="0"/>
              </a:rPr>
              <a:t>	if (</a:t>
            </a:r>
            <a:r>
              <a:rPr lang="en-US" altLang="zh-CN" sz="2400" dirty="0" err="1">
                <a:latin typeface="Times New Roman" pitchFamily="18" charset="0"/>
              </a:rPr>
              <a:t>i</a:t>
            </a:r>
            <a:r>
              <a:rPr lang="en-US" altLang="zh-CN" sz="2400" dirty="0">
                <a:latin typeface="Times New Roman" pitchFamily="18" charset="0"/>
              </a:rPr>
              <a:t>==m&amp;&amp;j==n) k=9;	</a:t>
            </a:r>
            <a:r>
              <a:rPr lang="en-US" altLang="zh-CN" sz="2400" dirty="0">
                <a:solidFill>
                  <a:srgbClr val="008000"/>
                </a:solidFill>
                <a:latin typeface="Times New Roman" pitchFamily="18" charset="0"/>
              </a:rPr>
              <a:t>//</a:t>
            </a:r>
            <a:r>
              <a:rPr lang="zh-CN" altLang="en-US" sz="2400" dirty="0">
                <a:solidFill>
                  <a:srgbClr val="008000"/>
                </a:solidFill>
                <a:latin typeface="Times New Roman" pitchFamily="18" charset="0"/>
              </a:rPr>
              <a:t>搜索成功</a:t>
            </a:r>
            <a:endParaRPr lang="en-US" altLang="zh-CN" sz="2400" dirty="0">
              <a:solidFill>
                <a:srgbClr val="008000"/>
              </a:solidFill>
              <a:latin typeface="Times New Roman" pitchFamily="18" charset="0"/>
            </a:endParaRPr>
          </a:p>
          <a:p>
            <a:pPr eaLnBrk="1" hangingPunct="1">
              <a:lnSpc>
                <a:spcPct val="100000"/>
              </a:lnSpc>
              <a:spcBef>
                <a:spcPts val="1200"/>
              </a:spcBef>
              <a:buFont typeface="Wingdings" pitchFamily="2" charset="2"/>
              <a:buNone/>
            </a:pPr>
            <a:r>
              <a:rPr lang="en-US" altLang="zh-CN" sz="2400" dirty="0">
                <a:latin typeface="Times New Roman" pitchFamily="18" charset="0"/>
              </a:rPr>
              <a:t>	else if (!Maze[</a:t>
            </a:r>
            <a:r>
              <a:rPr lang="en-US" altLang="zh-CN" sz="2400" dirty="0" err="1">
                <a:latin typeface="Times New Roman" pitchFamily="18" charset="0"/>
              </a:rPr>
              <a:t>i</a:t>
            </a:r>
            <a:r>
              <a:rPr lang="en-US" altLang="zh-CN" sz="2400" dirty="0">
                <a:latin typeface="Times New Roman" pitchFamily="18" charset="0"/>
              </a:rPr>
              <a:t>][j+1]) k=2;	</a:t>
            </a:r>
            <a:r>
              <a:rPr lang="en-US" altLang="zh-CN" sz="2400" dirty="0">
                <a:solidFill>
                  <a:srgbClr val="008000"/>
                </a:solidFill>
                <a:latin typeface="Times New Roman" pitchFamily="18" charset="0"/>
              </a:rPr>
              <a:t>//</a:t>
            </a:r>
            <a:r>
              <a:rPr lang="zh-CN" altLang="en-US" sz="2400" dirty="0">
                <a:solidFill>
                  <a:srgbClr val="008000"/>
                </a:solidFill>
                <a:latin typeface="Times New Roman" pitchFamily="18" charset="0"/>
              </a:rPr>
              <a:t>右移</a:t>
            </a:r>
            <a:endParaRPr lang="en-US" altLang="zh-CN" sz="2400" dirty="0">
              <a:solidFill>
                <a:srgbClr val="008000"/>
              </a:solidFill>
              <a:latin typeface="Times New Roman" pitchFamily="18" charset="0"/>
            </a:endParaRPr>
          </a:p>
          <a:p>
            <a:pPr eaLnBrk="1" hangingPunct="1">
              <a:lnSpc>
                <a:spcPct val="100000"/>
              </a:lnSpc>
              <a:spcBef>
                <a:spcPts val="1200"/>
              </a:spcBef>
              <a:buFont typeface="Wingdings" pitchFamily="2" charset="2"/>
              <a:buNone/>
            </a:pPr>
            <a:r>
              <a:rPr lang="en-US" altLang="zh-CN" sz="2400" dirty="0">
                <a:latin typeface="Times New Roman" pitchFamily="18" charset="0"/>
              </a:rPr>
              <a:t>	else if (!Maze[i+1][j]) k=3;	</a:t>
            </a:r>
            <a:r>
              <a:rPr lang="en-US" altLang="zh-CN" sz="2400" dirty="0">
                <a:solidFill>
                  <a:srgbClr val="008000"/>
                </a:solidFill>
                <a:latin typeface="Times New Roman" pitchFamily="18" charset="0"/>
              </a:rPr>
              <a:t>//</a:t>
            </a:r>
            <a:r>
              <a:rPr lang="zh-CN" altLang="en-US" sz="2400" dirty="0">
                <a:solidFill>
                  <a:srgbClr val="008000"/>
                </a:solidFill>
                <a:latin typeface="Times New Roman" pitchFamily="18" charset="0"/>
              </a:rPr>
              <a:t>下移</a:t>
            </a:r>
            <a:endParaRPr lang="en-US" altLang="zh-CN" sz="2400" dirty="0">
              <a:solidFill>
                <a:srgbClr val="008000"/>
              </a:solidFill>
              <a:latin typeface="Times New Roman" pitchFamily="18" charset="0"/>
            </a:endParaRPr>
          </a:p>
          <a:p>
            <a:pPr eaLnBrk="1" hangingPunct="1">
              <a:lnSpc>
                <a:spcPct val="100000"/>
              </a:lnSpc>
              <a:spcBef>
                <a:spcPts val="1200"/>
              </a:spcBef>
              <a:buFont typeface="Wingdings" pitchFamily="2" charset="2"/>
              <a:buNone/>
            </a:pPr>
            <a:r>
              <a:rPr lang="en-US" altLang="zh-CN" sz="2400" dirty="0">
                <a:latin typeface="Times New Roman" pitchFamily="18" charset="0"/>
              </a:rPr>
              <a:t>	else if (!Maze[</a:t>
            </a:r>
            <a:r>
              <a:rPr lang="en-US" altLang="zh-CN" sz="2400" dirty="0" err="1">
                <a:latin typeface="Times New Roman" pitchFamily="18" charset="0"/>
              </a:rPr>
              <a:t>i</a:t>
            </a:r>
            <a:r>
              <a:rPr lang="en-US" altLang="zh-CN" sz="2400" dirty="0">
                <a:latin typeface="Times New Roman" pitchFamily="18" charset="0"/>
              </a:rPr>
              <a:t>][j-1]) k=4;	</a:t>
            </a:r>
            <a:r>
              <a:rPr lang="en-US" altLang="zh-CN" sz="2400" dirty="0">
                <a:solidFill>
                  <a:srgbClr val="008000"/>
                </a:solidFill>
                <a:latin typeface="Times New Roman" pitchFamily="18" charset="0"/>
              </a:rPr>
              <a:t>//</a:t>
            </a:r>
            <a:r>
              <a:rPr lang="zh-CN" altLang="en-US" sz="2400" dirty="0">
                <a:solidFill>
                  <a:srgbClr val="008000"/>
                </a:solidFill>
                <a:latin typeface="Times New Roman" pitchFamily="18" charset="0"/>
              </a:rPr>
              <a:t>左移</a:t>
            </a:r>
            <a:endParaRPr lang="en-US" altLang="zh-CN" sz="2400" dirty="0">
              <a:solidFill>
                <a:srgbClr val="008000"/>
              </a:solidFill>
              <a:latin typeface="Times New Roman" pitchFamily="18" charset="0"/>
            </a:endParaRPr>
          </a:p>
          <a:p>
            <a:pPr eaLnBrk="1" hangingPunct="1">
              <a:lnSpc>
                <a:spcPct val="100000"/>
              </a:lnSpc>
              <a:spcBef>
                <a:spcPts val="1200"/>
              </a:spcBef>
              <a:buFont typeface="Wingdings" pitchFamily="2" charset="2"/>
              <a:buNone/>
            </a:pPr>
            <a:r>
              <a:rPr lang="en-US" altLang="zh-CN" sz="2400" dirty="0">
                <a:latin typeface="Times New Roman" pitchFamily="18" charset="0"/>
              </a:rPr>
              <a:t>	else if (!Maze[i-1][j]) k=5;	</a:t>
            </a:r>
            <a:r>
              <a:rPr lang="en-US" altLang="zh-CN" sz="2400" dirty="0">
                <a:solidFill>
                  <a:srgbClr val="008000"/>
                </a:solidFill>
                <a:latin typeface="Times New Roman" pitchFamily="18" charset="0"/>
              </a:rPr>
              <a:t>//</a:t>
            </a:r>
            <a:r>
              <a:rPr lang="zh-CN" altLang="en-US" sz="2400" dirty="0">
                <a:solidFill>
                  <a:srgbClr val="008000"/>
                </a:solidFill>
                <a:latin typeface="Times New Roman" pitchFamily="18" charset="0"/>
              </a:rPr>
              <a:t>上移</a:t>
            </a:r>
            <a:endParaRPr lang="en-US" altLang="zh-CN" sz="2400" dirty="0">
              <a:solidFill>
                <a:srgbClr val="008000"/>
              </a:solidFill>
              <a:latin typeface="Times New Roman" pitchFamily="18" charset="0"/>
            </a:endParaRPr>
          </a:p>
          <a:p>
            <a:pPr eaLnBrk="1" hangingPunct="1">
              <a:lnSpc>
                <a:spcPct val="100000"/>
              </a:lnSpc>
              <a:spcBef>
                <a:spcPts val="1200"/>
              </a:spcBef>
              <a:buFont typeface="Wingdings" pitchFamily="2" charset="2"/>
              <a:buNone/>
            </a:pPr>
            <a:r>
              <a:rPr lang="en-US" altLang="zh-CN" sz="2400" dirty="0">
                <a:latin typeface="Times New Roman" pitchFamily="18" charset="0"/>
              </a:rPr>
              <a:t>	else if (</a:t>
            </a:r>
            <a:r>
              <a:rPr lang="en-US" altLang="zh-CN" sz="2400" dirty="0" err="1">
                <a:latin typeface="Times New Roman" pitchFamily="18" charset="0"/>
              </a:rPr>
              <a:t>i</a:t>
            </a:r>
            <a:r>
              <a:rPr lang="en-US" altLang="zh-CN" sz="2400" dirty="0">
                <a:latin typeface="Times New Roman" pitchFamily="18" charset="0"/>
              </a:rPr>
              <a:t>=1 &amp; j=1) k=6;	</a:t>
            </a:r>
            <a:r>
              <a:rPr lang="en-US" altLang="zh-CN" sz="2400" dirty="0">
                <a:solidFill>
                  <a:srgbClr val="008000"/>
                </a:solidFill>
                <a:latin typeface="Times New Roman" pitchFamily="18" charset="0"/>
              </a:rPr>
              <a:t>//</a:t>
            </a:r>
            <a:r>
              <a:rPr lang="zh-CN" altLang="en-US" sz="2400" dirty="0">
                <a:solidFill>
                  <a:srgbClr val="008000"/>
                </a:solidFill>
                <a:latin typeface="Times New Roman" pitchFamily="18" charset="0"/>
              </a:rPr>
              <a:t>搜索失败</a:t>
            </a:r>
            <a:endParaRPr lang="en-US" altLang="zh-CN" sz="2400" dirty="0">
              <a:solidFill>
                <a:srgbClr val="008000"/>
              </a:solidFill>
              <a:latin typeface="Times New Roman" pitchFamily="18" charset="0"/>
            </a:endParaRPr>
          </a:p>
        </p:txBody>
      </p:sp>
      <p:sp>
        <p:nvSpPr>
          <p:cNvPr id="134148" name="灯片编号占位符 1"/>
          <p:cNvSpPr>
            <a:spLocks noGrp="1"/>
          </p:cNvSpPr>
          <p:nvPr>
            <p:ph type="sldNum" sz="quarter" idx="10"/>
          </p:nvPr>
        </p:nvSpPr>
        <p:spPr>
          <a:noFill/>
        </p:spPr>
        <p:txBody>
          <a:bodyPr/>
          <a:lstStyle/>
          <a:p>
            <a:fld id="{9ED53933-C108-4214-B51A-55B6743B599E}" type="slidenum">
              <a:rPr lang="zh-CN" altLang="en-US" smtClean="0"/>
              <a:pPr/>
              <a:t>96</a:t>
            </a:fld>
            <a:endParaRPr lang="en-US" altLang="zh-CN"/>
          </a:p>
        </p:txBody>
      </p:sp>
    </p:spTree>
    <p:extLst>
      <p:ext uri="{BB962C8B-B14F-4D97-AF65-F5344CB8AC3E}">
        <p14:creationId xmlns:p14="http://schemas.microsoft.com/office/powerpoint/2010/main" xmlns="" val="1335101703"/>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dirty="0"/>
              <a:t>迷宫问题</a:t>
            </a:r>
            <a:endParaRPr lang="en-US" altLang="zh-CN" dirty="0"/>
          </a:p>
        </p:txBody>
      </p:sp>
      <p:sp>
        <p:nvSpPr>
          <p:cNvPr id="135171" name="Rectangle 3"/>
          <p:cNvSpPr>
            <a:spLocks noGrp="1" noChangeArrowheads="1"/>
          </p:cNvSpPr>
          <p:nvPr>
            <p:ph idx="1"/>
          </p:nvPr>
        </p:nvSpPr>
        <p:spPr>
          <a:xfrm>
            <a:off x="1000125" y="1600200"/>
            <a:ext cx="7143750" cy="4525963"/>
          </a:xfrm>
        </p:spPr>
        <p:txBody>
          <a:bodyPr bIns="108000"/>
          <a:lstStyle/>
          <a:p>
            <a:pPr eaLnBrk="1" hangingPunct="1">
              <a:buFont typeface="Wingdings" pitchFamily="2" charset="2"/>
              <a:buNone/>
            </a:pPr>
            <a:r>
              <a:rPr lang="en-US" altLang="zh-CN" sz="2000" dirty="0">
                <a:latin typeface="Times New Roman" pitchFamily="18" charset="0"/>
              </a:rPr>
              <a:t>	</a:t>
            </a:r>
            <a:r>
              <a:rPr lang="en-US" altLang="zh-CN" sz="2000" dirty="0">
                <a:solidFill>
                  <a:srgbClr val="008000"/>
                </a:solidFill>
                <a:latin typeface="Times New Roman" pitchFamily="18" charset="0"/>
              </a:rPr>
              <a:t>//</a:t>
            </a:r>
            <a:r>
              <a:rPr lang="zh-CN" altLang="en-US" sz="2000" dirty="0">
                <a:solidFill>
                  <a:srgbClr val="008000"/>
                </a:solidFill>
                <a:latin typeface="Times New Roman" pitchFamily="18" charset="0"/>
              </a:rPr>
              <a:t>根据</a:t>
            </a:r>
            <a:r>
              <a:rPr lang="en-US" altLang="zh-CN" sz="2000" dirty="0">
                <a:solidFill>
                  <a:srgbClr val="008000"/>
                </a:solidFill>
                <a:latin typeface="Times New Roman" pitchFamily="18" charset="0"/>
              </a:rPr>
              <a:t>k</a:t>
            </a:r>
            <a:r>
              <a:rPr lang="zh-CN" altLang="en-US" sz="2000" dirty="0">
                <a:solidFill>
                  <a:srgbClr val="008000"/>
                </a:solidFill>
                <a:latin typeface="Times New Roman" pitchFamily="18" charset="0"/>
              </a:rPr>
              <a:t>值进行相关处理</a:t>
            </a:r>
            <a:endParaRPr lang="en-US" altLang="zh-CN" sz="2000" dirty="0">
              <a:solidFill>
                <a:srgbClr val="008000"/>
              </a:solidFill>
              <a:latin typeface="Times New Roman" pitchFamily="18" charset="0"/>
            </a:endParaRPr>
          </a:p>
          <a:p>
            <a:pPr eaLnBrk="1" hangingPunct="1">
              <a:buFont typeface="Wingdings" pitchFamily="2" charset="2"/>
              <a:buNone/>
            </a:pPr>
            <a:r>
              <a:rPr lang="en-US" altLang="zh-CN" sz="2000" dirty="0">
                <a:latin typeface="Times New Roman" pitchFamily="18" charset="0"/>
              </a:rPr>
              <a:t>	switch(k)</a:t>
            </a:r>
            <a:r>
              <a:rPr lang="zh-CN" altLang="en-US" sz="2000" dirty="0">
                <a:latin typeface="Times New Roman" pitchFamily="18" charset="0"/>
              </a:rPr>
              <a:t> </a:t>
            </a:r>
            <a:r>
              <a:rPr lang="en-US" altLang="zh-CN" sz="2000" dirty="0">
                <a:latin typeface="Times New Roman" pitchFamily="18" charset="0"/>
              </a:rPr>
              <a:t>{</a:t>
            </a:r>
          </a:p>
          <a:p>
            <a:pPr eaLnBrk="1" hangingPunct="1">
              <a:buFont typeface="Wingdings" pitchFamily="2" charset="2"/>
              <a:buNone/>
            </a:pPr>
            <a:r>
              <a:rPr lang="en-US" altLang="zh-CN" sz="2000" dirty="0">
                <a:latin typeface="Times New Roman" pitchFamily="18" charset="0"/>
              </a:rPr>
              <a:t>	case 9:</a:t>
            </a:r>
            <a:r>
              <a:rPr lang="zh-CN" altLang="en-US" sz="2000" dirty="0">
                <a:latin typeface="Times New Roman" pitchFamily="18" charset="0"/>
              </a:rPr>
              <a:t>  </a:t>
            </a:r>
            <a:r>
              <a:rPr lang="en-US" altLang="zh-CN" sz="2000" dirty="0" err="1">
                <a:latin typeface="Times New Roman" pitchFamily="18" charset="0"/>
              </a:rPr>
              <a:t>PushMaze</a:t>
            </a:r>
            <a:r>
              <a:rPr lang="en-US" altLang="zh-CN" sz="2000" dirty="0">
                <a:latin typeface="Times New Roman" pitchFamily="18" charset="0"/>
              </a:rPr>
              <a:t>(S,</a:t>
            </a:r>
            <a:r>
              <a:rPr lang="zh-CN" altLang="en-US" sz="2000" dirty="0">
                <a:latin typeface="Times New Roman" pitchFamily="18" charset="0"/>
              </a:rPr>
              <a:t> </a:t>
            </a:r>
            <a:r>
              <a:rPr lang="en-US" altLang="zh-CN" sz="2000" dirty="0" err="1">
                <a:latin typeface="Times New Roman" pitchFamily="18" charset="0"/>
              </a:rPr>
              <a:t>i</a:t>
            </a:r>
            <a:r>
              <a:rPr lang="en-US" altLang="zh-CN" sz="2000" dirty="0">
                <a:latin typeface="Times New Roman" pitchFamily="18" charset="0"/>
              </a:rPr>
              <a:t>,</a:t>
            </a:r>
            <a:r>
              <a:rPr lang="zh-CN" altLang="en-US" sz="2000" dirty="0">
                <a:latin typeface="Times New Roman" pitchFamily="18" charset="0"/>
              </a:rPr>
              <a:t> </a:t>
            </a:r>
            <a:r>
              <a:rPr lang="en-US" altLang="zh-CN" sz="2000" dirty="0">
                <a:latin typeface="Times New Roman" pitchFamily="18" charset="0"/>
              </a:rPr>
              <a:t>j);</a:t>
            </a:r>
            <a:r>
              <a:rPr lang="zh-CN" altLang="en-US" sz="2000" dirty="0">
                <a:latin typeface="Times New Roman" pitchFamily="18" charset="0"/>
              </a:rPr>
              <a:t> </a:t>
            </a:r>
            <a:r>
              <a:rPr lang="en-US" altLang="zh-CN" sz="2000" dirty="0" err="1">
                <a:latin typeface="Times New Roman" pitchFamily="18" charset="0"/>
              </a:rPr>
              <a:t>PrintPath</a:t>
            </a:r>
            <a:r>
              <a:rPr lang="en-US" altLang="zh-CN" sz="2000" dirty="0">
                <a:latin typeface="Times New Roman" pitchFamily="18" charset="0"/>
              </a:rPr>
              <a:t>(S);</a:t>
            </a:r>
            <a:r>
              <a:rPr lang="zh-CN" altLang="en-US" sz="2000" dirty="0">
                <a:latin typeface="Times New Roman" pitchFamily="18" charset="0"/>
              </a:rPr>
              <a:t> </a:t>
            </a:r>
            <a:r>
              <a:rPr lang="en-US" altLang="zh-CN" sz="2000" dirty="0" err="1">
                <a:latin typeface="Times New Roman" pitchFamily="18" charset="0"/>
              </a:rPr>
              <a:t>i</a:t>
            </a:r>
            <a:r>
              <a:rPr lang="en-US" altLang="zh-CN" sz="2000" dirty="0">
                <a:latin typeface="Times New Roman" pitchFamily="18" charset="0"/>
              </a:rPr>
              <a:t>=j=0;</a:t>
            </a:r>
            <a:r>
              <a:rPr lang="zh-CN" altLang="en-US" sz="2000" dirty="0">
                <a:latin typeface="Times New Roman" pitchFamily="18" charset="0"/>
              </a:rPr>
              <a:t> </a:t>
            </a:r>
            <a:r>
              <a:rPr lang="en-US" altLang="zh-CN" sz="1800" dirty="0">
                <a:solidFill>
                  <a:srgbClr val="008000"/>
                </a:solidFill>
                <a:latin typeface="Times New Roman" pitchFamily="18" charset="0"/>
              </a:rPr>
              <a:t>//</a:t>
            </a:r>
            <a:r>
              <a:rPr lang="zh-CN" altLang="en-US" sz="1800" dirty="0">
                <a:solidFill>
                  <a:srgbClr val="008000"/>
                </a:solidFill>
                <a:latin typeface="Times New Roman" pitchFamily="18" charset="0"/>
              </a:rPr>
              <a:t>到达出口</a:t>
            </a:r>
            <a:endParaRPr lang="en-US" altLang="zh-CN" sz="2000" dirty="0">
              <a:solidFill>
                <a:srgbClr val="008000"/>
              </a:solidFill>
              <a:latin typeface="Times New Roman" pitchFamily="18" charset="0"/>
            </a:endParaRPr>
          </a:p>
          <a:p>
            <a:pPr eaLnBrk="1" hangingPunct="1">
              <a:buFont typeface="Wingdings" pitchFamily="2" charset="2"/>
              <a:buNone/>
            </a:pPr>
            <a:r>
              <a:rPr lang="en-US" altLang="zh-CN" sz="2000" dirty="0">
                <a:latin typeface="Times New Roman" pitchFamily="18" charset="0"/>
              </a:rPr>
              <a:t>	case 2:</a:t>
            </a:r>
            <a:r>
              <a:rPr lang="zh-CN" altLang="en-US" sz="2000" dirty="0">
                <a:latin typeface="Times New Roman" pitchFamily="18" charset="0"/>
              </a:rPr>
              <a:t>  </a:t>
            </a:r>
            <a:r>
              <a:rPr lang="en-US" altLang="zh-CN" sz="2000" dirty="0" err="1">
                <a:latin typeface="Times New Roman" pitchFamily="18" charset="0"/>
              </a:rPr>
              <a:t>PushMaze</a:t>
            </a:r>
            <a:r>
              <a:rPr lang="en-US" altLang="zh-CN" sz="2000" dirty="0">
                <a:latin typeface="Times New Roman" pitchFamily="18" charset="0"/>
              </a:rPr>
              <a:t>(S,</a:t>
            </a:r>
            <a:r>
              <a:rPr lang="zh-CN" altLang="en-US" sz="2000" dirty="0">
                <a:latin typeface="Times New Roman" pitchFamily="18" charset="0"/>
              </a:rPr>
              <a:t> </a:t>
            </a:r>
            <a:r>
              <a:rPr lang="en-US" altLang="zh-CN" sz="2000" dirty="0" err="1">
                <a:latin typeface="Times New Roman" pitchFamily="18" charset="0"/>
              </a:rPr>
              <a:t>i</a:t>
            </a:r>
            <a:r>
              <a:rPr lang="en-US" altLang="zh-CN" sz="2000" dirty="0">
                <a:latin typeface="Times New Roman" pitchFamily="18" charset="0"/>
              </a:rPr>
              <a:t>,</a:t>
            </a:r>
            <a:r>
              <a:rPr lang="zh-CN" altLang="en-US" sz="2000" dirty="0">
                <a:latin typeface="Times New Roman" pitchFamily="18" charset="0"/>
              </a:rPr>
              <a:t> </a:t>
            </a:r>
            <a:r>
              <a:rPr lang="en-US" altLang="zh-CN" sz="2000" dirty="0">
                <a:latin typeface="Times New Roman" pitchFamily="18" charset="0"/>
              </a:rPr>
              <a:t>j);</a:t>
            </a:r>
            <a:r>
              <a:rPr lang="zh-CN" altLang="en-US" sz="2000" dirty="0">
                <a:latin typeface="Times New Roman" pitchFamily="18" charset="0"/>
              </a:rPr>
              <a:t>  </a:t>
            </a:r>
            <a:r>
              <a:rPr lang="en-US" altLang="zh-CN" sz="2000" dirty="0">
                <a:latin typeface="Times New Roman" pitchFamily="18" charset="0"/>
              </a:rPr>
              <a:t>Maze[</a:t>
            </a:r>
            <a:r>
              <a:rPr lang="en-US" altLang="zh-CN" sz="2000" dirty="0" err="1">
                <a:latin typeface="Times New Roman" pitchFamily="18" charset="0"/>
              </a:rPr>
              <a:t>i</a:t>
            </a:r>
            <a:r>
              <a:rPr lang="en-US" altLang="zh-CN" sz="2000" dirty="0">
                <a:latin typeface="Times New Roman" pitchFamily="18" charset="0"/>
              </a:rPr>
              <a:t>][j]=2;</a:t>
            </a:r>
            <a:r>
              <a:rPr lang="zh-CN" altLang="en-US" sz="2000" dirty="0">
                <a:latin typeface="Times New Roman" pitchFamily="18" charset="0"/>
              </a:rPr>
              <a:t>  </a:t>
            </a:r>
            <a:r>
              <a:rPr lang="en-US" altLang="zh-CN" sz="2000" dirty="0">
                <a:latin typeface="Times New Roman" pitchFamily="18" charset="0"/>
              </a:rPr>
              <a:t>++j;</a:t>
            </a:r>
            <a:r>
              <a:rPr lang="zh-CN" altLang="en-US" sz="2000" dirty="0">
                <a:latin typeface="Times New Roman" pitchFamily="18" charset="0"/>
              </a:rPr>
              <a:t> </a:t>
            </a:r>
            <a:r>
              <a:rPr lang="en-US" altLang="zh-CN" sz="2000" dirty="0">
                <a:latin typeface="Times New Roman" pitchFamily="18" charset="0"/>
              </a:rPr>
              <a:t> </a:t>
            </a:r>
            <a:r>
              <a:rPr lang="en-US" altLang="zh-CN" sz="2000" dirty="0">
                <a:solidFill>
                  <a:srgbClr val="008000"/>
                </a:solidFill>
                <a:latin typeface="Times New Roman" pitchFamily="18" charset="0"/>
              </a:rPr>
              <a:t>//</a:t>
            </a:r>
            <a:r>
              <a:rPr lang="zh-CN" altLang="en-US" sz="2000" dirty="0">
                <a:solidFill>
                  <a:srgbClr val="008000"/>
                </a:solidFill>
                <a:latin typeface="Times New Roman" pitchFamily="18" charset="0"/>
              </a:rPr>
              <a:t>右移</a:t>
            </a:r>
            <a:endParaRPr lang="en-US" altLang="zh-CN" sz="2000" dirty="0">
              <a:solidFill>
                <a:srgbClr val="008000"/>
              </a:solidFill>
              <a:latin typeface="Times New Roman" pitchFamily="18" charset="0"/>
            </a:endParaRPr>
          </a:p>
          <a:p>
            <a:pPr eaLnBrk="1" hangingPunct="1">
              <a:buFont typeface="Wingdings" pitchFamily="2" charset="2"/>
              <a:buNone/>
            </a:pPr>
            <a:r>
              <a:rPr lang="en-US" altLang="zh-CN" sz="2000" dirty="0">
                <a:latin typeface="Times New Roman" pitchFamily="18" charset="0"/>
              </a:rPr>
              <a:t>	case 3:</a:t>
            </a:r>
            <a:r>
              <a:rPr lang="zh-CN" altLang="en-US" sz="2000" dirty="0">
                <a:latin typeface="Times New Roman" pitchFamily="18" charset="0"/>
              </a:rPr>
              <a:t>  </a:t>
            </a:r>
            <a:r>
              <a:rPr lang="en-US" altLang="zh-CN" sz="2000" dirty="0" err="1">
                <a:latin typeface="Times New Roman" pitchFamily="18" charset="0"/>
              </a:rPr>
              <a:t>PushMaze</a:t>
            </a:r>
            <a:r>
              <a:rPr lang="en-US" altLang="zh-CN" sz="2000" dirty="0">
                <a:latin typeface="Times New Roman" pitchFamily="18" charset="0"/>
              </a:rPr>
              <a:t>(S,</a:t>
            </a:r>
            <a:r>
              <a:rPr lang="zh-CN" altLang="en-US" sz="2000" dirty="0">
                <a:latin typeface="Times New Roman" pitchFamily="18" charset="0"/>
              </a:rPr>
              <a:t> </a:t>
            </a:r>
            <a:r>
              <a:rPr lang="en-US" altLang="zh-CN" sz="2000" dirty="0" err="1">
                <a:latin typeface="Times New Roman" pitchFamily="18" charset="0"/>
              </a:rPr>
              <a:t>i</a:t>
            </a:r>
            <a:r>
              <a:rPr lang="en-US" altLang="zh-CN" sz="2000" dirty="0">
                <a:latin typeface="Times New Roman" pitchFamily="18" charset="0"/>
              </a:rPr>
              <a:t>,</a:t>
            </a:r>
            <a:r>
              <a:rPr lang="zh-CN" altLang="en-US" sz="2000" dirty="0">
                <a:latin typeface="Times New Roman" pitchFamily="18" charset="0"/>
              </a:rPr>
              <a:t> </a:t>
            </a:r>
            <a:r>
              <a:rPr lang="en-US" altLang="zh-CN" sz="2000" dirty="0">
                <a:latin typeface="Times New Roman" pitchFamily="18" charset="0"/>
              </a:rPr>
              <a:t>j);</a:t>
            </a:r>
            <a:r>
              <a:rPr lang="zh-CN" altLang="en-US" sz="2000" dirty="0">
                <a:latin typeface="Times New Roman" pitchFamily="18" charset="0"/>
              </a:rPr>
              <a:t>  </a:t>
            </a:r>
            <a:r>
              <a:rPr lang="en-US" altLang="zh-CN" sz="2000" dirty="0">
                <a:latin typeface="Times New Roman" pitchFamily="18" charset="0"/>
              </a:rPr>
              <a:t>Maze[</a:t>
            </a:r>
            <a:r>
              <a:rPr lang="en-US" altLang="zh-CN" sz="2000" dirty="0" err="1">
                <a:latin typeface="Times New Roman" pitchFamily="18" charset="0"/>
              </a:rPr>
              <a:t>i</a:t>
            </a:r>
            <a:r>
              <a:rPr lang="en-US" altLang="zh-CN" sz="2000" dirty="0">
                <a:latin typeface="Times New Roman" pitchFamily="18" charset="0"/>
              </a:rPr>
              <a:t>][j]=3;</a:t>
            </a:r>
            <a:r>
              <a:rPr lang="zh-CN" altLang="en-US" sz="2000" dirty="0">
                <a:latin typeface="Times New Roman" pitchFamily="18" charset="0"/>
              </a:rPr>
              <a:t>  </a:t>
            </a:r>
            <a:r>
              <a:rPr lang="en-US" altLang="zh-CN" sz="2000" dirty="0">
                <a:latin typeface="Times New Roman" pitchFamily="18" charset="0"/>
              </a:rPr>
              <a:t>++</a:t>
            </a:r>
            <a:r>
              <a:rPr lang="en-US" altLang="zh-CN" sz="2000" dirty="0" err="1">
                <a:latin typeface="Times New Roman" pitchFamily="18" charset="0"/>
              </a:rPr>
              <a:t>i</a:t>
            </a:r>
            <a:r>
              <a:rPr lang="en-US" altLang="zh-CN" sz="2000" dirty="0">
                <a:latin typeface="Times New Roman" pitchFamily="18" charset="0"/>
              </a:rPr>
              <a:t>; </a:t>
            </a:r>
            <a:r>
              <a:rPr lang="zh-CN" altLang="en-US" sz="2000" dirty="0">
                <a:latin typeface="Times New Roman" pitchFamily="18" charset="0"/>
              </a:rPr>
              <a:t> </a:t>
            </a:r>
            <a:r>
              <a:rPr lang="en-US" altLang="zh-CN" sz="2000" dirty="0">
                <a:solidFill>
                  <a:srgbClr val="008000"/>
                </a:solidFill>
                <a:latin typeface="Times New Roman" pitchFamily="18" charset="0"/>
              </a:rPr>
              <a:t>//</a:t>
            </a:r>
            <a:r>
              <a:rPr lang="zh-CN" altLang="en-US" sz="2000" dirty="0">
                <a:solidFill>
                  <a:srgbClr val="008000"/>
                </a:solidFill>
                <a:latin typeface="Times New Roman" pitchFamily="18" charset="0"/>
              </a:rPr>
              <a:t>下移</a:t>
            </a:r>
            <a:endParaRPr lang="en-US" altLang="zh-CN" sz="2000" dirty="0">
              <a:solidFill>
                <a:srgbClr val="008000"/>
              </a:solidFill>
              <a:latin typeface="Times New Roman" pitchFamily="18" charset="0"/>
            </a:endParaRPr>
          </a:p>
          <a:p>
            <a:pPr eaLnBrk="1" hangingPunct="1">
              <a:buFont typeface="Wingdings" pitchFamily="2" charset="2"/>
              <a:buNone/>
            </a:pPr>
            <a:r>
              <a:rPr lang="en-US" altLang="zh-CN" sz="2000" dirty="0">
                <a:latin typeface="Times New Roman" pitchFamily="18" charset="0"/>
              </a:rPr>
              <a:t>	case 4:</a:t>
            </a:r>
            <a:r>
              <a:rPr lang="zh-CN" altLang="en-US" sz="2000" dirty="0">
                <a:latin typeface="Times New Roman" pitchFamily="18" charset="0"/>
              </a:rPr>
              <a:t>  </a:t>
            </a:r>
            <a:r>
              <a:rPr lang="en-US" altLang="zh-CN" sz="2000" dirty="0" err="1">
                <a:latin typeface="Times New Roman" pitchFamily="18" charset="0"/>
              </a:rPr>
              <a:t>PushMaze</a:t>
            </a:r>
            <a:r>
              <a:rPr lang="en-US" altLang="zh-CN" sz="2000" dirty="0">
                <a:latin typeface="Times New Roman" pitchFamily="18" charset="0"/>
              </a:rPr>
              <a:t>(S,</a:t>
            </a:r>
            <a:r>
              <a:rPr lang="zh-CN" altLang="en-US" sz="2000" dirty="0">
                <a:latin typeface="Times New Roman" pitchFamily="18" charset="0"/>
              </a:rPr>
              <a:t> </a:t>
            </a:r>
            <a:r>
              <a:rPr lang="en-US" altLang="zh-CN" sz="2000" dirty="0" err="1">
                <a:latin typeface="Times New Roman" pitchFamily="18" charset="0"/>
              </a:rPr>
              <a:t>i</a:t>
            </a:r>
            <a:r>
              <a:rPr lang="en-US" altLang="zh-CN" sz="2000" dirty="0">
                <a:latin typeface="Times New Roman" pitchFamily="18" charset="0"/>
              </a:rPr>
              <a:t>,</a:t>
            </a:r>
            <a:r>
              <a:rPr lang="zh-CN" altLang="en-US" sz="2000" dirty="0">
                <a:latin typeface="Times New Roman" pitchFamily="18" charset="0"/>
              </a:rPr>
              <a:t> </a:t>
            </a:r>
            <a:r>
              <a:rPr lang="en-US" altLang="zh-CN" sz="2000" dirty="0">
                <a:latin typeface="Times New Roman" pitchFamily="18" charset="0"/>
              </a:rPr>
              <a:t>j);</a:t>
            </a:r>
            <a:r>
              <a:rPr lang="zh-CN" altLang="en-US" sz="2000" dirty="0">
                <a:latin typeface="Times New Roman" pitchFamily="18" charset="0"/>
              </a:rPr>
              <a:t>  </a:t>
            </a:r>
            <a:r>
              <a:rPr lang="en-US" altLang="zh-CN" sz="2000" dirty="0">
                <a:latin typeface="Times New Roman" pitchFamily="18" charset="0"/>
              </a:rPr>
              <a:t>Maze[</a:t>
            </a:r>
            <a:r>
              <a:rPr lang="en-US" altLang="zh-CN" sz="2000" dirty="0" err="1">
                <a:latin typeface="Times New Roman" pitchFamily="18" charset="0"/>
              </a:rPr>
              <a:t>i</a:t>
            </a:r>
            <a:r>
              <a:rPr lang="en-US" altLang="zh-CN" sz="2000" dirty="0">
                <a:latin typeface="Times New Roman" pitchFamily="18" charset="0"/>
              </a:rPr>
              <a:t>][j]=4;</a:t>
            </a:r>
            <a:r>
              <a:rPr lang="zh-CN" altLang="en-US" sz="2000" dirty="0">
                <a:latin typeface="Times New Roman" pitchFamily="18" charset="0"/>
              </a:rPr>
              <a:t>  </a:t>
            </a:r>
            <a:r>
              <a:rPr lang="en-US" altLang="zh-CN" sz="2000" dirty="0">
                <a:latin typeface="Times New Roman" pitchFamily="18" charset="0"/>
              </a:rPr>
              <a:t>--j;</a:t>
            </a:r>
            <a:r>
              <a:rPr lang="zh-CN" altLang="en-US" sz="2000" dirty="0">
                <a:latin typeface="Times New Roman" pitchFamily="18" charset="0"/>
              </a:rPr>
              <a:t>  </a:t>
            </a:r>
            <a:r>
              <a:rPr lang="en-US" altLang="zh-CN" sz="2000" dirty="0">
                <a:latin typeface="Times New Roman" pitchFamily="18" charset="0"/>
              </a:rPr>
              <a:t> </a:t>
            </a:r>
            <a:r>
              <a:rPr lang="en-US" altLang="zh-CN" sz="2000" dirty="0">
                <a:solidFill>
                  <a:srgbClr val="008000"/>
                </a:solidFill>
                <a:latin typeface="Times New Roman" pitchFamily="18" charset="0"/>
              </a:rPr>
              <a:t>//</a:t>
            </a:r>
            <a:r>
              <a:rPr lang="zh-CN" altLang="en-US" sz="2000" dirty="0">
                <a:solidFill>
                  <a:srgbClr val="008000"/>
                </a:solidFill>
                <a:latin typeface="Times New Roman" pitchFamily="18" charset="0"/>
              </a:rPr>
              <a:t>左移</a:t>
            </a:r>
            <a:endParaRPr lang="en-US" altLang="zh-CN" sz="2000" dirty="0">
              <a:solidFill>
                <a:srgbClr val="008000"/>
              </a:solidFill>
              <a:latin typeface="Times New Roman" pitchFamily="18" charset="0"/>
            </a:endParaRPr>
          </a:p>
          <a:p>
            <a:pPr eaLnBrk="1" hangingPunct="1">
              <a:buFont typeface="Wingdings" pitchFamily="2" charset="2"/>
              <a:buNone/>
            </a:pPr>
            <a:r>
              <a:rPr lang="en-US" altLang="zh-CN" sz="2000" dirty="0">
                <a:latin typeface="Times New Roman" pitchFamily="18" charset="0"/>
              </a:rPr>
              <a:t>	case 5:</a:t>
            </a:r>
            <a:r>
              <a:rPr lang="zh-CN" altLang="en-US" sz="2000" dirty="0">
                <a:latin typeface="Times New Roman" pitchFamily="18" charset="0"/>
              </a:rPr>
              <a:t>  </a:t>
            </a:r>
            <a:r>
              <a:rPr lang="en-US" altLang="zh-CN" sz="2000" dirty="0" err="1">
                <a:latin typeface="Times New Roman" pitchFamily="18" charset="0"/>
              </a:rPr>
              <a:t>PushMaze</a:t>
            </a:r>
            <a:r>
              <a:rPr lang="en-US" altLang="zh-CN" sz="2000" dirty="0">
                <a:latin typeface="Times New Roman" pitchFamily="18" charset="0"/>
              </a:rPr>
              <a:t>(S,</a:t>
            </a:r>
            <a:r>
              <a:rPr lang="zh-CN" altLang="en-US" sz="2000" dirty="0">
                <a:latin typeface="Times New Roman" pitchFamily="18" charset="0"/>
              </a:rPr>
              <a:t> </a:t>
            </a:r>
            <a:r>
              <a:rPr lang="en-US" altLang="zh-CN" sz="2000" dirty="0" err="1">
                <a:latin typeface="Times New Roman" pitchFamily="18" charset="0"/>
              </a:rPr>
              <a:t>i</a:t>
            </a:r>
            <a:r>
              <a:rPr lang="en-US" altLang="zh-CN" sz="2000" dirty="0">
                <a:latin typeface="Times New Roman" pitchFamily="18" charset="0"/>
              </a:rPr>
              <a:t>,</a:t>
            </a:r>
            <a:r>
              <a:rPr lang="zh-CN" altLang="en-US" sz="2000" dirty="0">
                <a:latin typeface="Times New Roman" pitchFamily="18" charset="0"/>
              </a:rPr>
              <a:t> </a:t>
            </a:r>
            <a:r>
              <a:rPr lang="en-US" altLang="zh-CN" sz="2000" dirty="0">
                <a:latin typeface="Times New Roman" pitchFamily="18" charset="0"/>
              </a:rPr>
              <a:t>j);</a:t>
            </a:r>
            <a:r>
              <a:rPr lang="zh-CN" altLang="en-US" sz="2000" dirty="0">
                <a:latin typeface="Times New Roman" pitchFamily="18" charset="0"/>
              </a:rPr>
              <a:t>  </a:t>
            </a:r>
            <a:r>
              <a:rPr lang="en-US" altLang="zh-CN" sz="2000" dirty="0">
                <a:latin typeface="Times New Roman" pitchFamily="18" charset="0"/>
              </a:rPr>
              <a:t>Maze[</a:t>
            </a:r>
            <a:r>
              <a:rPr lang="en-US" altLang="zh-CN" sz="2000" dirty="0" err="1">
                <a:latin typeface="Times New Roman" pitchFamily="18" charset="0"/>
              </a:rPr>
              <a:t>i</a:t>
            </a:r>
            <a:r>
              <a:rPr lang="en-US" altLang="zh-CN" sz="2000" dirty="0">
                <a:latin typeface="Times New Roman" pitchFamily="18" charset="0"/>
              </a:rPr>
              <a:t>][j]=5;</a:t>
            </a:r>
            <a:r>
              <a:rPr lang="zh-CN" altLang="en-US" sz="2000" dirty="0">
                <a:latin typeface="Times New Roman" pitchFamily="18" charset="0"/>
              </a:rPr>
              <a:t>  </a:t>
            </a:r>
            <a:r>
              <a:rPr lang="en-US" altLang="zh-CN" sz="2000" dirty="0">
                <a:latin typeface="Times New Roman" pitchFamily="18" charset="0"/>
              </a:rPr>
              <a:t>--</a:t>
            </a:r>
            <a:r>
              <a:rPr lang="en-US" altLang="zh-CN" sz="2000" dirty="0" err="1">
                <a:latin typeface="Times New Roman" pitchFamily="18" charset="0"/>
              </a:rPr>
              <a:t>i</a:t>
            </a:r>
            <a:r>
              <a:rPr lang="en-US" altLang="zh-CN" sz="2000" dirty="0">
                <a:latin typeface="Times New Roman" pitchFamily="18" charset="0"/>
              </a:rPr>
              <a:t>;</a:t>
            </a:r>
            <a:r>
              <a:rPr lang="zh-CN" altLang="en-US" sz="2000" dirty="0">
                <a:latin typeface="Times New Roman" pitchFamily="18" charset="0"/>
              </a:rPr>
              <a:t>  </a:t>
            </a:r>
            <a:r>
              <a:rPr lang="en-US" altLang="zh-CN" sz="2000" dirty="0">
                <a:latin typeface="Times New Roman" pitchFamily="18" charset="0"/>
              </a:rPr>
              <a:t> </a:t>
            </a:r>
            <a:r>
              <a:rPr lang="en-US" altLang="zh-CN" sz="2000" dirty="0">
                <a:solidFill>
                  <a:srgbClr val="008000"/>
                </a:solidFill>
                <a:latin typeface="Times New Roman" pitchFamily="18" charset="0"/>
              </a:rPr>
              <a:t>//</a:t>
            </a:r>
            <a:r>
              <a:rPr lang="zh-CN" altLang="en-US" sz="2000" dirty="0">
                <a:solidFill>
                  <a:srgbClr val="008000"/>
                </a:solidFill>
                <a:latin typeface="Times New Roman" pitchFamily="18" charset="0"/>
              </a:rPr>
              <a:t>上移</a:t>
            </a:r>
            <a:endParaRPr lang="en-US" altLang="zh-CN" sz="2000" dirty="0">
              <a:solidFill>
                <a:srgbClr val="008000"/>
              </a:solidFill>
              <a:latin typeface="Times New Roman" pitchFamily="18" charset="0"/>
            </a:endParaRPr>
          </a:p>
          <a:p>
            <a:pPr eaLnBrk="1" hangingPunct="1">
              <a:buFont typeface="Wingdings" pitchFamily="2" charset="2"/>
              <a:buNone/>
            </a:pPr>
            <a:r>
              <a:rPr lang="en-US" altLang="zh-CN" sz="2000" dirty="0">
                <a:latin typeface="Times New Roman" pitchFamily="18" charset="0"/>
              </a:rPr>
              <a:t>	case 6:</a:t>
            </a:r>
            <a:r>
              <a:rPr lang="zh-CN" altLang="en-US" sz="2000" dirty="0">
                <a:latin typeface="Times New Roman" pitchFamily="18" charset="0"/>
              </a:rPr>
              <a:t>  </a:t>
            </a:r>
            <a:r>
              <a:rPr lang="en-US" altLang="zh-CN" sz="2000" dirty="0">
                <a:latin typeface="Times New Roman" pitchFamily="18" charset="0"/>
              </a:rPr>
              <a:t>Print0(Maze,</a:t>
            </a:r>
            <a:r>
              <a:rPr lang="zh-CN" altLang="en-US" sz="2000" dirty="0">
                <a:latin typeface="Times New Roman" pitchFamily="18" charset="0"/>
              </a:rPr>
              <a:t> </a:t>
            </a:r>
            <a:r>
              <a:rPr lang="en-US" altLang="zh-CN" sz="2000" dirty="0">
                <a:latin typeface="Times New Roman" pitchFamily="18" charset="0"/>
              </a:rPr>
              <a:t>m,</a:t>
            </a:r>
            <a:r>
              <a:rPr lang="zh-CN" altLang="en-US" sz="2000" dirty="0">
                <a:latin typeface="Times New Roman" pitchFamily="18" charset="0"/>
              </a:rPr>
              <a:t> </a:t>
            </a:r>
            <a:r>
              <a:rPr lang="en-US" altLang="zh-CN" sz="2000" dirty="0">
                <a:latin typeface="Times New Roman" pitchFamily="18" charset="0"/>
              </a:rPr>
              <a:t>n);</a:t>
            </a:r>
            <a:r>
              <a:rPr lang="zh-CN" altLang="en-US" sz="2000" dirty="0">
                <a:latin typeface="Times New Roman" pitchFamily="18" charset="0"/>
              </a:rPr>
              <a:t>  </a:t>
            </a:r>
            <a:r>
              <a:rPr lang="en-US" altLang="zh-CN" sz="2000" dirty="0">
                <a:latin typeface="Times New Roman" pitchFamily="18" charset="0"/>
              </a:rPr>
              <a:t>free(S);</a:t>
            </a:r>
            <a:r>
              <a:rPr lang="zh-CN" altLang="en-US" sz="2000" dirty="0">
                <a:latin typeface="Times New Roman" pitchFamily="18" charset="0"/>
              </a:rPr>
              <a:t>  </a:t>
            </a:r>
            <a:r>
              <a:rPr lang="en-US" altLang="zh-CN" sz="2000" dirty="0">
                <a:latin typeface="Times New Roman" pitchFamily="18" charset="0"/>
              </a:rPr>
              <a:t>return; </a:t>
            </a:r>
            <a:r>
              <a:rPr lang="zh-CN" altLang="en-US" sz="2000" dirty="0">
                <a:latin typeface="Times New Roman" pitchFamily="18" charset="0"/>
              </a:rPr>
              <a:t> </a:t>
            </a:r>
            <a:r>
              <a:rPr lang="en-US" altLang="zh-CN" sz="2000" dirty="0">
                <a:solidFill>
                  <a:srgbClr val="008000"/>
                </a:solidFill>
                <a:latin typeface="Times New Roman" pitchFamily="18" charset="0"/>
              </a:rPr>
              <a:t>//</a:t>
            </a:r>
            <a:r>
              <a:rPr lang="zh-CN" altLang="en-US" sz="2000" dirty="0">
                <a:solidFill>
                  <a:srgbClr val="008000"/>
                </a:solidFill>
                <a:latin typeface="Times New Roman" pitchFamily="18" charset="0"/>
              </a:rPr>
              <a:t>搜索失败</a:t>
            </a:r>
            <a:endParaRPr lang="en-US" altLang="zh-CN" sz="2000" dirty="0">
              <a:solidFill>
                <a:srgbClr val="008000"/>
              </a:solidFill>
              <a:latin typeface="Times New Roman" pitchFamily="18" charset="0"/>
            </a:endParaRPr>
          </a:p>
          <a:p>
            <a:pPr eaLnBrk="1" hangingPunct="1">
              <a:buFont typeface="Wingdings" pitchFamily="2" charset="2"/>
              <a:buNone/>
            </a:pPr>
            <a:r>
              <a:rPr lang="en-US" altLang="zh-CN" sz="2000" dirty="0">
                <a:latin typeface="Times New Roman" pitchFamily="18" charset="0"/>
              </a:rPr>
              <a:t>	default:</a:t>
            </a:r>
            <a:r>
              <a:rPr lang="zh-CN" altLang="en-US" sz="2000" dirty="0">
                <a:latin typeface="Times New Roman" pitchFamily="18" charset="0"/>
              </a:rPr>
              <a:t>  </a:t>
            </a:r>
            <a:r>
              <a:rPr lang="en-US" altLang="zh-CN" sz="2000" dirty="0">
                <a:latin typeface="Times New Roman" pitchFamily="18" charset="0"/>
              </a:rPr>
              <a:t>Maze[</a:t>
            </a:r>
            <a:r>
              <a:rPr lang="en-US" altLang="zh-CN" sz="2000" dirty="0" err="1">
                <a:latin typeface="Times New Roman" pitchFamily="18" charset="0"/>
              </a:rPr>
              <a:t>i</a:t>
            </a:r>
            <a:r>
              <a:rPr lang="en-US" altLang="zh-CN" sz="2000" dirty="0">
                <a:latin typeface="Times New Roman" pitchFamily="18" charset="0"/>
              </a:rPr>
              <a:t>][j]=-1;</a:t>
            </a:r>
            <a:r>
              <a:rPr lang="zh-CN" altLang="en-US" sz="2000" dirty="0">
                <a:latin typeface="Times New Roman" pitchFamily="18" charset="0"/>
              </a:rPr>
              <a:t>  </a:t>
            </a:r>
            <a:r>
              <a:rPr lang="en-US" altLang="zh-CN" sz="2000" dirty="0" err="1">
                <a:latin typeface="Times New Roman" pitchFamily="18" charset="0"/>
              </a:rPr>
              <a:t>PopMaze</a:t>
            </a:r>
            <a:r>
              <a:rPr lang="en-US" altLang="zh-CN" sz="2000" dirty="0">
                <a:latin typeface="Times New Roman" pitchFamily="18" charset="0"/>
              </a:rPr>
              <a:t>(S,</a:t>
            </a:r>
            <a:r>
              <a:rPr lang="zh-CN" altLang="en-US" sz="2000" dirty="0">
                <a:latin typeface="Times New Roman" pitchFamily="18" charset="0"/>
              </a:rPr>
              <a:t> </a:t>
            </a:r>
            <a:r>
              <a:rPr lang="en-US" altLang="zh-CN" sz="2000" dirty="0" err="1">
                <a:latin typeface="Times New Roman" pitchFamily="18" charset="0"/>
              </a:rPr>
              <a:t>i</a:t>
            </a:r>
            <a:r>
              <a:rPr lang="en-US" altLang="zh-CN" sz="2000" dirty="0">
                <a:latin typeface="Times New Roman" pitchFamily="18" charset="0"/>
              </a:rPr>
              <a:t>,</a:t>
            </a:r>
            <a:r>
              <a:rPr lang="zh-CN" altLang="en-US" sz="2000" dirty="0">
                <a:latin typeface="Times New Roman" pitchFamily="18" charset="0"/>
              </a:rPr>
              <a:t> </a:t>
            </a:r>
            <a:r>
              <a:rPr lang="en-US" altLang="zh-CN" sz="2000" dirty="0">
                <a:latin typeface="Times New Roman" pitchFamily="18" charset="0"/>
              </a:rPr>
              <a:t>j);	      </a:t>
            </a:r>
            <a:r>
              <a:rPr lang="en-US" altLang="zh-CN" sz="2000" dirty="0">
                <a:solidFill>
                  <a:srgbClr val="008000"/>
                </a:solidFill>
                <a:latin typeface="Times New Roman" pitchFamily="18" charset="0"/>
              </a:rPr>
              <a:t>//</a:t>
            </a:r>
            <a:r>
              <a:rPr lang="zh-CN" altLang="en-US" sz="2000" dirty="0">
                <a:solidFill>
                  <a:srgbClr val="008000"/>
                </a:solidFill>
                <a:latin typeface="Times New Roman" pitchFamily="18" charset="0"/>
              </a:rPr>
              <a:t>回退</a:t>
            </a:r>
            <a:endParaRPr lang="en-US" altLang="zh-CN" sz="2000" dirty="0">
              <a:solidFill>
                <a:srgbClr val="008000"/>
              </a:solidFill>
              <a:latin typeface="Times New Roman" pitchFamily="18" charset="0"/>
            </a:endParaRPr>
          </a:p>
          <a:p>
            <a:pPr eaLnBrk="1" hangingPunct="1">
              <a:buFont typeface="Wingdings" pitchFamily="2" charset="2"/>
              <a:buNone/>
            </a:pPr>
            <a:r>
              <a:rPr lang="en-US" altLang="zh-CN" sz="2000" dirty="0">
                <a:latin typeface="Times New Roman" pitchFamily="18" charset="0"/>
              </a:rPr>
              <a:t>	}						</a:t>
            </a:r>
            <a:r>
              <a:rPr lang="en-US" altLang="zh-CN" sz="1050" b="0" dirty="0">
                <a:solidFill>
                  <a:srgbClr val="008000"/>
                </a:solidFill>
                <a:latin typeface="Times New Roman" pitchFamily="18" charset="0"/>
              </a:rPr>
              <a:t>//#</a:t>
            </a:r>
            <a:endParaRPr lang="en-US" altLang="zh-CN" sz="2000" b="0" dirty="0">
              <a:solidFill>
                <a:srgbClr val="008000"/>
              </a:solidFill>
              <a:latin typeface="Times New Roman" pitchFamily="18" charset="0"/>
            </a:endParaRPr>
          </a:p>
        </p:txBody>
      </p:sp>
      <p:sp>
        <p:nvSpPr>
          <p:cNvPr id="135172" name="灯片编号占位符 1"/>
          <p:cNvSpPr>
            <a:spLocks noGrp="1"/>
          </p:cNvSpPr>
          <p:nvPr>
            <p:ph type="sldNum" sz="quarter" idx="10"/>
          </p:nvPr>
        </p:nvSpPr>
        <p:spPr>
          <a:noFill/>
        </p:spPr>
        <p:txBody>
          <a:bodyPr/>
          <a:lstStyle/>
          <a:p>
            <a:fld id="{A02F9D99-11A3-43B3-BE87-7FDF41DA88F0}" type="slidenum">
              <a:rPr lang="zh-CN" altLang="en-US" smtClean="0"/>
              <a:pPr/>
              <a:t>97</a:t>
            </a:fld>
            <a:endParaRPr lang="en-US" altLang="zh-CN"/>
          </a:p>
        </p:txBody>
      </p:sp>
      <p:sp>
        <p:nvSpPr>
          <p:cNvPr id="5" name="动作按钮: 开始 4">
            <a:hlinkClick r:id="" action="ppaction://hlinkshowjump?jump=firstslide" highlightClick="1"/>
          </p:cNvPr>
          <p:cNvSpPr/>
          <p:nvPr/>
        </p:nvSpPr>
        <p:spPr>
          <a:xfrm rot="5400000">
            <a:off x="8326243" y="5909082"/>
            <a:ext cx="432000" cy="180000"/>
          </a:xfrm>
          <a:prstGeom prst="actionButtonBeginning">
            <a:avLst/>
          </a:prstGeom>
          <a:noFill/>
          <a:ln w="127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a:p>
        </p:txBody>
      </p:sp>
    </p:spTree>
    <p:extLst>
      <p:ext uri="{BB962C8B-B14F-4D97-AF65-F5344CB8AC3E}">
        <p14:creationId xmlns:p14="http://schemas.microsoft.com/office/powerpoint/2010/main" xmlns="" val="3359437198"/>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数据结构与算法</a:t>
            </a:r>
            <a:r>
              <a:rPr lang="en-US" altLang="zh-CN" dirty="0"/>
              <a:t/>
            </a:r>
            <a:br>
              <a:rPr lang="en-US" altLang="zh-CN" dirty="0"/>
            </a:br>
            <a:r>
              <a:rPr lang="en-US" altLang="zh-CN" sz="2000" b="0" dirty="0">
                <a:solidFill>
                  <a:srgbClr val="008000"/>
                </a:solidFill>
                <a:latin typeface="Times New Roman" pitchFamily="18" charset="0"/>
                <a:cs typeface="Times New Roman" pitchFamily="18" charset="0"/>
              </a:rPr>
              <a:t>Data Structures and Algorithms</a:t>
            </a:r>
            <a:endParaRPr lang="zh-CN" altLang="en-US" dirty="0"/>
          </a:p>
        </p:txBody>
      </p:sp>
      <p:sp>
        <p:nvSpPr>
          <p:cNvPr id="4" name="灯片编号占位符 3"/>
          <p:cNvSpPr>
            <a:spLocks noGrp="1"/>
          </p:cNvSpPr>
          <p:nvPr>
            <p:ph type="sldNum" sz="quarter" idx="10"/>
          </p:nvPr>
        </p:nvSpPr>
        <p:spPr/>
        <p:txBody>
          <a:bodyPr/>
          <a:lstStyle/>
          <a:p>
            <a:pPr>
              <a:defRPr/>
            </a:pPr>
            <a:fld id="{618419BB-E17F-4A68-8340-27658F7866D1}" type="slidenum">
              <a:rPr lang="zh-CN" altLang="en-US" smtClean="0"/>
              <a:pPr>
                <a:defRPr/>
              </a:pPr>
              <a:t>98</a:t>
            </a:fld>
            <a:endParaRPr lang="en-US" altLang="zh-CN" dirty="0"/>
          </a:p>
        </p:txBody>
      </p:sp>
      <p:grpSp>
        <p:nvGrpSpPr>
          <p:cNvPr id="8" name="组合 7"/>
          <p:cNvGrpSpPr/>
          <p:nvPr/>
        </p:nvGrpSpPr>
        <p:grpSpPr>
          <a:xfrm>
            <a:off x="2195736" y="2420888"/>
            <a:ext cx="4608512" cy="2664297"/>
            <a:chOff x="3392791" y="2491773"/>
            <a:chExt cx="2865855" cy="1715102"/>
          </a:xfrm>
          <a:gradFill>
            <a:gsLst>
              <a:gs pos="0">
                <a:srgbClr val="FFF200"/>
              </a:gs>
              <a:gs pos="45000">
                <a:srgbClr val="FF7A00"/>
              </a:gs>
              <a:gs pos="70000">
                <a:srgbClr val="FF0300"/>
              </a:gs>
              <a:gs pos="100000">
                <a:srgbClr val="4D0808"/>
              </a:gs>
            </a:gsLst>
            <a:lin ang="5400000" scaled="0"/>
          </a:gradFill>
        </p:grpSpPr>
        <p:sp>
          <p:nvSpPr>
            <p:cNvPr id="9" name="圆角矩形 8"/>
            <p:cNvSpPr/>
            <p:nvPr/>
          </p:nvSpPr>
          <p:spPr>
            <a:xfrm>
              <a:off x="3392791" y="2491773"/>
              <a:ext cx="2865855" cy="1715102"/>
            </a:xfrm>
            <a:prstGeom prst="roundRect">
              <a:avLst/>
            </a:prstGeom>
            <a:solidFill>
              <a:srgbClr val="3333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圆角矩形 10">
              <a:hlinkClick r:id="rId2" action="ppaction://hlinksldjump"/>
            </p:cNvPr>
            <p:cNvSpPr/>
            <p:nvPr/>
          </p:nvSpPr>
          <p:spPr>
            <a:xfrm>
              <a:off x="3795802" y="2634401"/>
              <a:ext cx="2149391" cy="1450795"/>
            </a:xfrm>
            <a:prstGeom prst="rect">
              <a:avLst/>
            </a:prstGeom>
            <a:solidFill>
              <a:srgbClr val="3333FF"/>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defTabSz="1066800">
                <a:lnSpc>
                  <a:spcPct val="150000"/>
                </a:lnSpc>
                <a:spcBef>
                  <a:spcPct val="0"/>
                </a:spcBef>
                <a:spcAft>
                  <a:spcPts val="0"/>
                </a:spcAft>
              </a:pPr>
              <a:r>
                <a:rPr lang="zh-CN" altLang="en-US" sz="3200" b="1" kern="1200" dirty="0">
                  <a:solidFill>
                    <a:srgbClr val="FFFFCC"/>
                  </a:solidFill>
                  <a:ea typeface="楷体" pitchFamily="49" charset="-122"/>
                </a:rPr>
                <a:t>括号匹配检验</a:t>
              </a:r>
              <a:endParaRPr lang="en-US" altLang="zh-CN" sz="3200" b="1" kern="1200" dirty="0">
                <a:solidFill>
                  <a:srgbClr val="FFFFCC"/>
                </a:solidFill>
                <a:ea typeface="楷体" pitchFamily="49" charset="-122"/>
              </a:endParaRPr>
            </a:p>
            <a:p>
              <a:pPr defTabSz="1066800">
                <a:lnSpc>
                  <a:spcPct val="150000"/>
                </a:lnSpc>
                <a:spcAft>
                  <a:spcPts val="0"/>
                </a:spcAft>
              </a:pPr>
              <a:r>
                <a:rPr lang="zh-CN" altLang="en-US" sz="3200" b="1" dirty="0">
                  <a:solidFill>
                    <a:srgbClr val="FFFFCC"/>
                  </a:solidFill>
                  <a:ea typeface="楷体" pitchFamily="49" charset="-122"/>
                </a:rPr>
                <a:t>算术</a:t>
              </a:r>
              <a:r>
                <a:rPr lang="zh-CN" altLang="zh-CN" sz="3200" b="1" dirty="0">
                  <a:solidFill>
                    <a:srgbClr val="FFFFCC"/>
                  </a:solidFill>
                  <a:ea typeface="楷体" pitchFamily="49" charset="-122"/>
                </a:rPr>
                <a:t>表达式求值</a:t>
              </a:r>
              <a:endParaRPr lang="en-US" altLang="zh-CN" sz="3200" b="1" dirty="0">
                <a:solidFill>
                  <a:srgbClr val="FFFFCC"/>
                </a:solidFill>
                <a:ea typeface="楷体" pitchFamily="49" charset="-122"/>
              </a:endParaRPr>
            </a:p>
            <a:p>
              <a:pPr lvl="0" defTabSz="1066800">
                <a:lnSpc>
                  <a:spcPct val="150000"/>
                </a:lnSpc>
                <a:spcBef>
                  <a:spcPct val="0"/>
                </a:spcBef>
                <a:spcAft>
                  <a:spcPts val="0"/>
                </a:spcAft>
              </a:pPr>
              <a:r>
                <a:rPr lang="zh-CN" altLang="en-US" sz="3200" b="1" dirty="0">
                  <a:solidFill>
                    <a:srgbClr val="FFFFCC"/>
                  </a:solidFill>
                  <a:ea typeface="楷体" pitchFamily="49" charset="-122"/>
                </a:rPr>
                <a:t>递归算法</a:t>
              </a:r>
              <a:endParaRPr lang="en-US" altLang="zh-CN" sz="3200" b="1" dirty="0">
                <a:solidFill>
                  <a:srgbClr val="FFFFCC"/>
                </a:solidFill>
                <a:ea typeface="楷体" pitchFamily="49" charset="-122"/>
              </a:endParaRPr>
            </a:p>
          </p:txBody>
        </p:sp>
      </p:grpSp>
    </p:spTree>
    <p:extLst>
      <p:ext uri="{BB962C8B-B14F-4D97-AF65-F5344CB8AC3E}">
        <p14:creationId xmlns:p14="http://schemas.microsoft.com/office/powerpoint/2010/main" xmlns="" val="8852373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99592" y="1600200"/>
            <a:ext cx="7244308" cy="4543443"/>
          </a:xfrm>
        </p:spPr>
        <p:txBody>
          <a:bodyPr/>
          <a:lstStyle/>
          <a:p>
            <a:r>
              <a:rPr lang="zh-CN" altLang="en-US" dirty="0">
                <a:ea typeface="楷体_GB2312" pitchFamily="49" charset="-122"/>
              </a:rPr>
              <a:t> </a:t>
            </a:r>
            <a:r>
              <a:rPr lang="zh-CN" altLang="en-US" dirty="0">
                <a:latin typeface="楷体" pitchFamily="49" charset="-122"/>
              </a:rPr>
              <a:t>设在表达式中允许包含</a:t>
            </a:r>
            <a:r>
              <a:rPr lang="en-US" altLang="zh-CN" dirty="0">
                <a:solidFill>
                  <a:srgbClr val="CC3300"/>
                </a:solidFill>
                <a:latin typeface="楷体" pitchFamily="49" charset="-122"/>
              </a:rPr>
              <a:t>[ ]</a:t>
            </a:r>
            <a:r>
              <a:rPr lang="zh-CN" altLang="en-US" dirty="0">
                <a:latin typeface="楷体" pitchFamily="49" charset="-122"/>
              </a:rPr>
              <a:t>和</a:t>
            </a:r>
            <a:r>
              <a:rPr lang="en-US" altLang="zh-CN" dirty="0">
                <a:solidFill>
                  <a:srgbClr val="CC3300"/>
                </a:solidFill>
                <a:latin typeface="楷体" pitchFamily="49" charset="-122"/>
              </a:rPr>
              <a:t>( )</a:t>
            </a:r>
            <a:r>
              <a:rPr lang="zh-CN" altLang="en-US" dirty="0">
                <a:latin typeface="楷体" pitchFamily="49" charset="-122"/>
              </a:rPr>
              <a:t>两种括号，约定</a:t>
            </a:r>
          </a:p>
          <a:p>
            <a:pPr>
              <a:buNone/>
            </a:pPr>
            <a:r>
              <a:rPr lang="en-US" altLang="zh-CN" dirty="0">
                <a:latin typeface="楷体" pitchFamily="49" charset="-122"/>
              </a:rPr>
              <a:t>	</a:t>
            </a:r>
            <a:r>
              <a:rPr lang="en-US" altLang="zh-CN" dirty="0">
                <a:solidFill>
                  <a:srgbClr val="CC3300"/>
                </a:solidFill>
                <a:latin typeface="楷体" pitchFamily="49" charset="-122"/>
              </a:rPr>
              <a:t>(</a:t>
            </a:r>
            <a:r>
              <a:rPr lang="en-US" altLang="zh-CN" dirty="0">
                <a:latin typeface="楷体" pitchFamily="49" charset="-122"/>
              </a:rPr>
              <a:t> </a:t>
            </a:r>
            <a:r>
              <a:rPr lang="en-US" altLang="zh-CN" dirty="0">
                <a:solidFill>
                  <a:srgbClr val="3333FF"/>
                </a:solidFill>
                <a:latin typeface="楷体" pitchFamily="49" charset="-122"/>
              </a:rPr>
              <a:t>[ ]</a:t>
            </a:r>
            <a:r>
              <a:rPr lang="en-US" altLang="zh-CN" dirty="0">
                <a:latin typeface="楷体" pitchFamily="49" charset="-122"/>
              </a:rPr>
              <a:t> </a:t>
            </a:r>
            <a:r>
              <a:rPr lang="en-US" altLang="zh-CN" dirty="0">
                <a:solidFill>
                  <a:srgbClr val="008000"/>
                </a:solidFill>
                <a:latin typeface="楷体" pitchFamily="49" charset="-122"/>
              </a:rPr>
              <a:t>( )</a:t>
            </a:r>
            <a:r>
              <a:rPr lang="en-US" altLang="zh-CN" dirty="0">
                <a:latin typeface="楷体" pitchFamily="49" charset="-122"/>
              </a:rPr>
              <a:t> </a:t>
            </a:r>
            <a:r>
              <a:rPr lang="en-US" altLang="zh-CN" dirty="0">
                <a:solidFill>
                  <a:srgbClr val="CC3300"/>
                </a:solidFill>
                <a:latin typeface="楷体" pitchFamily="49" charset="-122"/>
              </a:rPr>
              <a:t>)</a:t>
            </a:r>
            <a:r>
              <a:rPr lang="en-US" altLang="zh-CN" dirty="0">
                <a:latin typeface="楷体" pitchFamily="49" charset="-122"/>
              </a:rPr>
              <a:t>  </a:t>
            </a:r>
            <a:r>
              <a:rPr lang="zh-CN" altLang="en-US" dirty="0">
                <a:latin typeface="楷体" pitchFamily="49" charset="-122"/>
              </a:rPr>
              <a:t>或  </a:t>
            </a:r>
            <a:r>
              <a:rPr lang="en-US" altLang="zh-CN" dirty="0">
                <a:solidFill>
                  <a:srgbClr val="3333FF"/>
                </a:solidFill>
                <a:latin typeface="楷体" pitchFamily="49" charset="-122"/>
              </a:rPr>
              <a:t>[</a:t>
            </a:r>
            <a:r>
              <a:rPr lang="en-US" altLang="zh-CN" dirty="0">
                <a:latin typeface="楷体" pitchFamily="49" charset="-122"/>
              </a:rPr>
              <a:t> </a:t>
            </a:r>
            <a:r>
              <a:rPr lang="en-US" altLang="zh-CN" dirty="0">
                <a:solidFill>
                  <a:srgbClr val="008000"/>
                </a:solidFill>
                <a:latin typeface="楷体" pitchFamily="49" charset="-122"/>
              </a:rPr>
              <a:t>(</a:t>
            </a:r>
            <a:r>
              <a:rPr lang="en-US" altLang="zh-CN" dirty="0">
                <a:latin typeface="楷体" pitchFamily="49" charset="-122"/>
              </a:rPr>
              <a:t> </a:t>
            </a:r>
            <a:r>
              <a:rPr lang="en-US" altLang="zh-CN" dirty="0">
                <a:solidFill>
                  <a:srgbClr val="CC00CC"/>
                </a:solidFill>
                <a:latin typeface="楷体" pitchFamily="49" charset="-122"/>
              </a:rPr>
              <a:t>[ ]</a:t>
            </a:r>
            <a:r>
              <a:rPr lang="en-US" altLang="zh-CN" dirty="0">
                <a:latin typeface="楷体" pitchFamily="49" charset="-122"/>
              </a:rPr>
              <a:t> [ ] </a:t>
            </a:r>
            <a:r>
              <a:rPr lang="en-US" altLang="zh-CN" dirty="0">
                <a:solidFill>
                  <a:srgbClr val="008000"/>
                </a:solidFill>
                <a:latin typeface="楷体" pitchFamily="49" charset="-122"/>
              </a:rPr>
              <a:t>)</a:t>
            </a:r>
            <a:r>
              <a:rPr lang="en-US" altLang="zh-CN" dirty="0">
                <a:latin typeface="楷体" pitchFamily="49" charset="-122"/>
              </a:rPr>
              <a:t> </a:t>
            </a:r>
            <a:r>
              <a:rPr lang="en-US" altLang="zh-CN" dirty="0">
                <a:solidFill>
                  <a:srgbClr val="3333FF"/>
                </a:solidFill>
                <a:latin typeface="楷体" pitchFamily="49" charset="-122"/>
              </a:rPr>
              <a:t>]</a:t>
            </a:r>
          </a:p>
          <a:p>
            <a:pPr>
              <a:buNone/>
            </a:pPr>
            <a:r>
              <a:rPr lang="zh-CN" altLang="en-US" dirty="0">
                <a:latin typeface="楷体" pitchFamily="49" charset="-122"/>
              </a:rPr>
              <a:t>这类的括号匹配格式是正确的，而</a:t>
            </a:r>
          </a:p>
          <a:p>
            <a:pPr>
              <a:buNone/>
            </a:pPr>
            <a:r>
              <a:rPr lang="en-US" altLang="zh-CN" dirty="0">
                <a:latin typeface="楷体" pitchFamily="49" charset="-122"/>
              </a:rPr>
              <a:t>	</a:t>
            </a:r>
            <a:r>
              <a:rPr lang="en-US" altLang="zh-CN" dirty="0">
                <a:solidFill>
                  <a:srgbClr val="CC3300"/>
                </a:solidFill>
                <a:latin typeface="楷体" pitchFamily="49" charset="-122"/>
              </a:rPr>
              <a:t>[</a:t>
            </a:r>
            <a:r>
              <a:rPr lang="en-US" altLang="zh-CN" dirty="0">
                <a:latin typeface="楷体" pitchFamily="49" charset="-122"/>
              </a:rPr>
              <a:t> </a:t>
            </a:r>
            <a:r>
              <a:rPr lang="en-US" altLang="zh-CN" dirty="0">
                <a:solidFill>
                  <a:srgbClr val="3333FF"/>
                </a:solidFill>
                <a:latin typeface="楷体" pitchFamily="49" charset="-122"/>
              </a:rPr>
              <a:t>(</a:t>
            </a:r>
            <a:r>
              <a:rPr lang="en-US" altLang="zh-CN" dirty="0">
                <a:latin typeface="楷体" pitchFamily="49" charset="-122"/>
              </a:rPr>
              <a:t> </a:t>
            </a:r>
            <a:r>
              <a:rPr lang="en-US" altLang="zh-CN" dirty="0">
                <a:solidFill>
                  <a:srgbClr val="CC3300"/>
                </a:solidFill>
                <a:latin typeface="楷体" pitchFamily="49" charset="-122"/>
              </a:rPr>
              <a:t>]</a:t>
            </a:r>
            <a:r>
              <a:rPr lang="en-US" altLang="zh-CN" dirty="0">
                <a:latin typeface="楷体" pitchFamily="49" charset="-122"/>
              </a:rPr>
              <a:t> </a:t>
            </a:r>
            <a:r>
              <a:rPr lang="en-US" altLang="zh-CN" dirty="0">
                <a:solidFill>
                  <a:srgbClr val="3333FF"/>
                </a:solidFill>
                <a:latin typeface="楷体" pitchFamily="49" charset="-122"/>
              </a:rPr>
              <a:t>)</a:t>
            </a:r>
            <a:r>
              <a:rPr lang="en-US" altLang="zh-CN" dirty="0">
                <a:latin typeface="楷体" pitchFamily="49" charset="-122"/>
              </a:rPr>
              <a:t> </a:t>
            </a:r>
            <a:r>
              <a:rPr lang="zh-CN" altLang="en-US" dirty="0">
                <a:latin typeface="楷体" pitchFamily="49" charset="-122"/>
              </a:rPr>
              <a:t>或 </a:t>
            </a:r>
            <a:r>
              <a:rPr lang="en-US" altLang="zh-CN" dirty="0">
                <a:solidFill>
                  <a:srgbClr val="3333FF"/>
                </a:solidFill>
                <a:latin typeface="楷体" pitchFamily="49" charset="-122"/>
              </a:rPr>
              <a:t>(</a:t>
            </a:r>
            <a:r>
              <a:rPr lang="en-US" altLang="zh-CN" dirty="0">
                <a:latin typeface="楷体" pitchFamily="49" charset="-122"/>
              </a:rPr>
              <a:t> </a:t>
            </a:r>
            <a:r>
              <a:rPr lang="en-US" altLang="zh-CN" dirty="0">
                <a:solidFill>
                  <a:srgbClr val="CC3300"/>
                </a:solidFill>
                <a:latin typeface="楷体" pitchFamily="49" charset="-122"/>
              </a:rPr>
              <a:t>[</a:t>
            </a:r>
            <a:r>
              <a:rPr lang="en-US" altLang="zh-CN" dirty="0">
                <a:latin typeface="楷体" pitchFamily="49" charset="-122"/>
              </a:rPr>
              <a:t> ( ) </a:t>
            </a:r>
            <a:r>
              <a:rPr lang="en-US" altLang="zh-CN" dirty="0">
                <a:solidFill>
                  <a:srgbClr val="3333FF"/>
                </a:solidFill>
                <a:latin typeface="楷体" pitchFamily="49" charset="-122"/>
              </a:rPr>
              <a:t>)</a:t>
            </a:r>
            <a:r>
              <a:rPr lang="en-US" altLang="zh-CN" dirty="0">
                <a:latin typeface="楷体" pitchFamily="49" charset="-122"/>
              </a:rPr>
              <a:t> </a:t>
            </a:r>
            <a:r>
              <a:rPr lang="zh-CN" altLang="en-US" dirty="0">
                <a:latin typeface="楷体" pitchFamily="49" charset="-122"/>
              </a:rPr>
              <a:t>或 </a:t>
            </a:r>
            <a:r>
              <a:rPr lang="en-US" altLang="zh-CN" dirty="0">
                <a:solidFill>
                  <a:srgbClr val="CC3300"/>
                </a:solidFill>
                <a:latin typeface="楷体" pitchFamily="49" charset="-122"/>
              </a:rPr>
              <a:t>(</a:t>
            </a:r>
            <a:r>
              <a:rPr lang="en-US" altLang="zh-CN" dirty="0">
                <a:latin typeface="楷体" pitchFamily="49" charset="-122"/>
              </a:rPr>
              <a:t> ( ) </a:t>
            </a:r>
            <a:r>
              <a:rPr lang="en-US" altLang="zh-CN" dirty="0">
                <a:solidFill>
                  <a:srgbClr val="CC3300"/>
                </a:solidFill>
                <a:latin typeface="楷体" pitchFamily="49" charset="-122"/>
              </a:rPr>
              <a:t>]</a:t>
            </a:r>
          </a:p>
          <a:p>
            <a:pPr>
              <a:buNone/>
            </a:pPr>
            <a:r>
              <a:rPr lang="zh-CN" altLang="en-US" dirty="0">
                <a:latin typeface="楷体" pitchFamily="49" charset="-122"/>
              </a:rPr>
              <a:t>这类的括号匹配格式是不正确的。</a:t>
            </a:r>
            <a:endParaRPr lang="en-US" altLang="zh-CN" dirty="0">
              <a:latin typeface="楷体" pitchFamily="49" charset="-122"/>
            </a:endParaRPr>
          </a:p>
        </p:txBody>
      </p:sp>
      <p:sp>
        <p:nvSpPr>
          <p:cNvPr id="4" name="灯片编号占位符 5"/>
          <p:cNvSpPr>
            <a:spLocks noGrp="1"/>
          </p:cNvSpPr>
          <p:nvPr>
            <p:ph type="sldNum" sz="quarter" idx="10"/>
          </p:nvPr>
        </p:nvSpPr>
        <p:spPr/>
        <p:txBody>
          <a:bodyPr/>
          <a:lstStyle/>
          <a:p>
            <a:fld id="{D80EB1E3-66F0-4F35-98F7-110F8B98ED6B}" type="slidenum">
              <a:rPr lang="zh-CN" altLang="en-US"/>
              <a:pPr/>
              <a:t>99</a:t>
            </a:fld>
            <a:endParaRPr lang="en-US" altLang="zh-CN"/>
          </a:p>
        </p:txBody>
      </p:sp>
      <p:sp>
        <p:nvSpPr>
          <p:cNvPr id="8" name="标题 7"/>
          <p:cNvSpPr>
            <a:spLocks noGrp="1"/>
          </p:cNvSpPr>
          <p:nvPr>
            <p:ph type="title"/>
          </p:nvPr>
        </p:nvSpPr>
        <p:spPr/>
        <p:txBody>
          <a:bodyPr/>
          <a:lstStyle/>
          <a:p>
            <a:r>
              <a:rPr lang="zh-CN" altLang="en-US" dirty="0"/>
              <a:t>括号匹配检验</a:t>
            </a:r>
          </a:p>
        </p:txBody>
      </p:sp>
    </p:spTree>
    <p:extLst>
      <p:ext uri="{BB962C8B-B14F-4D97-AF65-F5344CB8AC3E}">
        <p14:creationId xmlns:p14="http://schemas.microsoft.com/office/powerpoint/2010/main" xmlns="" val="3882318717"/>
      </p:ext>
    </p:extLst>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华文新魏"/>
        <a:ea typeface="华文新魏"/>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7975</TotalTime>
  <Words>14771</Words>
  <Application>Microsoft Office PowerPoint</Application>
  <PresentationFormat>全屏显示(4:3)</PresentationFormat>
  <Paragraphs>2411</Paragraphs>
  <Slides>220</Slides>
  <Notes>24</Notes>
  <HiddenSlides>0</HiddenSlides>
  <MMClips>0</MMClips>
  <ScaleCrop>false</ScaleCrop>
  <HeadingPairs>
    <vt:vector size="4" baseType="variant">
      <vt:variant>
        <vt:lpstr>主题</vt:lpstr>
      </vt:variant>
      <vt:variant>
        <vt:i4>1</vt:i4>
      </vt:variant>
      <vt:variant>
        <vt:lpstr>幻灯片标题</vt:lpstr>
      </vt:variant>
      <vt:variant>
        <vt:i4>220</vt:i4>
      </vt:variant>
    </vt:vector>
  </HeadingPairs>
  <TitlesOfParts>
    <vt:vector size="221" baseType="lpstr">
      <vt:lpstr>2_Office 主题</vt:lpstr>
      <vt:lpstr>数据结构与算法 Data Structures and Algorithms</vt:lpstr>
      <vt:lpstr>数据结构与算法 Data Structures and Algorithms</vt:lpstr>
      <vt:lpstr>表结构</vt:lpstr>
      <vt:lpstr>线性结构</vt:lpstr>
      <vt:lpstr>表结构</vt:lpstr>
      <vt:lpstr>表结构</vt:lpstr>
      <vt:lpstr>顺序表</vt:lpstr>
      <vt:lpstr>顺序表</vt:lpstr>
      <vt:lpstr>顺序表</vt:lpstr>
      <vt:lpstr>顺序表基本操作</vt:lpstr>
      <vt:lpstr>构造一个空的顺序表L</vt:lpstr>
      <vt:lpstr>在第i个数据元素之前插入数据元素e</vt:lpstr>
      <vt:lpstr>删除L中的第i个数据元素(并用e返回)</vt:lpstr>
      <vt:lpstr>查找第1个值≥e的数据元素的位序</vt:lpstr>
      <vt:lpstr>顺序表</vt:lpstr>
      <vt:lpstr>顺序表</vt:lpstr>
      <vt:lpstr>顺序表</vt:lpstr>
      <vt:lpstr>顺序表</vt:lpstr>
      <vt:lpstr>顺序表小结</vt:lpstr>
      <vt:lpstr>顺序表的主要特点</vt:lpstr>
      <vt:lpstr>数据结构与算法 Data Structures and Algorithms</vt:lpstr>
      <vt:lpstr>链表</vt:lpstr>
      <vt:lpstr>链表</vt:lpstr>
      <vt:lpstr>链表</vt:lpstr>
      <vt:lpstr>链表</vt:lpstr>
      <vt:lpstr>链表</vt:lpstr>
      <vt:lpstr>链表</vt:lpstr>
      <vt:lpstr>链表</vt:lpstr>
      <vt:lpstr>链表</vt:lpstr>
      <vt:lpstr>构造一个空链表L</vt:lpstr>
      <vt:lpstr>在链表L中插入1个数据元素e</vt:lpstr>
      <vt:lpstr>在链表L中插入1个数据元素e</vt:lpstr>
      <vt:lpstr>在链表L中输入n个数据元素</vt:lpstr>
      <vt:lpstr>在链表L中输入n个数据元素</vt:lpstr>
      <vt:lpstr>输出链表L中的所有数据元素</vt:lpstr>
      <vt:lpstr>删除链表L中的第i个结点</vt:lpstr>
      <vt:lpstr>删除链表L中的第i个结点</vt:lpstr>
      <vt:lpstr>链表</vt:lpstr>
      <vt:lpstr>链表</vt:lpstr>
      <vt:lpstr>链表</vt:lpstr>
      <vt:lpstr>链表</vt:lpstr>
      <vt:lpstr>链表</vt:lpstr>
      <vt:lpstr>链表</vt:lpstr>
      <vt:lpstr>链表小结</vt:lpstr>
      <vt:lpstr>链表的主要特点</vt:lpstr>
      <vt:lpstr>循环链表</vt:lpstr>
      <vt:lpstr>循环链表</vt:lpstr>
      <vt:lpstr>循环链表</vt:lpstr>
      <vt:lpstr>Josephus问题</vt:lpstr>
      <vt:lpstr>Josephus问题</vt:lpstr>
      <vt:lpstr>Josephus问题</vt:lpstr>
      <vt:lpstr>Josephus问题</vt:lpstr>
      <vt:lpstr>Josephus问题</vt:lpstr>
      <vt:lpstr>Josephus问题</vt:lpstr>
      <vt:lpstr>Josephus问题</vt:lpstr>
      <vt:lpstr>双向链表 </vt:lpstr>
      <vt:lpstr>双向链表</vt:lpstr>
      <vt:lpstr>在双向链表中插入元素</vt:lpstr>
      <vt:lpstr>在双向链表中插入元素</vt:lpstr>
      <vt:lpstr>在双向链表中删除元素</vt:lpstr>
      <vt:lpstr>数据结构与算法 Data Structures and Algorithms</vt:lpstr>
      <vt:lpstr>栈和队列</vt:lpstr>
      <vt:lpstr>栈</vt:lpstr>
      <vt:lpstr>栈</vt:lpstr>
      <vt:lpstr>栈</vt:lpstr>
      <vt:lpstr>顺序栈</vt:lpstr>
      <vt:lpstr>顺序栈</vt:lpstr>
      <vt:lpstr>顺序栈</vt:lpstr>
      <vt:lpstr>顺序栈</vt:lpstr>
      <vt:lpstr>链栈</vt:lpstr>
      <vt:lpstr>链栈</vt:lpstr>
      <vt:lpstr>链栈</vt:lpstr>
      <vt:lpstr>栈</vt:lpstr>
      <vt:lpstr>队列</vt:lpstr>
      <vt:lpstr>队列</vt:lpstr>
      <vt:lpstr>顺序队列</vt:lpstr>
      <vt:lpstr>顺序队列</vt:lpstr>
      <vt:lpstr>顺序队列</vt:lpstr>
      <vt:lpstr>链队列</vt:lpstr>
      <vt:lpstr>链队列</vt:lpstr>
      <vt:lpstr>链队列</vt:lpstr>
      <vt:lpstr>应用举例</vt:lpstr>
      <vt:lpstr>应用举例</vt:lpstr>
      <vt:lpstr>应用举例</vt:lpstr>
      <vt:lpstr>应用举例</vt:lpstr>
      <vt:lpstr>循环队列</vt:lpstr>
      <vt:lpstr>循环队列</vt:lpstr>
      <vt:lpstr>循环队列</vt:lpstr>
      <vt:lpstr>循环队列</vt:lpstr>
      <vt:lpstr>循环队列</vt:lpstr>
      <vt:lpstr>迷宫问题</vt:lpstr>
      <vt:lpstr>迷宫问题</vt:lpstr>
      <vt:lpstr>迷宫问题</vt:lpstr>
      <vt:lpstr>迷宫问题</vt:lpstr>
      <vt:lpstr>迷宫问题</vt:lpstr>
      <vt:lpstr>迷宫问题</vt:lpstr>
      <vt:lpstr>迷宫问题</vt:lpstr>
      <vt:lpstr>数据结构与算法 Data Structures and Algorithms</vt:lpstr>
      <vt:lpstr>括号匹配检验</vt:lpstr>
      <vt:lpstr>括号匹配检验</vt:lpstr>
      <vt:lpstr>括号匹配检验</vt:lpstr>
      <vt:lpstr>算术表达式求值</vt:lpstr>
      <vt:lpstr>算术表达式求值</vt:lpstr>
      <vt:lpstr>算术表达式求值</vt:lpstr>
      <vt:lpstr>算术表达式求值</vt:lpstr>
      <vt:lpstr>算术表达式求值</vt:lpstr>
      <vt:lpstr>算术表达式求值</vt:lpstr>
      <vt:lpstr>算术表达式求值</vt:lpstr>
      <vt:lpstr>算术表达式求值</vt:lpstr>
      <vt:lpstr>算术表达式求值</vt:lpstr>
      <vt:lpstr>算术表达式求值</vt:lpstr>
      <vt:lpstr>算术表达式求值</vt:lpstr>
      <vt:lpstr>算术表达式求值</vt:lpstr>
      <vt:lpstr>算术表达式求值</vt:lpstr>
      <vt:lpstr>递归</vt:lpstr>
      <vt:lpstr>递归</vt:lpstr>
      <vt:lpstr>递归</vt:lpstr>
      <vt:lpstr>Ackerman函数</vt:lpstr>
      <vt:lpstr>Ackerman函数</vt:lpstr>
      <vt:lpstr>Ackerman函数</vt:lpstr>
      <vt:lpstr>Ackerman函数</vt:lpstr>
      <vt:lpstr>Ackerman函数</vt:lpstr>
      <vt:lpstr>Hanoi塔</vt:lpstr>
      <vt:lpstr>Hanoi塔</vt:lpstr>
      <vt:lpstr>Hanoi塔</vt:lpstr>
      <vt:lpstr>Hanoi塔</vt:lpstr>
      <vt:lpstr>Hanoi塔</vt:lpstr>
      <vt:lpstr>背包问题</vt:lpstr>
      <vt:lpstr>背包问题</vt:lpstr>
      <vt:lpstr>背包问题</vt:lpstr>
      <vt:lpstr>背包问题</vt:lpstr>
      <vt:lpstr>背包问题</vt:lpstr>
      <vt:lpstr>背包问题的另一种解法</vt:lpstr>
      <vt:lpstr>线性表逆置</vt:lpstr>
      <vt:lpstr>线性表逆置</vt:lpstr>
      <vt:lpstr>查找倒数第k个位置上的结点</vt:lpstr>
      <vt:lpstr>查找倒数第k个位置上的结点</vt:lpstr>
      <vt:lpstr>查找倒数第k个位置上的结点</vt:lpstr>
      <vt:lpstr>查找倒数第k个位置上的结点</vt:lpstr>
      <vt:lpstr>小结</vt:lpstr>
      <vt:lpstr>小结</vt:lpstr>
      <vt:lpstr>4.串</vt:lpstr>
      <vt:lpstr>4.1 串类型的定义</vt:lpstr>
      <vt:lpstr>幻灯片 144</vt:lpstr>
      <vt:lpstr>幻灯片 145</vt:lpstr>
      <vt:lpstr>串的抽象数据类型定义 </vt:lpstr>
      <vt:lpstr>幻灯片 147</vt:lpstr>
      <vt:lpstr>4.2 串的存储表示和实现</vt:lpstr>
      <vt:lpstr>   串的定长顺序存储表示</vt:lpstr>
      <vt:lpstr>幻灯片 150</vt:lpstr>
      <vt:lpstr>幻灯片 151</vt:lpstr>
      <vt:lpstr>   串的堆分配存储表示</vt:lpstr>
      <vt:lpstr>幻灯片 153</vt:lpstr>
      <vt:lpstr>幻灯片 154</vt:lpstr>
      <vt:lpstr>   串的链式存储表示</vt:lpstr>
      <vt:lpstr>幻灯片 156</vt:lpstr>
      <vt:lpstr>幻灯片 157</vt:lpstr>
      <vt:lpstr>4.3 串的模式匹配算法</vt:lpstr>
      <vt:lpstr>Brute-Force模式匹配算法</vt:lpstr>
      <vt:lpstr>幻灯片 160</vt:lpstr>
      <vt:lpstr>幻灯片 161</vt:lpstr>
      <vt:lpstr>幻灯片 162</vt:lpstr>
      <vt:lpstr>5.数组和广义表</vt:lpstr>
      <vt:lpstr>5.1   数组的定义</vt:lpstr>
      <vt:lpstr>5.1.1  数组的抽象数据类型定义 </vt:lpstr>
      <vt:lpstr>幻灯片 166</vt:lpstr>
      <vt:lpstr>幻灯片 167</vt:lpstr>
      <vt:lpstr>5.2  数组的顺序表示和实现</vt:lpstr>
      <vt:lpstr>幻灯片 169</vt:lpstr>
      <vt:lpstr>幻灯片 170</vt:lpstr>
      <vt:lpstr>幻灯片 171</vt:lpstr>
      <vt:lpstr>幻灯片 172</vt:lpstr>
      <vt:lpstr>幻灯片 173</vt:lpstr>
      <vt:lpstr>幻灯片 174</vt:lpstr>
      <vt:lpstr>5.3  矩阵的压缩存储</vt:lpstr>
      <vt:lpstr>5.3.1   特殊矩阵</vt:lpstr>
      <vt:lpstr>幻灯片 177</vt:lpstr>
      <vt:lpstr>幻灯片 178</vt:lpstr>
      <vt:lpstr>幻灯片 179</vt:lpstr>
      <vt:lpstr>幻灯片 180</vt:lpstr>
      <vt:lpstr>幻灯片 181</vt:lpstr>
      <vt:lpstr>幻灯片 182</vt:lpstr>
      <vt:lpstr>幻灯片 183</vt:lpstr>
      <vt:lpstr>幻灯片 184</vt:lpstr>
      <vt:lpstr>5.3.2    稀疏矩阵</vt:lpstr>
      <vt:lpstr>幻灯片 186</vt:lpstr>
      <vt:lpstr>幻灯片 187</vt:lpstr>
      <vt:lpstr>幻灯片 188</vt:lpstr>
      <vt:lpstr>幻灯片 189</vt:lpstr>
      <vt:lpstr>幻灯片 190</vt:lpstr>
      <vt:lpstr>幻灯片 191</vt:lpstr>
      <vt:lpstr>幻灯片 192</vt:lpstr>
      <vt:lpstr>幻灯片 193</vt:lpstr>
      <vt:lpstr>幻灯片 194</vt:lpstr>
      <vt:lpstr>幻灯片 195</vt:lpstr>
      <vt:lpstr>幻灯片 196</vt:lpstr>
      <vt:lpstr>幻灯片 197</vt:lpstr>
      <vt:lpstr>幻灯片 198</vt:lpstr>
      <vt:lpstr>2、行逻辑链接的三元组顺序表</vt:lpstr>
      <vt:lpstr>幻灯片 200</vt:lpstr>
      <vt:lpstr>幻灯片 201</vt:lpstr>
      <vt:lpstr>幻灯片 202</vt:lpstr>
      <vt:lpstr>幻灯片 203</vt:lpstr>
      <vt:lpstr>幻灯片 204</vt:lpstr>
      <vt:lpstr>幻灯片 205</vt:lpstr>
      <vt:lpstr>幻灯片 206</vt:lpstr>
      <vt:lpstr>幻灯片 207</vt:lpstr>
      <vt:lpstr>幻灯片 208</vt:lpstr>
      <vt:lpstr>幻灯片 209</vt:lpstr>
      <vt:lpstr>5.4   广义表</vt:lpstr>
      <vt:lpstr>幻灯片 211</vt:lpstr>
      <vt:lpstr>幻灯片 212</vt:lpstr>
      <vt:lpstr>幻灯片 213</vt:lpstr>
      <vt:lpstr>5.5   广义表的存储结构</vt:lpstr>
      <vt:lpstr>幻灯片 215</vt:lpstr>
      <vt:lpstr>幻灯片 216</vt:lpstr>
      <vt:lpstr>幻灯片 217</vt:lpstr>
      <vt:lpstr>幻灯片 218</vt:lpstr>
      <vt:lpstr>幻灯片 219</vt:lpstr>
      <vt:lpstr>幻灯片 220</vt:lpstr>
    </vt:vector>
  </TitlesOfParts>
  <Company>xmu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chs</dc:creator>
  <cp:lastModifiedBy>apple</cp:lastModifiedBy>
  <cp:revision>380</cp:revision>
  <dcterms:created xsi:type="dcterms:W3CDTF">2012-05-18T09:12:50Z</dcterms:created>
  <dcterms:modified xsi:type="dcterms:W3CDTF">2020-10-15T01:33:26Z</dcterms:modified>
</cp:coreProperties>
</file>