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9" r:id="rId1"/>
  </p:sldMasterIdLst>
  <p:notesMasterIdLst>
    <p:notesMasterId r:id="rId181"/>
  </p:notesMasterIdLst>
  <p:handoutMasterIdLst>
    <p:handoutMasterId r:id="rId182"/>
  </p:handoutMasterIdLst>
  <p:sldIdLst>
    <p:sldId id="303" r:id="rId2"/>
    <p:sldId id="605"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2" r:id="rId35"/>
    <p:sldId id="293" r:id="rId36"/>
    <p:sldId id="310" r:id="rId37"/>
    <p:sldId id="294" r:id="rId38"/>
    <p:sldId id="295" r:id="rId39"/>
    <p:sldId id="296" r:id="rId40"/>
    <p:sldId id="298" r:id="rId41"/>
    <p:sldId id="299" r:id="rId42"/>
    <p:sldId id="300" r:id="rId43"/>
    <p:sldId id="301" r:id="rId44"/>
    <p:sldId id="302" r:id="rId45"/>
    <p:sldId id="611" r:id="rId46"/>
    <p:sldId id="626" r:id="rId47"/>
    <p:sldId id="638" r:id="rId48"/>
    <p:sldId id="639" r:id="rId49"/>
    <p:sldId id="776" r:id="rId50"/>
    <p:sldId id="606" r:id="rId51"/>
    <p:sldId id="313" r:id="rId52"/>
    <p:sldId id="314" r:id="rId53"/>
    <p:sldId id="315" r:id="rId54"/>
    <p:sldId id="316" r:id="rId55"/>
    <p:sldId id="317" r:id="rId56"/>
    <p:sldId id="318" r:id="rId57"/>
    <p:sldId id="319" r:id="rId58"/>
    <p:sldId id="320" r:id="rId59"/>
    <p:sldId id="321" r:id="rId60"/>
    <p:sldId id="322" r:id="rId61"/>
    <p:sldId id="323" r:id="rId62"/>
    <p:sldId id="324" r:id="rId63"/>
    <p:sldId id="325" r:id="rId64"/>
    <p:sldId id="326" r:id="rId65"/>
    <p:sldId id="327" r:id="rId66"/>
    <p:sldId id="328" r:id="rId67"/>
    <p:sldId id="329" r:id="rId68"/>
    <p:sldId id="330" r:id="rId69"/>
    <p:sldId id="331" r:id="rId70"/>
    <p:sldId id="332" r:id="rId71"/>
    <p:sldId id="333" r:id="rId72"/>
    <p:sldId id="334" r:id="rId73"/>
    <p:sldId id="335" r:id="rId74"/>
    <p:sldId id="787" r:id="rId75"/>
    <p:sldId id="336" r:id="rId76"/>
    <p:sldId id="337" r:id="rId77"/>
    <p:sldId id="338" r:id="rId78"/>
    <p:sldId id="788" r:id="rId79"/>
    <p:sldId id="339" r:id="rId80"/>
    <p:sldId id="340" r:id="rId81"/>
    <p:sldId id="341" r:id="rId82"/>
    <p:sldId id="342" r:id="rId83"/>
    <p:sldId id="343" r:id="rId84"/>
    <p:sldId id="344" r:id="rId85"/>
    <p:sldId id="789" r:id="rId86"/>
    <p:sldId id="345" r:id="rId87"/>
    <p:sldId id="640" r:id="rId88"/>
    <p:sldId id="777" r:id="rId89"/>
    <p:sldId id="778" r:id="rId90"/>
    <p:sldId id="779" r:id="rId91"/>
    <p:sldId id="780" r:id="rId92"/>
    <p:sldId id="781" r:id="rId93"/>
    <p:sldId id="782" r:id="rId94"/>
    <p:sldId id="783" r:id="rId95"/>
    <p:sldId id="784" r:id="rId96"/>
    <p:sldId id="785" r:id="rId97"/>
    <p:sldId id="607" r:id="rId98"/>
    <p:sldId id="347" r:id="rId99"/>
    <p:sldId id="348" r:id="rId100"/>
    <p:sldId id="349" r:id="rId101"/>
    <p:sldId id="350" r:id="rId102"/>
    <p:sldId id="790" r:id="rId103"/>
    <p:sldId id="791" r:id="rId104"/>
    <p:sldId id="352" r:id="rId105"/>
    <p:sldId id="351" r:id="rId106"/>
    <p:sldId id="353" r:id="rId107"/>
    <p:sldId id="354" r:id="rId108"/>
    <p:sldId id="355" r:id="rId109"/>
    <p:sldId id="356" r:id="rId110"/>
    <p:sldId id="357" r:id="rId111"/>
    <p:sldId id="368" r:id="rId112"/>
    <p:sldId id="369" r:id="rId113"/>
    <p:sldId id="370" r:id="rId114"/>
    <p:sldId id="371" r:id="rId115"/>
    <p:sldId id="372" r:id="rId116"/>
    <p:sldId id="373" r:id="rId117"/>
    <p:sldId id="374" r:id="rId118"/>
    <p:sldId id="375" r:id="rId119"/>
    <p:sldId id="376" r:id="rId120"/>
    <p:sldId id="377" r:id="rId121"/>
    <p:sldId id="378" r:id="rId122"/>
    <p:sldId id="380" r:id="rId123"/>
    <p:sldId id="381" r:id="rId124"/>
    <p:sldId id="382" r:id="rId125"/>
    <p:sldId id="580" r:id="rId126"/>
    <p:sldId id="383" r:id="rId127"/>
    <p:sldId id="384" r:id="rId128"/>
    <p:sldId id="385" r:id="rId129"/>
    <p:sldId id="386" r:id="rId130"/>
    <p:sldId id="387" r:id="rId131"/>
    <p:sldId id="389" r:id="rId132"/>
    <p:sldId id="672" r:id="rId133"/>
    <p:sldId id="711" r:id="rId134"/>
    <p:sldId id="586" r:id="rId135"/>
    <p:sldId id="587" r:id="rId136"/>
    <p:sldId id="588" r:id="rId137"/>
    <p:sldId id="589" r:id="rId138"/>
    <p:sldId id="590" r:id="rId139"/>
    <p:sldId id="591" r:id="rId140"/>
    <p:sldId id="592" r:id="rId141"/>
    <p:sldId id="792" r:id="rId142"/>
    <p:sldId id="793" r:id="rId143"/>
    <p:sldId id="794" r:id="rId144"/>
    <p:sldId id="795" r:id="rId145"/>
    <p:sldId id="796" r:id="rId146"/>
    <p:sldId id="797" r:id="rId147"/>
    <p:sldId id="798" r:id="rId148"/>
    <p:sldId id="799" r:id="rId149"/>
    <p:sldId id="800" r:id="rId150"/>
    <p:sldId id="801" r:id="rId151"/>
    <p:sldId id="593" r:id="rId152"/>
    <p:sldId id="594" r:id="rId153"/>
    <p:sldId id="595" r:id="rId154"/>
    <p:sldId id="712" r:id="rId155"/>
    <p:sldId id="596" r:id="rId156"/>
    <p:sldId id="713" r:id="rId157"/>
    <p:sldId id="597" r:id="rId158"/>
    <p:sldId id="598" r:id="rId159"/>
    <p:sldId id="599" r:id="rId160"/>
    <p:sldId id="600" r:id="rId161"/>
    <p:sldId id="601" r:id="rId162"/>
    <p:sldId id="768" r:id="rId163"/>
    <p:sldId id="769" r:id="rId164"/>
    <p:sldId id="770" r:id="rId165"/>
    <p:sldId id="771" r:id="rId166"/>
    <p:sldId id="772" r:id="rId167"/>
    <p:sldId id="773" r:id="rId168"/>
    <p:sldId id="774" r:id="rId169"/>
    <p:sldId id="775" r:id="rId170"/>
    <p:sldId id="762" r:id="rId171"/>
    <p:sldId id="757" r:id="rId172"/>
    <p:sldId id="786" r:id="rId173"/>
    <p:sldId id="362" r:id="rId174"/>
    <p:sldId id="517" r:id="rId175"/>
    <p:sldId id="558" r:id="rId176"/>
    <p:sldId id="559" r:id="rId177"/>
    <p:sldId id="560" r:id="rId178"/>
    <p:sldId id="363" r:id="rId179"/>
    <p:sldId id="364" r:id="rId180"/>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FF"/>
    <a:srgbClr val="008000"/>
    <a:srgbClr val="FFFF99"/>
    <a:srgbClr val="FFFFCC"/>
    <a:srgbClr val="CC00CC"/>
    <a:srgbClr val="0099CC"/>
    <a:srgbClr val="FFFFFF"/>
    <a:srgbClr val="CC9900"/>
    <a:srgbClr val="CC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74" autoAdjust="0"/>
    <p:restoredTop sz="94655" autoAdjust="0"/>
  </p:normalViewPr>
  <p:slideViewPr>
    <p:cSldViewPr>
      <p:cViewPr varScale="1">
        <p:scale>
          <a:sx n="108" d="100"/>
          <a:sy n="108" d="100"/>
        </p:scale>
        <p:origin x="1452" y="11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notesMaster" Target="notesMasters/notesMaster1.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handoutMaster" Target="handoutMasters/handoutMaster1.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presProps" Target="pres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viewProps" Target="viewProp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tableStyles" Target="tableStyles.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 Type="http://schemas.openxmlformats.org/officeDocument/2006/relationships/slideMaster" Target="slideMasters/slideMaster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47E455F-1B3D-4F2D-BAE0-BB3D7179F229}" type="datetimeFigureOut">
              <a:rPr lang="zh-CN" altLang="en-US" smtClean="0"/>
              <a:pPr/>
              <a:t>2020/11/3</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BA537B1-CC0D-4948-ACC4-AA7C5E021150}" type="slidenum">
              <a:rPr lang="zh-CN" altLang="en-US" smtClean="0"/>
              <a:pPr/>
              <a:t>‹#›</a:t>
            </a:fld>
            <a:endParaRPr lang="zh-CN" altLang="en-US"/>
          </a:p>
        </p:txBody>
      </p:sp>
    </p:spTree>
    <p:extLst>
      <p:ext uri="{BB962C8B-B14F-4D97-AF65-F5344CB8AC3E}">
        <p14:creationId xmlns:p14="http://schemas.microsoft.com/office/powerpoint/2010/main" val="15908687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宋体" charset="-122"/>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ea typeface="宋体" charset="-122"/>
              </a:defRPr>
            </a:lvl1pPr>
          </a:lstStyle>
          <a:p>
            <a:pPr>
              <a:defRPr/>
            </a:pPr>
            <a:fld id="{45828DF3-4F0B-431D-ABDF-F87D7D941377}" type="datetimeFigureOut">
              <a:rPr lang="zh-CN" altLang="en-US"/>
              <a:pPr>
                <a:defRPr/>
              </a:pPr>
              <a:t>2020/11/3</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ea typeface="宋体" charset="-122"/>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ea typeface="宋体" charset="-122"/>
              </a:defRPr>
            </a:lvl1pPr>
          </a:lstStyle>
          <a:p>
            <a:pPr>
              <a:defRPr/>
            </a:pPr>
            <a:fld id="{F89D2465-8BF4-49A1-B451-F5C39F241C6A}" type="slidenum">
              <a:rPr lang="zh-CN" altLang="en-US"/>
              <a:pPr>
                <a:defRPr/>
              </a:pPr>
              <a:t>‹#›</a:t>
            </a:fld>
            <a:endParaRPr lang="zh-CN" altLang="en-US"/>
          </a:p>
        </p:txBody>
      </p:sp>
    </p:spTree>
    <p:extLst>
      <p:ext uri="{BB962C8B-B14F-4D97-AF65-F5344CB8AC3E}">
        <p14:creationId xmlns:p14="http://schemas.microsoft.com/office/powerpoint/2010/main" val="328314248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幻灯片图像占位符 1"/>
          <p:cNvSpPr>
            <a:spLocks noGrp="1" noRot="1" noChangeAspect="1" noTextEdit="1"/>
          </p:cNvSpPr>
          <p:nvPr>
            <p:ph type="sldImg"/>
          </p:nvPr>
        </p:nvSpPr>
        <p:spPr bwMode="auto">
          <a:noFill/>
          <a:ln>
            <a:solidFill>
              <a:srgbClr val="000000"/>
            </a:solidFill>
            <a:miter lim="800000"/>
            <a:headEnd/>
            <a:tailEnd/>
          </a:ln>
        </p:spPr>
      </p:sp>
      <p:sp>
        <p:nvSpPr>
          <p:cNvPr id="203779"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203780" name="灯片编号占位符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3E34B6AD-BE95-4AFD-B64E-90709441F9AB}" type="slidenum">
              <a:rPr lang="zh-CN" altLang="en-US" sz="1200"/>
              <a:pPr algn="r"/>
              <a:t>1</a:t>
            </a:fld>
            <a:endParaRPr lang="en-US" altLang="zh-CN" sz="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幻灯片图像占位符 1"/>
          <p:cNvSpPr>
            <a:spLocks noGrp="1" noRot="1" noChangeAspect="1" noTextEdit="1"/>
          </p:cNvSpPr>
          <p:nvPr>
            <p:ph type="sldImg"/>
          </p:nvPr>
        </p:nvSpPr>
        <p:spPr bwMode="auto">
          <a:noFill/>
          <a:ln>
            <a:solidFill>
              <a:srgbClr val="000000"/>
            </a:solidFill>
            <a:miter lim="800000"/>
            <a:headEnd/>
            <a:tailEnd/>
          </a:ln>
        </p:spPr>
      </p:sp>
      <p:sp>
        <p:nvSpPr>
          <p:cNvPr id="203779"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203780" name="灯片编号占位符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3E34B6AD-BE95-4AFD-B64E-90709441F9AB}" type="slidenum">
              <a:rPr lang="zh-CN" altLang="en-US" sz="1200"/>
              <a:pPr algn="r"/>
              <a:t>2</a:t>
            </a:fld>
            <a:endParaRPr lang="en-US" altLang="zh-CN" sz="12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幻灯片图像占位符 1"/>
          <p:cNvSpPr>
            <a:spLocks noGrp="1" noRot="1" noChangeAspect="1" noTextEdit="1"/>
          </p:cNvSpPr>
          <p:nvPr>
            <p:ph type="sldImg"/>
          </p:nvPr>
        </p:nvSpPr>
        <p:spPr bwMode="auto">
          <a:noFill/>
          <a:ln>
            <a:solidFill>
              <a:srgbClr val="000000"/>
            </a:solidFill>
            <a:miter lim="800000"/>
            <a:headEnd/>
            <a:tailEnd/>
          </a:ln>
        </p:spPr>
      </p:sp>
      <p:sp>
        <p:nvSpPr>
          <p:cNvPr id="203779"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203780" name="灯片编号占位符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3E34B6AD-BE95-4AFD-B64E-90709441F9AB}" type="slidenum">
              <a:rPr lang="zh-CN" altLang="en-US" sz="1200"/>
              <a:pPr algn="r"/>
              <a:t>97</a:t>
            </a:fld>
            <a:endParaRPr lang="en-US" altLang="zh-CN" sz="12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幻灯片图像占位符 1"/>
          <p:cNvSpPr>
            <a:spLocks noGrp="1" noRot="1" noChangeAspect="1" noTextEdit="1"/>
          </p:cNvSpPr>
          <p:nvPr>
            <p:ph type="sldImg"/>
          </p:nvPr>
        </p:nvSpPr>
        <p:spPr bwMode="auto">
          <a:noFill/>
          <a:ln>
            <a:solidFill>
              <a:srgbClr val="000000"/>
            </a:solidFill>
            <a:miter lim="800000"/>
            <a:headEnd/>
            <a:tailEnd/>
          </a:ln>
        </p:spPr>
      </p:sp>
      <p:sp>
        <p:nvSpPr>
          <p:cNvPr id="203779"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203780" name="灯片编号占位符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3E34B6AD-BE95-4AFD-B64E-90709441F9AB}" type="slidenum">
              <a:rPr lang="zh-CN" altLang="en-US" sz="1200"/>
              <a:pPr algn="r"/>
              <a:t>133</a:t>
            </a:fld>
            <a:endParaRPr lang="en-US" altLang="zh-CN" sz="12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F89D2465-8BF4-49A1-B451-F5C39F241C6A}" type="slidenum">
              <a:rPr lang="zh-CN" altLang="en-US" smtClean="0"/>
              <a:pPr>
                <a:defRPr/>
              </a:pPr>
              <a:t>136</a:t>
            </a:fld>
            <a:endParaRPr lang="zh-CN" altLang="en-US"/>
          </a:p>
        </p:txBody>
      </p:sp>
    </p:spTree>
    <p:extLst>
      <p:ext uri="{BB962C8B-B14F-4D97-AF65-F5344CB8AC3E}">
        <p14:creationId xmlns:p14="http://schemas.microsoft.com/office/powerpoint/2010/main" val="8978582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Rectangle 6"/>
          <p:cNvSpPr txBox="1">
            <a:spLocks noChangeArrowheads="1"/>
          </p:cNvSpPr>
          <p:nvPr userDrawn="1"/>
        </p:nvSpPr>
        <p:spPr>
          <a:xfrm>
            <a:off x="0" y="6572250"/>
            <a:ext cx="528638" cy="285750"/>
          </a:xfrm>
          <a:prstGeom prst="rect">
            <a:avLst/>
          </a:prstGeom>
        </p:spPr>
        <p:txBody>
          <a:bodyPr anchor="ctr"/>
          <a:lstStyle>
            <a:lvl1pPr>
              <a:defRPr smtClean="0">
                <a:solidFill>
                  <a:schemeClr val="tx1"/>
                </a:solidFill>
              </a:defRPr>
            </a:lvl1pPr>
          </a:lstStyle>
          <a:p>
            <a:pPr fontAlgn="auto">
              <a:spcBef>
                <a:spcPts val="0"/>
              </a:spcBef>
              <a:spcAft>
                <a:spcPts val="0"/>
              </a:spcAft>
              <a:defRPr/>
            </a:pPr>
            <a:r>
              <a:rPr lang="en-US" altLang="zh-CN" sz="1100" dirty="0">
                <a:solidFill>
                  <a:srgbClr val="CCFFFF"/>
                </a:solidFill>
                <a:latin typeface="+mn-lt"/>
                <a:ea typeface="+mn-ea"/>
              </a:rPr>
              <a:t>CHS</a:t>
            </a:r>
            <a:endParaRPr lang="en-US" altLang="zh-CN" sz="1050" dirty="0">
              <a:solidFill>
                <a:srgbClr val="CCFFFF"/>
              </a:solidFill>
              <a:latin typeface="+mn-lt"/>
              <a:ea typeface="+mn-ea"/>
            </a:endParaRPr>
          </a:p>
        </p:txBody>
      </p:sp>
      <p:sp>
        <p:nvSpPr>
          <p:cNvPr id="4" name="标题占位符 1"/>
          <p:cNvSpPr>
            <a:spLocks noGrp="1"/>
          </p:cNvSpPr>
          <p:nvPr>
            <p:ph type="title"/>
          </p:nvPr>
        </p:nvSpPr>
        <p:spPr bwMode="auto">
          <a:xfrm>
            <a:off x="1000100" y="274638"/>
            <a:ext cx="7215238" cy="1143000"/>
          </a:xfrm>
          <a:prstGeom prst="rect">
            <a:avLst/>
          </a:prstGeom>
          <a:noFill/>
          <a:ln w="9525">
            <a:noFill/>
            <a:miter lim="800000"/>
            <a:headEnd/>
            <a:tailEnd/>
          </a:ln>
        </p:spPr>
        <p:txBody>
          <a:bodyPr/>
          <a:lstStyle>
            <a:lvl1pPr>
              <a:defRPr sz="4000"/>
            </a:lvl1pPr>
          </a:lstStyle>
          <a:p>
            <a:pPr lvl="0"/>
            <a:r>
              <a:rPr lang="zh-CN" altLang="en-US" dirty="0" smtClean="0"/>
              <a:t>单击此处编辑母版标题样式</a:t>
            </a:r>
          </a:p>
        </p:txBody>
      </p:sp>
      <p:sp>
        <p:nvSpPr>
          <p:cNvPr id="5" name="文本占位符 2"/>
          <p:cNvSpPr>
            <a:spLocks noGrp="1"/>
          </p:cNvSpPr>
          <p:nvPr>
            <p:ph idx="1"/>
          </p:nvPr>
        </p:nvSpPr>
        <p:spPr bwMode="auto">
          <a:xfrm>
            <a:off x="1000100" y="1600200"/>
            <a:ext cx="7215238" cy="4525963"/>
          </a:xfrm>
          <a:prstGeom prst="rect">
            <a:avLst/>
          </a:prstGeom>
          <a:noFill/>
          <a:ln w="9525">
            <a:noFill/>
            <a:miter lim="800000"/>
            <a:headEnd/>
            <a:tailEnd/>
          </a:ln>
        </p:spPr>
        <p:txBody>
          <a:bodyPr lIns="0" tIns="0" rIns="0" bIns="0"/>
          <a:lstStyle>
            <a:lvl1pPr marL="0" indent="0" algn="l">
              <a:buClr>
                <a:srgbClr val="008000"/>
              </a:buClr>
              <a:buFont typeface="Wingdings" pitchFamily="2" charset="2"/>
              <a:buChar char="F"/>
              <a:defRPr sz="2800">
                <a:solidFill>
                  <a:schemeClr val="tx1"/>
                </a:solidFill>
                <a:latin typeface="+mn-lt"/>
                <a:ea typeface="楷体" pitchFamily="49" charset="-122"/>
              </a:defRPr>
            </a:lvl1pPr>
          </a:lstStyle>
          <a:p>
            <a:pPr lvl="0"/>
            <a:endParaRPr lang="zh-CN" altLang="en-US" noProof="0" dirty="0" smtClean="0"/>
          </a:p>
        </p:txBody>
      </p:sp>
      <p:sp>
        <p:nvSpPr>
          <p:cNvPr id="8" name="Rectangle 6"/>
          <p:cNvSpPr>
            <a:spLocks noGrp="1" noChangeArrowheads="1"/>
          </p:cNvSpPr>
          <p:nvPr>
            <p:ph type="sldNum" sz="quarter" idx="10"/>
          </p:nvPr>
        </p:nvSpPr>
        <p:spPr>
          <a:xfrm>
            <a:off x="8331200" y="6350000"/>
            <a:ext cx="384175" cy="174625"/>
          </a:xfrm>
        </p:spPr>
        <p:txBody>
          <a:bodyPr/>
          <a:lstStyle>
            <a:lvl1pPr>
              <a:defRPr/>
            </a:lvl1pPr>
          </a:lstStyle>
          <a:p>
            <a:pPr>
              <a:defRPr/>
            </a:pPr>
            <a:fld id="{872F860A-78F6-48AA-AE27-FB6A514F8C66}" type="slidenum">
              <a:rPr lang="zh-CN" altLang="en-US"/>
              <a:pPr>
                <a:defRPr/>
              </a:pPr>
              <a:t>‹#›</a:t>
            </a:fld>
            <a:endParaRPr lang="en-US" altLang="zh-CN"/>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fld id="{6F1762CB-BC82-48AB-8DDB-DC044FCEEDD6}" type="datetimeFigureOut">
              <a:rPr lang="zh-CN" altLang="en-US"/>
              <a:pPr>
                <a:defRPr/>
              </a:pPr>
              <a:t>2020/11/3</a:t>
            </a:fld>
            <a:endParaRPr lang="en-US" altLang="zh-CN"/>
          </a:p>
        </p:txBody>
      </p:sp>
      <p:sp>
        <p:nvSpPr>
          <p:cNvPr id="3" name="Rectangle 7"/>
          <p:cNvSpPr>
            <a:spLocks noGrp="1" noChangeArrowheads="1"/>
          </p:cNvSpPr>
          <p:nvPr>
            <p:ph type="ftr" sz="quarter" idx="11"/>
          </p:nvPr>
        </p:nvSpPr>
        <p:spPr>
          <a:xfrm>
            <a:off x="3124200" y="6248400"/>
            <a:ext cx="2895600" cy="457200"/>
          </a:xfrm>
          <a:prstGeom prst="rect">
            <a:avLst/>
          </a:prstGeom>
          <a:ln/>
        </p:spPr>
        <p:txBody>
          <a:bodyPr/>
          <a:lstStyle>
            <a:lvl1pPr>
              <a:defRPr/>
            </a:lvl1pPr>
          </a:lstStyle>
          <a:p>
            <a:pPr>
              <a:defRPr/>
            </a:pPr>
            <a:endParaRPr lang="en-US" altLang="zh-CN"/>
          </a:p>
        </p:txBody>
      </p:sp>
      <p:sp>
        <p:nvSpPr>
          <p:cNvPr id="4" name="Rectangle 8"/>
          <p:cNvSpPr>
            <a:spLocks noGrp="1" noChangeArrowheads="1"/>
          </p:cNvSpPr>
          <p:nvPr>
            <p:ph type="sldNum" sz="quarter" idx="12"/>
          </p:nvPr>
        </p:nvSpPr>
        <p:spPr>
          <a:ln/>
        </p:spPr>
        <p:txBody>
          <a:bodyPr/>
          <a:lstStyle>
            <a:lvl1pPr>
              <a:defRPr/>
            </a:lvl1pPr>
          </a:lstStyle>
          <a:p>
            <a:fld id="{5053847A-4D2E-40AC-AC9B-68D724A082B8}" type="slidenum">
              <a:rPr lang="zh-CN" altLang="en-US"/>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Rectangle 6"/>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fld id="{727B7330-0C5B-4EBF-A9E9-8A9CEBD17BCA}" type="datetimeFigureOut">
              <a:rPr lang="zh-CN" altLang="en-US"/>
              <a:pPr>
                <a:defRPr/>
              </a:pPr>
              <a:t>2020/11/3</a:t>
            </a:fld>
            <a:endParaRPr lang="en-US" altLang="zh-CN"/>
          </a:p>
        </p:txBody>
      </p:sp>
      <p:sp>
        <p:nvSpPr>
          <p:cNvPr id="5" name="Rectangle 7"/>
          <p:cNvSpPr>
            <a:spLocks noGrp="1" noChangeArrowheads="1"/>
          </p:cNvSpPr>
          <p:nvPr>
            <p:ph type="ftr" sz="quarter" idx="11"/>
          </p:nvPr>
        </p:nvSpPr>
        <p:spPr>
          <a:xfrm>
            <a:off x="3124200" y="6248400"/>
            <a:ext cx="2895600" cy="457200"/>
          </a:xfrm>
          <a:prstGeom prst="rect">
            <a:avLst/>
          </a:prstGeom>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ln/>
        </p:spPr>
        <p:txBody>
          <a:bodyPr/>
          <a:lstStyle>
            <a:lvl1pPr>
              <a:defRPr/>
            </a:lvl1pPr>
          </a:lstStyle>
          <a:p>
            <a:fld id="{31A00154-06CA-4314-B173-2BEED6636444}" type="slidenum">
              <a:rPr lang="zh-CN" altLang="en-US"/>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26" name="Picture 2" descr="H:\百度云同步盘\厦大\教学\本人教学\蓝天背景.png"/>
          <p:cNvPicPr>
            <a:picLocks noChangeAspect="1" noChangeArrowheads="1"/>
          </p:cNvPicPr>
          <p:nvPr userDrawn="1"/>
        </p:nvPicPr>
        <p:blipFill>
          <a:blip r:embed="rId5" cstate="print"/>
          <a:srcRect/>
          <a:stretch>
            <a:fillRect/>
          </a:stretch>
        </p:blipFill>
        <p:spPr bwMode="auto">
          <a:xfrm>
            <a:off x="0" y="0"/>
            <a:ext cx="9141982" cy="6858000"/>
          </a:xfrm>
          <a:prstGeom prst="rect">
            <a:avLst/>
          </a:prstGeom>
          <a:noFill/>
        </p:spPr>
      </p:pic>
      <p:sp>
        <p:nvSpPr>
          <p:cNvPr id="7" name="Rectangle 6"/>
          <p:cNvSpPr txBox="1">
            <a:spLocks noChangeArrowheads="1"/>
          </p:cNvSpPr>
          <p:nvPr userDrawn="1"/>
        </p:nvSpPr>
        <p:spPr>
          <a:xfrm>
            <a:off x="0" y="6572250"/>
            <a:ext cx="528638" cy="285750"/>
          </a:xfrm>
          <a:prstGeom prst="rect">
            <a:avLst/>
          </a:prstGeom>
        </p:spPr>
        <p:txBody>
          <a:bodyPr anchor="ctr"/>
          <a:lstStyle>
            <a:lvl1pPr>
              <a:defRPr smtClean="0">
                <a:solidFill>
                  <a:schemeClr val="tx1"/>
                </a:solidFill>
              </a:defRPr>
            </a:lvl1pPr>
          </a:lstStyle>
          <a:p>
            <a:pPr fontAlgn="auto">
              <a:spcBef>
                <a:spcPts val="0"/>
              </a:spcBef>
              <a:spcAft>
                <a:spcPts val="0"/>
              </a:spcAft>
              <a:defRPr/>
            </a:pPr>
            <a:r>
              <a:rPr lang="en-US" altLang="zh-CN" sz="1100" dirty="0">
                <a:solidFill>
                  <a:srgbClr val="CCFFFF"/>
                </a:solidFill>
                <a:latin typeface="+mn-lt"/>
                <a:ea typeface="+mn-ea"/>
              </a:rPr>
              <a:t>CHS</a:t>
            </a:r>
            <a:endParaRPr lang="en-US" altLang="zh-CN" sz="1050" dirty="0">
              <a:solidFill>
                <a:srgbClr val="CCFFFF"/>
              </a:solidFill>
              <a:latin typeface="+mn-lt"/>
              <a:ea typeface="+mn-ea"/>
            </a:endParaRPr>
          </a:p>
        </p:txBody>
      </p:sp>
      <p:sp>
        <p:nvSpPr>
          <p:cNvPr id="2052" name="标题占位符 1"/>
          <p:cNvSpPr>
            <a:spLocks noGrp="1"/>
          </p:cNvSpPr>
          <p:nvPr>
            <p:ph type="title"/>
          </p:nvPr>
        </p:nvSpPr>
        <p:spPr bwMode="auto">
          <a:xfrm>
            <a:off x="1000125" y="274638"/>
            <a:ext cx="721518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2053" name="文本占位符 2"/>
          <p:cNvSpPr>
            <a:spLocks noGrp="1"/>
          </p:cNvSpPr>
          <p:nvPr>
            <p:ph type="body" idx="1"/>
          </p:nvPr>
        </p:nvSpPr>
        <p:spPr bwMode="auto">
          <a:xfrm>
            <a:off x="1000125" y="1600200"/>
            <a:ext cx="7215188" cy="44719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p:txBody>
      </p:sp>
      <p:sp>
        <p:nvSpPr>
          <p:cNvPr id="8" name="Rectangle 6"/>
          <p:cNvSpPr>
            <a:spLocks noGrp="1" noChangeArrowheads="1"/>
          </p:cNvSpPr>
          <p:nvPr>
            <p:ph type="sldNum" sz="quarter" idx="4"/>
          </p:nvPr>
        </p:nvSpPr>
        <p:spPr bwMode="auto">
          <a:xfrm>
            <a:off x="8429625" y="6286500"/>
            <a:ext cx="384175" cy="174625"/>
          </a:xfrm>
          <a:prstGeom prst="rect">
            <a:avLst/>
          </a:prstGeom>
          <a:noFill/>
          <a:ln w="9525">
            <a:noFill/>
            <a:miter lim="800000"/>
            <a:headEnd/>
            <a:tailEnd/>
          </a:ln>
        </p:spPr>
        <p:txBody>
          <a:bodyPr vert="horz" wrap="square" lIns="91440" tIns="10800" rIns="91440" bIns="10800" numCol="1" anchor="ctr" anchorCtr="1" compatLnSpc="1">
            <a:prstTxWarp prst="textNoShape">
              <a:avLst/>
            </a:prstTxWarp>
            <a:spAutoFit/>
          </a:bodyPr>
          <a:lstStyle>
            <a:lvl1pPr algn="ctr">
              <a:defRPr sz="1000">
                <a:solidFill>
                  <a:srgbClr val="008000"/>
                </a:solidFill>
                <a:latin typeface="Calibri" pitchFamily="34" charset="0"/>
                <a:ea typeface="宋体" pitchFamily="2" charset="-122"/>
              </a:defRPr>
            </a:lvl1pPr>
          </a:lstStyle>
          <a:p>
            <a:pPr>
              <a:defRPr/>
            </a:pPr>
            <a:fld id="{00C6BD9B-87F7-44F4-AF4C-D0D401195037}" type="slidenum">
              <a:rPr lang="zh-CN" altLang="en-US"/>
              <a:pPr>
                <a:defRPr/>
              </a:pPr>
              <a:t>‹#›</a:t>
            </a:fld>
            <a:endParaRPr lang="en-US" altLang="zh-CN" dirty="0"/>
          </a:p>
        </p:txBody>
      </p:sp>
    </p:spTree>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Lst>
  <p:transition/>
  <p:timing>
    <p:tnLst>
      <p:par>
        <p:cTn id="1" dur="indefinite" restart="never" nodeType="tmRoot"/>
      </p:par>
    </p:tnLst>
  </p:timing>
  <p:hf hdr="0" ftr="0" dt="0"/>
  <p:txStyles>
    <p:titleStyle>
      <a:lvl1pPr algn="ctr" rtl="0" eaLnBrk="0" fontAlgn="base" hangingPunct="0">
        <a:spcBef>
          <a:spcPct val="0"/>
        </a:spcBef>
        <a:spcAft>
          <a:spcPct val="0"/>
        </a:spcAft>
        <a:defRPr sz="4000" b="1">
          <a:solidFill>
            <a:schemeClr val="folHlink"/>
          </a:solidFill>
          <a:latin typeface="+mj-lt"/>
          <a:ea typeface="+mj-ea"/>
          <a:cs typeface="+mj-cs"/>
        </a:defRPr>
      </a:lvl1pPr>
      <a:lvl2pPr algn="ctr" rtl="0" eaLnBrk="0" fontAlgn="base" hangingPunct="0">
        <a:spcBef>
          <a:spcPct val="0"/>
        </a:spcBef>
        <a:spcAft>
          <a:spcPct val="0"/>
        </a:spcAft>
        <a:defRPr sz="4000" b="1">
          <a:solidFill>
            <a:schemeClr val="folHlink"/>
          </a:solidFill>
          <a:latin typeface="华文新魏" pitchFamily="2" charset="-122"/>
          <a:ea typeface="华文新魏" pitchFamily="2" charset="-122"/>
        </a:defRPr>
      </a:lvl2pPr>
      <a:lvl3pPr algn="ctr" rtl="0" eaLnBrk="0" fontAlgn="base" hangingPunct="0">
        <a:spcBef>
          <a:spcPct val="0"/>
        </a:spcBef>
        <a:spcAft>
          <a:spcPct val="0"/>
        </a:spcAft>
        <a:defRPr sz="4000" b="1">
          <a:solidFill>
            <a:schemeClr val="folHlink"/>
          </a:solidFill>
          <a:latin typeface="华文新魏" pitchFamily="2" charset="-122"/>
          <a:ea typeface="华文新魏" pitchFamily="2" charset="-122"/>
        </a:defRPr>
      </a:lvl3pPr>
      <a:lvl4pPr algn="ctr" rtl="0" eaLnBrk="0" fontAlgn="base" hangingPunct="0">
        <a:spcBef>
          <a:spcPct val="0"/>
        </a:spcBef>
        <a:spcAft>
          <a:spcPct val="0"/>
        </a:spcAft>
        <a:defRPr sz="4000" b="1">
          <a:solidFill>
            <a:schemeClr val="folHlink"/>
          </a:solidFill>
          <a:latin typeface="华文新魏" pitchFamily="2" charset="-122"/>
          <a:ea typeface="华文新魏" pitchFamily="2" charset="-122"/>
        </a:defRPr>
      </a:lvl4pPr>
      <a:lvl5pPr algn="ctr" rtl="0" eaLnBrk="0" fontAlgn="base" hangingPunct="0">
        <a:spcBef>
          <a:spcPct val="0"/>
        </a:spcBef>
        <a:spcAft>
          <a:spcPct val="0"/>
        </a:spcAft>
        <a:defRPr sz="4000" b="1">
          <a:solidFill>
            <a:schemeClr val="folHlink"/>
          </a:solidFill>
          <a:latin typeface="华文新魏" pitchFamily="2" charset="-122"/>
          <a:ea typeface="华文新魏" pitchFamily="2" charset="-122"/>
        </a:defRPr>
      </a:lvl5pPr>
      <a:lvl6pPr marL="457200" algn="ctr" rtl="0" fontAlgn="base">
        <a:spcBef>
          <a:spcPct val="0"/>
        </a:spcBef>
        <a:spcAft>
          <a:spcPct val="0"/>
        </a:spcAft>
        <a:defRPr sz="4000" b="1">
          <a:solidFill>
            <a:schemeClr val="folHlink"/>
          </a:solidFill>
          <a:latin typeface="华文新魏" pitchFamily="2" charset="-122"/>
          <a:ea typeface="华文新魏" pitchFamily="2" charset="-122"/>
        </a:defRPr>
      </a:lvl6pPr>
      <a:lvl7pPr marL="914400" algn="ctr" rtl="0" fontAlgn="base">
        <a:spcBef>
          <a:spcPct val="0"/>
        </a:spcBef>
        <a:spcAft>
          <a:spcPct val="0"/>
        </a:spcAft>
        <a:defRPr sz="4000" b="1">
          <a:solidFill>
            <a:schemeClr val="folHlink"/>
          </a:solidFill>
          <a:latin typeface="华文新魏" pitchFamily="2" charset="-122"/>
          <a:ea typeface="华文新魏" pitchFamily="2" charset="-122"/>
        </a:defRPr>
      </a:lvl7pPr>
      <a:lvl8pPr marL="1371600" algn="ctr" rtl="0" fontAlgn="base">
        <a:spcBef>
          <a:spcPct val="0"/>
        </a:spcBef>
        <a:spcAft>
          <a:spcPct val="0"/>
        </a:spcAft>
        <a:defRPr sz="4000" b="1">
          <a:solidFill>
            <a:schemeClr val="folHlink"/>
          </a:solidFill>
          <a:latin typeface="华文新魏" pitchFamily="2" charset="-122"/>
          <a:ea typeface="华文新魏" pitchFamily="2" charset="-122"/>
        </a:defRPr>
      </a:lvl8pPr>
      <a:lvl9pPr marL="1828800" algn="ctr" rtl="0" fontAlgn="base">
        <a:spcBef>
          <a:spcPct val="0"/>
        </a:spcBef>
        <a:spcAft>
          <a:spcPct val="0"/>
        </a:spcAft>
        <a:defRPr sz="4000" b="1">
          <a:solidFill>
            <a:schemeClr val="folHlink"/>
          </a:solidFill>
          <a:latin typeface="华文新魏" pitchFamily="2" charset="-122"/>
          <a:ea typeface="华文新魏" pitchFamily="2" charset="-122"/>
        </a:defRPr>
      </a:lvl9pPr>
    </p:titleStyle>
    <p:bodyStyle>
      <a:lvl1pPr marL="342900" indent="-342900" algn="l" rtl="0" eaLnBrk="0" fontAlgn="base" hangingPunct="0">
        <a:lnSpc>
          <a:spcPct val="150000"/>
        </a:lnSpc>
        <a:spcBef>
          <a:spcPct val="0"/>
        </a:spcBef>
        <a:spcAft>
          <a:spcPct val="0"/>
        </a:spcAft>
        <a:buClr>
          <a:srgbClr val="008000"/>
        </a:buClr>
        <a:buFont typeface="Wingdings" pitchFamily="2" charset="2"/>
        <a:buChar char="F"/>
        <a:defRPr sz="2800" b="1">
          <a:solidFill>
            <a:schemeClr val="tx1"/>
          </a:solidFill>
          <a:latin typeface="+mn-lt"/>
          <a:ea typeface="楷体" pitchFamily="49" charset="-122"/>
          <a:cs typeface="+mn-cs"/>
        </a:defRPr>
      </a:lvl1pPr>
      <a:lvl2pPr marL="742950" indent="-285750" algn="l" rtl="0" eaLnBrk="0" fontAlgn="base" hangingPunct="0">
        <a:spcBef>
          <a:spcPct val="20000"/>
        </a:spcBef>
        <a:spcAft>
          <a:spcPct val="0"/>
        </a:spcAft>
        <a:buFont typeface="Arial" charset="0"/>
        <a:buChar char="–"/>
        <a:defRPr sz="2800">
          <a:solidFill>
            <a:schemeClr val="tx1"/>
          </a:solidFill>
          <a:latin typeface="Calibri" pitchFamily="34" charset="0"/>
          <a:ea typeface="宋体" pitchFamily="2" charset="-122"/>
        </a:defRPr>
      </a:lvl2pPr>
      <a:lvl3pPr marL="1143000" indent="-228600" algn="l" rtl="0" eaLnBrk="0" fontAlgn="base" hangingPunct="0">
        <a:spcBef>
          <a:spcPct val="20000"/>
        </a:spcBef>
        <a:spcAft>
          <a:spcPct val="0"/>
        </a:spcAft>
        <a:buFont typeface="Arial" charset="0"/>
        <a:buChar char="•"/>
        <a:defRPr sz="2400">
          <a:solidFill>
            <a:schemeClr val="tx1"/>
          </a:solidFill>
          <a:latin typeface="Calibri" pitchFamily="34" charset="0"/>
          <a:ea typeface="宋体" pitchFamily="2" charset="-122"/>
        </a:defRPr>
      </a:lvl3pPr>
      <a:lvl4pPr marL="1600200" indent="-228600" algn="l" rtl="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4pPr>
      <a:lvl5pPr marL="2057400" indent="-228600" algn="l" rtl="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5pPr>
      <a:lvl6pPr marL="2514600" indent="-228600" algn="l" rtl="0" fontAlgn="base">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algn="l" rtl="0" fontAlgn="base">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algn="l" rtl="0" fontAlgn="base">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algn="l" rtl="0" fontAlgn="base">
        <a:spcBef>
          <a:spcPct val="20000"/>
        </a:spcBef>
        <a:spcAft>
          <a:spcPct val="0"/>
        </a:spcAft>
        <a:buFont typeface="Arial" charset="0"/>
        <a:buChar char="»"/>
        <a:defRPr sz="2000">
          <a:solidFill>
            <a:schemeClr val="tx1"/>
          </a:solidFill>
          <a:latin typeface="Calibri" pitchFamily="34" charset="0"/>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133.xm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slide" Target="slide97.xml"/><Relationship Id="rId4" Type="http://schemas.openxmlformats.org/officeDocument/2006/relationships/slide" Target="slide4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3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slide" Target="slide45.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3" Type="http://schemas.openxmlformats.org/officeDocument/2006/relationships/slide" Target="slide98.xml"/><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4"/>
          <p:cNvSpPr>
            <a:spLocks noGrp="1"/>
          </p:cNvSpPr>
          <p:nvPr>
            <p:ph type="title"/>
          </p:nvPr>
        </p:nvSpPr>
        <p:spPr>
          <a:xfrm>
            <a:off x="1000125" y="274638"/>
            <a:ext cx="7215188" cy="1143000"/>
          </a:xfrm>
        </p:spPr>
        <p:txBody>
          <a:bodyPr/>
          <a:lstStyle/>
          <a:p>
            <a:pPr eaLnBrk="1" hangingPunct="1"/>
            <a:r>
              <a:rPr lang="zh-CN" altLang="en-US" smtClean="0"/>
              <a:t>数据结构与算法</a:t>
            </a:r>
            <a:r>
              <a:rPr lang="en-US" altLang="zh-CN" smtClean="0"/>
              <a:t/>
            </a:r>
            <a:br>
              <a:rPr lang="en-US" altLang="zh-CN" smtClean="0"/>
            </a:br>
            <a:r>
              <a:rPr lang="en-US" altLang="zh-CN" sz="2000" b="0" smtClean="0">
                <a:solidFill>
                  <a:srgbClr val="008000"/>
                </a:solidFill>
                <a:latin typeface="Times New Roman" pitchFamily="18" charset="0"/>
                <a:cs typeface="Times New Roman" pitchFamily="18" charset="0"/>
              </a:rPr>
              <a:t>Data Structures and Algorithms</a:t>
            </a:r>
            <a:endParaRPr lang="zh-CN" altLang="en-US" sz="1600" b="0" smtClean="0">
              <a:solidFill>
                <a:srgbClr val="008000"/>
              </a:solidFill>
              <a:latin typeface="Times New Roman" pitchFamily="18" charset="0"/>
              <a:cs typeface="Times New Roman" pitchFamily="18" charset="0"/>
            </a:endParaRPr>
          </a:p>
        </p:txBody>
      </p:sp>
      <p:sp>
        <p:nvSpPr>
          <p:cNvPr id="4099" name="灯片编号占位符 1"/>
          <p:cNvSpPr>
            <a:spLocks noGrp="1"/>
          </p:cNvSpPr>
          <p:nvPr>
            <p:ph type="sldNum" sz="quarter" idx="10"/>
          </p:nvPr>
        </p:nvSpPr>
        <p:spPr>
          <a:noFill/>
        </p:spPr>
        <p:txBody>
          <a:bodyPr/>
          <a:lstStyle/>
          <a:p>
            <a:fld id="{EC30E166-9A9A-4A6D-AAFD-1888A221AC64}" type="slidenum">
              <a:rPr lang="zh-CN" altLang="en-US" smtClean="0"/>
              <a:pPr/>
              <a:t>1</a:t>
            </a:fld>
            <a:endParaRPr lang="en-US" altLang="zh-CN" smtClean="0"/>
          </a:p>
        </p:txBody>
      </p:sp>
      <p:sp>
        <p:nvSpPr>
          <p:cNvPr id="8" name="六边形 7">
            <a:hlinkClick r:id="rId3" action="ppaction://hlinksldjump"/>
          </p:cNvPr>
          <p:cNvSpPr/>
          <p:nvPr/>
        </p:nvSpPr>
        <p:spPr>
          <a:xfrm>
            <a:off x="4572000" y="3840214"/>
            <a:ext cx="2686856" cy="1764016"/>
          </a:xfrm>
          <a:prstGeom prst="hexagon">
            <a:avLst/>
          </a:prstGeom>
          <a:gradFill flip="none" rotWithShape="1">
            <a:gsLst>
              <a:gs pos="0">
                <a:srgbClr val="5E9EFF"/>
              </a:gs>
              <a:gs pos="39999">
                <a:srgbClr val="85C2FF"/>
              </a:gs>
              <a:gs pos="70000">
                <a:srgbClr val="C4D6EB"/>
              </a:gs>
              <a:gs pos="100000">
                <a:srgbClr val="FFEBFA"/>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1"/>
          <a:lstStyle/>
          <a:p>
            <a:pPr algn="ctr">
              <a:lnSpc>
                <a:spcPct val="150000"/>
              </a:lnSpc>
              <a:defRPr/>
            </a:pPr>
            <a:r>
              <a:rPr lang="zh-CN" altLang="en-US" sz="2400" b="1" dirty="0" smtClean="0">
                <a:solidFill>
                  <a:schemeClr val="tx1"/>
                </a:solidFill>
                <a:latin typeface="楷体" pitchFamily="49" charset="-122"/>
                <a:ea typeface="楷体" pitchFamily="49" charset="-122"/>
              </a:rPr>
              <a:t>树的存储结构</a:t>
            </a:r>
            <a:endParaRPr lang="en-US" altLang="zh-CN" sz="2400" b="1" dirty="0" smtClean="0">
              <a:solidFill>
                <a:schemeClr val="tx1"/>
              </a:solidFill>
              <a:latin typeface="楷体" pitchFamily="49" charset="-122"/>
              <a:ea typeface="楷体" pitchFamily="49" charset="-122"/>
            </a:endParaRPr>
          </a:p>
          <a:p>
            <a:pPr algn="ctr">
              <a:lnSpc>
                <a:spcPct val="150000"/>
              </a:lnSpc>
              <a:defRPr/>
            </a:pPr>
            <a:r>
              <a:rPr lang="zh-CN" altLang="en-US" sz="2400" b="1" dirty="0" smtClean="0">
                <a:solidFill>
                  <a:schemeClr val="tx1"/>
                </a:solidFill>
                <a:latin typeface="楷体" pitchFamily="49" charset="-122"/>
                <a:ea typeface="楷体" pitchFamily="49" charset="-122"/>
              </a:rPr>
              <a:t>子集树</a:t>
            </a:r>
            <a:endParaRPr lang="en-US" altLang="zh-CN" sz="2400" b="1" dirty="0" smtClean="0">
              <a:solidFill>
                <a:schemeClr val="tx1"/>
              </a:solidFill>
              <a:latin typeface="楷体" pitchFamily="49" charset="-122"/>
              <a:ea typeface="楷体" pitchFamily="49" charset="-122"/>
            </a:endParaRPr>
          </a:p>
          <a:p>
            <a:pPr algn="ctr">
              <a:lnSpc>
                <a:spcPct val="150000"/>
              </a:lnSpc>
              <a:defRPr/>
            </a:pPr>
            <a:r>
              <a:rPr lang="zh-CN" altLang="en-US" sz="2400" b="1" dirty="0" smtClean="0">
                <a:solidFill>
                  <a:schemeClr val="tx1"/>
                </a:solidFill>
                <a:latin typeface="楷体" pitchFamily="49" charset="-122"/>
                <a:ea typeface="楷体" pitchFamily="49" charset="-122"/>
              </a:rPr>
              <a:t>排列树</a:t>
            </a:r>
            <a:endParaRPr lang="en-US" altLang="zh-CN" sz="2400" b="1" dirty="0" smtClean="0">
              <a:solidFill>
                <a:schemeClr val="tx1"/>
              </a:solidFill>
              <a:latin typeface="楷体" pitchFamily="49" charset="-122"/>
              <a:ea typeface="楷体" pitchFamily="49" charset="-122"/>
            </a:endParaRPr>
          </a:p>
        </p:txBody>
      </p:sp>
      <p:sp>
        <p:nvSpPr>
          <p:cNvPr id="13" name="六边形 12"/>
          <p:cNvSpPr/>
          <p:nvPr/>
        </p:nvSpPr>
        <p:spPr>
          <a:xfrm>
            <a:off x="1381089" y="1988840"/>
            <a:ext cx="2736303" cy="1774477"/>
          </a:xfrm>
          <a:prstGeom prst="hexagon">
            <a:avLst/>
          </a:prstGeom>
          <a:gradFill flip="none" rotWithShape="1">
            <a:gsLst>
              <a:gs pos="0">
                <a:srgbClr val="5E9EFF"/>
              </a:gs>
              <a:gs pos="39999">
                <a:srgbClr val="85C2FF"/>
              </a:gs>
              <a:gs pos="70000">
                <a:srgbClr val="C4D6EB"/>
              </a:gs>
              <a:gs pos="100000">
                <a:srgbClr val="FFEBFA"/>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1"/>
          <a:lstStyle/>
          <a:p>
            <a:pPr>
              <a:lnSpc>
                <a:spcPct val="150000"/>
              </a:lnSpc>
              <a:defRPr/>
            </a:pPr>
            <a:r>
              <a:rPr lang="zh-CN" altLang="en-US" sz="2400" b="1" dirty="0">
                <a:solidFill>
                  <a:schemeClr val="tx1"/>
                </a:solidFill>
                <a:latin typeface="楷体" pitchFamily="49" charset="-122"/>
                <a:ea typeface="楷体" pitchFamily="49" charset="-122"/>
              </a:rPr>
              <a:t>树的基本概念二叉树的</a:t>
            </a:r>
            <a:r>
              <a:rPr lang="zh-CN" altLang="en-US" sz="2400" b="1" dirty="0" smtClean="0">
                <a:solidFill>
                  <a:schemeClr val="tx1"/>
                </a:solidFill>
                <a:latin typeface="楷体" pitchFamily="49" charset="-122"/>
                <a:ea typeface="楷体" pitchFamily="49" charset="-122"/>
              </a:rPr>
              <a:t>性质与存储</a:t>
            </a:r>
            <a:r>
              <a:rPr lang="zh-CN" altLang="en-US" sz="2400" b="1" dirty="0">
                <a:solidFill>
                  <a:schemeClr val="tx1"/>
                </a:solidFill>
                <a:latin typeface="楷体" pitchFamily="49" charset="-122"/>
                <a:ea typeface="楷体" pitchFamily="49" charset="-122"/>
              </a:rPr>
              <a:t>结构</a:t>
            </a:r>
          </a:p>
        </p:txBody>
      </p:sp>
      <p:sp>
        <p:nvSpPr>
          <p:cNvPr id="14" name="六边形 13">
            <a:hlinkClick r:id="rId4" action="ppaction://hlinksldjump"/>
          </p:cNvPr>
          <p:cNvSpPr/>
          <p:nvPr/>
        </p:nvSpPr>
        <p:spPr>
          <a:xfrm>
            <a:off x="5242312" y="1937574"/>
            <a:ext cx="2498040" cy="1897931"/>
          </a:xfrm>
          <a:prstGeom prst="hexagon">
            <a:avLst/>
          </a:prstGeom>
          <a:gradFill flip="none" rotWithShape="1">
            <a:gsLst>
              <a:gs pos="0">
                <a:srgbClr val="5E9EFF"/>
              </a:gs>
              <a:gs pos="39999">
                <a:srgbClr val="85C2FF"/>
              </a:gs>
              <a:gs pos="70000">
                <a:srgbClr val="C4D6EB"/>
              </a:gs>
              <a:gs pos="100000">
                <a:srgbClr val="FFEBFA"/>
              </a:gs>
            </a:gsLst>
            <a:lin ang="8100000" scaled="1"/>
            <a:tileRect/>
          </a:gradFill>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1"/>
          <a:lstStyle/>
          <a:p>
            <a:pPr algn="ctr">
              <a:defRPr/>
            </a:pPr>
            <a:r>
              <a:rPr lang="zh-CN" altLang="en-US" sz="2400" b="1" dirty="0">
                <a:solidFill>
                  <a:srgbClr val="FF0000"/>
                </a:solidFill>
                <a:latin typeface="楷体" pitchFamily="49" charset="-122"/>
                <a:ea typeface="楷体" pitchFamily="49" charset="-122"/>
              </a:rPr>
              <a:t>二叉树</a:t>
            </a:r>
            <a:r>
              <a:rPr lang="zh-CN" altLang="en-US" sz="2400" b="1" dirty="0" smtClean="0">
                <a:solidFill>
                  <a:srgbClr val="FF0000"/>
                </a:solidFill>
                <a:latin typeface="楷体" pitchFamily="49" charset="-122"/>
                <a:ea typeface="楷体" pitchFamily="49" charset="-122"/>
              </a:rPr>
              <a:t>遍历</a:t>
            </a:r>
            <a:endParaRPr lang="en-US" altLang="zh-CN" sz="2400" b="1" dirty="0" smtClean="0">
              <a:solidFill>
                <a:srgbClr val="FF0000"/>
              </a:solidFill>
              <a:latin typeface="楷体" pitchFamily="49" charset="-122"/>
              <a:ea typeface="楷体" pitchFamily="49" charset="-122"/>
            </a:endParaRPr>
          </a:p>
          <a:p>
            <a:pPr algn="ctr">
              <a:defRPr/>
            </a:pPr>
            <a:r>
              <a:rPr lang="zh-CN" altLang="en-US" sz="2400" b="1" dirty="0">
                <a:solidFill>
                  <a:srgbClr val="008000"/>
                </a:solidFill>
                <a:latin typeface="楷体" pitchFamily="49" charset="-122"/>
                <a:ea typeface="楷体" pitchFamily="49" charset="-122"/>
              </a:rPr>
              <a:t>先</a:t>
            </a:r>
            <a:r>
              <a:rPr lang="zh-CN" altLang="en-US" sz="2400" b="1" dirty="0" smtClean="0">
                <a:solidFill>
                  <a:srgbClr val="008000"/>
                </a:solidFill>
                <a:latin typeface="楷体" pitchFamily="49" charset="-122"/>
                <a:ea typeface="楷体" pitchFamily="49" charset="-122"/>
              </a:rPr>
              <a:t>序遍历</a:t>
            </a:r>
            <a:endParaRPr lang="en-US" altLang="zh-CN" sz="2400" b="1" dirty="0" smtClean="0">
              <a:solidFill>
                <a:srgbClr val="008000"/>
              </a:solidFill>
              <a:latin typeface="楷体" pitchFamily="49" charset="-122"/>
              <a:ea typeface="楷体" pitchFamily="49" charset="-122"/>
            </a:endParaRPr>
          </a:p>
          <a:p>
            <a:pPr algn="ctr">
              <a:defRPr/>
            </a:pPr>
            <a:r>
              <a:rPr lang="zh-CN" altLang="en-US" sz="2400" b="1" dirty="0" smtClean="0">
                <a:solidFill>
                  <a:srgbClr val="008000"/>
                </a:solidFill>
                <a:latin typeface="楷体" pitchFamily="49" charset="-122"/>
                <a:ea typeface="楷体" pitchFamily="49" charset="-122"/>
              </a:rPr>
              <a:t>中序</a:t>
            </a:r>
            <a:r>
              <a:rPr lang="zh-CN" altLang="en-US" sz="2400" b="1" dirty="0">
                <a:solidFill>
                  <a:srgbClr val="008000"/>
                </a:solidFill>
                <a:latin typeface="楷体" pitchFamily="49" charset="-122"/>
                <a:ea typeface="楷体" pitchFamily="49" charset="-122"/>
              </a:rPr>
              <a:t>遍历</a:t>
            </a:r>
            <a:endParaRPr lang="en-US" altLang="zh-CN" sz="2400" dirty="0">
              <a:solidFill>
                <a:srgbClr val="008000"/>
              </a:solidFill>
              <a:latin typeface="楷体" pitchFamily="49" charset="-122"/>
              <a:ea typeface="楷体" pitchFamily="49" charset="-122"/>
            </a:endParaRPr>
          </a:p>
          <a:p>
            <a:pPr algn="ctr">
              <a:defRPr/>
            </a:pPr>
            <a:r>
              <a:rPr lang="zh-CN" altLang="en-US" sz="2400" b="1" dirty="0" smtClean="0">
                <a:solidFill>
                  <a:srgbClr val="008000"/>
                </a:solidFill>
                <a:latin typeface="楷体" pitchFamily="49" charset="-122"/>
                <a:ea typeface="楷体" pitchFamily="49" charset="-122"/>
              </a:rPr>
              <a:t>后序遍历</a:t>
            </a:r>
            <a:endParaRPr lang="en-US" altLang="zh-CN" sz="2400" dirty="0">
              <a:solidFill>
                <a:srgbClr val="008000"/>
              </a:solidFill>
              <a:latin typeface="楷体" pitchFamily="49" charset="-122"/>
              <a:ea typeface="楷体" pitchFamily="49" charset="-122"/>
            </a:endParaRPr>
          </a:p>
        </p:txBody>
      </p:sp>
      <p:sp>
        <p:nvSpPr>
          <p:cNvPr id="16" name="六边形 15">
            <a:hlinkClick r:id="rId5" action="ppaction://hlinksldjump"/>
          </p:cNvPr>
          <p:cNvSpPr/>
          <p:nvPr/>
        </p:nvSpPr>
        <p:spPr>
          <a:xfrm>
            <a:off x="1763688" y="3763317"/>
            <a:ext cx="2835350" cy="1908392"/>
          </a:xfrm>
          <a:prstGeom prst="hexagon">
            <a:avLst/>
          </a:prstGeom>
          <a:gradFill flip="none" rotWithShape="1">
            <a:gsLst>
              <a:gs pos="0">
                <a:srgbClr val="8488C4"/>
              </a:gs>
              <a:gs pos="53000">
                <a:srgbClr val="D4DEFF"/>
              </a:gs>
              <a:gs pos="83000">
                <a:srgbClr val="D4DEFF"/>
              </a:gs>
              <a:gs pos="100000">
                <a:srgbClr val="96AB94"/>
              </a:gs>
            </a:gsLst>
            <a:lin ang="13500000" scaled="0"/>
            <a:tileRect/>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50000"/>
              </a:lnSpc>
              <a:defRPr/>
            </a:pPr>
            <a:r>
              <a:rPr lang="zh-CN" altLang="en-US" sz="2400" b="1" dirty="0">
                <a:solidFill>
                  <a:srgbClr val="FF0000"/>
                </a:solidFill>
                <a:latin typeface="楷体" pitchFamily="49" charset="-122"/>
                <a:ea typeface="楷体" pitchFamily="49" charset="-122"/>
              </a:rPr>
              <a:t>线索</a:t>
            </a:r>
            <a:r>
              <a:rPr lang="zh-CN" altLang="en-US" sz="2400" b="1" dirty="0" smtClean="0">
                <a:solidFill>
                  <a:srgbClr val="FF0000"/>
                </a:solidFill>
                <a:latin typeface="楷体" pitchFamily="49" charset="-122"/>
                <a:ea typeface="楷体" pitchFamily="49" charset="-122"/>
              </a:rPr>
              <a:t>二叉树</a:t>
            </a:r>
            <a:endParaRPr lang="en-US" altLang="zh-CN" sz="2400" b="1" dirty="0" smtClean="0">
              <a:solidFill>
                <a:srgbClr val="FF0000"/>
              </a:solidFill>
              <a:latin typeface="楷体" pitchFamily="49" charset="-122"/>
              <a:ea typeface="楷体" pitchFamily="49" charset="-122"/>
            </a:endParaRPr>
          </a:p>
          <a:p>
            <a:pPr algn="ctr">
              <a:lnSpc>
                <a:spcPct val="150000"/>
              </a:lnSpc>
              <a:defRPr/>
            </a:pPr>
            <a:r>
              <a:rPr lang="zh-CN" altLang="en-US" sz="2400" b="1" dirty="0" smtClean="0">
                <a:solidFill>
                  <a:srgbClr val="FF0000"/>
                </a:solidFill>
                <a:latin typeface="楷体" pitchFamily="49" charset="-122"/>
                <a:ea typeface="楷体" pitchFamily="49" charset="-122"/>
              </a:rPr>
              <a:t>哈夫曼</a:t>
            </a:r>
            <a:r>
              <a:rPr lang="zh-CN" altLang="en-US" sz="2400" b="1" dirty="0">
                <a:solidFill>
                  <a:srgbClr val="FF0000"/>
                </a:solidFill>
                <a:latin typeface="楷体" pitchFamily="49" charset="-122"/>
                <a:ea typeface="楷体" pitchFamily="49" charset="-122"/>
              </a:rPr>
              <a:t>树</a:t>
            </a:r>
            <a:endParaRPr lang="en-US" altLang="zh-CN" sz="2400" b="1" dirty="0">
              <a:solidFill>
                <a:srgbClr val="FF0000"/>
              </a:solidFill>
              <a:latin typeface="楷体" pitchFamily="49" charset="-122"/>
              <a:ea typeface="楷体" pitchFamily="49" charset="-122"/>
            </a:endParaRPr>
          </a:p>
          <a:p>
            <a:pPr algn="ctr">
              <a:lnSpc>
                <a:spcPct val="150000"/>
              </a:lnSpc>
              <a:defRPr/>
            </a:pPr>
            <a:r>
              <a:rPr lang="zh-CN" altLang="en-US" sz="2400" b="1" dirty="0">
                <a:solidFill>
                  <a:srgbClr val="FF0000"/>
                </a:solidFill>
                <a:latin typeface="楷体" pitchFamily="49" charset="-122"/>
                <a:ea typeface="楷体" pitchFamily="49" charset="-122"/>
              </a:rPr>
              <a:t>哈夫曼编码</a:t>
            </a:r>
          </a:p>
        </p:txBody>
      </p:sp>
      <p:grpSp>
        <p:nvGrpSpPr>
          <p:cNvPr id="4106" name="组合 17"/>
          <p:cNvGrpSpPr>
            <a:grpSpLocks/>
          </p:cNvGrpSpPr>
          <p:nvPr/>
        </p:nvGrpSpPr>
        <p:grpSpPr bwMode="auto">
          <a:xfrm>
            <a:off x="3829544" y="2323341"/>
            <a:ext cx="1656000" cy="1656000"/>
            <a:chOff x="4094845" y="997699"/>
            <a:chExt cx="1159817" cy="1159817"/>
          </a:xfrm>
        </p:grpSpPr>
        <p:sp>
          <p:nvSpPr>
            <p:cNvPr id="21" name="椭圆 20"/>
            <p:cNvSpPr/>
            <p:nvPr/>
          </p:nvSpPr>
          <p:spPr>
            <a:xfrm>
              <a:off x="4094845" y="997699"/>
              <a:ext cx="1159817" cy="1159817"/>
            </a:xfrm>
            <a:prstGeom prst="ellipse">
              <a:avLst/>
            </a:prstGeom>
            <a:gradFill flip="none" rotWithShape="1">
              <a:gsLst>
                <a:gs pos="0">
                  <a:srgbClr val="DDEBCF"/>
                </a:gs>
                <a:gs pos="50000">
                  <a:srgbClr val="9CB86E"/>
                </a:gs>
                <a:gs pos="100000">
                  <a:srgbClr val="156B13"/>
                </a:gs>
              </a:gsLst>
              <a:lin ang="18900000" scaled="1"/>
              <a:tileRect/>
            </a:gradFill>
            <a:effectLst>
              <a:innerShdw blurRad="63500" dist="50800" dir="2700000">
                <a:prstClr val="black">
                  <a:alpha val="50000"/>
                </a:prstClr>
              </a:innerShdw>
            </a:effectLst>
          </p:spPr>
          <p:style>
            <a:lnRef idx="2">
              <a:schemeClr val="lt1">
                <a:hueOff val="0"/>
                <a:satOff val="0"/>
                <a:lumOff val="0"/>
                <a:alphaOff val="0"/>
              </a:schemeClr>
            </a:lnRef>
            <a:fillRef idx="1">
              <a:scrgbClr r="0" g="0" b="0"/>
            </a:fillRef>
            <a:effectRef idx="0">
              <a:scrgbClr r="0" g="0" b="0"/>
            </a:effectRef>
            <a:fontRef idx="minor">
              <a:schemeClr val="lt1"/>
            </a:fontRef>
          </p:style>
        </p:sp>
        <p:sp>
          <p:nvSpPr>
            <p:cNvPr id="22" name="椭圆 4"/>
            <p:cNvSpPr/>
            <p:nvPr/>
          </p:nvSpPr>
          <p:spPr>
            <a:xfrm>
              <a:off x="4265197" y="1145519"/>
              <a:ext cx="819112" cy="820115"/>
            </a:xfrm>
            <a:prstGeom prst="rect">
              <a:avLst/>
            </a:prstGeom>
          </p:spPr>
          <p:style>
            <a:lnRef idx="0">
              <a:scrgbClr r="0" g="0" b="0"/>
            </a:lnRef>
            <a:fillRef idx="0">
              <a:scrgbClr r="0" g="0" b="0"/>
            </a:fillRef>
            <a:effectRef idx="0">
              <a:scrgbClr r="0" g="0" b="0"/>
            </a:effectRef>
            <a:fontRef idx="minor">
              <a:schemeClr val="lt1"/>
            </a:fontRef>
          </p:style>
          <p:txBody>
            <a:bodyPr lIns="0" tIns="0" rIns="0" bIns="0" spcCol="1270" anchor="ctr" anchorCtr="1"/>
            <a:lstStyle/>
            <a:p>
              <a:pPr algn="ctr" defTabSz="1422400">
                <a:spcAft>
                  <a:spcPts val="0"/>
                </a:spcAft>
                <a:defRPr/>
              </a:pPr>
              <a:r>
                <a:rPr lang="zh-CN" altLang="en-US" sz="4000" b="1" dirty="0">
                  <a:solidFill>
                    <a:schemeClr val="tx1"/>
                  </a:solidFill>
                  <a:latin typeface="楷体" pitchFamily="49" charset="-122"/>
                  <a:ea typeface="楷体" pitchFamily="49" charset="-122"/>
                </a:rPr>
                <a:t>树</a:t>
              </a:r>
              <a:endParaRPr lang="en-US" altLang="zh-CN" sz="4000" b="1" dirty="0">
                <a:solidFill>
                  <a:schemeClr val="tx1"/>
                </a:solidFill>
                <a:latin typeface="楷体" pitchFamily="49" charset="-122"/>
                <a:ea typeface="楷体" pitchFamily="49" charset="-122"/>
              </a:endParaRPr>
            </a:p>
            <a:p>
              <a:pPr algn="ctr" defTabSz="1422400">
                <a:spcAft>
                  <a:spcPts val="0"/>
                </a:spcAft>
                <a:defRPr/>
              </a:pPr>
              <a:r>
                <a:rPr lang="en-US" altLang="zh-CN" sz="2800" b="1" dirty="0">
                  <a:solidFill>
                    <a:srgbClr val="333399"/>
                  </a:solidFill>
                  <a:latin typeface="楷体" pitchFamily="49" charset="-122"/>
                  <a:ea typeface="楷体" pitchFamily="49" charset="-122"/>
                </a:rPr>
                <a:t>Trees</a:t>
              </a:r>
              <a:endParaRPr lang="zh-CN" altLang="en-US" sz="2800" b="1" dirty="0">
                <a:solidFill>
                  <a:srgbClr val="333399"/>
                </a:solidFill>
                <a:latin typeface="楷体" pitchFamily="49" charset="-122"/>
                <a:ea typeface="楷体" pitchFamily="49" charset="-122"/>
              </a:endParaRPr>
            </a:p>
          </p:txBody>
        </p:sp>
      </p:gr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3"/>
          <p:cNvSpPr>
            <a:spLocks noGrp="1" noChangeArrowheads="1"/>
          </p:cNvSpPr>
          <p:nvPr>
            <p:ph type="title"/>
          </p:nvPr>
        </p:nvSpPr>
        <p:spPr>
          <a:xfrm>
            <a:off x="1000125" y="274638"/>
            <a:ext cx="7215188" cy="1143000"/>
          </a:xfrm>
        </p:spPr>
        <p:txBody>
          <a:bodyPr/>
          <a:lstStyle/>
          <a:p>
            <a:pPr eaLnBrk="1" hangingPunct="1"/>
            <a:r>
              <a:rPr lang="zh-CN" altLang="en-US" smtClean="0"/>
              <a:t>基本概念</a:t>
            </a:r>
          </a:p>
        </p:txBody>
      </p:sp>
      <p:sp>
        <p:nvSpPr>
          <p:cNvPr id="148484" name="Rectangle 4"/>
          <p:cNvSpPr>
            <a:spLocks noGrp="1" noChangeArrowheads="1"/>
          </p:cNvSpPr>
          <p:nvPr>
            <p:ph idx="1"/>
          </p:nvPr>
        </p:nvSpPr>
        <p:spPr>
          <a:xfrm>
            <a:off x="1000125" y="1600200"/>
            <a:ext cx="7215188" cy="4525963"/>
          </a:xfrm>
        </p:spPr>
        <p:txBody>
          <a:bodyPr/>
          <a:lstStyle/>
          <a:p>
            <a:pPr eaLnBrk="1" hangingPunct="1"/>
            <a:r>
              <a:rPr lang="zh-CN" altLang="en-US" dirty="0" smtClean="0">
                <a:solidFill>
                  <a:schemeClr val="hlink"/>
                </a:solidFill>
              </a:rPr>
              <a:t> 树的字符形式表示</a:t>
            </a:r>
          </a:p>
          <a:p>
            <a:pPr eaLnBrk="1" hangingPunct="1">
              <a:buFont typeface="Wingdings" pitchFamily="2" charset="2"/>
              <a:buNone/>
            </a:pPr>
            <a:r>
              <a:rPr lang="en-US" altLang="zh-CN" dirty="0" smtClean="0"/>
              <a:t>A</a:t>
            </a:r>
            <a:r>
              <a:rPr lang="en-US" altLang="zh-CN" dirty="0" smtClean="0">
                <a:solidFill>
                  <a:srgbClr val="FF0000"/>
                </a:solidFill>
              </a:rPr>
              <a:t>(B</a:t>
            </a:r>
            <a:r>
              <a:rPr lang="en-US" altLang="zh-CN" dirty="0" smtClean="0"/>
              <a:t>(E(M, N), F)</a:t>
            </a:r>
            <a:r>
              <a:rPr lang="en-US" altLang="zh-CN" dirty="0" smtClean="0">
                <a:solidFill>
                  <a:srgbClr val="FF0000"/>
                </a:solidFill>
              </a:rPr>
              <a:t>,</a:t>
            </a:r>
            <a:r>
              <a:rPr lang="en-US" altLang="zh-CN" dirty="0" smtClean="0"/>
              <a:t> </a:t>
            </a:r>
            <a:r>
              <a:rPr lang="en-US" altLang="zh-CN" dirty="0" smtClean="0">
                <a:solidFill>
                  <a:srgbClr val="FF0000"/>
                </a:solidFill>
              </a:rPr>
              <a:t>C</a:t>
            </a:r>
            <a:r>
              <a:rPr lang="en-US" altLang="zh-CN" dirty="0" smtClean="0"/>
              <a:t>(G, H(P, Q), I)</a:t>
            </a:r>
            <a:r>
              <a:rPr lang="en-US" altLang="zh-CN" dirty="0" smtClean="0">
                <a:solidFill>
                  <a:srgbClr val="FF0000"/>
                </a:solidFill>
              </a:rPr>
              <a:t>,</a:t>
            </a:r>
            <a:r>
              <a:rPr lang="en-US" altLang="zh-CN" dirty="0" smtClean="0"/>
              <a:t> </a:t>
            </a:r>
            <a:r>
              <a:rPr lang="en-US" altLang="zh-CN" dirty="0" smtClean="0">
                <a:solidFill>
                  <a:srgbClr val="FF0000"/>
                </a:solidFill>
              </a:rPr>
              <a:t>D</a:t>
            </a:r>
            <a:r>
              <a:rPr lang="en-US" altLang="zh-CN" dirty="0" smtClean="0"/>
              <a:t>(J, K(S))</a:t>
            </a:r>
            <a:r>
              <a:rPr lang="en-US" altLang="zh-CN" dirty="0" smtClean="0">
                <a:solidFill>
                  <a:srgbClr val="FF0000"/>
                </a:solidFill>
              </a:rPr>
              <a:t>)</a:t>
            </a:r>
            <a:r>
              <a:rPr lang="en-US" altLang="zh-CN" dirty="0" smtClean="0"/>
              <a:t>;</a:t>
            </a:r>
          </a:p>
          <a:p>
            <a:pPr eaLnBrk="1" hangingPunct="1">
              <a:buFont typeface="Wingdings" pitchFamily="2" charset="2"/>
              <a:buNone/>
            </a:pPr>
            <a:endParaRPr lang="en-US" altLang="zh-CN" dirty="0" smtClean="0">
              <a:solidFill>
                <a:srgbClr val="006600"/>
              </a:solidFill>
            </a:endParaRPr>
          </a:p>
          <a:p>
            <a:pPr eaLnBrk="1" hangingPunct="1"/>
            <a:r>
              <a:rPr lang="zh-CN" altLang="en-US" dirty="0" smtClean="0">
                <a:solidFill>
                  <a:srgbClr val="006600"/>
                </a:solidFill>
              </a:rPr>
              <a:t> </a:t>
            </a:r>
            <a:r>
              <a:rPr lang="zh-CN" altLang="en-US" dirty="0" smtClean="0">
                <a:solidFill>
                  <a:schemeClr val="hlink"/>
                </a:solidFill>
              </a:rPr>
              <a:t>树的嵌套集合</a:t>
            </a:r>
          </a:p>
          <a:p>
            <a:pPr eaLnBrk="1" hangingPunct="1">
              <a:buFont typeface="Wingdings" pitchFamily="2" charset="2"/>
              <a:buNone/>
            </a:pPr>
            <a:r>
              <a:rPr lang="zh-CN" altLang="en-US" dirty="0" smtClean="0">
                <a:solidFill>
                  <a:schemeClr val="hlink"/>
                </a:solidFill>
              </a:rPr>
              <a:t>  形式表示</a:t>
            </a:r>
          </a:p>
        </p:txBody>
      </p:sp>
      <p:sp>
        <p:nvSpPr>
          <p:cNvPr id="12292" name="灯片编号占位符 1"/>
          <p:cNvSpPr>
            <a:spLocks noGrp="1"/>
          </p:cNvSpPr>
          <p:nvPr>
            <p:ph type="sldNum" sz="quarter" idx="10"/>
          </p:nvPr>
        </p:nvSpPr>
        <p:spPr>
          <a:noFill/>
        </p:spPr>
        <p:txBody>
          <a:bodyPr/>
          <a:lstStyle/>
          <a:p>
            <a:fld id="{1B3D8E85-61FB-432F-BBBF-625C5E929C26}" type="slidenum">
              <a:rPr lang="zh-CN" altLang="en-US" smtClean="0"/>
              <a:pPr/>
              <a:t>10</a:t>
            </a:fld>
            <a:endParaRPr lang="en-US" altLang="zh-CN" smtClean="0"/>
          </a:p>
        </p:txBody>
      </p:sp>
      <p:grpSp>
        <p:nvGrpSpPr>
          <p:cNvPr id="2" name="Group 5"/>
          <p:cNvGrpSpPr>
            <a:grpSpLocks noChangeAspect="1"/>
          </p:cNvGrpSpPr>
          <p:nvPr/>
        </p:nvGrpSpPr>
        <p:grpSpPr bwMode="auto">
          <a:xfrm>
            <a:off x="4143375" y="3284538"/>
            <a:ext cx="3527425" cy="2592387"/>
            <a:chOff x="1504" y="2255"/>
            <a:chExt cx="4515" cy="3392"/>
          </a:xfrm>
        </p:grpSpPr>
        <p:sp>
          <p:nvSpPr>
            <p:cNvPr id="12318" name="Oval 6"/>
            <p:cNvSpPr>
              <a:spLocks noChangeAspect="1" noChangeArrowheads="1"/>
            </p:cNvSpPr>
            <p:nvPr/>
          </p:nvSpPr>
          <p:spPr bwMode="auto">
            <a:xfrm>
              <a:off x="1504" y="2255"/>
              <a:ext cx="4515" cy="3392"/>
            </a:xfrm>
            <a:prstGeom prst="ellipse">
              <a:avLst/>
            </a:prstGeom>
            <a:solidFill>
              <a:srgbClr val="FFFFFF"/>
            </a:solidFill>
            <a:ln w="9525">
              <a:solidFill>
                <a:srgbClr val="000000"/>
              </a:solidFill>
              <a:round/>
              <a:headEnd/>
              <a:tailEnd/>
            </a:ln>
          </p:spPr>
          <p:txBody>
            <a:bodyPr/>
            <a:lstStyle/>
            <a:p>
              <a:pPr algn="ctr"/>
              <a:endParaRPr kumimoji="1" lang="zh-CN" altLang="en-US" sz="2400" b="1">
                <a:latin typeface="Times New Roman" pitchFamily="18" charset="0"/>
              </a:endParaRPr>
            </a:p>
          </p:txBody>
        </p:sp>
        <p:sp>
          <p:nvSpPr>
            <p:cNvPr id="12319" name="Oval 7"/>
            <p:cNvSpPr>
              <a:spLocks noChangeAspect="1" noChangeArrowheads="1"/>
            </p:cNvSpPr>
            <p:nvPr/>
          </p:nvSpPr>
          <p:spPr bwMode="auto">
            <a:xfrm>
              <a:off x="1634" y="2753"/>
              <a:ext cx="1670" cy="2340"/>
            </a:xfrm>
            <a:prstGeom prst="ellipse">
              <a:avLst/>
            </a:prstGeom>
            <a:solidFill>
              <a:srgbClr val="808080"/>
            </a:solidFill>
            <a:ln w="9525">
              <a:solidFill>
                <a:srgbClr val="000000"/>
              </a:solidFill>
              <a:round/>
              <a:headEnd/>
              <a:tailEnd/>
            </a:ln>
          </p:spPr>
          <p:txBody>
            <a:bodyPr/>
            <a:lstStyle/>
            <a:p>
              <a:pPr algn="ctr"/>
              <a:endParaRPr kumimoji="1" lang="zh-CN" altLang="zh-CN" sz="2000" b="1">
                <a:latin typeface="Times New Roman" pitchFamily="18" charset="0"/>
              </a:endParaRPr>
            </a:p>
          </p:txBody>
        </p:sp>
        <p:sp>
          <p:nvSpPr>
            <p:cNvPr id="12320" name="Oval 8"/>
            <p:cNvSpPr>
              <a:spLocks noChangeAspect="1" noChangeArrowheads="1"/>
            </p:cNvSpPr>
            <p:nvPr/>
          </p:nvSpPr>
          <p:spPr bwMode="auto">
            <a:xfrm>
              <a:off x="3319" y="2600"/>
              <a:ext cx="2340" cy="1560"/>
            </a:xfrm>
            <a:prstGeom prst="ellipse">
              <a:avLst/>
            </a:prstGeom>
            <a:solidFill>
              <a:srgbClr val="FF9900"/>
            </a:solidFill>
            <a:ln w="9525">
              <a:solidFill>
                <a:srgbClr val="000000"/>
              </a:solidFill>
              <a:round/>
              <a:headEnd/>
              <a:tailEnd/>
            </a:ln>
          </p:spPr>
          <p:txBody>
            <a:bodyPr/>
            <a:lstStyle/>
            <a:p>
              <a:pPr algn="ctr"/>
              <a:endParaRPr kumimoji="1" lang="zh-CN" altLang="en-US" sz="2400" b="1">
                <a:latin typeface="Times New Roman" pitchFamily="18" charset="0"/>
              </a:endParaRPr>
            </a:p>
          </p:txBody>
        </p:sp>
        <p:sp>
          <p:nvSpPr>
            <p:cNvPr id="12321" name="Oval 9"/>
            <p:cNvSpPr>
              <a:spLocks noChangeAspect="1" noChangeArrowheads="1"/>
            </p:cNvSpPr>
            <p:nvPr/>
          </p:nvSpPr>
          <p:spPr bwMode="auto">
            <a:xfrm>
              <a:off x="3179" y="4234"/>
              <a:ext cx="2135" cy="1252"/>
            </a:xfrm>
            <a:prstGeom prst="ellipse">
              <a:avLst/>
            </a:prstGeom>
            <a:solidFill>
              <a:srgbClr val="008000"/>
            </a:solidFill>
            <a:ln w="9525">
              <a:solidFill>
                <a:srgbClr val="000000"/>
              </a:solidFill>
              <a:round/>
              <a:headEnd/>
              <a:tailEnd/>
            </a:ln>
          </p:spPr>
          <p:txBody>
            <a:bodyPr/>
            <a:lstStyle/>
            <a:p>
              <a:pPr algn="ctr"/>
              <a:endParaRPr kumimoji="1" lang="zh-CN" altLang="en-US" sz="2400" b="1">
                <a:latin typeface="Times New Roman" pitchFamily="18" charset="0"/>
              </a:endParaRPr>
            </a:p>
          </p:txBody>
        </p:sp>
        <p:sp>
          <p:nvSpPr>
            <p:cNvPr id="12322" name="Oval 10"/>
            <p:cNvSpPr>
              <a:spLocks noChangeAspect="1" noChangeArrowheads="1"/>
            </p:cNvSpPr>
            <p:nvPr/>
          </p:nvSpPr>
          <p:spPr bwMode="auto">
            <a:xfrm>
              <a:off x="1789" y="2879"/>
              <a:ext cx="1335" cy="1404"/>
            </a:xfrm>
            <a:prstGeom prst="ellipse">
              <a:avLst/>
            </a:prstGeom>
            <a:solidFill>
              <a:srgbClr val="FFCC00"/>
            </a:solidFill>
            <a:ln w="9525">
              <a:solidFill>
                <a:srgbClr val="000000"/>
              </a:solidFill>
              <a:round/>
              <a:headEnd/>
              <a:tailEnd/>
            </a:ln>
          </p:spPr>
          <p:txBody>
            <a:bodyPr/>
            <a:lstStyle/>
            <a:p>
              <a:pPr algn="ctr"/>
              <a:endParaRPr kumimoji="1" lang="zh-CN" altLang="en-US" sz="2400" b="1">
                <a:latin typeface="Times New Roman" pitchFamily="18" charset="0"/>
              </a:endParaRPr>
            </a:p>
          </p:txBody>
        </p:sp>
        <p:sp>
          <p:nvSpPr>
            <p:cNvPr id="12323" name="Oval 11"/>
            <p:cNvSpPr>
              <a:spLocks noChangeAspect="1" noChangeArrowheads="1"/>
            </p:cNvSpPr>
            <p:nvPr/>
          </p:nvSpPr>
          <p:spPr bwMode="auto">
            <a:xfrm>
              <a:off x="2164" y="4386"/>
              <a:ext cx="567" cy="567"/>
            </a:xfrm>
            <a:prstGeom prst="ellipse">
              <a:avLst/>
            </a:prstGeom>
            <a:solidFill>
              <a:srgbClr val="FFFFFF"/>
            </a:solidFill>
            <a:ln w="9525">
              <a:solidFill>
                <a:srgbClr val="000000"/>
              </a:solidFill>
              <a:round/>
              <a:headEnd/>
              <a:tailEnd/>
            </a:ln>
          </p:spPr>
          <p:txBody>
            <a:bodyPr lIns="0" rIns="0"/>
            <a:lstStyle/>
            <a:p>
              <a:pPr algn="ctr"/>
              <a:r>
                <a:rPr kumimoji="1" lang="en-US" altLang="zh-CN" sz="2000" b="1">
                  <a:latin typeface="Times New Roman" pitchFamily="18" charset="0"/>
                </a:rPr>
                <a:t>F</a:t>
              </a:r>
            </a:p>
            <a:p>
              <a:pPr algn="ctr"/>
              <a:endParaRPr kumimoji="1" lang="en-US" altLang="zh-CN" sz="2000" b="1">
                <a:latin typeface="Times New Roman" pitchFamily="18" charset="0"/>
              </a:endParaRPr>
            </a:p>
          </p:txBody>
        </p:sp>
        <p:sp>
          <p:nvSpPr>
            <p:cNvPr id="12324" name="Oval 12"/>
            <p:cNvSpPr>
              <a:spLocks noChangeAspect="1" noChangeArrowheads="1"/>
            </p:cNvSpPr>
            <p:nvPr/>
          </p:nvSpPr>
          <p:spPr bwMode="auto">
            <a:xfrm>
              <a:off x="1894" y="3138"/>
              <a:ext cx="567" cy="567"/>
            </a:xfrm>
            <a:prstGeom prst="ellipse">
              <a:avLst/>
            </a:prstGeom>
            <a:solidFill>
              <a:srgbClr val="FFFFFF"/>
            </a:solidFill>
            <a:ln w="9525">
              <a:solidFill>
                <a:srgbClr val="000000"/>
              </a:solidFill>
              <a:round/>
              <a:headEnd/>
              <a:tailEnd/>
            </a:ln>
          </p:spPr>
          <p:txBody>
            <a:bodyPr lIns="0" tIns="0" rIns="0" bIns="0"/>
            <a:lstStyle/>
            <a:p>
              <a:pPr algn="ctr"/>
              <a:r>
                <a:rPr kumimoji="1" lang="en-US" altLang="zh-CN" sz="2000" b="1">
                  <a:latin typeface="Times New Roman" pitchFamily="18" charset="0"/>
                </a:rPr>
                <a:t>M</a:t>
              </a:r>
            </a:p>
          </p:txBody>
        </p:sp>
        <p:sp>
          <p:nvSpPr>
            <p:cNvPr id="12325" name="Oval 13"/>
            <p:cNvSpPr>
              <a:spLocks noChangeAspect="1" noChangeArrowheads="1"/>
            </p:cNvSpPr>
            <p:nvPr/>
          </p:nvSpPr>
          <p:spPr bwMode="auto">
            <a:xfrm>
              <a:off x="2404" y="3545"/>
              <a:ext cx="567" cy="567"/>
            </a:xfrm>
            <a:prstGeom prst="ellipse">
              <a:avLst/>
            </a:prstGeom>
            <a:solidFill>
              <a:srgbClr val="FFFFFF"/>
            </a:solidFill>
            <a:ln w="9525">
              <a:solidFill>
                <a:srgbClr val="000000"/>
              </a:solidFill>
              <a:round/>
              <a:headEnd/>
              <a:tailEnd/>
            </a:ln>
          </p:spPr>
          <p:txBody>
            <a:bodyPr lIns="0" tIns="0" rIns="0" bIns="0"/>
            <a:lstStyle/>
            <a:p>
              <a:pPr algn="ctr"/>
              <a:r>
                <a:rPr kumimoji="1" lang="en-US" altLang="zh-CN" sz="2000" b="1">
                  <a:latin typeface="Times New Roman" pitchFamily="18" charset="0"/>
                </a:rPr>
                <a:t>N</a:t>
              </a:r>
            </a:p>
            <a:p>
              <a:pPr algn="ctr"/>
              <a:endParaRPr kumimoji="1" lang="en-US" altLang="zh-CN" sz="2000" b="1">
                <a:latin typeface="Times New Roman" pitchFamily="18" charset="0"/>
              </a:endParaRPr>
            </a:p>
          </p:txBody>
        </p:sp>
        <p:sp>
          <p:nvSpPr>
            <p:cNvPr id="12326" name="Text Box 14"/>
            <p:cNvSpPr txBox="1">
              <a:spLocks noChangeAspect="1" noChangeArrowheads="1"/>
            </p:cNvSpPr>
            <p:nvPr/>
          </p:nvSpPr>
          <p:spPr bwMode="auto">
            <a:xfrm>
              <a:off x="3079" y="2381"/>
              <a:ext cx="420" cy="468"/>
            </a:xfrm>
            <a:prstGeom prst="rect">
              <a:avLst/>
            </a:prstGeom>
            <a:noFill/>
            <a:ln w="9525">
              <a:noFill/>
              <a:miter lim="800000"/>
              <a:headEnd/>
              <a:tailEnd/>
            </a:ln>
          </p:spPr>
          <p:txBody>
            <a:bodyPr lIns="0" tIns="0" rIns="0" bIns="0"/>
            <a:lstStyle/>
            <a:p>
              <a:pPr algn="ctr"/>
              <a:r>
                <a:rPr kumimoji="1" lang="en-US" altLang="zh-CN" sz="2000" b="1">
                  <a:latin typeface="Times New Roman" pitchFamily="18" charset="0"/>
                </a:rPr>
                <a:t>A</a:t>
              </a:r>
            </a:p>
          </p:txBody>
        </p:sp>
        <p:sp>
          <p:nvSpPr>
            <p:cNvPr id="12327" name="Text Box 15"/>
            <p:cNvSpPr txBox="1">
              <a:spLocks noChangeAspect="1" noChangeArrowheads="1"/>
            </p:cNvSpPr>
            <p:nvPr/>
          </p:nvSpPr>
          <p:spPr bwMode="auto">
            <a:xfrm>
              <a:off x="1714" y="4178"/>
              <a:ext cx="420" cy="468"/>
            </a:xfrm>
            <a:prstGeom prst="rect">
              <a:avLst/>
            </a:prstGeom>
            <a:noFill/>
            <a:ln w="9525">
              <a:noFill/>
              <a:miter lim="800000"/>
              <a:headEnd/>
              <a:tailEnd/>
            </a:ln>
          </p:spPr>
          <p:txBody>
            <a:bodyPr lIns="0" tIns="0" rIns="0" bIns="0"/>
            <a:lstStyle/>
            <a:p>
              <a:pPr algn="ctr"/>
              <a:r>
                <a:rPr kumimoji="1" lang="en-US" altLang="zh-CN" sz="2000" b="1">
                  <a:solidFill>
                    <a:srgbClr val="FFFF00"/>
                  </a:solidFill>
                  <a:latin typeface="Times New Roman" pitchFamily="18" charset="0"/>
                </a:rPr>
                <a:t>B</a:t>
              </a:r>
              <a:endParaRPr kumimoji="1" lang="en-US" altLang="zh-CN" sz="2000" b="1">
                <a:latin typeface="Times New Roman" pitchFamily="18" charset="0"/>
              </a:endParaRPr>
            </a:p>
          </p:txBody>
        </p:sp>
        <p:sp>
          <p:nvSpPr>
            <p:cNvPr id="12328" name="Text Box 16"/>
            <p:cNvSpPr txBox="1">
              <a:spLocks noChangeAspect="1" noChangeArrowheads="1"/>
            </p:cNvSpPr>
            <p:nvPr/>
          </p:nvSpPr>
          <p:spPr bwMode="auto">
            <a:xfrm>
              <a:off x="2479" y="3059"/>
              <a:ext cx="420" cy="468"/>
            </a:xfrm>
            <a:prstGeom prst="rect">
              <a:avLst/>
            </a:prstGeom>
            <a:noFill/>
            <a:ln w="9525">
              <a:noFill/>
              <a:miter lim="800000"/>
              <a:headEnd/>
              <a:tailEnd/>
            </a:ln>
          </p:spPr>
          <p:txBody>
            <a:bodyPr lIns="0" tIns="0" rIns="0" bIns="0"/>
            <a:lstStyle/>
            <a:p>
              <a:pPr algn="ctr"/>
              <a:r>
                <a:rPr kumimoji="1" lang="en-US" altLang="zh-CN" sz="2000" b="1">
                  <a:latin typeface="Times New Roman" pitchFamily="18" charset="0"/>
                </a:rPr>
                <a:t>E</a:t>
              </a:r>
            </a:p>
          </p:txBody>
        </p:sp>
        <p:sp>
          <p:nvSpPr>
            <p:cNvPr id="12329" name="Oval 17"/>
            <p:cNvSpPr>
              <a:spLocks noChangeAspect="1" noChangeArrowheads="1"/>
            </p:cNvSpPr>
            <p:nvPr/>
          </p:nvSpPr>
          <p:spPr bwMode="auto">
            <a:xfrm rot="5400000" flipH="1">
              <a:off x="4170" y="4227"/>
              <a:ext cx="870" cy="1335"/>
            </a:xfrm>
            <a:prstGeom prst="ellipse">
              <a:avLst/>
            </a:prstGeom>
            <a:solidFill>
              <a:srgbClr val="FF99CC"/>
            </a:solidFill>
            <a:ln w="9525">
              <a:solidFill>
                <a:srgbClr val="000000"/>
              </a:solidFill>
              <a:round/>
              <a:headEnd/>
              <a:tailEnd/>
            </a:ln>
          </p:spPr>
          <p:txBody>
            <a:bodyPr rot="10800000" vert="eaVert"/>
            <a:lstStyle/>
            <a:p>
              <a:pPr algn="ctr"/>
              <a:endParaRPr kumimoji="1" lang="zh-CN" altLang="en-US" sz="2400" b="1">
                <a:latin typeface="Times New Roman" pitchFamily="18" charset="0"/>
              </a:endParaRPr>
            </a:p>
          </p:txBody>
        </p:sp>
        <p:sp>
          <p:nvSpPr>
            <p:cNvPr id="12330" name="Oval 18"/>
            <p:cNvSpPr>
              <a:spLocks noChangeAspect="1" noChangeArrowheads="1"/>
            </p:cNvSpPr>
            <p:nvPr/>
          </p:nvSpPr>
          <p:spPr bwMode="auto">
            <a:xfrm>
              <a:off x="3427" y="3248"/>
              <a:ext cx="567" cy="567"/>
            </a:xfrm>
            <a:prstGeom prst="ellipse">
              <a:avLst/>
            </a:prstGeom>
            <a:solidFill>
              <a:srgbClr val="FFFFFF"/>
            </a:solidFill>
            <a:ln w="9525">
              <a:solidFill>
                <a:srgbClr val="000000"/>
              </a:solidFill>
              <a:round/>
              <a:headEnd/>
              <a:tailEnd/>
            </a:ln>
          </p:spPr>
          <p:txBody>
            <a:bodyPr lIns="0" tIns="0" rIns="0" bIns="0"/>
            <a:lstStyle/>
            <a:p>
              <a:pPr algn="ctr"/>
              <a:r>
                <a:rPr kumimoji="1" lang="en-US" altLang="zh-CN" sz="2000" b="1">
                  <a:latin typeface="Times New Roman" pitchFamily="18" charset="0"/>
                </a:rPr>
                <a:t>G</a:t>
              </a:r>
            </a:p>
          </p:txBody>
        </p:sp>
        <p:sp>
          <p:nvSpPr>
            <p:cNvPr id="12331" name="Text Box 19"/>
            <p:cNvSpPr txBox="1">
              <a:spLocks noChangeAspect="1" noChangeArrowheads="1"/>
            </p:cNvSpPr>
            <p:nvPr/>
          </p:nvSpPr>
          <p:spPr bwMode="auto">
            <a:xfrm>
              <a:off x="3649" y="2813"/>
              <a:ext cx="420" cy="468"/>
            </a:xfrm>
            <a:prstGeom prst="rect">
              <a:avLst/>
            </a:prstGeom>
            <a:noFill/>
            <a:ln w="9525">
              <a:noFill/>
              <a:miter lim="800000"/>
              <a:headEnd/>
              <a:tailEnd/>
            </a:ln>
          </p:spPr>
          <p:txBody>
            <a:bodyPr lIns="0" tIns="0" rIns="0" bIns="0"/>
            <a:lstStyle/>
            <a:p>
              <a:pPr algn="ctr"/>
              <a:r>
                <a:rPr kumimoji="1" lang="en-US" altLang="zh-CN" sz="2000" b="1">
                  <a:latin typeface="Times New Roman" pitchFamily="18" charset="0"/>
                </a:rPr>
                <a:t>C</a:t>
              </a:r>
            </a:p>
          </p:txBody>
        </p:sp>
        <p:sp>
          <p:nvSpPr>
            <p:cNvPr id="12332" name="Oval 20"/>
            <p:cNvSpPr>
              <a:spLocks noChangeAspect="1" noChangeArrowheads="1"/>
            </p:cNvSpPr>
            <p:nvPr/>
          </p:nvSpPr>
          <p:spPr bwMode="auto">
            <a:xfrm>
              <a:off x="5032" y="3053"/>
              <a:ext cx="567" cy="567"/>
            </a:xfrm>
            <a:prstGeom prst="ellipse">
              <a:avLst/>
            </a:prstGeom>
            <a:solidFill>
              <a:srgbClr val="FFFFFF"/>
            </a:solidFill>
            <a:ln w="9525">
              <a:solidFill>
                <a:srgbClr val="000000"/>
              </a:solidFill>
              <a:round/>
              <a:headEnd/>
              <a:tailEnd/>
            </a:ln>
          </p:spPr>
          <p:txBody>
            <a:bodyPr lIns="0" tIns="0" rIns="0" bIns="0"/>
            <a:lstStyle/>
            <a:p>
              <a:pPr algn="ctr"/>
              <a:r>
                <a:rPr kumimoji="1" lang="en-US" altLang="zh-CN" sz="2000" b="1">
                  <a:latin typeface="Times New Roman" pitchFamily="18" charset="0"/>
                </a:rPr>
                <a:t>I</a:t>
              </a:r>
            </a:p>
          </p:txBody>
        </p:sp>
        <p:sp>
          <p:nvSpPr>
            <p:cNvPr id="12333" name="Oval 21"/>
            <p:cNvSpPr>
              <a:spLocks noChangeAspect="1" noChangeArrowheads="1"/>
            </p:cNvSpPr>
            <p:nvPr/>
          </p:nvSpPr>
          <p:spPr bwMode="auto">
            <a:xfrm>
              <a:off x="3289" y="4667"/>
              <a:ext cx="567" cy="567"/>
            </a:xfrm>
            <a:prstGeom prst="ellipse">
              <a:avLst/>
            </a:prstGeom>
            <a:solidFill>
              <a:srgbClr val="FFFFFF"/>
            </a:solidFill>
            <a:ln w="9525">
              <a:solidFill>
                <a:srgbClr val="000000"/>
              </a:solidFill>
              <a:round/>
              <a:headEnd/>
              <a:tailEnd/>
            </a:ln>
          </p:spPr>
          <p:txBody>
            <a:bodyPr lIns="0" tIns="0" rIns="0" bIns="0"/>
            <a:lstStyle/>
            <a:p>
              <a:pPr algn="ctr"/>
              <a:r>
                <a:rPr kumimoji="1" lang="en-US" altLang="zh-CN" sz="2000" b="1">
                  <a:latin typeface="Times New Roman" pitchFamily="18" charset="0"/>
                </a:rPr>
                <a:t>J</a:t>
              </a:r>
            </a:p>
          </p:txBody>
        </p:sp>
        <p:sp>
          <p:nvSpPr>
            <p:cNvPr id="12334" name="Oval 22"/>
            <p:cNvSpPr>
              <a:spLocks noChangeAspect="1" noChangeArrowheads="1"/>
            </p:cNvSpPr>
            <p:nvPr/>
          </p:nvSpPr>
          <p:spPr bwMode="auto">
            <a:xfrm>
              <a:off x="4579" y="4622"/>
              <a:ext cx="567" cy="567"/>
            </a:xfrm>
            <a:prstGeom prst="ellipse">
              <a:avLst/>
            </a:prstGeom>
            <a:solidFill>
              <a:srgbClr val="FFFFFF"/>
            </a:solidFill>
            <a:ln w="9525">
              <a:solidFill>
                <a:srgbClr val="000000"/>
              </a:solidFill>
              <a:round/>
              <a:headEnd/>
              <a:tailEnd/>
            </a:ln>
          </p:spPr>
          <p:txBody>
            <a:bodyPr lIns="0" tIns="0" rIns="0" bIns="0"/>
            <a:lstStyle/>
            <a:p>
              <a:pPr algn="ctr"/>
              <a:r>
                <a:rPr kumimoji="1" lang="en-US" altLang="zh-CN" sz="2000" b="1">
                  <a:latin typeface="Times New Roman" pitchFamily="18" charset="0"/>
                </a:rPr>
                <a:t>S</a:t>
              </a:r>
            </a:p>
          </p:txBody>
        </p:sp>
        <p:sp>
          <p:nvSpPr>
            <p:cNvPr id="12335" name="Oval 23"/>
            <p:cNvSpPr>
              <a:spLocks noChangeAspect="1" noChangeArrowheads="1"/>
            </p:cNvSpPr>
            <p:nvPr/>
          </p:nvSpPr>
          <p:spPr bwMode="auto">
            <a:xfrm rot="10800000" flipH="1">
              <a:off x="4024" y="2655"/>
              <a:ext cx="945" cy="1403"/>
            </a:xfrm>
            <a:prstGeom prst="ellipse">
              <a:avLst/>
            </a:prstGeom>
            <a:solidFill>
              <a:srgbClr val="008080"/>
            </a:solidFill>
            <a:ln w="9525">
              <a:solidFill>
                <a:srgbClr val="000000"/>
              </a:solidFill>
              <a:round/>
              <a:headEnd/>
              <a:tailEnd/>
            </a:ln>
          </p:spPr>
          <p:txBody>
            <a:bodyPr rot="10800000"/>
            <a:lstStyle/>
            <a:p>
              <a:pPr algn="ctr"/>
              <a:endParaRPr kumimoji="1" lang="zh-CN" altLang="en-US" sz="2400" b="1">
                <a:latin typeface="Times New Roman" pitchFamily="18" charset="0"/>
              </a:endParaRPr>
            </a:p>
          </p:txBody>
        </p:sp>
        <p:sp>
          <p:nvSpPr>
            <p:cNvPr id="12336" name="Text Box 24"/>
            <p:cNvSpPr txBox="1">
              <a:spLocks noChangeAspect="1" noChangeArrowheads="1"/>
            </p:cNvSpPr>
            <p:nvPr/>
          </p:nvSpPr>
          <p:spPr bwMode="auto">
            <a:xfrm>
              <a:off x="4069" y="4685"/>
              <a:ext cx="420" cy="468"/>
            </a:xfrm>
            <a:prstGeom prst="rect">
              <a:avLst/>
            </a:prstGeom>
            <a:noFill/>
            <a:ln w="9525">
              <a:noFill/>
              <a:miter lim="800000"/>
              <a:headEnd/>
              <a:tailEnd/>
            </a:ln>
          </p:spPr>
          <p:txBody>
            <a:bodyPr lIns="0" tIns="0" rIns="0" bIns="0"/>
            <a:lstStyle/>
            <a:p>
              <a:pPr algn="ctr"/>
              <a:r>
                <a:rPr kumimoji="1" lang="en-US" altLang="zh-CN" sz="2000" b="1">
                  <a:latin typeface="Times New Roman" pitchFamily="18" charset="0"/>
                </a:rPr>
                <a:t>K</a:t>
              </a:r>
            </a:p>
          </p:txBody>
        </p:sp>
        <p:sp>
          <p:nvSpPr>
            <p:cNvPr id="12337" name="Text Box 25"/>
            <p:cNvSpPr txBox="1">
              <a:spLocks noChangeAspect="1" noChangeArrowheads="1"/>
            </p:cNvSpPr>
            <p:nvPr/>
          </p:nvSpPr>
          <p:spPr bwMode="auto">
            <a:xfrm>
              <a:off x="3664" y="4298"/>
              <a:ext cx="420" cy="468"/>
            </a:xfrm>
            <a:prstGeom prst="rect">
              <a:avLst/>
            </a:prstGeom>
            <a:noFill/>
            <a:ln w="9525">
              <a:noFill/>
              <a:miter lim="800000"/>
              <a:headEnd/>
              <a:tailEnd/>
            </a:ln>
          </p:spPr>
          <p:txBody>
            <a:bodyPr lIns="0" tIns="0" rIns="0" bIns="0"/>
            <a:lstStyle/>
            <a:p>
              <a:pPr algn="ctr"/>
              <a:r>
                <a:rPr kumimoji="1" lang="en-US" altLang="zh-CN" sz="2000" b="1">
                  <a:solidFill>
                    <a:srgbClr val="FFFFFF"/>
                  </a:solidFill>
                  <a:latin typeface="Times New Roman" pitchFamily="18" charset="0"/>
                </a:rPr>
                <a:t>D</a:t>
              </a:r>
              <a:endParaRPr kumimoji="1" lang="en-US" altLang="zh-CN" sz="2000" b="1">
                <a:latin typeface="Times New Roman" pitchFamily="18" charset="0"/>
              </a:endParaRPr>
            </a:p>
          </p:txBody>
        </p:sp>
        <p:sp>
          <p:nvSpPr>
            <p:cNvPr id="12338" name="Oval 26"/>
            <p:cNvSpPr>
              <a:spLocks noChangeAspect="1" noChangeArrowheads="1"/>
            </p:cNvSpPr>
            <p:nvPr/>
          </p:nvSpPr>
          <p:spPr bwMode="auto">
            <a:xfrm>
              <a:off x="4192" y="2720"/>
              <a:ext cx="567" cy="567"/>
            </a:xfrm>
            <a:prstGeom prst="ellipse">
              <a:avLst/>
            </a:prstGeom>
            <a:solidFill>
              <a:srgbClr val="FFFFFF"/>
            </a:solidFill>
            <a:ln w="9525">
              <a:solidFill>
                <a:srgbClr val="000000"/>
              </a:solidFill>
              <a:round/>
              <a:headEnd/>
              <a:tailEnd/>
            </a:ln>
          </p:spPr>
          <p:txBody>
            <a:bodyPr lIns="0" tIns="0" rIns="0" bIns="0"/>
            <a:lstStyle/>
            <a:p>
              <a:pPr algn="ctr"/>
              <a:r>
                <a:rPr kumimoji="1" lang="en-US" altLang="zh-CN" sz="2000" b="1">
                  <a:latin typeface="Times New Roman" pitchFamily="18" charset="0"/>
                </a:rPr>
                <a:t>P</a:t>
              </a:r>
            </a:p>
          </p:txBody>
        </p:sp>
        <p:sp>
          <p:nvSpPr>
            <p:cNvPr id="12339" name="Oval 27"/>
            <p:cNvSpPr>
              <a:spLocks noChangeAspect="1" noChangeArrowheads="1"/>
            </p:cNvSpPr>
            <p:nvPr/>
          </p:nvSpPr>
          <p:spPr bwMode="auto">
            <a:xfrm>
              <a:off x="4204" y="3449"/>
              <a:ext cx="567" cy="567"/>
            </a:xfrm>
            <a:prstGeom prst="ellipse">
              <a:avLst/>
            </a:prstGeom>
            <a:solidFill>
              <a:srgbClr val="FFFFFF"/>
            </a:solidFill>
            <a:ln w="9525">
              <a:solidFill>
                <a:srgbClr val="000000"/>
              </a:solidFill>
              <a:round/>
              <a:headEnd/>
              <a:tailEnd/>
            </a:ln>
          </p:spPr>
          <p:txBody>
            <a:bodyPr lIns="0" tIns="0" rIns="0" bIns="0"/>
            <a:lstStyle/>
            <a:p>
              <a:pPr algn="ctr"/>
              <a:r>
                <a:rPr kumimoji="1" lang="en-US" altLang="zh-CN" sz="2000" b="1">
                  <a:latin typeface="Times New Roman" pitchFamily="18" charset="0"/>
                </a:rPr>
                <a:t>Q</a:t>
              </a:r>
            </a:p>
            <a:p>
              <a:pPr algn="ctr"/>
              <a:endParaRPr kumimoji="1" lang="en-US" altLang="zh-CN" sz="2000" b="1">
                <a:latin typeface="Times New Roman" pitchFamily="18" charset="0"/>
              </a:endParaRPr>
            </a:p>
          </p:txBody>
        </p:sp>
        <p:sp>
          <p:nvSpPr>
            <p:cNvPr id="12340" name="Text Box 28"/>
            <p:cNvSpPr txBox="1">
              <a:spLocks noChangeAspect="1" noChangeArrowheads="1"/>
            </p:cNvSpPr>
            <p:nvPr/>
          </p:nvSpPr>
          <p:spPr bwMode="auto">
            <a:xfrm>
              <a:off x="4594" y="3161"/>
              <a:ext cx="420" cy="468"/>
            </a:xfrm>
            <a:prstGeom prst="rect">
              <a:avLst/>
            </a:prstGeom>
            <a:noFill/>
            <a:ln w="9525">
              <a:noFill/>
              <a:miter lim="800000"/>
              <a:headEnd/>
              <a:tailEnd/>
            </a:ln>
          </p:spPr>
          <p:txBody>
            <a:bodyPr lIns="0" tIns="0" rIns="0" bIns="0"/>
            <a:lstStyle/>
            <a:p>
              <a:pPr algn="ctr"/>
              <a:r>
                <a:rPr kumimoji="1" lang="en-US" altLang="zh-CN" sz="2000" b="1">
                  <a:solidFill>
                    <a:srgbClr val="FFFFFF"/>
                  </a:solidFill>
                  <a:latin typeface="Times New Roman" pitchFamily="18" charset="0"/>
                </a:rPr>
                <a:t>H</a:t>
              </a:r>
              <a:endParaRPr kumimoji="1" lang="en-US" altLang="zh-CN" sz="2000" b="1">
                <a:latin typeface="Times New Roman" pitchFamily="18" charset="0"/>
              </a:endParaRPr>
            </a:p>
          </p:txBody>
        </p:sp>
      </p:grpSp>
      <p:grpSp>
        <p:nvGrpSpPr>
          <p:cNvPr id="3" name="Group 5"/>
          <p:cNvGrpSpPr>
            <a:grpSpLocks noChangeAspect="1"/>
          </p:cNvGrpSpPr>
          <p:nvPr/>
        </p:nvGrpSpPr>
        <p:grpSpPr bwMode="auto">
          <a:xfrm>
            <a:off x="4140200" y="3284538"/>
            <a:ext cx="3527425" cy="2592387"/>
            <a:chOff x="1504" y="2255"/>
            <a:chExt cx="4515" cy="3392"/>
          </a:xfrm>
        </p:grpSpPr>
        <p:sp>
          <p:nvSpPr>
            <p:cNvPr id="12295" name="Oval 6"/>
            <p:cNvSpPr>
              <a:spLocks noChangeAspect="1" noChangeArrowheads="1"/>
            </p:cNvSpPr>
            <p:nvPr/>
          </p:nvSpPr>
          <p:spPr bwMode="auto">
            <a:xfrm>
              <a:off x="1504" y="2255"/>
              <a:ext cx="4515" cy="3392"/>
            </a:xfrm>
            <a:prstGeom prst="ellipse">
              <a:avLst/>
            </a:prstGeom>
            <a:solidFill>
              <a:srgbClr val="FFFFFF"/>
            </a:solidFill>
            <a:ln w="9525">
              <a:solidFill>
                <a:srgbClr val="000000"/>
              </a:solidFill>
              <a:round/>
              <a:headEnd/>
              <a:tailEnd/>
            </a:ln>
          </p:spPr>
          <p:txBody>
            <a:bodyPr/>
            <a:lstStyle/>
            <a:p>
              <a:pPr algn="ctr"/>
              <a:endParaRPr kumimoji="1" lang="zh-CN" altLang="en-US" sz="2400" b="1">
                <a:latin typeface="Times New Roman" pitchFamily="18" charset="0"/>
              </a:endParaRPr>
            </a:p>
          </p:txBody>
        </p:sp>
        <p:sp>
          <p:nvSpPr>
            <p:cNvPr id="12296" name="Oval 7"/>
            <p:cNvSpPr>
              <a:spLocks noChangeAspect="1" noChangeArrowheads="1"/>
            </p:cNvSpPr>
            <p:nvPr/>
          </p:nvSpPr>
          <p:spPr bwMode="auto">
            <a:xfrm>
              <a:off x="1634" y="2753"/>
              <a:ext cx="1670" cy="2340"/>
            </a:xfrm>
            <a:prstGeom prst="ellipse">
              <a:avLst/>
            </a:prstGeom>
            <a:solidFill>
              <a:schemeClr val="bg1"/>
            </a:solidFill>
            <a:ln w="9525">
              <a:solidFill>
                <a:srgbClr val="000000"/>
              </a:solidFill>
              <a:round/>
              <a:headEnd/>
              <a:tailEnd/>
            </a:ln>
          </p:spPr>
          <p:txBody>
            <a:bodyPr/>
            <a:lstStyle/>
            <a:p>
              <a:pPr algn="ctr"/>
              <a:endParaRPr kumimoji="1" lang="zh-CN" altLang="zh-CN" sz="2000" b="1">
                <a:latin typeface="Times New Roman" pitchFamily="18" charset="0"/>
              </a:endParaRPr>
            </a:p>
          </p:txBody>
        </p:sp>
        <p:sp>
          <p:nvSpPr>
            <p:cNvPr id="12297" name="Oval 8"/>
            <p:cNvSpPr>
              <a:spLocks noChangeAspect="1" noChangeArrowheads="1"/>
            </p:cNvSpPr>
            <p:nvPr/>
          </p:nvSpPr>
          <p:spPr bwMode="auto">
            <a:xfrm>
              <a:off x="3319" y="2600"/>
              <a:ext cx="2340" cy="1560"/>
            </a:xfrm>
            <a:prstGeom prst="ellipse">
              <a:avLst/>
            </a:prstGeom>
            <a:solidFill>
              <a:schemeClr val="bg1"/>
            </a:solidFill>
            <a:ln w="9525">
              <a:solidFill>
                <a:srgbClr val="000000"/>
              </a:solidFill>
              <a:round/>
              <a:headEnd/>
              <a:tailEnd/>
            </a:ln>
          </p:spPr>
          <p:txBody>
            <a:bodyPr/>
            <a:lstStyle/>
            <a:p>
              <a:pPr algn="ctr"/>
              <a:endParaRPr kumimoji="1" lang="zh-CN" altLang="en-US" sz="2400" b="1">
                <a:latin typeface="Times New Roman" pitchFamily="18" charset="0"/>
              </a:endParaRPr>
            </a:p>
          </p:txBody>
        </p:sp>
        <p:sp>
          <p:nvSpPr>
            <p:cNvPr id="12298" name="Oval 9"/>
            <p:cNvSpPr>
              <a:spLocks noChangeAspect="1" noChangeArrowheads="1"/>
            </p:cNvSpPr>
            <p:nvPr/>
          </p:nvSpPr>
          <p:spPr bwMode="auto">
            <a:xfrm>
              <a:off x="3179" y="4234"/>
              <a:ext cx="2135" cy="1252"/>
            </a:xfrm>
            <a:prstGeom prst="ellipse">
              <a:avLst/>
            </a:prstGeom>
            <a:solidFill>
              <a:schemeClr val="bg1"/>
            </a:solidFill>
            <a:ln w="9525">
              <a:solidFill>
                <a:srgbClr val="000000"/>
              </a:solidFill>
              <a:round/>
              <a:headEnd/>
              <a:tailEnd/>
            </a:ln>
          </p:spPr>
          <p:txBody>
            <a:bodyPr/>
            <a:lstStyle/>
            <a:p>
              <a:pPr algn="ctr"/>
              <a:endParaRPr kumimoji="1" lang="zh-CN" altLang="en-US" sz="2400" b="1">
                <a:latin typeface="Times New Roman" pitchFamily="18" charset="0"/>
              </a:endParaRPr>
            </a:p>
          </p:txBody>
        </p:sp>
        <p:sp>
          <p:nvSpPr>
            <p:cNvPr id="12299" name="Oval 10"/>
            <p:cNvSpPr>
              <a:spLocks noChangeAspect="1" noChangeArrowheads="1"/>
            </p:cNvSpPr>
            <p:nvPr/>
          </p:nvSpPr>
          <p:spPr bwMode="auto">
            <a:xfrm>
              <a:off x="1789" y="2879"/>
              <a:ext cx="1335" cy="1404"/>
            </a:xfrm>
            <a:prstGeom prst="ellipse">
              <a:avLst/>
            </a:prstGeom>
            <a:solidFill>
              <a:schemeClr val="bg1"/>
            </a:solidFill>
            <a:ln w="9525">
              <a:solidFill>
                <a:srgbClr val="000000"/>
              </a:solidFill>
              <a:round/>
              <a:headEnd/>
              <a:tailEnd/>
            </a:ln>
          </p:spPr>
          <p:txBody>
            <a:bodyPr/>
            <a:lstStyle/>
            <a:p>
              <a:pPr algn="ctr"/>
              <a:endParaRPr kumimoji="1" lang="zh-CN" altLang="en-US" sz="2400" b="1">
                <a:latin typeface="Times New Roman" pitchFamily="18" charset="0"/>
              </a:endParaRPr>
            </a:p>
          </p:txBody>
        </p:sp>
        <p:sp>
          <p:nvSpPr>
            <p:cNvPr id="12300" name="Oval 11"/>
            <p:cNvSpPr>
              <a:spLocks noChangeAspect="1" noChangeArrowheads="1"/>
            </p:cNvSpPr>
            <p:nvPr/>
          </p:nvSpPr>
          <p:spPr bwMode="auto">
            <a:xfrm>
              <a:off x="2164" y="4386"/>
              <a:ext cx="567" cy="567"/>
            </a:xfrm>
            <a:prstGeom prst="ellipse">
              <a:avLst/>
            </a:prstGeom>
            <a:solidFill>
              <a:srgbClr val="FFFFFF"/>
            </a:solidFill>
            <a:ln w="9525">
              <a:solidFill>
                <a:srgbClr val="000000"/>
              </a:solidFill>
              <a:round/>
              <a:headEnd/>
              <a:tailEnd/>
            </a:ln>
          </p:spPr>
          <p:txBody>
            <a:bodyPr lIns="0" rIns="0"/>
            <a:lstStyle/>
            <a:p>
              <a:pPr algn="ctr"/>
              <a:r>
                <a:rPr kumimoji="1" lang="en-US" altLang="zh-CN" sz="2000" b="1">
                  <a:latin typeface="Times New Roman" pitchFamily="18" charset="0"/>
                </a:rPr>
                <a:t>F</a:t>
              </a:r>
            </a:p>
            <a:p>
              <a:pPr algn="ctr"/>
              <a:endParaRPr kumimoji="1" lang="en-US" altLang="zh-CN" sz="2000" b="1">
                <a:latin typeface="Times New Roman" pitchFamily="18" charset="0"/>
              </a:endParaRPr>
            </a:p>
          </p:txBody>
        </p:sp>
        <p:sp>
          <p:nvSpPr>
            <p:cNvPr id="12301" name="Oval 12"/>
            <p:cNvSpPr>
              <a:spLocks noChangeAspect="1" noChangeArrowheads="1"/>
            </p:cNvSpPr>
            <p:nvPr/>
          </p:nvSpPr>
          <p:spPr bwMode="auto">
            <a:xfrm>
              <a:off x="1894" y="3138"/>
              <a:ext cx="567" cy="567"/>
            </a:xfrm>
            <a:prstGeom prst="ellipse">
              <a:avLst/>
            </a:prstGeom>
            <a:solidFill>
              <a:srgbClr val="FFFFFF"/>
            </a:solidFill>
            <a:ln w="9525">
              <a:solidFill>
                <a:srgbClr val="000000"/>
              </a:solidFill>
              <a:round/>
              <a:headEnd/>
              <a:tailEnd/>
            </a:ln>
          </p:spPr>
          <p:txBody>
            <a:bodyPr lIns="0" tIns="0" rIns="0" bIns="0"/>
            <a:lstStyle/>
            <a:p>
              <a:pPr algn="ctr"/>
              <a:r>
                <a:rPr kumimoji="1" lang="en-US" altLang="zh-CN" sz="2000" b="1">
                  <a:latin typeface="Times New Roman" pitchFamily="18" charset="0"/>
                </a:rPr>
                <a:t>M</a:t>
              </a:r>
            </a:p>
          </p:txBody>
        </p:sp>
        <p:sp>
          <p:nvSpPr>
            <p:cNvPr id="12302" name="Oval 13"/>
            <p:cNvSpPr>
              <a:spLocks noChangeAspect="1" noChangeArrowheads="1"/>
            </p:cNvSpPr>
            <p:nvPr/>
          </p:nvSpPr>
          <p:spPr bwMode="auto">
            <a:xfrm>
              <a:off x="2404" y="3545"/>
              <a:ext cx="567" cy="567"/>
            </a:xfrm>
            <a:prstGeom prst="ellipse">
              <a:avLst/>
            </a:prstGeom>
            <a:solidFill>
              <a:srgbClr val="FFFFFF"/>
            </a:solidFill>
            <a:ln w="9525">
              <a:solidFill>
                <a:srgbClr val="000000"/>
              </a:solidFill>
              <a:round/>
              <a:headEnd/>
              <a:tailEnd/>
            </a:ln>
          </p:spPr>
          <p:txBody>
            <a:bodyPr lIns="0" tIns="0" rIns="0" bIns="0"/>
            <a:lstStyle/>
            <a:p>
              <a:pPr algn="ctr"/>
              <a:r>
                <a:rPr kumimoji="1" lang="en-US" altLang="zh-CN" sz="2000" b="1">
                  <a:latin typeface="Times New Roman" pitchFamily="18" charset="0"/>
                </a:rPr>
                <a:t>N</a:t>
              </a:r>
            </a:p>
            <a:p>
              <a:pPr algn="ctr"/>
              <a:endParaRPr kumimoji="1" lang="en-US" altLang="zh-CN" sz="2000" b="1">
                <a:latin typeface="Times New Roman" pitchFamily="18" charset="0"/>
              </a:endParaRPr>
            </a:p>
          </p:txBody>
        </p:sp>
        <p:sp>
          <p:nvSpPr>
            <p:cNvPr id="12303" name="Text Box 14"/>
            <p:cNvSpPr txBox="1">
              <a:spLocks noChangeAspect="1" noChangeArrowheads="1"/>
            </p:cNvSpPr>
            <p:nvPr/>
          </p:nvSpPr>
          <p:spPr bwMode="auto">
            <a:xfrm>
              <a:off x="3079" y="2381"/>
              <a:ext cx="420" cy="468"/>
            </a:xfrm>
            <a:prstGeom prst="rect">
              <a:avLst/>
            </a:prstGeom>
            <a:noFill/>
            <a:ln w="9525">
              <a:noFill/>
              <a:miter lim="800000"/>
              <a:headEnd/>
              <a:tailEnd/>
            </a:ln>
          </p:spPr>
          <p:txBody>
            <a:bodyPr lIns="0" tIns="0" rIns="0" bIns="0"/>
            <a:lstStyle/>
            <a:p>
              <a:pPr algn="ctr"/>
              <a:r>
                <a:rPr kumimoji="1" lang="en-US" altLang="zh-CN" sz="2000" b="1">
                  <a:latin typeface="Times New Roman" pitchFamily="18" charset="0"/>
                </a:rPr>
                <a:t>A</a:t>
              </a:r>
            </a:p>
          </p:txBody>
        </p:sp>
        <p:sp>
          <p:nvSpPr>
            <p:cNvPr id="12304" name="Text Box 15"/>
            <p:cNvSpPr txBox="1">
              <a:spLocks noChangeAspect="1" noChangeArrowheads="1"/>
            </p:cNvSpPr>
            <p:nvPr/>
          </p:nvSpPr>
          <p:spPr bwMode="auto">
            <a:xfrm>
              <a:off x="1714" y="4178"/>
              <a:ext cx="420" cy="468"/>
            </a:xfrm>
            <a:prstGeom prst="rect">
              <a:avLst/>
            </a:prstGeom>
            <a:noFill/>
            <a:ln w="9525">
              <a:noFill/>
              <a:miter lim="800000"/>
              <a:headEnd/>
              <a:tailEnd/>
            </a:ln>
          </p:spPr>
          <p:txBody>
            <a:bodyPr lIns="0" tIns="0" rIns="0" bIns="0"/>
            <a:lstStyle/>
            <a:p>
              <a:pPr algn="ctr"/>
              <a:r>
                <a:rPr kumimoji="1" lang="en-US" altLang="zh-CN" sz="2000" b="1">
                  <a:latin typeface="Times New Roman" pitchFamily="18" charset="0"/>
                </a:rPr>
                <a:t>B</a:t>
              </a:r>
            </a:p>
          </p:txBody>
        </p:sp>
        <p:sp>
          <p:nvSpPr>
            <p:cNvPr id="12305" name="Text Box 16"/>
            <p:cNvSpPr txBox="1">
              <a:spLocks noChangeAspect="1" noChangeArrowheads="1"/>
            </p:cNvSpPr>
            <p:nvPr/>
          </p:nvSpPr>
          <p:spPr bwMode="auto">
            <a:xfrm>
              <a:off x="2479" y="3059"/>
              <a:ext cx="420" cy="468"/>
            </a:xfrm>
            <a:prstGeom prst="rect">
              <a:avLst/>
            </a:prstGeom>
            <a:noFill/>
            <a:ln w="9525">
              <a:noFill/>
              <a:miter lim="800000"/>
              <a:headEnd/>
              <a:tailEnd/>
            </a:ln>
          </p:spPr>
          <p:txBody>
            <a:bodyPr lIns="0" tIns="0" rIns="0" bIns="0"/>
            <a:lstStyle/>
            <a:p>
              <a:pPr algn="ctr"/>
              <a:r>
                <a:rPr kumimoji="1" lang="en-US" altLang="zh-CN" sz="2000" b="1">
                  <a:latin typeface="Times New Roman" pitchFamily="18" charset="0"/>
                </a:rPr>
                <a:t>E</a:t>
              </a:r>
            </a:p>
          </p:txBody>
        </p:sp>
        <p:sp>
          <p:nvSpPr>
            <p:cNvPr id="12306" name="Oval 17"/>
            <p:cNvSpPr>
              <a:spLocks noChangeAspect="1" noChangeArrowheads="1"/>
            </p:cNvSpPr>
            <p:nvPr/>
          </p:nvSpPr>
          <p:spPr bwMode="auto">
            <a:xfrm rot="5400000" flipH="1">
              <a:off x="4170" y="4227"/>
              <a:ext cx="870" cy="1335"/>
            </a:xfrm>
            <a:prstGeom prst="ellipse">
              <a:avLst/>
            </a:prstGeom>
            <a:solidFill>
              <a:schemeClr val="bg1"/>
            </a:solidFill>
            <a:ln w="9525">
              <a:solidFill>
                <a:srgbClr val="000000"/>
              </a:solidFill>
              <a:round/>
              <a:headEnd/>
              <a:tailEnd/>
            </a:ln>
          </p:spPr>
          <p:txBody>
            <a:bodyPr/>
            <a:lstStyle/>
            <a:p>
              <a:pPr algn="ctr"/>
              <a:endParaRPr kumimoji="1" lang="zh-CN" altLang="en-US" sz="2400" b="1">
                <a:latin typeface="Times New Roman" pitchFamily="18" charset="0"/>
              </a:endParaRPr>
            </a:p>
          </p:txBody>
        </p:sp>
        <p:sp>
          <p:nvSpPr>
            <p:cNvPr id="12307" name="Oval 18"/>
            <p:cNvSpPr>
              <a:spLocks noChangeAspect="1" noChangeArrowheads="1"/>
            </p:cNvSpPr>
            <p:nvPr/>
          </p:nvSpPr>
          <p:spPr bwMode="auto">
            <a:xfrm>
              <a:off x="3427" y="3248"/>
              <a:ext cx="567" cy="567"/>
            </a:xfrm>
            <a:prstGeom prst="ellipse">
              <a:avLst/>
            </a:prstGeom>
            <a:solidFill>
              <a:srgbClr val="FFFFFF"/>
            </a:solidFill>
            <a:ln w="9525">
              <a:solidFill>
                <a:srgbClr val="000000"/>
              </a:solidFill>
              <a:round/>
              <a:headEnd/>
              <a:tailEnd/>
            </a:ln>
          </p:spPr>
          <p:txBody>
            <a:bodyPr lIns="0" tIns="0" rIns="0" bIns="0"/>
            <a:lstStyle/>
            <a:p>
              <a:pPr algn="ctr"/>
              <a:r>
                <a:rPr kumimoji="1" lang="en-US" altLang="zh-CN" sz="2000" b="1">
                  <a:latin typeface="Times New Roman" pitchFamily="18" charset="0"/>
                </a:rPr>
                <a:t>G</a:t>
              </a:r>
            </a:p>
          </p:txBody>
        </p:sp>
        <p:sp>
          <p:nvSpPr>
            <p:cNvPr id="12308" name="Text Box 19"/>
            <p:cNvSpPr txBox="1">
              <a:spLocks noChangeAspect="1" noChangeArrowheads="1"/>
            </p:cNvSpPr>
            <p:nvPr/>
          </p:nvSpPr>
          <p:spPr bwMode="auto">
            <a:xfrm>
              <a:off x="3649" y="2813"/>
              <a:ext cx="420" cy="468"/>
            </a:xfrm>
            <a:prstGeom prst="rect">
              <a:avLst/>
            </a:prstGeom>
            <a:noFill/>
            <a:ln w="9525">
              <a:noFill/>
              <a:miter lim="800000"/>
              <a:headEnd/>
              <a:tailEnd/>
            </a:ln>
          </p:spPr>
          <p:txBody>
            <a:bodyPr lIns="0" tIns="0" rIns="0" bIns="0"/>
            <a:lstStyle/>
            <a:p>
              <a:pPr algn="ctr"/>
              <a:r>
                <a:rPr kumimoji="1" lang="en-US" altLang="zh-CN" sz="2000" b="1">
                  <a:latin typeface="Times New Roman" pitchFamily="18" charset="0"/>
                </a:rPr>
                <a:t>C</a:t>
              </a:r>
            </a:p>
          </p:txBody>
        </p:sp>
        <p:sp>
          <p:nvSpPr>
            <p:cNvPr id="12309" name="Oval 20"/>
            <p:cNvSpPr>
              <a:spLocks noChangeAspect="1" noChangeArrowheads="1"/>
            </p:cNvSpPr>
            <p:nvPr/>
          </p:nvSpPr>
          <p:spPr bwMode="auto">
            <a:xfrm>
              <a:off x="5032" y="3053"/>
              <a:ext cx="567" cy="567"/>
            </a:xfrm>
            <a:prstGeom prst="ellipse">
              <a:avLst/>
            </a:prstGeom>
            <a:solidFill>
              <a:srgbClr val="FFFFFF"/>
            </a:solidFill>
            <a:ln w="9525">
              <a:solidFill>
                <a:srgbClr val="000000"/>
              </a:solidFill>
              <a:round/>
              <a:headEnd/>
              <a:tailEnd/>
            </a:ln>
          </p:spPr>
          <p:txBody>
            <a:bodyPr lIns="0" tIns="0" rIns="0" bIns="0"/>
            <a:lstStyle/>
            <a:p>
              <a:pPr algn="ctr"/>
              <a:r>
                <a:rPr kumimoji="1" lang="en-US" altLang="zh-CN" sz="2000" b="1">
                  <a:latin typeface="Times New Roman" pitchFamily="18" charset="0"/>
                </a:rPr>
                <a:t>I</a:t>
              </a:r>
            </a:p>
          </p:txBody>
        </p:sp>
        <p:sp>
          <p:nvSpPr>
            <p:cNvPr id="12310" name="Oval 21"/>
            <p:cNvSpPr>
              <a:spLocks noChangeAspect="1" noChangeArrowheads="1"/>
            </p:cNvSpPr>
            <p:nvPr/>
          </p:nvSpPr>
          <p:spPr bwMode="auto">
            <a:xfrm>
              <a:off x="3289" y="4667"/>
              <a:ext cx="567" cy="567"/>
            </a:xfrm>
            <a:prstGeom prst="ellipse">
              <a:avLst/>
            </a:prstGeom>
            <a:solidFill>
              <a:srgbClr val="FFFFFF"/>
            </a:solidFill>
            <a:ln w="9525">
              <a:solidFill>
                <a:srgbClr val="000000"/>
              </a:solidFill>
              <a:round/>
              <a:headEnd/>
              <a:tailEnd/>
            </a:ln>
          </p:spPr>
          <p:txBody>
            <a:bodyPr lIns="0" tIns="0" rIns="0" bIns="0"/>
            <a:lstStyle/>
            <a:p>
              <a:pPr algn="ctr"/>
              <a:r>
                <a:rPr kumimoji="1" lang="en-US" altLang="zh-CN" sz="2000" b="1">
                  <a:latin typeface="Times New Roman" pitchFamily="18" charset="0"/>
                </a:rPr>
                <a:t>J</a:t>
              </a:r>
            </a:p>
          </p:txBody>
        </p:sp>
        <p:sp>
          <p:nvSpPr>
            <p:cNvPr id="12311" name="Oval 22"/>
            <p:cNvSpPr>
              <a:spLocks noChangeAspect="1" noChangeArrowheads="1"/>
            </p:cNvSpPr>
            <p:nvPr/>
          </p:nvSpPr>
          <p:spPr bwMode="auto">
            <a:xfrm>
              <a:off x="4579" y="4622"/>
              <a:ext cx="567" cy="567"/>
            </a:xfrm>
            <a:prstGeom prst="ellipse">
              <a:avLst/>
            </a:prstGeom>
            <a:solidFill>
              <a:srgbClr val="FFFFFF"/>
            </a:solidFill>
            <a:ln w="9525">
              <a:solidFill>
                <a:srgbClr val="000000"/>
              </a:solidFill>
              <a:round/>
              <a:headEnd/>
              <a:tailEnd/>
            </a:ln>
          </p:spPr>
          <p:txBody>
            <a:bodyPr lIns="0" tIns="0" rIns="0" bIns="0"/>
            <a:lstStyle/>
            <a:p>
              <a:pPr algn="ctr"/>
              <a:r>
                <a:rPr kumimoji="1" lang="en-US" altLang="zh-CN" sz="2000" b="1">
                  <a:latin typeface="Times New Roman" pitchFamily="18" charset="0"/>
                </a:rPr>
                <a:t>S</a:t>
              </a:r>
            </a:p>
          </p:txBody>
        </p:sp>
        <p:sp>
          <p:nvSpPr>
            <p:cNvPr id="12312" name="Oval 23"/>
            <p:cNvSpPr>
              <a:spLocks noChangeAspect="1" noChangeArrowheads="1"/>
            </p:cNvSpPr>
            <p:nvPr/>
          </p:nvSpPr>
          <p:spPr bwMode="auto">
            <a:xfrm rot="10800000" flipH="1">
              <a:off x="4024" y="2655"/>
              <a:ext cx="945" cy="1403"/>
            </a:xfrm>
            <a:prstGeom prst="ellipse">
              <a:avLst/>
            </a:prstGeom>
            <a:solidFill>
              <a:schemeClr val="bg1"/>
            </a:solidFill>
            <a:ln w="9525">
              <a:solidFill>
                <a:srgbClr val="000000"/>
              </a:solidFill>
              <a:round/>
              <a:headEnd/>
              <a:tailEnd/>
            </a:ln>
          </p:spPr>
          <p:txBody>
            <a:bodyPr rot="10800000"/>
            <a:lstStyle/>
            <a:p>
              <a:pPr algn="ctr"/>
              <a:endParaRPr kumimoji="1" lang="zh-CN" altLang="en-US" sz="2400" b="1">
                <a:latin typeface="Times New Roman" pitchFamily="18" charset="0"/>
              </a:endParaRPr>
            </a:p>
          </p:txBody>
        </p:sp>
        <p:sp>
          <p:nvSpPr>
            <p:cNvPr id="12313" name="Text Box 24"/>
            <p:cNvSpPr txBox="1">
              <a:spLocks noChangeAspect="1" noChangeArrowheads="1"/>
            </p:cNvSpPr>
            <p:nvPr/>
          </p:nvSpPr>
          <p:spPr bwMode="auto">
            <a:xfrm>
              <a:off x="4069" y="4685"/>
              <a:ext cx="420" cy="468"/>
            </a:xfrm>
            <a:prstGeom prst="rect">
              <a:avLst/>
            </a:prstGeom>
            <a:noFill/>
            <a:ln w="9525">
              <a:noFill/>
              <a:miter lim="800000"/>
              <a:headEnd/>
              <a:tailEnd/>
            </a:ln>
          </p:spPr>
          <p:txBody>
            <a:bodyPr lIns="0" tIns="0" rIns="0" bIns="0"/>
            <a:lstStyle/>
            <a:p>
              <a:pPr algn="ctr"/>
              <a:r>
                <a:rPr kumimoji="1" lang="en-US" altLang="zh-CN" sz="2000" b="1">
                  <a:latin typeface="Times New Roman" pitchFamily="18" charset="0"/>
                </a:rPr>
                <a:t>K</a:t>
              </a:r>
            </a:p>
          </p:txBody>
        </p:sp>
        <p:sp>
          <p:nvSpPr>
            <p:cNvPr id="12314" name="Text Box 25"/>
            <p:cNvSpPr txBox="1">
              <a:spLocks noChangeAspect="1" noChangeArrowheads="1"/>
            </p:cNvSpPr>
            <p:nvPr/>
          </p:nvSpPr>
          <p:spPr bwMode="auto">
            <a:xfrm>
              <a:off x="3664" y="4298"/>
              <a:ext cx="420" cy="468"/>
            </a:xfrm>
            <a:prstGeom prst="rect">
              <a:avLst/>
            </a:prstGeom>
            <a:noFill/>
            <a:ln w="9525">
              <a:noFill/>
              <a:miter lim="800000"/>
              <a:headEnd/>
              <a:tailEnd/>
            </a:ln>
          </p:spPr>
          <p:txBody>
            <a:bodyPr lIns="0" tIns="0" rIns="0" bIns="0"/>
            <a:lstStyle/>
            <a:p>
              <a:pPr algn="ctr"/>
              <a:r>
                <a:rPr kumimoji="1" lang="en-US" altLang="zh-CN" sz="2000" b="1">
                  <a:latin typeface="Times New Roman" pitchFamily="18" charset="0"/>
                </a:rPr>
                <a:t>D</a:t>
              </a:r>
            </a:p>
          </p:txBody>
        </p:sp>
        <p:sp>
          <p:nvSpPr>
            <p:cNvPr id="12315" name="Oval 26"/>
            <p:cNvSpPr>
              <a:spLocks noChangeAspect="1" noChangeArrowheads="1"/>
            </p:cNvSpPr>
            <p:nvPr/>
          </p:nvSpPr>
          <p:spPr bwMode="auto">
            <a:xfrm>
              <a:off x="4192" y="2720"/>
              <a:ext cx="567" cy="567"/>
            </a:xfrm>
            <a:prstGeom prst="ellipse">
              <a:avLst/>
            </a:prstGeom>
            <a:solidFill>
              <a:srgbClr val="FFFFFF"/>
            </a:solidFill>
            <a:ln w="9525">
              <a:solidFill>
                <a:srgbClr val="000000"/>
              </a:solidFill>
              <a:round/>
              <a:headEnd/>
              <a:tailEnd/>
            </a:ln>
          </p:spPr>
          <p:txBody>
            <a:bodyPr lIns="0" tIns="0" rIns="0" bIns="0"/>
            <a:lstStyle/>
            <a:p>
              <a:pPr algn="ctr"/>
              <a:r>
                <a:rPr kumimoji="1" lang="en-US" altLang="zh-CN" sz="2000" b="1">
                  <a:latin typeface="Times New Roman" pitchFamily="18" charset="0"/>
                </a:rPr>
                <a:t>P</a:t>
              </a:r>
            </a:p>
          </p:txBody>
        </p:sp>
        <p:sp>
          <p:nvSpPr>
            <p:cNvPr id="12316" name="Oval 27"/>
            <p:cNvSpPr>
              <a:spLocks noChangeAspect="1" noChangeArrowheads="1"/>
            </p:cNvSpPr>
            <p:nvPr/>
          </p:nvSpPr>
          <p:spPr bwMode="auto">
            <a:xfrm>
              <a:off x="4204" y="3449"/>
              <a:ext cx="567" cy="567"/>
            </a:xfrm>
            <a:prstGeom prst="ellipse">
              <a:avLst/>
            </a:prstGeom>
            <a:solidFill>
              <a:srgbClr val="FFFFFF"/>
            </a:solidFill>
            <a:ln w="9525">
              <a:solidFill>
                <a:srgbClr val="000000"/>
              </a:solidFill>
              <a:round/>
              <a:headEnd/>
              <a:tailEnd/>
            </a:ln>
          </p:spPr>
          <p:txBody>
            <a:bodyPr lIns="0" tIns="0" rIns="0" bIns="0"/>
            <a:lstStyle/>
            <a:p>
              <a:pPr algn="ctr"/>
              <a:r>
                <a:rPr kumimoji="1" lang="en-US" altLang="zh-CN" sz="2000" b="1">
                  <a:latin typeface="Times New Roman" pitchFamily="18" charset="0"/>
                </a:rPr>
                <a:t>Q</a:t>
              </a:r>
            </a:p>
            <a:p>
              <a:pPr algn="ctr"/>
              <a:endParaRPr kumimoji="1" lang="en-US" altLang="zh-CN" sz="2000" b="1">
                <a:latin typeface="Times New Roman" pitchFamily="18" charset="0"/>
              </a:endParaRPr>
            </a:p>
          </p:txBody>
        </p:sp>
        <p:sp>
          <p:nvSpPr>
            <p:cNvPr id="12317" name="Text Box 28"/>
            <p:cNvSpPr txBox="1">
              <a:spLocks noChangeAspect="1" noChangeArrowheads="1"/>
            </p:cNvSpPr>
            <p:nvPr/>
          </p:nvSpPr>
          <p:spPr bwMode="auto">
            <a:xfrm>
              <a:off x="4594" y="3161"/>
              <a:ext cx="420" cy="468"/>
            </a:xfrm>
            <a:prstGeom prst="rect">
              <a:avLst/>
            </a:prstGeom>
            <a:noFill/>
            <a:ln w="9525">
              <a:noFill/>
              <a:miter lim="800000"/>
              <a:headEnd/>
              <a:tailEnd/>
            </a:ln>
          </p:spPr>
          <p:txBody>
            <a:bodyPr lIns="0" tIns="0" rIns="0" bIns="0"/>
            <a:lstStyle/>
            <a:p>
              <a:pPr algn="ctr"/>
              <a:r>
                <a:rPr kumimoji="1" lang="en-US" altLang="zh-CN" sz="2000" b="1">
                  <a:latin typeface="Times New Roman" pitchFamily="18" charset="0"/>
                </a:rPr>
                <a:t>H</a:t>
              </a:r>
            </a:p>
          </p:txBody>
        </p:sp>
      </p:grpSp>
    </p:spTree>
  </p:cSld>
  <p:clrMapOvr>
    <a:masterClrMapping/>
  </p:clrMapOvr>
  <p:transition/>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xfrm>
            <a:off x="1000125" y="274638"/>
            <a:ext cx="7215188" cy="1143000"/>
          </a:xfrm>
        </p:spPr>
        <p:txBody>
          <a:bodyPr/>
          <a:lstStyle/>
          <a:p>
            <a:pPr eaLnBrk="1" hangingPunct="1"/>
            <a:r>
              <a:rPr lang="zh-CN" altLang="en-US" smtClean="0"/>
              <a:t>线索二叉树</a:t>
            </a:r>
          </a:p>
        </p:txBody>
      </p:sp>
      <p:sp>
        <p:nvSpPr>
          <p:cNvPr id="86020" name="Rectangle 3"/>
          <p:cNvSpPr>
            <a:spLocks noGrp="1" noChangeArrowheads="1"/>
          </p:cNvSpPr>
          <p:nvPr>
            <p:ph idx="1"/>
          </p:nvPr>
        </p:nvSpPr>
        <p:spPr>
          <a:xfrm>
            <a:off x="1000125" y="1600200"/>
            <a:ext cx="7215188" cy="4525963"/>
          </a:xfrm>
        </p:spPr>
        <p:txBody>
          <a:bodyPr/>
          <a:lstStyle/>
          <a:p>
            <a:pPr eaLnBrk="1" hangingPunct="1"/>
            <a:r>
              <a:rPr lang="zh-CN" altLang="en-US" dirty="0" smtClean="0">
                <a:solidFill>
                  <a:srgbClr val="0000FF"/>
                </a:solidFill>
              </a:rPr>
              <a:t>后继线索</a:t>
            </a:r>
            <a:r>
              <a:rPr lang="en-US" altLang="zh-CN" dirty="0" smtClean="0"/>
              <a:t>(</a:t>
            </a:r>
            <a:r>
              <a:rPr lang="zh-CN" altLang="en-US" dirty="0" smtClean="0"/>
              <a:t>右线索</a:t>
            </a:r>
            <a:r>
              <a:rPr lang="en-US" altLang="zh-CN" dirty="0" smtClean="0"/>
              <a:t>)</a:t>
            </a:r>
            <a:r>
              <a:rPr lang="zh-CN" altLang="en-US" dirty="0" smtClean="0"/>
              <a:t>：</a:t>
            </a:r>
          </a:p>
          <a:p>
            <a:pPr eaLnBrk="1" hangingPunct="1">
              <a:buFont typeface="Wingdings" pitchFamily="2" charset="2"/>
              <a:buNone/>
            </a:pPr>
            <a:r>
              <a:rPr lang="zh-CN" altLang="en-US" dirty="0" smtClean="0"/>
              <a:t>  在空右指针域中存放指向某次遍历得到的后继结点的指针。</a:t>
            </a:r>
          </a:p>
          <a:p>
            <a:pPr eaLnBrk="1" hangingPunct="1"/>
            <a:r>
              <a:rPr lang="zh-CN" altLang="en-US" dirty="0" smtClean="0">
                <a:solidFill>
                  <a:srgbClr val="0000FF"/>
                </a:solidFill>
              </a:rPr>
              <a:t>前驱线索</a:t>
            </a:r>
            <a:r>
              <a:rPr lang="en-US" altLang="zh-CN" dirty="0" smtClean="0"/>
              <a:t>(</a:t>
            </a:r>
            <a:r>
              <a:rPr lang="zh-CN" altLang="en-US" dirty="0" smtClean="0"/>
              <a:t>左线索</a:t>
            </a:r>
            <a:r>
              <a:rPr lang="en-US" altLang="zh-CN" dirty="0" smtClean="0"/>
              <a:t>)</a:t>
            </a:r>
            <a:r>
              <a:rPr lang="zh-CN" altLang="en-US" dirty="0" smtClean="0"/>
              <a:t>：</a:t>
            </a:r>
          </a:p>
          <a:p>
            <a:pPr eaLnBrk="1" hangingPunct="1">
              <a:buFont typeface="Wingdings" pitchFamily="2" charset="2"/>
              <a:buNone/>
            </a:pPr>
            <a:r>
              <a:rPr lang="zh-CN" altLang="en-US" dirty="0" smtClean="0"/>
              <a:t>  在空左指针域中存放指向某次遍历得到的前驱结点的指针。</a:t>
            </a:r>
          </a:p>
        </p:txBody>
      </p:sp>
      <p:sp>
        <p:nvSpPr>
          <p:cNvPr id="84996" name="灯片编号占位符 6"/>
          <p:cNvSpPr>
            <a:spLocks noGrp="1"/>
          </p:cNvSpPr>
          <p:nvPr>
            <p:ph type="sldNum" sz="quarter" idx="10"/>
          </p:nvPr>
        </p:nvSpPr>
        <p:spPr>
          <a:noFill/>
        </p:spPr>
        <p:txBody>
          <a:bodyPr/>
          <a:lstStyle/>
          <a:p>
            <a:fld id="{1D6E3690-C44F-4FB9-95A8-8C2C768BA55A}" type="slidenum">
              <a:rPr lang="zh-CN" altLang="en-US" smtClean="0"/>
              <a:pPr/>
              <a:t>100</a:t>
            </a:fld>
            <a:endParaRPr lang="en-US" altLang="zh-CN" smtClean="0"/>
          </a:p>
        </p:txBody>
      </p:sp>
    </p:spTree>
  </p:cSld>
  <p:clrMapOvr>
    <a:masterClrMapping/>
  </p:clrMapOvr>
  <p:transition/>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a:xfrm>
            <a:off x="1000125" y="274638"/>
            <a:ext cx="7215188" cy="1143000"/>
          </a:xfrm>
        </p:spPr>
        <p:txBody>
          <a:bodyPr/>
          <a:lstStyle/>
          <a:p>
            <a:pPr eaLnBrk="1" hangingPunct="1"/>
            <a:r>
              <a:rPr lang="zh-CN" altLang="en-US" smtClean="0"/>
              <a:t>线索二叉树</a:t>
            </a:r>
          </a:p>
        </p:txBody>
      </p:sp>
      <p:sp>
        <p:nvSpPr>
          <p:cNvPr id="89091" name="Rectangle 3"/>
          <p:cNvSpPr>
            <a:spLocks noGrp="1" noChangeArrowheads="1"/>
          </p:cNvSpPr>
          <p:nvPr>
            <p:ph idx="1"/>
          </p:nvPr>
        </p:nvSpPr>
        <p:spPr>
          <a:xfrm>
            <a:off x="1000125" y="1600200"/>
            <a:ext cx="7215188" cy="4525963"/>
          </a:xfrm>
        </p:spPr>
        <p:txBody>
          <a:bodyPr/>
          <a:lstStyle/>
          <a:p>
            <a:pPr eaLnBrk="1" hangingPunct="1"/>
            <a:r>
              <a:rPr lang="zh-CN" altLang="en-US" dirty="0" smtClean="0">
                <a:solidFill>
                  <a:srgbClr val="0000FF"/>
                </a:solidFill>
              </a:rPr>
              <a:t>线索二叉树</a:t>
            </a:r>
            <a:r>
              <a:rPr lang="zh-CN" altLang="en-US" dirty="0" smtClean="0"/>
              <a:t>：根据某次遍历</a:t>
            </a:r>
            <a:r>
              <a:rPr lang="en-US" altLang="zh-CN" dirty="0" smtClean="0"/>
              <a:t>, </a:t>
            </a:r>
            <a:r>
              <a:rPr lang="zh-CN" altLang="en-US" dirty="0" smtClean="0"/>
              <a:t>在二叉树中的相关空指针域都写入线索</a:t>
            </a:r>
            <a:r>
              <a:rPr lang="en-US" altLang="zh-CN" dirty="0" smtClean="0">
                <a:solidFill>
                  <a:srgbClr val="008000"/>
                </a:solidFill>
              </a:rPr>
              <a:t>(</a:t>
            </a:r>
            <a:r>
              <a:rPr lang="zh-CN" altLang="en-US" dirty="0" smtClean="0">
                <a:solidFill>
                  <a:srgbClr val="008000"/>
                </a:solidFill>
              </a:rPr>
              <a:t>后继线索或前驱线索</a:t>
            </a:r>
            <a:r>
              <a:rPr lang="en-US" altLang="zh-CN" dirty="0" smtClean="0">
                <a:solidFill>
                  <a:srgbClr val="008000"/>
                </a:solidFill>
              </a:rPr>
              <a:t>)</a:t>
            </a:r>
            <a:r>
              <a:rPr lang="zh-CN" altLang="en-US" dirty="0" smtClean="0"/>
              <a:t>，即成为线索二叉树。</a:t>
            </a:r>
            <a:endParaRPr lang="en-US" altLang="zh-CN" dirty="0" smtClean="0"/>
          </a:p>
          <a:p>
            <a:pPr eaLnBrk="1" hangingPunct="1"/>
            <a:r>
              <a:rPr lang="zh-CN" altLang="en-US" dirty="0" smtClean="0"/>
              <a:t>线索二叉树可理解为已经线索化的二叉树。</a:t>
            </a:r>
            <a:endParaRPr lang="en-US" altLang="zh-CN" dirty="0" smtClean="0"/>
          </a:p>
          <a:p>
            <a:pPr eaLnBrk="1" hangingPunct="1"/>
            <a:r>
              <a:rPr lang="zh-CN" altLang="en-US" dirty="0" smtClean="0">
                <a:solidFill>
                  <a:srgbClr val="0000FF"/>
                </a:solidFill>
              </a:rPr>
              <a:t>先序后继</a:t>
            </a:r>
            <a:r>
              <a:rPr lang="zh-CN" altLang="en-US" dirty="0" smtClean="0"/>
              <a:t>：先序遍历中得到的后继</a:t>
            </a:r>
            <a:r>
              <a:rPr lang="en-US" altLang="zh-CN" dirty="0" smtClean="0">
                <a:solidFill>
                  <a:srgbClr val="008000"/>
                </a:solidFill>
              </a:rPr>
              <a:t>(</a:t>
            </a:r>
            <a:r>
              <a:rPr lang="zh-CN" altLang="en-US" dirty="0" smtClean="0">
                <a:solidFill>
                  <a:srgbClr val="008000"/>
                </a:solidFill>
              </a:rPr>
              <a:t>先序前驱</a:t>
            </a:r>
            <a:r>
              <a:rPr lang="en-US" altLang="zh-CN" dirty="0" smtClean="0">
                <a:solidFill>
                  <a:srgbClr val="008000"/>
                </a:solidFill>
              </a:rPr>
              <a:t>, </a:t>
            </a:r>
            <a:r>
              <a:rPr lang="zh-CN" altLang="en-US" dirty="0" smtClean="0">
                <a:solidFill>
                  <a:srgbClr val="008000"/>
                </a:solidFill>
              </a:rPr>
              <a:t>中序后继</a:t>
            </a:r>
            <a:r>
              <a:rPr lang="en-US" altLang="zh-CN" dirty="0" smtClean="0">
                <a:solidFill>
                  <a:srgbClr val="008000"/>
                </a:solidFill>
              </a:rPr>
              <a:t>, </a:t>
            </a:r>
            <a:r>
              <a:rPr lang="zh-CN" altLang="en-US" dirty="0" smtClean="0">
                <a:solidFill>
                  <a:srgbClr val="008000"/>
                </a:solidFill>
              </a:rPr>
              <a:t>中序前驱</a:t>
            </a:r>
            <a:r>
              <a:rPr lang="en-US" altLang="zh-CN" dirty="0" smtClean="0">
                <a:solidFill>
                  <a:srgbClr val="008000"/>
                </a:solidFill>
              </a:rPr>
              <a:t>, </a:t>
            </a:r>
            <a:r>
              <a:rPr lang="zh-CN" altLang="en-US" dirty="0" smtClean="0">
                <a:solidFill>
                  <a:srgbClr val="008000"/>
                </a:solidFill>
              </a:rPr>
              <a:t>后序后继</a:t>
            </a:r>
            <a:r>
              <a:rPr lang="en-US" altLang="zh-CN" dirty="0" smtClean="0">
                <a:solidFill>
                  <a:srgbClr val="008000"/>
                </a:solidFill>
              </a:rPr>
              <a:t>, </a:t>
            </a:r>
            <a:r>
              <a:rPr lang="zh-CN" altLang="en-US" dirty="0" smtClean="0">
                <a:solidFill>
                  <a:srgbClr val="008000"/>
                </a:solidFill>
              </a:rPr>
              <a:t>后序前驱</a:t>
            </a:r>
            <a:r>
              <a:rPr lang="en-US" altLang="zh-CN" dirty="0" smtClean="0">
                <a:solidFill>
                  <a:srgbClr val="008000"/>
                </a:solidFill>
              </a:rPr>
              <a:t>)</a:t>
            </a:r>
            <a:r>
              <a:rPr lang="zh-CN" altLang="en-US" dirty="0" smtClean="0">
                <a:solidFill>
                  <a:srgbClr val="006600"/>
                </a:solidFill>
              </a:rPr>
              <a:t>。</a:t>
            </a:r>
            <a:endParaRPr lang="en-US" altLang="zh-CN" dirty="0" smtClean="0"/>
          </a:p>
        </p:txBody>
      </p:sp>
      <p:sp>
        <p:nvSpPr>
          <p:cNvPr id="86020" name="灯片编号占位符 6"/>
          <p:cNvSpPr>
            <a:spLocks noGrp="1"/>
          </p:cNvSpPr>
          <p:nvPr>
            <p:ph type="sldNum" sz="quarter" idx="10"/>
          </p:nvPr>
        </p:nvSpPr>
        <p:spPr>
          <a:noFill/>
        </p:spPr>
        <p:txBody>
          <a:bodyPr/>
          <a:lstStyle/>
          <a:p>
            <a:fld id="{CC5A686E-09EF-433B-8452-6E434109F7D7}" type="slidenum">
              <a:rPr lang="zh-CN" altLang="en-US" smtClean="0"/>
              <a:pPr/>
              <a:t>101</a:t>
            </a:fld>
            <a:endParaRPr lang="en-US" altLang="zh-CN" smtClean="0"/>
          </a:p>
        </p:txBody>
      </p:sp>
    </p:spTree>
  </p:cSld>
  <p:clrMapOvr>
    <a:masterClrMapping/>
  </p:clrMapOvr>
  <p:transition/>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419100" y="115888"/>
            <a:ext cx="7581900" cy="6481762"/>
            <a:chOff x="0" y="0"/>
            <a:chExt cx="4776" cy="4083"/>
          </a:xfrm>
        </p:grpSpPr>
        <p:grpSp>
          <p:nvGrpSpPr>
            <p:cNvPr id="3" name="Group 3"/>
            <p:cNvGrpSpPr>
              <a:grpSpLocks/>
            </p:cNvGrpSpPr>
            <p:nvPr/>
          </p:nvGrpSpPr>
          <p:grpSpPr bwMode="auto">
            <a:xfrm>
              <a:off x="360" y="0"/>
              <a:ext cx="4192" cy="2025"/>
              <a:chOff x="0" y="0"/>
              <a:chExt cx="4192" cy="2025"/>
            </a:xfrm>
          </p:grpSpPr>
          <p:grpSp>
            <p:nvGrpSpPr>
              <p:cNvPr id="4" name="Group 4"/>
              <p:cNvGrpSpPr>
                <a:grpSpLocks/>
              </p:cNvGrpSpPr>
              <p:nvPr/>
            </p:nvGrpSpPr>
            <p:grpSpPr bwMode="auto">
              <a:xfrm>
                <a:off x="0" y="48"/>
                <a:ext cx="1496" cy="1542"/>
                <a:chOff x="0" y="0"/>
                <a:chExt cx="1547" cy="1648"/>
              </a:xfrm>
            </p:grpSpPr>
            <p:sp>
              <p:nvSpPr>
                <p:cNvPr id="359429" name="Oval 5"/>
                <p:cNvSpPr>
                  <a:spLocks noChangeArrowheads="1"/>
                </p:cNvSpPr>
                <p:nvPr/>
              </p:nvSpPr>
              <p:spPr bwMode="auto">
                <a:xfrm>
                  <a:off x="495" y="0"/>
                  <a:ext cx="267" cy="237"/>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A</a:t>
                  </a:r>
                </a:p>
              </p:txBody>
            </p:sp>
            <p:sp>
              <p:nvSpPr>
                <p:cNvPr id="359430" name="Oval 6"/>
                <p:cNvSpPr>
                  <a:spLocks noChangeArrowheads="1"/>
                </p:cNvSpPr>
                <p:nvPr/>
              </p:nvSpPr>
              <p:spPr bwMode="auto">
                <a:xfrm>
                  <a:off x="1028" y="939"/>
                  <a:ext cx="268" cy="234"/>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F</a:t>
                  </a:r>
                </a:p>
              </p:txBody>
            </p:sp>
            <p:sp>
              <p:nvSpPr>
                <p:cNvPr id="359431" name="Oval 7"/>
                <p:cNvSpPr>
                  <a:spLocks noChangeArrowheads="1"/>
                </p:cNvSpPr>
                <p:nvPr/>
              </p:nvSpPr>
              <p:spPr bwMode="auto">
                <a:xfrm>
                  <a:off x="777" y="1403"/>
                  <a:ext cx="270" cy="237"/>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H</a:t>
                  </a:r>
                </a:p>
              </p:txBody>
            </p:sp>
            <p:sp>
              <p:nvSpPr>
                <p:cNvPr id="359432" name="Oval 8"/>
                <p:cNvSpPr>
                  <a:spLocks noChangeArrowheads="1"/>
                </p:cNvSpPr>
                <p:nvPr/>
              </p:nvSpPr>
              <p:spPr bwMode="auto">
                <a:xfrm>
                  <a:off x="1280" y="1403"/>
                  <a:ext cx="267" cy="237"/>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I</a:t>
                  </a:r>
                </a:p>
              </p:txBody>
            </p:sp>
            <p:sp>
              <p:nvSpPr>
                <p:cNvPr id="359433" name="Line 9"/>
                <p:cNvSpPr>
                  <a:spLocks noChangeShapeType="1"/>
                </p:cNvSpPr>
                <p:nvPr/>
              </p:nvSpPr>
              <p:spPr bwMode="auto">
                <a:xfrm flipH="1">
                  <a:off x="919" y="1145"/>
                  <a:ext cx="157" cy="262"/>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59434" name="Oval 10"/>
                <p:cNvSpPr>
                  <a:spLocks noChangeArrowheads="1"/>
                </p:cNvSpPr>
                <p:nvPr/>
              </p:nvSpPr>
              <p:spPr bwMode="auto">
                <a:xfrm>
                  <a:off x="541" y="947"/>
                  <a:ext cx="267" cy="237"/>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E</a:t>
                  </a:r>
                </a:p>
              </p:txBody>
            </p:sp>
            <p:sp>
              <p:nvSpPr>
                <p:cNvPr id="359435" name="Oval 11"/>
                <p:cNvSpPr>
                  <a:spLocks noChangeArrowheads="1"/>
                </p:cNvSpPr>
                <p:nvPr/>
              </p:nvSpPr>
              <p:spPr bwMode="auto">
                <a:xfrm>
                  <a:off x="290" y="1411"/>
                  <a:ext cx="270" cy="237"/>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G</a:t>
                  </a:r>
                </a:p>
              </p:txBody>
            </p:sp>
            <p:sp>
              <p:nvSpPr>
                <p:cNvPr id="359436" name="Oval 12"/>
                <p:cNvSpPr>
                  <a:spLocks noChangeArrowheads="1"/>
                </p:cNvSpPr>
                <p:nvPr/>
              </p:nvSpPr>
              <p:spPr bwMode="auto">
                <a:xfrm>
                  <a:off x="251" y="473"/>
                  <a:ext cx="268" cy="235"/>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B</a:t>
                  </a:r>
                </a:p>
              </p:txBody>
            </p:sp>
            <p:sp>
              <p:nvSpPr>
                <p:cNvPr id="359437" name="Oval 13"/>
                <p:cNvSpPr>
                  <a:spLocks noChangeArrowheads="1"/>
                </p:cNvSpPr>
                <p:nvPr/>
              </p:nvSpPr>
              <p:spPr bwMode="auto">
                <a:xfrm>
                  <a:off x="0" y="945"/>
                  <a:ext cx="267" cy="237"/>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D</a:t>
                  </a:r>
                </a:p>
              </p:txBody>
            </p:sp>
            <p:sp>
              <p:nvSpPr>
                <p:cNvPr id="359438" name="Oval 14"/>
                <p:cNvSpPr>
                  <a:spLocks noChangeArrowheads="1"/>
                </p:cNvSpPr>
                <p:nvPr/>
              </p:nvSpPr>
              <p:spPr bwMode="auto">
                <a:xfrm>
                  <a:off x="780" y="467"/>
                  <a:ext cx="267" cy="237"/>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C</a:t>
                  </a:r>
                </a:p>
              </p:txBody>
            </p:sp>
            <p:sp>
              <p:nvSpPr>
                <p:cNvPr id="359439" name="Line 15"/>
                <p:cNvSpPr>
                  <a:spLocks noChangeShapeType="1"/>
                </p:cNvSpPr>
                <p:nvPr/>
              </p:nvSpPr>
              <p:spPr bwMode="auto">
                <a:xfrm>
                  <a:off x="992" y="688"/>
                  <a:ext cx="156" cy="259"/>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59440" name="Line 16"/>
                <p:cNvSpPr>
                  <a:spLocks noChangeShapeType="1"/>
                </p:cNvSpPr>
                <p:nvPr/>
              </p:nvSpPr>
              <p:spPr bwMode="auto">
                <a:xfrm flipH="1">
                  <a:off x="439" y="1160"/>
                  <a:ext cx="153" cy="262"/>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59441" name="Line 17"/>
                <p:cNvSpPr>
                  <a:spLocks noChangeShapeType="1"/>
                </p:cNvSpPr>
                <p:nvPr/>
              </p:nvSpPr>
              <p:spPr bwMode="auto">
                <a:xfrm flipH="1">
                  <a:off x="699" y="688"/>
                  <a:ext cx="156" cy="259"/>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59442" name="Line 18"/>
                <p:cNvSpPr>
                  <a:spLocks noChangeShapeType="1"/>
                </p:cNvSpPr>
                <p:nvPr/>
              </p:nvSpPr>
              <p:spPr bwMode="auto">
                <a:xfrm flipH="1">
                  <a:off x="166" y="695"/>
                  <a:ext cx="153" cy="262"/>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59443" name="Line 19"/>
                <p:cNvSpPr>
                  <a:spLocks noChangeShapeType="1"/>
                </p:cNvSpPr>
                <p:nvPr/>
              </p:nvSpPr>
              <p:spPr bwMode="auto">
                <a:xfrm flipH="1">
                  <a:off x="410" y="222"/>
                  <a:ext cx="156" cy="259"/>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59444" name="Line 20"/>
                <p:cNvSpPr>
                  <a:spLocks noChangeShapeType="1"/>
                </p:cNvSpPr>
                <p:nvPr/>
              </p:nvSpPr>
              <p:spPr bwMode="auto">
                <a:xfrm>
                  <a:off x="1233" y="1153"/>
                  <a:ext cx="156" cy="259"/>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59445" name="Line 21"/>
                <p:cNvSpPr>
                  <a:spLocks noChangeShapeType="1"/>
                </p:cNvSpPr>
                <p:nvPr/>
              </p:nvSpPr>
              <p:spPr bwMode="auto">
                <a:xfrm>
                  <a:off x="707" y="215"/>
                  <a:ext cx="156" cy="260"/>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grpSp>
          <p:sp>
            <p:nvSpPr>
              <p:cNvPr id="359446" name="Rectangle 22"/>
              <p:cNvSpPr>
                <a:spLocks noChangeArrowheads="1"/>
              </p:cNvSpPr>
              <p:nvPr/>
            </p:nvSpPr>
            <p:spPr bwMode="auto">
              <a:xfrm>
                <a:off x="336" y="1723"/>
                <a:ext cx="816"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sz="2000" dirty="0">
                    <a:latin typeface="楷体" pitchFamily="49" charset="-122"/>
                    <a:ea typeface="楷体" pitchFamily="49" charset="-122"/>
                  </a:rPr>
                  <a:t>(</a:t>
                </a:r>
                <a:r>
                  <a:rPr lang="en-US" altLang="zh-CN" sz="2000" b="1" dirty="0">
                    <a:latin typeface="楷体" pitchFamily="49" charset="-122"/>
                    <a:ea typeface="楷体" pitchFamily="49" charset="-122"/>
                  </a:rPr>
                  <a:t>a) </a:t>
                </a:r>
                <a:r>
                  <a:rPr lang="zh-CN" altLang="en-US" sz="2000" b="1" dirty="0" smtClean="0">
                    <a:latin typeface="楷体" pitchFamily="49" charset="-122"/>
                    <a:ea typeface="楷体" pitchFamily="49" charset="-122"/>
                  </a:rPr>
                  <a:t>二叉树</a:t>
                </a:r>
                <a:r>
                  <a:rPr lang="zh-CN" altLang="en-US" dirty="0" smtClean="0">
                    <a:latin typeface="楷体" pitchFamily="49" charset="-122"/>
                    <a:ea typeface="楷体" pitchFamily="49" charset="-122"/>
                  </a:rPr>
                  <a:t> </a:t>
                </a:r>
                <a:endParaRPr lang="zh-CN" altLang="en-US" dirty="0">
                  <a:latin typeface="楷体" pitchFamily="49" charset="-122"/>
                  <a:ea typeface="楷体" pitchFamily="49" charset="-122"/>
                </a:endParaRPr>
              </a:p>
            </p:txBody>
          </p:sp>
          <p:sp>
            <p:nvSpPr>
              <p:cNvPr id="359447" name="Rectangle 23"/>
              <p:cNvSpPr>
                <a:spLocks noChangeArrowheads="1"/>
              </p:cNvSpPr>
              <p:nvPr/>
            </p:nvSpPr>
            <p:spPr bwMode="auto">
              <a:xfrm>
                <a:off x="2016" y="1662"/>
                <a:ext cx="2176" cy="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457200" indent="-457200" eaLnBrk="1" hangingPunct="1">
                  <a:buFont typeface="Arial" pitchFamily="34" charset="0"/>
                  <a:buNone/>
                </a:pPr>
                <a:r>
                  <a:rPr lang="en-US" altLang="zh-CN" sz="2000" b="1" dirty="0"/>
                  <a:t>(b)   </a:t>
                </a:r>
                <a:r>
                  <a:rPr lang="zh-CN" altLang="en-US" sz="2000" b="1" dirty="0">
                    <a:latin typeface="楷体" pitchFamily="49" charset="-122"/>
                    <a:ea typeface="楷体" pitchFamily="49" charset="-122"/>
                  </a:rPr>
                  <a:t>先序线索树的逻辑形式</a:t>
                </a:r>
              </a:p>
              <a:p>
                <a:pPr marL="457200" indent="-457200" eaLnBrk="1" hangingPunct="1">
                  <a:buFont typeface="Arial" pitchFamily="34" charset="0"/>
                  <a:buNone/>
                </a:pPr>
                <a:r>
                  <a:rPr lang="zh-CN" altLang="en-US" sz="2000" b="1" dirty="0">
                    <a:latin typeface="楷体" pitchFamily="49" charset="-122"/>
                    <a:ea typeface="楷体" pitchFamily="49" charset="-122"/>
                  </a:rPr>
                  <a:t>    </a:t>
                </a:r>
                <a:r>
                  <a:rPr lang="zh-CN" altLang="en-US" sz="2000" b="1" dirty="0" smtClean="0">
                    <a:latin typeface="楷体" pitchFamily="49" charset="-122"/>
                    <a:ea typeface="楷体" pitchFamily="49" charset="-122"/>
                  </a:rPr>
                  <a:t>结点</a:t>
                </a:r>
                <a:r>
                  <a:rPr lang="zh-CN" altLang="en-US" sz="2000" b="1" dirty="0">
                    <a:latin typeface="楷体" pitchFamily="49" charset="-122"/>
                    <a:ea typeface="楷体" pitchFamily="49" charset="-122"/>
                  </a:rPr>
                  <a:t>序列：</a:t>
                </a:r>
                <a:r>
                  <a:rPr lang="en-US" altLang="zh-CN" sz="2000" b="1" dirty="0">
                    <a:latin typeface="楷体" pitchFamily="49" charset="-122"/>
                    <a:ea typeface="楷体" pitchFamily="49" charset="-122"/>
                  </a:rPr>
                  <a:t>ABDCEGFHI</a:t>
                </a:r>
              </a:p>
            </p:txBody>
          </p:sp>
          <p:grpSp>
            <p:nvGrpSpPr>
              <p:cNvPr id="5" name="Group 24"/>
              <p:cNvGrpSpPr>
                <a:grpSpLocks/>
              </p:cNvGrpSpPr>
              <p:nvPr/>
            </p:nvGrpSpPr>
            <p:grpSpPr bwMode="auto">
              <a:xfrm>
                <a:off x="2072" y="0"/>
                <a:ext cx="2032" cy="1558"/>
                <a:chOff x="0" y="0"/>
                <a:chExt cx="2032" cy="1558"/>
              </a:xfrm>
            </p:grpSpPr>
            <p:grpSp>
              <p:nvGrpSpPr>
                <p:cNvPr id="6" name="Group 25"/>
                <p:cNvGrpSpPr>
                  <a:grpSpLocks/>
                </p:cNvGrpSpPr>
                <p:nvPr/>
              </p:nvGrpSpPr>
              <p:grpSpPr bwMode="auto">
                <a:xfrm>
                  <a:off x="128" y="0"/>
                  <a:ext cx="1496" cy="1542"/>
                  <a:chOff x="0" y="0"/>
                  <a:chExt cx="1547" cy="1648"/>
                </a:xfrm>
              </p:grpSpPr>
              <p:sp>
                <p:nvSpPr>
                  <p:cNvPr id="359450" name="Oval 26"/>
                  <p:cNvSpPr>
                    <a:spLocks noChangeArrowheads="1"/>
                  </p:cNvSpPr>
                  <p:nvPr/>
                </p:nvSpPr>
                <p:spPr bwMode="auto">
                  <a:xfrm>
                    <a:off x="495" y="0"/>
                    <a:ext cx="267" cy="237"/>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A</a:t>
                    </a:r>
                  </a:p>
                </p:txBody>
              </p:sp>
              <p:sp>
                <p:nvSpPr>
                  <p:cNvPr id="359451" name="Oval 27"/>
                  <p:cNvSpPr>
                    <a:spLocks noChangeArrowheads="1"/>
                  </p:cNvSpPr>
                  <p:nvPr/>
                </p:nvSpPr>
                <p:spPr bwMode="auto">
                  <a:xfrm>
                    <a:off x="1028" y="939"/>
                    <a:ext cx="268" cy="234"/>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F</a:t>
                    </a:r>
                  </a:p>
                </p:txBody>
              </p:sp>
              <p:sp>
                <p:nvSpPr>
                  <p:cNvPr id="359452" name="Oval 28"/>
                  <p:cNvSpPr>
                    <a:spLocks noChangeArrowheads="1"/>
                  </p:cNvSpPr>
                  <p:nvPr/>
                </p:nvSpPr>
                <p:spPr bwMode="auto">
                  <a:xfrm>
                    <a:off x="777" y="1403"/>
                    <a:ext cx="270" cy="237"/>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H</a:t>
                    </a:r>
                  </a:p>
                </p:txBody>
              </p:sp>
              <p:sp>
                <p:nvSpPr>
                  <p:cNvPr id="359453" name="Oval 29"/>
                  <p:cNvSpPr>
                    <a:spLocks noChangeArrowheads="1"/>
                  </p:cNvSpPr>
                  <p:nvPr/>
                </p:nvSpPr>
                <p:spPr bwMode="auto">
                  <a:xfrm>
                    <a:off x="1280" y="1403"/>
                    <a:ext cx="267" cy="237"/>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I</a:t>
                    </a:r>
                  </a:p>
                </p:txBody>
              </p:sp>
              <p:sp>
                <p:nvSpPr>
                  <p:cNvPr id="359454" name="Line 30"/>
                  <p:cNvSpPr>
                    <a:spLocks noChangeShapeType="1"/>
                  </p:cNvSpPr>
                  <p:nvPr/>
                </p:nvSpPr>
                <p:spPr bwMode="auto">
                  <a:xfrm flipH="1">
                    <a:off x="919" y="1145"/>
                    <a:ext cx="157" cy="262"/>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59455" name="Oval 31"/>
                  <p:cNvSpPr>
                    <a:spLocks noChangeArrowheads="1"/>
                  </p:cNvSpPr>
                  <p:nvPr/>
                </p:nvSpPr>
                <p:spPr bwMode="auto">
                  <a:xfrm>
                    <a:off x="541" y="947"/>
                    <a:ext cx="267" cy="237"/>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E</a:t>
                    </a:r>
                  </a:p>
                </p:txBody>
              </p:sp>
              <p:sp>
                <p:nvSpPr>
                  <p:cNvPr id="359456" name="Oval 32"/>
                  <p:cNvSpPr>
                    <a:spLocks noChangeArrowheads="1"/>
                  </p:cNvSpPr>
                  <p:nvPr/>
                </p:nvSpPr>
                <p:spPr bwMode="auto">
                  <a:xfrm>
                    <a:off x="290" y="1411"/>
                    <a:ext cx="270" cy="237"/>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G</a:t>
                    </a:r>
                  </a:p>
                </p:txBody>
              </p:sp>
              <p:sp>
                <p:nvSpPr>
                  <p:cNvPr id="359457" name="Oval 33"/>
                  <p:cNvSpPr>
                    <a:spLocks noChangeArrowheads="1"/>
                  </p:cNvSpPr>
                  <p:nvPr/>
                </p:nvSpPr>
                <p:spPr bwMode="auto">
                  <a:xfrm>
                    <a:off x="251" y="473"/>
                    <a:ext cx="268" cy="235"/>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B</a:t>
                    </a:r>
                  </a:p>
                </p:txBody>
              </p:sp>
              <p:sp>
                <p:nvSpPr>
                  <p:cNvPr id="359458" name="Oval 34"/>
                  <p:cNvSpPr>
                    <a:spLocks noChangeArrowheads="1"/>
                  </p:cNvSpPr>
                  <p:nvPr/>
                </p:nvSpPr>
                <p:spPr bwMode="auto">
                  <a:xfrm>
                    <a:off x="0" y="945"/>
                    <a:ext cx="267" cy="237"/>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D</a:t>
                    </a:r>
                  </a:p>
                </p:txBody>
              </p:sp>
              <p:sp>
                <p:nvSpPr>
                  <p:cNvPr id="359459" name="Oval 35"/>
                  <p:cNvSpPr>
                    <a:spLocks noChangeArrowheads="1"/>
                  </p:cNvSpPr>
                  <p:nvPr/>
                </p:nvSpPr>
                <p:spPr bwMode="auto">
                  <a:xfrm>
                    <a:off x="780" y="467"/>
                    <a:ext cx="267" cy="237"/>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C</a:t>
                    </a:r>
                  </a:p>
                </p:txBody>
              </p:sp>
              <p:sp>
                <p:nvSpPr>
                  <p:cNvPr id="359460" name="Line 36"/>
                  <p:cNvSpPr>
                    <a:spLocks noChangeShapeType="1"/>
                  </p:cNvSpPr>
                  <p:nvPr/>
                </p:nvSpPr>
                <p:spPr bwMode="auto">
                  <a:xfrm>
                    <a:off x="992" y="688"/>
                    <a:ext cx="156" cy="259"/>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59461" name="Line 37"/>
                  <p:cNvSpPr>
                    <a:spLocks noChangeShapeType="1"/>
                  </p:cNvSpPr>
                  <p:nvPr/>
                </p:nvSpPr>
                <p:spPr bwMode="auto">
                  <a:xfrm flipH="1">
                    <a:off x="439" y="1160"/>
                    <a:ext cx="153" cy="262"/>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59462" name="Line 38"/>
                  <p:cNvSpPr>
                    <a:spLocks noChangeShapeType="1"/>
                  </p:cNvSpPr>
                  <p:nvPr/>
                </p:nvSpPr>
                <p:spPr bwMode="auto">
                  <a:xfrm flipH="1">
                    <a:off x="699" y="688"/>
                    <a:ext cx="156" cy="259"/>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59463" name="Line 39"/>
                  <p:cNvSpPr>
                    <a:spLocks noChangeShapeType="1"/>
                  </p:cNvSpPr>
                  <p:nvPr/>
                </p:nvSpPr>
                <p:spPr bwMode="auto">
                  <a:xfrm flipH="1">
                    <a:off x="166" y="695"/>
                    <a:ext cx="153" cy="262"/>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59464" name="Line 40"/>
                  <p:cNvSpPr>
                    <a:spLocks noChangeShapeType="1"/>
                  </p:cNvSpPr>
                  <p:nvPr/>
                </p:nvSpPr>
                <p:spPr bwMode="auto">
                  <a:xfrm flipH="1">
                    <a:off x="410" y="222"/>
                    <a:ext cx="154" cy="259"/>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59465" name="Line 41"/>
                  <p:cNvSpPr>
                    <a:spLocks noChangeShapeType="1"/>
                  </p:cNvSpPr>
                  <p:nvPr/>
                </p:nvSpPr>
                <p:spPr bwMode="auto">
                  <a:xfrm>
                    <a:off x="1233" y="1153"/>
                    <a:ext cx="156" cy="259"/>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59466" name="Line 42"/>
                  <p:cNvSpPr>
                    <a:spLocks noChangeShapeType="1"/>
                  </p:cNvSpPr>
                  <p:nvPr/>
                </p:nvSpPr>
                <p:spPr bwMode="auto">
                  <a:xfrm>
                    <a:off x="707" y="215"/>
                    <a:ext cx="156" cy="260"/>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grpSp>
            <p:sp>
              <p:nvSpPr>
                <p:cNvPr id="359467" name="Freeform 43"/>
                <p:cNvSpPr>
                  <a:spLocks/>
                </p:cNvSpPr>
                <p:nvPr/>
              </p:nvSpPr>
              <p:spPr bwMode="auto">
                <a:xfrm>
                  <a:off x="0" y="606"/>
                  <a:ext cx="376" cy="336"/>
                </a:xfrm>
                <a:custGeom>
                  <a:avLst/>
                  <a:gdLst>
                    <a:gd name="T0" fmla="*/ 136 w 376"/>
                    <a:gd name="T1" fmla="*/ 336 h 336"/>
                    <a:gd name="T2" fmla="*/ 40 w 376"/>
                    <a:gd name="T3" fmla="*/ 240 h 336"/>
                    <a:gd name="T4" fmla="*/ 376 w 376"/>
                    <a:gd name="T5" fmla="*/ 0 h 336"/>
                    <a:gd name="T6" fmla="*/ 0 60000 65536"/>
                    <a:gd name="T7" fmla="*/ 0 60000 65536"/>
                    <a:gd name="T8" fmla="*/ 0 60000 65536"/>
                  </a:gdLst>
                  <a:ahLst/>
                  <a:cxnLst>
                    <a:cxn ang="T6">
                      <a:pos x="T0" y="T1"/>
                    </a:cxn>
                    <a:cxn ang="T7">
                      <a:pos x="T2" y="T3"/>
                    </a:cxn>
                    <a:cxn ang="T8">
                      <a:pos x="T4" y="T5"/>
                    </a:cxn>
                  </a:cxnLst>
                  <a:rect l="0" t="0" r="r" b="b"/>
                  <a:pathLst>
                    <a:path w="376" h="336">
                      <a:moveTo>
                        <a:pt x="136" y="336"/>
                      </a:moveTo>
                      <a:cubicBezTo>
                        <a:pt x="68" y="316"/>
                        <a:pt x="0" y="296"/>
                        <a:pt x="40" y="240"/>
                      </a:cubicBezTo>
                      <a:cubicBezTo>
                        <a:pt x="80" y="184"/>
                        <a:pt x="320" y="40"/>
                        <a:pt x="376" y="0"/>
                      </a:cubicBezTo>
                    </a:path>
                  </a:pathLst>
                </a:custGeom>
                <a:noFill/>
                <a:ln w="19050" cap="flat" cmpd="sng">
                  <a:solidFill>
                    <a:schemeClr val="hlink"/>
                  </a:solidFill>
                  <a:prstDash val="dash"/>
                  <a:round/>
                  <a:headEnd/>
                  <a:tailEnd type="triangle" w="med" len="med"/>
                </a:ln>
                <a:effectLst/>
              </p:spPr>
              <p:txBody>
                <a:bodyPr wrap="none"/>
                <a:lstStyle/>
                <a:p>
                  <a:endParaRPr lang="zh-CN" altLang="en-US"/>
                </a:p>
              </p:txBody>
            </p:sp>
            <p:sp>
              <p:nvSpPr>
                <p:cNvPr id="359468" name="Freeform 44"/>
                <p:cNvSpPr>
                  <a:spLocks/>
                </p:cNvSpPr>
                <p:nvPr/>
              </p:nvSpPr>
              <p:spPr bwMode="auto">
                <a:xfrm>
                  <a:off x="360" y="622"/>
                  <a:ext cx="328" cy="288"/>
                </a:xfrm>
                <a:custGeom>
                  <a:avLst/>
                  <a:gdLst>
                    <a:gd name="T0" fmla="*/ 240 w 328"/>
                    <a:gd name="T1" fmla="*/ 0 h 288"/>
                    <a:gd name="T2" fmla="*/ 288 w 328"/>
                    <a:gd name="T3" fmla="*/ 96 h 288"/>
                    <a:gd name="T4" fmla="*/ 0 w 328"/>
                    <a:gd name="T5" fmla="*/ 288 h 288"/>
                    <a:gd name="T6" fmla="*/ 0 60000 65536"/>
                    <a:gd name="T7" fmla="*/ 0 60000 65536"/>
                    <a:gd name="T8" fmla="*/ 0 60000 65536"/>
                  </a:gdLst>
                  <a:ahLst/>
                  <a:cxnLst>
                    <a:cxn ang="T6">
                      <a:pos x="T0" y="T1"/>
                    </a:cxn>
                    <a:cxn ang="T7">
                      <a:pos x="T2" y="T3"/>
                    </a:cxn>
                    <a:cxn ang="T8">
                      <a:pos x="T4" y="T5"/>
                    </a:cxn>
                  </a:cxnLst>
                  <a:rect l="0" t="0" r="r" b="b"/>
                  <a:pathLst>
                    <a:path w="328" h="288">
                      <a:moveTo>
                        <a:pt x="240" y="0"/>
                      </a:moveTo>
                      <a:cubicBezTo>
                        <a:pt x="284" y="24"/>
                        <a:pt x="328" y="48"/>
                        <a:pt x="288" y="96"/>
                      </a:cubicBezTo>
                      <a:cubicBezTo>
                        <a:pt x="248" y="144"/>
                        <a:pt x="48" y="256"/>
                        <a:pt x="0" y="288"/>
                      </a:cubicBezTo>
                    </a:path>
                  </a:pathLst>
                </a:custGeom>
                <a:noFill/>
                <a:ln w="19050" cap="flat" cmpd="sng">
                  <a:solidFill>
                    <a:schemeClr val="folHlink"/>
                  </a:solidFill>
                  <a:prstDash val="dash"/>
                  <a:round/>
                  <a:headEnd/>
                  <a:tailEnd type="triangle" w="med" len="med"/>
                </a:ln>
                <a:effectLst/>
              </p:spPr>
              <p:txBody>
                <a:bodyPr wrap="none"/>
                <a:lstStyle/>
                <a:p>
                  <a:endParaRPr lang="zh-CN" altLang="en-US"/>
                </a:p>
              </p:txBody>
            </p:sp>
            <p:sp>
              <p:nvSpPr>
                <p:cNvPr id="359469" name="Freeform 45"/>
                <p:cNvSpPr>
                  <a:spLocks/>
                </p:cNvSpPr>
                <p:nvPr/>
              </p:nvSpPr>
              <p:spPr bwMode="auto">
                <a:xfrm>
                  <a:off x="376" y="606"/>
                  <a:ext cx="528" cy="384"/>
                </a:xfrm>
                <a:custGeom>
                  <a:avLst/>
                  <a:gdLst>
                    <a:gd name="T0" fmla="*/ 0 w 528"/>
                    <a:gd name="T1" fmla="*/ 384 h 384"/>
                    <a:gd name="T2" fmla="*/ 528 w 528"/>
                    <a:gd name="T3" fmla="*/ 0 h 384"/>
                    <a:gd name="T4" fmla="*/ 0 60000 65536"/>
                    <a:gd name="T5" fmla="*/ 0 60000 65536"/>
                  </a:gdLst>
                  <a:ahLst/>
                  <a:cxnLst>
                    <a:cxn ang="T4">
                      <a:pos x="T0" y="T1"/>
                    </a:cxn>
                    <a:cxn ang="T5">
                      <a:pos x="T2" y="T3"/>
                    </a:cxn>
                  </a:cxnLst>
                  <a:rect l="0" t="0" r="r" b="b"/>
                  <a:pathLst>
                    <a:path w="528" h="384">
                      <a:moveTo>
                        <a:pt x="0" y="384"/>
                      </a:moveTo>
                      <a:cubicBezTo>
                        <a:pt x="220" y="224"/>
                        <a:pt x="440" y="64"/>
                        <a:pt x="528" y="0"/>
                      </a:cubicBezTo>
                    </a:path>
                  </a:pathLst>
                </a:custGeom>
                <a:noFill/>
                <a:ln w="19050" cap="flat" cmpd="sng">
                  <a:solidFill>
                    <a:schemeClr val="folHlink"/>
                  </a:solidFill>
                  <a:prstDash val="dash"/>
                  <a:round/>
                  <a:headEnd/>
                  <a:tailEnd type="triangle" w="med" len="med"/>
                </a:ln>
                <a:effectLst/>
              </p:spPr>
              <p:txBody>
                <a:bodyPr wrap="none"/>
                <a:lstStyle/>
                <a:p>
                  <a:endParaRPr lang="zh-CN" altLang="en-US"/>
                </a:p>
              </p:txBody>
            </p:sp>
            <p:sp>
              <p:nvSpPr>
                <p:cNvPr id="359470" name="Freeform 46"/>
                <p:cNvSpPr>
                  <a:spLocks/>
                </p:cNvSpPr>
                <p:nvPr/>
              </p:nvSpPr>
              <p:spPr bwMode="auto">
                <a:xfrm>
                  <a:off x="288" y="1046"/>
                  <a:ext cx="376" cy="336"/>
                </a:xfrm>
                <a:custGeom>
                  <a:avLst/>
                  <a:gdLst>
                    <a:gd name="T0" fmla="*/ 136 w 376"/>
                    <a:gd name="T1" fmla="*/ 336 h 336"/>
                    <a:gd name="T2" fmla="*/ 40 w 376"/>
                    <a:gd name="T3" fmla="*/ 240 h 336"/>
                    <a:gd name="T4" fmla="*/ 376 w 376"/>
                    <a:gd name="T5" fmla="*/ 0 h 336"/>
                    <a:gd name="T6" fmla="*/ 0 60000 65536"/>
                    <a:gd name="T7" fmla="*/ 0 60000 65536"/>
                    <a:gd name="T8" fmla="*/ 0 60000 65536"/>
                  </a:gdLst>
                  <a:ahLst/>
                  <a:cxnLst>
                    <a:cxn ang="T6">
                      <a:pos x="T0" y="T1"/>
                    </a:cxn>
                    <a:cxn ang="T7">
                      <a:pos x="T2" y="T3"/>
                    </a:cxn>
                    <a:cxn ang="T8">
                      <a:pos x="T4" y="T5"/>
                    </a:cxn>
                  </a:cxnLst>
                  <a:rect l="0" t="0" r="r" b="b"/>
                  <a:pathLst>
                    <a:path w="376" h="336">
                      <a:moveTo>
                        <a:pt x="136" y="336"/>
                      </a:moveTo>
                      <a:cubicBezTo>
                        <a:pt x="68" y="316"/>
                        <a:pt x="0" y="296"/>
                        <a:pt x="40" y="240"/>
                      </a:cubicBezTo>
                      <a:cubicBezTo>
                        <a:pt x="80" y="184"/>
                        <a:pt x="320" y="40"/>
                        <a:pt x="376" y="0"/>
                      </a:cubicBezTo>
                    </a:path>
                  </a:pathLst>
                </a:custGeom>
                <a:noFill/>
                <a:ln w="19050" cap="flat" cmpd="sng">
                  <a:solidFill>
                    <a:schemeClr val="hlink"/>
                  </a:solidFill>
                  <a:prstDash val="dash"/>
                  <a:round/>
                  <a:headEnd/>
                  <a:tailEnd type="triangle" w="med" len="med"/>
                </a:ln>
                <a:effectLst/>
              </p:spPr>
              <p:txBody>
                <a:bodyPr wrap="none"/>
                <a:lstStyle/>
                <a:p>
                  <a:endParaRPr lang="zh-CN" altLang="en-US"/>
                </a:p>
              </p:txBody>
            </p:sp>
            <p:sp>
              <p:nvSpPr>
                <p:cNvPr id="359471" name="Freeform 47"/>
                <p:cNvSpPr>
                  <a:spLocks/>
                </p:cNvSpPr>
                <p:nvPr/>
              </p:nvSpPr>
              <p:spPr bwMode="auto">
                <a:xfrm>
                  <a:off x="648" y="1062"/>
                  <a:ext cx="328" cy="288"/>
                </a:xfrm>
                <a:custGeom>
                  <a:avLst/>
                  <a:gdLst>
                    <a:gd name="T0" fmla="*/ 240 w 328"/>
                    <a:gd name="T1" fmla="*/ 0 h 288"/>
                    <a:gd name="T2" fmla="*/ 288 w 328"/>
                    <a:gd name="T3" fmla="*/ 96 h 288"/>
                    <a:gd name="T4" fmla="*/ 0 w 328"/>
                    <a:gd name="T5" fmla="*/ 288 h 288"/>
                    <a:gd name="T6" fmla="*/ 0 60000 65536"/>
                    <a:gd name="T7" fmla="*/ 0 60000 65536"/>
                    <a:gd name="T8" fmla="*/ 0 60000 65536"/>
                  </a:gdLst>
                  <a:ahLst/>
                  <a:cxnLst>
                    <a:cxn ang="T6">
                      <a:pos x="T0" y="T1"/>
                    </a:cxn>
                    <a:cxn ang="T7">
                      <a:pos x="T2" y="T3"/>
                    </a:cxn>
                    <a:cxn ang="T8">
                      <a:pos x="T4" y="T5"/>
                    </a:cxn>
                  </a:cxnLst>
                  <a:rect l="0" t="0" r="r" b="b"/>
                  <a:pathLst>
                    <a:path w="328" h="288">
                      <a:moveTo>
                        <a:pt x="240" y="0"/>
                      </a:moveTo>
                      <a:cubicBezTo>
                        <a:pt x="284" y="24"/>
                        <a:pt x="328" y="48"/>
                        <a:pt x="288" y="96"/>
                      </a:cubicBezTo>
                      <a:cubicBezTo>
                        <a:pt x="248" y="144"/>
                        <a:pt x="48" y="256"/>
                        <a:pt x="0" y="288"/>
                      </a:cubicBezTo>
                    </a:path>
                  </a:pathLst>
                </a:custGeom>
                <a:noFill/>
                <a:ln w="19050" cap="flat" cmpd="sng">
                  <a:solidFill>
                    <a:schemeClr val="folHlink"/>
                  </a:solidFill>
                  <a:prstDash val="dash"/>
                  <a:round/>
                  <a:headEnd/>
                  <a:tailEnd type="triangle" w="med" len="med"/>
                </a:ln>
                <a:effectLst/>
              </p:spPr>
              <p:txBody>
                <a:bodyPr wrap="none"/>
                <a:lstStyle/>
                <a:p>
                  <a:endParaRPr lang="zh-CN" altLang="en-US"/>
                </a:p>
              </p:txBody>
            </p:sp>
            <p:sp>
              <p:nvSpPr>
                <p:cNvPr id="359472" name="Line 48"/>
                <p:cNvSpPr>
                  <a:spLocks noChangeShapeType="1"/>
                </p:cNvSpPr>
                <p:nvPr/>
              </p:nvSpPr>
              <p:spPr bwMode="auto">
                <a:xfrm flipV="1">
                  <a:off x="672" y="1038"/>
                  <a:ext cx="464" cy="416"/>
                </a:xfrm>
                <a:prstGeom prst="line">
                  <a:avLst/>
                </a:prstGeom>
                <a:noFill/>
                <a:ln w="19050" cmpd="sng">
                  <a:solidFill>
                    <a:schemeClr val="folHlink"/>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59473" name="Freeform 49"/>
                <p:cNvSpPr>
                  <a:spLocks/>
                </p:cNvSpPr>
                <p:nvPr/>
              </p:nvSpPr>
              <p:spPr bwMode="auto">
                <a:xfrm>
                  <a:off x="1128" y="1510"/>
                  <a:ext cx="288" cy="48"/>
                </a:xfrm>
                <a:custGeom>
                  <a:avLst/>
                  <a:gdLst>
                    <a:gd name="T0" fmla="*/ 288 w 288"/>
                    <a:gd name="T1" fmla="*/ 0 h 48"/>
                    <a:gd name="T2" fmla="*/ 240 w 288"/>
                    <a:gd name="T3" fmla="*/ 48 h 48"/>
                    <a:gd name="T4" fmla="*/ 0 w 288"/>
                    <a:gd name="T5" fmla="*/ 0 h 48"/>
                    <a:gd name="T6" fmla="*/ 0 60000 65536"/>
                    <a:gd name="T7" fmla="*/ 0 60000 65536"/>
                    <a:gd name="T8" fmla="*/ 0 60000 65536"/>
                  </a:gdLst>
                  <a:ahLst/>
                  <a:cxnLst>
                    <a:cxn ang="T6">
                      <a:pos x="T0" y="T1"/>
                    </a:cxn>
                    <a:cxn ang="T7">
                      <a:pos x="T2" y="T3"/>
                    </a:cxn>
                    <a:cxn ang="T8">
                      <a:pos x="T4" y="T5"/>
                    </a:cxn>
                  </a:cxnLst>
                  <a:rect l="0" t="0" r="r" b="b"/>
                  <a:pathLst>
                    <a:path w="288" h="48">
                      <a:moveTo>
                        <a:pt x="288" y="0"/>
                      </a:moveTo>
                      <a:cubicBezTo>
                        <a:pt x="288" y="24"/>
                        <a:pt x="288" y="48"/>
                        <a:pt x="240" y="48"/>
                      </a:cubicBezTo>
                      <a:cubicBezTo>
                        <a:pt x="192" y="48"/>
                        <a:pt x="40" y="8"/>
                        <a:pt x="0" y="0"/>
                      </a:cubicBezTo>
                    </a:path>
                  </a:pathLst>
                </a:custGeom>
                <a:noFill/>
                <a:ln w="19050" cap="flat" cmpd="sng">
                  <a:solidFill>
                    <a:schemeClr val="hlink"/>
                  </a:solidFill>
                  <a:prstDash val="dash"/>
                  <a:round/>
                  <a:headEnd/>
                  <a:tailEnd type="triangle" w="med" len="med"/>
                </a:ln>
                <a:effectLst/>
              </p:spPr>
              <p:txBody>
                <a:bodyPr wrap="none"/>
                <a:lstStyle/>
                <a:p>
                  <a:endParaRPr lang="zh-CN" altLang="en-US"/>
                </a:p>
              </p:txBody>
            </p:sp>
            <p:sp>
              <p:nvSpPr>
                <p:cNvPr id="359474" name="Freeform 50"/>
                <p:cNvSpPr>
                  <a:spLocks/>
                </p:cNvSpPr>
                <p:nvPr/>
              </p:nvSpPr>
              <p:spPr bwMode="auto">
                <a:xfrm>
                  <a:off x="1624" y="1182"/>
                  <a:ext cx="144" cy="240"/>
                </a:xfrm>
                <a:custGeom>
                  <a:avLst/>
                  <a:gdLst>
                    <a:gd name="T0" fmla="*/ 0 w 96"/>
                    <a:gd name="T1" fmla="*/ 240 h 48"/>
                    <a:gd name="T2" fmla="*/ 144 w 96"/>
                    <a:gd name="T3" fmla="*/ 0 h 48"/>
                    <a:gd name="T4" fmla="*/ 0 60000 65536"/>
                    <a:gd name="T5" fmla="*/ 0 60000 65536"/>
                  </a:gdLst>
                  <a:ahLst/>
                  <a:cxnLst>
                    <a:cxn ang="T4">
                      <a:pos x="T0" y="T1"/>
                    </a:cxn>
                    <a:cxn ang="T5">
                      <a:pos x="T2" y="T3"/>
                    </a:cxn>
                  </a:cxnLst>
                  <a:rect l="0" t="0" r="r" b="b"/>
                  <a:pathLst>
                    <a:path w="96" h="48">
                      <a:moveTo>
                        <a:pt x="0" y="48"/>
                      </a:moveTo>
                      <a:cubicBezTo>
                        <a:pt x="40" y="28"/>
                        <a:pt x="80" y="8"/>
                        <a:pt x="96" y="0"/>
                      </a:cubicBezTo>
                    </a:path>
                  </a:pathLst>
                </a:custGeom>
                <a:noFill/>
                <a:ln w="19050" cap="flat" cmpd="sng">
                  <a:solidFill>
                    <a:schemeClr val="folHlink"/>
                  </a:solidFill>
                  <a:prstDash val="dash"/>
                  <a:round/>
                  <a:headEnd/>
                  <a:tailEnd type="triangle" w="med" len="med"/>
                </a:ln>
                <a:effectLst/>
              </p:spPr>
              <p:txBody>
                <a:bodyPr wrap="none"/>
                <a:lstStyle/>
                <a:p>
                  <a:endParaRPr lang="zh-CN" altLang="en-US"/>
                </a:p>
              </p:txBody>
            </p:sp>
            <p:sp>
              <p:nvSpPr>
                <p:cNvPr id="359475" name="Rectangle 51"/>
                <p:cNvSpPr>
                  <a:spLocks noChangeArrowheads="1"/>
                </p:cNvSpPr>
                <p:nvPr/>
              </p:nvSpPr>
              <p:spPr bwMode="auto">
                <a:xfrm>
                  <a:off x="1624" y="990"/>
                  <a:ext cx="408"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charset="0"/>
                    <a:buNone/>
                    <a:defRPr/>
                  </a:pPr>
                  <a:r>
                    <a:rPr lang="en-US" altLang="zh-CN">
                      <a:latin typeface="Times New Roman" charset="0"/>
                      <a:ea typeface="宋体" charset="0"/>
                    </a:rPr>
                    <a:t>NIL</a:t>
                  </a:r>
                </a:p>
              </p:txBody>
            </p:sp>
            <p:sp>
              <p:nvSpPr>
                <p:cNvPr id="359476" name="Freeform 52"/>
                <p:cNvSpPr>
                  <a:spLocks/>
                </p:cNvSpPr>
                <p:nvPr/>
              </p:nvSpPr>
              <p:spPr bwMode="auto">
                <a:xfrm>
                  <a:off x="1128" y="1102"/>
                  <a:ext cx="91" cy="272"/>
                </a:xfrm>
                <a:custGeom>
                  <a:avLst/>
                  <a:gdLst>
                    <a:gd name="T0" fmla="*/ 0 w 96"/>
                    <a:gd name="T1" fmla="*/ 272 h 240"/>
                    <a:gd name="T2" fmla="*/ 46 w 96"/>
                    <a:gd name="T3" fmla="*/ 218 h 240"/>
                    <a:gd name="T4" fmla="*/ 91 w 96"/>
                    <a:gd name="T5" fmla="*/ 0 h 240"/>
                    <a:gd name="T6" fmla="*/ 0 60000 65536"/>
                    <a:gd name="T7" fmla="*/ 0 60000 65536"/>
                    <a:gd name="T8" fmla="*/ 0 60000 65536"/>
                  </a:gdLst>
                  <a:ahLst/>
                  <a:cxnLst>
                    <a:cxn ang="T6">
                      <a:pos x="T0" y="T1"/>
                    </a:cxn>
                    <a:cxn ang="T7">
                      <a:pos x="T2" y="T3"/>
                    </a:cxn>
                    <a:cxn ang="T8">
                      <a:pos x="T4" y="T5"/>
                    </a:cxn>
                  </a:cxnLst>
                  <a:rect l="0" t="0" r="r" b="b"/>
                  <a:pathLst>
                    <a:path w="96" h="240">
                      <a:moveTo>
                        <a:pt x="0" y="240"/>
                      </a:moveTo>
                      <a:cubicBezTo>
                        <a:pt x="16" y="236"/>
                        <a:pt x="32" y="232"/>
                        <a:pt x="48" y="192"/>
                      </a:cubicBezTo>
                      <a:cubicBezTo>
                        <a:pt x="64" y="152"/>
                        <a:pt x="88" y="32"/>
                        <a:pt x="96" y="0"/>
                      </a:cubicBezTo>
                    </a:path>
                  </a:pathLst>
                </a:custGeom>
                <a:noFill/>
                <a:ln w="19050" cap="flat" cmpd="sng">
                  <a:solidFill>
                    <a:schemeClr val="hlink"/>
                  </a:solidFill>
                  <a:prstDash val="dash"/>
                  <a:round/>
                  <a:headEnd/>
                  <a:tailEnd type="triangle" w="med" len="med"/>
                </a:ln>
                <a:effectLst/>
              </p:spPr>
              <p:txBody>
                <a:bodyPr wrap="none"/>
                <a:lstStyle/>
                <a:p>
                  <a:endParaRPr lang="zh-CN" altLang="en-US"/>
                </a:p>
              </p:txBody>
            </p:sp>
            <p:sp>
              <p:nvSpPr>
                <p:cNvPr id="359477" name="Line 53"/>
                <p:cNvSpPr>
                  <a:spLocks noChangeShapeType="1"/>
                </p:cNvSpPr>
                <p:nvPr/>
              </p:nvSpPr>
              <p:spPr bwMode="auto">
                <a:xfrm>
                  <a:off x="1144" y="1422"/>
                  <a:ext cx="215" cy="0"/>
                </a:xfrm>
                <a:prstGeom prst="line">
                  <a:avLst/>
                </a:prstGeom>
                <a:noFill/>
                <a:ln w="19050" cmpd="sng">
                  <a:solidFill>
                    <a:schemeClr val="folHlink"/>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grpSp>
        </p:grpSp>
        <p:grpSp>
          <p:nvGrpSpPr>
            <p:cNvPr id="7" name="Group 54"/>
            <p:cNvGrpSpPr>
              <a:grpSpLocks/>
            </p:cNvGrpSpPr>
            <p:nvPr/>
          </p:nvGrpSpPr>
          <p:grpSpPr bwMode="auto">
            <a:xfrm>
              <a:off x="0" y="2136"/>
              <a:ext cx="4776" cy="1947"/>
              <a:chOff x="0" y="0"/>
              <a:chExt cx="4776" cy="1947"/>
            </a:xfrm>
          </p:grpSpPr>
          <p:sp>
            <p:nvSpPr>
              <p:cNvPr id="359479" name="Rectangle 55"/>
              <p:cNvSpPr>
                <a:spLocks noChangeArrowheads="1"/>
              </p:cNvSpPr>
              <p:nvPr/>
            </p:nvSpPr>
            <p:spPr bwMode="auto">
              <a:xfrm>
                <a:off x="2645" y="1584"/>
                <a:ext cx="2131" cy="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457200" indent="-457200" eaLnBrk="1" hangingPunct="1">
                  <a:buFont typeface="Arial" pitchFamily="34" charset="0"/>
                  <a:buNone/>
                </a:pPr>
                <a:r>
                  <a:rPr lang="en-US" altLang="zh-CN" sz="2000" b="1" dirty="0"/>
                  <a:t>(d)   </a:t>
                </a:r>
                <a:r>
                  <a:rPr lang="zh-CN" altLang="en-US" sz="2000" b="1" dirty="0">
                    <a:latin typeface="楷体" pitchFamily="49" charset="-122"/>
                    <a:ea typeface="楷体" pitchFamily="49" charset="-122"/>
                  </a:rPr>
                  <a:t>后序线索树的逻辑形式</a:t>
                </a:r>
              </a:p>
              <a:p>
                <a:pPr marL="457200" indent="-457200" eaLnBrk="1" hangingPunct="1">
                  <a:buFont typeface="Arial" pitchFamily="34" charset="0"/>
                  <a:buNone/>
                </a:pPr>
                <a:r>
                  <a:rPr lang="zh-CN" altLang="en-US" sz="2000" b="1" dirty="0">
                    <a:latin typeface="楷体" pitchFamily="49" charset="-122"/>
                    <a:ea typeface="楷体" pitchFamily="49" charset="-122"/>
                  </a:rPr>
                  <a:t>     </a:t>
                </a:r>
                <a:r>
                  <a:rPr lang="zh-CN" altLang="en-US" sz="2000" b="1" dirty="0" smtClean="0">
                    <a:latin typeface="楷体" pitchFamily="49" charset="-122"/>
                    <a:ea typeface="楷体" pitchFamily="49" charset="-122"/>
                  </a:rPr>
                  <a:t>结点</a:t>
                </a:r>
                <a:r>
                  <a:rPr lang="zh-CN" altLang="en-US" sz="2000" b="1" dirty="0">
                    <a:latin typeface="楷体" pitchFamily="49" charset="-122"/>
                    <a:ea typeface="楷体" pitchFamily="49" charset="-122"/>
                  </a:rPr>
                  <a:t>序列：</a:t>
                </a:r>
                <a:r>
                  <a:rPr lang="en-US" altLang="zh-CN" sz="2000" b="1" dirty="0">
                    <a:latin typeface="楷体" pitchFamily="49" charset="-122"/>
                    <a:ea typeface="楷体" pitchFamily="49" charset="-122"/>
                  </a:rPr>
                  <a:t>DBGEHIFCA</a:t>
                </a:r>
              </a:p>
            </p:txBody>
          </p:sp>
          <p:sp>
            <p:nvSpPr>
              <p:cNvPr id="359480" name="Rectangle 56"/>
              <p:cNvSpPr>
                <a:spLocks noChangeArrowheads="1"/>
              </p:cNvSpPr>
              <p:nvPr/>
            </p:nvSpPr>
            <p:spPr bwMode="auto">
              <a:xfrm>
                <a:off x="24" y="1584"/>
                <a:ext cx="2131" cy="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457200" indent="-457200" eaLnBrk="1" hangingPunct="1">
                  <a:buFont typeface="Arial" pitchFamily="34" charset="0"/>
                  <a:buNone/>
                </a:pPr>
                <a:r>
                  <a:rPr lang="en-US" altLang="zh-CN" sz="2000" b="1" dirty="0"/>
                  <a:t>(c)   </a:t>
                </a:r>
                <a:r>
                  <a:rPr lang="zh-CN" altLang="en-US" sz="2000" b="1" dirty="0">
                    <a:latin typeface="楷体" pitchFamily="49" charset="-122"/>
                    <a:ea typeface="楷体" pitchFamily="49" charset="-122"/>
                  </a:rPr>
                  <a:t>中序线索树的逻辑形式</a:t>
                </a:r>
              </a:p>
              <a:p>
                <a:pPr marL="457200" indent="-457200" eaLnBrk="1" hangingPunct="1">
                  <a:buFont typeface="Arial" pitchFamily="34" charset="0"/>
                  <a:buNone/>
                </a:pPr>
                <a:r>
                  <a:rPr lang="zh-CN" altLang="en-US" sz="2000" b="1" dirty="0" smtClean="0">
                    <a:latin typeface="楷体" pitchFamily="49" charset="-122"/>
                    <a:ea typeface="楷体" pitchFamily="49" charset="-122"/>
                  </a:rPr>
                  <a:t>    结点</a:t>
                </a:r>
                <a:r>
                  <a:rPr lang="zh-CN" altLang="en-US" sz="2000" b="1" dirty="0">
                    <a:latin typeface="楷体" pitchFamily="49" charset="-122"/>
                    <a:ea typeface="楷体" pitchFamily="49" charset="-122"/>
                  </a:rPr>
                  <a:t>序列：</a:t>
                </a:r>
                <a:r>
                  <a:rPr lang="en-US" altLang="zh-CN" sz="2000" b="1" dirty="0">
                    <a:latin typeface="楷体" pitchFamily="49" charset="-122"/>
                    <a:ea typeface="楷体" pitchFamily="49" charset="-122"/>
                  </a:rPr>
                  <a:t>DBAGECHFI</a:t>
                </a:r>
              </a:p>
            </p:txBody>
          </p:sp>
          <p:grpSp>
            <p:nvGrpSpPr>
              <p:cNvPr id="8" name="Group 57"/>
              <p:cNvGrpSpPr>
                <a:grpSpLocks/>
              </p:cNvGrpSpPr>
              <p:nvPr/>
            </p:nvGrpSpPr>
            <p:grpSpPr bwMode="auto">
              <a:xfrm>
                <a:off x="0" y="0"/>
                <a:ext cx="2280" cy="1542"/>
                <a:chOff x="0" y="0"/>
                <a:chExt cx="2280" cy="1542"/>
              </a:xfrm>
            </p:grpSpPr>
            <p:grpSp>
              <p:nvGrpSpPr>
                <p:cNvPr id="9" name="Group 58"/>
                <p:cNvGrpSpPr>
                  <a:grpSpLocks/>
                </p:cNvGrpSpPr>
                <p:nvPr/>
              </p:nvGrpSpPr>
              <p:grpSpPr bwMode="auto">
                <a:xfrm>
                  <a:off x="432" y="0"/>
                  <a:ext cx="1496" cy="1542"/>
                  <a:chOff x="0" y="0"/>
                  <a:chExt cx="1547" cy="1648"/>
                </a:xfrm>
              </p:grpSpPr>
              <p:sp>
                <p:nvSpPr>
                  <p:cNvPr id="359483" name="Oval 59"/>
                  <p:cNvSpPr>
                    <a:spLocks noChangeArrowheads="1"/>
                  </p:cNvSpPr>
                  <p:nvPr/>
                </p:nvSpPr>
                <p:spPr bwMode="auto">
                  <a:xfrm>
                    <a:off x="495" y="0"/>
                    <a:ext cx="267" cy="237"/>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A</a:t>
                    </a:r>
                  </a:p>
                </p:txBody>
              </p:sp>
              <p:sp>
                <p:nvSpPr>
                  <p:cNvPr id="359484" name="Oval 60"/>
                  <p:cNvSpPr>
                    <a:spLocks noChangeArrowheads="1"/>
                  </p:cNvSpPr>
                  <p:nvPr/>
                </p:nvSpPr>
                <p:spPr bwMode="auto">
                  <a:xfrm>
                    <a:off x="1028" y="939"/>
                    <a:ext cx="268" cy="234"/>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F</a:t>
                    </a:r>
                  </a:p>
                </p:txBody>
              </p:sp>
              <p:sp>
                <p:nvSpPr>
                  <p:cNvPr id="359485" name="Oval 61"/>
                  <p:cNvSpPr>
                    <a:spLocks noChangeArrowheads="1"/>
                  </p:cNvSpPr>
                  <p:nvPr/>
                </p:nvSpPr>
                <p:spPr bwMode="auto">
                  <a:xfrm>
                    <a:off x="777" y="1403"/>
                    <a:ext cx="270" cy="237"/>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H</a:t>
                    </a:r>
                  </a:p>
                </p:txBody>
              </p:sp>
              <p:sp>
                <p:nvSpPr>
                  <p:cNvPr id="359486" name="Oval 62"/>
                  <p:cNvSpPr>
                    <a:spLocks noChangeArrowheads="1"/>
                  </p:cNvSpPr>
                  <p:nvPr/>
                </p:nvSpPr>
                <p:spPr bwMode="auto">
                  <a:xfrm>
                    <a:off x="1280" y="1403"/>
                    <a:ext cx="267" cy="237"/>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I</a:t>
                    </a:r>
                  </a:p>
                </p:txBody>
              </p:sp>
              <p:sp>
                <p:nvSpPr>
                  <p:cNvPr id="359487" name="Line 63"/>
                  <p:cNvSpPr>
                    <a:spLocks noChangeShapeType="1"/>
                  </p:cNvSpPr>
                  <p:nvPr/>
                </p:nvSpPr>
                <p:spPr bwMode="auto">
                  <a:xfrm flipH="1">
                    <a:off x="919" y="1145"/>
                    <a:ext cx="157" cy="262"/>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59488" name="Oval 64"/>
                  <p:cNvSpPr>
                    <a:spLocks noChangeArrowheads="1"/>
                  </p:cNvSpPr>
                  <p:nvPr/>
                </p:nvSpPr>
                <p:spPr bwMode="auto">
                  <a:xfrm>
                    <a:off x="541" y="947"/>
                    <a:ext cx="267" cy="237"/>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E</a:t>
                    </a:r>
                  </a:p>
                </p:txBody>
              </p:sp>
              <p:sp>
                <p:nvSpPr>
                  <p:cNvPr id="359489" name="Oval 65"/>
                  <p:cNvSpPr>
                    <a:spLocks noChangeArrowheads="1"/>
                  </p:cNvSpPr>
                  <p:nvPr/>
                </p:nvSpPr>
                <p:spPr bwMode="auto">
                  <a:xfrm>
                    <a:off x="290" y="1411"/>
                    <a:ext cx="270" cy="237"/>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G</a:t>
                    </a:r>
                  </a:p>
                </p:txBody>
              </p:sp>
              <p:sp>
                <p:nvSpPr>
                  <p:cNvPr id="359490" name="Oval 66"/>
                  <p:cNvSpPr>
                    <a:spLocks noChangeArrowheads="1"/>
                  </p:cNvSpPr>
                  <p:nvPr/>
                </p:nvSpPr>
                <p:spPr bwMode="auto">
                  <a:xfrm>
                    <a:off x="251" y="473"/>
                    <a:ext cx="268" cy="235"/>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B</a:t>
                    </a:r>
                  </a:p>
                </p:txBody>
              </p:sp>
              <p:sp>
                <p:nvSpPr>
                  <p:cNvPr id="359491" name="Oval 67"/>
                  <p:cNvSpPr>
                    <a:spLocks noChangeArrowheads="1"/>
                  </p:cNvSpPr>
                  <p:nvPr/>
                </p:nvSpPr>
                <p:spPr bwMode="auto">
                  <a:xfrm>
                    <a:off x="0" y="945"/>
                    <a:ext cx="267" cy="237"/>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D</a:t>
                    </a:r>
                  </a:p>
                </p:txBody>
              </p:sp>
              <p:sp>
                <p:nvSpPr>
                  <p:cNvPr id="359492" name="Oval 68"/>
                  <p:cNvSpPr>
                    <a:spLocks noChangeArrowheads="1"/>
                  </p:cNvSpPr>
                  <p:nvPr/>
                </p:nvSpPr>
                <p:spPr bwMode="auto">
                  <a:xfrm>
                    <a:off x="780" y="467"/>
                    <a:ext cx="267" cy="237"/>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C</a:t>
                    </a:r>
                  </a:p>
                </p:txBody>
              </p:sp>
              <p:sp>
                <p:nvSpPr>
                  <p:cNvPr id="359493" name="Line 69"/>
                  <p:cNvSpPr>
                    <a:spLocks noChangeShapeType="1"/>
                  </p:cNvSpPr>
                  <p:nvPr/>
                </p:nvSpPr>
                <p:spPr bwMode="auto">
                  <a:xfrm>
                    <a:off x="992" y="688"/>
                    <a:ext cx="156" cy="259"/>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59494" name="Line 70"/>
                  <p:cNvSpPr>
                    <a:spLocks noChangeShapeType="1"/>
                  </p:cNvSpPr>
                  <p:nvPr/>
                </p:nvSpPr>
                <p:spPr bwMode="auto">
                  <a:xfrm flipH="1">
                    <a:off x="439" y="1160"/>
                    <a:ext cx="153" cy="262"/>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59495" name="Line 71"/>
                  <p:cNvSpPr>
                    <a:spLocks noChangeShapeType="1"/>
                  </p:cNvSpPr>
                  <p:nvPr/>
                </p:nvSpPr>
                <p:spPr bwMode="auto">
                  <a:xfrm flipH="1">
                    <a:off x="699" y="688"/>
                    <a:ext cx="156" cy="259"/>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59496" name="Line 72"/>
                  <p:cNvSpPr>
                    <a:spLocks noChangeShapeType="1"/>
                  </p:cNvSpPr>
                  <p:nvPr/>
                </p:nvSpPr>
                <p:spPr bwMode="auto">
                  <a:xfrm flipH="1">
                    <a:off x="166" y="695"/>
                    <a:ext cx="153" cy="262"/>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59497" name="Line 73"/>
                  <p:cNvSpPr>
                    <a:spLocks noChangeShapeType="1"/>
                  </p:cNvSpPr>
                  <p:nvPr/>
                </p:nvSpPr>
                <p:spPr bwMode="auto">
                  <a:xfrm flipH="1">
                    <a:off x="410" y="222"/>
                    <a:ext cx="156" cy="259"/>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59498" name="Line 74"/>
                  <p:cNvSpPr>
                    <a:spLocks noChangeShapeType="1"/>
                  </p:cNvSpPr>
                  <p:nvPr/>
                </p:nvSpPr>
                <p:spPr bwMode="auto">
                  <a:xfrm>
                    <a:off x="1233" y="1153"/>
                    <a:ext cx="156" cy="259"/>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59499" name="Line 75"/>
                  <p:cNvSpPr>
                    <a:spLocks noChangeShapeType="1"/>
                  </p:cNvSpPr>
                  <p:nvPr/>
                </p:nvSpPr>
                <p:spPr bwMode="auto">
                  <a:xfrm>
                    <a:off x="707" y="215"/>
                    <a:ext cx="156" cy="260"/>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grpSp>
            <p:sp>
              <p:nvSpPr>
                <p:cNvPr id="359500" name="Freeform 76"/>
                <p:cNvSpPr>
                  <a:spLocks/>
                </p:cNvSpPr>
                <p:nvPr/>
              </p:nvSpPr>
              <p:spPr bwMode="auto">
                <a:xfrm>
                  <a:off x="592" y="152"/>
                  <a:ext cx="328" cy="336"/>
                </a:xfrm>
                <a:custGeom>
                  <a:avLst/>
                  <a:gdLst>
                    <a:gd name="T0" fmla="*/ 88 w 328"/>
                    <a:gd name="T1" fmla="*/ 336 h 336"/>
                    <a:gd name="T2" fmla="*/ 40 w 328"/>
                    <a:gd name="T3" fmla="*/ 240 h 336"/>
                    <a:gd name="T4" fmla="*/ 328 w 328"/>
                    <a:gd name="T5" fmla="*/ 0 h 336"/>
                    <a:gd name="T6" fmla="*/ 0 60000 65536"/>
                    <a:gd name="T7" fmla="*/ 0 60000 65536"/>
                    <a:gd name="T8" fmla="*/ 0 60000 65536"/>
                  </a:gdLst>
                  <a:ahLst/>
                  <a:cxnLst>
                    <a:cxn ang="T6">
                      <a:pos x="T0" y="T1"/>
                    </a:cxn>
                    <a:cxn ang="T7">
                      <a:pos x="T2" y="T3"/>
                    </a:cxn>
                    <a:cxn ang="T8">
                      <a:pos x="T4" y="T5"/>
                    </a:cxn>
                  </a:cxnLst>
                  <a:rect l="0" t="0" r="r" b="b"/>
                  <a:pathLst>
                    <a:path w="328" h="336">
                      <a:moveTo>
                        <a:pt x="88" y="336"/>
                      </a:moveTo>
                      <a:cubicBezTo>
                        <a:pt x="44" y="316"/>
                        <a:pt x="0" y="296"/>
                        <a:pt x="40" y="240"/>
                      </a:cubicBezTo>
                      <a:cubicBezTo>
                        <a:pt x="80" y="184"/>
                        <a:pt x="280" y="40"/>
                        <a:pt x="328" y="0"/>
                      </a:cubicBezTo>
                    </a:path>
                  </a:pathLst>
                </a:custGeom>
                <a:noFill/>
                <a:ln w="19050" cap="flat" cmpd="sng">
                  <a:solidFill>
                    <a:schemeClr val="folHlink"/>
                  </a:solidFill>
                  <a:prstDash val="dashDot"/>
                  <a:round/>
                  <a:headEnd/>
                  <a:tailEnd type="triangle" w="med" len="med"/>
                </a:ln>
                <a:effectLst/>
              </p:spPr>
              <p:txBody>
                <a:bodyPr wrap="none"/>
                <a:lstStyle/>
                <a:p>
                  <a:endParaRPr lang="zh-CN" altLang="en-US"/>
                </a:p>
              </p:txBody>
            </p:sp>
            <p:sp>
              <p:nvSpPr>
                <p:cNvPr id="359501" name="Freeform 77"/>
                <p:cNvSpPr>
                  <a:spLocks/>
                </p:cNvSpPr>
                <p:nvPr/>
              </p:nvSpPr>
              <p:spPr bwMode="auto">
                <a:xfrm>
                  <a:off x="672" y="672"/>
                  <a:ext cx="136" cy="317"/>
                </a:xfrm>
                <a:custGeom>
                  <a:avLst/>
                  <a:gdLst>
                    <a:gd name="T0" fmla="*/ 0 w 168"/>
                    <a:gd name="T1" fmla="*/ 272 h 280"/>
                    <a:gd name="T2" fmla="*/ 117 w 168"/>
                    <a:gd name="T3" fmla="*/ 272 h 280"/>
                    <a:gd name="T4" fmla="*/ 117 w 168"/>
                    <a:gd name="T5" fmla="*/ 0 h 280"/>
                    <a:gd name="T6" fmla="*/ 0 60000 65536"/>
                    <a:gd name="T7" fmla="*/ 0 60000 65536"/>
                    <a:gd name="T8" fmla="*/ 0 60000 65536"/>
                  </a:gdLst>
                  <a:ahLst/>
                  <a:cxnLst>
                    <a:cxn ang="T6">
                      <a:pos x="T0" y="T1"/>
                    </a:cxn>
                    <a:cxn ang="T7">
                      <a:pos x="T2" y="T3"/>
                    </a:cxn>
                    <a:cxn ang="T8">
                      <a:pos x="T4" y="T5"/>
                    </a:cxn>
                  </a:cxnLst>
                  <a:rect l="0" t="0" r="r" b="b"/>
                  <a:pathLst>
                    <a:path w="168" h="280">
                      <a:moveTo>
                        <a:pt x="0" y="240"/>
                      </a:moveTo>
                      <a:cubicBezTo>
                        <a:pt x="60" y="260"/>
                        <a:pt x="120" y="280"/>
                        <a:pt x="144" y="240"/>
                      </a:cubicBezTo>
                      <a:cubicBezTo>
                        <a:pt x="168" y="200"/>
                        <a:pt x="144" y="40"/>
                        <a:pt x="144" y="0"/>
                      </a:cubicBezTo>
                    </a:path>
                  </a:pathLst>
                </a:custGeom>
                <a:noFill/>
                <a:ln w="19050" cap="flat" cmpd="sng">
                  <a:solidFill>
                    <a:schemeClr val="folHlink"/>
                  </a:solidFill>
                  <a:prstDash val="dash"/>
                  <a:round/>
                  <a:headEnd/>
                  <a:tailEnd type="triangle" w="med" len="med"/>
                </a:ln>
                <a:effectLst/>
              </p:spPr>
              <p:txBody>
                <a:bodyPr wrap="none"/>
                <a:lstStyle/>
                <a:p>
                  <a:endParaRPr lang="zh-CN" altLang="en-US"/>
                </a:p>
              </p:txBody>
            </p:sp>
            <p:sp>
              <p:nvSpPr>
                <p:cNvPr id="359502" name="Freeform 78"/>
                <p:cNvSpPr>
                  <a:spLocks/>
                </p:cNvSpPr>
                <p:nvPr/>
              </p:nvSpPr>
              <p:spPr bwMode="auto">
                <a:xfrm>
                  <a:off x="568" y="224"/>
                  <a:ext cx="560" cy="1168"/>
                </a:xfrm>
                <a:custGeom>
                  <a:avLst/>
                  <a:gdLst>
                    <a:gd name="T0" fmla="*/ 152 w 560"/>
                    <a:gd name="T1" fmla="*/ 1152 h 1168"/>
                    <a:gd name="T2" fmla="*/ 56 w 560"/>
                    <a:gd name="T3" fmla="*/ 1056 h 1168"/>
                    <a:gd name="T4" fmla="*/ 488 w 560"/>
                    <a:gd name="T5" fmla="*/ 480 h 1168"/>
                    <a:gd name="T6" fmla="*/ 488 w 560"/>
                    <a:gd name="T7" fmla="*/ 0 h 116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60" h="1168">
                      <a:moveTo>
                        <a:pt x="152" y="1152"/>
                      </a:moveTo>
                      <a:cubicBezTo>
                        <a:pt x="76" y="1160"/>
                        <a:pt x="0" y="1168"/>
                        <a:pt x="56" y="1056"/>
                      </a:cubicBezTo>
                      <a:cubicBezTo>
                        <a:pt x="112" y="944"/>
                        <a:pt x="416" y="656"/>
                        <a:pt x="488" y="480"/>
                      </a:cubicBezTo>
                      <a:cubicBezTo>
                        <a:pt x="560" y="304"/>
                        <a:pt x="488" y="80"/>
                        <a:pt x="488" y="0"/>
                      </a:cubicBezTo>
                    </a:path>
                  </a:pathLst>
                </a:custGeom>
                <a:noFill/>
                <a:ln w="19050" cap="flat" cmpd="sng">
                  <a:solidFill>
                    <a:schemeClr val="hlink"/>
                  </a:solidFill>
                  <a:prstDash val="dash"/>
                  <a:round/>
                  <a:headEnd/>
                  <a:tailEnd type="triangle" w="med" len="med"/>
                </a:ln>
                <a:effectLst/>
              </p:spPr>
              <p:txBody>
                <a:bodyPr wrap="none"/>
                <a:lstStyle/>
                <a:p>
                  <a:endParaRPr lang="zh-CN" altLang="en-US"/>
                </a:p>
              </p:txBody>
            </p:sp>
            <p:sp>
              <p:nvSpPr>
                <p:cNvPr id="359503" name="Freeform 79"/>
                <p:cNvSpPr>
                  <a:spLocks/>
                </p:cNvSpPr>
                <p:nvPr/>
              </p:nvSpPr>
              <p:spPr bwMode="auto">
                <a:xfrm>
                  <a:off x="968" y="1112"/>
                  <a:ext cx="136" cy="317"/>
                </a:xfrm>
                <a:custGeom>
                  <a:avLst/>
                  <a:gdLst>
                    <a:gd name="T0" fmla="*/ 0 w 144"/>
                    <a:gd name="T1" fmla="*/ 310 h 344"/>
                    <a:gd name="T2" fmla="*/ 91 w 144"/>
                    <a:gd name="T3" fmla="*/ 265 h 344"/>
                    <a:gd name="T4" fmla="*/ 136 w 144"/>
                    <a:gd name="T5" fmla="*/ 0 h 344"/>
                    <a:gd name="T6" fmla="*/ 0 60000 65536"/>
                    <a:gd name="T7" fmla="*/ 0 60000 65536"/>
                    <a:gd name="T8" fmla="*/ 0 60000 65536"/>
                  </a:gdLst>
                  <a:ahLst/>
                  <a:cxnLst>
                    <a:cxn ang="T6">
                      <a:pos x="T0" y="T1"/>
                    </a:cxn>
                    <a:cxn ang="T7">
                      <a:pos x="T2" y="T3"/>
                    </a:cxn>
                    <a:cxn ang="T8">
                      <a:pos x="T4" y="T5"/>
                    </a:cxn>
                  </a:cxnLst>
                  <a:rect l="0" t="0" r="r" b="b"/>
                  <a:pathLst>
                    <a:path w="144" h="344">
                      <a:moveTo>
                        <a:pt x="0" y="336"/>
                      </a:moveTo>
                      <a:cubicBezTo>
                        <a:pt x="36" y="340"/>
                        <a:pt x="72" y="344"/>
                        <a:pt x="96" y="288"/>
                      </a:cubicBezTo>
                      <a:cubicBezTo>
                        <a:pt x="120" y="232"/>
                        <a:pt x="136" y="48"/>
                        <a:pt x="144" y="0"/>
                      </a:cubicBezTo>
                    </a:path>
                  </a:pathLst>
                </a:custGeom>
                <a:noFill/>
                <a:ln w="19050" cap="flat" cmpd="sng">
                  <a:solidFill>
                    <a:schemeClr val="folHlink"/>
                  </a:solidFill>
                  <a:prstDash val="dash"/>
                  <a:round/>
                  <a:headEnd/>
                  <a:tailEnd type="triangle" w="med" len="med"/>
                </a:ln>
                <a:effectLst/>
              </p:spPr>
              <p:txBody>
                <a:bodyPr wrap="none"/>
                <a:lstStyle/>
                <a:p>
                  <a:endParaRPr lang="zh-CN" altLang="en-US"/>
                </a:p>
              </p:txBody>
            </p:sp>
            <p:sp>
              <p:nvSpPr>
                <p:cNvPr id="359504" name="Freeform 80"/>
                <p:cNvSpPr>
                  <a:spLocks/>
                </p:cNvSpPr>
                <p:nvPr/>
              </p:nvSpPr>
              <p:spPr bwMode="auto">
                <a:xfrm>
                  <a:off x="1208" y="664"/>
                  <a:ext cx="91" cy="317"/>
                </a:xfrm>
                <a:custGeom>
                  <a:avLst/>
                  <a:gdLst>
                    <a:gd name="T0" fmla="*/ 0 w 144"/>
                    <a:gd name="T1" fmla="*/ 310 h 344"/>
                    <a:gd name="T2" fmla="*/ 61 w 144"/>
                    <a:gd name="T3" fmla="*/ 265 h 344"/>
                    <a:gd name="T4" fmla="*/ 91 w 144"/>
                    <a:gd name="T5" fmla="*/ 0 h 344"/>
                    <a:gd name="T6" fmla="*/ 0 60000 65536"/>
                    <a:gd name="T7" fmla="*/ 0 60000 65536"/>
                    <a:gd name="T8" fmla="*/ 0 60000 65536"/>
                  </a:gdLst>
                  <a:ahLst/>
                  <a:cxnLst>
                    <a:cxn ang="T6">
                      <a:pos x="T0" y="T1"/>
                    </a:cxn>
                    <a:cxn ang="T7">
                      <a:pos x="T2" y="T3"/>
                    </a:cxn>
                    <a:cxn ang="T8">
                      <a:pos x="T4" y="T5"/>
                    </a:cxn>
                  </a:cxnLst>
                  <a:rect l="0" t="0" r="r" b="b"/>
                  <a:pathLst>
                    <a:path w="144" h="344">
                      <a:moveTo>
                        <a:pt x="0" y="336"/>
                      </a:moveTo>
                      <a:cubicBezTo>
                        <a:pt x="36" y="340"/>
                        <a:pt x="72" y="344"/>
                        <a:pt x="96" y="288"/>
                      </a:cubicBezTo>
                      <a:cubicBezTo>
                        <a:pt x="120" y="232"/>
                        <a:pt x="136" y="48"/>
                        <a:pt x="144" y="0"/>
                      </a:cubicBezTo>
                    </a:path>
                  </a:pathLst>
                </a:custGeom>
                <a:noFill/>
                <a:ln w="19050" cap="flat" cmpd="sng">
                  <a:solidFill>
                    <a:schemeClr val="folHlink"/>
                  </a:solidFill>
                  <a:prstDash val="dash"/>
                  <a:round/>
                  <a:headEnd/>
                  <a:tailEnd type="triangle" w="med" len="med"/>
                </a:ln>
                <a:effectLst/>
              </p:spPr>
              <p:txBody>
                <a:bodyPr wrap="none"/>
                <a:lstStyle/>
                <a:p>
                  <a:endParaRPr lang="zh-CN" altLang="en-US"/>
                </a:p>
              </p:txBody>
            </p:sp>
            <p:sp>
              <p:nvSpPr>
                <p:cNvPr id="359505" name="Freeform 81"/>
                <p:cNvSpPr>
                  <a:spLocks/>
                </p:cNvSpPr>
                <p:nvPr/>
              </p:nvSpPr>
              <p:spPr bwMode="auto">
                <a:xfrm>
                  <a:off x="1192" y="672"/>
                  <a:ext cx="192" cy="672"/>
                </a:xfrm>
                <a:custGeom>
                  <a:avLst/>
                  <a:gdLst>
                    <a:gd name="T0" fmla="*/ 24 w 192"/>
                    <a:gd name="T1" fmla="*/ 672 h 672"/>
                    <a:gd name="T2" fmla="*/ 24 w 192"/>
                    <a:gd name="T3" fmla="*/ 528 h 672"/>
                    <a:gd name="T4" fmla="*/ 168 w 192"/>
                    <a:gd name="T5" fmla="*/ 288 h 672"/>
                    <a:gd name="T6" fmla="*/ 168 w 192"/>
                    <a:gd name="T7" fmla="*/ 0 h 67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2" h="672">
                      <a:moveTo>
                        <a:pt x="24" y="672"/>
                      </a:moveTo>
                      <a:cubicBezTo>
                        <a:pt x="12" y="632"/>
                        <a:pt x="0" y="592"/>
                        <a:pt x="24" y="528"/>
                      </a:cubicBezTo>
                      <a:cubicBezTo>
                        <a:pt x="48" y="464"/>
                        <a:pt x="144" y="376"/>
                        <a:pt x="168" y="288"/>
                      </a:cubicBezTo>
                      <a:cubicBezTo>
                        <a:pt x="192" y="200"/>
                        <a:pt x="168" y="48"/>
                        <a:pt x="168" y="0"/>
                      </a:cubicBezTo>
                    </a:path>
                  </a:pathLst>
                </a:custGeom>
                <a:noFill/>
                <a:ln w="19050" cap="flat" cmpd="sng">
                  <a:solidFill>
                    <a:schemeClr val="hlink"/>
                  </a:solidFill>
                  <a:prstDash val="dash"/>
                  <a:round/>
                  <a:headEnd/>
                  <a:tailEnd type="triangle" w="med" len="med"/>
                </a:ln>
                <a:effectLst/>
              </p:spPr>
              <p:txBody>
                <a:bodyPr wrap="none"/>
                <a:lstStyle/>
                <a:p>
                  <a:endParaRPr lang="zh-CN" altLang="en-US"/>
                </a:p>
              </p:txBody>
            </p:sp>
            <p:sp>
              <p:nvSpPr>
                <p:cNvPr id="359506" name="Rectangle 82"/>
                <p:cNvSpPr>
                  <a:spLocks noChangeArrowheads="1"/>
                </p:cNvSpPr>
                <p:nvPr/>
              </p:nvSpPr>
              <p:spPr bwMode="auto">
                <a:xfrm>
                  <a:off x="0" y="512"/>
                  <a:ext cx="408"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charset="0"/>
                    <a:buNone/>
                    <a:defRPr/>
                  </a:pPr>
                  <a:r>
                    <a:rPr lang="en-US" altLang="zh-CN">
                      <a:latin typeface="Times New Roman" charset="0"/>
                      <a:ea typeface="宋体" charset="0"/>
                    </a:rPr>
                    <a:t>NIL</a:t>
                  </a:r>
                </a:p>
              </p:txBody>
            </p:sp>
            <p:sp>
              <p:nvSpPr>
                <p:cNvPr id="359507" name="Freeform 83"/>
                <p:cNvSpPr>
                  <a:spLocks/>
                </p:cNvSpPr>
                <p:nvPr/>
              </p:nvSpPr>
              <p:spPr bwMode="auto">
                <a:xfrm>
                  <a:off x="240" y="720"/>
                  <a:ext cx="192" cy="336"/>
                </a:xfrm>
                <a:custGeom>
                  <a:avLst/>
                  <a:gdLst>
                    <a:gd name="T0" fmla="*/ 192 w 192"/>
                    <a:gd name="T1" fmla="*/ 288 h 336"/>
                    <a:gd name="T2" fmla="*/ 48 w 192"/>
                    <a:gd name="T3" fmla="*/ 288 h 336"/>
                    <a:gd name="T4" fmla="*/ 0 w 192"/>
                    <a:gd name="T5" fmla="*/ 0 h 336"/>
                    <a:gd name="T6" fmla="*/ 0 60000 65536"/>
                    <a:gd name="T7" fmla="*/ 0 60000 65536"/>
                    <a:gd name="T8" fmla="*/ 0 60000 65536"/>
                  </a:gdLst>
                  <a:ahLst/>
                  <a:cxnLst>
                    <a:cxn ang="T6">
                      <a:pos x="T0" y="T1"/>
                    </a:cxn>
                    <a:cxn ang="T7">
                      <a:pos x="T2" y="T3"/>
                    </a:cxn>
                    <a:cxn ang="T8">
                      <a:pos x="T4" y="T5"/>
                    </a:cxn>
                  </a:cxnLst>
                  <a:rect l="0" t="0" r="r" b="b"/>
                  <a:pathLst>
                    <a:path w="192" h="336">
                      <a:moveTo>
                        <a:pt x="192" y="288"/>
                      </a:moveTo>
                      <a:cubicBezTo>
                        <a:pt x="136" y="312"/>
                        <a:pt x="80" y="336"/>
                        <a:pt x="48" y="288"/>
                      </a:cubicBezTo>
                      <a:cubicBezTo>
                        <a:pt x="16" y="240"/>
                        <a:pt x="8" y="48"/>
                        <a:pt x="0" y="0"/>
                      </a:cubicBezTo>
                    </a:path>
                  </a:pathLst>
                </a:custGeom>
                <a:noFill/>
                <a:ln w="19050" cap="flat" cmpd="sng">
                  <a:solidFill>
                    <a:schemeClr val="hlink"/>
                  </a:solidFill>
                  <a:prstDash val="dash"/>
                  <a:round/>
                  <a:headEnd/>
                  <a:tailEnd type="triangle" w="med" len="med"/>
                </a:ln>
                <a:effectLst/>
              </p:spPr>
              <p:txBody>
                <a:bodyPr wrap="none"/>
                <a:lstStyle/>
                <a:p>
                  <a:endParaRPr lang="zh-CN" altLang="en-US"/>
                </a:p>
              </p:txBody>
            </p:sp>
            <p:sp>
              <p:nvSpPr>
                <p:cNvPr id="359508" name="Freeform 84"/>
                <p:cNvSpPr>
                  <a:spLocks/>
                </p:cNvSpPr>
                <p:nvPr/>
              </p:nvSpPr>
              <p:spPr bwMode="auto">
                <a:xfrm>
                  <a:off x="1432" y="1088"/>
                  <a:ext cx="91" cy="317"/>
                </a:xfrm>
                <a:custGeom>
                  <a:avLst/>
                  <a:gdLst>
                    <a:gd name="T0" fmla="*/ 0 w 144"/>
                    <a:gd name="T1" fmla="*/ 310 h 344"/>
                    <a:gd name="T2" fmla="*/ 61 w 144"/>
                    <a:gd name="T3" fmla="*/ 265 h 344"/>
                    <a:gd name="T4" fmla="*/ 91 w 144"/>
                    <a:gd name="T5" fmla="*/ 0 h 344"/>
                    <a:gd name="T6" fmla="*/ 0 60000 65536"/>
                    <a:gd name="T7" fmla="*/ 0 60000 65536"/>
                    <a:gd name="T8" fmla="*/ 0 60000 65536"/>
                  </a:gdLst>
                  <a:ahLst/>
                  <a:cxnLst>
                    <a:cxn ang="T6">
                      <a:pos x="T0" y="T1"/>
                    </a:cxn>
                    <a:cxn ang="T7">
                      <a:pos x="T2" y="T3"/>
                    </a:cxn>
                    <a:cxn ang="T8">
                      <a:pos x="T4" y="T5"/>
                    </a:cxn>
                  </a:cxnLst>
                  <a:rect l="0" t="0" r="r" b="b"/>
                  <a:pathLst>
                    <a:path w="144" h="344">
                      <a:moveTo>
                        <a:pt x="0" y="336"/>
                      </a:moveTo>
                      <a:cubicBezTo>
                        <a:pt x="36" y="340"/>
                        <a:pt x="72" y="344"/>
                        <a:pt x="96" y="288"/>
                      </a:cubicBezTo>
                      <a:cubicBezTo>
                        <a:pt x="120" y="232"/>
                        <a:pt x="136" y="48"/>
                        <a:pt x="144" y="0"/>
                      </a:cubicBezTo>
                    </a:path>
                  </a:pathLst>
                </a:custGeom>
                <a:noFill/>
                <a:ln w="19050" cap="flat" cmpd="sng">
                  <a:solidFill>
                    <a:schemeClr val="folHlink"/>
                  </a:solidFill>
                  <a:prstDash val="dash"/>
                  <a:round/>
                  <a:headEnd/>
                  <a:tailEnd type="triangle" w="med" len="med"/>
                </a:ln>
                <a:effectLst/>
              </p:spPr>
              <p:txBody>
                <a:bodyPr wrap="none"/>
                <a:lstStyle/>
                <a:p>
                  <a:endParaRPr lang="zh-CN" altLang="en-US"/>
                </a:p>
              </p:txBody>
            </p:sp>
            <p:sp>
              <p:nvSpPr>
                <p:cNvPr id="359509" name="Freeform 85"/>
                <p:cNvSpPr>
                  <a:spLocks/>
                </p:cNvSpPr>
                <p:nvPr/>
              </p:nvSpPr>
              <p:spPr bwMode="auto">
                <a:xfrm>
                  <a:off x="1589" y="1104"/>
                  <a:ext cx="91" cy="385"/>
                </a:xfrm>
                <a:custGeom>
                  <a:avLst/>
                  <a:gdLst>
                    <a:gd name="T0" fmla="*/ 91 w 112"/>
                    <a:gd name="T1" fmla="*/ 370 h 400"/>
                    <a:gd name="T2" fmla="*/ 13 w 112"/>
                    <a:gd name="T3" fmla="*/ 323 h 400"/>
                    <a:gd name="T4" fmla="*/ 13 w 112"/>
                    <a:gd name="T5" fmla="*/ 0 h 400"/>
                    <a:gd name="T6" fmla="*/ 0 60000 65536"/>
                    <a:gd name="T7" fmla="*/ 0 60000 65536"/>
                    <a:gd name="T8" fmla="*/ 0 60000 65536"/>
                  </a:gdLst>
                  <a:ahLst/>
                  <a:cxnLst>
                    <a:cxn ang="T6">
                      <a:pos x="T0" y="T1"/>
                    </a:cxn>
                    <a:cxn ang="T7">
                      <a:pos x="T2" y="T3"/>
                    </a:cxn>
                    <a:cxn ang="T8">
                      <a:pos x="T4" y="T5"/>
                    </a:cxn>
                  </a:cxnLst>
                  <a:rect l="0" t="0" r="r" b="b"/>
                  <a:pathLst>
                    <a:path w="112" h="400">
                      <a:moveTo>
                        <a:pt x="112" y="384"/>
                      </a:moveTo>
                      <a:cubicBezTo>
                        <a:pt x="72" y="392"/>
                        <a:pt x="32" y="400"/>
                        <a:pt x="16" y="336"/>
                      </a:cubicBezTo>
                      <a:cubicBezTo>
                        <a:pt x="0" y="272"/>
                        <a:pt x="16" y="56"/>
                        <a:pt x="16" y="0"/>
                      </a:cubicBezTo>
                    </a:path>
                  </a:pathLst>
                </a:custGeom>
                <a:noFill/>
                <a:ln w="19050" cap="flat" cmpd="sng">
                  <a:solidFill>
                    <a:schemeClr val="hlink"/>
                  </a:solidFill>
                  <a:prstDash val="dash"/>
                  <a:round/>
                  <a:headEnd/>
                  <a:tailEnd type="triangle" w="med" len="med"/>
                </a:ln>
                <a:effectLst/>
              </p:spPr>
              <p:txBody>
                <a:bodyPr wrap="none"/>
                <a:lstStyle/>
                <a:p>
                  <a:endParaRPr lang="zh-CN" altLang="en-US"/>
                </a:p>
              </p:txBody>
            </p:sp>
            <p:sp>
              <p:nvSpPr>
                <p:cNvPr id="359510" name="Freeform 86"/>
                <p:cNvSpPr>
                  <a:spLocks/>
                </p:cNvSpPr>
                <p:nvPr/>
              </p:nvSpPr>
              <p:spPr bwMode="auto">
                <a:xfrm>
                  <a:off x="1936" y="1104"/>
                  <a:ext cx="136" cy="317"/>
                </a:xfrm>
                <a:custGeom>
                  <a:avLst/>
                  <a:gdLst>
                    <a:gd name="T0" fmla="*/ 0 w 144"/>
                    <a:gd name="T1" fmla="*/ 310 h 344"/>
                    <a:gd name="T2" fmla="*/ 91 w 144"/>
                    <a:gd name="T3" fmla="*/ 265 h 344"/>
                    <a:gd name="T4" fmla="*/ 136 w 144"/>
                    <a:gd name="T5" fmla="*/ 0 h 344"/>
                    <a:gd name="T6" fmla="*/ 0 60000 65536"/>
                    <a:gd name="T7" fmla="*/ 0 60000 65536"/>
                    <a:gd name="T8" fmla="*/ 0 60000 65536"/>
                  </a:gdLst>
                  <a:ahLst/>
                  <a:cxnLst>
                    <a:cxn ang="T6">
                      <a:pos x="T0" y="T1"/>
                    </a:cxn>
                    <a:cxn ang="T7">
                      <a:pos x="T2" y="T3"/>
                    </a:cxn>
                    <a:cxn ang="T8">
                      <a:pos x="T4" y="T5"/>
                    </a:cxn>
                  </a:cxnLst>
                  <a:rect l="0" t="0" r="r" b="b"/>
                  <a:pathLst>
                    <a:path w="144" h="344">
                      <a:moveTo>
                        <a:pt x="0" y="336"/>
                      </a:moveTo>
                      <a:cubicBezTo>
                        <a:pt x="36" y="340"/>
                        <a:pt x="72" y="344"/>
                        <a:pt x="96" y="288"/>
                      </a:cubicBezTo>
                      <a:cubicBezTo>
                        <a:pt x="120" y="232"/>
                        <a:pt x="136" y="48"/>
                        <a:pt x="144" y="0"/>
                      </a:cubicBezTo>
                    </a:path>
                  </a:pathLst>
                </a:custGeom>
                <a:noFill/>
                <a:ln w="19050" cap="flat" cmpd="sng">
                  <a:solidFill>
                    <a:schemeClr val="folHlink"/>
                  </a:solidFill>
                  <a:prstDash val="dash"/>
                  <a:round/>
                  <a:headEnd/>
                  <a:tailEnd type="triangle" w="med" len="med"/>
                </a:ln>
                <a:effectLst/>
              </p:spPr>
              <p:txBody>
                <a:bodyPr wrap="none"/>
                <a:lstStyle/>
                <a:p>
                  <a:endParaRPr lang="zh-CN" altLang="en-US"/>
                </a:p>
              </p:txBody>
            </p:sp>
            <p:sp>
              <p:nvSpPr>
                <p:cNvPr id="359511" name="Rectangle 87"/>
                <p:cNvSpPr>
                  <a:spLocks noChangeArrowheads="1"/>
                </p:cNvSpPr>
                <p:nvPr/>
              </p:nvSpPr>
              <p:spPr bwMode="auto">
                <a:xfrm>
                  <a:off x="1872" y="877"/>
                  <a:ext cx="408"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charset="0"/>
                    <a:buNone/>
                    <a:defRPr/>
                  </a:pPr>
                  <a:r>
                    <a:rPr lang="en-US" altLang="zh-CN">
                      <a:latin typeface="Times New Roman" charset="0"/>
                      <a:ea typeface="宋体" charset="0"/>
                    </a:rPr>
                    <a:t>NIL</a:t>
                  </a:r>
                </a:p>
              </p:txBody>
            </p:sp>
          </p:grpSp>
          <p:grpSp>
            <p:nvGrpSpPr>
              <p:cNvPr id="10" name="Group 88"/>
              <p:cNvGrpSpPr>
                <a:grpSpLocks/>
              </p:cNvGrpSpPr>
              <p:nvPr/>
            </p:nvGrpSpPr>
            <p:grpSpPr bwMode="auto">
              <a:xfrm>
                <a:off x="2664" y="0"/>
                <a:ext cx="2000" cy="1552"/>
                <a:chOff x="0" y="0"/>
                <a:chExt cx="2000" cy="1552"/>
              </a:xfrm>
            </p:grpSpPr>
            <p:grpSp>
              <p:nvGrpSpPr>
                <p:cNvPr id="11" name="Group 89"/>
                <p:cNvGrpSpPr>
                  <a:grpSpLocks/>
                </p:cNvGrpSpPr>
                <p:nvPr/>
              </p:nvGrpSpPr>
              <p:grpSpPr bwMode="auto">
                <a:xfrm>
                  <a:off x="432" y="0"/>
                  <a:ext cx="1496" cy="1542"/>
                  <a:chOff x="0" y="0"/>
                  <a:chExt cx="1547" cy="1648"/>
                </a:xfrm>
              </p:grpSpPr>
              <p:sp>
                <p:nvSpPr>
                  <p:cNvPr id="359514" name="Oval 90"/>
                  <p:cNvSpPr>
                    <a:spLocks noChangeArrowheads="1"/>
                  </p:cNvSpPr>
                  <p:nvPr/>
                </p:nvSpPr>
                <p:spPr bwMode="auto">
                  <a:xfrm>
                    <a:off x="495" y="0"/>
                    <a:ext cx="267" cy="237"/>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A</a:t>
                    </a:r>
                  </a:p>
                </p:txBody>
              </p:sp>
              <p:sp>
                <p:nvSpPr>
                  <p:cNvPr id="359515" name="Oval 91"/>
                  <p:cNvSpPr>
                    <a:spLocks noChangeArrowheads="1"/>
                  </p:cNvSpPr>
                  <p:nvPr/>
                </p:nvSpPr>
                <p:spPr bwMode="auto">
                  <a:xfrm>
                    <a:off x="1028" y="939"/>
                    <a:ext cx="268" cy="234"/>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F</a:t>
                    </a:r>
                  </a:p>
                </p:txBody>
              </p:sp>
              <p:sp>
                <p:nvSpPr>
                  <p:cNvPr id="359516" name="Oval 92"/>
                  <p:cNvSpPr>
                    <a:spLocks noChangeArrowheads="1"/>
                  </p:cNvSpPr>
                  <p:nvPr/>
                </p:nvSpPr>
                <p:spPr bwMode="auto">
                  <a:xfrm>
                    <a:off x="777" y="1403"/>
                    <a:ext cx="270" cy="237"/>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H</a:t>
                    </a:r>
                  </a:p>
                </p:txBody>
              </p:sp>
              <p:sp>
                <p:nvSpPr>
                  <p:cNvPr id="359517" name="Oval 93"/>
                  <p:cNvSpPr>
                    <a:spLocks noChangeArrowheads="1"/>
                  </p:cNvSpPr>
                  <p:nvPr/>
                </p:nvSpPr>
                <p:spPr bwMode="auto">
                  <a:xfrm>
                    <a:off x="1280" y="1403"/>
                    <a:ext cx="267" cy="237"/>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I</a:t>
                    </a:r>
                  </a:p>
                </p:txBody>
              </p:sp>
              <p:sp>
                <p:nvSpPr>
                  <p:cNvPr id="359518" name="Line 94"/>
                  <p:cNvSpPr>
                    <a:spLocks noChangeShapeType="1"/>
                  </p:cNvSpPr>
                  <p:nvPr/>
                </p:nvSpPr>
                <p:spPr bwMode="auto">
                  <a:xfrm flipH="1">
                    <a:off x="919" y="1145"/>
                    <a:ext cx="157" cy="262"/>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59519" name="Oval 95"/>
                  <p:cNvSpPr>
                    <a:spLocks noChangeArrowheads="1"/>
                  </p:cNvSpPr>
                  <p:nvPr/>
                </p:nvSpPr>
                <p:spPr bwMode="auto">
                  <a:xfrm>
                    <a:off x="541" y="947"/>
                    <a:ext cx="267" cy="237"/>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E</a:t>
                    </a:r>
                  </a:p>
                </p:txBody>
              </p:sp>
              <p:sp>
                <p:nvSpPr>
                  <p:cNvPr id="359520" name="Oval 96"/>
                  <p:cNvSpPr>
                    <a:spLocks noChangeArrowheads="1"/>
                  </p:cNvSpPr>
                  <p:nvPr/>
                </p:nvSpPr>
                <p:spPr bwMode="auto">
                  <a:xfrm>
                    <a:off x="290" y="1411"/>
                    <a:ext cx="270" cy="237"/>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G</a:t>
                    </a:r>
                  </a:p>
                </p:txBody>
              </p:sp>
              <p:sp>
                <p:nvSpPr>
                  <p:cNvPr id="359521" name="Oval 97"/>
                  <p:cNvSpPr>
                    <a:spLocks noChangeArrowheads="1"/>
                  </p:cNvSpPr>
                  <p:nvPr/>
                </p:nvSpPr>
                <p:spPr bwMode="auto">
                  <a:xfrm>
                    <a:off x="251" y="473"/>
                    <a:ext cx="268" cy="235"/>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B</a:t>
                    </a:r>
                  </a:p>
                </p:txBody>
              </p:sp>
              <p:sp>
                <p:nvSpPr>
                  <p:cNvPr id="359522" name="Oval 98"/>
                  <p:cNvSpPr>
                    <a:spLocks noChangeArrowheads="1"/>
                  </p:cNvSpPr>
                  <p:nvPr/>
                </p:nvSpPr>
                <p:spPr bwMode="auto">
                  <a:xfrm>
                    <a:off x="0" y="945"/>
                    <a:ext cx="267" cy="237"/>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D</a:t>
                    </a:r>
                  </a:p>
                </p:txBody>
              </p:sp>
              <p:sp>
                <p:nvSpPr>
                  <p:cNvPr id="359523" name="Oval 99"/>
                  <p:cNvSpPr>
                    <a:spLocks noChangeArrowheads="1"/>
                  </p:cNvSpPr>
                  <p:nvPr/>
                </p:nvSpPr>
                <p:spPr bwMode="auto">
                  <a:xfrm>
                    <a:off x="780" y="467"/>
                    <a:ext cx="267" cy="237"/>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C</a:t>
                    </a:r>
                  </a:p>
                </p:txBody>
              </p:sp>
              <p:sp>
                <p:nvSpPr>
                  <p:cNvPr id="359524" name="Line 100"/>
                  <p:cNvSpPr>
                    <a:spLocks noChangeShapeType="1"/>
                  </p:cNvSpPr>
                  <p:nvPr/>
                </p:nvSpPr>
                <p:spPr bwMode="auto">
                  <a:xfrm>
                    <a:off x="992" y="688"/>
                    <a:ext cx="156" cy="259"/>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59525" name="Line 101"/>
                  <p:cNvSpPr>
                    <a:spLocks noChangeShapeType="1"/>
                  </p:cNvSpPr>
                  <p:nvPr/>
                </p:nvSpPr>
                <p:spPr bwMode="auto">
                  <a:xfrm flipH="1">
                    <a:off x="439" y="1160"/>
                    <a:ext cx="153" cy="262"/>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59526" name="Line 102"/>
                  <p:cNvSpPr>
                    <a:spLocks noChangeShapeType="1"/>
                  </p:cNvSpPr>
                  <p:nvPr/>
                </p:nvSpPr>
                <p:spPr bwMode="auto">
                  <a:xfrm flipH="1">
                    <a:off x="699" y="688"/>
                    <a:ext cx="156" cy="259"/>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59527" name="Line 103"/>
                  <p:cNvSpPr>
                    <a:spLocks noChangeShapeType="1"/>
                  </p:cNvSpPr>
                  <p:nvPr/>
                </p:nvSpPr>
                <p:spPr bwMode="auto">
                  <a:xfrm flipH="1">
                    <a:off x="166" y="695"/>
                    <a:ext cx="153" cy="262"/>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59528" name="Line 104"/>
                  <p:cNvSpPr>
                    <a:spLocks noChangeShapeType="1"/>
                  </p:cNvSpPr>
                  <p:nvPr/>
                </p:nvSpPr>
                <p:spPr bwMode="auto">
                  <a:xfrm flipH="1">
                    <a:off x="410" y="222"/>
                    <a:ext cx="156" cy="259"/>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59529" name="Line 105"/>
                  <p:cNvSpPr>
                    <a:spLocks noChangeShapeType="1"/>
                  </p:cNvSpPr>
                  <p:nvPr/>
                </p:nvSpPr>
                <p:spPr bwMode="auto">
                  <a:xfrm>
                    <a:off x="1233" y="1153"/>
                    <a:ext cx="156" cy="259"/>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59530" name="Line 106"/>
                  <p:cNvSpPr>
                    <a:spLocks noChangeShapeType="1"/>
                  </p:cNvSpPr>
                  <p:nvPr/>
                </p:nvSpPr>
                <p:spPr bwMode="auto">
                  <a:xfrm>
                    <a:off x="707" y="215"/>
                    <a:ext cx="156" cy="260"/>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grpSp>
            <p:sp>
              <p:nvSpPr>
                <p:cNvPr id="359531" name="Freeform 107"/>
                <p:cNvSpPr>
                  <a:spLocks/>
                </p:cNvSpPr>
                <p:nvPr/>
              </p:nvSpPr>
              <p:spPr bwMode="auto">
                <a:xfrm>
                  <a:off x="672" y="672"/>
                  <a:ext cx="91" cy="317"/>
                </a:xfrm>
                <a:custGeom>
                  <a:avLst/>
                  <a:gdLst>
                    <a:gd name="T0" fmla="*/ 0 w 168"/>
                    <a:gd name="T1" fmla="*/ 272 h 280"/>
                    <a:gd name="T2" fmla="*/ 78 w 168"/>
                    <a:gd name="T3" fmla="*/ 272 h 280"/>
                    <a:gd name="T4" fmla="*/ 78 w 168"/>
                    <a:gd name="T5" fmla="*/ 0 h 280"/>
                    <a:gd name="T6" fmla="*/ 0 60000 65536"/>
                    <a:gd name="T7" fmla="*/ 0 60000 65536"/>
                    <a:gd name="T8" fmla="*/ 0 60000 65536"/>
                  </a:gdLst>
                  <a:ahLst/>
                  <a:cxnLst>
                    <a:cxn ang="T6">
                      <a:pos x="T0" y="T1"/>
                    </a:cxn>
                    <a:cxn ang="T7">
                      <a:pos x="T2" y="T3"/>
                    </a:cxn>
                    <a:cxn ang="T8">
                      <a:pos x="T4" y="T5"/>
                    </a:cxn>
                  </a:cxnLst>
                  <a:rect l="0" t="0" r="r" b="b"/>
                  <a:pathLst>
                    <a:path w="168" h="280">
                      <a:moveTo>
                        <a:pt x="0" y="240"/>
                      </a:moveTo>
                      <a:cubicBezTo>
                        <a:pt x="60" y="260"/>
                        <a:pt x="120" y="280"/>
                        <a:pt x="144" y="240"/>
                      </a:cubicBezTo>
                      <a:cubicBezTo>
                        <a:pt x="168" y="200"/>
                        <a:pt x="144" y="40"/>
                        <a:pt x="144" y="0"/>
                      </a:cubicBezTo>
                    </a:path>
                  </a:pathLst>
                </a:custGeom>
                <a:noFill/>
                <a:ln w="19050" cap="flat" cmpd="sng">
                  <a:solidFill>
                    <a:schemeClr val="folHlink"/>
                  </a:solidFill>
                  <a:prstDash val="dash"/>
                  <a:round/>
                  <a:headEnd/>
                  <a:tailEnd type="triangle" w="med" len="med"/>
                </a:ln>
                <a:effectLst/>
              </p:spPr>
              <p:txBody>
                <a:bodyPr wrap="none"/>
                <a:lstStyle/>
                <a:p>
                  <a:endParaRPr lang="zh-CN" altLang="en-US"/>
                </a:p>
              </p:txBody>
            </p:sp>
            <p:sp>
              <p:nvSpPr>
                <p:cNvPr id="359532" name="Freeform 108"/>
                <p:cNvSpPr>
                  <a:spLocks/>
                </p:cNvSpPr>
                <p:nvPr/>
              </p:nvSpPr>
              <p:spPr bwMode="auto">
                <a:xfrm>
                  <a:off x="960" y="1104"/>
                  <a:ext cx="91" cy="317"/>
                </a:xfrm>
                <a:custGeom>
                  <a:avLst/>
                  <a:gdLst>
                    <a:gd name="T0" fmla="*/ 0 w 144"/>
                    <a:gd name="T1" fmla="*/ 310 h 344"/>
                    <a:gd name="T2" fmla="*/ 61 w 144"/>
                    <a:gd name="T3" fmla="*/ 265 h 344"/>
                    <a:gd name="T4" fmla="*/ 91 w 144"/>
                    <a:gd name="T5" fmla="*/ 0 h 344"/>
                    <a:gd name="T6" fmla="*/ 0 60000 65536"/>
                    <a:gd name="T7" fmla="*/ 0 60000 65536"/>
                    <a:gd name="T8" fmla="*/ 0 60000 65536"/>
                  </a:gdLst>
                  <a:ahLst/>
                  <a:cxnLst>
                    <a:cxn ang="T6">
                      <a:pos x="T0" y="T1"/>
                    </a:cxn>
                    <a:cxn ang="T7">
                      <a:pos x="T2" y="T3"/>
                    </a:cxn>
                    <a:cxn ang="T8">
                      <a:pos x="T4" y="T5"/>
                    </a:cxn>
                  </a:cxnLst>
                  <a:rect l="0" t="0" r="r" b="b"/>
                  <a:pathLst>
                    <a:path w="144" h="344">
                      <a:moveTo>
                        <a:pt x="0" y="336"/>
                      </a:moveTo>
                      <a:cubicBezTo>
                        <a:pt x="36" y="340"/>
                        <a:pt x="72" y="344"/>
                        <a:pt x="96" y="288"/>
                      </a:cubicBezTo>
                      <a:cubicBezTo>
                        <a:pt x="120" y="232"/>
                        <a:pt x="136" y="48"/>
                        <a:pt x="144" y="0"/>
                      </a:cubicBezTo>
                    </a:path>
                  </a:pathLst>
                </a:custGeom>
                <a:noFill/>
                <a:ln w="19050" cap="flat" cmpd="sng">
                  <a:solidFill>
                    <a:schemeClr val="folHlink"/>
                  </a:solidFill>
                  <a:prstDash val="dash"/>
                  <a:round/>
                  <a:headEnd/>
                  <a:tailEnd type="triangle" w="med" len="med"/>
                </a:ln>
                <a:effectLst/>
              </p:spPr>
              <p:txBody>
                <a:bodyPr wrap="none"/>
                <a:lstStyle/>
                <a:p>
                  <a:endParaRPr lang="zh-CN" altLang="en-US"/>
                </a:p>
              </p:txBody>
            </p:sp>
            <p:sp>
              <p:nvSpPr>
                <p:cNvPr id="359533" name="Rectangle 109"/>
                <p:cNvSpPr>
                  <a:spLocks noChangeArrowheads="1"/>
                </p:cNvSpPr>
                <p:nvPr/>
              </p:nvSpPr>
              <p:spPr bwMode="auto">
                <a:xfrm>
                  <a:off x="0" y="512"/>
                  <a:ext cx="408"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charset="0"/>
                    <a:buNone/>
                    <a:defRPr/>
                  </a:pPr>
                  <a:r>
                    <a:rPr lang="en-US" altLang="zh-CN">
                      <a:latin typeface="Times New Roman" charset="0"/>
                      <a:ea typeface="宋体" charset="0"/>
                    </a:rPr>
                    <a:t>NIL</a:t>
                  </a:r>
                </a:p>
              </p:txBody>
            </p:sp>
            <p:sp>
              <p:nvSpPr>
                <p:cNvPr id="359534" name="Freeform 110"/>
                <p:cNvSpPr>
                  <a:spLocks/>
                </p:cNvSpPr>
                <p:nvPr/>
              </p:nvSpPr>
              <p:spPr bwMode="auto">
                <a:xfrm>
                  <a:off x="240" y="720"/>
                  <a:ext cx="192" cy="336"/>
                </a:xfrm>
                <a:custGeom>
                  <a:avLst/>
                  <a:gdLst>
                    <a:gd name="T0" fmla="*/ 192 w 192"/>
                    <a:gd name="T1" fmla="*/ 288 h 336"/>
                    <a:gd name="T2" fmla="*/ 48 w 192"/>
                    <a:gd name="T3" fmla="*/ 288 h 336"/>
                    <a:gd name="T4" fmla="*/ 0 w 192"/>
                    <a:gd name="T5" fmla="*/ 0 h 336"/>
                    <a:gd name="T6" fmla="*/ 0 60000 65536"/>
                    <a:gd name="T7" fmla="*/ 0 60000 65536"/>
                    <a:gd name="T8" fmla="*/ 0 60000 65536"/>
                  </a:gdLst>
                  <a:ahLst/>
                  <a:cxnLst>
                    <a:cxn ang="T6">
                      <a:pos x="T0" y="T1"/>
                    </a:cxn>
                    <a:cxn ang="T7">
                      <a:pos x="T2" y="T3"/>
                    </a:cxn>
                    <a:cxn ang="T8">
                      <a:pos x="T4" y="T5"/>
                    </a:cxn>
                  </a:cxnLst>
                  <a:rect l="0" t="0" r="r" b="b"/>
                  <a:pathLst>
                    <a:path w="192" h="336">
                      <a:moveTo>
                        <a:pt x="192" y="288"/>
                      </a:moveTo>
                      <a:cubicBezTo>
                        <a:pt x="136" y="312"/>
                        <a:pt x="80" y="336"/>
                        <a:pt x="48" y="288"/>
                      </a:cubicBezTo>
                      <a:cubicBezTo>
                        <a:pt x="16" y="240"/>
                        <a:pt x="8" y="48"/>
                        <a:pt x="0" y="0"/>
                      </a:cubicBezTo>
                    </a:path>
                  </a:pathLst>
                </a:custGeom>
                <a:noFill/>
                <a:ln w="19050" cap="flat" cmpd="sng">
                  <a:solidFill>
                    <a:schemeClr val="hlink"/>
                  </a:solidFill>
                  <a:prstDash val="dash"/>
                  <a:round/>
                  <a:headEnd/>
                  <a:tailEnd type="triangle" w="med" len="med"/>
                </a:ln>
                <a:effectLst/>
              </p:spPr>
              <p:txBody>
                <a:bodyPr wrap="none"/>
                <a:lstStyle/>
                <a:p>
                  <a:endParaRPr lang="zh-CN" altLang="en-US"/>
                </a:p>
              </p:txBody>
            </p:sp>
            <p:sp>
              <p:nvSpPr>
                <p:cNvPr id="359535" name="Freeform 111"/>
                <p:cNvSpPr>
                  <a:spLocks/>
                </p:cNvSpPr>
                <p:nvPr/>
              </p:nvSpPr>
              <p:spPr bwMode="auto">
                <a:xfrm>
                  <a:off x="584" y="672"/>
                  <a:ext cx="304" cy="720"/>
                </a:xfrm>
                <a:custGeom>
                  <a:avLst/>
                  <a:gdLst>
                    <a:gd name="T0" fmla="*/ 120 w 304"/>
                    <a:gd name="T1" fmla="*/ 720 h 720"/>
                    <a:gd name="T2" fmla="*/ 24 w 304"/>
                    <a:gd name="T3" fmla="*/ 576 h 720"/>
                    <a:gd name="T4" fmla="*/ 264 w 304"/>
                    <a:gd name="T5" fmla="*/ 288 h 720"/>
                    <a:gd name="T6" fmla="*/ 264 w 304"/>
                    <a:gd name="T7" fmla="*/ 0 h 7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04" h="720">
                      <a:moveTo>
                        <a:pt x="120" y="720"/>
                      </a:moveTo>
                      <a:cubicBezTo>
                        <a:pt x="60" y="684"/>
                        <a:pt x="0" y="648"/>
                        <a:pt x="24" y="576"/>
                      </a:cubicBezTo>
                      <a:cubicBezTo>
                        <a:pt x="48" y="504"/>
                        <a:pt x="224" y="384"/>
                        <a:pt x="264" y="288"/>
                      </a:cubicBezTo>
                      <a:cubicBezTo>
                        <a:pt x="304" y="192"/>
                        <a:pt x="264" y="48"/>
                        <a:pt x="264" y="0"/>
                      </a:cubicBezTo>
                    </a:path>
                  </a:pathLst>
                </a:custGeom>
                <a:noFill/>
                <a:ln w="19050" cap="flat" cmpd="sng">
                  <a:solidFill>
                    <a:schemeClr val="hlink"/>
                  </a:solidFill>
                  <a:prstDash val="dash"/>
                  <a:round/>
                  <a:headEnd/>
                  <a:tailEnd type="triangle" w="med" len="med"/>
                </a:ln>
                <a:effectLst/>
              </p:spPr>
              <p:txBody>
                <a:bodyPr wrap="none"/>
                <a:lstStyle/>
                <a:p>
                  <a:endParaRPr lang="zh-CN" altLang="en-US"/>
                </a:p>
              </p:txBody>
            </p:sp>
            <p:sp>
              <p:nvSpPr>
                <p:cNvPr id="359536" name="Freeform 112"/>
                <p:cNvSpPr>
                  <a:spLocks/>
                </p:cNvSpPr>
                <p:nvPr/>
              </p:nvSpPr>
              <p:spPr bwMode="auto">
                <a:xfrm>
                  <a:off x="800" y="560"/>
                  <a:ext cx="208" cy="768"/>
                </a:xfrm>
                <a:custGeom>
                  <a:avLst/>
                  <a:gdLst>
                    <a:gd name="T0" fmla="*/ 144 w 208"/>
                    <a:gd name="T1" fmla="*/ 0 h 768"/>
                    <a:gd name="T2" fmla="*/ 192 w 208"/>
                    <a:gd name="T3" fmla="*/ 96 h 768"/>
                    <a:gd name="T4" fmla="*/ 48 w 208"/>
                    <a:gd name="T5" fmla="*/ 528 h 768"/>
                    <a:gd name="T6" fmla="*/ 0 w 208"/>
                    <a:gd name="T7" fmla="*/ 768 h 76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8" h="768">
                      <a:moveTo>
                        <a:pt x="144" y="0"/>
                      </a:moveTo>
                      <a:cubicBezTo>
                        <a:pt x="176" y="4"/>
                        <a:pt x="208" y="8"/>
                        <a:pt x="192" y="96"/>
                      </a:cubicBezTo>
                      <a:cubicBezTo>
                        <a:pt x="176" y="184"/>
                        <a:pt x="80" y="416"/>
                        <a:pt x="48" y="528"/>
                      </a:cubicBezTo>
                      <a:cubicBezTo>
                        <a:pt x="16" y="640"/>
                        <a:pt x="8" y="728"/>
                        <a:pt x="0" y="768"/>
                      </a:cubicBezTo>
                    </a:path>
                  </a:pathLst>
                </a:custGeom>
                <a:noFill/>
                <a:ln w="19050" cap="flat" cmpd="sng">
                  <a:solidFill>
                    <a:schemeClr val="folHlink"/>
                  </a:solidFill>
                  <a:prstDash val="dash"/>
                  <a:round/>
                  <a:headEnd/>
                  <a:tailEnd type="triangle" w="med" len="med"/>
                </a:ln>
                <a:effectLst/>
              </p:spPr>
              <p:txBody>
                <a:bodyPr wrap="none"/>
                <a:lstStyle/>
                <a:p>
                  <a:endParaRPr lang="zh-CN" altLang="en-US"/>
                </a:p>
              </p:txBody>
            </p:sp>
            <p:sp>
              <p:nvSpPr>
                <p:cNvPr id="359537" name="Freeform 113"/>
                <p:cNvSpPr>
                  <a:spLocks/>
                </p:cNvSpPr>
                <p:nvPr/>
              </p:nvSpPr>
              <p:spPr bwMode="auto">
                <a:xfrm>
                  <a:off x="1112" y="1104"/>
                  <a:ext cx="100" cy="448"/>
                </a:xfrm>
                <a:custGeom>
                  <a:avLst/>
                  <a:gdLst>
                    <a:gd name="T0" fmla="*/ 100 w 112"/>
                    <a:gd name="T1" fmla="*/ 384 h 448"/>
                    <a:gd name="T2" fmla="*/ 14 w 112"/>
                    <a:gd name="T3" fmla="*/ 384 h 448"/>
                    <a:gd name="T4" fmla="*/ 14 w 112"/>
                    <a:gd name="T5" fmla="*/ 0 h 448"/>
                    <a:gd name="T6" fmla="*/ 0 60000 65536"/>
                    <a:gd name="T7" fmla="*/ 0 60000 65536"/>
                    <a:gd name="T8" fmla="*/ 0 60000 65536"/>
                  </a:gdLst>
                  <a:ahLst/>
                  <a:cxnLst>
                    <a:cxn ang="T6">
                      <a:pos x="T0" y="T1"/>
                    </a:cxn>
                    <a:cxn ang="T7">
                      <a:pos x="T2" y="T3"/>
                    </a:cxn>
                    <a:cxn ang="T8">
                      <a:pos x="T4" y="T5"/>
                    </a:cxn>
                  </a:cxnLst>
                  <a:rect l="0" t="0" r="r" b="b"/>
                  <a:pathLst>
                    <a:path w="112" h="448">
                      <a:moveTo>
                        <a:pt x="112" y="384"/>
                      </a:moveTo>
                      <a:cubicBezTo>
                        <a:pt x="72" y="416"/>
                        <a:pt x="32" y="448"/>
                        <a:pt x="16" y="384"/>
                      </a:cubicBezTo>
                      <a:cubicBezTo>
                        <a:pt x="0" y="320"/>
                        <a:pt x="16" y="64"/>
                        <a:pt x="16" y="0"/>
                      </a:cubicBezTo>
                    </a:path>
                  </a:pathLst>
                </a:custGeom>
                <a:noFill/>
                <a:ln w="19050" cap="flat" cmpd="sng">
                  <a:solidFill>
                    <a:schemeClr val="hlink"/>
                  </a:solidFill>
                  <a:prstDash val="dash"/>
                  <a:round/>
                  <a:headEnd/>
                  <a:tailEnd type="triangle" w="med" len="med"/>
                </a:ln>
                <a:effectLst/>
              </p:spPr>
              <p:txBody>
                <a:bodyPr wrap="none"/>
                <a:lstStyle/>
                <a:p>
                  <a:endParaRPr lang="zh-CN" altLang="en-US"/>
                </a:p>
              </p:txBody>
            </p:sp>
            <p:sp>
              <p:nvSpPr>
                <p:cNvPr id="359538" name="Freeform 114"/>
                <p:cNvSpPr>
                  <a:spLocks/>
                </p:cNvSpPr>
                <p:nvPr/>
              </p:nvSpPr>
              <p:spPr bwMode="auto">
                <a:xfrm>
                  <a:off x="1224" y="992"/>
                  <a:ext cx="91" cy="340"/>
                </a:xfrm>
                <a:custGeom>
                  <a:avLst/>
                  <a:gdLst>
                    <a:gd name="T0" fmla="*/ 0 w 96"/>
                    <a:gd name="T1" fmla="*/ 8 h 344"/>
                    <a:gd name="T2" fmla="*/ 91 w 96"/>
                    <a:gd name="T3" fmla="*/ 55 h 344"/>
                    <a:gd name="T4" fmla="*/ 0 w 96"/>
                    <a:gd name="T5" fmla="*/ 340 h 344"/>
                    <a:gd name="T6" fmla="*/ 0 60000 65536"/>
                    <a:gd name="T7" fmla="*/ 0 60000 65536"/>
                    <a:gd name="T8" fmla="*/ 0 60000 65536"/>
                  </a:gdLst>
                  <a:ahLst/>
                  <a:cxnLst>
                    <a:cxn ang="T6">
                      <a:pos x="T0" y="T1"/>
                    </a:cxn>
                    <a:cxn ang="T7">
                      <a:pos x="T2" y="T3"/>
                    </a:cxn>
                    <a:cxn ang="T8">
                      <a:pos x="T4" y="T5"/>
                    </a:cxn>
                  </a:cxnLst>
                  <a:rect l="0" t="0" r="r" b="b"/>
                  <a:pathLst>
                    <a:path w="96" h="344">
                      <a:moveTo>
                        <a:pt x="0" y="8"/>
                      </a:moveTo>
                      <a:cubicBezTo>
                        <a:pt x="48" y="4"/>
                        <a:pt x="96" y="0"/>
                        <a:pt x="96" y="56"/>
                      </a:cubicBezTo>
                      <a:cubicBezTo>
                        <a:pt x="96" y="112"/>
                        <a:pt x="16" y="296"/>
                        <a:pt x="0" y="344"/>
                      </a:cubicBezTo>
                    </a:path>
                  </a:pathLst>
                </a:custGeom>
                <a:noFill/>
                <a:ln w="19050" cap="flat" cmpd="sng">
                  <a:solidFill>
                    <a:schemeClr val="folHlink"/>
                  </a:solidFill>
                  <a:prstDash val="dash"/>
                  <a:round/>
                  <a:headEnd/>
                  <a:tailEnd type="triangle" w="med" len="med"/>
                </a:ln>
                <a:effectLst/>
              </p:spPr>
              <p:txBody>
                <a:bodyPr wrap="none"/>
                <a:lstStyle/>
                <a:p>
                  <a:endParaRPr lang="zh-CN" altLang="en-US"/>
                </a:p>
              </p:txBody>
            </p:sp>
            <p:sp>
              <p:nvSpPr>
                <p:cNvPr id="359539" name="Freeform 115"/>
                <p:cNvSpPr>
                  <a:spLocks/>
                </p:cNvSpPr>
                <p:nvPr/>
              </p:nvSpPr>
              <p:spPr bwMode="auto">
                <a:xfrm>
                  <a:off x="1416" y="1296"/>
                  <a:ext cx="295" cy="45"/>
                </a:xfrm>
                <a:custGeom>
                  <a:avLst/>
                  <a:gdLst>
                    <a:gd name="T0" fmla="*/ 0 w 240"/>
                    <a:gd name="T1" fmla="*/ 45 h 48"/>
                    <a:gd name="T2" fmla="*/ 118 w 240"/>
                    <a:gd name="T3" fmla="*/ 0 h 48"/>
                    <a:gd name="T4" fmla="*/ 295 w 240"/>
                    <a:gd name="T5" fmla="*/ 45 h 48"/>
                    <a:gd name="T6" fmla="*/ 0 60000 65536"/>
                    <a:gd name="T7" fmla="*/ 0 60000 65536"/>
                    <a:gd name="T8" fmla="*/ 0 60000 65536"/>
                  </a:gdLst>
                  <a:ahLst/>
                  <a:cxnLst>
                    <a:cxn ang="T6">
                      <a:pos x="T0" y="T1"/>
                    </a:cxn>
                    <a:cxn ang="T7">
                      <a:pos x="T2" y="T3"/>
                    </a:cxn>
                    <a:cxn ang="T8">
                      <a:pos x="T4" y="T5"/>
                    </a:cxn>
                  </a:cxnLst>
                  <a:rect l="0" t="0" r="r" b="b"/>
                  <a:pathLst>
                    <a:path w="240" h="48">
                      <a:moveTo>
                        <a:pt x="0" y="48"/>
                      </a:moveTo>
                      <a:cubicBezTo>
                        <a:pt x="28" y="24"/>
                        <a:pt x="56" y="0"/>
                        <a:pt x="96" y="0"/>
                      </a:cubicBezTo>
                      <a:cubicBezTo>
                        <a:pt x="136" y="0"/>
                        <a:pt x="216" y="40"/>
                        <a:pt x="240" y="48"/>
                      </a:cubicBezTo>
                    </a:path>
                  </a:pathLst>
                </a:custGeom>
                <a:noFill/>
                <a:ln w="19050" cap="flat" cmpd="sng">
                  <a:solidFill>
                    <a:schemeClr val="folHlink"/>
                  </a:solidFill>
                  <a:prstDash val="dash"/>
                  <a:round/>
                  <a:headEnd/>
                  <a:tailEnd type="triangle" w="med" len="med"/>
                </a:ln>
                <a:effectLst/>
              </p:spPr>
              <p:txBody>
                <a:bodyPr wrap="none"/>
                <a:lstStyle/>
                <a:p>
                  <a:endParaRPr lang="zh-CN" altLang="en-US"/>
                </a:p>
              </p:txBody>
            </p:sp>
            <p:sp>
              <p:nvSpPr>
                <p:cNvPr id="359540" name="Freeform 116"/>
                <p:cNvSpPr>
                  <a:spLocks/>
                </p:cNvSpPr>
                <p:nvPr/>
              </p:nvSpPr>
              <p:spPr bwMode="auto">
                <a:xfrm>
                  <a:off x="1416" y="1488"/>
                  <a:ext cx="272" cy="45"/>
                </a:xfrm>
                <a:custGeom>
                  <a:avLst/>
                  <a:gdLst>
                    <a:gd name="T0" fmla="*/ 272 w 288"/>
                    <a:gd name="T1" fmla="*/ 0 h 48"/>
                    <a:gd name="T2" fmla="*/ 227 w 288"/>
                    <a:gd name="T3" fmla="*/ 45 h 48"/>
                    <a:gd name="T4" fmla="*/ 0 w 288"/>
                    <a:gd name="T5" fmla="*/ 0 h 48"/>
                    <a:gd name="T6" fmla="*/ 0 60000 65536"/>
                    <a:gd name="T7" fmla="*/ 0 60000 65536"/>
                    <a:gd name="T8" fmla="*/ 0 60000 65536"/>
                  </a:gdLst>
                  <a:ahLst/>
                  <a:cxnLst>
                    <a:cxn ang="T6">
                      <a:pos x="T0" y="T1"/>
                    </a:cxn>
                    <a:cxn ang="T7">
                      <a:pos x="T2" y="T3"/>
                    </a:cxn>
                    <a:cxn ang="T8">
                      <a:pos x="T4" y="T5"/>
                    </a:cxn>
                  </a:cxnLst>
                  <a:rect l="0" t="0" r="r" b="b"/>
                  <a:pathLst>
                    <a:path w="288" h="48">
                      <a:moveTo>
                        <a:pt x="288" y="0"/>
                      </a:moveTo>
                      <a:cubicBezTo>
                        <a:pt x="288" y="24"/>
                        <a:pt x="288" y="48"/>
                        <a:pt x="240" y="48"/>
                      </a:cubicBezTo>
                      <a:cubicBezTo>
                        <a:pt x="192" y="48"/>
                        <a:pt x="40" y="8"/>
                        <a:pt x="0" y="0"/>
                      </a:cubicBezTo>
                    </a:path>
                  </a:pathLst>
                </a:custGeom>
                <a:noFill/>
                <a:ln w="19050" cap="flat" cmpd="sng">
                  <a:solidFill>
                    <a:schemeClr val="hlink"/>
                  </a:solidFill>
                  <a:prstDash val="dash"/>
                  <a:round/>
                  <a:headEnd/>
                  <a:tailEnd type="triangle" w="med" len="med"/>
                </a:ln>
                <a:effectLst/>
              </p:spPr>
              <p:txBody>
                <a:bodyPr wrap="none"/>
                <a:lstStyle/>
                <a:p>
                  <a:endParaRPr lang="zh-CN" altLang="en-US"/>
                </a:p>
              </p:txBody>
            </p:sp>
            <p:sp>
              <p:nvSpPr>
                <p:cNvPr id="359541" name="Freeform 117"/>
                <p:cNvSpPr>
                  <a:spLocks/>
                </p:cNvSpPr>
                <p:nvPr/>
              </p:nvSpPr>
              <p:spPr bwMode="auto">
                <a:xfrm>
                  <a:off x="1672" y="1024"/>
                  <a:ext cx="328" cy="344"/>
                </a:xfrm>
                <a:custGeom>
                  <a:avLst/>
                  <a:gdLst>
                    <a:gd name="T0" fmla="*/ 240 w 328"/>
                    <a:gd name="T1" fmla="*/ 336 h 344"/>
                    <a:gd name="T2" fmla="*/ 288 w 328"/>
                    <a:gd name="T3" fmla="*/ 288 h 344"/>
                    <a:gd name="T4" fmla="*/ 0 w 328"/>
                    <a:gd name="T5" fmla="*/ 0 h 344"/>
                    <a:gd name="T6" fmla="*/ 0 60000 65536"/>
                    <a:gd name="T7" fmla="*/ 0 60000 65536"/>
                    <a:gd name="T8" fmla="*/ 0 60000 65536"/>
                  </a:gdLst>
                  <a:ahLst/>
                  <a:cxnLst>
                    <a:cxn ang="T6">
                      <a:pos x="T0" y="T1"/>
                    </a:cxn>
                    <a:cxn ang="T7">
                      <a:pos x="T2" y="T3"/>
                    </a:cxn>
                    <a:cxn ang="T8">
                      <a:pos x="T4" y="T5"/>
                    </a:cxn>
                  </a:cxnLst>
                  <a:rect l="0" t="0" r="r" b="b"/>
                  <a:pathLst>
                    <a:path w="328" h="344">
                      <a:moveTo>
                        <a:pt x="240" y="336"/>
                      </a:moveTo>
                      <a:cubicBezTo>
                        <a:pt x="284" y="340"/>
                        <a:pt x="328" y="344"/>
                        <a:pt x="288" y="288"/>
                      </a:cubicBezTo>
                      <a:cubicBezTo>
                        <a:pt x="248" y="232"/>
                        <a:pt x="48" y="48"/>
                        <a:pt x="0" y="0"/>
                      </a:cubicBezTo>
                    </a:path>
                  </a:pathLst>
                </a:custGeom>
                <a:noFill/>
                <a:ln w="19050" cap="flat" cmpd="sng">
                  <a:solidFill>
                    <a:schemeClr val="folHlink"/>
                  </a:solidFill>
                  <a:prstDash val="dash"/>
                  <a:round/>
                  <a:headEnd/>
                  <a:tailEnd type="triangle" w="med" len="med"/>
                </a:ln>
                <a:effectLst/>
              </p:spPr>
              <p:txBody>
                <a:bodyPr wrap="none"/>
                <a:lstStyle/>
                <a:p>
                  <a:endParaRPr lang="zh-CN" altLang="en-US"/>
                </a:p>
              </p:txBody>
            </p:sp>
          </p:grpSp>
        </p:grpSp>
      </p:gr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053847A-4D2E-40AC-AC9B-68D724A082B8}" type="slidenum">
              <a:rPr lang="zh-CN" altLang="en-US" smtClean="0"/>
              <a:pPr/>
              <a:t>103</a:t>
            </a:fld>
            <a:endParaRPr lang="en-US" altLang="zh-CN"/>
          </a:p>
        </p:txBody>
      </p:sp>
      <p:sp>
        <p:nvSpPr>
          <p:cNvPr id="4" name="TextBox 3"/>
          <p:cNvSpPr txBox="1"/>
          <p:nvPr/>
        </p:nvSpPr>
        <p:spPr>
          <a:xfrm>
            <a:off x="755576" y="620688"/>
            <a:ext cx="7632848" cy="5970865"/>
          </a:xfrm>
          <a:prstGeom prst="rect">
            <a:avLst/>
          </a:prstGeom>
          <a:noFill/>
        </p:spPr>
        <p:txBody>
          <a:bodyPr wrap="square" rtlCol="0">
            <a:spAutoFit/>
          </a:bodyPr>
          <a:lstStyle/>
          <a:p>
            <a:r>
              <a:rPr lang="zh-CN" altLang="en-US" sz="2800" b="1" dirty="0" smtClean="0">
                <a:solidFill>
                  <a:srgbClr val="C00000"/>
                </a:solidFill>
                <a:latin typeface="+mn-lt"/>
                <a:ea typeface="楷体" pitchFamily="49" charset="-122"/>
              </a:rPr>
              <a:t>线索化原则：</a:t>
            </a:r>
            <a:endParaRPr lang="en-US" altLang="zh-CN" sz="2800" b="1" dirty="0" smtClean="0">
              <a:solidFill>
                <a:srgbClr val="C00000"/>
              </a:solidFill>
              <a:latin typeface="+mn-lt"/>
              <a:ea typeface="楷体" pitchFamily="49" charset="-122"/>
            </a:endParaRPr>
          </a:p>
          <a:p>
            <a:r>
              <a:rPr lang="zh-CN" altLang="en-US" sz="2800" b="1" dirty="0" smtClean="0">
                <a:solidFill>
                  <a:srgbClr val="3333FF"/>
                </a:solidFill>
                <a:latin typeface="+mn-lt"/>
                <a:ea typeface="楷体" pitchFamily="49" charset="-122"/>
              </a:rPr>
              <a:t>先序后继：</a:t>
            </a:r>
            <a:r>
              <a:rPr lang="zh-CN" altLang="en-US" sz="2800" b="1" dirty="0" smtClean="0">
                <a:latin typeface="+mn-lt"/>
                <a:ea typeface="楷体" pitchFamily="49" charset="-122"/>
              </a:rPr>
              <a:t>将右子树的根结点链入左子树的最后一个叶子结点。</a:t>
            </a:r>
            <a:endParaRPr lang="en-US" altLang="zh-CN" sz="2800" b="1" dirty="0" smtClean="0">
              <a:latin typeface="+mn-lt"/>
              <a:ea typeface="楷体" pitchFamily="49" charset="-122"/>
            </a:endParaRPr>
          </a:p>
          <a:p>
            <a:r>
              <a:rPr lang="zh-CN" altLang="en-US" sz="2800" b="1" dirty="0" smtClean="0">
                <a:solidFill>
                  <a:srgbClr val="3333FF"/>
                </a:solidFill>
                <a:latin typeface="+mn-lt"/>
                <a:ea typeface="楷体" pitchFamily="49" charset="-122"/>
              </a:rPr>
              <a:t>中序后继：</a:t>
            </a:r>
            <a:r>
              <a:rPr lang="zh-CN" altLang="en-US" sz="2800" b="1" dirty="0" smtClean="0">
                <a:latin typeface="+mn-lt"/>
                <a:ea typeface="楷体" pitchFamily="49" charset="-122"/>
              </a:rPr>
              <a:t>给定一个结点</a:t>
            </a:r>
            <a:r>
              <a:rPr lang="en-US" altLang="zh-CN" sz="2800" b="1" dirty="0" smtClean="0">
                <a:latin typeface="+mn-lt"/>
                <a:ea typeface="楷体" pitchFamily="49" charset="-122"/>
              </a:rPr>
              <a:t>x</a:t>
            </a:r>
            <a:r>
              <a:rPr lang="zh-CN" altLang="en-US" sz="2800" b="1" dirty="0" smtClean="0">
                <a:latin typeface="+mn-lt"/>
                <a:ea typeface="楷体" pitchFamily="49" charset="-122"/>
              </a:rPr>
              <a:t>，它是其左子树最后一个叶子结点的后继结点。</a:t>
            </a:r>
            <a:endParaRPr lang="en-US" altLang="zh-CN" sz="2800" b="1" dirty="0" smtClean="0">
              <a:latin typeface="+mn-lt"/>
              <a:ea typeface="楷体" pitchFamily="49" charset="-122"/>
            </a:endParaRPr>
          </a:p>
          <a:p>
            <a:r>
              <a:rPr lang="zh-CN" altLang="en-US" sz="2800" b="1" dirty="0" smtClean="0">
                <a:solidFill>
                  <a:srgbClr val="3333FF"/>
                </a:solidFill>
                <a:latin typeface="+mn-lt"/>
                <a:ea typeface="楷体" pitchFamily="49" charset="-122"/>
              </a:rPr>
              <a:t>后序后继：</a:t>
            </a:r>
            <a:endParaRPr lang="en-US" altLang="zh-CN" sz="2800" b="1" dirty="0" smtClean="0">
              <a:solidFill>
                <a:srgbClr val="3333FF"/>
              </a:solidFill>
              <a:latin typeface="+mn-lt"/>
              <a:ea typeface="楷体" pitchFamily="49" charset="-122"/>
            </a:endParaRPr>
          </a:p>
          <a:p>
            <a:r>
              <a:rPr lang="zh-CN" altLang="en-US" sz="2800" b="1" dirty="0" smtClean="0">
                <a:latin typeface="+mn-lt"/>
                <a:ea typeface="楷体" pitchFamily="49" charset="-122"/>
              </a:rPr>
              <a:t>（</a:t>
            </a:r>
            <a:r>
              <a:rPr lang="en-US" altLang="zh-CN" sz="2800" b="1" dirty="0" smtClean="0">
                <a:latin typeface="+mn-lt"/>
                <a:ea typeface="楷体" pitchFamily="49" charset="-122"/>
              </a:rPr>
              <a:t>1</a:t>
            </a:r>
            <a:r>
              <a:rPr lang="zh-CN" altLang="en-US" sz="2800" b="1" dirty="0" smtClean="0">
                <a:latin typeface="+mn-lt"/>
                <a:ea typeface="楷体" pitchFamily="49" charset="-122"/>
              </a:rPr>
              <a:t>）若结点</a:t>
            </a:r>
            <a:r>
              <a:rPr lang="en-US" altLang="zh-CN" sz="2800" b="1" dirty="0" smtClean="0">
                <a:latin typeface="+mn-lt"/>
                <a:ea typeface="楷体" pitchFamily="49" charset="-122"/>
              </a:rPr>
              <a:t>x</a:t>
            </a:r>
            <a:r>
              <a:rPr lang="zh-CN" altLang="en-US" sz="2800" b="1" dirty="0" smtClean="0">
                <a:latin typeface="+mn-lt"/>
                <a:ea typeface="楷体" pitchFamily="49" charset="-122"/>
              </a:rPr>
              <a:t>是二叉树的根，则其后继为空；</a:t>
            </a:r>
            <a:endParaRPr lang="en-US" altLang="zh-CN" sz="2800" b="1" dirty="0" smtClean="0">
              <a:latin typeface="+mn-lt"/>
              <a:ea typeface="楷体" pitchFamily="49" charset="-122"/>
            </a:endParaRPr>
          </a:p>
          <a:p>
            <a:r>
              <a:rPr lang="zh-CN" altLang="en-US" sz="2800" b="1" dirty="0" smtClean="0">
                <a:latin typeface="+mn-lt"/>
                <a:ea typeface="楷体" pitchFamily="49" charset="-122"/>
              </a:rPr>
              <a:t>（</a:t>
            </a:r>
            <a:r>
              <a:rPr lang="en-US" altLang="zh-CN" sz="2800" b="1" dirty="0" smtClean="0">
                <a:latin typeface="+mn-lt"/>
                <a:ea typeface="楷体" pitchFamily="49" charset="-122"/>
              </a:rPr>
              <a:t>2</a:t>
            </a:r>
            <a:r>
              <a:rPr lang="zh-CN" altLang="en-US" sz="2800" b="1" dirty="0" smtClean="0">
                <a:latin typeface="+mn-lt"/>
                <a:ea typeface="楷体" pitchFamily="49" charset="-122"/>
              </a:rPr>
              <a:t>）若结点</a:t>
            </a:r>
            <a:r>
              <a:rPr lang="en-US" altLang="zh-CN" sz="2800" b="1" dirty="0" smtClean="0">
                <a:latin typeface="+mn-lt"/>
                <a:ea typeface="楷体" pitchFamily="49" charset="-122"/>
              </a:rPr>
              <a:t>x</a:t>
            </a:r>
            <a:r>
              <a:rPr lang="zh-CN" altLang="en-US" sz="2800" b="1" dirty="0" smtClean="0">
                <a:latin typeface="+mn-lt"/>
                <a:ea typeface="楷体" pitchFamily="49" charset="-122"/>
              </a:rPr>
              <a:t>是其双亲的右孩子或是其双亲的左孩子且其</a:t>
            </a:r>
            <a:r>
              <a:rPr lang="zh-CN" altLang="en-US" sz="2800" b="1" smtClean="0">
                <a:latin typeface="+mn-lt"/>
                <a:ea typeface="楷体" pitchFamily="49" charset="-122"/>
              </a:rPr>
              <a:t>双亲没有右孩子</a:t>
            </a:r>
            <a:r>
              <a:rPr lang="zh-CN" altLang="en-US" sz="2800" b="1" dirty="0" smtClean="0">
                <a:latin typeface="+mn-lt"/>
                <a:ea typeface="楷体" pitchFamily="49" charset="-122"/>
              </a:rPr>
              <a:t>，则其后继即为双亲结点；</a:t>
            </a:r>
            <a:endParaRPr lang="en-US" altLang="zh-CN" sz="2800" b="1" dirty="0" smtClean="0">
              <a:latin typeface="+mn-lt"/>
              <a:ea typeface="楷体" pitchFamily="49" charset="-122"/>
            </a:endParaRPr>
          </a:p>
          <a:p>
            <a:r>
              <a:rPr lang="zh-CN" altLang="en-US" sz="2800" b="1" dirty="0" smtClean="0">
                <a:latin typeface="+mn-lt"/>
                <a:ea typeface="楷体" pitchFamily="49" charset="-122"/>
              </a:rPr>
              <a:t>（</a:t>
            </a:r>
            <a:r>
              <a:rPr lang="en-US" altLang="zh-CN" sz="2800" b="1" dirty="0" smtClean="0">
                <a:latin typeface="+mn-lt"/>
                <a:ea typeface="楷体" pitchFamily="49" charset="-122"/>
              </a:rPr>
              <a:t>3</a:t>
            </a:r>
            <a:r>
              <a:rPr lang="zh-CN" altLang="en-US" sz="2800" b="1" dirty="0" smtClean="0">
                <a:latin typeface="+mn-lt"/>
                <a:ea typeface="楷体" pitchFamily="49" charset="-122"/>
              </a:rPr>
              <a:t>）若结点</a:t>
            </a:r>
            <a:r>
              <a:rPr lang="en-US" altLang="zh-CN" sz="2800" b="1" dirty="0" smtClean="0">
                <a:latin typeface="+mn-lt"/>
                <a:ea typeface="楷体" pitchFamily="49" charset="-122"/>
              </a:rPr>
              <a:t>x</a:t>
            </a:r>
            <a:r>
              <a:rPr lang="zh-CN" altLang="en-US" sz="2800" b="1" dirty="0" smtClean="0">
                <a:latin typeface="+mn-lt"/>
                <a:ea typeface="楷体" pitchFamily="49" charset="-122"/>
              </a:rPr>
              <a:t>是其双亲的左孩子，且其双亲有右子树，则其后继为双亲的右子树上按后序遍历列出的第一个结点。</a:t>
            </a:r>
            <a:endParaRPr lang="en-US" altLang="zh-CN" sz="2800" b="1" dirty="0" smtClean="0">
              <a:latin typeface="+mn-lt"/>
              <a:ea typeface="楷体" pitchFamily="49" charset="-122"/>
            </a:endParaRPr>
          </a:p>
          <a:p>
            <a:endParaRPr lang="zh-CN" altLang="en-US" dirty="0"/>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a:xfrm>
            <a:off x="1000125" y="274638"/>
            <a:ext cx="7215188" cy="1143000"/>
          </a:xfrm>
        </p:spPr>
        <p:txBody>
          <a:bodyPr/>
          <a:lstStyle/>
          <a:p>
            <a:pPr eaLnBrk="1" hangingPunct="1"/>
            <a:r>
              <a:rPr lang="zh-CN" altLang="en-US" smtClean="0"/>
              <a:t>线索二叉树的基本操作</a:t>
            </a:r>
          </a:p>
        </p:txBody>
      </p:sp>
      <p:sp>
        <p:nvSpPr>
          <p:cNvPr id="89092" name="Rectangle 3"/>
          <p:cNvSpPr>
            <a:spLocks noGrp="1" noChangeArrowheads="1"/>
          </p:cNvSpPr>
          <p:nvPr>
            <p:ph idx="1"/>
          </p:nvPr>
        </p:nvSpPr>
        <p:spPr>
          <a:xfrm>
            <a:off x="1000125" y="1600200"/>
            <a:ext cx="7215188" cy="4525963"/>
          </a:xfrm>
        </p:spPr>
        <p:txBody>
          <a:bodyPr/>
          <a:lstStyle/>
          <a:p>
            <a:pPr eaLnBrk="1" hangingPunct="1">
              <a:buNone/>
            </a:pPr>
            <a:r>
              <a:rPr lang="zh-CN" altLang="en-US" dirty="0">
                <a:solidFill>
                  <a:srgbClr val="006600"/>
                </a:solidFill>
              </a:rPr>
              <a:t>例</a:t>
            </a:r>
            <a:r>
              <a:rPr lang="en-US" altLang="zh-CN" dirty="0" smtClean="0">
                <a:solidFill>
                  <a:srgbClr val="006600"/>
                </a:solidFill>
              </a:rPr>
              <a:t>3-3  </a:t>
            </a:r>
            <a:r>
              <a:rPr lang="zh-CN" altLang="en-US" dirty="0" smtClean="0">
                <a:solidFill>
                  <a:srgbClr val="C00000"/>
                </a:solidFill>
              </a:rPr>
              <a:t>先序后继线索化算法</a:t>
            </a:r>
            <a:endParaRPr lang="en-US" altLang="zh-CN" dirty="0" smtClean="0"/>
          </a:p>
          <a:p>
            <a:pPr eaLnBrk="1" hangingPunct="1"/>
            <a:r>
              <a:rPr lang="zh-CN" altLang="en-US" dirty="0" smtClean="0"/>
              <a:t>根据二叉链表建立先序后继线索二叉链表。</a:t>
            </a:r>
          </a:p>
          <a:p>
            <a:pPr eaLnBrk="1" hangingPunct="1"/>
            <a:r>
              <a:rPr lang="zh-CN" altLang="en-US" dirty="0" smtClean="0">
                <a:solidFill>
                  <a:srgbClr val="3333FF"/>
                </a:solidFill>
              </a:rPr>
              <a:t>基本原则</a:t>
            </a:r>
            <a:r>
              <a:rPr lang="zh-CN" altLang="en-US" dirty="0" smtClean="0"/>
              <a:t>：将右子树的根结点链入左子树的最后一个叶子结点。</a:t>
            </a:r>
          </a:p>
        </p:txBody>
      </p:sp>
      <p:sp>
        <p:nvSpPr>
          <p:cNvPr id="88068" name="灯片编号占位符 6"/>
          <p:cNvSpPr>
            <a:spLocks noGrp="1"/>
          </p:cNvSpPr>
          <p:nvPr>
            <p:ph type="sldNum" sz="quarter" idx="10"/>
          </p:nvPr>
        </p:nvSpPr>
        <p:spPr>
          <a:noFill/>
        </p:spPr>
        <p:txBody>
          <a:bodyPr/>
          <a:lstStyle/>
          <a:p>
            <a:fld id="{FA469232-A339-49CE-9D3C-149E6D517D06}" type="slidenum">
              <a:rPr lang="zh-CN" altLang="en-US" smtClean="0"/>
              <a:pPr/>
              <a:t>104</a:t>
            </a:fld>
            <a:endParaRPr lang="en-US" altLang="zh-CN" smtClean="0"/>
          </a:p>
        </p:txBody>
      </p:sp>
    </p:spTree>
  </p:cSld>
  <p:clrMapOvr>
    <a:masterClrMapping/>
  </p:clrMapOvr>
  <p:transition/>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xfrm>
            <a:off x="1000125" y="274638"/>
            <a:ext cx="7215188" cy="1143000"/>
          </a:xfrm>
        </p:spPr>
        <p:txBody>
          <a:bodyPr/>
          <a:lstStyle/>
          <a:p>
            <a:pPr eaLnBrk="1" hangingPunct="1"/>
            <a:r>
              <a:rPr lang="zh-CN" altLang="en-US" smtClean="0"/>
              <a:t>线索二叉树的链表存储结构 </a:t>
            </a:r>
          </a:p>
        </p:txBody>
      </p:sp>
      <p:sp>
        <p:nvSpPr>
          <p:cNvPr id="87043" name="Rectangle 3"/>
          <p:cNvSpPr>
            <a:spLocks noGrp="1" noChangeArrowheads="1"/>
          </p:cNvSpPr>
          <p:nvPr>
            <p:ph idx="1"/>
          </p:nvPr>
        </p:nvSpPr>
        <p:spPr>
          <a:xfrm>
            <a:off x="1000125" y="1600200"/>
            <a:ext cx="7215188" cy="4525963"/>
          </a:xfrm>
        </p:spPr>
        <p:txBody>
          <a:bodyPr/>
          <a:lstStyle/>
          <a:p>
            <a:pPr eaLnBrk="1" hangingPunct="1">
              <a:buFont typeface="Wingdings" pitchFamily="2" charset="2"/>
              <a:buNone/>
            </a:pPr>
            <a:r>
              <a:rPr lang="en-US" altLang="zh-CN" dirty="0" err="1" smtClean="0"/>
              <a:t>typedef</a:t>
            </a:r>
            <a:r>
              <a:rPr lang="en-US" altLang="zh-CN" dirty="0" smtClean="0"/>
              <a:t> </a:t>
            </a:r>
            <a:r>
              <a:rPr lang="en-US" altLang="zh-CN" dirty="0" err="1" smtClean="0"/>
              <a:t>struct</a:t>
            </a:r>
            <a:r>
              <a:rPr lang="en-US" altLang="zh-CN" dirty="0" smtClean="0"/>
              <a:t> Node</a:t>
            </a:r>
          </a:p>
          <a:p>
            <a:pPr eaLnBrk="1" hangingPunct="1">
              <a:buFont typeface="Wingdings" pitchFamily="2" charset="2"/>
              <a:buNone/>
            </a:pPr>
            <a:r>
              <a:rPr lang="en-US" altLang="zh-CN" dirty="0" smtClean="0"/>
              <a:t>{	Type data</a:t>
            </a:r>
            <a:r>
              <a:rPr lang="zh-CN" altLang="en-US" dirty="0" smtClean="0"/>
              <a:t>；</a:t>
            </a:r>
            <a:r>
              <a:rPr lang="en-US" altLang="zh-CN" dirty="0" smtClean="0">
                <a:solidFill>
                  <a:srgbClr val="006600"/>
                </a:solidFill>
              </a:rPr>
              <a:t>//</a:t>
            </a:r>
            <a:r>
              <a:rPr lang="zh-CN" altLang="en-US" dirty="0" smtClean="0">
                <a:solidFill>
                  <a:srgbClr val="006600"/>
                </a:solidFill>
              </a:rPr>
              <a:t>数据元素域</a:t>
            </a:r>
          </a:p>
          <a:p>
            <a:pPr eaLnBrk="1" hangingPunct="1">
              <a:buFont typeface="Wingdings" pitchFamily="2" charset="2"/>
              <a:buNone/>
            </a:pPr>
            <a:r>
              <a:rPr lang="zh-CN" altLang="en-US" dirty="0" smtClean="0"/>
              <a:t>	</a:t>
            </a:r>
            <a:r>
              <a:rPr lang="en-US" altLang="zh-CN" dirty="0" err="1" smtClean="0"/>
              <a:t>struct</a:t>
            </a:r>
            <a:r>
              <a:rPr lang="en-US" altLang="zh-CN" dirty="0" smtClean="0"/>
              <a:t> Node *</a:t>
            </a:r>
            <a:r>
              <a:rPr lang="en-US" altLang="zh-CN" dirty="0" err="1" smtClean="0"/>
              <a:t>lc</a:t>
            </a:r>
            <a:r>
              <a:rPr lang="zh-CN" altLang="en-US" dirty="0" smtClean="0"/>
              <a:t>；</a:t>
            </a:r>
            <a:r>
              <a:rPr lang="en-US" altLang="zh-CN" dirty="0" smtClean="0">
                <a:solidFill>
                  <a:srgbClr val="006600"/>
                </a:solidFill>
              </a:rPr>
              <a:t>//</a:t>
            </a:r>
            <a:r>
              <a:rPr lang="zh-CN" altLang="en-US" dirty="0" smtClean="0">
                <a:solidFill>
                  <a:srgbClr val="006600"/>
                </a:solidFill>
              </a:rPr>
              <a:t>左孩子域</a:t>
            </a:r>
          </a:p>
          <a:p>
            <a:pPr eaLnBrk="1" hangingPunct="1">
              <a:buFont typeface="Wingdings" pitchFamily="2" charset="2"/>
              <a:buNone/>
            </a:pPr>
            <a:r>
              <a:rPr lang="zh-CN" altLang="en-US" dirty="0" smtClean="0"/>
              <a:t>	</a:t>
            </a:r>
            <a:r>
              <a:rPr lang="en-US" altLang="zh-CN" dirty="0" err="1" smtClean="0"/>
              <a:t>struct</a:t>
            </a:r>
            <a:r>
              <a:rPr lang="en-US" altLang="zh-CN" dirty="0" smtClean="0"/>
              <a:t> Node *</a:t>
            </a:r>
            <a:r>
              <a:rPr lang="en-US" altLang="zh-CN" dirty="0" err="1" smtClean="0"/>
              <a:t>rc</a:t>
            </a:r>
            <a:r>
              <a:rPr lang="zh-CN" altLang="en-US" dirty="0" smtClean="0"/>
              <a:t>；</a:t>
            </a:r>
            <a:r>
              <a:rPr lang="en-US" altLang="zh-CN" dirty="0" smtClean="0">
                <a:solidFill>
                  <a:srgbClr val="006600"/>
                </a:solidFill>
              </a:rPr>
              <a:t>//</a:t>
            </a:r>
            <a:r>
              <a:rPr lang="zh-CN" altLang="en-US" dirty="0" smtClean="0">
                <a:solidFill>
                  <a:srgbClr val="006600"/>
                </a:solidFill>
              </a:rPr>
              <a:t>右孩子域</a:t>
            </a:r>
          </a:p>
          <a:p>
            <a:pPr eaLnBrk="1" hangingPunct="1">
              <a:buFont typeface="Wingdings" pitchFamily="2" charset="2"/>
              <a:buNone/>
            </a:pPr>
            <a:r>
              <a:rPr lang="zh-CN" altLang="en-US" dirty="0" smtClean="0"/>
              <a:t>	</a:t>
            </a:r>
            <a:r>
              <a:rPr lang="en-US" altLang="zh-CN" dirty="0" err="1" smtClean="0">
                <a:solidFill>
                  <a:srgbClr val="0000FF"/>
                </a:solidFill>
              </a:rPr>
              <a:t>int</a:t>
            </a:r>
            <a:r>
              <a:rPr lang="en-US" altLang="zh-CN" dirty="0" smtClean="0">
                <a:solidFill>
                  <a:srgbClr val="0000FF"/>
                </a:solidFill>
              </a:rPr>
              <a:t> Tag</a:t>
            </a:r>
            <a:r>
              <a:rPr lang="zh-CN" altLang="en-US" dirty="0" smtClean="0">
                <a:solidFill>
                  <a:srgbClr val="0000FF"/>
                </a:solidFill>
              </a:rPr>
              <a:t>；</a:t>
            </a:r>
            <a:r>
              <a:rPr lang="en-US" altLang="zh-CN" dirty="0" smtClean="0">
                <a:solidFill>
                  <a:srgbClr val="006600"/>
                </a:solidFill>
              </a:rPr>
              <a:t>//0: </a:t>
            </a:r>
            <a:r>
              <a:rPr lang="zh-CN" altLang="en-US" dirty="0" smtClean="0">
                <a:solidFill>
                  <a:srgbClr val="006600"/>
                </a:solidFill>
              </a:rPr>
              <a:t>分支结点</a:t>
            </a:r>
            <a:r>
              <a:rPr lang="en-US" altLang="zh-CN" dirty="0" smtClean="0">
                <a:solidFill>
                  <a:srgbClr val="006600"/>
                </a:solidFill>
              </a:rPr>
              <a:t>, 1: </a:t>
            </a:r>
            <a:r>
              <a:rPr lang="zh-CN" altLang="en-US" dirty="0" smtClean="0">
                <a:solidFill>
                  <a:srgbClr val="006600"/>
                </a:solidFill>
              </a:rPr>
              <a:t>叶子结点</a:t>
            </a:r>
          </a:p>
          <a:p>
            <a:pPr eaLnBrk="1" hangingPunct="1">
              <a:buFont typeface="Wingdings" pitchFamily="2" charset="2"/>
              <a:buNone/>
            </a:pPr>
            <a:r>
              <a:rPr lang="en-US" altLang="zh-CN" dirty="0" smtClean="0"/>
              <a:t>} </a:t>
            </a:r>
            <a:r>
              <a:rPr lang="en-US" altLang="zh-CN" dirty="0" err="1" smtClean="0"/>
              <a:t>Tnode</a:t>
            </a:r>
            <a:r>
              <a:rPr lang="zh-CN" altLang="en-US" dirty="0" smtClean="0"/>
              <a:t>，*</a:t>
            </a:r>
            <a:r>
              <a:rPr lang="en-US" altLang="zh-CN" dirty="0" smtClean="0"/>
              <a:t>Tree</a:t>
            </a:r>
            <a:r>
              <a:rPr lang="zh-CN" altLang="en-US" dirty="0" smtClean="0"/>
              <a:t>；</a:t>
            </a:r>
          </a:p>
        </p:txBody>
      </p:sp>
      <p:sp>
        <p:nvSpPr>
          <p:cNvPr id="87044" name="灯片编号占位符 6"/>
          <p:cNvSpPr>
            <a:spLocks noGrp="1"/>
          </p:cNvSpPr>
          <p:nvPr>
            <p:ph type="sldNum" sz="quarter" idx="10"/>
          </p:nvPr>
        </p:nvSpPr>
        <p:spPr>
          <a:noFill/>
        </p:spPr>
        <p:txBody>
          <a:bodyPr/>
          <a:lstStyle/>
          <a:p>
            <a:fld id="{D2878BA9-5753-4A8B-AF5A-31065A9D74F3}" type="slidenum">
              <a:rPr lang="zh-CN" altLang="en-US" smtClean="0"/>
              <a:pPr/>
              <a:t>105</a:t>
            </a:fld>
            <a:endParaRPr lang="en-US" altLang="zh-CN" smtClean="0"/>
          </a:p>
        </p:txBody>
      </p:sp>
    </p:spTree>
  </p:cSld>
  <p:clrMapOvr>
    <a:masterClrMapping/>
  </p:clrMapOvr>
  <p:transition/>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9090" name="Group 64"/>
          <p:cNvGrpSpPr>
            <a:grpSpLocks/>
          </p:cNvGrpSpPr>
          <p:nvPr/>
        </p:nvGrpSpPr>
        <p:grpSpPr bwMode="auto">
          <a:xfrm>
            <a:off x="1500188" y="2317750"/>
            <a:ext cx="5100637" cy="2692400"/>
            <a:chOff x="1028" y="2098"/>
            <a:chExt cx="3213" cy="1696"/>
          </a:xfrm>
        </p:grpSpPr>
        <p:sp>
          <p:nvSpPr>
            <p:cNvPr id="89129" name="Line 3"/>
            <p:cNvSpPr>
              <a:spLocks noChangeShapeType="1"/>
            </p:cNvSpPr>
            <p:nvPr/>
          </p:nvSpPr>
          <p:spPr bwMode="auto">
            <a:xfrm flipV="1">
              <a:off x="1701" y="2733"/>
              <a:ext cx="272" cy="318"/>
            </a:xfrm>
            <a:prstGeom prst="line">
              <a:avLst/>
            </a:prstGeom>
            <a:noFill/>
            <a:ln w="6350" cap="rnd">
              <a:solidFill>
                <a:srgbClr val="008000"/>
              </a:solidFill>
              <a:prstDash val="sysDot"/>
              <a:round/>
              <a:headEnd/>
              <a:tailEnd/>
            </a:ln>
          </p:spPr>
          <p:txBody>
            <a:bodyPr/>
            <a:lstStyle/>
            <a:p>
              <a:endParaRPr lang="zh-CN" altLang="en-US"/>
            </a:p>
          </p:txBody>
        </p:sp>
        <p:sp>
          <p:nvSpPr>
            <p:cNvPr id="89130" name="Line 4"/>
            <p:cNvSpPr>
              <a:spLocks noChangeShapeType="1"/>
            </p:cNvSpPr>
            <p:nvPr/>
          </p:nvSpPr>
          <p:spPr bwMode="auto">
            <a:xfrm flipV="1">
              <a:off x="2200" y="2280"/>
              <a:ext cx="499" cy="293"/>
            </a:xfrm>
            <a:prstGeom prst="line">
              <a:avLst/>
            </a:prstGeom>
            <a:noFill/>
            <a:ln w="6350" cap="rnd">
              <a:solidFill>
                <a:srgbClr val="008000"/>
              </a:solidFill>
              <a:prstDash val="sysDot"/>
              <a:round/>
              <a:headEnd/>
              <a:tailEnd/>
            </a:ln>
          </p:spPr>
          <p:txBody>
            <a:bodyPr/>
            <a:lstStyle/>
            <a:p>
              <a:endParaRPr lang="zh-CN" altLang="en-US"/>
            </a:p>
          </p:txBody>
        </p:sp>
        <p:sp>
          <p:nvSpPr>
            <p:cNvPr id="89131" name="Line 5"/>
            <p:cNvSpPr>
              <a:spLocks noChangeShapeType="1"/>
            </p:cNvSpPr>
            <p:nvPr/>
          </p:nvSpPr>
          <p:spPr bwMode="auto">
            <a:xfrm flipH="1" flipV="1">
              <a:off x="2962" y="2300"/>
              <a:ext cx="551" cy="269"/>
            </a:xfrm>
            <a:prstGeom prst="line">
              <a:avLst/>
            </a:prstGeom>
            <a:noFill/>
            <a:ln w="6350" cap="rnd">
              <a:solidFill>
                <a:srgbClr val="008000"/>
              </a:solidFill>
              <a:prstDash val="sysDot"/>
              <a:round/>
              <a:headEnd/>
              <a:tailEnd/>
            </a:ln>
          </p:spPr>
          <p:txBody>
            <a:bodyPr/>
            <a:lstStyle/>
            <a:p>
              <a:endParaRPr lang="zh-CN" altLang="en-US"/>
            </a:p>
          </p:txBody>
        </p:sp>
        <p:sp>
          <p:nvSpPr>
            <p:cNvPr id="89132" name="Line 6"/>
            <p:cNvSpPr>
              <a:spLocks noChangeShapeType="1"/>
            </p:cNvSpPr>
            <p:nvPr/>
          </p:nvSpPr>
          <p:spPr bwMode="auto">
            <a:xfrm flipH="1" flipV="1">
              <a:off x="3708" y="2733"/>
              <a:ext cx="310" cy="279"/>
            </a:xfrm>
            <a:prstGeom prst="line">
              <a:avLst/>
            </a:prstGeom>
            <a:noFill/>
            <a:ln w="6350" cap="rnd">
              <a:solidFill>
                <a:srgbClr val="008000"/>
              </a:solidFill>
              <a:prstDash val="sysDot"/>
              <a:round/>
              <a:headEnd/>
              <a:tailEnd/>
            </a:ln>
          </p:spPr>
          <p:txBody>
            <a:bodyPr/>
            <a:lstStyle/>
            <a:p>
              <a:endParaRPr lang="zh-CN" altLang="en-US"/>
            </a:p>
          </p:txBody>
        </p:sp>
        <p:sp>
          <p:nvSpPr>
            <p:cNvPr id="89133" name="Line 7"/>
            <p:cNvSpPr>
              <a:spLocks noChangeShapeType="1"/>
            </p:cNvSpPr>
            <p:nvPr/>
          </p:nvSpPr>
          <p:spPr bwMode="auto">
            <a:xfrm flipV="1">
              <a:off x="3280" y="2744"/>
              <a:ext cx="232" cy="276"/>
            </a:xfrm>
            <a:prstGeom prst="line">
              <a:avLst/>
            </a:prstGeom>
            <a:noFill/>
            <a:ln w="6350" cap="rnd">
              <a:solidFill>
                <a:srgbClr val="008000"/>
              </a:solidFill>
              <a:prstDash val="sysDot"/>
              <a:round/>
              <a:headEnd/>
              <a:tailEnd/>
            </a:ln>
          </p:spPr>
          <p:txBody>
            <a:bodyPr anchor="ctr" anchorCtr="1"/>
            <a:lstStyle/>
            <a:p>
              <a:endParaRPr lang="zh-CN" altLang="en-US"/>
            </a:p>
          </p:txBody>
        </p:sp>
        <p:sp>
          <p:nvSpPr>
            <p:cNvPr id="89134" name="Line 8"/>
            <p:cNvSpPr>
              <a:spLocks noChangeShapeType="1"/>
            </p:cNvSpPr>
            <p:nvPr/>
          </p:nvSpPr>
          <p:spPr bwMode="auto">
            <a:xfrm flipH="1" flipV="1">
              <a:off x="2200" y="2733"/>
              <a:ext cx="136" cy="272"/>
            </a:xfrm>
            <a:prstGeom prst="line">
              <a:avLst/>
            </a:prstGeom>
            <a:noFill/>
            <a:ln w="6350" cap="rnd">
              <a:solidFill>
                <a:srgbClr val="008000"/>
              </a:solidFill>
              <a:prstDash val="sysDot"/>
              <a:round/>
              <a:headEnd/>
              <a:tailEnd/>
            </a:ln>
          </p:spPr>
          <p:txBody>
            <a:bodyPr/>
            <a:lstStyle/>
            <a:p>
              <a:endParaRPr lang="zh-CN" altLang="en-US"/>
            </a:p>
          </p:txBody>
        </p:sp>
        <p:sp>
          <p:nvSpPr>
            <p:cNvPr id="89135" name="Line 9"/>
            <p:cNvSpPr>
              <a:spLocks noChangeShapeType="1"/>
            </p:cNvSpPr>
            <p:nvPr/>
          </p:nvSpPr>
          <p:spPr bwMode="auto">
            <a:xfrm flipV="1">
              <a:off x="2894" y="3236"/>
              <a:ext cx="213" cy="264"/>
            </a:xfrm>
            <a:prstGeom prst="line">
              <a:avLst/>
            </a:prstGeom>
            <a:noFill/>
            <a:ln w="6350" cap="rnd">
              <a:solidFill>
                <a:srgbClr val="008000"/>
              </a:solidFill>
              <a:prstDash val="sysDot"/>
              <a:round/>
              <a:headEnd/>
              <a:tailEnd/>
            </a:ln>
          </p:spPr>
          <p:txBody>
            <a:bodyPr/>
            <a:lstStyle/>
            <a:p>
              <a:endParaRPr lang="zh-CN" altLang="en-US"/>
            </a:p>
          </p:txBody>
        </p:sp>
        <p:sp>
          <p:nvSpPr>
            <p:cNvPr id="89136" name="Line 10"/>
            <p:cNvSpPr>
              <a:spLocks noChangeShapeType="1"/>
            </p:cNvSpPr>
            <p:nvPr/>
          </p:nvSpPr>
          <p:spPr bwMode="auto">
            <a:xfrm flipH="1" flipV="1">
              <a:off x="3280" y="3219"/>
              <a:ext cx="258" cy="292"/>
            </a:xfrm>
            <a:prstGeom prst="line">
              <a:avLst/>
            </a:prstGeom>
            <a:noFill/>
            <a:ln w="6350" cap="rnd">
              <a:solidFill>
                <a:srgbClr val="008000"/>
              </a:solidFill>
              <a:prstDash val="sysDot"/>
              <a:round/>
              <a:headEnd/>
              <a:tailEnd/>
            </a:ln>
          </p:spPr>
          <p:txBody>
            <a:bodyPr/>
            <a:lstStyle/>
            <a:p>
              <a:endParaRPr lang="zh-CN" altLang="en-US"/>
            </a:p>
          </p:txBody>
        </p:sp>
        <p:sp>
          <p:nvSpPr>
            <p:cNvPr id="89137" name="Oval 11"/>
            <p:cNvSpPr>
              <a:spLocks noChangeArrowheads="1"/>
            </p:cNvSpPr>
            <p:nvPr/>
          </p:nvSpPr>
          <p:spPr bwMode="auto">
            <a:xfrm>
              <a:off x="2699" y="2098"/>
              <a:ext cx="271" cy="271"/>
            </a:xfrm>
            <a:prstGeom prst="ellipse">
              <a:avLst/>
            </a:prstGeom>
            <a:noFill/>
            <a:ln w="6350" cap="rnd">
              <a:solidFill>
                <a:srgbClr val="008000"/>
              </a:solidFill>
              <a:prstDash val="sysDot"/>
              <a:round/>
              <a:headEnd/>
              <a:tailEnd/>
            </a:ln>
          </p:spPr>
          <p:txBody>
            <a:bodyPr lIns="0" tIns="0" rIns="0" bIns="0" anchor="ctr" anchorCtr="1"/>
            <a:lstStyle/>
            <a:p>
              <a:pPr algn="ctr">
                <a:lnSpc>
                  <a:spcPct val="85000"/>
                </a:lnSpc>
              </a:pPr>
              <a:r>
                <a:rPr kumimoji="1" lang="en-US" altLang="zh-CN" sz="2800">
                  <a:solidFill>
                    <a:srgbClr val="006600"/>
                  </a:solidFill>
                  <a:latin typeface="黑体" pitchFamily="49" charset="-122"/>
                  <a:ea typeface="黑体" pitchFamily="49" charset="-122"/>
                </a:rPr>
                <a:t>a</a:t>
              </a:r>
            </a:p>
          </p:txBody>
        </p:sp>
        <p:sp>
          <p:nvSpPr>
            <p:cNvPr id="89138" name="Oval 12"/>
            <p:cNvSpPr>
              <a:spLocks noChangeArrowheads="1"/>
            </p:cNvSpPr>
            <p:nvPr/>
          </p:nvSpPr>
          <p:spPr bwMode="auto">
            <a:xfrm>
              <a:off x="1956" y="2512"/>
              <a:ext cx="272" cy="270"/>
            </a:xfrm>
            <a:prstGeom prst="ellipse">
              <a:avLst/>
            </a:prstGeom>
            <a:noFill/>
            <a:ln w="6350" cap="rnd">
              <a:solidFill>
                <a:srgbClr val="008000"/>
              </a:solidFill>
              <a:prstDash val="sysDot"/>
              <a:round/>
              <a:headEnd/>
              <a:tailEnd/>
            </a:ln>
          </p:spPr>
          <p:txBody>
            <a:bodyPr lIns="0" tIns="0" rIns="0" bIns="0" anchor="ctr" anchorCtr="1"/>
            <a:lstStyle/>
            <a:p>
              <a:pPr algn="ctr">
                <a:lnSpc>
                  <a:spcPct val="90000"/>
                </a:lnSpc>
              </a:pPr>
              <a:r>
                <a:rPr kumimoji="1" lang="en-US" altLang="zh-CN" sz="2400">
                  <a:solidFill>
                    <a:srgbClr val="006600"/>
                  </a:solidFill>
                  <a:latin typeface="Times New Roman" pitchFamily="18" charset="0"/>
                </a:rPr>
                <a:t>b</a:t>
              </a:r>
            </a:p>
          </p:txBody>
        </p:sp>
        <p:sp>
          <p:nvSpPr>
            <p:cNvPr id="89139" name="Oval 13"/>
            <p:cNvSpPr>
              <a:spLocks noChangeArrowheads="1"/>
            </p:cNvSpPr>
            <p:nvPr/>
          </p:nvSpPr>
          <p:spPr bwMode="auto">
            <a:xfrm>
              <a:off x="3479" y="2512"/>
              <a:ext cx="272" cy="270"/>
            </a:xfrm>
            <a:prstGeom prst="ellipse">
              <a:avLst/>
            </a:prstGeom>
            <a:noFill/>
            <a:ln w="6350" cap="rnd">
              <a:solidFill>
                <a:srgbClr val="008000"/>
              </a:solidFill>
              <a:prstDash val="sysDot"/>
              <a:round/>
              <a:headEnd/>
              <a:tailEnd/>
            </a:ln>
          </p:spPr>
          <p:txBody>
            <a:bodyPr lIns="0" tIns="0" rIns="0" bIns="0" anchor="ctr" anchorCtr="1"/>
            <a:lstStyle/>
            <a:p>
              <a:pPr algn="ctr">
                <a:lnSpc>
                  <a:spcPct val="80000"/>
                </a:lnSpc>
              </a:pPr>
              <a:r>
                <a:rPr kumimoji="1" lang="en-US" altLang="zh-CN" sz="2000">
                  <a:solidFill>
                    <a:srgbClr val="006600"/>
                  </a:solidFill>
                  <a:latin typeface="宋体" pitchFamily="2" charset="-122"/>
                </a:rPr>
                <a:t>c</a:t>
              </a:r>
            </a:p>
          </p:txBody>
        </p:sp>
        <p:sp>
          <p:nvSpPr>
            <p:cNvPr id="89140" name="Oval 14"/>
            <p:cNvSpPr>
              <a:spLocks noChangeArrowheads="1"/>
            </p:cNvSpPr>
            <p:nvPr/>
          </p:nvSpPr>
          <p:spPr bwMode="auto">
            <a:xfrm>
              <a:off x="1475" y="3008"/>
              <a:ext cx="273" cy="270"/>
            </a:xfrm>
            <a:prstGeom prst="ellipse">
              <a:avLst/>
            </a:prstGeom>
            <a:noFill/>
            <a:ln w="6350" cap="rnd">
              <a:solidFill>
                <a:srgbClr val="008000"/>
              </a:solidFill>
              <a:prstDash val="sysDot"/>
              <a:round/>
              <a:headEnd/>
              <a:tailEnd/>
            </a:ln>
          </p:spPr>
          <p:txBody>
            <a:bodyPr lIns="36000" tIns="0" rIns="0" bIns="0" anchor="ctr" anchorCtr="1"/>
            <a:lstStyle/>
            <a:p>
              <a:pPr algn="ctr">
                <a:lnSpc>
                  <a:spcPct val="85000"/>
                </a:lnSpc>
              </a:pPr>
              <a:r>
                <a:rPr kumimoji="1" lang="en-US" altLang="zh-CN" sz="2400">
                  <a:solidFill>
                    <a:srgbClr val="006600"/>
                  </a:solidFill>
                  <a:latin typeface="Times New Roman" pitchFamily="18" charset="0"/>
                </a:rPr>
                <a:t>d</a:t>
              </a:r>
            </a:p>
          </p:txBody>
        </p:sp>
        <p:sp>
          <p:nvSpPr>
            <p:cNvPr id="89141" name="Oval 15"/>
            <p:cNvSpPr>
              <a:spLocks noChangeArrowheads="1"/>
            </p:cNvSpPr>
            <p:nvPr/>
          </p:nvSpPr>
          <p:spPr bwMode="auto">
            <a:xfrm>
              <a:off x="2247" y="3008"/>
              <a:ext cx="271" cy="270"/>
            </a:xfrm>
            <a:prstGeom prst="ellipse">
              <a:avLst/>
            </a:prstGeom>
            <a:noFill/>
            <a:ln w="6350" cap="rnd">
              <a:solidFill>
                <a:srgbClr val="008000"/>
              </a:solidFill>
              <a:prstDash val="sysDot"/>
              <a:round/>
              <a:headEnd/>
              <a:tailEnd/>
            </a:ln>
          </p:spPr>
          <p:txBody>
            <a:bodyPr lIns="36000" tIns="0" rIns="0" bIns="0" anchor="ctr" anchorCtr="1"/>
            <a:lstStyle/>
            <a:p>
              <a:pPr algn="ctr">
                <a:lnSpc>
                  <a:spcPct val="85000"/>
                </a:lnSpc>
              </a:pPr>
              <a:r>
                <a:rPr kumimoji="1" lang="en-US" altLang="zh-CN" sz="2400">
                  <a:solidFill>
                    <a:srgbClr val="006600"/>
                  </a:solidFill>
                  <a:latin typeface="Times New Roman" pitchFamily="18" charset="0"/>
                </a:rPr>
                <a:t>e</a:t>
              </a:r>
            </a:p>
          </p:txBody>
        </p:sp>
        <p:sp>
          <p:nvSpPr>
            <p:cNvPr id="89142" name="Oval 16"/>
            <p:cNvSpPr>
              <a:spLocks noChangeArrowheads="1"/>
            </p:cNvSpPr>
            <p:nvPr/>
          </p:nvSpPr>
          <p:spPr bwMode="auto">
            <a:xfrm>
              <a:off x="3044" y="2994"/>
              <a:ext cx="272" cy="270"/>
            </a:xfrm>
            <a:prstGeom prst="ellipse">
              <a:avLst/>
            </a:prstGeom>
            <a:noFill/>
            <a:ln w="6350" cap="rnd">
              <a:solidFill>
                <a:srgbClr val="008000"/>
              </a:solidFill>
              <a:prstDash val="sysDot"/>
              <a:round/>
              <a:headEnd/>
              <a:tailEnd/>
            </a:ln>
          </p:spPr>
          <p:txBody>
            <a:bodyPr lIns="36000" tIns="0" rIns="0" bIns="0" anchor="ctr" anchorCtr="1"/>
            <a:lstStyle/>
            <a:p>
              <a:pPr algn="ctr">
                <a:lnSpc>
                  <a:spcPct val="95000"/>
                </a:lnSpc>
              </a:pPr>
              <a:r>
                <a:rPr kumimoji="1" lang="en-US" altLang="zh-CN" sz="2800">
                  <a:solidFill>
                    <a:srgbClr val="006600"/>
                  </a:solidFill>
                  <a:latin typeface="黑体" pitchFamily="49" charset="-122"/>
                  <a:ea typeface="黑体" pitchFamily="49" charset="-122"/>
                </a:rPr>
                <a:t>f</a:t>
              </a:r>
            </a:p>
          </p:txBody>
        </p:sp>
        <p:sp>
          <p:nvSpPr>
            <p:cNvPr id="89143" name="Oval 17"/>
            <p:cNvSpPr>
              <a:spLocks noChangeArrowheads="1"/>
            </p:cNvSpPr>
            <p:nvPr/>
          </p:nvSpPr>
          <p:spPr bwMode="auto">
            <a:xfrm>
              <a:off x="3968" y="2994"/>
              <a:ext cx="273" cy="270"/>
            </a:xfrm>
            <a:prstGeom prst="ellipse">
              <a:avLst/>
            </a:prstGeom>
            <a:noFill/>
            <a:ln w="6350" cap="rnd">
              <a:solidFill>
                <a:srgbClr val="008000"/>
              </a:solidFill>
              <a:prstDash val="sysDot"/>
              <a:round/>
              <a:headEnd/>
              <a:tailEnd/>
            </a:ln>
          </p:spPr>
          <p:txBody>
            <a:bodyPr lIns="36000" tIns="0" rIns="0" bIns="0" anchor="ctr" anchorCtr="1"/>
            <a:lstStyle/>
            <a:p>
              <a:pPr algn="ctr">
                <a:lnSpc>
                  <a:spcPct val="85000"/>
                </a:lnSpc>
              </a:pPr>
              <a:r>
                <a:rPr kumimoji="1" lang="en-US" altLang="zh-CN" sz="2400">
                  <a:solidFill>
                    <a:srgbClr val="006600"/>
                  </a:solidFill>
                  <a:latin typeface="Times New Roman" pitchFamily="18" charset="0"/>
                </a:rPr>
                <a:t>g</a:t>
              </a:r>
            </a:p>
          </p:txBody>
        </p:sp>
        <p:sp>
          <p:nvSpPr>
            <p:cNvPr id="89144" name="Oval 18"/>
            <p:cNvSpPr>
              <a:spLocks noChangeArrowheads="1"/>
            </p:cNvSpPr>
            <p:nvPr/>
          </p:nvSpPr>
          <p:spPr bwMode="auto">
            <a:xfrm>
              <a:off x="3479" y="3477"/>
              <a:ext cx="272" cy="271"/>
            </a:xfrm>
            <a:prstGeom prst="ellipse">
              <a:avLst/>
            </a:prstGeom>
            <a:noFill/>
            <a:ln w="6350" cap="rnd">
              <a:solidFill>
                <a:srgbClr val="008000"/>
              </a:solidFill>
              <a:prstDash val="sysDot"/>
              <a:round/>
              <a:headEnd/>
              <a:tailEnd/>
            </a:ln>
          </p:spPr>
          <p:txBody>
            <a:bodyPr lIns="36000" tIns="0" rIns="0" bIns="0" anchor="ctr" anchorCtr="1"/>
            <a:lstStyle/>
            <a:p>
              <a:pPr algn="ctr">
                <a:lnSpc>
                  <a:spcPct val="85000"/>
                </a:lnSpc>
              </a:pPr>
              <a:r>
                <a:rPr kumimoji="1" lang="en-US" altLang="zh-CN" sz="2400">
                  <a:solidFill>
                    <a:srgbClr val="006600"/>
                  </a:solidFill>
                  <a:latin typeface="Times New Roman" pitchFamily="18" charset="0"/>
                </a:rPr>
                <a:t>k</a:t>
              </a:r>
            </a:p>
          </p:txBody>
        </p:sp>
        <p:sp>
          <p:nvSpPr>
            <p:cNvPr id="89145" name="Oval 19"/>
            <p:cNvSpPr>
              <a:spLocks noChangeArrowheads="1"/>
            </p:cNvSpPr>
            <p:nvPr/>
          </p:nvSpPr>
          <p:spPr bwMode="auto">
            <a:xfrm>
              <a:off x="2663" y="3477"/>
              <a:ext cx="273" cy="271"/>
            </a:xfrm>
            <a:prstGeom prst="ellipse">
              <a:avLst/>
            </a:prstGeom>
            <a:noFill/>
            <a:ln w="6350" cap="rnd">
              <a:solidFill>
                <a:srgbClr val="008000"/>
              </a:solidFill>
              <a:prstDash val="sysDot"/>
              <a:round/>
              <a:headEnd/>
              <a:tailEnd/>
            </a:ln>
          </p:spPr>
          <p:txBody>
            <a:bodyPr lIns="36000" tIns="0" rIns="0" bIns="0" anchor="ctr" anchorCtr="1"/>
            <a:lstStyle/>
            <a:p>
              <a:pPr algn="ctr">
                <a:lnSpc>
                  <a:spcPct val="85000"/>
                </a:lnSpc>
              </a:pPr>
              <a:r>
                <a:rPr kumimoji="1" lang="en-US" altLang="zh-CN" sz="2400">
                  <a:solidFill>
                    <a:srgbClr val="006600"/>
                  </a:solidFill>
                  <a:latin typeface="Times New Roman" pitchFamily="18" charset="0"/>
                </a:rPr>
                <a:t>j</a:t>
              </a:r>
            </a:p>
          </p:txBody>
        </p:sp>
        <p:sp>
          <p:nvSpPr>
            <p:cNvPr id="89146" name="Line 60"/>
            <p:cNvSpPr>
              <a:spLocks noChangeShapeType="1"/>
            </p:cNvSpPr>
            <p:nvPr/>
          </p:nvSpPr>
          <p:spPr bwMode="auto">
            <a:xfrm flipV="1">
              <a:off x="1255" y="3249"/>
              <a:ext cx="272" cy="318"/>
            </a:xfrm>
            <a:prstGeom prst="line">
              <a:avLst/>
            </a:prstGeom>
            <a:noFill/>
            <a:ln w="6350" cap="rnd">
              <a:solidFill>
                <a:srgbClr val="008000"/>
              </a:solidFill>
              <a:prstDash val="sysDot"/>
              <a:round/>
              <a:headEnd/>
              <a:tailEnd/>
            </a:ln>
          </p:spPr>
          <p:txBody>
            <a:bodyPr/>
            <a:lstStyle/>
            <a:p>
              <a:endParaRPr lang="zh-CN" altLang="en-US"/>
            </a:p>
          </p:txBody>
        </p:sp>
        <p:sp>
          <p:nvSpPr>
            <p:cNvPr id="89147" name="Oval 61"/>
            <p:cNvSpPr>
              <a:spLocks noChangeArrowheads="1"/>
            </p:cNvSpPr>
            <p:nvPr/>
          </p:nvSpPr>
          <p:spPr bwMode="auto">
            <a:xfrm>
              <a:off x="1028" y="3524"/>
              <a:ext cx="273" cy="270"/>
            </a:xfrm>
            <a:prstGeom prst="ellipse">
              <a:avLst/>
            </a:prstGeom>
            <a:noFill/>
            <a:ln w="6350" cap="rnd">
              <a:solidFill>
                <a:srgbClr val="008000"/>
              </a:solidFill>
              <a:prstDash val="sysDot"/>
              <a:round/>
              <a:headEnd/>
              <a:tailEnd/>
            </a:ln>
          </p:spPr>
          <p:txBody>
            <a:bodyPr lIns="36000" tIns="0" rIns="0" bIns="0" anchor="ctr" anchorCtr="1"/>
            <a:lstStyle/>
            <a:p>
              <a:pPr algn="ctr">
                <a:lnSpc>
                  <a:spcPct val="85000"/>
                </a:lnSpc>
              </a:pPr>
              <a:r>
                <a:rPr kumimoji="1" lang="en-US" altLang="zh-CN" sz="2400">
                  <a:solidFill>
                    <a:srgbClr val="006600"/>
                  </a:solidFill>
                  <a:latin typeface="Times New Roman" pitchFamily="18" charset="0"/>
                </a:rPr>
                <a:t>h</a:t>
              </a:r>
            </a:p>
          </p:txBody>
        </p:sp>
      </p:grpSp>
      <p:grpSp>
        <p:nvGrpSpPr>
          <p:cNvPr id="3" name="Group 20"/>
          <p:cNvGrpSpPr>
            <a:grpSpLocks/>
          </p:cNvGrpSpPr>
          <p:nvPr/>
        </p:nvGrpSpPr>
        <p:grpSpPr bwMode="auto">
          <a:xfrm>
            <a:off x="7165975" y="2276475"/>
            <a:ext cx="574675" cy="2881313"/>
            <a:chOff x="4332" y="1888"/>
            <a:chExt cx="362" cy="1451"/>
          </a:xfrm>
        </p:grpSpPr>
        <p:sp>
          <p:nvSpPr>
            <p:cNvPr id="89127" name="Rectangle 21"/>
            <p:cNvSpPr>
              <a:spLocks noChangeArrowheads="1"/>
            </p:cNvSpPr>
            <p:nvPr/>
          </p:nvSpPr>
          <p:spPr bwMode="auto">
            <a:xfrm>
              <a:off x="4332" y="1888"/>
              <a:ext cx="362" cy="1451"/>
            </a:xfrm>
            <a:prstGeom prst="rect">
              <a:avLst/>
            </a:prstGeom>
            <a:solidFill>
              <a:srgbClr val="CCFFFF"/>
            </a:solidFill>
            <a:ln w="6350">
              <a:solidFill>
                <a:srgbClr val="008000"/>
              </a:solidFill>
              <a:miter lim="800000"/>
              <a:headEnd/>
              <a:tailEnd/>
            </a:ln>
          </p:spPr>
          <p:txBody>
            <a:bodyPr wrap="none" lIns="0" tIns="0" rIns="0" bIns="54000" anchor="b"/>
            <a:lstStyle/>
            <a:p>
              <a:pPr algn="ctr"/>
              <a:r>
                <a:rPr kumimoji="1" lang="zh-CN" altLang="en-US" sz="2400" b="1">
                  <a:latin typeface="Times New Roman" pitchFamily="18" charset="0"/>
                </a:rPr>
                <a:t>栈</a:t>
              </a:r>
            </a:p>
          </p:txBody>
        </p:sp>
        <p:sp>
          <p:nvSpPr>
            <p:cNvPr id="89128" name="Line 22"/>
            <p:cNvSpPr>
              <a:spLocks noChangeShapeType="1"/>
            </p:cNvSpPr>
            <p:nvPr/>
          </p:nvSpPr>
          <p:spPr bwMode="auto">
            <a:xfrm>
              <a:off x="4332" y="3067"/>
              <a:ext cx="362" cy="0"/>
            </a:xfrm>
            <a:prstGeom prst="line">
              <a:avLst/>
            </a:prstGeom>
            <a:noFill/>
            <a:ln w="6350">
              <a:solidFill>
                <a:srgbClr val="008000"/>
              </a:solidFill>
              <a:round/>
              <a:headEnd/>
              <a:tailEnd/>
            </a:ln>
          </p:spPr>
          <p:txBody>
            <a:bodyPr/>
            <a:lstStyle/>
            <a:p>
              <a:endParaRPr lang="zh-CN" altLang="en-US"/>
            </a:p>
          </p:txBody>
        </p:sp>
      </p:grpSp>
      <p:sp>
        <p:nvSpPr>
          <p:cNvPr id="89092" name="Rectangle 23"/>
          <p:cNvSpPr>
            <a:spLocks noGrp="1" noChangeArrowheads="1"/>
          </p:cNvSpPr>
          <p:nvPr>
            <p:ph type="title"/>
          </p:nvPr>
        </p:nvSpPr>
        <p:spPr>
          <a:xfrm>
            <a:off x="1000125" y="274638"/>
            <a:ext cx="7215188" cy="1143000"/>
          </a:xfrm>
        </p:spPr>
        <p:txBody>
          <a:bodyPr/>
          <a:lstStyle/>
          <a:p>
            <a:pPr eaLnBrk="1" hangingPunct="1"/>
            <a:r>
              <a:rPr lang="zh-CN" altLang="en-US" smtClean="0"/>
              <a:t>线索二叉树的基本操作</a:t>
            </a:r>
          </a:p>
        </p:txBody>
      </p:sp>
      <p:sp>
        <p:nvSpPr>
          <p:cNvPr id="89093" name="Rectangle 24"/>
          <p:cNvSpPr>
            <a:spLocks noGrp="1" noChangeArrowheads="1"/>
          </p:cNvSpPr>
          <p:nvPr>
            <p:ph idx="1"/>
          </p:nvPr>
        </p:nvSpPr>
        <p:spPr>
          <a:xfrm>
            <a:off x="1000125" y="1600200"/>
            <a:ext cx="7215188" cy="4525963"/>
          </a:xfrm>
        </p:spPr>
        <p:txBody>
          <a:bodyPr/>
          <a:lstStyle/>
          <a:p>
            <a:pPr eaLnBrk="1" hangingPunct="1">
              <a:buFont typeface="Wingdings" pitchFamily="2" charset="2"/>
              <a:buNone/>
            </a:pPr>
            <a:endParaRPr lang="zh-CN" altLang="en-US" dirty="0" smtClean="0">
              <a:solidFill>
                <a:schemeClr val="accent2"/>
              </a:solidFill>
            </a:endParaRPr>
          </a:p>
        </p:txBody>
      </p:sp>
      <p:sp>
        <p:nvSpPr>
          <p:cNvPr id="89094" name="灯片编号占位符 61"/>
          <p:cNvSpPr>
            <a:spLocks noGrp="1"/>
          </p:cNvSpPr>
          <p:nvPr>
            <p:ph type="sldNum" sz="quarter" idx="10"/>
          </p:nvPr>
        </p:nvSpPr>
        <p:spPr>
          <a:noFill/>
        </p:spPr>
        <p:txBody>
          <a:bodyPr/>
          <a:lstStyle/>
          <a:p>
            <a:fld id="{24B35D42-4636-4045-80FD-F457ED24C4A2}" type="slidenum">
              <a:rPr lang="zh-CN" altLang="en-US" smtClean="0"/>
              <a:pPr/>
              <a:t>106</a:t>
            </a:fld>
            <a:endParaRPr lang="en-US" altLang="zh-CN" smtClean="0"/>
          </a:p>
        </p:txBody>
      </p:sp>
      <p:sp>
        <p:nvSpPr>
          <p:cNvPr id="373785" name="Line 25"/>
          <p:cNvSpPr>
            <a:spLocks noChangeShapeType="1"/>
          </p:cNvSpPr>
          <p:nvPr/>
        </p:nvSpPr>
        <p:spPr bwMode="auto">
          <a:xfrm flipV="1">
            <a:off x="2568575" y="3327400"/>
            <a:ext cx="431800" cy="504825"/>
          </a:xfrm>
          <a:prstGeom prst="line">
            <a:avLst/>
          </a:prstGeom>
          <a:noFill/>
          <a:ln w="9525">
            <a:solidFill>
              <a:srgbClr val="000000"/>
            </a:solidFill>
            <a:round/>
            <a:headEnd/>
            <a:tailEnd/>
          </a:ln>
        </p:spPr>
        <p:txBody>
          <a:bodyPr/>
          <a:lstStyle/>
          <a:p>
            <a:endParaRPr lang="zh-CN" altLang="en-US"/>
          </a:p>
        </p:txBody>
      </p:sp>
      <p:sp>
        <p:nvSpPr>
          <p:cNvPr id="373786" name="Line 26"/>
          <p:cNvSpPr>
            <a:spLocks noChangeShapeType="1"/>
          </p:cNvSpPr>
          <p:nvPr/>
        </p:nvSpPr>
        <p:spPr bwMode="auto">
          <a:xfrm flipV="1">
            <a:off x="3359150" y="2608263"/>
            <a:ext cx="792163" cy="465137"/>
          </a:xfrm>
          <a:prstGeom prst="line">
            <a:avLst/>
          </a:prstGeom>
          <a:noFill/>
          <a:ln w="9525">
            <a:solidFill>
              <a:srgbClr val="000000"/>
            </a:solidFill>
            <a:round/>
            <a:headEnd/>
            <a:tailEnd/>
          </a:ln>
        </p:spPr>
        <p:txBody>
          <a:bodyPr/>
          <a:lstStyle/>
          <a:p>
            <a:endParaRPr lang="zh-CN" altLang="en-US"/>
          </a:p>
        </p:txBody>
      </p:sp>
      <p:sp>
        <p:nvSpPr>
          <p:cNvPr id="373787" name="Line 27"/>
          <p:cNvSpPr>
            <a:spLocks noChangeShapeType="1"/>
          </p:cNvSpPr>
          <p:nvPr/>
        </p:nvSpPr>
        <p:spPr bwMode="auto">
          <a:xfrm flipH="1" flipV="1">
            <a:off x="4568825" y="2640013"/>
            <a:ext cx="874713" cy="427037"/>
          </a:xfrm>
          <a:prstGeom prst="line">
            <a:avLst/>
          </a:prstGeom>
          <a:noFill/>
          <a:ln w="9525">
            <a:solidFill>
              <a:srgbClr val="000000"/>
            </a:solidFill>
            <a:round/>
            <a:headEnd/>
            <a:tailEnd/>
          </a:ln>
        </p:spPr>
        <p:txBody>
          <a:bodyPr/>
          <a:lstStyle/>
          <a:p>
            <a:endParaRPr lang="zh-CN" altLang="en-US"/>
          </a:p>
        </p:txBody>
      </p:sp>
      <p:sp>
        <p:nvSpPr>
          <p:cNvPr id="89098" name="Line 28"/>
          <p:cNvSpPr>
            <a:spLocks noChangeShapeType="1"/>
          </p:cNvSpPr>
          <p:nvPr/>
        </p:nvSpPr>
        <p:spPr bwMode="auto">
          <a:xfrm flipH="1" flipV="1">
            <a:off x="5753100" y="3327400"/>
            <a:ext cx="492125" cy="442913"/>
          </a:xfrm>
          <a:prstGeom prst="line">
            <a:avLst/>
          </a:prstGeom>
          <a:noFill/>
          <a:ln w="9525">
            <a:solidFill>
              <a:srgbClr val="000000"/>
            </a:solidFill>
            <a:round/>
            <a:headEnd/>
            <a:tailEnd/>
          </a:ln>
        </p:spPr>
        <p:txBody>
          <a:bodyPr/>
          <a:lstStyle/>
          <a:p>
            <a:endParaRPr lang="zh-CN" altLang="en-US"/>
          </a:p>
        </p:txBody>
      </p:sp>
      <p:sp>
        <p:nvSpPr>
          <p:cNvPr id="89099" name="Line 29"/>
          <p:cNvSpPr>
            <a:spLocks noChangeShapeType="1"/>
          </p:cNvSpPr>
          <p:nvPr/>
        </p:nvSpPr>
        <p:spPr bwMode="auto">
          <a:xfrm flipV="1">
            <a:off x="5073650" y="3344863"/>
            <a:ext cx="368300" cy="438150"/>
          </a:xfrm>
          <a:prstGeom prst="line">
            <a:avLst/>
          </a:prstGeom>
          <a:noFill/>
          <a:ln w="9525">
            <a:solidFill>
              <a:srgbClr val="000000"/>
            </a:solidFill>
            <a:round/>
            <a:headEnd/>
            <a:tailEnd/>
          </a:ln>
        </p:spPr>
        <p:txBody>
          <a:bodyPr anchor="ctr" anchorCtr="1"/>
          <a:lstStyle/>
          <a:p>
            <a:endParaRPr lang="zh-CN" altLang="en-US"/>
          </a:p>
        </p:txBody>
      </p:sp>
      <p:sp>
        <p:nvSpPr>
          <p:cNvPr id="373790" name="Line 30"/>
          <p:cNvSpPr>
            <a:spLocks noChangeShapeType="1"/>
          </p:cNvSpPr>
          <p:nvPr/>
        </p:nvSpPr>
        <p:spPr bwMode="auto">
          <a:xfrm flipH="1" flipV="1">
            <a:off x="3359150" y="3327400"/>
            <a:ext cx="215900" cy="431800"/>
          </a:xfrm>
          <a:prstGeom prst="line">
            <a:avLst/>
          </a:prstGeom>
          <a:noFill/>
          <a:ln w="9525">
            <a:solidFill>
              <a:srgbClr val="000000"/>
            </a:solidFill>
            <a:round/>
            <a:headEnd/>
            <a:tailEnd/>
          </a:ln>
        </p:spPr>
        <p:txBody>
          <a:bodyPr/>
          <a:lstStyle/>
          <a:p>
            <a:endParaRPr lang="zh-CN" altLang="en-US"/>
          </a:p>
        </p:txBody>
      </p:sp>
      <p:sp>
        <p:nvSpPr>
          <p:cNvPr id="89101" name="Line 31"/>
          <p:cNvSpPr>
            <a:spLocks noChangeShapeType="1"/>
          </p:cNvSpPr>
          <p:nvPr/>
        </p:nvSpPr>
        <p:spPr bwMode="auto">
          <a:xfrm flipV="1">
            <a:off x="4460875" y="4125913"/>
            <a:ext cx="338138" cy="419100"/>
          </a:xfrm>
          <a:prstGeom prst="line">
            <a:avLst/>
          </a:prstGeom>
          <a:noFill/>
          <a:ln w="9525">
            <a:solidFill>
              <a:srgbClr val="000000"/>
            </a:solidFill>
            <a:round/>
            <a:headEnd/>
            <a:tailEnd/>
          </a:ln>
        </p:spPr>
        <p:txBody>
          <a:bodyPr/>
          <a:lstStyle/>
          <a:p>
            <a:endParaRPr lang="zh-CN" altLang="en-US"/>
          </a:p>
        </p:txBody>
      </p:sp>
      <p:sp>
        <p:nvSpPr>
          <p:cNvPr id="89102" name="Line 32"/>
          <p:cNvSpPr>
            <a:spLocks noChangeShapeType="1"/>
          </p:cNvSpPr>
          <p:nvPr/>
        </p:nvSpPr>
        <p:spPr bwMode="auto">
          <a:xfrm flipH="1" flipV="1">
            <a:off x="5073650" y="4098925"/>
            <a:ext cx="409575" cy="463550"/>
          </a:xfrm>
          <a:prstGeom prst="line">
            <a:avLst/>
          </a:prstGeom>
          <a:noFill/>
          <a:ln w="9525">
            <a:solidFill>
              <a:srgbClr val="000000"/>
            </a:solidFill>
            <a:round/>
            <a:headEnd/>
            <a:tailEnd/>
          </a:ln>
        </p:spPr>
        <p:txBody>
          <a:bodyPr/>
          <a:lstStyle/>
          <a:p>
            <a:endParaRPr lang="zh-CN" altLang="en-US"/>
          </a:p>
        </p:txBody>
      </p:sp>
      <p:sp>
        <p:nvSpPr>
          <p:cNvPr id="373793" name="Oval 33"/>
          <p:cNvSpPr>
            <a:spLocks noChangeArrowheads="1"/>
          </p:cNvSpPr>
          <p:nvPr/>
        </p:nvSpPr>
        <p:spPr bwMode="auto">
          <a:xfrm>
            <a:off x="4151313" y="2319338"/>
            <a:ext cx="430212" cy="430212"/>
          </a:xfrm>
          <a:prstGeom prst="ellipse">
            <a:avLst/>
          </a:prstGeom>
          <a:noFill/>
          <a:ln w="9525">
            <a:solidFill>
              <a:srgbClr val="000000"/>
            </a:solidFill>
            <a:round/>
            <a:headEnd/>
            <a:tailEnd/>
          </a:ln>
        </p:spPr>
        <p:txBody>
          <a:bodyPr lIns="0" tIns="0" rIns="0" bIns="0" anchor="ctr" anchorCtr="1"/>
          <a:lstStyle/>
          <a:p>
            <a:pPr algn="ctr">
              <a:lnSpc>
                <a:spcPct val="85000"/>
              </a:lnSpc>
            </a:pPr>
            <a:r>
              <a:rPr kumimoji="1" lang="en-US" altLang="zh-CN" sz="2800" b="1">
                <a:latin typeface="黑体" pitchFamily="49" charset="-122"/>
                <a:ea typeface="黑体" pitchFamily="49" charset="-122"/>
              </a:rPr>
              <a:t>a</a:t>
            </a:r>
          </a:p>
        </p:txBody>
      </p:sp>
      <p:sp>
        <p:nvSpPr>
          <p:cNvPr id="373794" name="Oval 34"/>
          <p:cNvSpPr>
            <a:spLocks noChangeArrowheads="1"/>
          </p:cNvSpPr>
          <p:nvPr/>
        </p:nvSpPr>
        <p:spPr bwMode="auto">
          <a:xfrm>
            <a:off x="2971800" y="2976563"/>
            <a:ext cx="431800" cy="428625"/>
          </a:xfrm>
          <a:prstGeom prst="ellipse">
            <a:avLst/>
          </a:prstGeom>
          <a:noFill/>
          <a:ln w="9525">
            <a:solidFill>
              <a:srgbClr val="000000"/>
            </a:solidFill>
            <a:round/>
            <a:headEnd/>
            <a:tailEnd/>
          </a:ln>
        </p:spPr>
        <p:txBody>
          <a:bodyPr lIns="0" tIns="0" rIns="0" bIns="0" anchor="ctr" anchorCtr="1"/>
          <a:lstStyle/>
          <a:p>
            <a:pPr algn="ctr">
              <a:lnSpc>
                <a:spcPct val="90000"/>
              </a:lnSpc>
            </a:pPr>
            <a:r>
              <a:rPr kumimoji="1" lang="en-US" altLang="zh-CN" sz="2400" b="1">
                <a:latin typeface="Times New Roman" pitchFamily="18" charset="0"/>
              </a:rPr>
              <a:t>b</a:t>
            </a:r>
          </a:p>
        </p:txBody>
      </p:sp>
      <p:sp>
        <p:nvSpPr>
          <p:cNvPr id="89105" name="Oval 35"/>
          <p:cNvSpPr>
            <a:spLocks noChangeArrowheads="1"/>
          </p:cNvSpPr>
          <p:nvPr/>
        </p:nvSpPr>
        <p:spPr bwMode="auto">
          <a:xfrm>
            <a:off x="5389563" y="2976563"/>
            <a:ext cx="431800" cy="428625"/>
          </a:xfrm>
          <a:prstGeom prst="ellipse">
            <a:avLst/>
          </a:prstGeom>
          <a:noFill/>
          <a:ln w="9525">
            <a:solidFill>
              <a:srgbClr val="000000"/>
            </a:solidFill>
            <a:round/>
            <a:headEnd/>
            <a:tailEnd/>
          </a:ln>
        </p:spPr>
        <p:txBody>
          <a:bodyPr lIns="0" tIns="0" rIns="0" bIns="0" anchor="ctr" anchorCtr="1"/>
          <a:lstStyle/>
          <a:p>
            <a:pPr algn="ctr">
              <a:lnSpc>
                <a:spcPct val="80000"/>
              </a:lnSpc>
            </a:pPr>
            <a:r>
              <a:rPr kumimoji="1" lang="en-US" altLang="zh-CN" sz="2000" b="1">
                <a:latin typeface="黑体" pitchFamily="49" charset="-122"/>
                <a:ea typeface="黑体" pitchFamily="49" charset="-122"/>
              </a:rPr>
              <a:t>c</a:t>
            </a:r>
          </a:p>
        </p:txBody>
      </p:sp>
      <p:sp>
        <p:nvSpPr>
          <p:cNvPr id="373796" name="Oval 36"/>
          <p:cNvSpPr>
            <a:spLocks noChangeArrowheads="1"/>
          </p:cNvSpPr>
          <p:nvPr/>
        </p:nvSpPr>
        <p:spPr bwMode="auto">
          <a:xfrm>
            <a:off x="2208213" y="3763963"/>
            <a:ext cx="433387" cy="428625"/>
          </a:xfrm>
          <a:prstGeom prst="ellipse">
            <a:avLst/>
          </a:prstGeom>
          <a:noFill/>
          <a:ln w="9525">
            <a:solidFill>
              <a:srgbClr val="000000"/>
            </a:solidFill>
            <a:round/>
            <a:headEnd/>
            <a:tailEnd/>
          </a:ln>
        </p:spPr>
        <p:txBody>
          <a:bodyPr lIns="36000" tIns="0" rIns="0" bIns="0" anchor="ctr" anchorCtr="1"/>
          <a:lstStyle/>
          <a:p>
            <a:pPr algn="ctr">
              <a:lnSpc>
                <a:spcPct val="85000"/>
              </a:lnSpc>
            </a:pPr>
            <a:r>
              <a:rPr kumimoji="1" lang="en-US" altLang="zh-CN" sz="2400" b="1">
                <a:latin typeface="Times New Roman" pitchFamily="18" charset="0"/>
              </a:rPr>
              <a:t>d</a:t>
            </a:r>
          </a:p>
        </p:txBody>
      </p:sp>
      <p:sp>
        <p:nvSpPr>
          <p:cNvPr id="89107" name="Oval 37"/>
          <p:cNvSpPr>
            <a:spLocks noChangeArrowheads="1"/>
          </p:cNvSpPr>
          <p:nvPr/>
        </p:nvSpPr>
        <p:spPr bwMode="auto">
          <a:xfrm>
            <a:off x="3433763" y="3763963"/>
            <a:ext cx="430212" cy="428625"/>
          </a:xfrm>
          <a:prstGeom prst="ellipse">
            <a:avLst/>
          </a:prstGeom>
          <a:noFill/>
          <a:ln w="9525">
            <a:solidFill>
              <a:srgbClr val="000000"/>
            </a:solidFill>
            <a:round/>
            <a:headEnd/>
            <a:tailEnd/>
          </a:ln>
        </p:spPr>
        <p:txBody>
          <a:bodyPr lIns="36000" tIns="0" rIns="0" bIns="0" anchor="ctr" anchorCtr="1"/>
          <a:lstStyle/>
          <a:p>
            <a:pPr algn="ctr">
              <a:lnSpc>
                <a:spcPct val="85000"/>
              </a:lnSpc>
            </a:pPr>
            <a:r>
              <a:rPr kumimoji="1" lang="en-US" altLang="zh-CN" sz="2400" b="1">
                <a:latin typeface="Times New Roman" pitchFamily="18" charset="0"/>
              </a:rPr>
              <a:t>e</a:t>
            </a:r>
          </a:p>
        </p:txBody>
      </p:sp>
      <p:sp>
        <p:nvSpPr>
          <p:cNvPr id="89108" name="Oval 38"/>
          <p:cNvSpPr>
            <a:spLocks noChangeArrowheads="1"/>
          </p:cNvSpPr>
          <p:nvPr/>
        </p:nvSpPr>
        <p:spPr bwMode="auto">
          <a:xfrm>
            <a:off x="4699000" y="3741738"/>
            <a:ext cx="431800" cy="428625"/>
          </a:xfrm>
          <a:prstGeom prst="ellipse">
            <a:avLst/>
          </a:prstGeom>
          <a:noFill/>
          <a:ln w="9525">
            <a:solidFill>
              <a:srgbClr val="000000"/>
            </a:solidFill>
            <a:round/>
            <a:headEnd/>
            <a:tailEnd/>
          </a:ln>
        </p:spPr>
        <p:txBody>
          <a:bodyPr lIns="36000" tIns="0" rIns="0" bIns="0" anchor="ctr" anchorCtr="1"/>
          <a:lstStyle/>
          <a:p>
            <a:pPr algn="ctr">
              <a:lnSpc>
                <a:spcPct val="95000"/>
              </a:lnSpc>
            </a:pPr>
            <a:r>
              <a:rPr kumimoji="1" lang="en-US" altLang="zh-CN" sz="2800" b="1">
                <a:latin typeface="黑体" pitchFamily="49" charset="-122"/>
                <a:ea typeface="黑体" pitchFamily="49" charset="-122"/>
              </a:rPr>
              <a:t>f</a:t>
            </a:r>
          </a:p>
        </p:txBody>
      </p:sp>
      <p:sp>
        <p:nvSpPr>
          <p:cNvPr id="89109" name="Oval 39"/>
          <p:cNvSpPr>
            <a:spLocks noChangeArrowheads="1"/>
          </p:cNvSpPr>
          <p:nvPr/>
        </p:nvSpPr>
        <p:spPr bwMode="auto">
          <a:xfrm>
            <a:off x="6165850" y="3741738"/>
            <a:ext cx="433388" cy="428625"/>
          </a:xfrm>
          <a:prstGeom prst="ellipse">
            <a:avLst/>
          </a:prstGeom>
          <a:noFill/>
          <a:ln w="9525">
            <a:solidFill>
              <a:srgbClr val="000000"/>
            </a:solidFill>
            <a:round/>
            <a:headEnd/>
            <a:tailEnd/>
          </a:ln>
        </p:spPr>
        <p:txBody>
          <a:bodyPr lIns="36000" tIns="0" rIns="0" bIns="0" anchor="ctr" anchorCtr="1"/>
          <a:lstStyle/>
          <a:p>
            <a:pPr algn="ctr">
              <a:lnSpc>
                <a:spcPct val="85000"/>
              </a:lnSpc>
            </a:pPr>
            <a:r>
              <a:rPr kumimoji="1" lang="en-US" altLang="zh-CN" sz="2400" b="1">
                <a:latin typeface="Times New Roman" pitchFamily="18" charset="0"/>
              </a:rPr>
              <a:t>g</a:t>
            </a:r>
          </a:p>
        </p:txBody>
      </p:sp>
      <p:sp>
        <p:nvSpPr>
          <p:cNvPr id="89110" name="Oval 40"/>
          <p:cNvSpPr>
            <a:spLocks noChangeArrowheads="1"/>
          </p:cNvSpPr>
          <p:nvPr/>
        </p:nvSpPr>
        <p:spPr bwMode="auto">
          <a:xfrm>
            <a:off x="5389563" y="4508500"/>
            <a:ext cx="431800" cy="430213"/>
          </a:xfrm>
          <a:prstGeom prst="ellipse">
            <a:avLst/>
          </a:prstGeom>
          <a:noFill/>
          <a:ln w="9525">
            <a:solidFill>
              <a:srgbClr val="000000"/>
            </a:solidFill>
            <a:round/>
            <a:headEnd/>
            <a:tailEnd/>
          </a:ln>
        </p:spPr>
        <p:txBody>
          <a:bodyPr lIns="36000" tIns="0" rIns="0" bIns="0" anchor="ctr" anchorCtr="1"/>
          <a:lstStyle/>
          <a:p>
            <a:pPr algn="ctr">
              <a:lnSpc>
                <a:spcPct val="85000"/>
              </a:lnSpc>
            </a:pPr>
            <a:r>
              <a:rPr kumimoji="1" lang="en-US" altLang="zh-CN" sz="2400" b="1">
                <a:latin typeface="Times New Roman" pitchFamily="18" charset="0"/>
              </a:rPr>
              <a:t>k</a:t>
            </a:r>
          </a:p>
        </p:txBody>
      </p:sp>
      <p:sp>
        <p:nvSpPr>
          <p:cNvPr id="89111" name="Oval 41"/>
          <p:cNvSpPr>
            <a:spLocks noChangeArrowheads="1"/>
          </p:cNvSpPr>
          <p:nvPr/>
        </p:nvSpPr>
        <p:spPr bwMode="auto">
          <a:xfrm>
            <a:off x="4094163" y="4508500"/>
            <a:ext cx="433387" cy="430213"/>
          </a:xfrm>
          <a:prstGeom prst="ellipse">
            <a:avLst/>
          </a:prstGeom>
          <a:noFill/>
          <a:ln w="9525">
            <a:solidFill>
              <a:srgbClr val="000000"/>
            </a:solidFill>
            <a:round/>
            <a:headEnd/>
            <a:tailEnd/>
          </a:ln>
        </p:spPr>
        <p:txBody>
          <a:bodyPr lIns="36000" tIns="0" rIns="0" bIns="0" anchor="ctr" anchorCtr="1"/>
          <a:lstStyle/>
          <a:p>
            <a:pPr algn="ctr">
              <a:lnSpc>
                <a:spcPct val="85000"/>
              </a:lnSpc>
            </a:pPr>
            <a:r>
              <a:rPr kumimoji="1" lang="en-US" altLang="zh-CN" sz="2400" b="1">
                <a:latin typeface="Times New Roman" pitchFamily="18" charset="0"/>
              </a:rPr>
              <a:t>j</a:t>
            </a:r>
          </a:p>
        </p:txBody>
      </p:sp>
      <p:sp>
        <p:nvSpPr>
          <p:cNvPr id="373802" name="Line 42"/>
          <p:cNvSpPr>
            <a:spLocks noChangeShapeType="1"/>
          </p:cNvSpPr>
          <p:nvPr/>
        </p:nvSpPr>
        <p:spPr bwMode="auto">
          <a:xfrm>
            <a:off x="4379913" y="2057400"/>
            <a:ext cx="0" cy="215900"/>
          </a:xfrm>
          <a:prstGeom prst="line">
            <a:avLst/>
          </a:prstGeom>
          <a:noFill/>
          <a:ln w="38100">
            <a:solidFill>
              <a:srgbClr val="008000"/>
            </a:solidFill>
            <a:round/>
            <a:headEnd/>
            <a:tailEnd type="triangle" w="med" len="med"/>
          </a:ln>
        </p:spPr>
        <p:txBody>
          <a:bodyPr/>
          <a:lstStyle/>
          <a:p>
            <a:endParaRPr lang="zh-CN" altLang="en-US"/>
          </a:p>
        </p:txBody>
      </p:sp>
      <p:sp>
        <p:nvSpPr>
          <p:cNvPr id="373812" name="Oval 52"/>
          <p:cNvSpPr>
            <a:spLocks noChangeArrowheads="1"/>
          </p:cNvSpPr>
          <p:nvPr/>
        </p:nvSpPr>
        <p:spPr bwMode="auto">
          <a:xfrm>
            <a:off x="7237413" y="4140200"/>
            <a:ext cx="430212" cy="430213"/>
          </a:xfrm>
          <a:prstGeom prst="ellipse">
            <a:avLst/>
          </a:prstGeom>
          <a:noFill/>
          <a:ln w="9525">
            <a:solidFill>
              <a:srgbClr val="000000"/>
            </a:solidFill>
            <a:round/>
            <a:headEnd/>
            <a:tailEnd/>
          </a:ln>
        </p:spPr>
        <p:txBody>
          <a:bodyPr lIns="0" tIns="0" rIns="0" bIns="0" anchor="ctr" anchorCtr="1"/>
          <a:lstStyle/>
          <a:p>
            <a:pPr algn="ctr">
              <a:lnSpc>
                <a:spcPct val="85000"/>
              </a:lnSpc>
            </a:pPr>
            <a:r>
              <a:rPr kumimoji="1" lang="en-US" altLang="zh-CN" sz="2800" b="1" dirty="0">
                <a:latin typeface="黑体" pitchFamily="49" charset="-122"/>
                <a:ea typeface="黑体" pitchFamily="49" charset="-122"/>
              </a:rPr>
              <a:t>a</a:t>
            </a:r>
          </a:p>
        </p:txBody>
      </p:sp>
      <p:sp>
        <p:nvSpPr>
          <p:cNvPr id="373813" name="Oval 53"/>
          <p:cNvSpPr>
            <a:spLocks noChangeArrowheads="1"/>
          </p:cNvSpPr>
          <p:nvPr/>
        </p:nvSpPr>
        <p:spPr bwMode="auto">
          <a:xfrm>
            <a:off x="7237413" y="3490913"/>
            <a:ext cx="431800" cy="428625"/>
          </a:xfrm>
          <a:prstGeom prst="ellipse">
            <a:avLst/>
          </a:prstGeom>
          <a:noFill/>
          <a:ln w="9525">
            <a:solidFill>
              <a:srgbClr val="000000"/>
            </a:solidFill>
            <a:round/>
            <a:headEnd/>
            <a:tailEnd/>
          </a:ln>
        </p:spPr>
        <p:txBody>
          <a:bodyPr lIns="0" tIns="0" rIns="0" bIns="0" anchor="ctr" anchorCtr="1"/>
          <a:lstStyle/>
          <a:p>
            <a:pPr algn="ctr">
              <a:lnSpc>
                <a:spcPct val="90000"/>
              </a:lnSpc>
            </a:pPr>
            <a:r>
              <a:rPr kumimoji="1" lang="en-US" altLang="zh-CN" sz="2400" b="1">
                <a:latin typeface="Times New Roman" pitchFamily="18" charset="0"/>
              </a:rPr>
              <a:t>b</a:t>
            </a:r>
          </a:p>
        </p:txBody>
      </p:sp>
      <p:sp>
        <p:nvSpPr>
          <p:cNvPr id="373815" name="Line 55"/>
          <p:cNvSpPr>
            <a:spLocks noChangeShapeType="1"/>
          </p:cNvSpPr>
          <p:nvPr/>
        </p:nvSpPr>
        <p:spPr bwMode="auto">
          <a:xfrm rot="5400000" flipH="1" flipV="1">
            <a:off x="2348706" y="3648869"/>
            <a:ext cx="671513" cy="1520825"/>
          </a:xfrm>
          <a:prstGeom prst="line">
            <a:avLst/>
          </a:prstGeom>
          <a:noFill/>
          <a:ln w="12700">
            <a:solidFill>
              <a:srgbClr val="0000FF"/>
            </a:solidFill>
            <a:round/>
            <a:headEnd/>
            <a:tailEnd/>
          </a:ln>
        </p:spPr>
        <p:txBody>
          <a:bodyPr/>
          <a:lstStyle/>
          <a:p>
            <a:endParaRPr lang="zh-CN" altLang="en-US"/>
          </a:p>
        </p:txBody>
      </p:sp>
      <p:sp>
        <p:nvSpPr>
          <p:cNvPr id="373822" name="Line 62"/>
          <p:cNvSpPr>
            <a:spLocks noChangeShapeType="1"/>
          </p:cNvSpPr>
          <p:nvPr/>
        </p:nvSpPr>
        <p:spPr bwMode="auto">
          <a:xfrm flipV="1">
            <a:off x="1860550" y="4144963"/>
            <a:ext cx="431800" cy="504825"/>
          </a:xfrm>
          <a:prstGeom prst="line">
            <a:avLst/>
          </a:prstGeom>
          <a:noFill/>
          <a:ln w="9525">
            <a:solidFill>
              <a:srgbClr val="000000"/>
            </a:solidFill>
            <a:round/>
            <a:headEnd/>
            <a:tailEnd/>
          </a:ln>
        </p:spPr>
        <p:txBody>
          <a:bodyPr/>
          <a:lstStyle/>
          <a:p>
            <a:endParaRPr lang="zh-CN" altLang="en-US"/>
          </a:p>
        </p:txBody>
      </p:sp>
      <p:sp>
        <p:nvSpPr>
          <p:cNvPr id="89117" name="Oval 63"/>
          <p:cNvSpPr>
            <a:spLocks noChangeArrowheads="1"/>
          </p:cNvSpPr>
          <p:nvPr/>
        </p:nvSpPr>
        <p:spPr bwMode="auto">
          <a:xfrm>
            <a:off x="1500188" y="4581525"/>
            <a:ext cx="433387" cy="428625"/>
          </a:xfrm>
          <a:prstGeom prst="ellipse">
            <a:avLst/>
          </a:prstGeom>
          <a:noFill/>
          <a:ln w="9525">
            <a:solidFill>
              <a:srgbClr val="000000"/>
            </a:solidFill>
            <a:round/>
            <a:headEnd/>
            <a:tailEnd/>
          </a:ln>
        </p:spPr>
        <p:txBody>
          <a:bodyPr lIns="36000" tIns="0" rIns="0" bIns="0" anchor="ctr" anchorCtr="1"/>
          <a:lstStyle/>
          <a:p>
            <a:pPr algn="ctr">
              <a:lnSpc>
                <a:spcPct val="85000"/>
              </a:lnSpc>
            </a:pPr>
            <a:r>
              <a:rPr kumimoji="1" lang="en-US" altLang="zh-CN" sz="2400" b="1">
                <a:latin typeface="Times New Roman" pitchFamily="18" charset="0"/>
              </a:rPr>
              <a:t>h</a:t>
            </a:r>
          </a:p>
        </p:txBody>
      </p:sp>
      <p:sp>
        <p:nvSpPr>
          <p:cNvPr id="373825" name="Oval 65"/>
          <p:cNvSpPr>
            <a:spLocks noChangeArrowheads="1"/>
          </p:cNvSpPr>
          <p:nvPr/>
        </p:nvSpPr>
        <p:spPr bwMode="auto">
          <a:xfrm>
            <a:off x="7235825" y="2852738"/>
            <a:ext cx="433388" cy="428625"/>
          </a:xfrm>
          <a:prstGeom prst="ellipse">
            <a:avLst/>
          </a:prstGeom>
          <a:noFill/>
          <a:ln w="9525">
            <a:solidFill>
              <a:srgbClr val="000000"/>
            </a:solidFill>
            <a:round/>
            <a:headEnd/>
            <a:tailEnd/>
          </a:ln>
        </p:spPr>
        <p:txBody>
          <a:bodyPr lIns="36000" tIns="0" rIns="0" bIns="0" anchor="ctr" anchorCtr="1"/>
          <a:lstStyle/>
          <a:p>
            <a:pPr algn="ctr">
              <a:lnSpc>
                <a:spcPct val="85000"/>
              </a:lnSpc>
            </a:pPr>
            <a:r>
              <a:rPr kumimoji="1" lang="en-US" altLang="zh-CN" sz="2400" b="1">
                <a:latin typeface="Times New Roman" pitchFamily="18" charset="0"/>
              </a:rPr>
              <a:t>d</a:t>
            </a:r>
          </a:p>
        </p:txBody>
      </p:sp>
      <p:sp>
        <p:nvSpPr>
          <p:cNvPr id="373814" name="Line 54"/>
          <p:cNvSpPr>
            <a:spLocks noChangeShapeType="1"/>
          </p:cNvSpPr>
          <p:nvPr/>
        </p:nvSpPr>
        <p:spPr bwMode="auto">
          <a:xfrm flipH="1" flipV="1">
            <a:off x="1919288" y="4865688"/>
            <a:ext cx="576262" cy="144462"/>
          </a:xfrm>
          <a:prstGeom prst="line">
            <a:avLst/>
          </a:prstGeom>
          <a:noFill/>
          <a:ln w="38100">
            <a:solidFill>
              <a:srgbClr val="008000"/>
            </a:solidFill>
            <a:round/>
            <a:headEnd/>
            <a:tailEnd type="triangle" w="med" len="med"/>
          </a:ln>
        </p:spPr>
        <p:txBody>
          <a:bodyPr/>
          <a:lstStyle/>
          <a:p>
            <a:endParaRPr lang="zh-CN" altLang="en-US"/>
          </a:p>
        </p:txBody>
      </p:sp>
      <p:sp>
        <p:nvSpPr>
          <p:cNvPr id="373826" name="Rectangle 66"/>
          <p:cNvSpPr>
            <a:spLocks noChangeArrowheads="1"/>
          </p:cNvSpPr>
          <p:nvPr/>
        </p:nvSpPr>
        <p:spPr bwMode="auto">
          <a:xfrm>
            <a:off x="2495550" y="4997450"/>
            <a:ext cx="1296988" cy="431800"/>
          </a:xfrm>
          <a:prstGeom prst="rect">
            <a:avLst/>
          </a:prstGeom>
          <a:noFill/>
          <a:ln w="28575">
            <a:solidFill>
              <a:srgbClr val="008000"/>
            </a:solidFill>
            <a:miter lim="800000"/>
            <a:headEnd/>
            <a:tailEnd/>
          </a:ln>
        </p:spPr>
        <p:txBody>
          <a:bodyPr wrap="none" tIns="0" bIns="0" anchor="ctr"/>
          <a:lstStyle/>
          <a:p>
            <a:pPr algn="ctr"/>
            <a:r>
              <a:rPr kumimoji="1" lang="zh-CN" altLang="en-US" sz="2400" b="1" dirty="0">
                <a:solidFill>
                  <a:srgbClr val="006600"/>
                </a:solidFill>
                <a:latin typeface="楷体" pitchFamily="49" charset="-122"/>
                <a:ea typeface="楷体" pitchFamily="49" charset="-122"/>
              </a:rPr>
              <a:t>最左结点</a:t>
            </a:r>
            <a:endParaRPr kumimoji="1" lang="zh-CN" altLang="en-US" sz="2400" b="1" baseline="-25000" dirty="0">
              <a:solidFill>
                <a:srgbClr val="006600"/>
              </a:solidFill>
              <a:latin typeface="楷体" pitchFamily="49" charset="-122"/>
              <a:ea typeface="楷体" pitchFamily="49" charset="-122"/>
            </a:endParaRPr>
          </a:p>
        </p:txBody>
      </p:sp>
      <p:sp>
        <p:nvSpPr>
          <p:cNvPr id="373828" name="Line 68"/>
          <p:cNvSpPr>
            <a:spLocks noChangeShapeType="1"/>
          </p:cNvSpPr>
          <p:nvPr/>
        </p:nvSpPr>
        <p:spPr bwMode="auto">
          <a:xfrm rot="5400000" flipH="1" flipV="1">
            <a:off x="5101432" y="2848768"/>
            <a:ext cx="0" cy="576263"/>
          </a:xfrm>
          <a:prstGeom prst="line">
            <a:avLst/>
          </a:prstGeom>
          <a:noFill/>
          <a:ln w="38100">
            <a:solidFill>
              <a:srgbClr val="008000"/>
            </a:solidFill>
            <a:round/>
            <a:headEnd/>
            <a:tailEnd type="triangle" w="med" len="med"/>
          </a:ln>
        </p:spPr>
        <p:txBody>
          <a:bodyPr/>
          <a:lstStyle/>
          <a:p>
            <a:endParaRPr lang="zh-CN" altLang="en-US"/>
          </a:p>
        </p:txBody>
      </p:sp>
      <p:sp>
        <p:nvSpPr>
          <p:cNvPr id="373829" name="Line 69"/>
          <p:cNvSpPr>
            <a:spLocks noChangeShapeType="1"/>
          </p:cNvSpPr>
          <p:nvPr/>
        </p:nvSpPr>
        <p:spPr bwMode="auto">
          <a:xfrm rot="5400000" flipH="1" flipV="1">
            <a:off x="4288631" y="2785269"/>
            <a:ext cx="671513" cy="1520825"/>
          </a:xfrm>
          <a:prstGeom prst="line">
            <a:avLst/>
          </a:prstGeom>
          <a:noFill/>
          <a:ln w="12700">
            <a:solidFill>
              <a:srgbClr val="0000FF"/>
            </a:solidFill>
            <a:round/>
            <a:headEnd/>
            <a:tailEnd/>
          </a:ln>
        </p:spPr>
        <p:txBody>
          <a:bodyPr/>
          <a:lstStyle/>
          <a:p>
            <a:endParaRPr lang="zh-CN" altLang="en-US"/>
          </a:p>
        </p:txBody>
      </p:sp>
      <p:sp>
        <p:nvSpPr>
          <p:cNvPr id="373816" name="Line 56"/>
          <p:cNvSpPr>
            <a:spLocks noChangeShapeType="1"/>
          </p:cNvSpPr>
          <p:nvPr/>
        </p:nvSpPr>
        <p:spPr bwMode="auto">
          <a:xfrm rot="5400000">
            <a:off x="3659981" y="3459957"/>
            <a:ext cx="455613" cy="241300"/>
          </a:xfrm>
          <a:prstGeom prst="line">
            <a:avLst/>
          </a:prstGeom>
          <a:noFill/>
          <a:ln w="38100">
            <a:solidFill>
              <a:srgbClr val="008000"/>
            </a:solidFill>
            <a:round/>
            <a:headEnd/>
            <a:tailEnd type="triangle" w="med" len="med"/>
          </a:ln>
        </p:spPr>
        <p:txBody>
          <a:bodyPr/>
          <a:lstStyle/>
          <a:p>
            <a:endParaRPr lang="zh-CN" altLang="en-US"/>
          </a:p>
        </p:txBody>
      </p:sp>
      <p:sp>
        <p:nvSpPr>
          <p:cNvPr id="373832" name="Rectangle 72"/>
          <p:cNvSpPr>
            <a:spLocks noChangeArrowheads="1"/>
          </p:cNvSpPr>
          <p:nvPr/>
        </p:nvSpPr>
        <p:spPr bwMode="auto">
          <a:xfrm>
            <a:off x="3863975" y="2992438"/>
            <a:ext cx="936625" cy="347662"/>
          </a:xfrm>
          <a:prstGeom prst="rect">
            <a:avLst/>
          </a:prstGeom>
          <a:noFill/>
          <a:ln w="28575">
            <a:solidFill>
              <a:srgbClr val="008000"/>
            </a:solidFill>
            <a:miter lim="800000"/>
            <a:headEnd/>
            <a:tailEnd/>
          </a:ln>
        </p:spPr>
        <p:txBody>
          <a:bodyPr wrap="none" tIns="0" bIns="0" anchor="ctr"/>
          <a:lstStyle/>
          <a:p>
            <a:pPr algn="ctr">
              <a:lnSpc>
                <a:spcPct val="85000"/>
              </a:lnSpc>
            </a:pPr>
            <a:r>
              <a:rPr kumimoji="1" lang="zh-CN" altLang="en-US" sz="2400" b="1" dirty="0">
                <a:solidFill>
                  <a:srgbClr val="006600"/>
                </a:solidFill>
                <a:latin typeface="楷体" pitchFamily="49" charset="-122"/>
                <a:ea typeface="楷体" pitchFamily="49" charset="-122"/>
              </a:rPr>
              <a:t>右子树</a:t>
            </a:r>
            <a:endParaRPr kumimoji="1" lang="zh-CN" altLang="en-US" sz="2400" b="1" baseline="-25000" dirty="0">
              <a:solidFill>
                <a:srgbClr val="006600"/>
              </a:solidFill>
              <a:latin typeface="楷体" pitchFamily="49" charset="-122"/>
              <a:ea typeface="楷体" pitchFamily="49" charset="-122"/>
            </a:endParaRPr>
          </a:p>
        </p:txBody>
      </p:sp>
      <p:sp>
        <p:nvSpPr>
          <p:cNvPr id="373834" name="Line 74"/>
          <p:cNvSpPr>
            <a:spLocks noChangeShapeType="1"/>
          </p:cNvSpPr>
          <p:nvPr/>
        </p:nvSpPr>
        <p:spPr bwMode="auto">
          <a:xfrm flipV="1">
            <a:off x="3490913" y="4192588"/>
            <a:ext cx="144462" cy="792162"/>
          </a:xfrm>
          <a:prstGeom prst="line">
            <a:avLst/>
          </a:prstGeom>
          <a:noFill/>
          <a:ln w="38100">
            <a:solidFill>
              <a:srgbClr val="008000"/>
            </a:solidFill>
            <a:round/>
            <a:headEnd/>
            <a:tailEnd type="triangle" w="med" len="med"/>
          </a:ln>
        </p:spPr>
        <p:txBody>
          <a:bodyPr/>
          <a:lstStyle/>
          <a:p>
            <a:endParaRPr lang="zh-CN" altLang="en-US"/>
          </a:p>
        </p:txBody>
      </p:sp>
      <p:sp>
        <p:nvSpPr>
          <p:cNvPr id="373835" name="Line 75"/>
          <p:cNvSpPr>
            <a:spLocks noChangeShapeType="1"/>
          </p:cNvSpPr>
          <p:nvPr/>
        </p:nvSpPr>
        <p:spPr bwMode="auto">
          <a:xfrm rot="5400000">
            <a:off x="5688013" y="2824163"/>
            <a:ext cx="239712" cy="144462"/>
          </a:xfrm>
          <a:prstGeom prst="line">
            <a:avLst/>
          </a:prstGeom>
          <a:noFill/>
          <a:ln w="38100">
            <a:solidFill>
              <a:srgbClr val="008000"/>
            </a:solidFill>
            <a:round/>
            <a:headEnd/>
            <a:tailEnd type="triangle" w="med" len="med"/>
          </a:ln>
        </p:spPr>
        <p:txBody>
          <a:bodyP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1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grpId="0" nodeType="clickEffect">
                                  <p:stCondLst>
                                    <p:cond delay="0"/>
                                  </p:stCondLst>
                                  <p:childTnLst>
                                    <p:set>
                                      <p:cBhvr>
                                        <p:cTn id="11" dur="1" fill="hold">
                                          <p:stCondLst>
                                            <p:cond delay="0"/>
                                          </p:stCondLst>
                                        </p:cTn>
                                        <p:tgtEl>
                                          <p:spTgt spid="373802"/>
                                        </p:tgtEl>
                                        <p:attrNameLst>
                                          <p:attrName>style.visibility</p:attrName>
                                        </p:attrNameLst>
                                      </p:cBhvr>
                                      <p:to>
                                        <p:strVal val="hidden"/>
                                      </p:to>
                                    </p:set>
                                  </p:childTnLst>
                                </p:cTn>
                              </p:par>
                            </p:childTnLst>
                          </p:cTn>
                        </p:par>
                        <p:par>
                          <p:cTn id="12" fill="hold">
                            <p:stCondLst>
                              <p:cond delay="0"/>
                            </p:stCondLst>
                            <p:childTnLst>
                              <p:par>
                                <p:cTn id="13" presetID="22" presetClass="exit" presetSubtype="1" fill="hold" grpId="0" nodeType="afterEffect">
                                  <p:stCondLst>
                                    <p:cond delay="0"/>
                                  </p:stCondLst>
                                  <p:childTnLst>
                                    <p:animEffect transition="out" filter="wipe(up)">
                                      <p:cBhvr>
                                        <p:cTn id="14" dur="1000"/>
                                        <p:tgtEl>
                                          <p:spTgt spid="373793"/>
                                        </p:tgtEl>
                                      </p:cBhvr>
                                    </p:animEffect>
                                    <p:set>
                                      <p:cBhvr>
                                        <p:cTn id="15" dur="1" fill="hold">
                                          <p:stCondLst>
                                            <p:cond delay="999"/>
                                          </p:stCondLst>
                                        </p:cTn>
                                        <p:tgtEl>
                                          <p:spTgt spid="373793"/>
                                        </p:tgtEl>
                                        <p:attrNameLst>
                                          <p:attrName>style.visibility</p:attrName>
                                        </p:attrNameLst>
                                      </p:cBhvr>
                                      <p:to>
                                        <p:strVal val="hidden"/>
                                      </p:to>
                                    </p:set>
                                  </p:childTnLst>
                                </p:cTn>
                              </p:par>
                            </p:childTnLst>
                          </p:cTn>
                        </p:par>
                        <p:par>
                          <p:cTn id="16" fill="hold">
                            <p:stCondLst>
                              <p:cond delay="1000"/>
                            </p:stCondLst>
                            <p:childTnLst>
                              <p:par>
                                <p:cTn id="17" presetID="22" presetClass="entr" presetSubtype="4" fill="hold" grpId="0" nodeType="afterEffect">
                                  <p:stCondLst>
                                    <p:cond delay="0"/>
                                  </p:stCondLst>
                                  <p:childTnLst>
                                    <p:set>
                                      <p:cBhvr>
                                        <p:cTn id="18" dur="1" fill="hold">
                                          <p:stCondLst>
                                            <p:cond delay="0"/>
                                          </p:stCondLst>
                                        </p:cTn>
                                        <p:tgtEl>
                                          <p:spTgt spid="373812"/>
                                        </p:tgtEl>
                                        <p:attrNameLst>
                                          <p:attrName>style.visibility</p:attrName>
                                        </p:attrNameLst>
                                      </p:cBhvr>
                                      <p:to>
                                        <p:strVal val="visible"/>
                                      </p:to>
                                    </p:set>
                                    <p:animEffect transition="in" filter="wipe(down)">
                                      <p:cBhvr>
                                        <p:cTn id="19" dur="1000"/>
                                        <p:tgtEl>
                                          <p:spTgt spid="373812"/>
                                        </p:tgtEl>
                                      </p:cBhvr>
                                    </p:animEffect>
                                  </p:childTnLst>
                                </p:cTn>
                              </p:par>
                            </p:childTnLst>
                          </p:cTn>
                        </p:par>
                        <p:par>
                          <p:cTn id="20" fill="hold">
                            <p:stCondLst>
                              <p:cond delay="2000"/>
                            </p:stCondLst>
                            <p:childTnLst>
                              <p:par>
                                <p:cTn id="21" presetID="22" presetClass="exit" presetSubtype="1" fill="hold" grpId="0" nodeType="afterEffect">
                                  <p:stCondLst>
                                    <p:cond delay="0"/>
                                  </p:stCondLst>
                                  <p:childTnLst>
                                    <p:animEffect transition="out" filter="wipe(up)">
                                      <p:cBhvr>
                                        <p:cTn id="22" dur="1000"/>
                                        <p:tgtEl>
                                          <p:spTgt spid="373786"/>
                                        </p:tgtEl>
                                      </p:cBhvr>
                                    </p:animEffect>
                                    <p:set>
                                      <p:cBhvr>
                                        <p:cTn id="23" dur="1" fill="hold">
                                          <p:stCondLst>
                                            <p:cond delay="999"/>
                                          </p:stCondLst>
                                        </p:cTn>
                                        <p:tgtEl>
                                          <p:spTgt spid="373786"/>
                                        </p:tgtEl>
                                        <p:attrNameLst>
                                          <p:attrName>style.visibility</p:attrName>
                                        </p:attrNameLst>
                                      </p:cBhvr>
                                      <p:to>
                                        <p:strVal val="hidden"/>
                                      </p:to>
                                    </p:set>
                                  </p:childTnLst>
                                </p:cTn>
                              </p:par>
                            </p:childTnLst>
                          </p:cTn>
                        </p:par>
                        <p:par>
                          <p:cTn id="24" fill="hold">
                            <p:stCondLst>
                              <p:cond delay="3000"/>
                            </p:stCondLst>
                            <p:childTnLst>
                              <p:par>
                                <p:cTn id="25" presetID="22" presetClass="exit" presetSubtype="1" fill="hold" grpId="0" nodeType="afterEffect">
                                  <p:stCondLst>
                                    <p:cond delay="0"/>
                                  </p:stCondLst>
                                  <p:childTnLst>
                                    <p:animEffect transition="out" filter="wipe(up)">
                                      <p:cBhvr>
                                        <p:cTn id="26" dur="1000"/>
                                        <p:tgtEl>
                                          <p:spTgt spid="373794"/>
                                        </p:tgtEl>
                                      </p:cBhvr>
                                    </p:animEffect>
                                    <p:set>
                                      <p:cBhvr>
                                        <p:cTn id="27" dur="1" fill="hold">
                                          <p:stCondLst>
                                            <p:cond delay="999"/>
                                          </p:stCondLst>
                                        </p:cTn>
                                        <p:tgtEl>
                                          <p:spTgt spid="373794"/>
                                        </p:tgtEl>
                                        <p:attrNameLst>
                                          <p:attrName>style.visibility</p:attrName>
                                        </p:attrNameLst>
                                      </p:cBhvr>
                                      <p:to>
                                        <p:strVal val="hidden"/>
                                      </p:to>
                                    </p:set>
                                  </p:childTnLst>
                                </p:cTn>
                              </p:par>
                            </p:childTnLst>
                          </p:cTn>
                        </p:par>
                        <p:par>
                          <p:cTn id="28" fill="hold">
                            <p:stCondLst>
                              <p:cond delay="4000"/>
                            </p:stCondLst>
                            <p:childTnLst>
                              <p:par>
                                <p:cTn id="29" presetID="1" presetClass="entr" presetSubtype="0" fill="hold" grpId="0" nodeType="afterEffect">
                                  <p:stCondLst>
                                    <p:cond delay="0"/>
                                  </p:stCondLst>
                                  <p:childTnLst>
                                    <p:set>
                                      <p:cBhvr>
                                        <p:cTn id="30" dur="1" fill="hold">
                                          <p:stCondLst>
                                            <p:cond delay="0"/>
                                          </p:stCondLst>
                                        </p:cTn>
                                        <p:tgtEl>
                                          <p:spTgt spid="373813"/>
                                        </p:tgtEl>
                                        <p:attrNameLst>
                                          <p:attrName>style.visibility</p:attrName>
                                        </p:attrNameLst>
                                      </p:cBhvr>
                                      <p:to>
                                        <p:strVal val="visible"/>
                                      </p:to>
                                    </p:set>
                                  </p:childTnLst>
                                </p:cTn>
                              </p:par>
                            </p:childTnLst>
                          </p:cTn>
                        </p:par>
                        <p:par>
                          <p:cTn id="31" fill="hold">
                            <p:stCondLst>
                              <p:cond delay="4000"/>
                            </p:stCondLst>
                            <p:childTnLst>
                              <p:par>
                                <p:cTn id="32" presetID="22" presetClass="exit" presetSubtype="1" fill="hold" grpId="0" nodeType="afterEffect">
                                  <p:stCondLst>
                                    <p:cond delay="0"/>
                                  </p:stCondLst>
                                  <p:childTnLst>
                                    <p:animEffect transition="out" filter="wipe(up)">
                                      <p:cBhvr>
                                        <p:cTn id="33" dur="1000"/>
                                        <p:tgtEl>
                                          <p:spTgt spid="373785"/>
                                        </p:tgtEl>
                                      </p:cBhvr>
                                    </p:animEffect>
                                    <p:set>
                                      <p:cBhvr>
                                        <p:cTn id="34" dur="1" fill="hold">
                                          <p:stCondLst>
                                            <p:cond delay="999"/>
                                          </p:stCondLst>
                                        </p:cTn>
                                        <p:tgtEl>
                                          <p:spTgt spid="373785"/>
                                        </p:tgtEl>
                                        <p:attrNameLst>
                                          <p:attrName>style.visibility</p:attrName>
                                        </p:attrNameLst>
                                      </p:cBhvr>
                                      <p:to>
                                        <p:strVal val="hidden"/>
                                      </p:to>
                                    </p:set>
                                  </p:childTnLst>
                                </p:cTn>
                              </p:par>
                            </p:childTnLst>
                          </p:cTn>
                        </p:par>
                        <p:par>
                          <p:cTn id="35" fill="hold">
                            <p:stCondLst>
                              <p:cond delay="5000"/>
                            </p:stCondLst>
                            <p:childTnLst>
                              <p:par>
                                <p:cTn id="36" presetID="22" presetClass="exit" presetSubtype="1" fill="hold" grpId="0" nodeType="afterEffect">
                                  <p:stCondLst>
                                    <p:cond delay="0"/>
                                  </p:stCondLst>
                                  <p:childTnLst>
                                    <p:animEffect transition="out" filter="wipe(up)">
                                      <p:cBhvr>
                                        <p:cTn id="37" dur="1000"/>
                                        <p:tgtEl>
                                          <p:spTgt spid="373796"/>
                                        </p:tgtEl>
                                      </p:cBhvr>
                                    </p:animEffect>
                                    <p:set>
                                      <p:cBhvr>
                                        <p:cTn id="38" dur="1" fill="hold">
                                          <p:stCondLst>
                                            <p:cond delay="999"/>
                                          </p:stCondLst>
                                        </p:cTn>
                                        <p:tgtEl>
                                          <p:spTgt spid="373796"/>
                                        </p:tgtEl>
                                        <p:attrNameLst>
                                          <p:attrName>style.visibility</p:attrName>
                                        </p:attrNameLst>
                                      </p:cBhvr>
                                      <p:to>
                                        <p:strVal val="hidden"/>
                                      </p:to>
                                    </p:set>
                                  </p:childTnLst>
                                </p:cTn>
                              </p:par>
                            </p:childTnLst>
                          </p:cTn>
                        </p:par>
                        <p:par>
                          <p:cTn id="39" fill="hold">
                            <p:stCondLst>
                              <p:cond delay="6000"/>
                            </p:stCondLst>
                            <p:childTnLst>
                              <p:par>
                                <p:cTn id="40" presetID="1" presetClass="entr" presetSubtype="0" fill="hold" grpId="1" nodeType="afterEffect">
                                  <p:stCondLst>
                                    <p:cond delay="0"/>
                                  </p:stCondLst>
                                  <p:childTnLst>
                                    <p:set>
                                      <p:cBhvr>
                                        <p:cTn id="41" dur="1" fill="hold">
                                          <p:stCondLst>
                                            <p:cond delay="0"/>
                                          </p:stCondLst>
                                        </p:cTn>
                                        <p:tgtEl>
                                          <p:spTgt spid="373825"/>
                                        </p:tgtEl>
                                        <p:attrNameLst>
                                          <p:attrName>style.visibility</p:attrName>
                                        </p:attrNameLst>
                                      </p:cBhvr>
                                      <p:to>
                                        <p:strVal val="visible"/>
                                      </p:to>
                                    </p:set>
                                  </p:childTnLst>
                                </p:cTn>
                              </p:par>
                            </p:childTnLst>
                          </p:cTn>
                        </p:par>
                        <p:par>
                          <p:cTn id="42" fill="hold">
                            <p:stCondLst>
                              <p:cond delay="6000"/>
                            </p:stCondLst>
                            <p:childTnLst>
                              <p:par>
                                <p:cTn id="43" presetID="22" presetClass="exit" presetSubtype="1" fill="hold" grpId="0" nodeType="afterEffect">
                                  <p:stCondLst>
                                    <p:cond delay="0"/>
                                  </p:stCondLst>
                                  <p:childTnLst>
                                    <p:animEffect transition="out" filter="wipe(up)">
                                      <p:cBhvr>
                                        <p:cTn id="44" dur="1000"/>
                                        <p:tgtEl>
                                          <p:spTgt spid="373822"/>
                                        </p:tgtEl>
                                      </p:cBhvr>
                                    </p:animEffect>
                                    <p:set>
                                      <p:cBhvr>
                                        <p:cTn id="45" dur="1" fill="hold">
                                          <p:stCondLst>
                                            <p:cond delay="999"/>
                                          </p:stCondLst>
                                        </p:cTn>
                                        <p:tgtEl>
                                          <p:spTgt spid="373822"/>
                                        </p:tgtEl>
                                        <p:attrNameLst>
                                          <p:attrName>style.visibility</p:attrName>
                                        </p:attrNameLst>
                                      </p:cBhvr>
                                      <p:to>
                                        <p:strVal val="hidden"/>
                                      </p:to>
                                    </p:set>
                                  </p:childTnLst>
                                </p:cTn>
                              </p:par>
                            </p:childTnLst>
                          </p:cTn>
                        </p:par>
                        <p:par>
                          <p:cTn id="46" fill="hold">
                            <p:stCondLst>
                              <p:cond delay="7000"/>
                            </p:stCondLst>
                            <p:childTnLst>
                              <p:par>
                                <p:cTn id="47" presetID="22" presetClass="entr" presetSubtype="8" fill="hold" grpId="0" nodeType="afterEffect">
                                  <p:stCondLst>
                                    <p:cond delay="0"/>
                                  </p:stCondLst>
                                  <p:childTnLst>
                                    <p:set>
                                      <p:cBhvr>
                                        <p:cTn id="48" dur="1" fill="hold">
                                          <p:stCondLst>
                                            <p:cond delay="0"/>
                                          </p:stCondLst>
                                        </p:cTn>
                                        <p:tgtEl>
                                          <p:spTgt spid="373814"/>
                                        </p:tgtEl>
                                        <p:attrNameLst>
                                          <p:attrName>style.visibility</p:attrName>
                                        </p:attrNameLst>
                                      </p:cBhvr>
                                      <p:to>
                                        <p:strVal val="visible"/>
                                      </p:to>
                                    </p:set>
                                    <p:animEffect transition="in" filter="wipe(left)">
                                      <p:cBhvr>
                                        <p:cTn id="49" dur="1000"/>
                                        <p:tgtEl>
                                          <p:spTgt spid="373814"/>
                                        </p:tgtEl>
                                      </p:cBhvr>
                                    </p:animEffect>
                                  </p:childTnLst>
                                </p:cTn>
                              </p:par>
                            </p:childTnLst>
                          </p:cTn>
                        </p:par>
                        <p:par>
                          <p:cTn id="50" fill="hold">
                            <p:stCondLst>
                              <p:cond delay="8000"/>
                            </p:stCondLst>
                            <p:childTnLst>
                              <p:par>
                                <p:cTn id="51" presetID="22" presetClass="entr" presetSubtype="8" fill="hold" grpId="0" nodeType="afterEffect">
                                  <p:stCondLst>
                                    <p:cond delay="0"/>
                                  </p:stCondLst>
                                  <p:childTnLst>
                                    <p:set>
                                      <p:cBhvr>
                                        <p:cTn id="52" dur="1" fill="hold">
                                          <p:stCondLst>
                                            <p:cond delay="0"/>
                                          </p:stCondLst>
                                        </p:cTn>
                                        <p:tgtEl>
                                          <p:spTgt spid="373826"/>
                                        </p:tgtEl>
                                        <p:attrNameLst>
                                          <p:attrName>style.visibility</p:attrName>
                                        </p:attrNameLst>
                                      </p:cBhvr>
                                      <p:to>
                                        <p:strVal val="visible"/>
                                      </p:to>
                                    </p:set>
                                    <p:animEffect transition="in" filter="wipe(left)">
                                      <p:cBhvr>
                                        <p:cTn id="53" dur="1000"/>
                                        <p:tgtEl>
                                          <p:spTgt spid="373826"/>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4" fill="hold" grpId="1" nodeType="clickEffect">
                                  <p:stCondLst>
                                    <p:cond delay="0"/>
                                  </p:stCondLst>
                                  <p:childTnLst>
                                    <p:set>
                                      <p:cBhvr>
                                        <p:cTn id="57" dur="1" fill="hold">
                                          <p:stCondLst>
                                            <p:cond delay="0"/>
                                          </p:stCondLst>
                                        </p:cTn>
                                        <p:tgtEl>
                                          <p:spTgt spid="373822"/>
                                        </p:tgtEl>
                                        <p:attrNameLst>
                                          <p:attrName>style.visibility</p:attrName>
                                        </p:attrNameLst>
                                      </p:cBhvr>
                                      <p:to>
                                        <p:strVal val="visible"/>
                                      </p:to>
                                    </p:set>
                                    <p:animEffect transition="in" filter="wipe(down)">
                                      <p:cBhvr>
                                        <p:cTn id="58" dur="1000"/>
                                        <p:tgtEl>
                                          <p:spTgt spid="373822"/>
                                        </p:tgtEl>
                                      </p:cBhvr>
                                    </p:animEffect>
                                  </p:childTnLst>
                                </p:cTn>
                              </p:par>
                            </p:childTnLst>
                          </p:cTn>
                        </p:par>
                        <p:par>
                          <p:cTn id="59" fill="hold">
                            <p:stCondLst>
                              <p:cond delay="1000"/>
                            </p:stCondLst>
                            <p:childTnLst>
                              <p:par>
                                <p:cTn id="60" presetID="22" presetClass="exit" presetSubtype="1" fill="hold" grpId="0" nodeType="afterEffect">
                                  <p:stCondLst>
                                    <p:cond delay="0"/>
                                  </p:stCondLst>
                                  <p:childTnLst>
                                    <p:animEffect transition="out" filter="wipe(up)">
                                      <p:cBhvr>
                                        <p:cTn id="61" dur="1000"/>
                                        <p:tgtEl>
                                          <p:spTgt spid="373825"/>
                                        </p:tgtEl>
                                      </p:cBhvr>
                                    </p:animEffect>
                                    <p:set>
                                      <p:cBhvr>
                                        <p:cTn id="62" dur="1" fill="hold">
                                          <p:stCondLst>
                                            <p:cond delay="999"/>
                                          </p:stCondLst>
                                        </p:cTn>
                                        <p:tgtEl>
                                          <p:spTgt spid="373825"/>
                                        </p:tgtEl>
                                        <p:attrNameLst>
                                          <p:attrName>style.visibility</p:attrName>
                                        </p:attrNameLst>
                                      </p:cBhvr>
                                      <p:to>
                                        <p:strVal val="hidden"/>
                                      </p:to>
                                    </p:set>
                                  </p:childTnLst>
                                </p:cTn>
                              </p:par>
                            </p:childTnLst>
                          </p:cTn>
                        </p:par>
                        <p:par>
                          <p:cTn id="63" fill="hold">
                            <p:stCondLst>
                              <p:cond delay="2000"/>
                            </p:stCondLst>
                            <p:childTnLst>
                              <p:par>
                                <p:cTn id="64" presetID="22" presetClass="entr" presetSubtype="4" fill="hold" grpId="1" nodeType="afterEffect">
                                  <p:stCondLst>
                                    <p:cond delay="0"/>
                                  </p:stCondLst>
                                  <p:childTnLst>
                                    <p:set>
                                      <p:cBhvr>
                                        <p:cTn id="65" dur="1" fill="hold">
                                          <p:stCondLst>
                                            <p:cond delay="0"/>
                                          </p:stCondLst>
                                        </p:cTn>
                                        <p:tgtEl>
                                          <p:spTgt spid="373796"/>
                                        </p:tgtEl>
                                        <p:attrNameLst>
                                          <p:attrName>style.visibility</p:attrName>
                                        </p:attrNameLst>
                                      </p:cBhvr>
                                      <p:to>
                                        <p:strVal val="visible"/>
                                      </p:to>
                                    </p:set>
                                    <p:animEffect transition="in" filter="wipe(down)">
                                      <p:cBhvr>
                                        <p:cTn id="66" dur="1000"/>
                                        <p:tgtEl>
                                          <p:spTgt spid="373796"/>
                                        </p:tgtEl>
                                      </p:cBhvr>
                                    </p:animEffect>
                                  </p:childTnLst>
                                </p:cTn>
                              </p:par>
                            </p:childTnLst>
                          </p:cTn>
                        </p:par>
                        <p:par>
                          <p:cTn id="67" fill="hold">
                            <p:stCondLst>
                              <p:cond delay="3000"/>
                            </p:stCondLst>
                            <p:childTnLst>
                              <p:par>
                                <p:cTn id="68" presetID="22" presetClass="entr" presetSubtype="4" fill="hold" grpId="1" nodeType="afterEffect">
                                  <p:stCondLst>
                                    <p:cond delay="0"/>
                                  </p:stCondLst>
                                  <p:childTnLst>
                                    <p:set>
                                      <p:cBhvr>
                                        <p:cTn id="69" dur="1" fill="hold">
                                          <p:stCondLst>
                                            <p:cond delay="0"/>
                                          </p:stCondLst>
                                        </p:cTn>
                                        <p:tgtEl>
                                          <p:spTgt spid="373785"/>
                                        </p:tgtEl>
                                        <p:attrNameLst>
                                          <p:attrName>style.visibility</p:attrName>
                                        </p:attrNameLst>
                                      </p:cBhvr>
                                      <p:to>
                                        <p:strVal val="visible"/>
                                      </p:to>
                                    </p:set>
                                    <p:animEffect transition="in" filter="wipe(down)">
                                      <p:cBhvr>
                                        <p:cTn id="70" dur="1000"/>
                                        <p:tgtEl>
                                          <p:spTgt spid="373785"/>
                                        </p:tgtEl>
                                      </p:cBhvr>
                                    </p:animEffect>
                                  </p:childTnLst>
                                </p:cTn>
                              </p:par>
                            </p:childTnLst>
                          </p:cTn>
                        </p:par>
                        <p:par>
                          <p:cTn id="71" fill="hold">
                            <p:stCondLst>
                              <p:cond delay="4000"/>
                            </p:stCondLst>
                            <p:childTnLst>
                              <p:par>
                                <p:cTn id="72" presetID="22" presetClass="exit" presetSubtype="1" fill="hold" grpId="1" nodeType="afterEffect">
                                  <p:stCondLst>
                                    <p:cond delay="0"/>
                                  </p:stCondLst>
                                  <p:childTnLst>
                                    <p:animEffect transition="out" filter="wipe(up)">
                                      <p:cBhvr>
                                        <p:cTn id="73" dur="1000"/>
                                        <p:tgtEl>
                                          <p:spTgt spid="373813"/>
                                        </p:tgtEl>
                                      </p:cBhvr>
                                    </p:animEffect>
                                    <p:set>
                                      <p:cBhvr>
                                        <p:cTn id="74" dur="1" fill="hold">
                                          <p:stCondLst>
                                            <p:cond delay="999"/>
                                          </p:stCondLst>
                                        </p:cTn>
                                        <p:tgtEl>
                                          <p:spTgt spid="373813"/>
                                        </p:tgtEl>
                                        <p:attrNameLst>
                                          <p:attrName>style.visibility</p:attrName>
                                        </p:attrNameLst>
                                      </p:cBhvr>
                                      <p:to>
                                        <p:strVal val="hidden"/>
                                      </p:to>
                                    </p:set>
                                  </p:childTnLst>
                                </p:cTn>
                              </p:par>
                            </p:childTnLst>
                          </p:cTn>
                        </p:par>
                        <p:par>
                          <p:cTn id="75" fill="hold">
                            <p:stCondLst>
                              <p:cond delay="5000"/>
                            </p:stCondLst>
                            <p:childTnLst>
                              <p:par>
                                <p:cTn id="76" presetID="22" presetClass="entr" presetSubtype="4" fill="hold" grpId="1" nodeType="afterEffect">
                                  <p:stCondLst>
                                    <p:cond delay="0"/>
                                  </p:stCondLst>
                                  <p:childTnLst>
                                    <p:set>
                                      <p:cBhvr>
                                        <p:cTn id="77" dur="1" fill="hold">
                                          <p:stCondLst>
                                            <p:cond delay="0"/>
                                          </p:stCondLst>
                                        </p:cTn>
                                        <p:tgtEl>
                                          <p:spTgt spid="373794"/>
                                        </p:tgtEl>
                                        <p:attrNameLst>
                                          <p:attrName>style.visibility</p:attrName>
                                        </p:attrNameLst>
                                      </p:cBhvr>
                                      <p:to>
                                        <p:strVal val="visible"/>
                                      </p:to>
                                    </p:set>
                                    <p:animEffect transition="in" filter="wipe(down)">
                                      <p:cBhvr>
                                        <p:cTn id="78" dur="1000"/>
                                        <p:tgtEl>
                                          <p:spTgt spid="373794"/>
                                        </p:tgtEl>
                                      </p:cBhvr>
                                    </p:animEffect>
                                  </p:childTnLst>
                                </p:cTn>
                              </p:par>
                            </p:childTnLst>
                          </p:cTn>
                        </p:par>
                        <p:par>
                          <p:cTn id="79" fill="hold">
                            <p:stCondLst>
                              <p:cond delay="6000"/>
                            </p:stCondLst>
                            <p:childTnLst>
                              <p:par>
                                <p:cTn id="80" presetID="22" presetClass="exit" presetSubtype="1" fill="hold" grpId="0" nodeType="afterEffect">
                                  <p:stCondLst>
                                    <p:cond delay="0"/>
                                  </p:stCondLst>
                                  <p:childTnLst>
                                    <p:animEffect transition="out" filter="wipe(up)">
                                      <p:cBhvr>
                                        <p:cTn id="81" dur="1000"/>
                                        <p:tgtEl>
                                          <p:spTgt spid="373790"/>
                                        </p:tgtEl>
                                      </p:cBhvr>
                                    </p:animEffect>
                                    <p:set>
                                      <p:cBhvr>
                                        <p:cTn id="82" dur="1" fill="hold">
                                          <p:stCondLst>
                                            <p:cond delay="999"/>
                                          </p:stCondLst>
                                        </p:cTn>
                                        <p:tgtEl>
                                          <p:spTgt spid="373790"/>
                                        </p:tgtEl>
                                        <p:attrNameLst>
                                          <p:attrName>style.visibility</p:attrName>
                                        </p:attrNameLst>
                                      </p:cBhvr>
                                      <p:to>
                                        <p:strVal val="hidden"/>
                                      </p:to>
                                    </p:set>
                                  </p:childTnLst>
                                </p:cTn>
                              </p:par>
                            </p:childTnLst>
                          </p:cTn>
                        </p:par>
                        <p:par>
                          <p:cTn id="83" fill="hold">
                            <p:stCondLst>
                              <p:cond delay="7000"/>
                            </p:stCondLst>
                            <p:childTnLst>
                              <p:par>
                                <p:cTn id="84" presetID="22" presetClass="entr" presetSubtype="4" fill="hold" grpId="0" nodeType="afterEffect">
                                  <p:stCondLst>
                                    <p:cond delay="0"/>
                                  </p:stCondLst>
                                  <p:childTnLst>
                                    <p:set>
                                      <p:cBhvr>
                                        <p:cTn id="85" dur="1" fill="hold">
                                          <p:stCondLst>
                                            <p:cond delay="0"/>
                                          </p:stCondLst>
                                        </p:cTn>
                                        <p:tgtEl>
                                          <p:spTgt spid="373816"/>
                                        </p:tgtEl>
                                        <p:attrNameLst>
                                          <p:attrName>style.visibility</p:attrName>
                                        </p:attrNameLst>
                                      </p:cBhvr>
                                      <p:to>
                                        <p:strVal val="visible"/>
                                      </p:to>
                                    </p:set>
                                    <p:animEffect transition="in" filter="wipe(down)">
                                      <p:cBhvr>
                                        <p:cTn id="86" dur="1000"/>
                                        <p:tgtEl>
                                          <p:spTgt spid="373816"/>
                                        </p:tgtEl>
                                      </p:cBhvr>
                                    </p:animEffect>
                                  </p:childTnLst>
                                </p:cTn>
                              </p:par>
                            </p:childTnLst>
                          </p:cTn>
                        </p:par>
                        <p:par>
                          <p:cTn id="87" fill="hold">
                            <p:stCondLst>
                              <p:cond delay="8000"/>
                            </p:stCondLst>
                            <p:childTnLst>
                              <p:par>
                                <p:cTn id="88" presetID="22" presetClass="entr" presetSubtype="8" fill="hold" grpId="0" nodeType="afterEffect">
                                  <p:stCondLst>
                                    <p:cond delay="0"/>
                                  </p:stCondLst>
                                  <p:childTnLst>
                                    <p:set>
                                      <p:cBhvr>
                                        <p:cTn id="89" dur="1" fill="hold">
                                          <p:stCondLst>
                                            <p:cond delay="0"/>
                                          </p:stCondLst>
                                        </p:cTn>
                                        <p:tgtEl>
                                          <p:spTgt spid="373832"/>
                                        </p:tgtEl>
                                        <p:attrNameLst>
                                          <p:attrName>style.visibility</p:attrName>
                                        </p:attrNameLst>
                                      </p:cBhvr>
                                      <p:to>
                                        <p:strVal val="visible"/>
                                      </p:to>
                                    </p:set>
                                    <p:animEffect transition="in" filter="wipe(left)">
                                      <p:cBhvr>
                                        <p:cTn id="90" dur="1000"/>
                                        <p:tgtEl>
                                          <p:spTgt spid="373832"/>
                                        </p:tgtEl>
                                      </p:cBhvr>
                                    </p:animEffect>
                                  </p:childTnLst>
                                </p:cTn>
                              </p:par>
                            </p:childTnLst>
                          </p:cTn>
                        </p:par>
                      </p:childTnLst>
                    </p:cTn>
                  </p:par>
                  <p:par>
                    <p:cTn id="91" fill="hold">
                      <p:stCondLst>
                        <p:cond delay="indefinite"/>
                      </p:stCondLst>
                      <p:childTnLst>
                        <p:par>
                          <p:cTn id="92" fill="hold">
                            <p:stCondLst>
                              <p:cond delay="0"/>
                            </p:stCondLst>
                            <p:childTnLst>
                              <p:par>
                                <p:cTn id="93" presetID="22" presetClass="entr" presetSubtype="1" fill="hold" grpId="0" nodeType="clickEffect">
                                  <p:stCondLst>
                                    <p:cond delay="0"/>
                                  </p:stCondLst>
                                  <p:childTnLst>
                                    <p:set>
                                      <p:cBhvr>
                                        <p:cTn id="94" dur="1" fill="hold">
                                          <p:stCondLst>
                                            <p:cond delay="0"/>
                                          </p:stCondLst>
                                        </p:cTn>
                                        <p:tgtEl>
                                          <p:spTgt spid="373815"/>
                                        </p:tgtEl>
                                        <p:attrNameLst>
                                          <p:attrName>style.visibility</p:attrName>
                                        </p:attrNameLst>
                                      </p:cBhvr>
                                      <p:to>
                                        <p:strVal val="visible"/>
                                      </p:to>
                                    </p:set>
                                    <p:animEffect transition="in" filter="wipe(up)">
                                      <p:cBhvr>
                                        <p:cTn id="95" dur="1000"/>
                                        <p:tgtEl>
                                          <p:spTgt spid="373815"/>
                                        </p:tgtEl>
                                      </p:cBhvr>
                                    </p:animEffect>
                                  </p:childTnLst>
                                </p:cTn>
                              </p:par>
                            </p:childTnLst>
                          </p:cTn>
                        </p:par>
                        <p:par>
                          <p:cTn id="96" fill="hold">
                            <p:stCondLst>
                              <p:cond delay="1000"/>
                            </p:stCondLst>
                            <p:childTnLst>
                              <p:par>
                                <p:cTn id="97" presetID="1" presetClass="exit" presetSubtype="0" fill="hold" grpId="1" nodeType="afterEffect">
                                  <p:stCondLst>
                                    <p:cond delay="0"/>
                                  </p:stCondLst>
                                  <p:childTnLst>
                                    <p:set>
                                      <p:cBhvr>
                                        <p:cTn id="98" dur="1" fill="hold">
                                          <p:stCondLst>
                                            <p:cond delay="0"/>
                                          </p:stCondLst>
                                        </p:cTn>
                                        <p:tgtEl>
                                          <p:spTgt spid="373814"/>
                                        </p:tgtEl>
                                        <p:attrNameLst>
                                          <p:attrName>style.visibility</p:attrName>
                                        </p:attrNameLst>
                                      </p:cBhvr>
                                      <p:to>
                                        <p:strVal val="hidden"/>
                                      </p:to>
                                    </p:set>
                                  </p:childTnLst>
                                </p:cTn>
                              </p:par>
                            </p:childTnLst>
                          </p:cTn>
                        </p:par>
                        <p:par>
                          <p:cTn id="99" fill="hold">
                            <p:stCondLst>
                              <p:cond delay="1000"/>
                            </p:stCondLst>
                            <p:childTnLst>
                              <p:par>
                                <p:cTn id="100" presetID="22" presetClass="entr" presetSubtype="4" fill="hold" grpId="0" nodeType="afterEffect">
                                  <p:stCondLst>
                                    <p:cond delay="0"/>
                                  </p:stCondLst>
                                  <p:childTnLst>
                                    <p:set>
                                      <p:cBhvr>
                                        <p:cTn id="101" dur="1" fill="hold">
                                          <p:stCondLst>
                                            <p:cond delay="0"/>
                                          </p:stCondLst>
                                        </p:cTn>
                                        <p:tgtEl>
                                          <p:spTgt spid="373834"/>
                                        </p:tgtEl>
                                        <p:attrNameLst>
                                          <p:attrName>style.visibility</p:attrName>
                                        </p:attrNameLst>
                                      </p:cBhvr>
                                      <p:to>
                                        <p:strVal val="visible"/>
                                      </p:to>
                                    </p:set>
                                    <p:animEffect transition="in" filter="wipe(down)">
                                      <p:cBhvr>
                                        <p:cTn id="102" dur="1000"/>
                                        <p:tgtEl>
                                          <p:spTgt spid="373834"/>
                                        </p:tgtEl>
                                      </p:cBhvr>
                                    </p:animEffect>
                                  </p:childTnLst>
                                </p:cTn>
                              </p:par>
                            </p:childTnLst>
                          </p:cTn>
                        </p:par>
                        <p:par>
                          <p:cTn id="103" fill="hold">
                            <p:stCondLst>
                              <p:cond delay="2000"/>
                            </p:stCondLst>
                            <p:childTnLst>
                              <p:par>
                                <p:cTn id="104" presetID="1" presetClass="exit" presetSubtype="0" fill="hold" grpId="1" nodeType="afterEffect">
                                  <p:stCondLst>
                                    <p:cond delay="0"/>
                                  </p:stCondLst>
                                  <p:childTnLst>
                                    <p:set>
                                      <p:cBhvr>
                                        <p:cTn id="105" dur="1" fill="hold">
                                          <p:stCondLst>
                                            <p:cond delay="0"/>
                                          </p:stCondLst>
                                        </p:cTn>
                                        <p:tgtEl>
                                          <p:spTgt spid="373816"/>
                                        </p:tgtEl>
                                        <p:attrNameLst>
                                          <p:attrName>style.visibility</p:attrName>
                                        </p:attrNameLst>
                                      </p:cBhvr>
                                      <p:to>
                                        <p:strVal val="hidden"/>
                                      </p:to>
                                    </p:set>
                                  </p:childTnLst>
                                </p:cTn>
                              </p:par>
                            </p:childTnLst>
                          </p:cTn>
                        </p:par>
                        <p:par>
                          <p:cTn id="106" fill="hold">
                            <p:stCondLst>
                              <p:cond delay="2000"/>
                            </p:stCondLst>
                            <p:childTnLst>
                              <p:par>
                                <p:cTn id="107" presetID="22" presetClass="entr" presetSubtype="4" fill="hold" grpId="1" nodeType="afterEffect">
                                  <p:stCondLst>
                                    <p:cond delay="0"/>
                                  </p:stCondLst>
                                  <p:childTnLst>
                                    <p:set>
                                      <p:cBhvr>
                                        <p:cTn id="108" dur="1" fill="hold">
                                          <p:stCondLst>
                                            <p:cond delay="0"/>
                                          </p:stCondLst>
                                        </p:cTn>
                                        <p:tgtEl>
                                          <p:spTgt spid="373786"/>
                                        </p:tgtEl>
                                        <p:attrNameLst>
                                          <p:attrName>style.visibility</p:attrName>
                                        </p:attrNameLst>
                                      </p:cBhvr>
                                      <p:to>
                                        <p:strVal val="visible"/>
                                      </p:to>
                                    </p:set>
                                    <p:animEffect transition="in" filter="wipe(down)">
                                      <p:cBhvr>
                                        <p:cTn id="109" dur="1000"/>
                                        <p:tgtEl>
                                          <p:spTgt spid="373786"/>
                                        </p:tgtEl>
                                      </p:cBhvr>
                                    </p:animEffect>
                                  </p:childTnLst>
                                </p:cTn>
                              </p:par>
                            </p:childTnLst>
                          </p:cTn>
                        </p:par>
                        <p:par>
                          <p:cTn id="110" fill="hold">
                            <p:stCondLst>
                              <p:cond delay="3000"/>
                            </p:stCondLst>
                            <p:childTnLst>
                              <p:par>
                                <p:cTn id="111" presetID="22" presetClass="exit" presetSubtype="1" fill="hold" grpId="1" nodeType="afterEffect">
                                  <p:stCondLst>
                                    <p:cond delay="0"/>
                                  </p:stCondLst>
                                  <p:childTnLst>
                                    <p:animEffect transition="out" filter="wipe(up)">
                                      <p:cBhvr>
                                        <p:cTn id="112" dur="1000"/>
                                        <p:tgtEl>
                                          <p:spTgt spid="373812"/>
                                        </p:tgtEl>
                                      </p:cBhvr>
                                    </p:animEffect>
                                    <p:set>
                                      <p:cBhvr>
                                        <p:cTn id="113" dur="1" fill="hold">
                                          <p:stCondLst>
                                            <p:cond delay="999"/>
                                          </p:stCondLst>
                                        </p:cTn>
                                        <p:tgtEl>
                                          <p:spTgt spid="373812"/>
                                        </p:tgtEl>
                                        <p:attrNameLst>
                                          <p:attrName>style.visibility</p:attrName>
                                        </p:attrNameLst>
                                      </p:cBhvr>
                                      <p:to>
                                        <p:strVal val="hidden"/>
                                      </p:to>
                                    </p:set>
                                  </p:childTnLst>
                                </p:cTn>
                              </p:par>
                            </p:childTnLst>
                          </p:cTn>
                        </p:par>
                        <p:par>
                          <p:cTn id="114" fill="hold">
                            <p:stCondLst>
                              <p:cond delay="4000"/>
                            </p:stCondLst>
                            <p:childTnLst>
                              <p:par>
                                <p:cTn id="115" presetID="1" presetClass="entr" presetSubtype="0" fill="hold" grpId="1" nodeType="afterEffect">
                                  <p:stCondLst>
                                    <p:cond delay="0"/>
                                  </p:stCondLst>
                                  <p:childTnLst>
                                    <p:set>
                                      <p:cBhvr>
                                        <p:cTn id="116" dur="1" fill="hold">
                                          <p:stCondLst>
                                            <p:cond delay="0"/>
                                          </p:stCondLst>
                                        </p:cTn>
                                        <p:tgtEl>
                                          <p:spTgt spid="373793"/>
                                        </p:tgtEl>
                                        <p:attrNameLst>
                                          <p:attrName>style.visibility</p:attrName>
                                        </p:attrNameLst>
                                      </p:cBhvr>
                                      <p:to>
                                        <p:strVal val="visible"/>
                                      </p:to>
                                    </p:set>
                                  </p:childTnLst>
                                </p:cTn>
                              </p:par>
                            </p:childTnLst>
                          </p:cTn>
                        </p:par>
                        <p:par>
                          <p:cTn id="117" fill="hold">
                            <p:stCondLst>
                              <p:cond delay="4000"/>
                            </p:stCondLst>
                            <p:childTnLst>
                              <p:par>
                                <p:cTn id="118" presetID="22" presetClass="exit" presetSubtype="1" fill="hold" grpId="0" nodeType="afterEffect">
                                  <p:stCondLst>
                                    <p:cond delay="0"/>
                                  </p:stCondLst>
                                  <p:childTnLst>
                                    <p:animEffect transition="out" filter="wipe(up)">
                                      <p:cBhvr>
                                        <p:cTn id="119" dur="1000"/>
                                        <p:tgtEl>
                                          <p:spTgt spid="373787"/>
                                        </p:tgtEl>
                                      </p:cBhvr>
                                    </p:animEffect>
                                    <p:set>
                                      <p:cBhvr>
                                        <p:cTn id="120" dur="1" fill="hold">
                                          <p:stCondLst>
                                            <p:cond delay="999"/>
                                          </p:stCondLst>
                                        </p:cTn>
                                        <p:tgtEl>
                                          <p:spTgt spid="373787"/>
                                        </p:tgtEl>
                                        <p:attrNameLst>
                                          <p:attrName>style.visibility</p:attrName>
                                        </p:attrNameLst>
                                      </p:cBhvr>
                                      <p:to>
                                        <p:strVal val="hidden"/>
                                      </p:to>
                                    </p:set>
                                  </p:childTnLst>
                                </p:cTn>
                              </p:par>
                            </p:childTnLst>
                          </p:cTn>
                        </p:par>
                        <p:par>
                          <p:cTn id="121" fill="hold">
                            <p:stCondLst>
                              <p:cond delay="5000"/>
                            </p:stCondLst>
                            <p:childTnLst>
                              <p:par>
                                <p:cTn id="122" presetID="22" presetClass="entr" presetSubtype="8" fill="hold" grpId="0" nodeType="afterEffect">
                                  <p:stCondLst>
                                    <p:cond delay="0"/>
                                  </p:stCondLst>
                                  <p:childTnLst>
                                    <p:set>
                                      <p:cBhvr>
                                        <p:cTn id="123" dur="1" fill="hold">
                                          <p:stCondLst>
                                            <p:cond delay="0"/>
                                          </p:stCondLst>
                                        </p:cTn>
                                        <p:tgtEl>
                                          <p:spTgt spid="373828"/>
                                        </p:tgtEl>
                                        <p:attrNameLst>
                                          <p:attrName>style.visibility</p:attrName>
                                        </p:attrNameLst>
                                      </p:cBhvr>
                                      <p:to>
                                        <p:strVal val="visible"/>
                                      </p:to>
                                    </p:set>
                                    <p:animEffect transition="in" filter="wipe(left)">
                                      <p:cBhvr>
                                        <p:cTn id="124" dur="1000"/>
                                        <p:tgtEl>
                                          <p:spTgt spid="373828"/>
                                        </p:tgtEl>
                                      </p:cBhvr>
                                    </p:animEffect>
                                  </p:childTnLst>
                                </p:cTn>
                              </p:par>
                            </p:childTnLst>
                          </p:cTn>
                        </p:par>
                      </p:childTnLst>
                    </p:cTn>
                  </p:par>
                  <p:par>
                    <p:cTn id="125" fill="hold">
                      <p:stCondLst>
                        <p:cond delay="indefinite"/>
                      </p:stCondLst>
                      <p:childTnLst>
                        <p:par>
                          <p:cTn id="126" fill="hold">
                            <p:stCondLst>
                              <p:cond delay="0"/>
                            </p:stCondLst>
                            <p:childTnLst>
                              <p:par>
                                <p:cTn id="127" presetID="22" presetClass="entr" presetSubtype="1" fill="hold" grpId="0" nodeType="clickEffect">
                                  <p:stCondLst>
                                    <p:cond delay="0"/>
                                  </p:stCondLst>
                                  <p:childTnLst>
                                    <p:set>
                                      <p:cBhvr>
                                        <p:cTn id="128" dur="1" fill="hold">
                                          <p:stCondLst>
                                            <p:cond delay="0"/>
                                          </p:stCondLst>
                                        </p:cTn>
                                        <p:tgtEl>
                                          <p:spTgt spid="373829"/>
                                        </p:tgtEl>
                                        <p:attrNameLst>
                                          <p:attrName>style.visibility</p:attrName>
                                        </p:attrNameLst>
                                      </p:cBhvr>
                                      <p:to>
                                        <p:strVal val="visible"/>
                                      </p:to>
                                    </p:set>
                                    <p:animEffect transition="in" filter="wipe(up)">
                                      <p:cBhvr>
                                        <p:cTn id="129" dur="1000"/>
                                        <p:tgtEl>
                                          <p:spTgt spid="373829"/>
                                        </p:tgtEl>
                                      </p:cBhvr>
                                    </p:animEffect>
                                  </p:childTnLst>
                                </p:cTn>
                              </p:par>
                            </p:childTnLst>
                          </p:cTn>
                        </p:par>
                        <p:par>
                          <p:cTn id="130" fill="hold">
                            <p:stCondLst>
                              <p:cond delay="1000"/>
                            </p:stCondLst>
                            <p:childTnLst>
                              <p:par>
                                <p:cTn id="131" presetID="22" presetClass="exit" presetSubtype="2" fill="hold" grpId="1" nodeType="afterEffect">
                                  <p:stCondLst>
                                    <p:cond delay="0"/>
                                  </p:stCondLst>
                                  <p:childTnLst>
                                    <p:animEffect transition="out" filter="wipe(right)">
                                      <p:cBhvr>
                                        <p:cTn id="132" dur="1000"/>
                                        <p:tgtEl>
                                          <p:spTgt spid="373828"/>
                                        </p:tgtEl>
                                      </p:cBhvr>
                                    </p:animEffect>
                                    <p:set>
                                      <p:cBhvr>
                                        <p:cTn id="133" dur="1" fill="hold">
                                          <p:stCondLst>
                                            <p:cond delay="999"/>
                                          </p:stCondLst>
                                        </p:cTn>
                                        <p:tgtEl>
                                          <p:spTgt spid="373828"/>
                                        </p:tgtEl>
                                        <p:attrNameLst>
                                          <p:attrName>style.visibility</p:attrName>
                                        </p:attrNameLst>
                                      </p:cBhvr>
                                      <p:to>
                                        <p:strVal val="hidden"/>
                                      </p:to>
                                    </p:set>
                                  </p:childTnLst>
                                </p:cTn>
                              </p:par>
                              <p:par>
                                <p:cTn id="134" presetID="22" presetClass="exit" presetSubtype="1" fill="hold" grpId="1" nodeType="withEffect">
                                  <p:stCondLst>
                                    <p:cond delay="0"/>
                                  </p:stCondLst>
                                  <p:childTnLst>
                                    <p:animEffect transition="out" filter="wipe(up)">
                                      <p:cBhvr>
                                        <p:cTn id="135" dur="1000"/>
                                        <p:tgtEl>
                                          <p:spTgt spid="373834"/>
                                        </p:tgtEl>
                                      </p:cBhvr>
                                    </p:animEffect>
                                    <p:set>
                                      <p:cBhvr>
                                        <p:cTn id="136" dur="1" fill="hold">
                                          <p:stCondLst>
                                            <p:cond delay="999"/>
                                          </p:stCondLst>
                                        </p:cTn>
                                        <p:tgtEl>
                                          <p:spTgt spid="373834"/>
                                        </p:tgtEl>
                                        <p:attrNameLst>
                                          <p:attrName>style.visibility</p:attrName>
                                        </p:attrNameLst>
                                      </p:cBhvr>
                                      <p:to>
                                        <p:strVal val="hidden"/>
                                      </p:to>
                                    </p:set>
                                  </p:childTnLst>
                                </p:cTn>
                              </p:par>
                            </p:childTnLst>
                          </p:cTn>
                        </p:par>
                        <p:par>
                          <p:cTn id="137" fill="hold">
                            <p:stCondLst>
                              <p:cond delay="2000"/>
                            </p:stCondLst>
                            <p:childTnLst>
                              <p:par>
                                <p:cTn id="138" presetID="22" presetClass="exit" presetSubtype="2" fill="hold" grpId="1" nodeType="afterEffect">
                                  <p:stCondLst>
                                    <p:cond delay="0"/>
                                  </p:stCondLst>
                                  <p:childTnLst>
                                    <p:animEffect transition="out" filter="wipe(right)">
                                      <p:cBhvr>
                                        <p:cTn id="139" dur="1000"/>
                                        <p:tgtEl>
                                          <p:spTgt spid="373832"/>
                                        </p:tgtEl>
                                      </p:cBhvr>
                                    </p:animEffect>
                                    <p:set>
                                      <p:cBhvr>
                                        <p:cTn id="140" dur="1" fill="hold">
                                          <p:stCondLst>
                                            <p:cond delay="999"/>
                                          </p:stCondLst>
                                        </p:cTn>
                                        <p:tgtEl>
                                          <p:spTgt spid="373832"/>
                                        </p:tgtEl>
                                        <p:attrNameLst>
                                          <p:attrName>style.visibility</p:attrName>
                                        </p:attrNameLst>
                                      </p:cBhvr>
                                      <p:to>
                                        <p:strVal val="hidden"/>
                                      </p:to>
                                    </p:set>
                                  </p:childTnLst>
                                </p:cTn>
                              </p:par>
                              <p:par>
                                <p:cTn id="141" presetID="22" presetClass="exit" presetSubtype="1" fill="hold" grpId="1" nodeType="withEffect">
                                  <p:stCondLst>
                                    <p:cond delay="0"/>
                                  </p:stCondLst>
                                  <p:childTnLst>
                                    <p:animEffect transition="out" filter="wipe(up)">
                                      <p:cBhvr>
                                        <p:cTn id="142" dur="1000"/>
                                        <p:tgtEl>
                                          <p:spTgt spid="373826"/>
                                        </p:tgtEl>
                                      </p:cBhvr>
                                    </p:animEffect>
                                    <p:set>
                                      <p:cBhvr>
                                        <p:cTn id="143" dur="1" fill="hold">
                                          <p:stCondLst>
                                            <p:cond delay="999"/>
                                          </p:stCondLst>
                                        </p:cTn>
                                        <p:tgtEl>
                                          <p:spTgt spid="373826"/>
                                        </p:tgtEl>
                                        <p:attrNameLst>
                                          <p:attrName>style.visibility</p:attrName>
                                        </p:attrNameLst>
                                      </p:cBhvr>
                                      <p:to>
                                        <p:strVal val="hidden"/>
                                      </p:to>
                                    </p:set>
                                  </p:childTnLst>
                                </p:cTn>
                              </p:par>
                            </p:childTnLst>
                          </p:cTn>
                        </p:par>
                        <p:par>
                          <p:cTn id="144" fill="hold">
                            <p:stCondLst>
                              <p:cond delay="3000"/>
                            </p:stCondLst>
                            <p:childTnLst>
                              <p:par>
                                <p:cTn id="145" presetID="22" presetClass="entr" presetSubtype="4" fill="hold" grpId="0" nodeType="afterEffect">
                                  <p:stCondLst>
                                    <p:cond delay="0"/>
                                  </p:stCondLst>
                                  <p:childTnLst>
                                    <p:set>
                                      <p:cBhvr>
                                        <p:cTn id="146" dur="1" fill="hold">
                                          <p:stCondLst>
                                            <p:cond delay="0"/>
                                          </p:stCondLst>
                                        </p:cTn>
                                        <p:tgtEl>
                                          <p:spTgt spid="373835"/>
                                        </p:tgtEl>
                                        <p:attrNameLst>
                                          <p:attrName>style.visibility</p:attrName>
                                        </p:attrNameLst>
                                      </p:cBhvr>
                                      <p:to>
                                        <p:strVal val="visible"/>
                                      </p:to>
                                    </p:set>
                                    <p:animEffect transition="in" filter="wipe(down)">
                                      <p:cBhvr>
                                        <p:cTn id="147" dur="1000"/>
                                        <p:tgtEl>
                                          <p:spTgt spid="3738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3785" grpId="0" animBg="1"/>
      <p:bldP spid="373785" grpId="1" animBg="1"/>
      <p:bldP spid="373786" grpId="0" animBg="1"/>
      <p:bldP spid="373786" grpId="1" animBg="1"/>
      <p:bldP spid="373787" grpId="0" animBg="1"/>
      <p:bldP spid="373790" grpId="0" animBg="1"/>
      <p:bldP spid="373793" grpId="0" animBg="1"/>
      <p:bldP spid="373793" grpId="1" animBg="1"/>
      <p:bldP spid="373794" grpId="0" animBg="1"/>
      <p:bldP spid="373794" grpId="1" animBg="1"/>
      <p:bldP spid="373796" grpId="0" animBg="1"/>
      <p:bldP spid="373796" grpId="1" animBg="1"/>
      <p:bldP spid="373802" grpId="0" animBg="1"/>
      <p:bldP spid="373812" grpId="0" animBg="1"/>
      <p:bldP spid="373812" grpId="1" animBg="1"/>
      <p:bldP spid="373813" grpId="0" animBg="1"/>
      <p:bldP spid="373813" grpId="1" animBg="1"/>
      <p:bldP spid="373815" grpId="0" animBg="1"/>
      <p:bldP spid="373822" grpId="0" animBg="1"/>
      <p:bldP spid="373822" grpId="1" animBg="1"/>
      <p:bldP spid="373825" grpId="0" animBg="1"/>
      <p:bldP spid="373825" grpId="1" animBg="1"/>
      <p:bldP spid="373814" grpId="0" animBg="1"/>
      <p:bldP spid="373814" grpId="1" animBg="1"/>
      <p:bldP spid="373826" grpId="0" animBg="1"/>
      <p:bldP spid="373826" grpId="1" animBg="1"/>
      <p:bldP spid="373828" grpId="0" animBg="1"/>
      <p:bldP spid="373828" grpId="1" animBg="1"/>
      <p:bldP spid="373829" grpId="0" animBg="1"/>
      <p:bldP spid="373816" grpId="0" animBg="1"/>
      <p:bldP spid="373816" grpId="1" animBg="1"/>
      <p:bldP spid="373832" grpId="0" animBg="1"/>
      <p:bldP spid="373832" grpId="1" animBg="1"/>
      <p:bldP spid="373834" grpId="0" animBg="1"/>
      <p:bldP spid="373834" grpId="1" animBg="1"/>
      <p:bldP spid="373835" grpId="0" animBg="1"/>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a:xfrm>
            <a:off x="1000125" y="274638"/>
            <a:ext cx="7215188" cy="1143000"/>
          </a:xfrm>
        </p:spPr>
        <p:txBody>
          <a:bodyPr/>
          <a:lstStyle/>
          <a:p>
            <a:pPr eaLnBrk="1" hangingPunct="1"/>
            <a:r>
              <a:rPr lang="zh-CN" altLang="en-US" smtClean="0"/>
              <a:t>先序后继线索化算法</a:t>
            </a:r>
          </a:p>
        </p:txBody>
      </p:sp>
      <p:sp>
        <p:nvSpPr>
          <p:cNvPr id="90115" name="Rectangle 3"/>
          <p:cNvSpPr>
            <a:spLocks noGrp="1" noChangeArrowheads="1"/>
          </p:cNvSpPr>
          <p:nvPr>
            <p:ph idx="1"/>
          </p:nvPr>
        </p:nvSpPr>
        <p:spPr>
          <a:xfrm>
            <a:off x="1000125" y="1600200"/>
            <a:ext cx="7215188" cy="4525963"/>
          </a:xfrm>
        </p:spPr>
        <p:txBody>
          <a:bodyPr/>
          <a:lstStyle/>
          <a:p>
            <a:pPr eaLnBrk="1" hangingPunct="1">
              <a:lnSpc>
                <a:spcPct val="100000"/>
              </a:lnSpc>
              <a:spcBef>
                <a:spcPts val="1200"/>
              </a:spcBef>
              <a:buFont typeface="Wingdings" pitchFamily="2" charset="2"/>
              <a:buNone/>
            </a:pPr>
            <a:r>
              <a:rPr lang="en-US" altLang="zh-CN" dirty="0" err="1" smtClean="0"/>
              <a:t>PreOrderT</a:t>
            </a:r>
            <a:r>
              <a:rPr lang="en-US" altLang="zh-CN" dirty="0" smtClean="0"/>
              <a:t>(Tree T)</a:t>
            </a:r>
          </a:p>
          <a:p>
            <a:pPr eaLnBrk="1" hangingPunct="1">
              <a:lnSpc>
                <a:spcPct val="100000"/>
              </a:lnSpc>
              <a:spcBef>
                <a:spcPts val="1200"/>
              </a:spcBef>
              <a:buFont typeface="Wingdings" pitchFamily="2" charset="2"/>
              <a:buNone/>
            </a:pPr>
            <a:r>
              <a:rPr lang="en-US" altLang="zh-CN" dirty="0" smtClean="0"/>
              <a:t>{	</a:t>
            </a:r>
            <a:r>
              <a:rPr lang="en-US" altLang="zh-CN" dirty="0" err="1" smtClean="0"/>
              <a:t>StackInit</a:t>
            </a:r>
            <a:r>
              <a:rPr lang="en-US" altLang="zh-CN" dirty="0" smtClean="0"/>
              <a:t>(S)</a:t>
            </a:r>
            <a:r>
              <a:rPr lang="zh-CN" altLang="en-US" dirty="0" smtClean="0"/>
              <a:t>；</a:t>
            </a:r>
            <a:r>
              <a:rPr lang="en-US" altLang="zh-CN" dirty="0" smtClean="0">
                <a:solidFill>
                  <a:srgbClr val="006600"/>
                </a:solidFill>
              </a:rPr>
              <a:t>//</a:t>
            </a:r>
            <a:r>
              <a:rPr lang="zh-CN" altLang="en-US" dirty="0" smtClean="0">
                <a:solidFill>
                  <a:srgbClr val="006600"/>
                </a:solidFill>
              </a:rPr>
              <a:t>构造一个空栈</a:t>
            </a:r>
          </a:p>
          <a:p>
            <a:pPr eaLnBrk="1" hangingPunct="1">
              <a:lnSpc>
                <a:spcPct val="100000"/>
              </a:lnSpc>
              <a:spcBef>
                <a:spcPts val="1200"/>
              </a:spcBef>
              <a:buFont typeface="Wingdings" pitchFamily="2" charset="2"/>
              <a:buNone/>
            </a:pPr>
            <a:r>
              <a:rPr lang="zh-CN" altLang="en-US" dirty="0" smtClean="0"/>
              <a:t>	</a:t>
            </a:r>
            <a:r>
              <a:rPr lang="en-US" altLang="zh-CN" dirty="0" smtClean="0"/>
              <a:t>p=T-&gt;</a:t>
            </a:r>
            <a:r>
              <a:rPr lang="en-US" altLang="zh-CN" dirty="0" err="1" smtClean="0"/>
              <a:t>lc</a:t>
            </a:r>
            <a:r>
              <a:rPr lang="zh-CN" altLang="en-US" dirty="0" smtClean="0"/>
              <a:t>；</a:t>
            </a:r>
          </a:p>
          <a:p>
            <a:pPr eaLnBrk="1" hangingPunct="1">
              <a:lnSpc>
                <a:spcPct val="100000"/>
              </a:lnSpc>
              <a:spcBef>
                <a:spcPts val="1200"/>
              </a:spcBef>
              <a:buFont typeface="Wingdings" pitchFamily="2" charset="2"/>
              <a:buNone/>
            </a:pPr>
            <a:r>
              <a:rPr lang="zh-CN" altLang="en-US" dirty="0" smtClean="0"/>
              <a:t>	</a:t>
            </a:r>
            <a:r>
              <a:rPr lang="en-US" altLang="zh-CN" dirty="0" smtClean="0"/>
              <a:t>p0=p; </a:t>
            </a:r>
            <a:r>
              <a:rPr lang="en-US" altLang="zh-CN" dirty="0" smtClean="0">
                <a:solidFill>
                  <a:srgbClr val="006600"/>
                </a:solidFill>
              </a:rPr>
              <a:t>//</a:t>
            </a:r>
            <a:r>
              <a:rPr lang="zh-CN" altLang="en-US" dirty="0" smtClean="0">
                <a:solidFill>
                  <a:srgbClr val="006600"/>
                </a:solidFill>
              </a:rPr>
              <a:t>记录</a:t>
            </a:r>
            <a:r>
              <a:rPr lang="zh-CN" altLang="en-US" sz="2400" dirty="0" smtClean="0">
                <a:solidFill>
                  <a:srgbClr val="006600"/>
                </a:solidFill>
              </a:rPr>
              <a:t>左子树最后</a:t>
            </a:r>
            <a:r>
              <a:rPr lang="en-US" altLang="zh-CN" sz="2400" dirty="0" smtClean="0">
                <a:solidFill>
                  <a:srgbClr val="006600"/>
                </a:solidFill>
              </a:rPr>
              <a:t>1</a:t>
            </a:r>
            <a:r>
              <a:rPr lang="zh-CN" altLang="en-US" sz="2400" dirty="0" smtClean="0">
                <a:solidFill>
                  <a:srgbClr val="006600"/>
                </a:solidFill>
              </a:rPr>
              <a:t>个叶子结点</a:t>
            </a:r>
          </a:p>
          <a:p>
            <a:pPr eaLnBrk="1" hangingPunct="1">
              <a:lnSpc>
                <a:spcPct val="100000"/>
              </a:lnSpc>
              <a:spcBef>
                <a:spcPts val="1200"/>
              </a:spcBef>
              <a:buFont typeface="Wingdings" pitchFamily="2" charset="2"/>
              <a:buNone/>
            </a:pPr>
            <a:r>
              <a:rPr lang="zh-CN" altLang="en-US" dirty="0" smtClean="0"/>
              <a:t>	</a:t>
            </a:r>
            <a:r>
              <a:rPr lang="en-US" altLang="zh-CN" dirty="0" smtClean="0">
                <a:solidFill>
                  <a:srgbClr val="C00000"/>
                </a:solidFill>
              </a:rPr>
              <a:t>while(p)</a:t>
            </a:r>
          </a:p>
          <a:p>
            <a:pPr eaLnBrk="1" hangingPunct="1">
              <a:lnSpc>
                <a:spcPct val="100000"/>
              </a:lnSpc>
              <a:spcBef>
                <a:spcPts val="1200"/>
              </a:spcBef>
              <a:buFont typeface="Wingdings" pitchFamily="2" charset="2"/>
              <a:buNone/>
            </a:pPr>
            <a:r>
              <a:rPr lang="en-US" altLang="zh-CN" dirty="0" smtClean="0">
                <a:solidFill>
                  <a:srgbClr val="C00000"/>
                </a:solidFill>
              </a:rPr>
              <a:t>	{</a:t>
            </a:r>
            <a:r>
              <a:rPr lang="zh-CN" altLang="en-US" dirty="0" smtClean="0">
                <a:solidFill>
                  <a:srgbClr val="C00000"/>
                </a:solidFill>
              </a:rPr>
              <a:t> </a:t>
            </a:r>
            <a:r>
              <a:rPr lang="en-US" altLang="zh-CN" dirty="0" smtClean="0">
                <a:solidFill>
                  <a:srgbClr val="C00000"/>
                </a:solidFill>
              </a:rPr>
              <a:t>…… </a:t>
            </a:r>
            <a:r>
              <a:rPr lang="en-US" altLang="zh-CN" dirty="0" smtClean="0">
                <a:solidFill>
                  <a:srgbClr val="3333FF"/>
                </a:solidFill>
              </a:rPr>
              <a:t>(</a:t>
            </a:r>
            <a:r>
              <a:rPr lang="zh-CN" altLang="en-US" dirty="0" smtClean="0">
                <a:solidFill>
                  <a:srgbClr val="3333FF"/>
                </a:solidFill>
              </a:rPr>
              <a:t>对每个结点进行线索化</a:t>
            </a:r>
            <a:r>
              <a:rPr lang="en-US" altLang="zh-CN" dirty="0" smtClean="0">
                <a:solidFill>
                  <a:srgbClr val="3333FF"/>
                </a:solidFill>
              </a:rPr>
              <a:t>)</a:t>
            </a:r>
            <a:r>
              <a:rPr lang="zh-CN" altLang="en-US" dirty="0" smtClean="0">
                <a:solidFill>
                  <a:srgbClr val="3333FF"/>
                </a:solidFill>
              </a:rPr>
              <a:t>  </a:t>
            </a:r>
            <a:r>
              <a:rPr lang="en-US" altLang="zh-CN" dirty="0" smtClean="0">
                <a:solidFill>
                  <a:srgbClr val="C00000"/>
                </a:solidFill>
              </a:rPr>
              <a:t>}</a:t>
            </a:r>
          </a:p>
          <a:p>
            <a:pPr eaLnBrk="1" hangingPunct="1">
              <a:lnSpc>
                <a:spcPct val="100000"/>
              </a:lnSpc>
              <a:spcBef>
                <a:spcPts val="1200"/>
              </a:spcBef>
              <a:buFont typeface="Wingdings" pitchFamily="2" charset="2"/>
              <a:buNone/>
            </a:pPr>
            <a:r>
              <a:rPr lang="en-US" altLang="zh-CN" dirty="0" smtClean="0"/>
              <a:t>} </a:t>
            </a:r>
            <a:r>
              <a:rPr lang="en-US" altLang="zh-CN" b="0" dirty="0" smtClean="0">
                <a:solidFill>
                  <a:srgbClr val="006600"/>
                </a:solidFill>
              </a:rPr>
              <a:t>// </a:t>
            </a:r>
            <a:r>
              <a:rPr lang="en-US" altLang="zh-CN" b="0" dirty="0" err="1" smtClean="0">
                <a:solidFill>
                  <a:srgbClr val="006600"/>
                </a:solidFill>
              </a:rPr>
              <a:t>PreOrderT</a:t>
            </a:r>
            <a:endParaRPr lang="en-US" altLang="zh-CN" b="0" dirty="0" smtClean="0">
              <a:solidFill>
                <a:srgbClr val="006600"/>
              </a:solidFill>
            </a:endParaRPr>
          </a:p>
        </p:txBody>
      </p:sp>
      <p:sp>
        <p:nvSpPr>
          <p:cNvPr id="90116" name="灯片编号占位符 6"/>
          <p:cNvSpPr>
            <a:spLocks noGrp="1"/>
          </p:cNvSpPr>
          <p:nvPr>
            <p:ph type="sldNum" sz="quarter" idx="10"/>
          </p:nvPr>
        </p:nvSpPr>
        <p:spPr>
          <a:noFill/>
        </p:spPr>
        <p:txBody>
          <a:bodyPr/>
          <a:lstStyle/>
          <a:p>
            <a:fld id="{3658CC9E-F592-4014-B57B-5BF49A53A522}" type="slidenum">
              <a:rPr lang="zh-CN" altLang="en-US" smtClean="0"/>
              <a:pPr/>
              <a:t>107</a:t>
            </a:fld>
            <a:endParaRPr lang="en-US" altLang="zh-CN" smtClean="0"/>
          </a:p>
        </p:txBody>
      </p:sp>
    </p:spTree>
  </p:cSld>
  <p:clrMapOvr>
    <a:masterClrMapping/>
  </p:clrMapOvr>
  <p:transition/>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a:xfrm>
            <a:off x="1000125" y="274638"/>
            <a:ext cx="7215188" cy="1143000"/>
          </a:xfrm>
        </p:spPr>
        <p:txBody>
          <a:bodyPr/>
          <a:lstStyle/>
          <a:p>
            <a:pPr eaLnBrk="1" hangingPunct="1"/>
            <a:r>
              <a:rPr lang="zh-CN" altLang="en-US" smtClean="0"/>
              <a:t>先序后继线索化算法</a:t>
            </a:r>
          </a:p>
        </p:txBody>
      </p:sp>
      <p:sp>
        <p:nvSpPr>
          <p:cNvPr id="91139" name="Rectangle 3"/>
          <p:cNvSpPr>
            <a:spLocks noGrp="1" noChangeArrowheads="1"/>
          </p:cNvSpPr>
          <p:nvPr>
            <p:ph idx="1"/>
          </p:nvPr>
        </p:nvSpPr>
        <p:spPr>
          <a:xfrm>
            <a:off x="1000125" y="1600200"/>
            <a:ext cx="7215188" cy="4525963"/>
          </a:xfrm>
        </p:spPr>
        <p:txBody>
          <a:bodyPr/>
          <a:lstStyle/>
          <a:p>
            <a:pPr eaLnBrk="1" hangingPunct="1">
              <a:buFont typeface="Wingdings" pitchFamily="2" charset="2"/>
              <a:buNone/>
            </a:pPr>
            <a:r>
              <a:rPr lang="en-US" altLang="zh-CN" dirty="0" smtClean="0"/>
              <a:t>	while(p-&gt;</a:t>
            </a:r>
            <a:r>
              <a:rPr lang="en-US" altLang="zh-CN" dirty="0" err="1" smtClean="0"/>
              <a:t>lc</a:t>
            </a:r>
            <a:r>
              <a:rPr lang="en-US" altLang="zh-CN" dirty="0" smtClean="0"/>
              <a:t>)</a:t>
            </a:r>
          </a:p>
          <a:p>
            <a:pPr eaLnBrk="1" hangingPunct="1">
              <a:buFont typeface="Wingdings" pitchFamily="2" charset="2"/>
              <a:buNone/>
            </a:pPr>
            <a:r>
              <a:rPr lang="en-US" altLang="zh-CN" dirty="0" smtClean="0"/>
              <a:t>	{	Push(S, p);</a:t>
            </a:r>
            <a:endParaRPr lang="zh-CN" altLang="en-US" dirty="0" smtClean="0"/>
          </a:p>
          <a:p>
            <a:pPr eaLnBrk="1" hangingPunct="1">
              <a:buFont typeface="Wingdings" pitchFamily="2" charset="2"/>
              <a:buNone/>
            </a:pPr>
            <a:r>
              <a:rPr lang="zh-CN" altLang="en-US" dirty="0" smtClean="0"/>
              <a:t>		</a:t>
            </a:r>
            <a:r>
              <a:rPr lang="en-US" altLang="zh-CN" dirty="0" smtClean="0"/>
              <a:t>p=p-&gt;</a:t>
            </a:r>
            <a:r>
              <a:rPr lang="en-US" altLang="zh-CN" dirty="0" err="1" smtClean="0"/>
              <a:t>lc</a:t>
            </a:r>
            <a:r>
              <a:rPr lang="en-US" altLang="zh-CN" dirty="0" smtClean="0"/>
              <a:t>;</a:t>
            </a:r>
            <a:endParaRPr lang="zh-CN" altLang="en-US" dirty="0" smtClean="0"/>
          </a:p>
          <a:p>
            <a:pPr eaLnBrk="1" hangingPunct="1">
              <a:buFont typeface="Wingdings" pitchFamily="2" charset="2"/>
              <a:buNone/>
            </a:pPr>
            <a:r>
              <a:rPr lang="zh-CN" altLang="en-US" dirty="0" smtClean="0"/>
              <a:t>	</a:t>
            </a:r>
            <a:r>
              <a:rPr lang="en-US" altLang="zh-CN" dirty="0" smtClean="0"/>
              <a:t>} </a:t>
            </a:r>
            <a:r>
              <a:rPr lang="en-US" altLang="zh-CN" dirty="0" smtClean="0">
                <a:solidFill>
                  <a:srgbClr val="006600"/>
                </a:solidFill>
              </a:rPr>
              <a:t>//</a:t>
            </a:r>
            <a:r>
              <a:rPr lang="zh-CN" altLang="en-US" dirty="0" smtClean="0">
                <a:solidFill>
                  <a:srgbClr val="006600"/>
                </a:solidFill>
              </a:rPr>
              <a:t>寻找子树的最左端点</a:t>
            </a:r>
          </a:p>
          <a:p>
            <a:pPr eaLnBrk="1" hangingPunct="1">
              <a:buFont typeface="Wingdings" pitchFamily="2" charset="2"/>
              <a:buNone/>
            </a:pPr>
            <a:r>
              <a:rPr lang="zh-CN" altLang="en-US" dirty="0" smtClean="0"/>
              <a:t>	</a:t>
            </a:r>
            <a:r>
              <a:rPr lang="en-US" altLang="zh-CN" dirty="0" smtClean="0">
                <a:solidFill>
                  <a:srgbClr val="3333FF"/>
                </a:solidFill>
              </a:rPr>
              <a:t>if</a:t>
            </a:r>
            <a:r>
              <a:rPr lang="en-US" altLang="zh-CN" dirty="0" smtClean="0"/>
              <a:t> (p-&gt;</a:t>
            </a:r>
            <a:r>
              <a:rPr lang="en-US" altLang="zh-CN" dirty="0" err="1" smtClean="0"/>
              <a:t>rc</a:t>
            </a:r>
            <a:r>
              <a:rPr lang="en-US" altLang="zh-CN" dirty="0" smtClean="0"/>
              <a:t>) p=p-&gt;</a:t>
            </a:r>
            <a:r>
              <a:rPr lang="en-US" altLang="zh-CN" dirty="0" err="1" smtClean="0"/>
              <a:t>rc</a:t>
            </a:r>
            <a:r>
              <a:rPr lang="en-US" altLang="zh-CN" dirty="0" smtClean="0"/>
              <a:t>;</a:t>
            </a:r>
            <a:endParaRPr lang="zh-CN" altLang="en-US" dirty="0" smtClean="0"/>
          </a:p>
          <a:p>
            <a:pPr eaLnBrk="1" hangingPunct="1">
              <a:buFont typeface="Wingdings" pitchFamily="2" charset="2"/>
              <a:buNone/>
            </a:pPr>
            <a:r>
              <a:rPr lang="zh-CN" altLang="en-US" dirty="0" smtClean="0">
                <a:solidFill>
                  <a:srgbClr val="0000FF"/>
                </a:solidFill>
              </a:rPr>
              <a:t>	</a:t>
            </a:r>
            <a:r>
              <a:rPr lang="en-US" altLang="zh-CN" dirty="0" smtClean="0">
                <a:solidFill>
                  <a:srgbClr val="0000FF"/>
                </a:solidFill>
              </a:rPr>
              <a:t>else </a:t>
            </a:r>
            <a:r>
              <a:rPr lang="en-US" altLang="zh-CN" dirty="0" smtClean="0">
                <a:solidFill>
                  <a:srgbClr val="006600"/>
                </a:solidFill>
              </a:rPr>
              <a:t>//</a:t>
            </a:r>
            <a:r>
              <a:rPr lang="zh-CN" altLang="en-US" dirty="0" smtClean="0">
                <a:solidFill>
                  <a:srgbClr val="006600"/>
                </a:solidFill>
              </a:rPr>
              <a:t>记录子树的最左端点</a:t>
            </a:r>
            <a:endParaRPr lang="zh-CN" altLang="en-US" sz="2400" dirty="0" smtClean="0"/>
          </a:p>
          <a:p>
            <a:pPr eaLnBrk="1" hangingPunct="1">
              <a:buNone/>
            </a:pPr>
            <a:r>
              <a:rPr lang="zh-CN" altLang="en-US" dirty="0" smtClean="0"/>
              <a:t>	</a:t>
            </a:r>
            <a:r>
              <a:rPr lang="en-US" altLang="zh-CN" dirty="0" smtClean="0">
                <a:solidFill>
                  <a:srgbClr val="0000FF"/>
                </a:solidFill>
              </a:rPr>
              <a:t>{</a:t>
            </a:r>
            <a:r>
              <a:rPr lang="en-US" altLang="zh-CN" dirty="0" smtClean="0">
                <a:solidFill>
                  <a:srgbClr val="FF0000"/>
                </a:solidFill>
              </a:rPr>
              <a:t> </a:t>
            </a:r>
            <a:r>
              <a:rPr lang="en-US" altLang="zh-CN" dirty="0" smtClean="0">
                <a:solidFill>
                  <a:srgbClr val="0000FF"/>
                </a:solidFill>
              </a:rPr>
              <a:t>p0=p; ……</a:t>
            </a:r>
            <a:r>
              <a:rPr lang="en-US" altLang="zh-CN" dirty="0" smtClean="0"/>
              <a:t> </a:t>
            </a:r>
            <a:r>
              <a:rPr lang="en-US" altLang="zh-CN" dirty="0" smtClean="0">
                <a:solidFill>
                  <a:srgbClr val="CC0066"/>
                </a:solidFill>
              </a:rPr>
              <a:t>(</a:t>
            </a:r>
            <a:r>
              <a:rPr lang="zh-CN" altLang="en-US" dirty="0" smtClean="0">
                <a:solidFill>
                  <a:srgbClr val="CC0066"/>
                </a:solidFill>
              </a:rPr>
              <a:t>进行线索化处理</a:t>
            </a:r>
            <a:r>
              <a:rPr lang="en-US" altLang="zh-CN" dirty="0" smtClean="0">
                <a:solidFill>
                  <a:srgbClr val="CC0066"/>
                </a:solidFill>
              </a:rPr>
              <a:t>) </a:t>
            </a:r>
            <a:r>
              <a:rPr lang="en-US" altLang="zh-CN" dirty="0" smtClean="0">
                <a:solidFill>
                  <a:srgbClr val="0000FF"/>
                </a:solidFill>
              </a:rPr>
              <a:t>}</a:t>
            </a:r>
          </a:p>
        </p:txBody>
      </p:sp>
      <p:sp>
        <p:nvSpPr>
          <p:cNvPr id="91140" name="灯片编号占位符 6"/>
          <p:cNvSpPr>
            <a:spLocks noGrp="1"/>
          </p:cNvSpPr>
          <p:nvPr>
            <p:ph type="sldNum" sz="quarter" idx="10"/>
          </p:nvPr>
        </p:nvSpPr>
        <p:spPr>
          <a:noFill/>
        </p:spPr>
        <p:txBody>
          <a:bodyPr/>
          <a:lstStyle/>
          <a:p>
            <a:fld id="{4FA41CF3-08DF-4A10-B9B0-D84EA9DD25A6}" type="slidenum">
              <a:rPr lang="zh-CN" altLang="en-US" smtClean="0"/>
              <a:pPr/>
              <a:t>108</a:t>
            </a:fld>
            <a:endParaRPr lang="en-US" altLang="zh-CN" smtClean="0"/>
          </a:p>
        </p:txBody>
      </p:sp>
    </p:spTree>
  </p:cSld>
  <p:clrMapOvr>
    <a:masterClrMapping/>
  </p:clrMapOvr>
  <p:transition/>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a:xfrm>
            <a:off x="1000125" y="274638"/>
            <a:ext cx="7215188" cy="1143000"/>
          </a:xfrm>
        </p:spPr>
        <p:txBody>
          <a:bodyPr/>
          <a:lstStyle/>
          <a:p>
            <a:pPr eaLnBrk="1" hangingPunct="1"/>
            <a:r>
              <a:rPr lang="zh-CN" altLang="en-US" smtClean="0"/>
              <a:t>先序后继线索化算法</a:t>
            </a:r>
          </a:p>
        </p:txBody>
      </p:sp>
      <p:sp>
        <p:nvSpPr>
          <p:cNvPr id="92163" name="Rectangle 3"/>
          <p:cNvSpPr>
            <a:spLocks noGrp="1" noChangeArrowheads="1"/>
          </p:cNvSpPr>
          <p:nvPr>
            <p:ph idx="1"/>
          </p:nvPr>
        </p:nvSpPr>
        <p:spPr>
          <a:xfrm>
            <a:off x="1000125" y="1600200"/>
            <a:ext cx="7215188" cy="4525963"/>
          </a:xfrm>
        </p:spPr>
        <p:txBody>
          <a:bodyPr/>
          <a:lstStyle/>
          <a:p>
            <a:pPr eaLnBrk="1" hangingPunct="1">
              <a:lnSpc>
                <a:spcPct val="135000"/>
              </a:lnSpc>
              <a:buFont typeface="Wingdings" pitchFamily="2" charset="2"/>
              <a:buNone/>
            </a:pPr>
            <a:r>
              <a:rPr lang="en-US" altLang="zh-CN" dirty="0" smtClean="0">
                <a:solidFill>
                  <a:srgbClr val="0000FF"/>
                </a:solidFill>
              </a:rPr>
              <a:t>	</a:t>
            </a:r>
            <a:r>
              <a:rPr lang="en-US" altLang="zh-CN" dirty="0" smtClean="0">
                <a:solidFill>
                  <a:srgbClr val="006600"/>
                </a:solidFill>
              </a:rPr>
              <a:t>//</a:t>
            </a:r>
            <a:r>
              <a:rPr lang="zh-CN" altLang="en-US" dirty="0" smtClean="0">
                <a:solidFill>
                  <a:srgbClr val="008000"/>
                </a:solidFill>
              </a:rPr>
              <a:t>线索化处理之</a:t>
            </a:r>
            <a:r>
              <a:rPr lang="zh-CN" altLang="en-US" dirty="0" smtClean="0">
                <a:solidFill>
                  <a:srgbClr val="006600"/>
                </a:solidFill>
              </a:rPr>
              <a:t>寻找右子树：</a:t>
            </a:r>
          </a:p>
          <a:p>
            <a:pPr eaLnBrk="1" hangingPunct="1">
              <a:lnSpc>
                <a:spcPct val="135000"/>
              </a:lnSpc>
              <a:buFont typeface="Wingdings" pitchFamily="2" charset="2"/>
              <a:buNone/>
            </a:pPr>
            <a:r>
              <a:rPr lang="zh-CN" altLang="en-US" dirty="0" smtClean="0">
                <a:solidFill>
                  <a:srgbClr val="006600"/>
                </a:solidFill>
              </a:rPr>
              <a:t>	</a:t>
            </a:r>
            <a:r>
              <a:rPr lang="en-US" altLang="zh-CN" dirty="0" smtClean="0">
                <a:solidFill>
                  <a:srgbClr val="0000FF"/>
                </a:solidFill>
              </a:rPr>
              <a:t>while(!p-&gt;</a:t>
            </a:r>
            <a:r>
              <a:rPr lang="en-US" altLang="zh-CN" dirty="0" err="1" smtClean="0">
                <a:solidFill>
                  <a:srgbClr val="0000FF"/>
                </a:solidFill>
              </a:rPr>
              <a:t>rc</a:t>
            </a:r>
            <a:r>
              <a:rPr lang="en-US" altLang="zh-CN" dirty="0" smtClean="0">
                <a:solidFill>
                  <a:srgbClr val="0000FF"/>
                </a:solidFill>
              </a:rPr>
              <a:t>) Pop(S, p);</a:t>
            </a:r>
            <a:endParaRPr lang="zh-CN" altLang="en-US" dirty="0" smtClean="0">
              <a:solidFill>
                <a:srgbClr val="006600"/>
              </a:solidFill>
            </a:endParaRPr>
          </a:p>
          <a:p>
            <a:pPr eaLnBrk="1" hangingPunct="1">
              <a:lnSpc>
                <a:spcPct val="135000"/>
              </a:lnSpc>
              <a:buFont typeface="Wingdings" pitchFamily="2" charset="2"/>
              <a:buNone/>
            </a:pPr>
            <a:r>
              <a:rPr lang="zh-CN" altLang="en-US" dirty="0" smtClean="0"/>
              <a:t>	</a:t>
            </a:r>
            <a:r>
              <a:rPr lang="en-US" altLang="zh-CN" dirty="0" smtClean="0"/>
              <a:t>if (p-&gt;</a:t>
            </a:r>
            <a:r>
              <a:rPr lang="en-US" altLang="zh-CN" dirty="0" err="1" smtClean="0"/>
              <a:t>rc</a:t>
            </a:r>
            <a:r>
              <a:rPr lang="en-US" altLang="zh-CN" dirty="0" smtClean="0"/>
              <a:t>)</a:t>
            </a:r>
          </a:p>
          <a:p>
            <a:pPr eaLnBrk="1" hangingPunct="1">
              <a:lnSpc>
                <a:spcPct val="135000"/>
              </a:lnSpc>
              <a:buFont typeface="Wingdings" pitchFamily="2" charset="2"/>
              <a:buNone/>
            </a:pPr>
            <a:r>
              <a:rPr lang="en-US" altLang="zh-CN" dirty="0" smtClean="0"/>
              <a:t>	{</a:t>
            </a:r>
            <a:r>
              <a:rPr lang="zh-CN" altLang="en-US" dirty="0" smtClean="0"/>
              <a:t>	</a:t>
            </a:r>
            <a:r>
              <a:rPr lang="en-US" altLang="zh-CN" dirty="0" smtClean="0"/>
              <a:t>p=p-&gt;</a:t>
            </a:r>
            <a:r>
              <a:rPr lang="en-US" altLang="zh-CN" dirty="0" err="1" smtClean="0"/>
              <a:t>rc</a:t>
            </a:r>
            <a:r>
              <a:rPr lang="zh-CN" altLang="en-US" dirty="0" smtClean="0"/>
              <a:t>；</a:t>
            </a:r>
          </a:p>
          <a:p>
            <a:pPr eaLnBrk="1" hangingPunct="1">
              <a:lnSpc>
                <a:spcPct val="135000"/>
              </a:lnSpc>
              <a:buFont typeface="Wingdings" pitchFamily="2" charset="2"/>
              <a:buNone/>
            </a:pPr>
            <a:r>
              <a:rPr lang="zh-CN" altLang="en-US" dirty="0" smtClean="0"/>
              <a:t>		</a:t>
            </a:r>
            <a:r>
              <a:rPr lang="en-US" altLang="zh-CN" dirty="0" smtClean="0"/>
              <a:t>p0-&gt;</a:t>
            </a:r>
            <a:r>
              <a:rPr lang="en-US" altLang="zh-CN" dirty="0" err="1" smtClean="0"/>
              <a:t>rc</a:t>
            </a:r>
            <a:r>
              <a:rPr lang="en-US" altLang="zh-CN" dirty="0" smtClean="0"/>
              <a:t>=p</a:t>
            </a:r>
            <a:r>
              <a:rPr lang="zh-CN" altLang="en-US" dirty="0" smtClean="0"/>
              <a:t>；</a:t>
            </a:r>
          </a:p>
          <a:p>
            <a:pPr eaLnBrk="1" hangingPunct="1">
              <a:lnSpc>
                <a:spcPct val="135000"/>
              </a:lnSpc>
              <a:buFont typeface="Wingdings" pitchFamily="2" charset="2"/>
              <a:buNone/>
            </a:pPr>
            <a:r>
              <a:rPr lang="zh-CN" altLang="en-US" dirty="0" smtClean="0"/>
              <a:t>	</a:t>
            </a:r>
            <a:r>
              <a:rPr lang="en-US" altLang="zh-CN" dirty="0" smtClean="0"/>
              <a:t>}</a:t>
            </a:r>
            <a:r>
              <a:rPr lang="en-US" altLang="zh-CN" dirty="0" smtClean="0">
                <a:solidFill>
                  <a:srgbClr val="0000FF"/>
                </a:solidFill>
              </a:rPr>
              <a:t> </a:t>
            </a:r>
            <a:r>
              <a:rPr lang="en-US" altLang="zh-CN" dirty="0" smtClean="0">
                <a:solidFill>
                  <a:srgbClr val="006600"/>
                </a:solidFill>
              </a:rPr>
              <a:t>//</a:t>
            </a:r>
            <a:r>
              <a:rPr lang="zh-CN" altLang="en-US" dirty="0" smtClean="0">
                <a:solidFill>
                  <a:srgbClr val="008000"/>
                </a:solidFill>
              </a:rPr>
              <a:t>线索化处理之</a:t>
            </a:r>
            <a:r>
              <a:rPr lang="zh-CN" altLang="en-US" dirty="0" smtClean="0">
                <a:solidFill>
                  <a:srgbClr val="006600"/>
                </a:solidFill>
              </a:rPr>
              <a:t>将右子树链入左子树</a:t>
            </a:r>
          </a:p>
          <a:p>
            <a:pPr algn="r" eaLnBrk="1" hangingPunct="1">
              <a:spcBef>
                <a:spcPts val="1200"/>
              </a:spcBef>
              <a:buFont typeface="Wingdings" pitchFamily="2" charset="2"/>
              <a:buNone/>
            </a:pPr>
            <a:r>
              <a:rPr lang="en-US" altLang="zh-CN" sz="1600" b="0" dirty="0" smtClean="0">
                <a:solidFill>
                  <a:srgbClr val="006600"/>
                </a:solidFill>
              </a:rPr>
              <a:t>[</a:t>
            </a:r>
            <a:r>
              <a:rPr lang="en-US" altLang="zh-CN" sz="1600" b="0" dirty="0" err="1" smtClean="0">
                <a:solidFill>
                  <a:srgbClr val="006600"/>
                </a:solidFill>
              </a:rPr>
              <a:t>PreOrderT</a:t>
            </a:r>
            <a:r>
              <a:rPr lang="zh-CN" altLang="en-US" sz="1600" b="0" dirty="0" smtClean="0">
                <a:solidFill>
                  <a:srgbClr val="006600"/>
                </a:solidFill>
                <a:latin typeface="楷体" pitchFamily="49" charset="-122"/>
              </a:rPr>
              <a:t>算法结束</a:t>
            </a:r>
            <a:r>
              <a:rPr lang="en-US" altLang="zh-CN" sz="1600" b="0" dirty="0" smtClean="0">
                <a:solidFill>
                  <a:srgbClr val="006600"/>
                </a:solidFill>
              </a:rPr>
              <a:t>]</a:t>
            </a:r>
          </a:p>
        </p:txBody>
      </p:sp>
      <p:sp>
        <p:nvSpPr>
          <p:cNvPr id="92164" name="灯片编号占位符 6"/>
          <p:cNvSpPr>
            <a:spLocks noGrp="1"/>
          </p:cNvSpPr>
          <p:nvPr>
            <p:ph type="sldNum" sz="quarter" idx="10"/>
          </p:nvPr>
        </p:nvSpPr>
        <p:spPr>
          <a:noFill/>
        </p:spPr>
        <p:txBody>
          <a:bodyPr/>
          <a:lstStyle/>
          <a:p>
            <a:fld id="{A7C9B1C8-0263-4482-82D0-06957C007F7D}" type="slidenum">
              <a:rPr lang="zh-CN" altLang="en-US" smtClean="0"/>
              <a:pPr/>
              <a:t>109</a:t>
            </a:fld>
            <a:endParaRPr lang="en-US" altLang="zh-CN" smtClean="0"/>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p:cNvSpPr>
            <a:spLocks noGrp="1" noChangeArrowheads="1"/>
          </p:cNvSpPr>
          <p:nvPr>
            <p:ph type="title"/>
          </p:nvPr>
        </p:nvSpPr>
        <p:spPr>
          <a:xfrm>
            <a:off x="1000125" y="274638"/>
            <a:ext cx="7215188" cy="1143000"/>
          </a:xfrm>
        </p:spPr>
        <p:txBody>
          <a:bodyPr/>
          <a:lstStyle/>
          <a:p>
            <a:pPr eaLnBrk="1" hangingPunct="1"/>
            <a:r>
              <a:rPr lang="zh-CN" altLang="en-US" smtClean="0"/>
              <a:t>基本概念</a:t>
            </a:r>
          </a:p>
        </p:txBody>
      </p:sp>
      <p:sp>
        <p:nvSpPr>
          <p:cNvPr id="13315" name="Rectangle 4"/>
          <p:cNvSpPr>
            <a:spLocks noGrp="1" noChangeArrowheads="1"/>
          </p:cNvSpPr>
          <p:nvPr>
            <p:ph idx="1"/>
          </p:nvPr>
        </p:nvSpPr>
        <p:spPr>
          <a:xfrm>
            <a:off x="1000125" y="1600200"/>
            <a:ext cx="7215188" cy="4525963"/>
          </a:xfrm>
        </p:spPr>
        <p:txBody>
          <a:bodyPr/>
          <a:lstStyle/>
          <a:p>
            <a:pPr eaLnBrk="1" hangingPunct="1">
              <a:lnSpc>
                <a:spcPct val="100000"/>
              </a:lnSpc>
              <a:buFont typeface="Wingdings" pitchFamily="2" charset="2"/>
              <a:buNone/>
            </a:pPr>
            <a:r>
              <a:rPr lang="zh-CN" altLang="en-US" smtClean="0">
                <a:solidFill>
                  <a:srgbClr val="006600"/>
                </a:solidFill>
                <a:sym typeface="Wingdings" pitchFamily="2" charset="2"/>
              </a:rPr>
              <a:t> </a:t>
            </a:r>
            <a:r>
              <a:rPr lang="zh-CN" altLang="en-US" smtClean="0">
                <a:solidFill>
                  <a:schemeClr val="hlink"/>
                </a:solidFill>
              </a:rPr>
              <a:t>树的凹入表示</a:t>
            </a:r>
            <a:r>
              <a:rPr lang="zh-CN" altLang="en-US" sz="2400" smtClean="0">
                <a:solidFill>
                  <a:schemeClr val="accent2"/>
                </a:solidFill>
              </a:rPr>
              <a:t> </a:t>
            </a:r>
          </a:p>
        </p:txBody>
      </p:sp>
      <p:sp>
        <p:nvSpPr>
          <p:cNvPr id="13316" name="灯片编号占位符 1"/>
          <p:cNvSpPr>
            <a:spLocks noGrp="1"/>
          </p:cNvSpPr>
          <p:nvPr>
            <p:ph type="sldNum" sz="quarter" idx="10"/>
          </p:nvPr>
        </p:nvSpPr>
        <p:spPr>
          <a:noFill/>
        </p:spPr>
        <p:txBody>
          <a:bodyPr/>
          <a:lstStyle/>
          <a:p>
            <a:fld id="{FCBF9436-45B4-41D9-B9DA-C106DA7E7F31}" type="slidenum">
              <a:rPr lang="zh-CN" altLang="en-US" smtClean="0"/>
              <a:pPr/>
              <a:t>11</a:t>
            </a:fld>
            <a:endParaRPr lang="en-US" altLang="zh-CN" smtClean="0"/>
          </a:p>
        </p:txBody>
      </p:sp>
      <p:pic>
        <p:nvPicPr>
          <p:cNvPr id="13317" name="Picture 5"/>
          <p:cNvPicPr>
            <a:picLocks noChangeAspect="1" noChangeArrowheads="1"/>
          </p:cNvPicPr>
          <p:nvPr/>
        </p:nvPicPr>
        <p:blipFill>
          <a:blip r:embed="rId2" cstate="print"/>
          <a:srcRect l="3905" t="31366" r="7419" b="10194"/>
          <a:stretch>
            <a:fillRect/>
          </a:stretch>
        </p:blipFill>
        <p:spPr bwMode="auto">
          <a:xfrm>
            <a:off x="2147888" y="2143125"/>
            <a:ext cx="5664200" cy="384175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a:xfrm>
            <a:off x="1000125" y="274638"/>
            <a:ext cx="7215188" cy="1143000"/>
          </a:xfrm>
        </p:spPr>
        <p:txBody>
          <a:bodyPr/>
          <a:lstStyle/>
          <a:p>
            <a:pPr eaLnBrk="1" hangingPunct="1"/>
            <a:r>
              <a:rPr lang="zh-CN" altLang="en-US" dirty="0" smtClean="0"/>
              <a:t>输出后继线索二叉链表</a:t>
            </a:r>
          </a:p>
        </p:txBody>
      </p:sp>
      <p:sp>
        <p:nvSpPr>
          <p:cNvPr id="93187" name="Rectangle 3"/>
          <p:cNvSpPr>
            <a:spLocks noGrp="1" noChangeArrowheads="1"/>
          </p:cNvSpPr>
          <p:nvPr>
            <p:ph idx="1"/>
          </p:nvPr>
        </p:nvSpPr>
        <p:spPr>
          <a:xfrm>
            <a:off x="1000125" y="1600200"/>
            <a:ext cx="7215188" cy="4525963"/>
          </a:xfrm>
        </p:spPr>
        <p:txBody>
          <a:bodyPr/>
          <a:lstStyle/>
          <a:p>
            <a:pPr eaLnBrk="1" hangingPunct="1">
              <a:lnSpc>
                <a:spcPct val="125000"/>
              </a:lnSpc>
              <a:buFont typeface="Wingdings" pitchFamily="2" charset="2"/>
              <a:buNone/>
            </a:pPr>
            <a:r>
              <a:rPr lang="en-US" altLang="zh-CN" dirty="0" err="1" smtClean="0"/>
              <a:t>PreOrderPrint</a:t>
            </a:r>
            <a:r>
              <a:rPr lang="en-US" altLang="zh-CN" dirty="0" smtClean="0"/>
              <a:t>(Tree T)</a:t>
            </a:r>
          </a:p>
          <a:p>
            <a:pPr eaLnBrk="1" hangingPunct="1">
              <a:lnSpc>
                <a:spcPct val="125000"/>
              </a:lnSpc>
              <a:buFont typeface="Wingdings" pitchFamily="2" charset="2"/>
              <a:buNone/>
            </a:pPr>
            <a:r>
              <a:rPr lang="en-US" altLang="zh-CN" dirty="0" smtClean="0"/>
              <a:t>{	p=T-&gt;</a:t>
            </a:r>
            <a:r>
              <a:rPr lang="en-US" altLang="zh-CN" dirty="0" err="1" smtClean="0"/>
              <a:t>lc</a:t>
            </a:r>
            <a:r>
              <a:rPr lang="zh-CN" altLang="en-US" dirty="0" smtClean="0"/>
              <a:t>；</a:t>
            </a:r>
          </a:p>
          <a:p>
            <a:pPr eaLnBrk="1" hangingPunct="1">
              <a:lnSpc>
                <a:spcPct val="125000"/>
              </a:lnSpc>
              <a:buFont typeface="Wingdings" pitchFamily="2" charset="2"/>
              <a:buNone/>
            </a:pPr>
            <a:r>
              <a:rPr lang="zh-CN" altLang="en-US" dirty="0" smtClean="0"/>
              <a:t>	</a:t>
            </a:r>
            <a:r>
              <a:rPr lang="en-US" altLang="zh-CN" dirty="0" smtClean="0"/>
              <a:t>while(p)</a:t>
            </a:r>
          </a:p>
          <a:p>
            <a:pPr eaLnBrk="1" hangingPunct="1">
              <a:lnSpc>
                <a:spcPct val="125000"/>
              </a:lnSpc>
              <a:buFont typeface="Wingdings" pitchFamily="2" charset="2"/>
              <a:buNone/>
            </a:pPr>
            <a:r>
              <a:rPr lang="en-US" altLang="zh-CN" dirty="0" smtClean="0"/>
              <a:t>	{	Visit(p)</a:t>
            </a:r>
            <a:r>
              <a:rPr lang="zh-CN" altLang="en-US" dirty="0" smtClean="0"/>
              <a:t>；</a:t>
            </a:r>
          </a:p>
          <a:p>
            <a:pPr eaLnBrk="1" hangingPunct="1">
              <a:lnSpc>
                <a:spcPct val="125000"/>
              </a:lnSpc>
              <a:buFont typeface="Wingdings" pitchFamily="2" charset="2"/>
              <a:buNone/>
            </a:pPr>
            <a:r>
              <a:rPr lang="zh-CN" altLang="en-US" dirty="0" smtClean="0"/>
              <a:t>		</a:t>
            </a:r>
            <a:r>
              <a:rPr lang="en-US" altLang="zh-CN" dirty="0" smtClean="0">
                <a:solidFill>
                  <a:srgbClr val="3333FF"/>
                </a:solidFill>
              </a:rPr>
              <a:t>if (p-&gt;</a:t>
            </a:r>
            <a:r>
              <a:rPr lang="en-US" altLang="zh-CN" dirty="0" err="1" smtClean="0">
                <a:solidFill>
                  <a:srgbClr val="3333FF"/>
                </a:solidFill>
              </a:rPr>
              <a:t>lc</a:t>
            </a:r>
            <a:r>
              <a:rPr lang="en-US" altLang="zh-CN" dirty="0" smtClean="0">
                <a:solidFill>
                  <a:srgbClr val="3333FF"/>
                </a:solidFill>
              </a:rPr>
              <a:t>) </a:t>
            </a:r>
            <a:r>
              <a:rPr lang="en-US" altLang="zh-CN" dirty="0" smtClean="0"/>
              <a:t>p=p-&gt;</a:t>
            </a:r>
            <a:r>
              <a:rPr lang="en-US" altLang="zh-CN" dirty="0" err="1" smtClean="0"/>
              <a:t>lc</a:t>
            </a:r>
            <a:r>
              <a:rPr lang="zh-CN" altLang="en-US" dirty="0" smtClean="0"/>
              <a:t>；</a:t>
            </a:r>
          </a:p>
          <a:p>
            <a:pPr eaLnBrk="1" hangingPunct="1">
              <a:lnSpc>
                <a:spcPct val="125000"/>
              </a:lnSpc>
              <a:buFont typeface="Wingdings" pitchFamily="2" charset="2"/>
              <a:buNone/>
            </a:pPr>
            <a:r>
              <a:rPr lang="zh-CN" altLang="en-US" dirty="0" smtClean="0"/>
              <a:t>		</a:t>
            </a:r>
            <a:r>
              <a:rPr lang="en-US" altLang="zh-CN" dirty="0" smtClean="0">
                <a:solidFill>
                  <a:srgbClr val="3333FF"/>
                </a:solidFill>
              </a:rPr>
              <a:t>else p=p-&gt;</a:t>
            </a:r>
            <a:r>
              <a:rPr lang="en-US" altLang="zh-CN" dirty="0" err="1" smtClean="0">
                <a:solidFill>
                  <a:srgbClr val="3333FF"/>
                </a:solidFill>
              </a:rPr>
              <a:t>rc</a:t>
            </a:r>
            <a:r>
              <a:rPr lang="zh-CN" altLang="en-US" dirty="0" smtClean="0">
                <a:solidFill>
                  <a:srgbClr val="3333FF"/>
                </a:solidFill>
              </a:rPr>
              <a:t>；</a:t>
            </a:r>
          </a:p>
          <a:p>
            <a:pPr eaLnBrk="1" hangingPunct="1">
              <a:lnSpc>
                <a:spcPct val="125000"/>
              </a:lnSpc>
              <a:buFont typeface="Wingdings" pitchFamily="2" charset="2"/>
              <a:buNone/>
            </a:pPr>
            <a:r>
              <a:rPr lang="zh-CN" altLang="en-US" dirty="0" smtClean="0"/>
              <a:t>	</a:t>
            </a:r>
            <a:r>
              <a:rPr lang="en-US" altLang="zh-CN" dirty="0" smtClean="0"/>
              <a:t>}</a:t>
            </a:r>
          </a:p>
          <a:p>
            <a:pPr eaLnBrk="1" hangingPunct="1">
              <a:lnSpc>
                <a:spcPct val="125000"/>
              </a:lnSpc>
              <a:buFont typeface="Wingdings" pitchFamily="2" charset="2"/>
              <a:buNone/>
            </a:pPr>
            <a:r>
              <a:rPr lang="en-US" altLang="zh-CN" dirty="0" smtClean="0"/>
              <a:t>} </a:t>
            </a:r>
            <a:r>
              <a:rPr lang="en-US" altLang="zh-CN" b="0" dirty="0" smtClean="0">
                <a:solidFill>
                  <a:srgbClr val="006600"/>
                </a:solidFill>
              </a:rPr>
              <a:t>// </a:t>
            </a:r>
            <a:r>
              <a:rPr lang="en-US" altLang="zh-CN" b="0" dirty="0" err="1" smtClean="0">
                <a:solidFill>
                  <a:srgbClr val="006600"/>
                </a:solidFill>
              </a:rPr>
              <a:t>PreOrderPrint</a:t>
            </a:r>
            <a:endParaRPr lang="en-US" altLang="zh-CN" b="0" dirty="0" smtClean="0">
              <a:solidFill>
                <a:srgbClr val="006600"/>
              </a:solidFill>
            </a:endParaRPr>
          </a:p>
        </p:txBody>
      </p:sp>
      <p:sp>
        <p:nvSpPr>
          <p:cNvPr id="93188" name="灯片编号占位符 6"/>
          <p:cNvSpPr>
            <a:spLocks noGrp="1"/>
          </p:cNvSpPr>
          <p:nvPr>
            <p:ph type="sldNum" sz="quarter" idx="10"/>
          </p:nvPr>
        </p:nvSpPr>
        <p:spPr>
          <a:noFill/>
        </p:spPr>
        <p:txBody>
          <a:bodyPr/>
          <a:lstStyle/>
          <a:p>
            <a:fld id="{7A9FA4DF-E83C-4B0E-A966-0FFFE2DAD734}" type="slidenum">
              <a:rPr lang="zh-CN" altLang="en-US" smtClean="0"/>
              <a:pPr/>
              <a:t>110</a:t>
            </a:fld>
            <a:endParaRPr lang="en-US" altLang="zh-CN" smtClean="0"/>
          </a:p>
        </p:txBody>
      </p:sp>
    </p:spTree>
  </p:cSld>
  <p:clrMapOvr>
    <a:masterClrMapping/>
  </p:clrMapOvr>
  <p:transition/>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标题 4"/>
          <p:cNvSpPr>
            <a:spLocks noGrp="1"/>
          </p:cNvSpPr>
          <p:nvPr>
            <p:ph type="title"/>
          </p:nvPr>
        </p:nvSpPr>
        <p:spPr>
          <a:xfrm>
            <a:off x="1000125" y="274638"/>
            <a:ext cx="7215188" cy="1143000"/>
          </a:xfrm>
        </p:spPr>
        <p:txBody>
          <a:bodyPr/>
          <a:lstStyle/>
          <a:p>
            <a:r>
              <a:rPr lang="zh-CN" altLang="en-US" smtClean="0"/>
              <a:t>哈夫曼树</a:t>
            </a:r>
            <a:endParaRPr lang="zh-CN" altLang="en-US" sz="1600" b="0" smtClean="0">
              <a:solidFill>
                <a:srgbClr val="008000"/>
              </a:solidFill>
              <a:latin typeface="Times New Roman" pitchFamily="18" charset="0"/>
              <a:cs typeface="Times New Roman" pitchFamily="18" charset="0"/>
            </a:endParaRPr>
          </a:p>
        </p:txBody>
      </p:sp>
      <p:sp>
        <p:nvSpPr>
          <p:cNvPr id="94211" name="内容占位符 7"/>
          <p:cNvSpPr>
            <a:spLocks noGrp="1"/>
          </p:cNvSpPr>
          <p:nvPr>
            <p:ph idx="1"/>
          </p:nvPr>
        </p:nvSpPr>
        <p:spPr>
          <a:xfrm>
            <a:off x="1000125" y="1600200"/>
            <a:ext cx="7215188" cy="4525963"/>
          </a:xfrm>
        </p:spPr>
        <p:txBody>
          <a:bodyPr/>
          <a:lstStyle/>
          <a:p>
            <a:r>
              <a:rPr lang="zh-CN" altLang="en-US" dirty="0" smtClean="0"/>
              <a:t>哈夫曼</a:t>
            </a:r>
            <a:r>
              <a:rPr lang="en-US" altLang="zh-CN" dirty="0" smtClean="0">
                <a:solidFill>
                  <a:srgbClr val="008000"/>
                </a:solidFill>
              </a:rPr>
              <a:t>(Huffman)</a:t>
            </a:r>
            <a:r>
              <a:rPr lang="zh-CN" altLang="en-US" dirty="0" smtClean="0"/>
              <a:t>树</a:t>
            </a:r>
            <a:r>
              <a:rPr lang="zh-CN" altLang="en-US" dirty="0"/>
              <a:t>又</a:t>
            </a:r>
            <a:r>
              <a:rPr lang="zh-CN" altLang="en-US" dirty="0" smtClean="0"/>
              <a:t>称最优二叉树。</a:t>
            </a:r>
            <a:endParaRPr lang="en-US" altLang="zh-CN" dirty="0" smtClean="0"/>
          </a:p>
          <a:p>
            <a:r>
              <a:rPr lang="zh-CN" altLang="en-US" dirty="0" smtClean="0">
                <a:solidFill>
                  <a:srgbClr val="C00000"/>
                </a:solidFill>
              </a:rPr>
              <a:t>路径：</a:t>
            </a:r>
            <a:r>
              <a:rPr lang="zh-CN" altLang="en-US" dirty="0" smtClean="0"/>
              <a:t>从一个结点到另一个结点之间的分支序列，如</a:t>
            </a:r>
            <a:r>
              <a:rPr lang="en-US" altLang="zh-CN" dirty="0" smtClean="0"/>
              <a:t>(a, j)=(a, c)+(c, f)+(f, j) </a:t>
            </a:r>
            <a:r>
              <a:rPr lang="zh-CN" altLang="en-US" dirty="0" smtClean="0"/>
              <a:t>。</a:t>
            </a:r>
          </a:p>
        </p:txBody>
      </p:sp>
      <p:sp>
        <p:nvSpPr>
          <p:cNvPr id="94212" name="灯片编号占位符 6"/>
          <p:cNvSpPr>
            <a:spLocks noGrp="1"/>
          </p:cNvSpPr>
          <p:nvPr>
            <p:ph type="sldNum" sz="quarter" idx="10"/>
          </p:nvPr>
        </p:nvSpPr>
        <p:spPr>
          <a:noFill/>
        </p:spPr>
        <p:txBody>
          <a:bodyPr/>
          <a:lstStyle/>
          <a:p>
            <a:fld id="{1C855B33-6F00-493D-9508-3F9630AC0991}" type="slidenum">
              <a:rPr lang="zh-CN" altLang="en-US" smtClean="0"/>
              <a:pPr/>
              <a:t>111</a:t>
            </a:fld>
            <a:endParaRPr lang="en-US" altLang="zh-CN" smtClean="0"/>
          </a:p>
        </p:txBody>
      </p:sp>
      <p:grpSp>
        <p:nvGrpSpPr>
          <p:cNvPr id="94213" name="组合 55"/>
          <p:cNvGrpSpPr>
            <a:grpSpLocks/>
          </p:cNvGrpSpPr>
          <p:nvPr/>
        </p:nvGrpSpPr>
        <p:grpSpPr bwMode="auto">
          <a:xfrm>
            <a:off x="2571750" y="3643313"/>
            <a:ext cx="4357688" cy="2286000"/>
            <a:chOff x="3571868" y="3071810"/>
            <a:chExt cx="5143536" cy="2714641"/>
          </a:xfrm>
        </p:grpSpPr>
        <p:grpSp>
          <p:nvGrpSpPr>
            <p:cNvPr id="94214" name="Group 64"/>
            <p:cNvGrpSpPr>
              <a:grpSpLocks/>
            </p:cNvGrpSpPr>
            <p:nvPr/>
          </p:nvGrpSpPr>
          <p:grpSpPr bwMode="auto">
            <a:xfrm>
              <a:off x="3932231" y="3360736"/>
              <a:ext cx="4386263" cy="2043113"/>
              <a:chOff x="1255" y="2280"/>
              <a:chExt cx="2763" cy="1287"/>
            </a:xfrm>
          </p:grpSpPr>
          <p:sp>
            <p:nvSpPr>
              <p:cNvPr id="94234" name="Line 3"/>
              <p:cNvSpPr>
                <a:spLocks noChangeShapeType="1"/>
              </p:cNvSpPr>
              <p:nvPr/>
            </p:nvSpPr>
            <p:spPr bwMode="auto">
              <a:xfrm flipV="1">
                <a:off x="1701" y="2733"/>
                <a:ext cx="272" cy="318"/>
              </a:xfrm>
              <a:prstGeom prst="line">
                <a:avLst/>
              </a:prstGeom>
              <a:noFill/>
              <a:ln w="6350" cap="rnd">
                <a:solidFill>
                  <a:srgbClr val="008000"/>
                </a:solidFill>
                <a:prstDash val="sysDot"/>
                <a:round/>
                <a:headEnd/>
                <a:tailEnd/>
              </a:ln>
            </p:spPr>
            <p:txBody>
              <a:bodyPr/>
              <a:lstStyle/>
              <a:p>
                <a:endParaRPr lang="zh-CN" altLang="en-US"/>
              </a:p>
            </p:txBody>
          </p:sp>
          <p:sp>
            <p:nvSpPr>
              <p:cNvPr id="94235" name="Line 4"/>
              <p:cNvSpPr>
                <a:spLocks noChangeShapeType="1"/>
              </p:cNvSpPr>
              <p:nvPr/>
            </p:nvSpPr>
            <p:spPr bwMode="auto">
              <a:xfrm flipV="1">
                <a:off x="2200" y="2280"/>
                <a:ext cx="499" cy="293"/>
              </a:xfrm>
              <a:prstGeom prst="line">
                <a:avLst/>
              </a:prstGeom>
              <a:noFill/>
              <a:ln w="6350" cap="rnd">
                <a:solidFill>
                  <a:srgbClr val="008000"/>
                </a:solidFill>
                <a:prstDash val="sysDot"/>
                <a:round/>
                <a:headEnd/>
                <a:tailEnd/>
              </a:ln>
            </p:spPr>
            <p:txBody>
              <a:bodyPr/>
              <a:lstStyle/>
              <a:p>
                <a:endParaRPr lang="zh-CN" altLang="en-US"/>
              </a:p>
            </p:txBody>
          </p:sp>
          <p:sp>
            <p:nvSpPr>
              <p:cNvPr id="94236" name="Line 5"/>
              <p:cNvSpPr>
                <a:spLocks noChangeShapeType="1"/>
              </p:cNvSpPr>
              <p:nvPr/>
            </p:nvSpPr>
            <p:spPr bwMode="auto">
              <a:xfrm flipH="1" flipV="1">
                <a:off x="2962" y="2300"/>
                <a:ext cx="551" cy="269"/>
              </a:xfrm>
              <a:prstGeom prst="line">
                <a:avLst/>
              </a:prstGeom>
              <a:noFill/>
              <a:ln w="6350" cap="rnd">
                <a:solidFill>
                  <a:srgbClr val="008000"/>
                </a:solidFill>
                <a:prstDash val="sysDot"/>
                <a:round/>
                <a:headEnd/>
                <a:tailEnd/>
              </a:ln>
            </p:spPr>
            <p:txBody>
              <a:bodyPr/>
              <a:lstStyle/>
              <a:p>
                <a:endParaRPr lang="zh-CN" altLang="en-US"/>
              </a:p>
            </p:txBody>
          </p:sp>
          <p:sp>
            <p:nvSpPr>
              <p:cNvPr id="94237" name="Line 6"/>
              <p:cNvSpPr>
                <a:spLocks noChangeShapeType="1"/>
              </p:cNvSpPr>
              <p:nvPr/>
            </p:nvSpPr>
            <p:spPr bwMode="auto">
              <a:xfrm flipH="1" flipV="1">
                <a:off x="3708" y="2733"/>
                <a:ext cx="310" cy="279"/>
              </a:xfrm>
              <a:prstGeom prst="line">
                <a:avLst/>
              </a:prstGeom>
              <a:noFill/>
              <a:ln w="6350" cap="rnd">
                <a:solidFill>
                  <a:srgbClr val="008000"/>
                </a:solidFill>
                <a:prstDash val="sysDot"/>
                <a:round/>
                <a:headEnd/>
                <a:tailEnd/>
              </a:ln>
            </p:spPr>
            <p:txBody>
              <a:bodyPr/>
              <a:lstStyle/>
              <a:p>
                <a:endParaRPr lang="zh-CN" altLang="en-US"/>
              </a:p>
            </p:txBody>
          </p:sp>
          <p:sp>
            <p:nvSpPr>
              <p:cNvPr id="94238" name="Line 7"/>
              <p:cNvSpPr>
                <a:spLocks noChangeShapeType="1"/>
              </p:cNvSpPr>
              <p:nvPr/>
            </p:nvSpPr>
            <p:spPr bwMode="auto">
              <a:xfrm flipV="1">
                <a:off x="3280" y="2744"/>
                <a:ext cx="232" cy="276"/>
              </a:xfrm>
              <a:prstGeom prst="line">
                <a:avLst/>
              </a:prstGeom>
              <a:noFill/>
              <a:ln w="6350" cap="rnd">
                <a:solidFill>
                  <a:srgbClr val="008000"/>
                </a:solidFill>
                <a:prstDash val="sysDot"/>
                <a:round/>
                <a:headEnd/>
                <a:tailEnd/>
              </a:ln>
            </p:spPr>
            <p:txBody>
              <a:bodyPr anchor="ctr" anchorCtr="1"/>
              <a:lstStyle/>
              <a:p>
                <a:endParaRPr lang="zh-CN" altLang="en-US"/>
              </a:p>
            </p:txBody>
          </p:sp>
          <p:sp>
            <p:nvSpPr>
              <p:cNvPr id="94239" name="Line 8"/>
              <p:cNvSpPr>
                <a:spLocks noChangeShapeType="1"/>
              </p:cNvSpPr>
              <p:nvPr/>
            </p:nvSpPr>
            <p:spPr bwMode="auto">
              <a:xfrm flipH="1" flipV="1">
                <a:off x="2200" y="2733"/>
                <a:ext cx="136" cy="272"/>
              </a:xfrm>
              <a:prstGeom prst="line">
                <a:avLst/>
              </a:prstGeom>
              <a:noFill/>
              <a:ln w="6350" cap="rnd">
                <a:solidFill>
                  <a:srgbClr val="008000"/>
                </a:solidFill>
                <a:prstDash val="sysDot"/>
                <a:round/>
                <a:headEnd/>
                <a:tailEnd/>
              </a:ln>
            </p:spPr>
            <p:txBody>
              <a:bodyPr/>
              <a:lstStyle/>
              <a:p>
                <a:endParaRPr lang="zh-CN" altLang="en-US"/>
              </a:p>
            </p:txBody>
          </p:sp>
          <p:sp>
            <p:nvSpPr>
              <p:cNvPr id="94240" name="Line 9"/>
              <p:cNvSpPr>
                <a:spLocks noChangeShapeType="1"/>
              </p:cNvSpPr>
              <p:nvPr/>
            </p:nvSpPr>
            <p:spPr bwMode="auto">
              <a:xfrm flipV="1">
                <a:off x="2894" y="3236"/>
                <a:ext cx="213" cy="264"/>
              </a:xfrm>
              <a:prstGeom prst="line">
                <a:avLst/>
              </a:prstGeom>
              <a:noFill/>
              <a:ln w="6350" cap="rnd">
                <a:solidFill>
                  <a:srgbClr val="008000"/>
                </a:solidFill>
                <a:prstDash val="sysDot"/>
                <a:round/>
                <a:headEnd/>
                <a:tailEnd/>
              </a:ln>
            </p:spPr>
            <p:txBody>
              <a:bodyPr/>
              <a:lstStyle/>
              <a:p>
                <a:endParaRPr lang="zh-CN" altLang="en-US"/>
              </a:p>
            </p:txBody>
          </p:sp>
          <p:sp>
            <p:nvSpPr>
              <p:cNvPr id="94241" name="Line 10"/>
              <p:cNvSpPr>
                <a:spLocks noChangeShapeType="1"/>
              </p:cNvSpPr>
              <p:nvPr/>
            </p:nvSpPr>
            <p:spPr bwMode="auto">
              <a:xfrm flipH="1" flipV="1">
                <a:off x="3280" y="3219"/>
                <a:ext cx="258" cy="292"/>
              </a:xfrm>
              <a:prstGeom prst="line">
                <a:avLst/>
              </a:prstGeom>
              <a:noFill/>
              <a:ln w="6350" cap="rnd">
                <a:solidFill>
                  <a:srgbClr val="008000"/>
                </a:solidFill>
                <a:prstDash val="sysDot"/>
                <a:round/>
                <a:headEnd/>
                <a:tailEnd/>
              </a:ln>
            </p:spPr>
            <p:txBody>
              <a:bodyPr/>
              <a:lstStyle/>
              <a:p>
                <a:endParaRPr lang="zh-CN" altLang="en-US"/>
              </a:p>
            </p:txBody>
          </p:sp>
          <p:sp>
            <p:nvSpPr>
              <p:cNvPr id="94242" name="Line 60"/>
              <p:cNvSpPr>
                <a:spLocks noChangeShapeType="1"/>
              </p:cNvSpPr>
              <p:nvPr/>
            </p:nvSpPr>
            <p:spPr bwMode="auto">
              <a:xfrm flipV="1">
                <a:off x="1255" y="3249"/>
                <a:ext cx="272" cy="318"/>
              </a:xfrm>
              <a:prstGeom prst="line">
                <a:avLst/>
              </a:prstGeom>
              <a:noFill/>
              <a:ln w="6350" cap="rnd">
                <a:solidFill>
                  <a:srgbClr val="008000"/>
                </a:solidFill>
                <a:prstDash val="sysDot"/>
                <a:round/>
                <a:headEnd/>
                <a:tailEnd/>
              </a:ln>
            </p:spPr>
            <p:txBody>
              <a:bodyPr/>
              <a:lstStyle/>
              <a:p>
                <a:endParaRPr lang="zh-CN" altLang="en-US"/>
              </a:p>
            </p:txBody>
          </p:sp>
        </p:grpSp>
        <p:sp>
          <p:nvSpPr>
            <p:cNvPr id="94215" name="Line 25"/>
            <p:cNvSpPr>
              <a:spLocks noChangeShapeType="1"/>
            </p:cNvSpPr>
            <p:nvPr/>
          </p:nvSpPr>
          <p:spPr bwMode="auto">
            <a:xfrm flipV="1">
              <a:off x="4640255" y="4081460"/>
              <a:ext cx="431800" cy="504825"/>
            </a:xfrm>
            <a:prstGeom prst="line">
              <a:avLst/>
            </a:prstGeom>
            <a:noFill/>
            <a:ln w="9525">
              <a:solidFill>
                <a:srgbClr val="000000"/>
              </a:solidFill>
              <a:round/>
              <a:headEnd/>
              <a:tailEnd/>
            </a:ln>
          </p:spPr>
          <p:txBody>
            <a:bodyPr/>
            <a:lstStyle/>
            <a:p>
              <a:endParaRPr lang="zh-CN" altLang="en-US"/>
            </a:p>
          </p:txBody>
        </p:sp>
        <p:sp>
          <p:nvSpPr>
            <p:cNvPr id="94216" name="Line 26"/>
            <p:cNvSpPr>
              <a:spLocks noChangeShapeType="1"/>
            </p:cNvSpPr>
            <p:nvPr/>
          </p:nvSpPr>
          <p:spPr bwMode="auto">
            <a:xfrm flipV="1">
              <a:off x="5430830" y="3362323"/>
              <a:ext cx="792163" cy="465137"/>
            </a:xfrm>
            <a:prstGeom prst="line">
              <a:avLst/>
            </a:prstGeom>
            <a:noFill/>
            <a:ln w="9525">
              <a:solidFill>
                <a:srgbClr val="000000"/>
              </a:solidFill>
              <a:round/>
              <a:headEnd/>
              <a:tailEnd/>
            </a:ln>
          </p:spPr>
          <p:txBody>
            <a:bodyPr/>
            <a:lstStyle/>
            <a:p>
              <a:endParaRPr lang="zh-CN" altLang="en-US"/>
            </a:p>
          </p:txBody>
        </p:sp>
        <p:sp>
          <p:nvSpPr>
            <p:cNvPr id="94217" name="Line 27"/>
            <p:cNvSpPr>
              <a:spLocks noChangeShapeType="1"/>
            </p:cNvSpPr>
            <p:nvPr/>
          </p:nvSpPr>
          <p:spPr bwMode="auto">
            <a:xfrm flipH="1" flipV="1">
              <a:off x="6640504" y="3394072"/>
              <a:ext cx="789015" cy="392117"/>
            </a:xfrm>
            <a:prstGeom prst="line">
              <a:avLst/>
            </a:prstGeom>
            <a:noFill/>
            <a:ln w="12700">
              <a:solidFill>
                <a:srgbClr val="C00000"/>
              </a:solidFill>
              <a:round/>
              <a:headEnd/>
              <a:tailEnd/>
            </a:ln>
          </p:spPr>
          <p:txBody>
            <a:bodyPr/>
            <a:lstStyle/>
            <a:p>
              <a:endParaRPr lang="zh-CN" altLang="en-US"/>
            </a:p>
          </p:txBody>
        </p:sp>
        <p:sp>
          <p:nvSpPr>
            <p:cNvPr id="94218" name="Line 28"/>
            <p:cNvSpPr>
              <a:spLocks noChangeShapeType="1"/>
            </p:cNvSpPr>
            <p:nvPr/>
          </p:nvSpPr>
          <p:spPr bwMode="auto">
            <a:xfrm flipH="1" flipV="1">
              <a:off x="7795845" y="4056185"/>
              <a:ext cx="521059" cy="468188"/>
            </a:xfrm>
            <a:prstGeom prst="line">
              <a:avLst/>
            </a:prstGeom>
            <a:noFill/>
            <a:ln w="9525">
              <a:solidFill>
                <a:srgbClr val="000000"/>
              </a:solidFill>
              <a:round/>
              <a:headEnd/>
              <a:tailEnd/>
            </a:ln>
          </p:spPr>
          <p:txBody>
            <a:bodyPr/>
            <a:lstStyle/>
            <a:p>
              <a:endParaRPr lang="zh-CN" altLang="en-US"/>
            </a:p>
          </p:txBody>
        </p:sp>
        <p:sp>
          <p:nvSpPr>
            <p:cNvPr id="94219" name="Line 29"/>
            <p:cNvSpPr>
              <a:spLocks noChangeShapeType="1"/>
            </p:cNvSpPr>
            <p:nvPr/>
          </p:nvSpPr>
          <p:spPr bwMode="auto">
            <a:xfrm flipV="1">
              <a:off x="7145330" y="4098923"/>
              <a:ext cx="368300" cy="438150"/>
            </a:xfrm>
            <a:prstGeom prst="line">
              <a:avLst/>
            </a:prstGeom>
            <a:noFill/>
            <a:ln w="12700">
              <a:solidFill>
                <a:srgbClr val="C00000"/>
              </a:solidFill>
              <a:round/>
              <a:headEnd/>
              <a:tailEnd/>
            </a:ln>
          </p:spPr>
          <p:txBody>
            <a:bodyPr anchor="ctr" anchorCtr="1"/>
            <a:lstStyle/>
            <a:p>
              <a:endParaRPr lang="zh-CN" altLang="en-US"/>
            </a:p>
          </p:txBody>
        </p:sp>
        <p:sp>
          <p:nvSpPr>
            <p:cNvPr id="94220" name="Line 30"/>
            <p:cNvSpPr>
              <a:spLocks noChangeShapeType="1"/>
            </p:cNvSpPr>
            <p:nvPr/>
          </p:nvSpPr>
          <p:spPr bwMode="auto">
            <a:xfrm flipH="1" flipV="1">
              <a:off x="5430830" y="4081460"/>
              <a:ext cx="215900" cy="431800"/>
            </a:xfrm>
            <a:prstGeom prst="line">
              <a:avLst/>
            </a:prstGeom>
            <a:noFill/>
            <a:ln w="9525">
              <a:solidFill>
                <a:srgbClr val="000000"/>
              </a:solidFill>
              <a:round/>
              <a:headEnd/>
              <a:tailEnd/>
            </a:ln>
          </p:spPr>
          <p:txBody>
            <a:bodyPr/>
            <a:lstStyle/>
            <a:p>
              <a:endParaRPr lang="zh-CN" altLang="en-US"/>
            </a:p>
          </p:txBody>
        </p:sp>
        <p:sp>
          <p:nvSpPr>
            <p:cNvPr id="94221" name="Line 31"/>
            <p:cNvSpPr>
              <a:spLocks noChangeShapeType="1"/>
            </p:cNvSpPr>
            <p:nvPr/>
          </p:nvSpPr>
          <p:spPr bwMode="auto">
            <a:xfrm flipV="1">
              <a:off x="6532555" y="4879973"/>
              <a:ext cx="338138" cy="419100"/>
            </a:xfrm>
            <a:prstGeom prst="line">
              <a:avLst/>
            </a:prstGeom>
            <a:noFill/>
            <a:ln w="12700">
              <a:solidFill>
                <a:srgbClr val="C00000"/>
              </a:solidFill>
              <a:round/>
              <a:headEnd/>
              <a:tailEnd/>
            </a:ln>
          </p:spPr>
          <p:txBody>
            <a:bodyPr/>
            <a:lstStyle/>
            <a:p>
              <a:endParaRPr lang="zh-CN" altLang="en-US"/>
            </a:p>
          </p:txBody>
        </p:sp>
        <p:sp>
          <p:nvSpPr>
            <p:cNvPr id="94222" name="Line 32"/>
            <p:cNvSpPr>
              <a:spLocks noChangeShapeType="1"/>
            </p:cNvSpPr>
            <p:nvPr/>
          </p:nvSpPr>
          <p:spPr bwMode="auto">
            <a:xfrm flipH="1" flipV="1">
              <a:off x="7145330" y="4852985"/>
              <a:ext cx="409575" cy="463550"/>
            </a:xfrm>
            <a:prstGeom prst="line">
              <a:avLst/>
            </a:prstGeom>
            <a:noFill/>
            <a:ln w="9525">
              <a:solidFill>
                <a:srgbClr val="000000"/>
              </a:solidFill>
              <a:round/>
              <a:headEnd/>
              <a:tailEnd/>
            </a:ln>
          </p:spPr>
          <p:txBody>
            <a:bodyPr/>
            <a:lstStyle/>
            <a:p>
              <a:endParaRPr lang="zh-CN" altLang="en-US"/>
            </a:p>
          </p:txBody>
        </p:sp>
        <p:sp>
          <p:nvSpPr>
            <p:cNvPr id="94223" name="Oval 33"/>
            <p:cNvSpPr>
              <a:spLocks noChangeArrowheads="1"/>
            </p:cNvSpPr>
            <p:nvPr/>
          </p:nvSpPr>
          <p:spPr bwMode="auto">
            <a:xfrm>
              <a:off x="6215074" y="3071810"/>
              <a:ext cx="430212" cy="430212"/>
            </a:xfrm>
            <a:prstGeom prst="ellipse">
              <a:avLst/>
            </a:prstGeom>
            <a:noFill/>
            <a:ln w="12700">
              <a:solidFill>
                <a:srgbClr val="C00000"/>
              </a:solidFill>
              <a:round/>
              <a:headEnd/>
              <a:tailEnd/>
            </a:ln>
          </p:spPr>
          <p:txBody>
            <a:bodyPr lIns="0" tIns="0" rIns="0" bIns="0" anchor="ctr" anchorCtr="1"/>
            <a:lstStyle/>
            <a:p>
              <a:pPr algn="ctr">
                <a:lnSpc>
                  <a:spcPct val="80000"/>
                </a:lnSpc>
              </a:pPr>
              <a:r>
                <a:rPr kumimoji="1" lang="en-US" altLang="zh-CN" sz="2400" b="1">
                  <a:solidFill>
                    <a:srgbClr val="C00000"/>
                  </a:solidFill>
                  <a:latin typeface="Times New Roman" pitchFamily="18" charset="0"/>
                  <a:ea typeface="黑体" pitchFamily="49" charset="-122"/>
                  <a:cs typeface="Times New Roman" pitchFamily="18" charset="0"/>
                </a:rPr>
                <a:t>a</a:t>
              </a:r>
            </a:p>
          </p:txBody>
        </p:sp>
        <p:sp>
          <p:nvSpPr>
            <p:cNvPr id="94224" name="Oval 34"/>
            <p:cNvSpPr>
              <a:spLocks noChangeArrowheads="1"/>
            </p:cNvSpPr>
            <p:nvPr/>
          </p:nvSpPr>
          <p:spPr bwMode="auto">
            <a:xfrm>
              <a:off x="5035797" y="3714752"/>
              <a:ext cx="431800" cy="428625"/>
            </a:xfrm>
            <a:prstGeom prst="ellipse">
              <a:avLst/>
            </a:prstGeom>
            <a:noFill/>
            <a:ln w="9525">
              <a:solidFill>
                <a:srgbClr val="000000"/>
              </a:solidFill>
              <a:round/>
              <a:headEnd/>
              <a:tailEnd/>
            </a:ln>
          </p:spPr>
          <p:txBody>
            <a:bodyPr lIns="0" tIns="0" rIns="0" bIns="0" anchor="ctr" anchorCtr="1"/>
            <a:lstStyle/>
            <a:p>
              <a:pPr algn="ctr">
                <a:lnSpc>
                  <a:spcPct val="90000"/>
                </a:lnSpc>
              </a:pPr>
              <a:r>
                <a:rPr kumimoji="1" lang="en-US" altLang="zh-CN" sz="2400" b="1">
                  <a:latin typeface="Times New Roman" pitchFamily="18" charset="0"/>
                </a:rPr>
                <a:t>b</a:t>
              </a:r>
            </a:p>
          </p:txBody>
        </p:sp>
        <p:sp>
          <p:nvSpPr>
            <p:cNvPr id="94225" name="Oval 35"/>
            <p:cNvSpPr>
              <a:spLocks noChangeArrowheads="1"/>
            </p:cNvSpPr>
            <p:nvPr/>
          </p:nvSpPr>
          <p:spPr bwMode="auto">
            <a:xfrm>
              <a:off x="7404974" y="3703029"/>
              <a:ext cx="431800" cy="428625"/>
            </a:xfrm>
            <a:prstGeom prst="ellipse">
              <a:avLst/>
            </a:prstGeom>
            <a:noFill/>
            <a:ln w="12700">
              <a:solidFill>
                <a:srgbClr val="C00000"/>
              </a:solidFill>
              <a:round/>
              <a:headEnd/>
              <a:tailEnd/>
            </a:ln>
          </p:spPr>
          <p:txBody>
            <a:bodyPr lIns="0" tIns="0" rIns="0" bIns="0" anchor="ctr" anchorCtr="1"/>
            <a:lstStyle/>
            <a:p>
              <a:pPr algn="ctr">
                <a:lnSpc>
                  <a:spcPct val="80000"/>
                </a:lnSpc>
              </a:pPr>
              <a:r>
                <a:rPr kumimoji="1" lang="en-US" altLang="zh-CN" sz="2400" b="1">
                  <a:solidFill>
                    <a:srgbClr val="C00000"/>
                  </a:solidFill>
                  <a:latin typeface="Times New Roman" pitchFamily="18" charset="0"/>
                  <a:ea typeface="黑体" pitchFamily="49" charset="-122"/>
                  <a:cs typeface="Times New Roman" pitchFamily="18" charset="0"/>
                </a:rPr>
                <a:t>c</a:t>
              </a:r>
            </a:p>
          </p:txBody>
        </p:sp>
        <p:sp>
          <p:nvSpPr>
            <p:cNvPr id="94226" name="Oval 36"/>
            <p:cNvSpPr>
              <a:spLocks noChangeArrowheads="1"/>
            </p:cNvSpPr>
            <p:nvPr/>
          </p:nvSpPr>
          <p:spPr bwMode="auto">
            <a:xfrm>
              <a:off x="4286248" y="4535739"/>
              <a:ext cx="433387" cy="428625"/>
            </a:xfrm>
            <a:prstGeom prst="ellipse">
              <a:avLst/>
            </a:prstGeom>
            <a:noFill/>
            <a:ln w="9525">
              <a:solidFill>
                <a:srgbClr val="000000"/>
              </a:solidFill>
              <a:round/>
              <a:headEnd/>
              <a:tailEnd/>
            </a:ln>
          </p:spPr>
          <p:txBody>
            <a:bodyPr lIns="36000" tIns="0" rIns="0" bIns="0" anchor="ctr" anchorCtr="1"/>
            <a:lstStyle/>
            <a:p>
              <a:pPr algn="ctr">
                <a:lnSpc>
                  <a:spcPct val="85000"/>
                </a:lnSpc>
              </a:pPr>
              <a:r>
                <a:rPr kumimoji="1" lang="en-US" altLang="zh-CN" sz="2400" b="1">
                  <a:latin typeface="Times New Roman" pitchFamily="18" charset="0"/>
                </a:rPr>
                <a:t>d</a:t>
              </a:r>
            </a:p>
          </p:txBody>
        </p:sp>
        <p:sp>
          <p:nvSpPr>
            <p:cNvPr id="94227" name="Oval 37"/>
            <p:cNvSpPr>
              <a:spLocks noChangeArrowheads="1"/>
            </p:cNvSpPr>
            <p:nvPr/>
          </p:nvSpPr>
          <p:spPr bwMode="auto">
            <a:xfrm>
              <a:off x="5500694" y="4500570"/>
              <a:ext cx="430212" cy="428625"/>
            </a:xfrm>
            <a:prstGeom prst="ellipse">
              <a:avLst/>
            </a:prstGeom>
            <a:noFill/>
            <a:ln w="9525">
              <a:solidFill>
                <a:srgbClr val="000000"/>
              </a:solidFill>
              <a:round/>
              <a:headEnd/>
              <a:tailEnd/>
            </a:ln>
          </p:spPr>
          <p:txBody>
            <a:bodyPr lIns="36000" tIns="0" rIns="0" bIns="0" anchor="ctr" anchorCtr="1"/>
            <a:lstStyle/>
            <a:p>
              <a:pPr algn="ctr">
                <a:lnSpc>
                  <a:spcPct val="85000"/>
                </a:lnSpc>
              </a:pPr>
              <a:r>
                <a:rPr kumimoji="1" lang="en-US" altLang="zh-CN" sz="2400" b="1">
                  <a:latin typeface="Times New Roman" pitchFamily="18" charset="0"/>
                </a:rPr>
                <a:t>e</a:t>
              </a:r>
            </a:p>
          </p:txBody>
        </p:sp>
        <p:sp>
          <p:nvSpPr>
            <p:cNvPr id="94228" name="Oval 38"/>
            <p:cNvSpPr>
              <a:spLocks noChangeArrowheads="1"/>
            </p:cNvSpPr>
            <p:nvPr/>
          </p:nvSpPr>
          <p:spPr bwMode="auto">
            <a:xfrm>
              <a:off x="6786578" y="4500570"/>
              <a:ext cx="431800" cy="428625"/>
            </a:xfrm>
            <a:prstGeom prst="ellipse">
              <a:avLst/>
            </a:prstGeom>
            <a:noFill/>
            <a:ln w="12700">
              <a:solidFill>
                <a:srgbClr val="C00000"/>
              </a:solidFill>
              <a:round/>
              <a:headEnd/>
              <a:tailEnd/>
            </a:ln>
          </p:spPr>
          <p:txBody>
            <a:bodyPr lIns="36000" tIns="0" rIns="0" bIns="0" anchor="ctr" anchorCtr="1"/>
            <a:lstStyle/>
            <a:p>
              <a:pPr algn="ctr">
                <a:lnSpc>
                  <a:spcPct val="80000"/>
                </a:lnSpc>
              </a:pPr>
              <a:r>
                <a:rPr kumimoji="1" lang="en-US" altLang="zh-CN" sz="2400" b="1">
                  <a:solidFill>
                    <a:srgbClr val="C00000"/>
                  </a:solidFill>
                  <a:latin typeface="Times New Roman" pitchFamily="18" charset="0"/>
                  <a:ea typeface="黑体" pitchFamily="49" charset="-122"/>
                  <a:cs typeface="Times New Roman" pitchFamily="18" charset="0"/>
                </a:rPr>
                <a:t>f</a:t>
              </a:r>
            </a:p>
          </p:txBody>
        </p:sp>
        <p:sp>
          <p:nvSpPr>
            <p:cNvPr id="94229" name="Oval 39"/>
            <p:cNvSpPr>
              <a:spLocks noChangeArrowheads="1"/>
            </p:cNvSpPr>
            <p:nvPr/>
          </p:nvSpPr>
          <p:spPr bwMode="auto">
            <a:xfrm>
              <a:off x="8282016" y="4429132"/>
              <a:ext cx="433388" cy="428625"/>
            </a:xfrm>
            <a:prstGeom prst="ellipse">
              <a:avLst/>
            </a:prstGeom>
            <a:noFill/>
            <a:ln w="9525">
              <a:solidFill>
                <a:srgbClr val="000000"/>
              </a:solidFill>
              <a:round/>
              <a:headEnd/>
              <a:tailEnd/>
            </a:ln>
          </p:spPr>
          <p:txBody>
            <a:bodyPr lIns="36000" tIns="0" rIns="0" bIns="0" anchor="ctr" anchorCtr="1"/>
            <a:lstStyle/>
            <a:p>
              <a:pPr algn="ctr">
                <a:lnSpc>
                  <a:spcPct val="85000"/>
                </a:lnSpc>
              </a:pPr>
              <a:r>
                <a:rPr kumimoji="1" lang="en-US" altLang="zh-CN" sz="2400" b="1">
                  <a:latin typeface="Times New Roman" pitchFamily="18" charset="0"/>
                </a:rPr>
                <a:t>g</a:t>
              </a:r>
            </a:p>
          </p:txBody>
        </p:sp>
        <p:sp>
          <p:nvSpPr>
            <p:cNvPr id="94230" name="Oval 40"/>
            <p:cNvSpPr>
              <a:spLocks noChangeArrowheads="1"/>
            </p:cNvSpPr>
            <p:nvPr/>
          </p:nvSpPr>
          <p:spPr bwMode="auto">
            <a:xfrm>
              <a:off x="7429520" y="5286388"/>
              <a:ext cx="431800" cy="430213"/>
            </a:xfrm>
            <a:prstGeom prst="ellipse">
              <a:avLst/>
            </a:prstGeom>
            <a:noFill/>
            <a:ln w="9525">
              <a:solidFill>
                <a:srgbClr val="000000"/>
              </a:solidFill>
              <a:round/>
              <a:headEnd/>
              <a:tailEnd/>
            </a:ln>
          </p:spPr>
          <p:txBody>
            <a:bodyPr lIns="36000" tIns="0" rIns="0" bIns="0" anchor="ctr" anchorCtr="1"/>
            <a:lstStyle/>
            <a:p>
              <a:pPr algn="ctr">
                <a:lnSpc>
                  <a:spcPct val="85000"/>
                </a:lnSpc>
              </a:pPr>
              <a:r>
                <a:rPr kumimoji="1" lang="en-US" altLang="zh-CN" sz="2400" b="1">
                  <a:latin typeface="Times New Roman" pitchFamily="18" charset="0"/>
                </a:rPr>
                <a:t>k</a:t>
              </a:r>
            </a:p>
          </p:txBody>
        </p:sp>
        <p:sp>
          <p:nvSpPr>
            <p:cNvPr id="94231" name="Oval 41"/>
            <p:cNvSpPr>
              <a:spLocks noChangeArrowheads="1"/>
            </p:cNvSpPr>
            <p:nvPr/>
          </p:nvSpPr>
          <p:spPr bwMode="auto">
            <a:xfrm>
              <a:off x="6215074" y="5286388"/>
              <a:ext cx="433387" cy="430213"/>
            </a:xfrm>
            <a:prstGeom prst="ellipse">
              <a:avLst/>
            </a:prstGeom>
            <a:noFill/>
            <a:ln w="12700">
              <a:solidFill>
                <a:srgbClr val="C00000"/>
              </a:solidFill>
              <a:round/>
              <a:headEnd/>
              <a:tailEnd/>
            </a:ln>
          </p:spPr>
          <p:txBody>
            <a:bodyPr lIns="36000" tIns="0" rIns="0" bIns="0" anchor="ctr" anchorCtr="1"/>
            <a:lstStyle/>
            <a:p>
              <a:pPr algn="ctr">
                <a:lnSpc>
                  <a:spcPct val="80000"/>
                </a:lnSpc>
              </a:pPr>
              <a:r>
                <a:rPr kumimoji="1" lang="en-US" altLang="zh-CN" sz="2400" b="1">
                  <a:solidFill>
                    <a:srgbClr val="C00000"/>
                  </a:solidFill>
                  <a:latin typeface="Times New Roman" pitchFamily="18" charset="0"/>
                  <a:ea typeface="黑体" pitchFamily="49" charset="-122"/>
                  <a:cs typeface="Times New Roman" pitchFamily="18" charset="0"/>
                </a:rPr>
                <a:t>j</a:t>
              </a:r>
            </a:p>
          </p:txBody>
        </p:sp>
        <p:sp>
          <p:nvSpPr>
            <p:cNvPr id="94232" name="Line 62"/>
            <p:cNvSpPr>
              <a:spLocks noChangeShapeType="1"/>
            </p:cNvSpPr>
            <p:nvPr/>
          </p:nvSpPr>
          <p:spPr bwMode="auto">
            <a:xfrm flipV="1">
              <a:off x="3932230" y="4899023"/>
              <a:ext cx="431800" cy="504825"/>
            </a:xfrm>
            <a:prstGeom prst="line">
              <a:avLst/>
            </a:prstGeom>
            <a:noFill/>
            <a:ln w="9525">
              <a:solidFill>
                <a:srgbClr val="000000"/>
              </a:solidFill>
              <a:round/>
              <a:headEnd/>
              <a:tailEnd/>
            </a:ln>
          </p:spPr>
          <p:txBody>
            <a:bodyPr/>
            <a:lstStyle/>
            <a:p>
              <a:endParaRPr lang="zh-CN" altLang="en-US"/>
            </a:p>
          </p:txBody>
        </p:sp>
        <p:sp>
          <p:nvSpPr>
            <p:cNvPr id="94233" name="Oval 63"/>
            <p:cNvSpPr>
              <a:spLocks noChangeArrowheads="1"/>
            </p:cNvSpPr>
            <p:nvPr/>
          </p:nvSpPr>
          <p:spPr bwMode="auto">
            <a:xfrm>
              <a:off x="3571868" y="5357826"/>
              <a:ext cx="433387" cy="428625"/>
            </a:xfrm>
            <a:prstGeom prst="ellipse">
              <a:avLst/>
            </a:prstGeom>
            <a:noFill/>
            <a:ln w="9525">
              <a:solidFill>
                <a:srgbClr val="000000"/>
              </a:solidFill>
              <a:round/>
              <a:headEnd/>
              <a:tailEnd/>
            </a:ln>
          </p:spPr>
          <p:txBody>
            <a:bodyPr lIns="36000" tIns="0" rIns="0" bIns="0" anchor="ctr" anchorCtr="1"/>
            <a:lstStyle/>
            <a:p>
              <a:pPr algn="ctr">
                <a:lnSpc>
                  <a:spcPct val="85000"/>
                </a:lnSpc>
              </a:pPr>
              <a:r>
                <a:rPr kumimoji="1" lang="en-US" altLang="zh-CN" sz="2400" b="1">
                  <a:latin typeface="Times New Roman" pitchFamily="18" charset="0"/>
                </a:rPr>
                <a:t>h</a:t>
              </a:r>
            </a:p>
          </p:txBody>
        </p:sp>
      </p:grpSp>
    </p:spTree>
  </p:cSld>
  <p:clrMapOvr>
    <a:masterClrMapping/>
  </p:clrMapOvr>
  <p:transition/>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标题 4"/>
          <p:cNvSpPr>
            <a:spLocks noGrp="1"/>
          </p:cNvSpPr>
          <p:nvPr>
            <p:ph type="title"/>
          </p:nvPr>
        </p:nvSpPr>
        <p:spPr>
          <a:xfrm>
            <a:off x="1000125" y="274638"/>
            <a:ext cx="7215188" cy="1143000"/>
          </a:xfrm>
        </p:spPr>
        <p:txBody>
          <a:bodyPr/>
          <a:lstStyle/>
          <a:p>
            <a:r>
              <a:rPr lang="zh-CN" altLang="en-US" smtClean="0"/>
              <a:t>哈夫曼树</a:t>
            </a:r>
            <a:endParaRPr lang="zh-CN" altLang="en-US" sz="1600" b="0" smtClean="0">
              <a:solidFill>
                <a:srgbClr val="008000"/>
              </a:solidFill>
              <a:latin typeface="Times New Roman" pitchFamily="18" charset="0"/>
              <a:cs typeface="Times New Roman" pitchFamily="18" charset="0"/>
            </a:endParaRPr>
          </a:p>
        </p:txBody>
      </p:sp>
      <p:sp>
        <p:nvSpPr>
          <p:cNvPr id="95235" name="内容占位符 7"/>
          <p:cNvSpPr>
            <a:spLocks noGrp="1"/>
          </p:cNvSpPr>
          <p:nvPr>
            <p:ph idx="1"/>
          </p:nvPr>
        </p:nvSpPr>
        <p:spPr>
          <a:xfrm>
            <a:off x="1000125" y="1600200"/>
            <a:ext cx="7215188" cy="4525963"/>
          </a:xfrm>
        </p:spPr>
        <p:txBody>
          <a:bodyPr/>
          <a:lstStyle/>
          <a:p>
            <a:r>
              <a:rPr lang="zh-CN" altLang="en-US" dirty="0" smtClean="0">
                <a:solidFill>
                  <a:srgbClr val="C00000"/>
                </a:solidFill>
              </a:rPr>
              <a:t>路径长度：</a:t>
            </a:r>
            <a:r>
              <a:rPr lang="zh-CN" altLang="en-US" dirty="0" smtClean="0"/>
              <a:t>路径上的分支数，如</a:t>
            </a:r>
            <a:r>
              <a:rPr lang="en-US" altLang="zh-CN" dirty="0" smtClean="0"/>
              <a:t>(a, j)=3</a:t>
            </a:r>
            <a:r>
              <a:rPr lang="zh-CN" altLang="en-US" dirty="0" smtClean="0"/>
              <a:t>。</a:t>
            </a:r>
          </a:p>
          <a:p>
            <a:r>
              <a:rPr lang="zh-CN" altLang="en-US" dirty="0" smtClean="0">
                <a:solidFill>
                  <a:srgbClr val="C00000"/>
                </a:solidFill>
              </a:rPr>
              <a:t>树的路径长度：</a:t>
            </a:r>
            <a:r>
              <a:rPr lang="zh-CN" altLang="en-US" dirty="0" smtClean="0"/>
              <a:t>从根结点到树中每一个叶子结点的路径长度之和。</a:t>
            </a:r>
          </a:p>
          <a:p>
            <a:r>
              <a:rPr lang="zh-CN" altLang="en-US" dirty="0" smtClean="0">
                <a:solidFill>
                  <a:srgbClr val="C00000"/>
                </a:solidFill>
              </a:rPr>
              <a:t>结点的权值：</a:t>
            </a:r>
            <a:r>
              <a:rPr lang="en-US" altLang="zh-CN" dirty="0" smtClean="0"/>
              <a:t>1</a:t>
            </a:r>
            <a:r>
              <a:rPr lang="zh-CN" altLang="en-US" dirty="0" smtClean="0"/>
              <a:t>个具有某种含义的实数。</a:t>
            </a:r>
            <a:endParaRPr lang="en-US" altLang="zh-CN" dirty="0" smtClean="0"/>
          </a:p>
          <a:p>
            <a:r>
              <a:rPr lang="zh-CN" altLang="en-US" dirty="0" smtClean="0">
                <a:solidFill>
                  <a:srgbClr val="C00000"/>
                </a:solidFill>
              </a:rPr>
              <a:t>带权路径长度：</a:t>
            </a:r>
            <a:r>
              <a:rPr lang="zh-CN" altLang="en-US" dirty="0" smtClean="0"/>
              <a:t>从根结点到某个</a:t>
            </a:r>
            <a:r>
              <a:rPr lang="en-US" altLang="zh-CN" dirty="0" smtClean="0"/>
              <a:t>(</a:t>
            </a:r>
            <a:r>
              <a:rPr lang="zh-CN" altLang="en-US" dirty="0" smtClean="0"/>
              <a:t>叶子</a:t>
            </a:r>
            <a:r>
              <a:rPr lang="en-US" altLang="zh-CN" dirty="0" smtClean="0"/>
              <a:t>)</a:t>
            </a:r>
            <a:r>
              <a:rPr lang="zh-CN" altLang="en-US" dirty="0" smtClean="0"/>
              <a:t>结点之间的路径长度与该结点的权的乘积。</a:t>
            </a:r>
          </a:p>
        </p:txBody>
      </p:sp>
      <p:sp>
        <p:nvSpPr>
          <p:cNvPr id="95236" name="灯片编号占位符 4"/>
          <p:cNvSpPr>
            <a:spLocks noGrp="1"/>
          </p:cNvSpPr>
          <p:nvPr>
            <p:ph type="sldNum" sz="quarter" idx="10"/>
          </p:nvPr>
        </p:nvSpPr>
        <p:spPr>
          <a:noFill/>
        </p:spPr>
        <p:txBody>
          <a:bodyPr/>
          <a:lstStyle/>
          <a:p>
            <a:fld id="{AA475BF9-277C-4BB9-A376-CA9B843E3CA3}" type="slidenum">
              <a:rPr lang="zh-CN" altLang="en-US" smtClean="0"/>
              <a:pPr/>
              <a:t>112</a:t>
            </a:fld>
            <a:endParaRPr lang="en-US" altLang="zh-CN" smtClean="0"/>
          </a:p>
        </p:txBody>
      </p:sp>
    </p:spTree>
  </p:cSld>
  <p:clrMapOvr>
    <a:masterClrMapping/>
  </p:clrMapOvr>
  <p:transition/>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标题 4"/>
          <p:cNvSpPr>
            <a:spLocks noGrp="1"/>
          </p:cNvSpPr>
          <p:nvPr>
            <p:ph type="title"/>
          </p:nvPr>
        </p:nvSpPr>
        <p:spPr>
          <a:xfrm>
            <a:off x="1000125" y="274638"/>
            <a:ext cx="7215188" cy="1143000"/>
          </a:xfrm>
        </p:spPr>
        <p:txBody>
          <a:bodyPr/>
          <a:lstStyle/>
          <a:p>
            <a:r>
              <a:rPr lang="zh-CN" altLang="en-US" smtClean="0"/>
              <a:t>哈夫曼树</a:t>
            </a:r>
            <a:endParaRPr lang="zh-CN" altLang="en-US" sz="1600" b="0" smtClean="0">
              <a:solidFill>
                <a:srgbClr val="008000"/>
              </a:solidFill>
              <a:latin typeface="Times New Roman" pitchFamily="18" charset="0"/>
              <a:cs typeface="Times New Roman" pitchFamily="18" charset="0"/>
            </a:endParaRPr>
          </a:p>
        </p:txBody>
      </p:sp>
      <p:sp>
        <p:nvSpPr>
          <p:cNvPr id="96259" name="内容占位符 6"/>
          <p:cNvSpPr>
            <a:spLocks noGrp="1"/>
          </p:cNvSpPr>
          <p:nvPr>
            <p:ph idx="1"/>
          </p:nvPr>
        </p:nvSpPr>
        <p:spPr>
          <a:xfrm>
            <a:off x="1000125" y="1600200"/>
            <a:ext cx="7215188" cy="4525963"/>
          </a:xfrm>
        </p:spPr>
        <p:txBody>
          <a:bodyPr/>
          <a:lstStyle/>
          <a:p>
            <a:r>
              <a:rPr lang="zh-CN" altLang="en-US" dirty="0" smtClean="0">
                <a:solidFill>
                  <a:srgbClr val="0000FF"/>
                </a:solidFill>
              </a:rPr>
              <a:t>树的带权路径长度</a:t>
            </a:r>
            <a:r>
              <a:rPr lang="zh-CN" altLang="en-US" dirty="0" smtClean="0"/>
              <a:t>：树中所有叶子结点的带权路径长度之和，记为</a:t>
            </a:r>
          </a:p>
          <a:p>
            <a:pPr>
              <a:buFont typeface="Wingdings" pitchFamily="2" charset="2"/>
              <a:buNone/>
            </a:pPr>
            <a:r>
              <a:rPr lang="zh-CN" altLang="en-US" dirty="0" smtClean="0"/>
              <a:t>		</a:t>
            </a:r>
            <a:r>
              <a:rPr lang="en-US" altLang="zh-CN" dirty="0" smtClean="0">
                <a:solidFill>
                  <a:srgbClr val="0000FF"/>
                </a:solidFill>
              </a:rPr>
              <a:t>WPL =∑</a:t>
            </a:r>
            <a:r>
              <a:rPr lang="en-US" altLang="zh-CN" dirty="0" err="1" smtClean="0">
                <a:solidFill>
                  <a:srgbClr val="0000FF"/>
                </a:solidFill>
              </a:rPr>
              <a:t>w</a:t>
            </a:r>
            <a:r>
              <a:rPr lang="en-US" altLang="zh-CN" baseline="-25000" dirty="0" err="1" smtClean="0">
                <a:solidFill>
                  <a:srgbClr val="0000FF"/>
                </a:solidFill>
              </a:rPr>
              <a:t>i</a:t>
            </a:r>
            <a:r>
              <a:rPr lang="en-US" altLang="zh-CN" baseline="-25000" dirty="0" smtClean="0">
                <a:solidFill>
                  <a:srgbClr val="0000FF"/>
                </a:solidFill>
              </a:rPr>
              <a:t> </a:t>
            </a:r>
            <a:r>
              <a:rPr lang="en-US" altLang="zh-CN" i="1" dirty="0" err="1" smtClean="0">
                <a:solidFill>
                  <a:srgbClr val="0000FF"/>
                </a:solidFill>
              </a:rPr>
              <a:t>l</a:t>
            </a:r>
            <a:r>
              <a:rPr lang="en-US" altLang="zh-CN" baseline="-25000" dirty="0" err="1" smtClean="0">
                <a:solidFill>
                  <a:srgbClr val="0000FF"/>
                </a:solidFill>
              </a:rPr>
              <a:t>i</a:t>
            </a:r>
            <a:r>
              <a:rPr lang="en-US" altLang="zh-CN" dirty="0" smtClean="0"/>
              <a:t> </a:t>
            </a:r>
            <a:r>
              <a:rPr lang="zh-CN" altLang="en-US" dirty="0" smtClean="0"/>
              <a:t>，</a:t>
            </a:r>
            <a:r>
              <a:rPr lang="en-US" altLang="zh-CN" dirty="0" err="1" smtClean="0"/>
              <a:t>i</a:t>
            </a:r>
            <a:r>
              <a:rPr lang="en-US" altLang="zh-CN" dirty="0" smtClean="0"/>
              <a:t>=1, …, n</a:t>
            </a:r>
          </a:p>
          <a:p>
            <a:pPr>
              <a:buFont typeface="Wingdings" pitchFamily="2" charset="2"/>
              <a:buNone/>
            </a:pPr>
            <a:r>
              <a:rPr lang="zh-CN" altLang="en-US" dirty="0" smtClean="0"/>
              <a:t>其中</a:t>
            </a:r>
            <a:r>
              <a:rPr lang="en-US" altLang="zh-CN" dirty="0" smtClean="0"/>
              <a:t>, n</a:t>
            </a:r>
            <a:r>
              <a:rPr lang="zh-CN" altLang="en-US" dirty="0" smtClean="0"/>
              <a:t>表示叶子结点的数目；</a:t>
            </a:r>
            <a:endParaRPr lang="en-US" altLang="zh-CN" dirty="0" smtClean="0"/>
          </a:p>
          <a:p>
            <a:pPr>
              <a:buFont typeface="Wingdings" pitchFamily="2" charset="2"/>
              <a:buNone/>
            </a:pPr>
            <a:r>
              <a:rPr lang="en-US" altLang="zh-CN" dirty="0" smtClean="0"/>
              <a:t>	</a:t>
            </a:r>
            <a:r>
              <a:rPr lang="en-US" altLang="zh-CN" dirty="0" err="1" smtClean="0"/>
              <a:t>w</a:t>
            </a:r>
            <a:r>
              <a:rPr lang="en-US" altLang="zh-CN" baseline="-25000" dirty="0" err="1" smtClean="0"/>
              <a:t>i</a:t>
            </a:r>
            <a:r>
              <a:rPr lang="zh-CN" altLang="en-US" dirty="0" smtClean="0"/>
              <a:t>表示第</a:t>
            </a:r>
            <a:r>
              <a:rPr lang="en-US" altLang="zh-CN" dirty="0" err="1" smtClean="0"/>
              <a:t>i</a:t>
            </a:r>
            <a:r>
              <a:rPr lang="zh-CN" altLang="en-US" dirty="0" smtClean="0"/>
              <a:t>个叶子结点的权值；</a:t>
            </a:r>
            <a:endParaRPr lang="zh-CN" altLang="en-US" i="1" dirty="0" smtClean="0"/>
          </a:p>
          <a:p>
            <a:pPr>
              <a:buFont typeface="Wingdings" pitchFamily="2" charset="2"/>
              <a:buNone/>
            </a:pPr>
            <a:r>
              <a:rPr lang="en-US" altLang="zh-CN" i="1" dirty="0" smtClean="0"/>
              <a:t>	</a:t>
            </a:r>
            <a:r>
              <a:rPr lang="en-US" altLang="zh-CN" i="1" dirty="0" err="1" smtClean="0"/>
              <a:t>l</a:t>
            </a:r>
            <a:r>
              <a:rPr lang="en-US" altLang="zh-CN" baseline="-25000" dirty="0" err="1" smtClean="0"/>
              <a:t>i</a:t>
            </a:r>
            <a:r>
              <a:rPr lang="en-US" altLang="zh-CN" dirty="0" smtClean="0"/>
              <a:t> </a:t>
            </a:r>
            <a:r>
              <a:rPr lang="zh-CN" altLang="en-US" dirty="0" smtClean="0"/>
              <a:t>表示从根结点到第</a:t>
            </a:r>
            <a:r>
              <a:rPr lang="en-US" altLang="zh-CN" dirty="0" err="1" smtClean="0"/>
              <a:t>i</a:t>
            </a:r>
            <a:r>
              <a:rPr lang="zh-CN" altLang="en-US" dirty="0" smtClean="0"/>
              <a:t>个叶子结点之间的路径长度。</a:t>
            </a:r>
          </a:p>
        </p:txBody>
      </p:sp>
      <p:sp>
        <p:nvSpPr>
          <p:cNvPr id="96260" name="灯片编号占位符 4"/>
          <p:cNvSpPr>
            <a:spLocks noGrp="1"/>
          </p:cNvSpPr>
          <p:nvPr>
            <p:ph type="sldNum" sz="quarter" idx="10"/>
          </p:nvPr>
        </p:nvSpPr>
        <p:spPr>
          <a:noFill/>
        </p:spPr>
        <p:txBody>
          <a:bodyPr/>
          <a:lstStyle/>
          <a:p>
            <a:fld id="{9D8EF014-20C1-4726-9499-3C25E585E766}" type="slidenum">
              <a:rPr lang="zh-CN" altLang="en-US" smtClean="0"/>
              <a:pPr/>
              <a:t>113</a:t>
            </a:fld>
            <a:endParaRPr lang="en-US" altLang="zh-CN" smtClean="0"/>
          </a:p>
        </p:txBody>
      </p:sp>
    </p:spTree>
  </p:cSld>
  <p:clrMapOvr>
    <a:masterClrMapping/>
  </p:clrMapOvr>
  <p:transition/>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标题 4"/>
          <p:cNvSpPr>
            <a:spLocks noGrp="1"/>
          </p:cNvSpPr>
          <p:nvPr>
            <p:ph type="title"/>
          </p:nvPr>
        </p:nvSpPr>
        <p:spPr>
          <a:xfrm>
            <a:off x="1000125" y="274638"/>
            <a:ext cx="7215188" cy="1143000"/>
          </a:xfrm>
        </p:spPr>
        <p:txBody>
          <a:bodyPr/>
          <a:lstStyle/>
          <a:p>
            <a:r>
              <a:rPr lang="zh-CN" altLang="en-US" smtClean="0"/>
              <a:t>哈夫曼树</a:t>
            </a:r>
            <a:endParaRPr lang="zh-CN" altLang="en-US" sz="1600" b="0" smtClean="0">
              <a:solidFill>
                <a:srgbClr val="008000"/>
              </a:solidFill>
              <a:latin typeface="Times New Roman" pitchFamily="18" charset="0"/>
              <a:cs typeface="Times New Roman" pitchFamily="18" charset="0"/>
            </a:endParaRPr>
          </a:p>
        </p:txBody>
      </p:sp>
      <p:sp>
        <p:nvSpPr>
          <p:cNvPr id="97283" name="内容占位符 10"/>
          <p:cNvSpPr>
            <a:spLocks noGrp="1"/>
          </p:cNvSpPr>
          <p:nvPr>
            <p:ph idx="1"/>
          </p:nvPr>
        </p:nvSpPr>
        <p:spPr>
          <a:xfrm>
            <a:off x="1000125" y="1600200"/>
            <a:ext cx="7215188" cy="4525963"/>
          </a:xfrm>
        </p:spPr>
        <p:txBody>
          <a:bodyPr/>
          <a:lstStyle/>
          <a:p>
            <a:r>
              <a:rPr lang="zh-CN" altLang="en-US" smtClean="0">
                <a:solidFill>
                  <a:srgbClr val="008000"/>
                </a:solidFill>
              </a:rPr>
              <a:t>例</a:t>
            </a:r>
          </a:p>
        </p:txBody>
      </p:sp>
      <p:sp>
        <p:nvSpPr>
          <p:cNvPr id="97284" name="灯片编号占位符 10"/>
          <p:cNvSpPr>
            <a:spLocks noGrp="1"/>
          </p:cNvSpPr>
          <p:nvPr>
            <p:ph type="sldNum" sz="quarter" idx="10"/>
          </p:nvPr>
        </p:nvSpPr>
        <p:spPr>
          <a:noFill/>
        </p:spPr>
        <p:txBody>
          <a:bodyPr/>
          <a:lstStyle/>
          <a:p>
            <a:fld id="{9B98D431-39E8-4F2A-82AF-5E09F5979A92}" type="slidenum">
              <a:rPr lang="zh-CN" altLang="en-US" smtClean="0"/>
              <a:pPr/>
              <a:t>114</a:t>
            </a:fld>
            <a:endParaRPr lang="en-US" altLang="zh-CN" smtClean="0"/>
          </a:p>
        </p:txBody>
      </p:sp>
      <p:grpSp>
        <p:nvGrpSpPr>
          <p:cNvPr id="97285" name="组合 14"/>
          <p:cNvGrpSpPr>
            <a:grpSpLocks/>
          </p:cNvGrpSpPr>
          <p:nvPr/>
        </p:nvGrpSpPr>
        <p:grpSpPr bwMode="auto">
          <a:xfrm>
            <a:off x="1355997" y="2286000"/>
            <a:ext cx="6456363" cy="3651250"/>
            <a:chOff x="1330326" y="2349445"/>
            <a:chExt cx="6456384" cy="3651323"/>
          </a:xfrm>
        </p:grpSpPr>
        <p:pic>
          <p:nvPicPr>
            <p:cNvPr id="97286" name="Picture 4"/>
            <p:cNvPicPr>
              <a:picLocks noChangeAspect="1" noChangeArrowheads="1"/>
            </p:cNvPicPr>
            <p:nvPr/>
          </p:nvPicPr>
          <p:blipFill>
            <a:blip r:embed="rId2" cstate="print">
              <a:clrChange>
                <a:clrFrom>
                  <a:srgbClr val="FFFFFF"/>
                </a:clrFrom>
                <a:clrTo>
                  <a:srgbClr val="FFFFFF">
                    <a:alpha val="0"/>
                  </a:srgbClr>
                </a:clrTo>
              </a:clrChange>
            </a:blip>
            <a:srcRect l="3706" t="21437" r="4236" b="8574"/>
            <a:stretch>
              <a:fillRect/>
            </a:stretch>
          </p:blipFill>
          <p:spPr bwMode="auto">
            <a:xfrm>
              <a:off x="1330326" y="2349445"/>
              <a:ext cx="6456384" cy="3651323"/>
            </a:xfrm>
            <a:prstGeom prst="rect">
              <a:avLst/>
            </a:prstGeom>
            <a:noFill/>
            <a:ln w="9525">
              <a:noFill/>
              <a:miter lim="800000"/>
              <a:headEnd/>
              <a:tailEnd/>
            </a:ln>
          </p:spPr>
        </p:pic>
        <p:sp>
          <p:nvSpPr>
            <p:cNvPr id="97287" name="Text Box 6"/>
            <p:cNvSpPr txBox="1">
              <a:spLocks noChangeArrowheads="1"/>
            </p:cNvSpPr>
            <p:nvPr/>
          </p:nvSpPr>
          <p:spPr bwMode="auto">
            <a:xfrm>
              <a:off x="3714744" y="2928934"/>
              <a:ext cx="1871663" cy="274638"/>
            </a:xfrm>
            <a:prstGeom prst="rect">
              <a:avLst/>
            </a:prstGeom>
            <a:noFill/>
            <a:ln w="9525">
              <a:noFill/>
              <a:miter lim="800000"/>
              <a:headEnd/>
              <a:tailEnd/>
            </a:ln>
          </p:spPr>
          <p:txBody>
            <a:bodyPr tIns="0" bIns="0" anchor="ctr" anchorCtr="1">
              <a:spAutoFit/>
            </a:bodyPr>
            <a:lstStyle/>
            <a:p>
              <a:pPr>
                <a:spcBef>
                  <a:spcPct val="50000"/>
                </a:spcBef>
              </a:pPr>
              <a:r>
                <a:rPr lang="en-US" altLang="zh-CN">
                  <a:solidFill>
                    <a:srgbClr val="0000FF"/>
                  </a:solidFill>
                </a:rPr>
                <a:t>(7+5)</a:t>
              </a:r>
              <a:r>
                <a:rPr lang="en-US" altLang="zh-CN" sz="1400">
                  <a:solidFill>
                    <a:srgbClr val="0000FF"/>
                  </a:solidFill>
                </a:rPr>
                <a:t>×</a:t>
              </a:r>
              <a:r>
                <a:rPr lang="en-US" altLang="zh-CN">
                  <a:solidFill>
                    <a:srgbClr val="0000FF"/>
                  </a:solidFill>
                </a:rPr>
                <a:t>3+4</a:t>
              </a:r>
              <a:r>
                <a:rPr lang="en-US" altLang="zh-CN" sz="1400">
                  <a:solidFill>
                    <a:srgbClr val="0000FF"/>
                  </a:solidFill>
                </a:rPr>
                <a:t>×</a:t>
              </a:r>
              <a:r>
                <a:rPr lang="en-US" altLang="zh-CN">
                  <a:solidFill>
                    <a:srgbClr val="0000FF"/>
                  </a:solidFill>
                </a:rPr>
                <a:t>2+2</a:t>
              </a:r>
            </a:p>
          </p:txBody>
        </p:sp>
        <p:sp>
          <p:nvSpPr>
            <p:cNvPr id="97288" name="Text Box 5"/>
            <p:cNvSpPr txBox="1">
              <a:spLocks noChangeArrowheads="1"/>
            </p:cNvSpPr>
            <p:nvPr/>
          </p:nvSpPr>
          <p:spPr bwMode="auto">
            <a:xfrm>
              <a:off x="1375200" y="2430055"/>
              <a:ext cx="2232000" cy="831014"/>
            </a:xfrm>
            <a:prstGeom prst="rect">
              <a:avLst/>
            </a:prstGeom>
            <a:solidFill>
              <a:schemeClr val="bg1"/>
            </a:solidFill>
            <a:ln w="9525">
              <a:noFill/>
              <a:miter lim="800000"/>
              <a:headEnd/>
              <a:tailEnd/>
            </a:ln>
          </p:spPr>
          <p:txBody>
            <a:bodyPr lIns="0" tIns="0" rIns="0" bIns="0" anchor="ctr" anchorCtr="1">
              <a:spAutoFit/>
            </a:bodyPr>
            <a:lstStyle/>
            <a:p>
              <a:pPr>
                <a:spcBef>
                  <a:spcPts val="1200"/>
                </a:spcBef>
              </a:pPr>
              <a:r>
                <a:rPr lang="en-US" altLang="zh-CN" sz="2400" b="1" dirty="0" smtClean="0">
                  <a:solidFill>
                    <a:srgbClr val="0000FF"/>
                  </a:solidFill>
                  <a:latin typeface="+mn-lt"/>
                </a:rPr>
                <a:t>  </a:t>
              </a:r>
              <a:r>
                <a:rPr lang="en-US" altLang="zh-CN" sz="2400" b="1" dirty="0">
                  <a:solidFill>
                    <a:srgbClr val="0000FF"/>
                  </a:solidFill>
                  <a:latin typeface="+mn-lt"/>
                </a:rPr>
                <a:t>WPL=36</a:t>
              </a:r>
            </a:p>
            <a:p>
              <a:pPr>
                <a:spcBef>
                  <a:spcPts val="1200"/>
                </a:spcBef>
              </a:pPr>
              <a:r>
                <a:rPr lang="en-US" altLang="zh-CN" sz="2000" b="1" dirty="0">
                  <a:solidFill>
                    <a:srgbClr val="008000"/>
                  </a:solidFill>
                  <a:latin typeface="+mn-lt"/>
                  <a:cs typeface="Times New Roman" pitchFamily="18" charset="0"/>
                </a:rPr>
                <a:t>(7+5+2+4)×2</a:t>
              </a:r>
            </a:p>
          </p:txBody>
        </p:sp>
        <p:sp>
          <p:nvSpPr>
            <p:cNvPr id="97289" name="Text Box 5"/>
            <p:cNvSpPr txBox="1">
              <a:spLocks noChangeArrowheads="1"/>
            </p:cNvSpPr>
            <p:nvPr/>
          </p:nvSpPr>
          <p:spPr bwMode="auto">
            <a:xfrm>
              <a:off x="3631582" y="2425147"/>
              <a:ext cx="1972800" cy="830997"/>
            </a:xfrm>
            <a:prstGeom prst="rect">
              <a:avLst/>
            </a:prstGeom>
            <a:solidFill>
              <a:schemeClr val="bg1"/>
            </a:solidFill>
            <a:ln w="9525">
              <a:noFill/>
              <a:miter lim="800000"/>
              <a:headEnd/>
              <a:tailEnd/>
            </a:ln>
          </p:spPr>
          <p:txBody>
            <a:bodyPr tIns="0" bIns="0" anchor="ctr" anchorCtr="1">
              <a:spAutoFit/>
            </a:bodyPr>
            <a:lstStyle/>
            <a:p>
              <a:pPr algn="ctr">
                <a:spcBef>
                  <a:spcPts val="1200"/>
                </a:spcBef>
              </a:pPr>
              <a:r>
                <a:rPr lang="en-US" altLang="zh-CN" sz="2400" b="1" dirty="0">
                  <a:solidFill>
                    <a:srgbClr val="0000FF"/>
                  </a:solidFill>
                  <a:latin typeface="+mn-lt"/>
                </a:rPr>
                <a:t>WPL=46</a:t>
              </a:r>
            </a:p>
            <a:p>
              <a:pPr>
                <a:spcBef>
                  <a:spcPts val="1200"/>
                </a:spcBef>
              </a:pPr>
              <a:r>
                <a:rPr lang="en-US" altLang="zh-CN" sz="2000" b="1" dirty="0">
                  <a:solidFill>
                    <a:srgbClr val="008000"/>
                  </a:solidFill>
                  <a:latin typeface="+mn-lt"/>
                  <a:cs typeface="Times New Roman" pitchFamily="18" charset="0"/>
                </a:rPr>
                <a:t>(7+5)</a:t>
              </a:r>
              <a:r>
                <a:rPr lang="en-US" altLang="zh-CN" sz="1600" b="1" dirty="0">
                  <a:solidFill>
                    <a:srgbClr val="008000"/>
                  </a:solidFill>
                  <a:latin typeface="+mn-lt"/>
                  <a:cs typeface="Times New Roman" pitchFamily="18" charset="0"/>
                </a:rPr>
                <a:t>×</a:t>
              </a:r>
              <a:r>
                <a:rPr lang="en-US" altLang="zh-CN" sz="2000" b="1" dirty="0">
                  <a:solidFill>
                    <a:srgbClr val="008000"/>
                  </a:solidFill>
                  <a:latin typeface="+mn-lt"/>
                  <a:cs typeface="Times New Roman" pitchFamily="18" charset="0"/>
                </a:rPr>
                <a:t>3+4</a:t>
              </a:r>
              <a:r>
                <a:rPr lang="en-US" altLang="zh-CN" sz="1600" b="1" dirty="0">
                  <a:solidFill>
                    <a:srgbClr val="008000"/>
                  </a:solidFill>
                  <a:latin typeface="+mn-lt"/>
                  <a:cs typeface="Times New Roman" pitchFamily="18" charset="0"/>
                </a:rPr>
                <a:t>×</a:t>
              </a:r>
              <a:r>
                <a:rPr lang="en-US" altLang="zh-CN" sz="2000" b="1" dirty="0">
                  <a:solidFill>
                    <a:srgbClr val="008000"/>
                  </a:solidFill>
                  <a:latin typeface="+mn-lt"/>
                  <a:cs typeface="Times New Roman" pitchFamily="18" charset="0"/>
                </a:rPr>
                <a:t>2+2</a:t>
              </a:r>
            </a:p>
          </p:txBody>
        </p:sp>
        <p:sp>
          <p:nvSpPr>
            <p:cNvPr id="97290" name="Text Box 5"/>
            <p:cNvSpPr txBox="1">
              <a:spLocks noChangeArrowheads="1"/>
            </p:cNvSpPr>
            <p:nvPr/>
          </p:nvSpPr>
          <p:spPr bwMode="auto">
            <a:xfrm>
              <a:off x="5626147" y="2428868"/>
              <a:ext cx="2111083" cy="830997"/>
            </a:xfrm>
            <a:prstGeom prst="rect">
              <a:avLst/>
            </a:prstGeom>
            <a:solidFill>
              <a:schemeClr val="bg1"/>
            </a:solidFill>
            <a:ln w="9525">
              <a:noFill/>
              <a:miter lim="800000"/>
              <a:headEnd/>
              <a:tailEnd/>
            </a:ln>
          </p:spPr>
          <p:txBody>
            <a:bodyPr tIns="0" bIns="0" anchor="ctr" anchorCtr="1">
              <a:spAutoFit/>
            </a:bodyPr>
            <a:lstStyle/>
            <a:p>
              <a:pPr algn="ctr">
                <a:spcBef>
                  <a:spcPts val="1200"/>
                </a:spcBef>
              </a:pPr>
              <a:r>
                <a:rPr lang="en-US" altLang="zh-CN" sz="2400" b="1" dirty="0">
                  <a:solidFill>
                    <a:srgbClr val="0000FF"/>
                  </a:solidFill>
                  <a:latin typeface="+mn-lt"/>
                </a:rPr>
                <a:t>WPL=35</a:t>
              </a:r>
            </a:p>
            <a:p>
              <a:pPr>
                <a:spcBef>
                  <a:spcPts val="1200"/>
                </a:spcBef>
              </a:pPr>
              <a:r>
                <a:rPr lang="en-US" altLang="zh-CN" sz="2000" b="1" dirty="0">
                  <a:solidFill>
                    <a:srgbClr val="008000"/>
                  </a:solidFill>
                  <a:latin typeface="+mn-lt"/>
                  <a:cs typeface="Times New Roman" pitchFamily="18" charset="0"/>
                </a:rPr>
                <a:t>(2+4)</a:t>
              </a:r>
              <a:r>
                <a:rPr lang="en-US" altLang="zh-CN" sz="1600" b="1" dirty="0">
                  <a:solidFill>
                    <a:srgbClr val="008000"/>
                  </a:solidFill>
                  <a:latin typeface="+mn-lt"/>
                  <a:cs typeface="Times New Roman" pitchFamily="18" charset="0"/>
                </a:rPr>
                <a:t>×</a:t>
              </a:r>
              <a:r>
                <a:rPr lang="en-US" altLang="zh-CN" sz="2000" b="1" dirty="0">
                  <a:solidFill>
                    <a:srgbClr val="008000"/>
                  </a:solidFill>
                  <a:latin typeface="+mn-lt"/>
                  <a:cs typeface="Times New Roman" pitchFamily="18" charset="0"/>
                </a:rPr>
                <a:t>3+5</a:t>
              </a:r>
              <a:r>
                <a:rPr lang="en-US" altLang="zh-CN" sz="1600" b="1" dirty="0">
                  <a:solidFill>
                    <a:srgbClr val="008000"/>
                  </a:solidFill>
                  <a:latin typeface="+mn-lt"/>
                  <a:cs typeface="Times New Roman" pitchFamily="18" charset="0"/>
                </a:rPr>
                <a:t>×</a:t>
              </a:r>
              <a:r>
                <a:rPr lang="en-US" altLang="zh-CN" sz="2000" b="1" dirty="0">
                  <a:solidFill>
                    <a:srgbClr val="008000"/>
                  </a:solidFill>
                  <a:latin typeface="+mn-lt"/>
                  <a:cs typeface="Times New Roman" pitchFamily="18" charset="0"/>
                </a:rPr>
                <a:t>2+7</a:t>
              </a:r>
            </a:p>
          </p:txBody>
        </p:sp>
      </p:grpSp>
    </p:spTree>
  </p:cSld>
  <p:clrMapOvr>
    <a:masterClrMapping/>
  </p:clrMapOvr>
  <p:transition/>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标题 4"/>
          <p:cNvSpPr>
            <a:spLocks noGrp="1"/>
          </p:cNvSpPr>
          <p:nvPr>
            <p:ph type="title"/>
          </p:nvPr>
        </p:nvSpPr>
        <p:spPr>
          <a:xfrm>
            <a:off x="1000125" y="274638"/>
            <a:ext cx="7215188" cy="1143000"/>
          </a:xfrm>
        </p:spPr>
        <p:txBody>
          <a:bodyPr/>
          <a:lstStyle/>
          <a:p>
            <a:r>
              <a:rPr lang="zh-CN" altLang="en-US" smtClean="0"/>
              <a:t>哈夫曼树</a:t>
            </a:r>
            <a:endParaRPr lang="zh-CN" altLang="en-US" sz="1600" b="0" smtClean="0">
              <a:solidFill>
                <a:srgbClr val="008000"/>
              </a:solidFill>
              <a:latin typeface="Times New Roman" pitchFamily="18" charset="0"/>
              <a:cs typeface="Times New Roman" pitchFamily="18" charset="0"/>
            </a:endParaRPr>
          </a:p>
        </p:txBody>
      </p:sp>
      <p:sp>
        <p:nvSpPr>
          <p:cNvPr id="9" name="内容占位符 8"/>
          <p:cNvSpPr>
            <a:spLocks noGrp="1"/>
          </p:cNvSpPr>
          <p:nvPr>
            <p:ph idx="1"/>
          </p:nvPr>
        </p:nvSpPr>
        <p:spPr>
          <a:xfrm>
            <a:off x="1000125" y="1600200"/>
            <a:ext cx="7215188" cy="4525963"/>
          </a:xfrm>
        </p:spPr>
        <p:txBody>
          <a:bodyPr/>
          <a:lstStyle/>
          <a:p>
            <a:pPr marL="449263" indent="-449263">
              <a:defRPr/>
            </a:pPr>
            <a:r>
              <a:rPr lang="zh-CN" altLang="en-US" dirty="0" smtClean="0">
                <a:solidFill>
                  <a:srgbClr val="0000FF"/>
                </a:solidFill>
              </a:rPr>
              <a:t>哈夫曼树</a:t>
            </a:r>
            <a:r>
              <a:rPr lang="zh-CN" altLang="en-US" dirty="0" smtClean="0"/>
              <a:t>：在以</a:t>
            </a:r>
            <a:r>
              <a:rPr lang="en-US" altLang="zh-CN" dirty="0" smtClean="0"/>
              <a:t>n</a:t>
            </a:r>
            <a:r>
              <a:rPr lang="zh-CN" altLang="en-US" dirty="0" smtClean="0"/>
              <a:t>个权值</a:t>
            </a:r>
            <a:r>
              <a:rPr lang="en-US" altLang="zh-CN" dirty="0" smtClean="0"/>
              <a:t>{ w</a:t>
            </a:r>
            <a:r>
              <a:rPr lang="en-US" altLang="zh-CN" baseline="-25000" dirty="0" smtClean="0"/>
              <a:t>1</a:t>
            </a:r>
            <a:r>
              <a:rPr lang="en-US" altLang="zh-CN" dirty="0" smtClean="0"/>
              <a:t>, w</a:t>
            </a:r>
            <a:r>
              <a:rPr lang="en-US" altLang="zh-CN" baseline="-25000" dirty="0" smtClean="0"/>
              <a:t>2</a:t>
            </a:r>
            <a:r>
              <a:rPr lang="en-US" altLang="zh-CN" dirty="0" smtClean="0"/>
              <a:t>, …, </a:t>
            </a:r>
            <a:r>
              <a:rPr lang="en-US" altLang="zh-CN" dirty="0" err="1" smtClean="0"/>
              <a:t>w</a:t>
            </a:r>
            <a:r>
              <a:rPr lang="en-US" altLang="zh-CN" baseline="-25000" dirty="0" err="1" smtClean="0"/>
              <a:t>n</a:t>
            </a:r>
            <a:r>
              <a:rPr lang="en-US" altLang="zh-CN" baseline="-25000" dirty="0" smtClean="0"/>
              <a:t> </a:t>
            </a:r>
            <a:r>
              <a:rPr lang="en-US" altLang="zh-CN" dirty="0" smtClean="0"/>
              <a:t>}</a:t>
            </a:r>
            <a:r>
              <a:rPr lang="zh-CN" altLang="en-US" dirty="0" smtClean="0"/>
              <a:t>为</a:t>
            </a:r>
            <a:r>
              <a:rPr lang="en-US" altLang="zh-CN" dirty="0" smtClean="0"/>
              <a:t>n</a:t>
            </a:r>
            <a:r>
              <a:rPr lang="zh-CN" altLang="en-US" dirty="0" smtClean="0"/>
              <a:t>个叶子结点权值所构造的所有二叉树中，</a:t>
            </a:r>
            <a:r>
              <a:rPr lang="en-US" altLang="zh-CN" dirty="0" smtClean="0"/>
              <a:t>WPL</a:t>
            </a:r>
            <a:r>
              <a:rPr lang="zh-CN" altLang="en-US" dirty="0" smtClean="0"/>
              <a:t>最小的二叉树。</a:t>
            </a:r>
          </a:p>
          <a:p>
            <a:pPr>
              <a:buFont typeface="Wingdings" pitchFamily="2" charset="2"/>
              <a:buChar char="Ø"/>
              <a:defRPr/>
            </a:pPr>
            <a:r>
              <a:rPr lang="zh-CN" altLang="en-US" dirty="0" smtClean="0">
                <a:solidFill>
                  <a:srgbClr val="006600"/>
                </a:solidFill>
              </a:rPr>
              <a:t> 哈夫曼树一般不是唯一的。</a:t>
            </a:r>
          </a:p>
          <a:p>
            <a:pPr>
              <a:buClr>
                <a:srgbClr val="FF6600"/>
              </a:buClr>
              <a:buFont typeface="Wingdings" pitchFamily="2" charset="2"/>
              <a:buChar char="Ø"/>
              <a:defRPr/>
            </a:pPr>
            <a:r>
              <a:rPr lang="zh-CN" altLang="en-US" dirty="0" smtClean="0">
                <a:solidFill>
                  <a:srgbClr val="CC0000"/>
                </a:solidFill>
              </a:rPr>
              <a:t> 在哈夫曼树中，结点的度</a:t>
            </a:r>
            <a:r>
              <a:rPr lang="en-US" altLang="zh-CN" dirty="0" smtClean="0">
                <a:solidFill>
                  <a:srgbClr val="CC0000"/>
                </a:solidFill>
              </a:rPr>
              <a:t>= 0</a:t>
            </a:r>
            <a:r>
              <a:rPr lang="zh-CN" altLang="en-US" dirty="0" smtClean="0">
                <a:solidFill>
                  <a:srgbClr val="CC0000"/>
                </a:solidFill>
              </a:rPr>
              <a:t>或</a:t>
            </a:r>
            <a:r>
              <a:rPr lang="en-US" altLang="zh-CN" dirty="0" smtClean="0">
                <a:solidFill>
                  <a:srgbClr val="CC0000"/>
                </a:solidFill>
              </a:rPr>
              <a:t>2</a:t>
            </a:r>
            <a:r>
              <a:rPr lang="zh-CN" altLang="en-US" dirty="0" smtClean="0">
                <a:solidFill>
                  <a:srgbClr val="CC0000"/>
                </a:solidFill>
              </a:rPr>
              <a:t>。</a:t>
            </a:r>
            <a:endParaRPr lang="en-US" altLang="zh-CN" dirty="0" smtClean="0">
              <a:solidFill>
                <a:srgbClr val="CC0000"/>
              </a:solidFill>
            </a:endParaRPr>
          </a:p>
          <a:p>
            <a:pPr>
              <a:buClr>
                <a:srgbClr val="FF6600"/>
              </a:buClr>
              <a:buNone/>
              <a:defRPr/>
            </a:pPr>
            <a:r>
              <a:rPr lang="en-US" altLang="zh-CN" dirty="0" smtClean="0">
                <a:solidFill>
                  <a:srgbClr val="008000"/>
                </a:solidFill>
              </a:rPr>
              <a:t>     ——</a:t>
            </a:r>
            <a:r>
              <a:rPr lang="zh-CN" altLang="en-US" dirty="0" smtClean="0">
                <a:solidFill>
                  <a:srgbClr val="008000"/>
                </a:solidFill>
              </a:rPr>
              <a:t>性质</a:t>
            </a:r>
            <a:r>
              <a:rPr lang="en-US" altLang="zh-CN" dirty="0" smtClean="0">
                <a:solidFill>
                  <a:srgbClr val="008000"/>
                </a:solidFill>
              </a:rPr>
              <a:t>3</a:t>
            </a:r>
            <a:r>
              <a:rPr lang="zh-CN" altLang="en-US" dirty="0" smtClean="0">
                <a:solidFill>
                  <a:srgbClr val="008000"/>
                </a:solidFill>
              </a:rPr>
              <a:t>：</a:t>
            </a:r>
            <a:r>
              <a:rPr lang="en-US" altLang="zh-CN" dirty="0" smtClean="0">
                <a:solidFill>
                  <a:srgbClr val="008000"/>
                </a:solidFill>
              </a:rPr>
              <a:t>n</a:t>
            </a:r>
            <a:r>
              <a:rPr lang="en-US" altLang="zh-CN" sz="1800" dirty="0" smtClean="0">
                <a:solidFill>
                  <a:srgbClr val="008000"/>
                </a:solidFill>
              </a:rPr>
              <a:t>0</a:t>
            </a:r>
            <a:r>
              <a:rPr lang="en-US" altLang="zh-CN" dirty="0" smtClean="0">
                <a:solidFill>
                  <a:srgbClr val="008000"/>
                </a:solidFill>
              </a:rPr>
              <a:t>=n</a:t>
            </a:r>
            <a:r>
              <a:rPr lang="en-US" altLang="zh-CN" sz="1800" dirty="0" smtClean="0">
                <a:solidFill>
                  <a:srgbClr val="008000"/>
                </a:solidFill>
              </a:rPr>
              <a:t>2</a:t>
            </a:r>
            <a:r>
              <a:rPr lang="en-US" altLang="zh-CN" dirty="0" smtClean="0">
                <a:solidFill>
                  <a:srgbClr val="008000"/>
                </a:solidFill>
              </a:rPr>
              <a:t>+1</a:t>
            </a:r>
            <a:r>
              <a:rPr lang="zh-CN" altLang="en-US" dirty="0" smtClean="0">
                <a:solidFill>
                  <a:srgbClr val="008000"/>
                </a:solidFill>
              </a:rPr>
              <a:t>。</a:t>
            </a:r>
          </a:p>
        </p:txBody>
      </p:sp>
      <p:sp>
        <p:nvSpPr>
          <p:cNvPr id="98308" name="灯片编号占位符 4"/>
          <p:cNvSpPr>
            <a:spLocks noGrp="1"/>
          </p:cNvSpPr>
          <p:nvPr>
            <p:ph type="sldNum" sz="quarter" idx="10"/>
          </p:nvPr>
        </p:nvSpPr>
        <p:spPr>
          <a:noFill/>
        </p:spPr>
        <p:txBody>
          <a:bodyPr/>
          <a:lstStyle/>
          <a:p>
            <a:fld id="{DC2C5DE8-B6EE-4100-A424-CF78112D55CB}" type="slidenum">
              <a:rPr lang="zh-CN" altLang="en-US" smtClean="0"/>
              <a:pPr/>
              <a:t>115</a:t>
            </a:fld>
            <a:endParaRPr lang="en-US" altLang="zh-CN" smtClean="0"/>
          </a:p>
        </p:txBody>
      </p:sp>
    </p:spTree>
  </p:cSld>
  <p:clrMapOvr>
    <a:masterClrMapping/>
  </p:clrMapOvr>
  <p:transition/>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标题 4"/>
          <p:cNvSpPr>
            <a:spLocks noGrp="1"/>
          </p:cNvSpPr>
          <p:nvPr>
            <p:ph type="title"/>
          </p:nvPr>
        </p:nvSpPr>
        <p:spPr>
          <a:xfrm>
            <a:off x="1000125" y="274638"/>
            <a:ext cx="7215188" cy="1143000"/>
          </a:xfrm>
        </p:spPr>
        <p:txBody>
          <a:bodyPr/>
          <a:lstStyle/>
          <a:p>
            <a:r>
              <a:rPr lang="zh-CN" altLang="en-US" smtClean="0"/>
              <a:t>哈夫曼树</a:t>
            </a:r>
            <a:endParaRPr lang="zh-CN" altLang="en-US" sz="1600" b="0" smtClean="0">
              <a:solidFill>
                <a:srgbClr val="008000"/>
              </a:solidFill>
              <a:latin typeface="Times New Roman" pitchFamily="18" charset="0"/>
              <a:cs typeface="Times New Roman" pitchFamily="18" charset="0"/>
            </a:endParaRPr>
          </a:p>
        </p:txBody>
      </p:sp>
      <p:sp>
        <p:nvSpPr>
          <p:cNvPr id="99331" name="内容占位符 6"/>
          <p:cNvSpPr>
            <a:spLocks noGrp="1"/>
          </p:cNvSpPr>
          <p:nvPr>
            <p:ph idx="1"/>
          </p:nvPr>
        </p:nvSpPr>
        <p:spPr>
          <a:xfrm>
            <a:off x="1000125" y="1600200"/>
            <a:ext cx="7215188" cy="4525963"/>
          </a:xfrm>
        </p:spPr>
        <p:txBody>
          <a:bodyPr/>
          <a:lstStyle/>
          <a:p>
            <a:pPr>
              <a:lnSpc>
                <a:spcPct val="175000"/>
              </a:lnSpc>
            </a:pPr>
            <a:r>
              <a:rPr lang="zh-CN" altLang="en-US" dirty="0" smtClean="0">
                <a:solidFill>
                  <a:srgbClr val="C00000"/>
                </a:solidFill>
              </a:rPr>
              <a:t>构造最优二叉树的算法：</a:t>
            </a:r>
          </a:p>
          <a:p>
            <a:pPr marL="449263" indent="-449263">
              <a:lnSpc>
                <a:spcPct val="175000"/>
              </a:lnSpc>
              <a:buFont typeface="Wingdings" pitchFamily="2" charset="2"/>
              <a:buNone/>
            </a:pPr>
            <a:r>
              <a:rPr lang="en-US" altLang="zh-CN" dirty="0" smtClean="0">
                <a:solidFill>
                  <a:srgbClr val="006600"/>
                </a:solidFill>
              </a:rPr>
              <a:t>(1)</a:t>
            </a:r>
            <a:r>
              <a:rPr lang="zh-CN" altLang="en-US" dirty="0" smtClean="0"/>
              <a:t>根据给定的</a:t>
            </a:r>
            <a:r>
              <a:rPr lang="en-US" altLang="zh-CN" dirty="0" smtClean="0"/>
              <a:t>n</a:t>
            </a:r>
            <a:r>
              <a:rPr lang="zh-CN" altLang="en-US" dirty="0" smtClean="0"/>
              <a:t>个权值</a:t>
            </a:r>
            <a:r>
              <a:rPr lang="en-US" altLang="zh-CN" dirty="0" smtClean="0"/>
              <a:t>{ w</a:t>
            </a:r>
            <a:r>
              <a:rPr lang="en-US" altLang="zh-CN" baseline="-25000" dirty="0" smtClean="0"/>
              <a:t>1</a:t>
            </a:r>
            <a:r>
              <a:rPr lang="en-US" altLang="zh-CN" dirty="0" smtClean="0"/>
              <a:t>, w</a:t>
            </a:r>
            <a:r>
              <a:rPr lang="en-US" altLang="zh-CN" baseline="-25000" dirty="0" smtClean="0"/>
              <a:t>2</a:t>
            </a:r>
            <a:r>
              <a:rPr lang="en-US" altLang="zh-CN" dirty="0" smtClean="0"/>
              <a:t>, …, </a:t>
            </a:r>
            <a:r>
              <a:rPr lang="en-US" altLang="zh-CN" dirty="0" err="1" smtClean="0"/>
              <a:t>w</a:t>
            </a:r>
            <a:r>
              <a:rPr lang="en-US" altLang="zh-CN" baseline="-25000" dirty="0" err="1" smtClean="0"/>
              <a:t>n</a:t>
            </a:r>
            <a:r>
              <a:rPr lang="en-US" altLang="zh-CN" baseline="-25000" dirty="0" smtClean="0"/>
              <a:t> </a:t>
            </a:r>
            <a:r>
              <a:rPr lang="en-US" altLang="zh-CN" dirty="0" smtClean="0"/>
              <a:t>}, </a:t>
            </a:r>
            <a:r>
              <a:rPr lang="zh-CN" altLang="en-US" dirty="0" smtClean="0"/>
              <a:t>构成</a:t>
            </a:r>
            <a:r>
              <a:rPr lang="en-US" altLang="zh-CN" dirty="0" smtClean="0"/>
              <a:t>n</a:t>
            </a:r>
            <a:r>
              <a:rPr lang="zh-CN" altLang="en-US" dirty="0" smtClean="0"/>
              <a:t>棵二叉树集 </a:t>
            </a:r>
            <a:r>
              <a:rPr lang="en-US" altLang="zh-CN" dirty="0" smtClean="0"/>
              <a:t>T = { T</a:t>
            </a:r>
            <a:r>
              <a:rPr lang="en-US" altLang="zh-CN" baseline="-25000" dirty="0" smtClean="0"/>
              <a:t>1</a:t>
            </a:r>
            <a:r>
              <a:rPr lang="en-US" altLang="zh-CN" dirty="0" smtClean="0"/>
              <a:t>, T</a:t>
            </a:r>
            <a:r>
              <a:rPr lang="en-US" altLang="zh-CN" baseline="-25000" dirty="0" smtClean="0"/>
              <a:t>2</a:t>
            </a:r>
            <a:r>
              <a:rPr lang="en-US" altLang="zh-CN" dirty="0" smtClean="0"/>
              <a:t>, …, </a:t>
            </a:r>
            <a:r>
              <a:rPr lang="en-US" altLang="zh-CN" dirty="0" err="1" smtClean="0"/>
              <a:t>T</a:t>
            </a:r>
            <a:r>
              <a:rPr lang="en-US" altLang="zh-CN" baseline="-25000" dirty="0" err="1" smtClean="0"/>
              <a:t>n</a:t>
            </a:r>
            <a:r>
              <a:rPr lang="en-US" altLang="zh-CN" baseline="-25000" dirty="0" smtClean="0"/>
              <a:t> </a:t>
            </a:r>
            <a:r>
              <a:rPr lang="en-US" altLang="zh-CN" dirty="0" smtClean="0"/>
              <a:t>}</a:t>
            </a:r>
            <a:r>
              <a:rPr lang="zh-CN" altLang="en-US" dirty="0" smtClean="0"/>
              <a:t>，其中，</a:t>
            </a:r>
            <a:r>
              <a:rPr lang="en-US" altLang="zh-CN" dirty="0" smtClean="0"/>
              <a:t>T</a:t>
            </a:r>
            <a:r>
              <a:rPr lang="en-US" altLang="zh-CN" baseline="-25000" dirty="0" smtClean="0"/>
              <a:t>i</a:t>
            </a:r>
            <a:r>
              <a:rPr lang="zh-CN" altLang="en-US" dirty="0" smtClean="0"/>
              <a:t>只含</a:t>
            </a:r>
            <a:r>
              <a:rPr lang="en-US" altLang="zh-CN" dirty="0" smtClean="0"/>
              <a:t>1</a:t>
            </a:r>
            <a:r>
              <a:rPr lang="zh-CN" altLang="en-US" dirty="0" smtClean="0"/>
              <a:t>个带权为</a:t>
            </a:r>
            <a:r>
              <a:rPr lang="en-US" altLang="zh-CN" dirty="0" err="1" smtClean="0"/>
              <a:t>w</a:t>
            </a:r>
            <a:r>
              <a:rPr lang="en-US" altLang="zh-CN" baseline="-25000" dirty="0" err="1" smtClean="0"/>
              <a:t>i</a:t>
            </a:r>
            <a:r>
              <a:rPr lang="zh-CN" altLang="en-US" dirty="0" smtClean="0"/>
              <a:t>的根结点；</a:t>
            </a:r>
          </a:p>
          <a:p>
            <a:pPr>
              <a:lnSpc>
                <a:spcPct val="175000"/>
              </a:lnSpc>
              <a:buFont typeface="Wingdings" pitchFamily="2" charset="2"/>
              <a:buNone/>
            </a:pPr>
            <a:r>
              <a:rPr lang="zh-CN" altLang="en-US" dirty="0" smtClean="0">
                <a:solidFill>
                  <a:srgbClr val="006600"/>
                </a:solidFill>
              </a:rPr>
              <a:t>例</a:t>
            </a:r>
            <a:r>
              <a:rPr lang="zh-CN" altLang="en-US" dirty="0" smtClean="0"/>
              <a:t> </a:t>
            </a:r>
            <a:r>
              <a:rPr lang="en-US" altLang="zh-CN" dirty="0" smtClean="0"/>
              <a:t>{ {1}</a:t>
            </a:r>
            <a:r>
              <a:rPr lang="zh-CN" altLang="en-US" dirty="0" smtClean="0"/>
              <a:t>，</a:t>
            </a:r>
            <a:r>
              <a:rPr lang="en-US" altLang="zh-CN" dirty="0" smtClean="0"/>
              <a:t>{2}</a:t>
            </a:r>
            <a:r>
              <a:rPr lang="zh-CN" altLang="en-US" dirty="0" smtClean="0"/>
              <a:t>，</a:t>
            </a:r>
            <a:r>
              <a:rPr lang="en-US" altLang="zh-CN" dirty="0" smtClean="0"/>
              <a:t>{3}</a:t>
            </a:r>
            <a:r>
              <a:rPr lang="zh-CN" altLang="en-US" dirty="0" smtClean="0"/>
              <a:t>，</a:t>
            </a:r>
            <a:r>
              <a:rPr lang="en-US" altLang="zh-CN" dirty="0" smtClean="0"/>
              <a:t>{2}</a:t>
            </a:r>
            <a:r>
              <a:rPr lang="zh-CN" altLang="en-US" dirty="0" smtClean="0"/>
              <a:t>，</a:t>
            </a:r>
            <a:r>
              <a:rPr lang="en-US" altLang="zh-CN" dirty="0" smtClean="0"/>
              <a:t>{2} }</a:t>
            </a:r>
            <a:r>
              <a:rPr lang="zh-CN" altLang="en-US" dirty="0" smtClean="0"/>
              <a:t>，</a:t>
            </a:r>
            <a:r>
              <a:rPr lang="en-US" altLang="zh-CN" dirty="0" smtClean="0"/>
              <a:t>n=5</a:t>
            </a:r>
          </a:p>
        </p:txBody>
      </p:sp>
      <p:sp>
        <p:nvSpPr>
          <p:cNvPr id="99332" name="灯片编号占位符 4"/>
          <p:cNvSpPr>
            <a:spLocks noGrp="1"/>
          </p:cNvSpPr>
          <p:nvPr>
            <p:ph type="sldNum" sz="quarter" idx="10"/>
          </p:nvPr>
        </p:nvSpPr>
        <p:spPr>
          <a:noFill/>
        </p:spPr>
        <p:txBody>
          <a:bodyPr/>
          <a:lstStyle/>
          <a:p>
            <a:fld id="{AF7657A1-AD14-4173-8294-776F370411AF}" type="slidenum">
              <a:rPr lang="zh-CN" altLang="en-US" smtClean="0"/>
              <a:pPr/>
              <a:t>116</a:t>
            </a:fld>
            <a:endParaRPr lang="en-US" altLang="zh-CN" smtClean="0"/>
          </a:p>
        </p:txBody>
      </p:sp>
    </p:spTree>
  </p:cSld>
  <p:clrMapOvr>
    <a:masterClrMapping/>
  </p:clrMapOvr>
  <p:transition/>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标题 4"/>
          <p:cNvSpPr>
            <a:spLocks noGrp="1"/>
          </p:cNvSpPr>
          <p:nvPr>
            <p:ph type="title"/>
          </p:nvPr>
        </p:nvSpPr>
        <p:spPr>
          <a:xfrm>
            <a:off x="1000125" y="274638"/>
            <a:ext cx="7215188" cy="1143000"/>
          </a:xfrm>
        </p:spPr>
        <p:txBody>
          <a:bodyPr/>
          <a:lstStyle/>
          <a:p>
            <a:r>
              <a:rPr lang="zh-CN" altLang="en-US" smtClean="0"/>
              <a:t>哈夫曼树</a:t>
            </a:r>
            <a:endParaRPr lang="zh-CN" altLang="en-US" sz="1600" b="0" smtClean="0">
              <a:solidFill>
                <a:srgbClr val="008000"/>
              </a:solidFill>
              <a:latin typeface="Times New Roman" pitchFamily="18" charset="0"/>
              <a:cs typeface="Times New Roman" pitchFamily="18" charset="0"/>
            </a:endParaRPr>
          </a:p>
        </p:txBody>
      </p:sp>
      <p:sp>
        <p:nvSpPr>
          <p:cNvPr id="100355" name="内容占位符 6"/>
          <p:cNvSpPr>
            <a:spLocks noGrp="1"/>
          </p:cNvSpPr>
          <p:nvPr>
            <p:ph idx="1"/>
          </p:nvPr>
        </p:nvSpPr>
        <p:spPr>
          <a:xfrm>
            <a:off x="1000125" y="1600200"/>
            <a:ext cx="7215188" cy="4525963"/>
          </a:xfrm>
        </p:spPr>
        <p:txBody>
          <a:bodyPr/>
          <a:lstStyle/>
          <a:p>
            <a:pPr marL="449263" indent="-449263">
              <a:buNone/>
            </a:pPr>
            <a:r>
              <a:rPr lang="en-US" altLang="zh-CN" dirty="0" smtClean="0">
                <a:solidFill>
                  <a:srgbClr val="006600"/>
                </a:solidFill>
              </a:rPr>
              <a:t>(2)</a:t>
            </a:r>
            <a:r>
              <a:rPr lang="zh-CN" altLang="en-US" dirty="0" smtClean="0"/>
              <a:t>在</a:t>
            </a:r>
            <a:r>
              <a:rPr lang="en-US" altLang="zh-CN" dirty="0" smtClean="0"/>
              <a:t>T</a:t>
            </a:r>
            <a:r>
              <a:rPr lang="zh-CN" altLang="en-US" dirty="0" smtClean="0"/>
              <a:t>中选取两棵根结点的权值最小的二叉树</a:t>
            </a:r>
            <a:r>
              <a:rPr lang="en-US" altLang="zh-CN" dirty="0" err="1" smtClean="0"/>
              <a:t>T</a:t>
            </a:r>
            <a:r>
              <a:rPr lang="en-US" altLang="zh-CN" baseline="-25000" dirty="0" err="1" smtClean="0"/>
              <a:t>j</a:t>
            </a:r>
            <a:r>
              <a:rPr lang="zh-CN" altLang="en-US" dirty="0" smtClean="0"/>
              <a:t>和</a:t>
            </a:r>
            <a:r>
              <a:rPr lang="en-US" altLang="zh-CN" dirty="0" err="1" smtClean="0"/>
              <a:t>T</a:t>
            </a:r>
            <a:r>
              <a:rPr lang="en-US" altLang="zh-CN" baseline="-25000" dirty="0" err="1" smtClean="0"/>
              <a:t>k</a:t>
            </a:r>
            <a:r>
              <a:rPr lang="zh-CN" altLang="en-US" dirty="0" smtClean="0"/>
              <a:t>作为左、右子树，构成一棵新的二叉树</a:t>
            </a:r>
            <a:r>
              <a:rPr lang="en-US" altLang="zh-CN" dirty="0" err="1" smtClean="0"/>
              <a:t>T</a:t>
            </a:r>
            <a:r>
              <a:rPr lang="en-US" altLang="zh-CN" baseline="-25000" dirty="0" err="1" smtClean="0"/>
              <a:t>jk</a:t>
            </a:r>
            <a:r>
              <a:rPr lang="en-US" altLang="zh-CN" baseline="-25000" dirty="0" smtClean="0"/>
              <a:t> </a:t>
            </a:r>
            <a:r>
              <a:rPr lang="en-US" altLang="zh-CN" dirty="0" smtClean="0"/>
              <a:t>, </a:t>
            </a:r>
            <a:r>
              <a:rPr lang="zh-CN" altLang="en-US" dirty="0" smtClean="0"/>
              <a:t>且置</a:t>
            </a:r>
            <a:r>
              <a:rPr lang="en-US" altLang="zh-CN" dirty="0" err="1" smtClean="0"/>
              <a:t>T</a:t>
            </a:r>
            <a:r>
              <a:rPr lang="en-US" altLang="zh-CN" baseline="-25000" dirty="0" err="1" smtClean="0"/>
              <a:t>jk</a:t>
            </a:r>
            <a:r>
              <a:rPr lang="zh-CN" altLang="en-US" dirty="0" smtClean="0"/>
              <a:t>根结点的权值为</a:t>
            </a:r>
            <a:r>
              <a:rPr lang="en-US" altLang="zh-CN" dirty="0" err="1" smtClean="0"/>
              <a:t>T</a:t>
            </a:r>
            <a:r>
              <a:rPr lang="en-US" altLang="zh-CN" baseline="-25000" dirty="0" err="1" smtClean="0"/>
              <a:t>j</a:t>
            </a:r>
            <a:r>
              <a:rPr lang="zh-CN" altLang="en-US" dirty="0" smtClean="0"/>
              <a:t>和</a:t>
            </a:r>
            <a:r>
              <a:rPr lang="en-US" altLang="zh-CN" dirty="0" err="1" smtClean="0"/>
              <a:t>T</a:t>
            </a:r>
            <a:r>
              <a:rPr lang="en-US" altLang="zh-CN" baseline="-25000" dirty="0" err="1" smtClean="0"/>
              <a:t>k</a:t>
            </a:r>
            <a:r>
              <a:rPr lang="zh-CN" altLang="en-US" dirty="0" smtClean="0"/>
              <a:t>根结点的权值之和；</a:t>
            </a:r>
            <a:endParaRPr lang="en-US" altLang="zh-CN" dirty="0" smtClean="0"/>
          </a:p>
          <a:p>
            <a:pPr>
              <a:buNone/>
            </a:pPr>
            <a:r>
              <a:rPr lang="zh-CN" altLang="en-US" dirty="0" smtClean="0">
                <a:solidFill>
                  <a:srgbClr val="006600"/>
                </a:solidFill>
              </a:rPr>
              <a:t>例</a:t>
            </a:r>
            <a:r>
              <a:rPr lang="zh-CN" altLang="en-US" dirty="0" smtClean="0"/>
              <a:t> 选择</a:t>
            </a:r>
            <a:r>
              <a:rPr lang="en-US" altLang="zh-CN" dirty="0" smtClean="0"/>
              <a:t>{ </a:t>
            </a:r>
            <a:r>
              <a:rPr lang="en-US" altLang="zh-CN" dirty="0"/>
              <a:t>{1</a:t>
            </a:r>
            <a:r>
              <a:rPr lang="en-US" altLang="zh-CN" dirty="0" smtClean="0"/>
              <a:t>}, {</a:t>
            </a:r>
            <a:r>
              <a:rPr lang="en-US" altLang="zh-CN" dirty="0"/>
              <a:t>2</a:t>
            </a:r>
            <a:r>
              <a:rPr lang="en-US" altLang="zh-CN" dirty="0" smtClean="0"/>
              <a:t>}, {</a:t>
            </a:r>
            <a:r>
              <a:rPr lang="en-US" altLang="zh-CN" dirty="0"/>
              <a:t>3</a:t>
            </a:r>
            <a:r>
              <a:rPr lang="en-US" altLang="zh-CN" dirty="0" smtClean="0"/>
              <a:t>}, {</a:t>
            </a:r>
            <a:r>
              <a:rPr lang="en-US" altLang="zh-CN" dirty="0"/>
              <a:t>2</a:t>
            </a:r>
            <a:r>
              <a:rPr lang="en-US" altLang="zh-CN" dirty="0" smtClean="0"/>
              <a:t>}, {</a:t>
            </a:r>
            <a:r>
              <a:rPr lang="en-US" altLang="zh-CN" dirty="0"/>
              <a:t>2} </a:t>
            </a:r>
            <a:r>
              <a:rPr lang="en-US" altLang="zh-CN" dirty="0" smtClean="0"/>
              <a:t>}</a:t>
            </a:r>
            <a:r>
              <a:rPr lang="zh-CN" altLang="en-US" dirty="0" smtClean="0"/>
              <a:t>中的</a:t>
            </a:r>
            <a:r>
              <a:rPr lang="en-US" altLang="zh-CN" dirty="0"/>
              <a:t>{</a:t>
            </a:r>
            <a:r>
              <a:rPr lang="en-US" altLang="zh-CN" dirty="0" smtClean="0"/>
              <a:t>1}</a:t>
            </a:r>
            <a:r>
              <a:rPr lang="zh-CN" altLang="en-US" dirty="0" smtClean="0"/>
              <a:t>和</a:t>
            </a:r>
            <a:r>
              <a:rPr lang="en-US" altLang="zh-CN" dirty="0" smtClean="0"/>
              <a:t>{2}</a:t>
            </a:r>
            <a:r>
              <a:rPr lang="zh-CN" altLang="en-US" dirty="0" smtClean="0"/>
              <a:t>。</a:t>
            </a:r>
          </a:p>
        </p:txBody>
      </p:sp>
      <p:sp>
        <p:nvSpPr>
          <p:cNvPr id="100356" name="灯片编号占位符 4"/>
          <p:cNvSpPr>
            <a:spLocks noGrp="1"/>
          </p:cNvSpPr>
          <p:nvPr>
            <p:ph type="sldNum" sz="quarter" idx="10"/>
          </p:nvPr>
        </p:nvSpPr>
        <p:spPr>
          <a:noFill/>
        </p:spPr>
        <p:txBody>
          <a:bodyPr/>
          <a:lstStyle/>
          <a:p>
            <a:fld id="{A650EF1E-C639-4E09-81FA-1E8A9B7DEC5A}" type="slidenum">
              <a:rPr lang="zh-CN" altLang="en-US" smtClean="0"/>
              <a:pPr/>
              <a:t>117</a:t>
            </a:fld>
            <a:endParaRPr lang="en-US" altLang="zh-CN" smtClean="0"/>
          </a:p>
        </p:txBody>
      </p:sp>
    </p:spTree>
  </p:cSld>
  <p:clrMapOvr>
    <a:masterClrMapping/>
  </p:clrMapOvr>
  <p:transition/>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标题 4"/>
          <p:cNvSpPr>
            <a:spLocks noGrp="1"/>
          </p:cNvSpPr>
          <p:nvPr>
            <p:ph type="title"/>
          </p:nvPr>
        </p:nvSpPr>
        <p:spPr>
          <a:xfrm>
            <a:off x="1000125" y="274638"/>
            <a:ext cx="7215188" cy="1143000"/>
          </a:xfrm>
        </p:spPr>
        <p:txBody>
          <a:bodyPr/>
          <a:lstStyle/>
          <a:p>
            <a:r>
              <a:rPr lang="zh-CN" altLang="en-US" smtClean="0"/>
              <a:t>哈夫曼树</a:t>
            </a:r>
            <a:endParaRPr lang="zh-CN" altLang="en-US" sz="1600" b="0" smtClean="0">
              <a:solidFill>
                <a:srgbClr val="008000"/>
              </a:solidFill>
              <a:latin typeface="Times New Roman" pitchFamily="18" charset="0"/>
              <a:cs typeface="Times New Roman" pitchFamily="18" charset="0"/>
            </a:endParaRPr>
          </a:p>
        </p:txBody>
      </p:sp>
      <p:sp>
        <p:nvSpPr>
          <p:cNvPr id="101379" name="内容占位符 6"/>
          <p:cNvSpPr>
            <a:spLocks noGrp="1"/>
          </p:cNvSpPr>
          <p:nvPr>
            <p:ph idx="1"/>
          </p:nvPr>
        </p:nvSpPr>
        <p:spPr>
          <a:xfrm>
            <a:off x="1000125" y="1600200"/>
            <a:ext cx="7215188" cy="4525963"/>
          </a:xfrm>
        </p:spPr>
        <p:txBody>
          <a:bodyPr/>
          <a:lstStyle/>
          <a:p>
            <a:pPr marL="450850" indent="-450850">
              <a:spcBef>
                <a:spcPts val="1200"/>
              </a:spcBef>
              <a:buFont typeface="Wingdings" pitchFamily="2" charset="2"/>
              <a:buNone/>
            </a:pPr>
            <a:r>
              <a:rPr lang="en-US" altLang="zh-CN" dirty="0" smtClean="0">
                <a:solidFill>
                  <a:srgbClr val="006600"/>
                </a:solidFill>
              </a:rPr>
              <a:t>(3)</a:t>
            </a:r>
            <a:r>
              <a:rPr lang="zh-CN" altLang="en-US" dirty="0" smtClean="0"/>
              <a:t>从</a:t>
            </a:r>
            <a:r>
              <a:rPr lang="en-US" altLang="zh-CN" dirty="0" smtClean="0"/>
              <a:t>T</a:t>
            </a:r>
            <a:r>
              <a:rPr lang="zh-CN" altLang="en-US" dirty="0" smtClean="0"/>
              <a:t>中删除二叉树</a:t>
            </a:r>
            <a:r>
              <a:rPr lang="en-US" altLang="zh-CN" dirty="0" err="1" smtClean="0"/>
              <a:t>T</a:t>
            </a:r>
            <a:r>
              <a:rPr lang="en-US" altLang="zh-CN" baseline="-25000" dirty="0" err="1" smtClean="0"/>
              <a:t>j</a:t>
            </a:r>
            <a:r>
              <a:rPr lang="zh-CN" altLang="en-US" dirty="0" smtClean="0"/>
              <a:t>和</a:t>
            </a:r>
            <a:r>
              <a:rPr lang="en-US" altLang="zh-CN" dirty="0" err="1" smtClean="0"/>
              <a:t>T</a:t>
            </a:r>
            <a:r>
              <a:rPr lang="en-US" altLang="zh-CN" baseline="-25000" dirty="0" err="1" smtClean="0"/>
              <a:t>k</a:t>
            </a:r>
            <a:r>
              <a:rPr lang="zh-CN" altLang="en-US" dirty="0" smtClean="0"/>
              <a:t>，并将二叉树</a:t>
            </a:r>
            <a:r>
              <a:rPr lang="en-US" altLang="zh-CN" dirty="0" err="1" smtClean="0"/>
              <a:t>T</a:t>
            </a:r>
            <a:r>
              <a:rPr lang="en-US" altLang="zh-CN" baseline="-25000" dirty="0" err="1" smtClean="0"/>
              <a:t>jk</a:t>
            </a:r>
            <a:r>
              <a:rPr lang="zh-CN" altLang="en-US" dirty="0" smtClean="0"/>
              <a:t>添加到</a:t>
            </a:r>
            <a:r>
              <a:rPr lang="en-US" altLang="zh-CN" dirty="0" smtClean="0"/>
              <a:t>T</a:t>
            </a:r>
            <a:r>
              <a:rPr lang="zh-CN" altLang="en-US" dirty="0" smtClean="0"/>
              <a:t>中；</a:t>
            </a:r>
            <a:endParaRPr lang="en-US" altLang="zh-CN" dirty="0" smtClean="0"/>
          </a:p>
          <a:p>
            <a:pPr marL="450850" indent="-450850">
              <a:spcBef>
                <a:spcPts val="1200"/>
              </a:spcBef>
              <a:buNone/>
            </a:pPr>
            <a:r>
              <a:rPr lang="zh-CN" altLang="en-US" dirty="0">
                <a:solidFill>
                  <a:srgbClr val="006600"/>
                </a:solidFill>
              </a:rPr>
              <a:t>例</a:t>
            </a:r>
            <a:r>
              <a:rPr lang="zh-CN" altLang="en-US" dirty="0"/>
              <a:t> </a:t>
            </a:r>
            <a:r>
              <a:rPr lang="en-US" altLang="zh-CN" dirty="0" smtClean="0"/>
              <a:t>{ </a:t>
            </a:r>
            <a:r>
              <a:rPr lang="en-US" altLang="zh-CN" dirty="0">
                <a:solidFill>
                  <a:srgbClr val="3333FF"/>
                </a:solidFill>
              </a:rPr>
              <a:t>{1}, {2}</a:t>
            </a:r>
            <a:r>
              <a:rPr lang="en-US" altLang="zh-CN" dirty="0"/>
              <a:t>, {3}, {2}, {2} </a:t>
            </a:r>
            <a:r>
              <a:rPr lang="en-US" altLang="zh-CN" dirty="0" smtClean="0"/>
              <a:t>}</a:t>
            </a:r>
            <a:r>
              <a:rPr lang="en-US" altLang="zh-CN" dirty="0" smtClean="0">
                <a:solidFill>
                  <a:srgbClr val="008000"/>
                </a:solidFill>
                <a:sym typeface="Wingdings"/>
              </a:rPr>
              <a:t></a:t>
            </a:r>
            <a:r>
              <a:rPr lang="en-US" altLang="zh-CN" dirty="0" smtClean="0"/>
              <a:t>{ </a:t>
            </a:r>
            <a:r>
              <a:rPr lang="en-US" altLang="zh-CN" dirty="0" smtClean="0">
                <a:solidFill>
                  <a:srgbClr val="3333FF"/>
                </a:solidFill>
              </a:rPr>
              <a:t>{3}</a:t>
            </a:r>
            <a:r>
              <a:rPr lang="en-US" altLang="zh-CN" dirty="0" smtClean="0"/>
              <a:t>, </a:t>
            </a:r>
            <a:r>
              <a:rPr lang="en-US" altLang="zh-CN" dirty="0"/>
              <a:t>{3}, {2}, {2} </a:t>
            </a:r>
            <a:r>
              <a:rPr lang="en-US" altLang="zh-CN" dirty="0" smtClean="0"/>
              <a:t>}</a:t>
            </a:r>
            <a:endParaRPr lang="zh-CN" altLang="en-US" dirty="0" smtClean="0"/>
          </a:p>
          <a:p>
            <a:pPr marL="450850" indent="-450850">
              <a:spcBef>
                <a:spcPts val="1200"/>
              </a:spcBef>
              <a:buFont typeface="Wingdings" pitchFamily="2" charset="2"/>
              <a:buNone/>
            </a:pPr>
            <a:r>
              <a:rPr lang="en-US" altLang="zh-CN" dirty="0" smtClean="0">
                <a:solidFill>
                  <a:srgbClr val="006600"/>
                </a:solidFill>
              </a:rPr>
              <a:t>(4)</a:t>
            </a:r>
            <a:r>
              <a:rPr lang="zh-CN" altLang="en-US" dirty="0" smtClean="0"/>
              <a:t>重复</a:t>
            </a:r>
            <a:r>
              <a:rPr lang="en-US" altLang="zh-CN" dirty="0" smtClean="0"/>
              <a:t>(2)</a:t>
            </a:r>
            <a:r>
              <a:rPr lang="zh-CN" altLang="en-US" dirty="0" smtClean="0"/>
              <a:t>和</a:t>
            </a:r>
            <a:r>
              <a:rPr lang="en-US" altLang="zh-CN" dirty="0" smtClean="0"/>
              <a:t>(3)</a:t>
            </a:r>
            <a:r>
              <a:rPr lang="zh-CN" altLang="en-US" dirty="0" smtClean="0"/>
              <a:t>的操作，直到</a:t>
            </a:r>
            <a:r>
              <a:rPr lang="en-US" altLang="zh-CN" dirty="0" smtClean="0"/>
              <a:t>T</a:t>
            </a:r>
            <a:r>
              <a:rPr lang="zh-CN" altLang="en-US" dirty="0" smtClean="0"/>
              <a:t>中只含有一棵二叉树为止</a:t>
            </a:r>
            <a:r>
              <a:rPr lang="zh-CN" altLang="en-US" dirty="0" smtClean="0">
                <a:solidFill>
                  <a:srgbClr val="006600"/>
                </a:solidFill>
              </a:rPr>
              <a:t> </a:t>
            </a:r>
            <a:r>
              <a:rPr lang="en-US" altLang="zh-CN" dirty="0" smtClean="0">
                <a:solidFill>
                  <a:srgbClr val="006600"/>
                </a:solidFill>
              </a:rPr>
              <a:t>=&gt;</a:t>
            </a:r>
            <a:r>
              <a:rPr lang="en-US" altLang="zh-CN" dirty="0" smtClean="0"/>
              <a:t> </a:t>
            </a:r>
            <a:r>
              <a:rPr lang="zh-CN" altLang="en-US" dirty="0" smtClean="0"/>
              <a:t>哈夫曼树。</a:t>
            </a:r>
          </a:p>
        </p:txBody>
      </p:sp>
      <p:sp>
        <p:nvSpPr>
          <p:cNvPr id="101380" name="灯片编号占位符 4"/>
          <p:cNvSpPr>
            <a:spLocks noGrp="1"/>
          </p:cNvSpPr>
          <p:nvPr>
            <p:ph type="sldNum" sz="quarter" idx="10"/>
          </p:nvPr>
        </p:nvSpPr>
        <p:spPr>
          <a:noFill/>
        </p:spPr>
        <p:txBody>
          <a:bodyPr/>
          <a:lstStyle/>
          <a:p>
            <a:fld id="{C74582C2-6684-47CA-9487-66C5861103A5}" type="slidenum">
              <a:rPr lang="zh-CN" altLang="en-US" smtClean="0"/>
              <a:pPr/>
              <a:t>118</a:t>
            </a:fld>
            <a:endParaRPr lang="en-US" altLang="zh-CN" smtClean="0"/>
          </a:p>
        </p:txBody>
      </p:sp>
    </p:spTree>
  </p:cSld>
  <p:clrMapOvr>
    <a:masterClrMapping/>
  </p:clrMapOvr>
  <p:transition/>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标题 4"/>
          <p:cNvSpPr>
            <a:spLocks noGrp="1"/>
          </p:cNvSpPr>
          <p:nvPr>
            <p:ph type="title"/>
          </p:nvPr>
        </p:nvSpPr>
        <p:spPr>
          <a:xfrm>
            <a:off x="1000125" y="274638"/>
            <a:ext cx="7215188" cy="1143000"/>
          </a:xfrm>
        </p:spPr>
        <p:txBody>
          <a:bodyPr/>
          <a:lstStyle/>
          <a:p>
            <a:r>
              <a:rPr lang="zh-CN" altLang="en-US" smtClean="0"/>
              <a:t>哈夫曼树</a:t>
            </a:r>
            <a:endParaRPr lang="zh-CN" altLang="en-US" sz="1600" b="0" smtClean="0">
              <a:solidFill>
                <a:srgbClr val="008000"/>
              </a:solidFill>
              <a:latin typeface="Times New Roman" pitchFamily="18" charset="0"/>
              <a:cs typeface="Times New Roman" pitchFamily="18" charset="0"/>
            </a:endParaRPr>
          </a:p>
        </p:txBody>
      </p:sp>
      <p:sp>
        <p:nvSpPr>
          <p:cNvPr id="102403" name="内容占位符 31"/>
          <p:cNvSpPr>
            <a:spLocks noGrp="1"/>
          </p:cNvSpPr>
          <p:nvPr>
            <p:ph idx="1"/>
          </p:nvPr>
        </p:nvSpPr>
        <p:spPr>
          <a:xfrm>
            <a:off x="1000125" y="1600200"/>
            <a:ext cx="7215188" cy="4525963"/>
          </a:xfrm>
        </p:spPr>
        <p:txBody>
          <a:bodyPr/>
          <a:lstStyle/>
          <a:p>
            <a:pPr marL="1079500" indent="-1079500">
              <a:buFont typeface="Wingdings" pitchFamily="2" charset="2"/>
              <a:buNone/>
            </a:pPr>
            <a:r>
              <a:rPr lang="zh-CN" altLang="en-US" dirty="0" smtClean="0">
                <a:solidFill>
                  <a:srgbClr val="008000"/>
                </a:solidFill>
                <a:ea typeface="宋体" pitchFamily="2" charset="-122"/>
              </a:rPr>
              <a:t>例</a:t>
            </a:r>
            <a:r>
              <a:rPr lang="en-US" altLang="zh-CN" dirty="0" smtClean="0">
                <a:solidFill>
                  <a:srgbClr val="008000"/>
                </a:solidFill>
                <a:ea typeface="宋体" pitchFamily="2" charset="-122"/>
              </a:rPr>
              <a:t>3-4</a:t>
            </a:r>
            <a:r>
              <a:rPr lang="zh-CN" altLang="en-US" dirty="0" smtClean="0">
                <a:solidFill>
                  <a:srgbClr val="008000"/>
                </a:solidFill>
                <a:ea typeface="宋体" pitchFamily="2" charset="-122"/>
              </a:rPr>
              <a:t>   </a:t>
            </a:r>
            <a:r>
              <a:rPr lang="zh-CN" altLang="en-US" dirty="0" smtClean="0">
                <a:latin typeface="楷体" pitchFamily="49" charset="-122"/>
              </a:rPr>
              <a:t>按照权值 </a:t>
            </a:r>
            <a:r>
              <a:rPr lang="en-US" altLang="zh-CN" dirty="0" smtClean="0">
                <a:latin typeface="楷体" pitchFamily="49" charset="-122"/>
              </a:rPr>
              <a:t>{ 1</a:t>
            </a:r>
            <a:r>
              <a:rPr lang="zh-CN" altLang="en-US" dirty="0" smtClean="0">
                <a:latin typeface="楷体" pitchFamily="49" charset="-122"/>
              </a:rPr>
              <a:t>，</a:t>
            </a:r>
            <a:r>
              <a:rPr lang="en-US" altLang="zh-CN" dirty="0" smtClean="0">
                <a:latin typeface="楷体" pitchFamily="49" charset="-122"/>
              </a:rPr>
              <a:t>2</a:t>
            </a:r>
            <a:r>
              <a:rPr lang="zh-CN" altLang="en-US" dirty="0" smtClean="0">
                <a:latin typeface="楷体" pitchFamily="49" charset="-122"/>
              </a:rPr>
              <a:t>，</a:t>
            </a:r>
            <a:r>
              <a:rPr lang="en-US" altLang="zh-CN" dirty="0" smtClean="0">
                <a:latin typeface="楷体" pitchFamily="49" charset="-122"/>
              </a:rPr>
              <a:t>3</a:t>
            </a:r>
            <a:r>
              <a:rPr lang="zh-CN" altLang="en-US" dirty="0" smtClean="0">
                <a:latin typeface="楷体" pitchFamily="49" charset="-122"/>
              </a:rPr>
              <a:t>，</a:t>
            </a:r>
            <a:r>
              <a:rPr lang="en-US" altLang="zh-CN" dirty="0" smtClean="0">
                <a:latin typeface="楷体" pitchFamily="49" charset="-122"/>
              </a:rPr>
              <a:t>2</a:t>
            </a:r>
            <a:r>
              <a:rPr lang="zh-CN" altLang="en-US" dirty="0" smtClean="0">
                <a:latin typeface="楷体" pitchFamily="49" charset="-122"/>
              </a:rPr>
              <a:t>，</a:t>
            </a:r>
            <a:r>
              <a:rPr lang="en-US" altLang="zh-CN" dirty="0" smtClean="0">
                <a:latin typeface="楷体" pitchFamily="49" charset="-122"/>
              </a:rPr>
              <a:t>2 } </a:t>
            </a:r>
            <a:r>
              <a:rPr lang="zh-CN" altLang="en-US" dirty="0" smtClean="0">
                <a:latin typeface="楷体" pitchFamily="49" charset="-122"/>
              </a:rPr>
              <a:t>构造一棵哈夫曼树。</a:t>
            </a:r>
          </a:p>
        </p:txBody>
      </p:sp>
      <p:sp>
        <p:nvSpPr>
          <p:cNvPr id="102404" name="灯片编号占位符 30"/>
          <p:cNvSpPr>
            <a:spLocks noGrp="1"/>
          </p:cNvSpPr>
          <p:nvPr>
            <p:ph type="sldNum" sz="quarter" idx="10"/>
          </p:nvPr>
        </p:nvSpPr>
        <p:spPr>
          <a:noFill/>
        </p:spPr>
        <p:txBody>
          <a:bodyPr/>
          <a:lstStyle/>
          <a:p>
            <a:fld id="{D870E804-D2E9-48E7-B169-7319E4D09DDF}" type="slidenum">
              <a:rPr lang="zh-CN" altLang="en-US" smtClean="0"/>
              <a:pPr/>
              <a:t>119</a:t>
            </a:fld>
            <a:endParaRPr lang="en-US" altLang="zh-CN" smtClean="0"/>
          </a:p>
        </p:txBody>
      </p:sp>
      <p:sp>
        <p:nvSpPr>
          <p:cNvPr id="7" name="Oval 5"/>
          <p:cNvSpPr>
            <a:spLocks noChangeArrowheads="1"/>
          </p:cNvSpPr>
          <p:nvPr/>
        </p:nvSpPr>
        <p:spPr bwMode="auto">
          <a:xfrm>
            <a:off x="4427538" y="5157788"/>
            <a:ext cx="431800" cy="431800"/>
          </a:xfrm>
          <a:prstGeom prst="ellipse">
            <a:avLst/>
          </a:prstGeom>
          <a:noFill/>
          <a:ln w="12700">
            <a:solidFill>
              <a:schemeClr val="tx1"/>
            </a:solidFill>
            <a:round/>
            <a:headEnd/>
            <a:tailEnd/>
          </a:ln>
        </p:spPr>
        <p:txBody>
          <a:bodyPr wrap="none" lIns="0" tIns="0" rIns="0" bIns="0" anchor="ctr" anchorCtr="1"/>
          <a:lstStyle/>
          <a:p>
            <a:pPr>
              <a:lnSpc>
                <a:spcPct val="85000"/>
              </a:lnSpc>
            </a:pPr>
            <a:r>
              <a:rPr lang="en-US" altLang="zh-CN" sz="2800" b="1">
                <a:latin typeface="+mn-lt"/>
              </a:rPr>
              <a:t>1</a:t>
            </a:r>
          </a:p>
        </p:txBody>
      </p:sp>
      <p:sp>
        <p:nvSpPr>
          <p:cNvPr id="8" name="Oval 6"/>
          <p:cNvSpPr>
            <a:spLocks noChangeArrowheads="1"/>
          </p:cNvSpPr>
          <p:nvPr/>
        </p:nvSpPr>
        <p:spPr bwMode="auto">
          <a:xfrm>
            <a:off x="5148263" y="5157788"/>
            <a:ext cx="431800" cy="431800"/>
          </a:xfrm>
          <a:prstGeom prst="ellipse">
            <a:avLst/>
          </a:prstGeom>
          <a:noFill/>
          <a:ln w="12700">
            <a:solidFill>
              <a:schemeClr val="tx1"/>
            </a:solidFill>
            <a:round/>
            <a:headEnd/>
            <a:tailEnd/>
          </a:ln>
        </p:spPr>
        <p:txBody>
          <a:bodyPr wrap="none" lIns="0" tIns="0" rIns="0" bIns="0" anchor="ctr" anchorCtr="1"/>
          <a:lstStyle/>
          <a:p>
            <a:pPr>
              <a:lnSpc>
                <a:spcPct val="85000"/>
              </a:lnSpc>
            </a:pPr>
            <a:r>
              <a:rPr lang="en-US" altLang="zh-CN" sz="2800" b="1">
                <a:latin typeface="+mn-lt"/>
              </a:rPr>
              <a:t>2</a:t>
            </a:r>
          </a:p>
        </p:txBody>
      </p:sp>
      <p:sp>
        <p:nvSpPr>
          <p:cNvPr id="9" name="Oval 7"/>
          <p:cNvSpPr>
            <a:spLocks noChangeArrowheads="1"/>
          </p:cNvSpPr>
          <p:nvPr/>
        </p:nvSpPr>
        <p:spPr bwMode="auto">
          <a:xfrm>
            <a:off x="5508625" y="4365625"/>
            <a:ext cx="431800" cy="431800"/>
          </a:xfrm>
          <a:prstGeom prst="ellipse">
            <a:avLst/>
          </a:prstGeom>
          <a:noFill/>
          <a:ln w="12700">
            <a:solidFill>
              <a:schemeClr val="tx1"/>
            </a:solidFill>
            <a:round/>
            <a:headEnd/>
            <a:tailEnd/>
          </a:ln>
        </p:spPr>
        <p:txBody>
          <a:bodyPr wrap="none" lIns="0" tIns="0" rIns="0" bIns="0" anchor="ctr" anchorCtr="1"/>
          <a:lstStyle/>
          <a:p>
            <a:pPr>
              <a:lnSpc>
                <a:spcPct val="85000"/>
              </a:lnSpc>
            </a:pPr>
            <a:r>
              <a:rPr lang="en-US" altLang="zh-CN" sz="2800" b="1">
                <a:latin typeface="+mn-lt"/>
              </a:rPr>
              <a:t>3</a:t>
            </a:r>
          </a:p>
        </p:txBody>
      </p:sp>
      <p:sp>
        <p:nvSpPr>
          <p:cNvPr id="10" name="Oval 8"/>
          <p:cNvSpPr>
            <a:spLocks noChangeArrowheads="1"/>
          </p:cNvSpPr>
          <p:nvPr/>
        </p:nvSpPr>
        <p:spPr bwMode="auto">
          <a:xfrm>
            <a:off x="4787900" y="4365625"/>
            <a:ext cx="431800" cy="431800"/>
          </a:xfrm>
          <a:prstGeom prst="ellipse">
            <a:avLst/>
          </a:prstGeom>
          <a:noFill/>
          <a:ln w="12700">
            <a:solidFill>
              <a:schemeClr val="tx1"/>
            </a:solidFill>
            <a:round/>
            <a:headEnd/>
            <a:tailEnd/>
          </a:ln>
        </p:spPr>
        <p:txBody>
          <a:bodyPr wrap="none" lIns="0" tIns="0" rIns="0" bIns="0" anchor="ctr" anchorCtr="1"/>
          <a:lstStyle/>
          <a:p>
            <a:pPr>
              <a:lnSpc>
                <a:spcPct val="85000"/>
              </a:lnSpc>
            </a:pPr>
            <a:r>
              <a:rPr lang="en-US" altLang="zh-CN" sz="2800" b="1">
                <a:latin typeface="+mn-lt"/>
              </a:rPr>
              <a:t>3</a:t>
            </a:r>
          </a:p>
        </p:txBody>
      </p:sp>
      <p:sp>
        <p:nvSpPr>
          <p:cNvPr id="11" name="Oval 9"/>
          <p:cNvSpPr>
            <a:spLocks noChangeArrowheads="1"/>
          </p:cNvSpPr>
          <p:nvPr/>
        </p:nvSpPr>
        <p:spPr bwMode="auto">
          <a:xfrm>
            <a:off x="6227763" y="4365625"/>
            <a:ext cx="431800" cy="431800"/>
          </a:xfrm>
          <a:prstGeom prst="ellipse">
            <a:avLst/>
          </a:prstGeom>
          <a:noFill/>
          <a:ln w="12700">
            <a:solidFill>
              <a:schemeClr val="tx1"/>
            </a:solidFill>
            <a:round/>
            <a:headEnd/>
            <a:tailEnd/>
          </a:ln>
        </p:spPr>
        <p:txBody>
          <a:bodyPr wrap="none" lIns="0" tIns="0" rIns="0" bIns="0" anchor="ctr" anchorCtr="1"/>
          <a:lstStyle/>
          <a:p>
            <a:pPr>
              <a:lnSpc>
                <a:spcPct val="85000"/>
              </a:lnSpc>
            </a:pPr>
            <a:r>
              <a:rPr lang="en-US" altLang="zh-CN" sz="2800" b="1">
                <a:latin typeface="+mn-lt"/>
              </a:rPr>
              <a:t>2</a:t>
            </a:r>
          </a:p>
        </p:txBody>
      </p:sp>
      <p:sp>
        <p:nvSpPr>
          <p:cNvPr id="12" name="Oval 10"/>
          <p:cNvSpPr>
            <a:spLocks noChangeArrowheads="1"/>
          </p:cNvSpPr>
          <p:nvPr/>
        </p:nvSpPr>
        <p:spPr bwMode="auto">
          <a:xfrm>
            <a:off x="6946900" y="4365625"/>
            <a:ext cx="431800" cy="431800"/>
          </a:xfrm>
          <a:prstGeom prst="ellipse">
            <a:avLst/>
          </a:prstGeom>
          <a:noFill/>
          <a:ln w="12700">
            <a:solidFill>
              <a:schemeClr val="tx1"/>
            </a:solidFill>
            <a:round/>
            <a:headEnd/>
            <a:tailEnd/>
          </a:ln>
        </p:spPr>
        <p:txBody>
          <a:bodyPr wrap="none" lIns="0" tIns="0" rIns="0" bIns="0" anchor="ctr" anchorCtr="1"/>
          <a:lstStyle/>
          <a:p>
            <a:pPr>
              <a:lnSpc>
                <a:spcPct val="85000"/>
              </a:lnSpc>
            </a:pPr>
            <a:r>
              <a:rPr lang="en-US" altLang="zh-CN" sz="2800" b="1">
                <a:latin typeface="+mn-lt"/>
              </a:rPr>
              <a:t>2</a:t>
            </a:r>
          </a:p>
        </p:txBody>
      </p:sp>
      <p:sp>
        <p:nvSpPr>
          <p:cNvPr id="13" name="Oval 11"/>
          <p:cNvSpPr>
            <a:spLocks noChangeArrowheads="1"/>
          </p:cNvSpPr>
          <p:nvPr/>
        </p:nvSpPr>
        <p:spPr bwMode="auto">
          <a:xfrm>
            <a:off x="6588125" y="3573463"/>
            <a:ext cx="431800" cy="431800"/>
          </a:xfrm>
          <a:prstGeom prst="ellipse">
            <a:avLst/>
          </a:prstGeom>
          <a:noFill/>
          <a:ln w="12700">
            <a:solidFill>
              <a:schemeClr val="tx1"/>
            </a:solidFill>
            <a:round/>
            <a:headEnd/>
            <a:tailEnd/>
          </a:ln>
        </p:spPr>
        <p:txBody>
          <a:bodyPr wrap="none" lIns="0" tIns="0" rIns="0" bIns="0" anchor="ctr" anchorCtr="1"/>
          <a:lstStyle/>
          <a:p>
            <a:pPr>
              <a:lnSpc>
                <a:spcPct val="85000"/>
              </a:lnSpc>
            </a:pPr>
            <a:r>
              <a:rPr lang="en-US" altLang="zh-CN" sz="2800" b="1">
                <a:latin typeface="+mn-lt"/>
              </a:rPr>
              <a:t>4</a:t>
            </a:r>
          </a:p>
        </p:txBody>
      </p:sp>
      <p:sp>
        <p:nvSpPr>
          <p:cNvPr id="14" name="Oval 12"/>
          <p:cNvSpPr>
            <a:spLocks noChangeArrowheads="1"/>
          </p:cNvSpPr>
          <p:nvPr/>
        </p:nvSpPr>
        <p:spPr bwMode="auto">
          <a:xfrm>
            <a:off x="5148263" y="3573463"/>
            <a:ext cx="431800" cy="431800"/>
          </a:xfrm>
          <a:prstGeom prst="ellipse">
            <a:avLst/>
          </a:prstGeom>
          <a:noFill/>
          <a:ln w="12700">
            <a:solidFill>
              <a:schemeClr val="tx1"/>
            </a:solidFill>
            <a:round/>
            <a:headEnd/>
            <a:tailEnd/>
          </a:ln>
        </p:spPr>
        <p:txBody>
          <a:bodyPr wrap="none" lIns="0" tIns="0" rIns="0" bIns="0" anchor="ctr" anchorCtr="1"/>
          <a:lstStyle/>
          <a:p>
            <a:pPr>
              <a:lnSpc>
                <a:spcPct val="85000"/>
              </a:lnSpc>
            </a:pPr>
            <a:r>
              <a:rPr lang="en-US" altLang="zh-CN" sz="2800" b="1">
                <a:latin typeface="+mn-lt"/>
              </a:rPr>
              <a:t>6</a:t>
            </a:r>
          </a:p>
        </p:txBody>
      </p:sp>
      <p:sp>
        <p:nvSpPr>
          <p:cNvPr id="15" name="Oval 13"/>
          <p:cNvSpPr>
            <a:spLocks noChangeArrowheads="1"/>
          </p:cNvSpPr>
          <p:nvPr/>
        </p:nvSpPr>
        <p:spPr bwMode="auto">
          <a:xfrm>
            <a:off x="5816600" y="2684463"/>
            <a:ext cx="500063" cy="498475"/>
          </a:xfrm>
          <a:prstGeom prst="ellipse">
            <a:avLst/>
          </a:prstGeom>
          <a:noFill/>
          <a:ln w="12700">
            <a:solidFill>
              <a:schemeClr val="tx1"/>
            </a:solidFill>
            <a:round/>
            <a:headEnd/>
            <a:tailEnd/>
          </a:ln>
        </p:spPr>
        <p:txBody>
          <a:bodyPr wrap="none" lIns="0" tIns="0" rIns="0" bIns="0" anchor="ctr" anchorCtr="1"/>
          <a:lstStyle/>
          <a:p>
            <a:pPr>
              <a:lnSpc>
                <a:spcPct val="85000"/>
              </a:lnSpc>
            </a:pPr>
            <a:r>
              <a:rPr lang="en-US" altLang="zh-CN" sz="2800" b="1">
                <a:latin typeface="+mn-lt"/>
              </a:rPr>
              <a:t>10</a:t>
            </a:r>
          </a:p>
        </p:txBody>
      </p:sp>
      <p:sp>
        <p:nvSpPr>
          <p:cNvPr id="16" name="Rectangle 14"/>
          <p:cNvSpPr>
            <a:spLocks noChangeArrowheads="1"/>
          </p:cNvSpPr>
          <p:nvPr/>
        </p:nvSpPr>
        <p:spPr bwMode="auto">
          <a:xfrm>
            <a:off x="1571601" y="3143248"/>
            <a:ext cx="2714647" cy="430887"/>
          </a:xfrm>
          <a:prstGeom prst="rect">
            <a:avLst/>
          </a:prstGeom>
          <a:noFill/>
          <a:ln w="6350">
            <a:solidFill>
              <a:srgbClr val="008000"/>
            </a:solidFill>
            <a:miter lim="800000"/>
            <a:headEnd/>
            <a:tailEnd/>
          </a:ln>
        </p:spPr>
        <p:txBody>
          <a:bodyPr wrap="square" tIns="0" bIns="0" anchor="ctr" anchorCtr="1">
            <a:spAutoFit/>
          </a:bodyPr>
          <a:lstStyle/>
          <a:p>
            <a:r>
              <a:rPr lang="en-US" altLang="zh-CN" sz="2800" b="1">
                <a:solidFill>
                  <a:srgbClr val="0000FF"/>
                </a:solidFill>
                <a:latin typeface="+mn-lt"/>
              </a:rPr>
              <a:t>1</a:t>
            </a:r>
            <a:r>
              <a:rPr lang="zh-CN" altLang="en-US" sz="2800" b="1">
                <a:solidFill>
                  <a:srgbClr val="0000FF"/>
                </a:solidFill>
                <a:latin typeface="+mn-lt"/>
              </a:rPr>
              <a:t>，</a:t>
            </a:r>
            <a:r>
              <a:rPr lang="en-US" altLang="zh-CN" sz="2800" b="1">
                <a:solidFill>
                  <a:srgbClr val="0000FF"/>
                </a:solidFill>
                <a:latin typeface="+mn-lt"/>
              </a:rPr>
              <a:t>2</a:t>
            </a:r>
            <a:r>
              <a:rPr lang="zh-CN" altLang="en-US" sz="2800" b="1">
                <a:latin typeface="+mn-lt"/>
              </a:rPr>
              <a:t>，</a:t>
            </a:r>
            <a:r>
              <a:rPr lang="en-US" altLang="zh-CN" sz="2800" b="1">
                <a:latin typeface="+mn-lt"/>
              </a:rPr>
              <a:t>3</a:t>
            </a:r>
            <a:r>
              <a:rPr lang="zh-CN" altLang="en-US" sz="2800" b="1">
                <a:latin typeface="+mn-lt"/>
              </a:rPr>
              <a:t>，</a:t>
            </a:r>
            <a:r>
              <a:rPr lang="en-US" altLang="zh-CN" sz="2800" b="1">
                <a:latin typeface="+mn-lt"/>
              </a:rPr>
              <a:t>2</a:t>
            </a:r>
            <a:r>
              <a:rPr lang="zh-CN" altLang="en-US" sz="2800" b="1">
                <a:latin typeface="+mn-lt"/>
              </a:rPr>
              <a:t>，</a:t>
            </a:r>
            <a:r>
              <a:rPr lang="en-US" altLang="zh-CN" sz="2800" b="1">
                <a:latin typeface="+mn-lt"/>
              </a:rPr>
              <a:t>2</a:t>
            </a:r>
          </a:p>
        </p:txBody>
      </p:sp>
      <p:sp>
        <p:nvSpPr>
          <p:cNvPr id="17" name="Rectangle 15"/>
          <p:cNvSpPr>
            <a:spLocks noChangeArrowheads="1"/>
          </p:cNvSpPr>
          <p:nvPr/>
        </p:nvSpPr>
        <p:spPr bwMode="auto">
          <a:xfrm>
            <a:off x="1821087" y="3863973"/>
            <a:ext cx="2214582" cy="430887"/>
          </a:xfrm>
          <a:prstGeom prst="rect">
            <a:avLst/>
          </a:prstGeom>
          <a:noFill/>
          <a:ln w="6350">
            <a:solidFill>
              <a:srgbClr val="008000"/>
            </a:solidFill>
            <a:miter lim="800000"/>
            <a:headEnd/>
            <a:tailEnd/>
          </a:ln>
        </p:spPr>
        <p:txBody>
          <a:bodyPr wrap="square" tIns="0" bIns="0" anchor="ctr" anchorCtr="1">
            <a:spAutoFit/>
          </a:bodyPr>
          <a:lstStyle/>
          <a:p>
            <a:r>
              <a:rPr lang="en-US" altLang="zh-CN" sz="2800" b="1" dirty="0">
                <a:solidFill>
                  <a:srgbClr val="0000FF"/>
                </a:solidFill>
                <a:latin typeface="+mn-lt"/>
              </a:rPr>
              <a:t>3</a:t>
            </a:r>
            <a:r>
              <a:rPr lang="zh-CN" altLang="en-US" sz="2800" b="1" dirty="0">
                <a:latin typeface="+mn-lt"/>
              </a:rPr>
              <a:t>，</a:t>
            </a:r>
            <a:r>
              <a:rPr lang="en-US" altLang="zh-CN" sz="2800" b="1" dirty="0">
                <a:latin typeface="+mn-lt"/>
              </a:rPr>
              <a:t>3</a:t>
            </a:r>
            <a:r>
              <a:rPr lang="zh-CN" altLang="en-US" sz="2800" b="1" dirty="0">
                <a:latin typeface="+mn-lt"/>
              </a:rPr>
              <a:t>，</a:t>
            </a:r>
            <a:r>
              <a:rPr lang="en-US" altLang="zh-CN" sz="2800" b="1" dirty="0">
                <a:solidFill>
                  <a:srgbClr val="CC0066"/>
                </a:solidFill>
                <a:latin typeface="+mn-lt"/>
              </a:rPr>
              <a:t>2</a:t>
            </a:r>
            <a:r>
              <a:rPr lang="zh-CN" altLang="en-US" sz="2800" b="1" dirty="0">
                <a:solidFill>
                  <a:srgbClr val="CC0066"/>
                </a:solidFill>
                <a:latin typeface="+mn-lt"/>
              </a:rPr>
              <a:t>，</a:t>
            </a:r>
            <a:r>
              <a:rPr lang="en-US" altLang="zh-CN" sz="2800" b="1" dirty="0">
                <a:solidFill>
                  <a:srgbClr val="CC0066"/>
                </a:solidFill>
                <a:latin typeface="+mn-lt"/>
              </a:rPr>
              <a:t>2</a:t>
            </a:r>
          </a:p>
        </p:txBody>
      </p:sp>
      <p:sp>
        <p:nvSpPr>
          <p:cNvPr id="18" name="Line 16"/>
          <p:cNvSpPr>
            <a:spLocks noChangeShapeType="1"/>
          </p:cNvSpPr>
          <p:nvPr/>
        </p:nvSpPr>
        <p:spPr bwMode="auto">
          <a:xfrm>
            <a:off x="2928926" y="3586161"/>
            <a:ext cx="0" cy="287337"/>
          </a:xfrm>
          <a:prstGeom prst="line">
            <a:avLst/>
          </a:prstGeom>
          <a:noFill/>
          <a:ln w="6350">
            <a:solidFill>
              <a:srgbClr val="008000"/>
            </a:solidFill>
            <a:round/>
            <a:headEnd/>
            <a:tailEnd type="triangle" w="med" len="med"/>
          </a:ln>
        </p:spPr>
        <p:txBody>
          <a:bodyPr/>
          <a:lstStyle/>
          <a:p>
            <a:endParaRPr lang="zh-CN" altLang="en-US" sz="2800">
              <a:latin typeface="+mn-lt"/>
            </a:endParaRPr>
          </a:p>
        </p:txBody>
      </p:sp>
      <p:sp>
        <p:nvSpPr>
          <p:cNvPr id="19" name="Rectangle 17"/>
          <p:cNvSpPr>
            <a:spLocks noChangeArrowheads="1"/>
          </p:cNvSpPr>
          <p:nvPr/>
        </p:nvSpPr>
        <p:spPr bwMode="auto">
          <a:xfrm>
            <a:off x="2107933" y="4594225"/>
            <a:ext cx="1643080" cy="334963"/>
          </a:xfrm>
          <a:prstGeom prst="rect">
            <a:avLst/>
          </a:prstGeom>
          <a:noFill/>
          <a:ln w="6350">
            <a:solidFill>
              <a:srgbClr val="008000"/>
            </a:solidFill>
            <a:miter lim="800000"/>
            <a:headEnd/>
            <a:tailEnd/>
          </a:ln>
        </p:spPr>
        <p:txBody>
          <a:bodyPr wrap="none" tIns="0" bIns="0" anchor="ctr" anchorCtr="1"/>
          <a:lstStyle/>
          <a:p>
            <a:r>
              <a:rPr lang="en-US" altLang="zh-CN" sz="2800" b="1" dirty="0">
                <a:solidFill>
                  <a:srgbClr val="006600"/>
                </a:solidFill>
                <a:latin typeface="+mn-lt"/>
              </a:rPr>
              <a:t>3</a:t>
            </a:r>
            <a:r>
              <a:rPr lang="zh-CN" altLang="en-US" sz="2800" b="1" dirty="0">
                <a:solidFill>
                  <a:srgbClr val="006600"/>
                </a:solidFill>
                <a:latin typeface="+mn-lt"/>
              </a:rPr>
              <a:t>，</a:t>
            </a:r>
            <a:r>
              <a:rPr lang="en-US" altLang="zh-CN" sz="2800" b="1" dirty="0">
                <a:solidFill>
                  <a:srgbClr val="006600"/>
                </a:solidFill>
                <a:latin typeface="+mn-lt"/>
              </a:rPr>
              <a:t>3</a:t>
            </a:r>
            <a:r>
              <a:rPr lang="zh-CN" altLang="en-US" sz="2800" b="1" dirty="0">
                <a:latin typeface="+mn-lt"/>
              </a:rPr>
              <a:t>，</a:t>
            </a:r>
            <a:r>
              <a:rPr lang="en-US" altLang="zh-CN" sz="2800" b="1" dirty="0">
                <a:solidFill>
                  <a:srgbClr val="CC0066"/>
                </a:solidFill>
                <a:latin typeface="+mn-lt"/>
              </a:rPr>
              <a:t>4</a:t>
            </a:r>
          </a:p>
        </p:txBody>
      </p:sp>
      <p:sp>
        <p:nvSpPr>
          <p:cNvPr id="20" name="Line 18"/>
          <p:cNvSpPr>
            <a:spLocks noChangeShapeType="1"/>
          </p:cNvSpPr>
          <p:nvPr/>
        </p:nvSpPr>
        <p:spPr bwMode="auto">
          <a:xfrm>
            <a:off x="2928926" y="4306888"/>
            <a:ext cx="0" cy="287337"/>
          </a:xfrm>
          <a:prstGeom prst="line">
            <a:avLst/>
          </a:prstGeom>
          <a:noFill/>
          <a:ln w="6350">
            <a:solidFill>
              <a:srgbClr val="008000"/>
            </a:solidFill>
            <a:round/>
            <a:headEnd/>
            <a:tailEnd type="triangle" w="med" len="med"/>
          </a:ln>
        </p:spPr>
        <p:txBody>
          <a:bodyPr/>
          <a:lstStyle/>
          <a:p>
            <a:endParaRPr lang="zh-CN" altLang="en-US" sz="2800">
              <a:latin typeface="+mn-lt"/>
            </a:endParaRPr>
          </a:p>
        </p:txBody>
      </p:sp>
      <p:sp>
        <p:nvSpPr>
          <p:cNvPr id="21" name="Rectangle 19"/>
          <p:cNvSpPr>
            <a:spLocks noChangeArrowheads="1"/>
          </p:cNvSpPr>
          <p:nvPr/>
        </p:nvSpPr>
        <p:spPr bwMode="auto">
          <a:xfrm>
            <a:off x="2403208" y="5216535"/>
            <a:ext cx="1062053" cy="360363"/>
          </a:xfrm>
          <a:prstGeom prst="rect">
            <a:avLst/>
          </a:prstGeom>
          <a:noFill/>
          <a:ln w="6350">
            <a:solidFill>
              <a:srgbClr val="008000"/>
            </a:solidFill>
            <a:miter lim="800000"/>
            <a:headEnd/>
            <a:tailEnd/>
          </a:ln>
        </p:spPr>
        <p:txBody>
          <a:bodyPr wrap="none" tIns="0" bIns="0" anchor="ctr" anchorCtr="1"/>
          <a:lstStyle/>
          <a:p>
            <a:r>
              <a:rPr lang="en-US" altLang="zh-CN" sz="2800" b="1" dirty="0">
                <a:latin typeface="+mn-lt"/>
              </a:rPr>
              <a:t>6</a:t>
            </a:r>
            <a:r>
              <a:rPr lang="zh-CN" altLang="en-US" sz="2800" b="1" dirty="0">
                <a:latin typeface="+mn-lt"/>
              </a:rPr>
              <a:t>，</a:t>
            </a:r>
            <a:r>
              <a:rPr lang="en-US" altLang="zh-CN" sz="2800" b="1" dirty="0">
                <a:latin typeface="+mn-lt"/>
              </a:rPr>
              <a:t>4</a:t>
            </a:r>
          </a:p>
        </p:txBody>
      </p:sp>
      <p:sp>
        <p:nvSpPr>
          <p:cNvPr id="22" name="Line 20"/>
          <p:cNvSpPr>
            <a:spLocks noChangeShapeType="1"/>
          </p:cNvSpPr>
          <p:nvPr/>
        </p:nvSpPr>
        <p:spPr bwMode="auto">
          <a:xfrm>
            <a:off x="2928926" y="4929198"/>
            <a:ext cx="0" cy="287337"/>
          </a:xfrm>
          <a:prstGeom prst="line">
            <a:avLst/>
          </a:prstGeom>
          <a:noFill/>
          <a:ln w="6350">
            <a:solidFill>
              <a:srgbClr val="008000"/>
            </a:solidFill>
            <a:round/>
            <a:headEnd/>
            <a:tailEnd type="triangle" w="med" len="med"/>
          </a:ln>
        </p:spPr>
        <p:txBody>
          <a:bodyPr/>
          <a:lstStyle/>
          <a:p>
            <a:endParaRPr lang="zh-CN" altLang="en-US" sz="2800">
              <a:latin typeface="+mn-lt"/>
            </a:endParaRPr>
          </a:p>
        </p:txBody>
      </p:sp>
      <p:sp>
        <p:nvSpPr>
          <p:cNvPr id="23" name="Line 23"/>
          <p:cNvSpPr>
            <a:spLocks noChangeShapeType="1"/>
          </p:cNvSpPr>
          <p:nvPr/>
        </p:nvSpPr>
        <p:spPr bwMode="auto">
          <a:xfrm flipH="1">
            <a:off x="4716463" y="4797425"/>
            <a:ext cx="215900" cy="360363"/>
          </a:xfrm>
          <a:prstGeom prst="line">
            <a:avLst/>
          </a:prstGeom>
          <a:noFill/>
          <a:ln w="9525">
            <a:solidFill>
              <a:schemeClr val="tx1"/>
            </a:solidFill>
            <a:round/>
            <a:headEnd/>
            <a:tailEnd/>
          </a:ln>
        </p:spPr>
        <p:txBody>
          <a:bodyPr/>
          <a:lstStyle/>
          <a:p>
            <a:endParaRPr lang="zh-CN" altLang="en-US" sz="2800" b="1">
              <a:latin typeface="+mn-lt"/>
            </a:endParaRPr>
          </a:p>
        </p:txBody>
      </p:sp>
      <p:sp>
        <p:nvSpPr>
          <p:cNvPr id="24" name="Line 24"/>
          <p:cNvSpPr>
            <a:spLocks noChangeShapeType="1"/>
          </p:cNvSpPr>
          <p:nvPr/>
        </p:nvSpPr>
        <p:spPr bwMode="auto">
          <a:xfrm>
            <a:off x="5076825" y="4797425"/>
            <a:ext cx="215900" cy="360363"/>
          </a:xfrm>
          <a:prstGeom prst="line">
            <a:avLst/>
          </a:prstGeom>
          <a:noFill/>
          <a:ln w="9525">
            <a:solidFill>
              <a:schemeClr val="tx1"/>
            </a:solidFill>
            <a:round/>
            <a:headEnd/>
            <a:tailEnd/>
          </a:ln>
        </p:spPr>
        <p:txBody>
          <a:bodyPr/>
          <a:lstStyle/>
          <a:p>
            <a:endParaRPr lang="zh-CN" altLang="en-US" sz="2800" b="1">
              <a:latin typeface="+mn-lt"/>
            </a:endParaRPr>
          </a:p>
        </p:txBody>
      </p:sp>
      <p:sp>
        <p:nvSpPr>
          <p:cNvPr id="25" name="Line 25"/>
          <p:cNvSpPr>
            <a:spLocks noChangeShapeType="1"/>
          </p:cNvSpPr>
          <p:nvPr/>
        </p:nvSpPr>
        <p:spPr bwMode="auto">
          <a:xfrm flipH="1">
            <a:off x="6516688" y="4005263"/>
            <a:ext cx="215900" cy="360362"/>
          </a:xfrm>
          <a:prstGeom prst="line">
            <a:avLst/>
          </a:prstGeom>
          <a:noFill/>
          <a:ln w="9525">
            <a:solidFill>
              <a:schemeClr val="tx1"/>
            </a:solidFill>
            <a:round/>
            <a:headEnd/>
            <a:tailEnd/>
          </a:ln>
        </p:spPr>
        <p:txBody>
          <a:bodyPr/>
          <a:lstStyle/>
          <a:p>
            <a:endParaRPr lang="zh-CN" altLang="en-US" sz="2800" b="1">
              <a:latin typeface="+mn-lt"/>
            </a:endParaRPr>
          </a:p>
        </p:txBody>
      </p:sp>
      <p:sp>
        <p:nvSpPr>
          <p:cNvPr id="26" name="Line 26"/>
          <p:cNvSpPr>
            <a:spLocks noChangeShapeType="1"/>
          </p:cNvSpPr>
          <p:nvPr/>
        </p:nvSpPr>
        <p:spPr bwMode="auto">
          <a:xfrm>
            <a:off x="6877050" y="4005263"/>
            <a:ext cx="215900" cy="360362"/>
          </a:xfrm>
          <a:prstGeom prst="line">
            <a:avLst/>
          </a:prstGeom>
          <a:noFill/>
          <a:ln w="9525">
            <a:solidFill>
              <a:schemeClr val="tx1"/>
            </a:solidFill>
            <a:round/>
            <a:headEnd/>
            <a:tailEnd/>
          </a:ln>
        </p:spPr>
        <p:txBody>
          <a:bodyPr/>
          <a:lstStyle/>
          <a:p>
            <a:endParaRPr lang="zh-CN" altLang="en-US" sz="2800" b="1">
              <a:latin typeface="+mn-lt"/>
            </a:endParaRPr>
          </a:p>
        </p:txBody>
      </p:sp>
      <p:sp>
        <p:nvSpPr>
          <p:cNvPr id="27" name="Line 27"/>
          <p:cNvSpPr>
            <a:spLocks noChangeShapeType="1"/>
          </p:cNvSpPr>
          <p:nvPr/>
        </p:nvSpPr>
        <p:spPr bwMode="auto">
          <a:xfrm flipH="1">
            <a:off x="5075238" y="4005263"/>
            <a:ext cx="215900" cy="360362"/>
          </a:xfrm>
          <a:prstGeom prst="line">
            <a:avLst/>
          </a:prstGeom>
          <a:noFill/>
          <a:ln w="9525">
            <a:solidFill>
              <a:schemeClr val="tx1"/>
            </a:solidFill>
            <a:round/>
            <a:headEnd/>
            <a:tailEnd/>
          </a:ln>
        </p:spPr>
        <p:txBody>
          <a:bodyPr/>
          <a:lstStyle/>
          <a:p>
            <a:endParaRPr lang="zh-CN" altLang="en-US" sz="2800" b="1">
              <a:latin typeface="+mn-lt"/>
            </a:endParaRPr>
          </a:p>
        </p:txBody>
      </p:sp>
      <p:sp>
        <p:nvSpPr>
          <p:cNvPr id="28" name="Line 28"/>
          <p:cNvSpPr>
            <a:spLocks noChangeShapeType="1"/>
          </p:cNvSpPr>
          <p:nvPr/>
        </p:nvSpPr>
        <p:spPr bwMode="auto">
          <a:xfrm>
            <a:off x="5435600" y="4005263"/>
            <a:ext cx="215900" cy="360362"/>
          </a:xfrm>
          <a:prstGeom prst="line">
            <a:avLst/>
          </a:prstGeom>
          <a:noFill/>
          <a:ln w="9525">
            <a:solidFill>
              <a:schemeClr val="tx1"/>
            </a:solidFill>
            <a:round/>
            <a:headEnd/>
            <a:tailEnd/>
          </a:ln>
        </p:spPr>
        <p:txBody>
          <a:bodyPr/>
          <a:lstStyle/>
          <a:p>
            <a:endParaRPr lang="zh-CN" altLang="en-US" sz="2800" b="1">
              <a:latin typeface="+mn-lt"/>
            </a:endParaRPr>
          </a:p>
        </p:txBody>
      </p:sp>
      <p:sp>
        <p:nvSpPr>
          <p:cNvPr id="29" name="Line 29"/>
          <p:cNvSpPr>
            <a:spLocks noChangeShapeType="1"/>
          </p:cNvSpPr>
          <p:nvPr/>
        </p:nvSpPr>
        <p:spPr bwMode="auto">
          <a:xfrm flipH="1">
            <a:off x="5508625" y="3154363"/>
            <a:ext cx="431800" cy="468312"/>
          </a:xfrm>
          <a:prstGeom prst="line">
            <a:avLst/>
          </a:prstGeom>
          <a:noFill/>
          <a:ln w="9525">
            <a:solidFill>
              <a:schemeClr val="tx1"/>
            </a:solidFill>
            <a:round/>
            <a:headEnd/>
            <a:tailEnd/>
          </a:ln>
        </p:spPr>
        <p:txBody>
          <a:bodyPr/>
          <a:lstStyle/>
          <a:p>
            <a:endParaRPr lang="zh-CN" altLang="en-US" sz="2800" b="1">
              <a:latin typeface="+mn-lt"/>
            </a:endParaRPr>
          </a:p>
        </p:txBody>
      </p:sp>
      <p:sp>
        <p:nvSpPr>
          <p:cNvPr id="30" name="Line 30"/>
          <p:cNvSpPr>
            <a:spLocks noChangeShapeType="1"/>
          </p:cNvSpPr>
          <p:nvPr/>
        </p:nvSpPr>
        <p:spPr bwMode="auto">
          <a:xfrm>
            <a:off x="6227763" y="3154363"/>
            <a:ext cx="431800" cy="468312"/>
          </a:xfrm>
          <a:prstGeom prst="line">
            <a:avLst/>
          </a:prstGeom>
          <a:noFill/>
          <a:ln w="9525">
            <a:solidFill>
              <a:schemeClr val="tx1"/>
            </a:solidFill>
            <a:round/>
            <a:headEnd/>
            <a:tailEnd/>
          </a:ln>
        </p:spPr>
        <p:txBody>
          <a:bodyPr/>
          <a:lstStyle/>
          <a:p>
            <a:endParaRPr lang="zh-CN" altLang="en-US" sz="2800" b="1">
              <a:latin typeface="+mn-l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200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10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1000"/>
                                        <p:tgtEl>
                                          <p:spTgt spid="7"/>
                                        </p:tgtEl>
                                      </p:cBhvr>
                                    </p:animEffect>
                                  </p:childTnLst>
                                </p:cTn>
                              </p:par>
                            </p:childTnLst>
                          </p:cTn>
                        </p:par>
                        <p:par>
                          <p:cTn id="13" fill="hold">
                            <p:stCondLst>
                              <p:cond delay="1000"/>
                            </p:stCondLst>
                            <p:childTnLst>
                              <p:par>
                                <p:cTn id="14" presetID="22" presetClass="entr" presetSubtype="8" fill="hold" grpId="0"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left)">
                                      <p:cBhvr>
                                        <p:cTn id="16" dur="1000"/>
                                        <p:tgtEl>
                                          <p:spTgt spid="8"/>
                                        </p:tgtEl>
                                      </p:cBhvr>
                                    </p:animEffect>
                                  </p:childTnLst>
                                </p:cTn>
                              </p:par>
                            </p:childTnLst>
                          </p:cTn>
                        </p:par>
                        <p:par>
                          <p:cTn id="17" fill="hold">
                            <p:stCondLst>
                              <p:cond delay="2000"/>
                            </p:stCondLst>
                            <p:childTnLst>
                              <p:par>
                                <p:cTn id="18" presetID="22" presetClass="entr" presetSubtype="4" fill="hold" grpId="0" nodeType="afterEffect">
                                  <p:stCondLst>
                                    <p:cond delay="0"/>
                                  </p:stCondLst>
                                  <p:childTnLst>
                                    <p:set>
                                      <p:cBhvr>
                                        <p:cTn id="19" dur="1" fill="hold">
                                          <p:stCondLst>
                                            <p:cond delay="0"/>
                                          </p:stCondLst>
                                        </p:cTn>
                                        <p:tgtEl>
                                          <p:spTgt spid="23"/>
                                        </p:tgtEl>
                                        <p:attrNameLst>
                                          <p:attrName>style.visibility</p:attrName>
                                        </p:attrNameLst>
                                      </p:cBhvr>
                                      <p:to>
                                        <p:strVal val="visible"/>
                                      </p:to>
                                    </p:set>
                                    <p:animEffect transition="in" filter="wipe(down)">
                                      <p:cBhvr>
                                        <p:cTn id="20" dur="1000"/>
                                        <p:tgtEl>
                                          <p:spTgt spid="23"/>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24"/>
                                        </p:tgtEl>
                                        <p:attrNameLst>
                                          <p:attrName>style.visibility</p:attrName>
                                        </p:attrNameLst>
                                      </p:cBhvr>
                                      <p:to>
                                        <p:strVal val="visible"/>
                                      </p:to>
                                    </p:set>
                                    <p:animEffect transition="in" filter="wipe(down)">
                                      <p:cBhvr>
                                        <p:cTn id="23" dur="1000"/>
                                        <p:tgtEl>
                                          <p:spTgt spid="24"/>
                                        </p:tgtEl>
                                      </p:cBhvr>
                                    </p:animEffect>
                                  </p:childTnLst>
                                </p:cTn>
                              </p:par>
                            </p:childTnLst>
                          </p:cTn>
                        </p:par>
                        <p:par>
                          <p:cTn id="24" fill="hold">
                            <p:stCondLst>
                              <p:cond delay="3000"/>
                            </p:stCondLst>
                            <p:childTnLst>
                              <p:par>
                                <p:cTn id="25" presetID="22" presetClass="entr" presetSubtype="4" fill="hold" grpId="0" nodeType="after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down)">
                                      <p:cBhvr>
                                        <p:cTn id="27" dur="1000"/>
                                        <p:tgtEl>
                                          <p:spTgt spid="10"/>
                                        </p:tgtEl>
                                      </p:cBhvr>
                                    </p:animEffect>
                                  </p:childTnLst>
                                </p:cTn>
                              </p:par>
                            </p:childTnLst>
                          </p:cTn>
                        </p:par>
                        <p:par>
                          <p:cTn id="28" fill="hold">
                            <p:stCondLst>
                              <p:cond delay="4000"/>
                            </p:stCondLst>
                            <p:childTnLst>
                              <p:par>
                                <p:cTn id="29" presetID="22" presetClass="entr" presetSubtype="1" fill="hold" grpId="0" nodeType="after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wipe(up)">
                                      <p:cBhvr>
                                        <p:cTn id="31" dur="1000"/>
                                        <p:tgtEl>
                                          <p:spTgt spid="18"/>
                                        </p:tgtEl>
                                      </p:cBhvr>
                                    </p:animEffect>
                                  </p:childTnLst>
                                </p:cTn>
                              </p:par>
                            </p:childTnLst>
                          </p:cTn>
                        </p:par>
                        <p:par>
                          <p:cTn id="32" fill="hold">
                            <p:stCondLst>
                              <p:cond delay="5000"/>
                            </p:stCondLst>
                            <p:childTnLst>
                              <p:par>
                                <p:cTn id="33" presetID="22" presetClass="entr" presetSubtype="1" fill="hold" grpId="0" nodeType="after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wipe(up)">
                                      <p:cBhvr>
                                        <p:cTn id="35" dur="1000"/>
                                        <p:tgtEl>
                                          <p:spTgt spid="17"/>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11"/>
                                        </p:tgtEl>
                                        <p:attrNameLst>
                                          <p:attrName>style.visibility</p:attrName>
                                        </p:attrNameLst>
                                      </p:cBhvr>
                                      <p:to>
                                        <p:strVal val="visible"/>
                                      </p:to>
                                    </p:set>
                                    <p:animEffect transition="in" filter="wipe(left)">
                                      <p:cBhvr>
                                        <p:cTn id="40" dur="1000"/>
                                        <p:tgtEl>
                                          <p:spTgt spid="11"/>
                                        </p:tgtEl>
                                      </p:cBhvr>
                                    </p:animEffect>
                                  </p:childTnLst>
                                </p:cTn>
                              </p:par>
                            </p:childTnLst>
                          </p:cTn>
                        </p:par>
                        <p:par>
                          <p:cTn id="41" fill="hold">
                            <p:stCondLst>
                              <p:cond delay="1000"/>
                            </p:stCondLst>
                            <p:childTnLst>
                              <p:par>
                                <p:cTn id="42" presetID="22" presetClass="entr" presetSubtype="8" fill="hold" grpId="0" nodeType="afterEffect">
                                  <p:stCondLst>
                                    <p:cond delay="0"/>
                                  </p:stCondLst>
                                  <p:childTnLst>
                                    <p:set>
                                      <p:cBhvr>
                                        <p:cTn id="43" dur="1" fill="hold">
                                          <p:stCondLst>
                                            <p:cond delay="0"/>
                                          </p:stCondLst>
                                        </p:cTn>
                                        <p:tgtEl>
                                          <p:spTgt spid="12"/>
                                        </p:tgtEl>
                                        <p:attrNameLst>
                                          <p:attrName>style.visibility</p:attrName>
                                        </p:attrNameLst>
                                      </p:cBhvr>
                                      <p:to>
                                        <p:strVal val="visible"/>
                                      </p:to>
                                    </p:set>
                                    <p:animEffect transition="in" filter="wipe(left)">
                                      <p:cBhvr>
                                        <p:cTn id="44" dur="1000"/>
                                        <p:tgtEl>
                                          <p:spTgt spid="12"/>
                                        </p:tgtEl>
                                      </p:cBhvr>
                                    </p:animEffect>
                                  </p:childTnLst>
                                </p:cTn>
                              </p:par>
                            </p:childTnLst>
                          </p:cTn>
                        </p:par>
                        <p:par>
                          <p:cTn id="45" fill="hold">
                            <p:stCondLst>
                              <p:cond delay="2000"/>
                            </p:stCondLst>
                            <p:childTnLst>
                              <p:par>
                                <p:cTn id="46" presetID="22" presetClass="entr" presetSubtype="4" fill="hold" grpId="0" nodeType="afterEffect">
                                  <p:stCondLst>
                                    <p:cond delay="0"/>
                                  </p:stCondLst>
                                  <p:childTnLst>
                                    <p:set>
                                      <p:cBhvr>
                                        <p:cTn id="47" dur="1" fill="hold">
                                          <p:stCondLst>
                                            <p:cond delay="0"/>
                                          </p:stCondLst>
                                        </p:cTn>
                                        <p:tgtEl>
                                          <p:spTgt spid="25"/>
                                        </p:tgtEl>
                                        <p:attrNameLst>
                                          <p:attrName>style.visibility</p:attrName>
                                        </p:attrNameLst>
                                      </p:cBhvr>
                                      <p:to>
                                        <p:strVal val="visible"/>
                                      </p:to>
                                    </p:set>
                                    <p:animEffect transition="in" filter="wipe(down)">
                                      <p:cBhvr>
                                        <p:cTn id="48" dur="1000"/>
                                        <p:tgtEl>
                                          <p:spTgt spid="25"/>
                                        </p:tgtEl>
                                      </p:cBhvr>
                                    </p:animEffect>
                                  </p:childTnLst>
                                </p:cTn>
                              </p:par>
                              <p:par>
                                <p:cTn id="49" presetID="22" presetClass="entr" presetSubtype="4" fill="hold" grpId="0" nodeType="withEffect">
                                  <p:stCondLst>
                                    <p:cond delay="0"/>
                                  </p:stCondLst>
                                  <p:childTnLst>
                                    <p:set>
                                      <p:cBhvr>
                                        <p:cTn id="50" dur="1" fill="hold">
                                          <p:stCondLst>
                                            <p:cond delay="0"/>
                                          </p:stCondLst>
                                        </p:cTn>
                                        <p:tgtEl>
                                          <p:spTgt spid="26"/>
                                        </p:tgtEl>
                                        <p:attrNameLst>
                                          <p:attrName>style.visibility</p:attrName>
                                        </p:attrNameLst>
                                      </p:cBhvr>
                                      <p:to>
                                        <p:strVal val="visible"/>
                                      </p:to>
                                    </p:set>
                                    <p:animEffect transition="in" filter="wipe(down)">
                                      <p:cBhvr>
                                        <p:cTn id="51" dur="1000"/>
                                        <p:tgtEl>
                                          <p:spTgt spid="26"/>
                                        </p:tgtEl>
                                      </p:cBhvr>
                                    </p:animEffect>
                                  </p:childTnLst>
                                </p:cTn>
                              </p:par>
                            </p:childTnLst>
                          </p:cTn>
                        </p:par>
                        <p:par>
                          <p:cTn id="52" fill="hold">
                            <p:stCondLst>
                              <p:cond delay="3000"/>
                            </p:stCondLst>
                            <p:childTnLst>
                              <p:par>
                                <p:cTn id="53" presetID="22" presetClass="entr" presetSubtype="4" fill="hold" grpId="0" nodeType="afterEffect">
                                  <p:stCondLst>
                                    <p:cond delay="0"/>
                                  </p:stCondLst>
                                  <p:childTnLst>
                                    <p:set>
                                      <p:cBhvr>
                                        <p:cTn id="54" dur="1" fill="hold">
                                          <p:stCondLst>
                                            <p:cond delay="0"/>
                                          </p:stCondLst>
                                        </p:cTn>
                                        <p:tgtEl>
                                          <p:spTgt spid="13"/>
                                        </p:tgtEl>
                                        <p:attrNameLst>
                                          <p:attrName>style.visibility</p:attrName>
                                        </p:attrNameLst>
                                      </p:cBhvr>
                                      <p:to>
                                        <p:strVal val="visible"/>
                                      </p:to>
                                    </p:set>
                                    <p:animEffect transition="in" filter="wipe(down)">
                                      <p:cBhvr>
                                        <p:cTn id="55" dur="1000"/>
                                        <p:tgtEl>
                                          <p:spTgt spid="13"/>
                                        </p:tgtEl>
                                      </p:cBhvr>
                                    </p:animEffect>
                                  </p:childTnLst>
                                </p:cTn>
                              </p:par>
                            </p:childTnLst>
                          </p:cTn>
                        </p:par>
                        <p:par>
                          <p:cTn id="56" fill="hold">
                            <p:stCondLst>
                              <p:cond delay="4000"/>
                            </p:stCondLst>
                            <p:childTnLst>
                              <p:par>
                                <p:cTn id="57" presetID="22" presetClass="entr" presetSubtype="1" fill="hold" grpId="0" nodeType="afterEffect">
                                  <p:stCondLst>
                                    <p:cond delay="0"/>
                                  </p:stCondLst>
                                  <p:childTnLst>
                                    <p:set>
                                      <p:cBhvr>
                                        <p:cTn id="58" dur="1" fill="hold">
                                          <p:stCondLst>
                                            <p:cond delay="0"/>
                                          </p:stCondLst>
                                        </p:cTn>
                                        <p:tgtEl>
                                          <p:spTgt spid="20"/>
                                        </p:tgtEl>
                                        <p:attrNameLst>
                                          <p:attrName>style.visibility</p:attrName>
                                        </p:attrNameLst>
                                      </p:cBhvr>
                                      <p:to>
                                        <p:strVal val="visible"/>
                                      </p:to>
                                    </p:set>
                                    <p:animEffect transition="in" filter="wipe(up)">
                                      <p:cBhvr>
                                        <p:cTn id="59" dur="1000"/>
                                        <p:tgtEl>
                                          <p:spTgt spid="20"/>
                                        </p:tgtEl>
                                      </p:cBhvr>
                                    </p:animEffect>
                                  </p:childTnLst>
                                </p:cTn>
                              </p:par>
                            </p:childTnLst>
                          </p:cTn>
                        </p:par>
                        <p:par>
                          <p:cTn id="60" fill="hold">
                            <p:stCondLst>
                              <p:cond delay="5000"/>
                            </p:stCondLst>
                            <p:childTnLst>
                              <p:par>
                                <p:cTn id="61" presetID="22" presetClass="entr" presetSubtype="1" fill="hold" grpId="0" nodeType="afterEffect">
                                  <p:stCondLst>
                                    <p:cond delay="0"/>
                                  </p:stCondLst>
                                  <p:childTnLst>
                                    <p:set>
                                      <p:cBhvr>
                                        <p:cTn id="62" dur="1" fill="hold">
                                          <p:stCondLst>
                                            <p:cond delay="0"/>
                                          </p:stCondLst>
                                        </p:cTn>
                                        <p:tgtEl>
                                          <p:spTgt spid="19"/>
                                        </p:tgtEl>
                                        <p:attrNameLst>
                                          <p:attrName>style.visibility</p:attrName>
                                        </p:attrNameLst>
                                      </p:cBhvr>
                                      <p:to>
                                        <p:strVal val="visible"/>
                                      </p:to>
                                    </p:set>
                                    <p:animEffect transition="in" filter="wipe(up)">
                                      <p:cBhvr>
                                        <p:cTn id="63" dur="1000"/>
                                        <p:tgtEl>
                                          <p:spTgt spid="19"/>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grpId="0" nodeType="clickEffect">
                                  <p:stCondLst>
                                    <p:cond delay="0"/>
                                  </p:stCondLst>
                                  <p:childTnLst>
                                    <p:set>
                                      <p:cBhvr>
                                        <p:cTn id="67" dur="1" fill="hold">
                                          <p:stCondLst>
                                            <p:cond delay="0"/>
                                          </p:stCondLst>
                                        </p:cTn>
                                        <p:tgtEl>
                                          <p:spTgt spid="9"/>
                                        </p:tgtEl>
                                        <p:attrNameLst>
                                          <p:attrName>style.visibility</p:attrName>
                                        </p:attrNameLst>
                                      </p:cBhvr>
                                      <p:to>
                                        <p:strVal val="visible"/>
                                      </p:to>
                                    </p:set>
                                    <p:animEffect transition="in" filter="wipe(left)">
                                      <p:cBhvr>
                                        <p:cTn id="68" dur="1000"/>
                                        <p:tgtEl>
                                          <p:spTgt spid="9"/>
                                        </p:tgtEl>
                                      </p:cBhvr>
                                    </p:animEffect>
                                  </p:childTnLst>
                                </p:cTn>
                              </p:par>
                            </p:childTnLst>
                          </p:cTn>
                        </p:par>
                        <p:par>
                          <p:cTn id="69" fill="hold">
                            <p:stCondLst>
                              <p:cond delay="1000"/>
                            </p:stCondLst>
                            <p:childTnLst>
                              <p:par>
                                <p:cTn id="70" presetID="22" presetClass="entr" presetSubtype="4" fill="hold" grpId="0" nodeType="afterEffect">
                                  <p:stCondLst>
                                    <p:cond delay="0"/>
                                  </p:stCondLst>
                                  <p:childTnLst>
                                    <p:set>
                                      <p:cBhvr>
                                        <p:cTn id="71" dur="1" fill="hold">
                                          <p:stCondLst>
                                            <p:cond delay="0"/>
                                          </p:stCondLst>
                                        </p:cTn>
                                        <p:tgtEl>
                                          <p:spTgt spid="27"/>
                                        </p:tgtEl>
                                        <p:attrNameLst>
                                          <p:attrName>style.visibility</p:attrName>
                                        </p:attrNameLst>
                                      </p:cBhvr>
                                      <p:to>
                                        <p:strVal val="visible"/>
                                      </p:to>
                                    </p:set>
                                    <p:animEffect transition="in" filter="wipe(down)">
                                      <p:cBhvr>
                                        <p:cTn id="72" dur="1000"/>
                                        <p:tgtEl>
                                          <p:spTgt spid="27"/>
                                        </p:tgtEl>
                                      </p:cBhvr>
                                    </p:animEffect>
                                  </p:childTnLst>
                                </p:cTn>
                              </p:par>
                              <p:par>
                                <p:cTn id="73" presetID="22" presetClass="entr" presetSubtype="4" fill="hold" grpId="0" nodeType="withEffect">
                                  <p:stCondLst>
                                    <p:cond delay="0"/>
                                  </p:stCondLst>
                                  <p:childTnLst>
                                    <p:set>
                                      <p:cBhvr>
                                        <p:cTn id="74" dur="1" fill="hold">
                                          <p:stCondLst>
                                            <p:cond delay="0"/>
                                          </p:stCondLst>
                                        </p:cTn>
                                        <p:tgtEl>
                                          <p:spTgt spid="28"/>
                                        </p:tgtEl>
                                        <p:attrNameLst>
                                          <p:attrName>style.visibility</p:attrName>
                                        </p:attrNameLst>
                                      </p:cBhvr>
                                      <p:to>
                                        <p:strVal val="visible"/>
                                      </p:to>
                                    </p:set>
                                    <p:animEffect transition="in" filter="wipe(down)">
                                      <p:cBhvr>
                                        <p:cTn id="75" dur="1000"/>
                                        <p:tgtEl>
                                          <p:spTgt spid="28"/>
                                        </p:tgtEl>
                                      </p:cBhvr>
                                    </p:animEffect>
                                  </p:childTnLst>
                                </p:cTn>
                              </p:par>
                            </p:childTnLst>
                          </p:cTn>
                        </p:par>
                        <p:par>
                          <p:cTn id="76" fill="hold">
                            <p:stCondLst>
                              <p:cond delay="2000"/>
                            </p:stCondLst>
                            <p:childTnLst>
                              <p:par>
                                <p:cTn id="77" presetID="22" presetClass="entr" presetSubtype="4" fill="hold" grpId="0" nodeType="afterEffect">
                                  <p:stCondLst>
                                    <p:cond delay="0"/>
                                  </p:stCondLst>
                                  <p:childTnLst>
                                    <p:set>
                                      <p:cBhvr>
                                        <p:cTn id="78" dur="1" fill="hold">
                                          <p:stCondLst>
                                            <p:cond delay="0"/>
                                          </p:stCondLst>
                                        </p:cTn>
                                        <p:tgtEl>
                                          <p:spTgt spid="14"/>
                                        </p:tgtEl>
                                        <p:attrNameLst>
                                          <p:attrName>style.visibility</p:attrName>
                                        </p:attrNameLst>
                                      </p:cBhvr>
                                      <p:to>
                                        <p:strVal val="visible"/>
                                      </p:to>
                                    </p:set>
                                    <p:animEffect transition="in" filter="wipe(down)">
                                      <p:cBhvr>
                                        <p:cTn id="79" dur="1000"/>
                                        <p:tgtEl>
                                          <p:spTgt spid="14"/>
                                        </p:tgtEl>
                                      </p:cBhvr>
                                    </p:animEffect>
                                  </p:childTnLst>
                                </p:cTn>
                              </p:par>
                            </p:childTnLst>
                          </p:cTn>
                        </p:par>
                        <p:par>
                          <p:cTn id="80" fill="hold">
                            <p:stCondLst>
                              <p:cond delay="3000"/>
                            </p:stCondLst>
                            <p:childTnLst>
                              <p:par>
                                <p:cTn id="81" presetID="22" presetClass="entr" presetSubtype="1" fill="hold" grpId="0" nodeType="afterEffect">
                                  <p:stCondLst>
                                    <p:cond delay="0"/>
                                  </p:stCondLst>
                                  <p:childTnLst>
                                    <p:set>
                                      <p:cBhvr>
                                        <p:cTn id="82" dur="1" fill="hold">
                                          <p:stCondLst>
                                            <p:cond delay="0"/>
                                          </p:stCondLst>
                                        </p:cTn>
                                        <p:tgtEl>
                                          <p:spTgt spid="22"/>
                                        </p:tgtEl>
                                        <p:attrNameLst>
                                          <p:attrName>style.visibility</p:attrName>
                                        </p:attrNameLst>
                                      </p:cBhvr>
                                      <p:to>
                                        <p:strVal val="visible"/>
                                      </p:to>
                                    </p:set>
                                    <p:animEffect transition="in" filter="wipe(up)">
                                      <p:cBhvr>
                                        <p:cTn id="83" dur="1000"/>
                                        <p:tgtEl>
                                          <p:spTgt spid="22"/>
                                        </p:tgtEl>
                                      </p:cBhvr>
                                    </p:animEffect>
                                  </p:childTnLst>
                                </p:cTn>
                              </p:par>
                            </p:childTnLst>
                          </p:cTn>
                        </p:par>
                        <p:par>
                          <p:cTn id="84" fill="hold">
                            <p:stCondLst>
                              <p:cond delay="4000"/>
                            </p:stCondLst>
                            <p:childTnLst>
                              <p:par>
                                <p:cTn id="85" presetID="22" presetClass="entr" presetSubtype="1" fill="hold" grpId="0" nodeType="afterEffect">
                                  <p:stCondLst>
                                    <p:cond delay="0"/>
                                  </p:stCondLst>
                                  <p:childTnLst>
                                    <p:set>
                                      <p:cBhvr>
                                        <p:cTn id="86" dur="1" fill="hold">
                                          <p:stCondLst>
                                            <p:cond delay="0"/>
                                          </p:stCondLst>
                                        </p:cTn>
                                        <p:tgtEl>
                                          <p:spTgt spid="21"/>
                                        </p:tgtEl>
                                        <p:attrNameLst>
                                          <p:attrName>style.visibility</p:attrName>
                                        </p:attrNameLst>
                                      </p:cBhvr>
                                      <p:to>
                                        <p:strVal val="visible"/>
                                      </p:to>
                                    </p:set>
                                    <p:animEffect transition="in" filter="wipe(up)">
                                      <p:cBhvr>
                                        <p:cTn id="87" dur="1000"/>
                                        <p:tgtEl>
                                          <p:spTgt spid="21"/>
                                        </p:tgtEl>
                                      </p:cBhvr>
                                    </p:animEffect>
                                  </p:childTnLst>
                                </p:cTn>
                              </p:par>
                            </p:childTnLst>
                          </p:cTn>
                        </p:par>
                        <p:par>
                          <p:cTn id="88" fill="hold">
                            <p:stCondLst>
                              <p:cond delay="5000"/>
                            </p:stCondLst>
                            <p:childTnLst>
                              <p:par>
                                <p:cTn id="89" presetID="22" presetClass="entr" presetSubtype="4" fill="hold" grpId="0" nodeType="afterEffect">
                                  <p:stCondLst>
                                    <p:cond delay="1000"/>
                                  </p:stCondLst>
                                  <p:childTnLst>
                                    <p:set>
                                      <p:cBhvr>
                                        <p:cTn id="90" dur="1" fill="hold">
                                          <p:stCondLst>
                                            <p:cond delay="0"/>
                                          </p:stCondLst>
                                        </p:cTn>
                                        <p:tgtEl>
                                          <p:spTgt spid="29"/>
                                        </p:tgtEl>
                                        <p:attrNameLst>
                                          <p:attrName>style.visibility</p:attrName>
                                        </p:attrNameLst>
                                      </p:cBhvr>
                                      <p:to>
                                        <p:strVal val="visible"/>
                                      </p:to>
                                    </p:set>
                                    <p:animEffect transition="in" filter="wipe(down)">
                                      <p:cBhvr>
                                        <p:cTn id="91" dur="1000"/>
                                        <p:tgtEl>
                                          <p:spTgt spid="29"/>
                                        </p:tgtEl>
                                      </p:cBhvr>
                                    </p:animEffect>
                                  </p:childTnLst>
                                </p:cTn>
                              </p:par>
                              <p:par>
                                <p:cTn id="92" presetID="22" presetClass="entr" presetSubtype="4" fill="hold" grpId="0" nodeType="withEffect">
                                  <p:stCondLst>
                                    <p:cond delay="1000"/>
                                  </p:stCondLst>
                                  <p:childTnLst>
                                    <p:set>
                                      <p:cBhvr>
                                        <p:cTn id="93" dur="1" fill="hold">
                                          <p:stCondLst>
                                            <p:cond delay="0"/>
                                          </p:stCondLst>
                                        </p:cTn>
                                        <p:tgtEl>
                                          <p:spTgt spid="30"/>
                                        </p:tgtEl>
                                        <p:attrNameLst>
                                          <p:attrName>style.visibility</p:attrName>
                                        </p:attrNameLst>
                                      </p:cBhvr>
                                      <p:to>
                                        <p:strVal val="visible"/>
                                      </p:to>
                                    </p:set>
                                    <p:animEffect transition="in" filter="wipe(down)">
                                      <p:cBhvr>
                                        <p:cTn id="94" dur="1000"/>
                                        <p:tgtEl>
                                          <p:spTgt spid="30"/>
                                        </p:tgtEl>
                                      </p:cBhvr>
                                    </p:animEffect>
                                  </p:childTnLst>
                                </p:cTn>
                              </p:par>
                            </p:childTnLst>
                          </p:cTn>
                        </p:par>
                        <p:par>
                          <p:cTn id="95" fill="hold">
                            <p:stCondLst>
                              <p:cond delay="7000"/>
                            </p:stCondLst>
                            <p:childTnLst>
                              <p:par>
                                <p:cTn id="96" presetID="22" presetClass="entr" presetSubtype="4" fill="hold" grpId="0" nodeType="afterEffect">
                                  <p:stCondLst>
                                    <p:cond delay="0"/>
                                  </p:stCondLst>
                                  <p:childTnLst>
                                    <p:set>
                                      <p:cBhvr>
                                        <p:cTn id="97" dur="1" fill="hold">
                                          <p:stCondLst>
                                            <p:cond delay="0"/>
                                          </p:stCondLst>
                                        </p:cTn>
                                        <p:tgtEl>
                                          <p:spTgt spid="15"/>
                                        </p:tgtEl>
                                        <p:attrNameLst>
                                          <p:attrName>style.visibility</p:attrName>
                                        </p:attrNameLst>
                                      </p:cBhvr>
                                      <p:to>
                                        <p:strVal val="visible"/>
                                      </p:to>
                                    </p:set>
                                    <p:animEffect transition="in" filter="wipe(down)">
                                      <p:cBhvr>
                                        <p:cTn id="98"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1000125" y="274638"/>
            <a:ext cx="7215188" cy="1143000"/>
          </a:xfrm>
        </p:spPr>
        <p:txBody>
          <a:bodyPr/>
          <a:lstStyle/>
          <a:p>
            <a:pPr eaLnBrk="1" hangingPunct="1"/>
            <a:r>
              <a:rPr lang="zh-CN" altLang="en-US" smtClean="0"/>
              <a:t>基本概念</a:t>
            </a:r>
          </a:p>
        </p:txBody>
      </p:sp>
      <p:sp>
        <p:nvSpPr>
          <p:cNvPr id="13316" name="Rectangle 3"/>
          <p:cNvSpPr>
            <a:spLocks noGrp="1" noChangeArrowheads="1"/>
          </p:cNvSpPr>
          <p:nvPr>
            <p:ph idx="1"/>
          </p:nvPr>
        </p:nvSpPr>
        <p:spPr>
          <a:xfrm>
            <a:off x="1000125" y="1639341"/>
            <a:ext cx="7215188" cy="4525963"/>
          </a:xfrm>
        </p:spPr>
        <p:txBody>
          <a:bodyPr/>
          <a:lstStyle/>
          <a:p>
            <a:pPr eaLnBrk="1" hangingPunct="1"/>
            <a:r>
              <a:rPr lang="zh-CN" altLang="en-US" smtClean="0">
                <a:solidFill>
                  <a:srgbClr val="0000FF"/>
                </a:solidFill>
              </a:rPr>
              <a:t>树的结点</a:t>
            </a:r>
            <a:r>
              <a:rPr lang="zh-CN" altLang="en-US" smtClean="0"/>
              <a:t>：包含一个数据元素及若干个指针</a:t>
            </a:r>
            <a:r>
              <a:rPr lang="en-US" altLang="zh-CN" smtClean="0">
                <a:solidFill>
                  <a:srgbClr val="006600"/>
                </a:solidFill>
              </a:rPr>
              <a:t>(</a:t>
            </a:r>
            <a:r>
              <a:rPr lang="zh-CN" altLang="en-US" smtClean="0">
                <a:solidFill>
                  <a:srgbClr val="006600"/>
                </a:solidFill>
              </a:rPr>
              <a:t>这些指针指向其拥有子树的根</a:t>
            </a:r>
            <a:r>
              <a:rPr lang="en-US" altLang="zh-CN" smtClean="0">
                <a:solidFill>
                  <a:srgbClr val="006600"/>
                </a:solidFill>
              </a:rPr>
              <a:t>)</a:t>
            </a:r>
            <a:r>
              <a:rPr lang="zh-CN" altLang="en-US" smtClean="0"/>
              <a:t>。</a:t>
            </a:r>
          </a:p>
          <a:p>
            <a:pPr eaLnBrk="1" hangingPunct="1"/>
            <a:r>
              <a:rPr lang="zh-CN" altLang="en-US" smtClean="0">
                <a:solidFill>
                  <a:srgbClr val="0000FF"/>
                </a:solidFill>
              </a:rPr>
              <a:t>结点的度</a:t>
            </a:r>
            <a:r>
              <a:rPr lang="zh-CN" altLang="en-US" smtClean="0"/>
              <a:t>：结点拥有子树的个数。</a:t>
            </a:r>
          </a:p>
          <a:p>
            <a:pPr eaLnBrk="1" hangingPunct="1"/>
            <a:r>
              <a:rPr lang="zh-CN" altLang="en-US" smtClean="0">
                <a:solidFill>
                  <a:srgbClr val="0000FF"/>
                </a:solidFill>
              </a:rPr>
              <a:t>叶</a:t>
            </a:r>
            <a:r>
              <a:rPr lang="en-US" altLang="zh-CN" smtClean="0">
                <a:solidFill>
                  <a:srgbClr val="006600"/>
                </a:solidFill>
              </a:rPr>
              <a:t>(</a:t>
            </a:r>
            <a:r>
              <a:rPr lang="zh-CN" altLang="en-US" smtClean="0">
                <a:solidFill>
                  <a:srgbClr val="006600"/>
                </a:solidFill>
              </a:rPr>
              <a:t>子</a:t>
            </a:r>
            <a:r>
              <a:rPr lang="en-US" altLang="zh-CN" smtClean="0">
                <a:solidFill>
                  <a:srgbClr val="006600"/>
                </a:solidFill>
              </a:rPr>
              <a:t>)</a:t>
            </a:r>
            <a:r>
              <a:rPr lang="zh-CN" altLang="en-US" smtClean="0">
                <a:solidFill>
                  <a:srgbClr val="0000FF"/>
                </a:solidFill>
              </a:rPr>
              <a:t>结点</a:t>
            </a:r>
            <a:r>
              <a:rPr lang="zh-CN" altLang="en-US" smtClean="0"/>
              <a:t>：度</a:t>
            </a:r>
            <a:r>
              <a:rPr lang="en-US" altLang="zh-CN" smtClean="0"/>
              <a:t>=0</a:t>
            </a:r>
            <a:r>
              <a:rPr lang="zh-CN" altLang="en-US" smtClean="0"/>
              <a:t>的结点</a:t>
            </a:r>
            <a:r>
              <a:rPr lang="en-US" altLang="zh-CN" smtClean="0"/>
              <a:t>(</a:t>
            </a:r>
            <a:r>
              <a:rPr lang="zh-CN" altLang="en-US" smtClean="0"/>
              <a:t>即终端结点</a:t>
            </a:r>
            <a:r>
              <a:rPr lang="en-US" altLang="zh-CN" smtClean="0"/>
              <a:t>)</a:t>
            </a:r>
            <a:r>
              <a:rPr lang="zh-CN" altLang="en-US" smtClean="0"/>
              <a:t>。</a:t>
            </a:r>
          </a:p>
          <a:p>
            <a:pPr eaLnBrk="1" hangingPunct="1"/>
            <a:r>
              <a:rPr lang="zh-CN" altLang="en-US" smtClean="0">
                <a:solidFill>
                  <a:srgbClr val="0000FF"/>
                </a:solidFill>
              </a:rPr>
              <a:t>分支结点</a:t>
            </a:r>
            <a:r>
              <a:rPr lang="zh-CN" altLang="en-US" smtClean="0"/>
              <a:t>：度</a:t>
            </a:r>
            <a:r>
              <a:rPr lang="en-US" altLang="zh-CN" smtClean="0"/>
              <a:t>&gt;0</a:t>
            </a:r>
            <a:r>
              <a:rPr lang="zh-CN" altLang="en-US" smtClean="0"/>
              <a:t>的结点。</a:t>
            </a:r>
          </a:p>
          <a:p>
            <a:pPr eaLnBrk="1" hangingPunct="1"/>
            <a:r>
              <a:rPr lang="zh-CN" altLang="en-US" smtClean="0">
                <a:solidFill>
                  <a:srgbClr val="0000FF"/>
                </a:solidFill>
              </a:rPr>
              <a:t>树的度</a:t>
            </a:r>
            <a:r>
              <a:rPr lang="en-US" altLang="zh-CN" smtClean="0"/>
              <a:t>=max(</a:t>
            </a:r>
            <a:r>
              <a:rPr lang="zh-CN" altLang="en-US" smtClean="0"/>
              <a:t>结点的度</a:t>
            </a:r>
            <a:r>
              <a:rPr lang="en-US" altLang="zh-CN" smtClean="0"/>
              <a:t>)</a:t>
            </a:r>
            <a:r>
              <a:rPr lang="zh-CN" altLang="en-US" smtClean="0"/>
              <a:t>。</a:t>
            </a:r>
          </a:p>
        </p:txBody>
      </p:sp>
      <p:sp>
        <p:nvSpPr>
          <p:cNvPr id="14340" name="灯片编号占位符 1"/>
          <p:cNvSpPr>
            <a:spLocks noGrp="1"/>
          </p:cNvSpPr>
          <p:nvPr>
            <p:ph type="sldNum" sz="quarter" idx="10"/>
          </p:nvPr>
        </p:nvSpPr>
        <p:spPr>
          <a:noFill/>
        </p:spPr>
        <p:txBody>
          <a:bodyPr/>
          <a:lstStyle/>
          <a:p>
            <a:fld id="{EA5CB8FC-1C8C-4DD0-AB19-6284E11D3DCA}" type="slidenum">
              <a:rPr lang="zh-CN" altLang="en-US" smtClean="0"/>
              <a:pPr/>
              <a:t>12</a:t>
            </a:fld>
            <a:endParaRPr lang="en-US" altLang="zh-CN" smtClean="0"/>
          </a:p>
        </p:txBody>
      </p:sp>
    </p:spTree>
  </p:cSld>
  <p:clrMapOvr>
    <a:masterClrMapping/>
  </p:clrMapOvr>
  <p:transition/>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标题 4"/>
          <p:cNvSpPr>
            <a:spLocks noGrp="1"/>
          </p:cNvSpPr>
          <p:nvPr>
            <p:ph type="title"/>
          </p:nvPr>
        </p:nvSpPr>
        <p:spPr>
          <a:xfrm>
            <a:off x="1000125" y="274638"/>
            <a:ext cx="7215188" cy="1143000"/>
          </a:xfrm>
        </p:spPr>
        <p:txBody>
          <a:bodyPr/>
          <a:lstStyle/>
          <a:p>
            <a:r>
              <a:rPr lang="zh-CN" altLang="en-US" smtClean="0"/>
              <a:t>哈夫曼树</a:t>
            </a:r>
            <a:endParaRPr lang="zh-CN" altLang="en-US" sz="1600" b="0" smtClean="0">
              <a:solidFill>
                <a:srgbClr val="008000"/>
              </a:solidFill>
              <a:latin typeface="Times New Roman" pitchFamily="18" charset="0"/>
              <a:cs typeface="Times New Roman" pitchFamily="18" charset="0"/>
            </a:endParaRPr>
          </a:p>
        </p:txBody>
      </p:sp>
      <p:sp>
        <p:nvSpPr>
          <p:cNvPr id="103427" name="内容占位符 6"/>
          <p:cNvSpPr>
            <a:spLocks noGrp="1"/>
          </p:cNvSpPr>
          <p:nvPr>
            <p:ph idx="1"/>
          </p:nvPr>
        </p:nvSpPr>
        <p:spPr>
          <a:xfrm>
            <a:off x="1000125" y="1600200"/>
            <a:ext cx="7215188" cy="4525963"/>
          </a:xfrm>
        </p:spPr>
        <p:txBody>
          <a:bodyPr/>
          <a:lstStyle/>
          <a:p>
            <a:pPr marL="450850" indent="-450850"/>
            <a:r>
              <a:rPr lang="zh-CN" altLang="en-US" dirty="0" smtClean="0">
                <a:solidFill>
                  <a:srgbClr val="008000"/>
                </a:solidFill>
              </a:rPr>
              <a:t>几点说明：</a:t>
            </a:r>
            <a:endParaRPr lang="en-US" altLang="zh-CN" dirty="0" smtClean="0">
              <a:solidFill>
                <a:srgbClr val="008000"/>
              </a:solidFill>
            </a:endParaRPr>
          </a:p>
          <a:p>
            <a:pPr marL="450850" indent="-450850">
              <a:buFont typeface="Wingdings" pitchFamily="2" charset="2"/>
              <a:buNone/>
            </a:pPr>
            <a:r>
              <a:rPr lang="en-US" altLang="zh-CN" dirty="0" smtClean="0">
                <a:solidFill>
                  <a:srgbClr val="006600"/>
                </a:solidFill>
              </a:rPr>
              <a:t>(1)</a:t>
            </a:r>
            <a:r>
              <a:rPr lang="zh-CN" altLang="en-US" dirty="0" smtClean="0"/>
              <a:t>在选取结点权值最小的两棵子树时</a:t>
            </a:r>
            <a:r>
              <a:rPr lang="en-US" altLang="zh-CN" dirty="0" smtClean="0"/>
              <a:t>, </a:t>
            </a:r>
            <a:r>
              <a:rPr lang="zh-CN" altLang="en-US" dirty="0" smtClean="0"/>
              <a:t>如果出现权值相同，可以任选其中一棵子树</a:t>
            </a:r>
            <a:r>
              <a:rPr lang="en-US" altLang="zh-CN" dirty="0" smtClean="0"/>
              <a:t>;</a:t>
            </a:r>
            <a:endParaRPr lang="zh-CN" altLang="en-US" dirty="0" smtClean="0"/>
          </a:p>
          <a:p>
            <a:pPr marL="450850" indent="-450850">
              <a:buFont typeface="Wingdings" pitchFamily="2" charset="2"/>
              <a:buNone/>
            </a:pPr>
            <a:r>
              <a:rPr lang="en-US" altLang="zh-CN" dirty="0" smtClean="0">
                <a:solidFill>
                  <a:srgbClr val="006600"/>
                </a:solidFill>
              </a:rPr>
              <a:t>(2)</a:t>
            </a:r>
            <a:r>
              <a:rPr lang="zh-CN" altLang="en-US" dirty="0" smtClean="0"/>
              <a:t>两棵结点权值最小的二叉树组成新的二叉树时，没有规定左右子树次序；</a:t>
            </a:r>
          </a:p>
          <a:p>
            <a:pPr marL="450850" indent="-450850">
              <a:buFont typeface="Wingdings" pitchFamily="2" charset="2"/>
              <a:buNone/>
            </a:pPr>
            <a:r>
              <a:rPr lang="en-US" altLang="zh-CN" dirty="0" smtClean="0">
                <a:solidFill>
                  <a:srgbClr val="006600"/>
                </a:solidFill>
              </a:rPr>
              <a:t>(3)</a:t>
            </a:r>
            <a:r>
              <a:rPr lang="zh-CN" altLang="en-US" dirty="0" smtClean="0"/>
              <a:t>在哈夫曼树中，权值越大的叶子结点离根结点越近</a:t>
            </a:r>
            <a:r>
              <a:rPr lang="en-US" altLang="zh-CN" dirty="0" smtClean="0">
                <a:solidFill>
                  <a:srgbClr val="006600"/>
                </a:solidFill>
              </a:rPr>
              <a:t>——</a:t>
            </a:r>
            <a:r>
              <a:rPr lang="zh-CN" altLang="en-US" dirty="0" smtClean="0">
                <a:solidFill>
                  <a:srgbClr val="0000FF"/>
                </a:solidFill>
              </a:rPr>
              <a:t>哈夫曼树的应用依据</a:t>
            </a:r>
            <a:r>
              <a:rPr lang="en-US" altLang="zh-CN" dirty="0" smtClean="0"/>
              <a:t>;</a:t>
            </a:r>
          </a:p>
        </p:txBody>
      </p:sp>
      <p:sp>
        <p:nvSpPr>
          <p:cNvPr id="103428" name="灯片编号占位符 4"/>
          <p:cNvSpPr>
            <a:spLocks noGrp="1"/>
          </p:cNvSpPr>
          <p:nvPr>
            <p:ph type="sldNum" sz="quarter" idx="10"/>
          </p:nvPr>
        </p:nvSpPr>
        <p:spPr>
          <a:noFill/>
        </p:spPr>
        <p:txBody>
          <a:bodyPr/>
          <a:lstStyle/>
          <a:p>
            <a:fld id="{5104A067-C814-4D6F-B3ED-F9B7D594F2D6}" type="slidenum">
              <a:rPr lang="zh-CN" altLang="en-US" smtClean="0"/>
              <a:pPr/>
              <a:t>120</a:t>
            </a:fld>
            <a:endParaRPr lang="en-US" altLang="zh-CN" smtClean="0"/>
          </a:p>
        </p:txBody>
      </p:sp>
    </p:spTree>
  </p:cSld>
  <p:clrMapOvr>
    <a:masterClrMapping/>
  </p:clrMapOvr>
  <p:transition/>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标题 4"/>
          <p:cNvSpPr>
            <a:spLocks noGrp="1"/>
          </p:cNvSpPr>
          <p:nvPr>
            <p:ph type="title"/>
          </p:nvPr>
        </p:nvSpPr>
        <p:spPr>
          <a:xfrm>
            <a:off x="1000125" y="274638"/>
            <a:ext cx="7215188" cy="1143000"/>
          </a:xfrm>
        </p:spPr>
        <p:txBody>
          <a:bodyPr/>
          <a:lstStyle/>
          <a:p>
            <a:r>
              <a:rPr lang="zh-CN" altLang="en-US" smtClean="0"/>
              <a:t>哈夫曼树</a:t>
            </a:r>
            <a:endParaRPr lang="zh-CN" altLang="en-US" sz="1600" b="0" smtClean="0">
              <a:solidFill>
                <a:srgbClr val="008000"/>
              </a:solidFill>
              <a:latin typeface="Times New Roman" pitchFamily="18" charset="0"/>
              <a:cs typeface="Times New Roman" pitchFamily="18" charset="0"/>
            </a:endParaRPr>
          </a:p>
        </p:txBody>
      </p:sp>
      <p:sp>
        <p:nvSpPr>
          <p:cNvPr id="7" name="内容占位符 6"/>
          <p:cNvSpPr>
            <a:spLocks noGrp="1"/>
          </p:cNvSpPr>
          <p:nvPr>
            <p:ph idx="1"/>
          </p:nvPr>
        </p:nvSpPr>
        <p:spPr>
          <a:xfrm>
            <a:off x="1000125" y="1600200"/>
            <a:ext cx="7215188" cy="4525963"/>
          </a:xfrm>
        </p:spPr>
        <p:txBody>
          <a:bodyPr/>
          <a:lstStyle/>
          <a:p>
            <a:pPr marL="450850" indent="-450850">
              <a:buFont typeface="Wingdings" pitchFamily="2" charset="2"/>
              <a:buNone/>
              <a:defRPr/>
            </a:pPr>
            <a:r>
              <a:rPr lang="en-US" altLang="zh-CN" dirty="0" smtClean="0">
                <a:solidFill>
                  <a:srgbClr val="006600"/>
                </a:solidFill>
              </a:rPr>
              <a:t>(4)</a:t>
            </a:r>
            <a:r>
              <a:rPr lang="zh-CN" altLang="en-US" dirty="0" smtClean="0"/>
              <a:t>具有</a:t>
            </a:r>
            <a:r>
              <a:rPr lang="en-US" altLang="zh-CN" dirty="0" smtClean="0"/>
              <a:t>n</a:t>
            </a:r>
            <a:r>
              <a:rPr lang="zh-CN" altLang="en-US" dirty="0" smtClean="0"/>
              <a:t>个叶子结点的哈夫曼树，共有</a:t>
            </a:r>
            <a:r>
              <a:rPr lang="en-US" altLang="zh-CN" dirty="0" smtClean="0"/>
              <a:t>2n-1</a:t>
            </a:r>
            <a:r>
              <a:rPr lang="zh-CN" altLang="en-US" dirty="0" smtClean="0"/>
              <a:t>个结点</a:t>
            </a:r>
            <a:r>
              <a:rPr lang="en-US" altLang="zh-CN" dirty="0" smtClean="0">
                <a:solidFill>
                  <a:srgbClr val="006600"/>
                </a:solidFill>
              </a:rPr>
              <a:t>(</a:t>
            </a:r>
            <a:r>
              <a:rPr lang="zh-CN" altLang="en-US" dirty="0" smtClean="0">
                <a:solidFill>
                  <a:srgbClr val="006600"/>
                </a:solidFill>
              </a:rPr>
              <a:t>满足二叉树的性质</a:t>
            </a:r>
            <a:r>
              <a:rPr lang="en-US" altLang="zh-CN" dirty="0" smtClean="0">
                <a:solidFill>
                  <a:srgbClr val="006600"/>
                </a:solidFill>
              </a:rPr>
              <a:t>)</a:t>
            </a:r>
            <a:r>
              <a:rPr lang="zh-CN" altLang="en-US" dirty="0" smtClean="0"/>
              <a:t>。</a:t>
            </a:r>
          </a:p>
          <a:p>
            <a:pPr>
              <a:buFont typeface="Wingdings" pitchFamily="2" charset="2"/>
              <a:buNone/>
              <a:defRPr/>
            </a:pPr>
            <a:r>
              <a:rPr lang="zh-CN" altLang="en-US" dirty="0" smtClean="0">
                <a:solidFill>
                  <a:srgbClr val="006600"/>
                </a:solidFill>
              </a:rPr>
              <a:t>∵</a:t>
            </a:r>
            <a:r>
              <a:rPr lang="zh-CN" altLang="en-US" dirty="0" smtClean="0"/>
              <a:t>在二叉树中，结点总数为</a:t>
            </a:r>
            <a:r>
              <a:rPr lang="en-US" altLang="zh-CN" dirty="0" smtClean="0"/>
              <a:t>n</a:t>
            </a:r>
            <a:r>
              <a:rPr lang="en-US" altLang="zh-CN" baseline="-25000" dirty="0" smtClean="0"/>
              <a:t>0</a:t>
            </a:r>
            <a:r>
              <a:rPr lang="en-US" altLang="zh-CN" dirty="0" smtClean="0"/>
              <a:t>+n</a:t>
            </a:r>
            <a:r>
              <a:rPr lang="en-US" altLang="zh-CN" baseline="-25000" dirty="0" smtClean="0"/>
              <a:t>1</a:t>
            </a:r>
            <a:r>
              <a:rPr lang="en-US" altLang="zh-CN" dirty="0" smtClean="0"/>
              <a:t>+n</a:t>
            </a:r>
            <a:r>
              <a:rPr lang="en-US" altLang="zh-CN" baseline="-25000" dirty="0" smtClean="0"/>
              <a:t>2</a:t>
            </a:r>
            <a:r>
              <a:rPr lang="zh-CN" altLang="en-US" dirty="0" smtClean="0"/>
              <a:t>，</a:t>
            </a:r>
          </a:p>
          <a:p>
            <a:pPr>
              <a:buFont typeface="Wingdings" pitchFamily="2" charset="2"/>
              <a:buNone/>
              <a:defRPr/>
            </a:pPr>
            <a:r>
              <a:rPr lang="zh-CN" altLang="en-US" dirty="0" smtClean="0"/>
              <a:t>  在哈夫曼树中，没有度为</a:t>
            </a:r>
            <a:r>
              <a:rPr lang="en-US" altLang="zh-CN" dirty="0" smtClean="0"/>
              <a:t>1</a:t>
            </a:r>
            <a:r>
              <a:rPr lang="zh-CN" altLang="en-US" dirty="0" smtClean="0"/>
              <a:t>的结点，</a:t>
            </a:r>
          </a:p>
          <a:p>
            <a:pPr>
              <a:buFont typeface="Wingdings" pitchFamily="2" charset="2"/>
              <a:buNone/>
              <a:defRPr/>
            </a:pPr>
            <a:r>
              <a:rPr lang="zh-CN" altLang="en-US" dirty="0" smtClean="0"/>
              <a:t>  即哈夫曼树的结点总数为</a:t>
            </a:r>
            <a:r>
              <a:rPr lang="en-US" altLang="zh-CN" dirty="0" smtClean="0"/>
              <a:t>n</a:t>
            </a:r>
            <a:r>
              <a:rPr lang="en-US" altLang="zh-CN" baseline="-25000" dirty="0" smtClean="0"/>
              <a:t>0</a:t>
            </a:r>
            <a:r>
              <a:rPr lang="en-US" altLang="zh-CN" dirty="0" smtClean="0"/>
              <a:t>+0+n</a:t>
            </a:r>
            <a:r>
              <a:rPr lang="en-US" altLang="zh-CN" baseline="-25000" dirty="0" smtClean="0"/>
              <a:t>2</a:t>
            </a:r>
            <a:r>
              <a:rPr lang="zh-CN" altLang="en-US" dirty="0" smtClean="0"/>
              <a:t>，</a:t>
            </a:r>
          </a:p>
          <a:p>
            <a:pPr>
              <a:buFont typeface="Wingdings" pitchFamily="2" charset="2"/>
              <a:buNone/>
              <a:defRPr/>
            </a:pPr>
            <a:r>
              <a:rPr lang="zh-CN" altLang="en-US" dirty="0" smtClean="0"/>
              <a:t>  根据二叉树性质</a:t>
            </a:r>
            <a:r>
              <a:rPr lang="en-US" altLang="zh-CN" dirty="0" smtClean="0"/>
              <a:t>n</a:t>
            </a:r>
            <a:r>
              <a:rPr lang="en-US" altLang="zh-CN" baseline="-25000" dirty="0" smtClean="0"/>
              <a:t>0</a:t>
            </a:r>
            <a:r>
              <a:rPr lang="en-US" altLang="zh-CN" dirty="0" smtClean="0"/>
              <a:t>=n</a:t>
            </a:r>
            <a:r>
              <a:rPr lang="en-US" altLang="zh-CN" baseline="-25000" dirty="0" smtClean="0"/>
              <a:t>2</a:t>
            </a:r>
            <a:r>
              <a:rPr lang="en-US" altLang="zh-CN" dirty="0" smtClean="0"/>
              <a:t>+1</a:t>
            </a:r>
            <a:r>
              <a:rPr lang="zh-CN" altLang="en-US" dirty="0" smtClean="0"/>
              <a:t>，即</a:t>
            </a:r>
            <a:r>
              <a:rPr lang="en-US" altLang="zh-CN" dirty="0" smtClean="0"/>
              <a:t>n</a:t>
            </a:r>
            <a:r>
              <a:rPr lang="en-US" altLang="zh-CN" baseline="-25000" dirty="0" smtClean="0"/>
              <a:t>2</a:t>
            </a:r>
            <a:r>
              <a:rPr lang="en-US" altLang="zh-CN" dirty="0" smtClean="0"/>
              <a:t>=n</a:t>
            </a:r>
            <a:r>
              <a:rPr lang="en-US" altLang="zh-CN" baseline="-25000" dirty="0" smtClean="0"/>
              <a:t>0</a:t>
            </a:r>
            <a:r>
              <a:rPr lang="en-US" altLang="zh-CN" dirty="0" smtClean="0"/>
              <a:t>-1,</a:t>
            </a:r>
          </a:p>
          <a:p>
            <a:pPr>
              <a:buFont typeface="Wingdings" pitchFamily="2" charset="2"/>
              <a:buNone/>
              <a:defRPr/>
            </a:pPr>
            <a:r>
              <a:rPr lang="zh-CN" altLang="en-US" dirty="0" smtClean="0">
                <a:solidFill>
                  <a:srgbClr val="006600"/>
                </a:solidFill>
                <a:sym typeface="Wingdings" pitchFamily="2" charset="2"/>
              </a:rPr>
              <a:t></a:t>
            </a:r>
            <a:r>
              <a:rPr lang="zh-CN" altLang="en-US" dirty="0" smtClean="0"/>
              <a:t>哈夫曼树的结点总数</a:t>
            </a:r>
            <a:r>
              <a:rPr lang="en-US" altLang="zh-CN" dirty="0" smtClean="0"/>
              <a:t>n</a:t>
            </a:r>
            <a:r>
              <a:rPr lang="en-US" altLang="zh-CN" baseline="-25000" dirty="0" smtClean="0"/>
              <a:t>0</a:t>
            </a:r>
            <a:r>
              <a:rPr lang="en-US" altLang="zh-CN" dirty="0" smtClean="0"/>
              <a:t>+n</a:t>
            </a:r>
            <a:r>
              <a:rPr lang="en-US" altLang="zh-CN" baseline="-25000" dirty="0" smtClean="0"/>
              <a:t>2</a:t>
            </a:r>
            <a:r>
              <a:rPr lang="en-US" altLang="zh-CN" dirty="0" smtClean="0"/>
              <a:t>=2n</a:t>
            </a:r>
            <a:r>
              <a:rPr lang="en-US" altLang="zh-CN" baseline="-25000" dirty="0" smtClean="0"/>
              <a:t>0</a:t>
            </a:r>
            <a:r>
              <a:rPr lang="en-US" altLang="zh-CN" dirty="0" smtClean="0"/>
              <a:t>-1=2n-1</a:t>
            </a:r>
            <a:r>
              <a:rPr lang="zh-CN" altLang="en-US" dirty="0" smtClean="0"/>
              <a:t>。</a:t>
            </a:r>
          </a:p>
        </p:txBody>
      </p:sp>
      <p:sp>
        <p:nvSpPr>
          <p:cNvPr id="104452" name="灯片编号占位符 3"/>
          <p:cNvSpPr>
            <a:spLocks noGrp="1"/>
          </p:cNvSpPr>
          <p:nvPr>
            <p:ph type="sldNum" sz="quarter" idx="10"/>
          </p:nvPr>
        </p:nvSpPr>
        <p:spPr>
          <a:noFill/>
        </p:spPr>
        <p:txBody>
          <a:bodyPr/>
          <a:lstStyle/>
          <a:p>
            <a:fld id="{B8CEA779-4780-4DA6-8553-33BCABF79F40}" type="slidenum">
              <a:rPr lang="zh-CN" altLang="en-US" smtClean="0"/>
              <a:pPr/>
              <a:t>121</a:t>
            </a:fld>
            <a:endParaRPr lang="en-US" altLang="zh-CN" smtClean="0"/>
          </a:p>
        </p:txBody>
      </p:sp>
    </p:spTree>
  </p:cSld>
  <p:clrMapOvr>
    <a:masterClrMapping/>
  </p:clrMapOvr>
  <p:transition/>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标题 4"/>
          <p:cNvSpPr>
            <a:spLocks noGrp="1"/>
          </p:cNvSpPr>
          <p:nvPr>
            <p:ph type="title"/>
          </p:nvPr>
        </p:nvSpPr>
        <p:spPr>
          <a:xfrm>
            <a:off x="1000125" y="274638"/>
            <a:ext cx="7215188" cy="1143000"/>
          </a:xfrm>
        </p:spPr>
        <p:txBody>
          <a:bodyPr/>
          <a:lstStyle/>
          <a:p>
            <a:r>
              <a:rPr lang="zh-CN" altLang="en-US" smtClean="0">
                <a:latin typeface="+mn-lt"/>
              </a:rPr>
              <a:t>构造哈夫曼树</a:t>
            </a:r>
            <a:endParaRPr lang="zh-CN" altLang="en-US" sz="1600" smtClean="0">
              <a:solidFill>
                <a:srgbClr val="008000"/>
              </a:solidFill>
              <a:latin typeface="+mn-lt"/>
              <a:cs typeface="Times New Roman" pitchFamily="18" charset="0"/>
            </a:endParaRPr>
          </a:p>
        </p:txBody>
      </p:sp>
      <p:graphicFrame>
        <p:nvGraphicFramePr>
          <p:cNvPr id="10" name="Group 507"/>
          <p:cNvGraphicFramePr>
            <a:graphicFrameLocks noGrp="1"/>
          </p:cNvGraphicFramePr>
          <p:nvPr>
            <p:ph idx="1"/>
            <p:extLst>
              <p:ext uri="{D42A27DB-BD31-4B8C-83A1-F6EECF244321}">
                <p14:modId xmlns:p14="http://schemas.microsoft.com/office/powerpoint/2010/main" val="3640353915"/>
              </p:ext>
            </p:extLst>
          </p:nvPr>
        </p:nvGraphicFramePr>
        <p:xfrm>
          <a:off x="1023938" y="1971675"/>
          <a:ext cx="7072312" cy="3671889"/>
        </p:xfrm>
        <a:graphic>
          <a:graphicData uri="http://schemas.openxmlformats.org/drawingml/2006/table">
            <a:tbl>
              <a:tblPr/>
              <a:tblGrid>
                <a:gridCol w="758825">
                  <a:extLst>
                    <a:ext uri="{9D8B030D-6E8A-4147-A177-3AD203B41FA5}">
                      <a16:colId xmlns:a16="http://schemas.microsoft.com/office/drawing/2014/main" val="20000"/>
                    </a:ext>
                  </a:extLst>
                </a:gridCol>
                <a:gridCol w="401637">
                  <a:extLst>
                    <a:ext uri="{9D8B030D-6E8A-4147-A177-3AD203B41FA5}">
                      <a16:colId xmlns:a16="http://schemas.microsoft.com/office/drawing/2014/main" val="20001"/>
                    </a:ext>
                  </a:extLst>
                </a:gridCol>
                <a:gridCol w="447675">
                  <a:extLst>
                    <a:ext uri="{9D8B030D-6E8A-4147-A177-3AD203B41FA5}">
                      <a16:colId xmlns:a16="http://schemas.microsoft.com/office/drawing/2014/main" val="20002"/>
                    </a:ext>
                  </a:extLst>
                </a:gridCol>
                <a:gridCol w="442913">
                  <a:extLst>
                    <a:ext uri="{9D8B030D-6E8A-4147-A177-3AD203B41FA5}">
                      <a16:colId xmlns:a16="http://schemas.microsoft.com/office/drawing/2014/main" val="20003"/>
                    </a:ext>
                  </a:extLst>
                </a:gridCol>
                <a:gridCol w="395287">
                  <a:extLst>
                    <a:ext uri="{9D8B030D-6E8A-4147-A177-3AD203B41FA5}">
                      <a16:colId xmlns:a16="http://schemas.microsoft.com/office/drawing/2014/main" val="20004"/>
                    </a:ext>
                  </a:extLst>
                </a:gridCol>
                <a:gridCol w="407988">
                  <a:extLst>
                    <a:ext uri="{9D8B030D-6E8A-4147-A177-3AD203B41FA5}">
                      <a16:colId xmlns:a16="http://schemas.microsoft.com/office/drawing/2014/main" val="20005"/>
                    </a:ext>
                  </a:extLst>
                </a:gridCol>
                <a:gridCol w="414337">
                  <a:extLst>
                    <a:ext uri="{9D8B030D-6E8A-4147-A177-3AD203B41FA5}">
                      <a16:colId xmlns:a16="http://schemas.microsoft.com/office/drawing/2014/main" val="20006"/>
                    </a:ext>
                  </a:extLst>
                </a:gridCol>
                <a:gridCol w="381000">
                  <a:extLst>
                    <a:ext uri="{9D8B030D-6E8A-4147-A177-3AD203B41FA5}">
                      <a16:colId xmlns:a16="http://schemas.microsoft.com/office/drawing/2014/main" val="20007"/>
                    </a:ext>
                  </a:extLst>
                </a:gridCol>
                <a:gridCol w="381000">
                  <a:extLst>
                    <a:ext uri="{9D8B030D-6E8A-4147-A177-3AD203B41FA5}">
                      <a16:colId xmlns:a16="http://schemas.microsoft.com/office/drawing/2014/main" val="20008"/>
                    </a:ext>
                  </a:extLst>
                </a:gridCol>
                <a:gridCol w="390525">
                  <a:extLst>
                    <a:ext uri="{9D8B030D-6E8A-4147-A177-3AD203B41FA5}">
                      <a16:colId xmlns:a16="http://schemas.microsoft.com/office/drawing/2014/main" val="20009"/>
                    </a:ext>
                  </a:extLst>
                </a:gridCol>
                <a:gridCol w="439738">
                  <a:extLst>
                    <a:ext uri="{9D8B030D-6E8A-4147-A177-3AD203B41FA5}">
                      <a16:colId xmlns:a16="http://schemas.microsoft.com/office/drawing/2014/main" val="20010"/>
                    </a:ext>
                  </a:extLst>
                </a:gridCol>
                <a:gridCol w="442912">
                  <a:extLst>
                    <a:ext uri="{9D8B030D-6E8A-4147-A177-3AD203B41FA5}">
                      <a16:colId xmlns:a16="http://schemas.microsoft.com/office/drawing/2014/main" val="20011"/>
                    </a:ext>
                  </a:extLst>
                </a:gridCol>
                <a:gridCol w="442913">
                  <a:extLst>
                    <a:ext uri="{9D8B030D-6E8A-4147-A177-3AD203B41FA5}">
                      <a16:colId xmlns:a16="http://schemas.microsoft.com/office/drawing/2014/main" val="20012"/>
                    </a:ext>
                  </a:extLst>
                </a:gridCol>
                <a:gridCol w="442912">
                  <a:extLst>
                    <a:ext uri="{9D8B030D-6E8A-4147-A177-3AD203B41FA5}">
                      <a16:colId xmlns:a16="http://schemas.microsoft.com/office/drawing/2014/main" val="20013"/>
                    </a:ext>
                  </a:extLst>
                </a:gridCol>
                <a:gridCol w="439738">
                  <a:extLst>
                    <a:ext uri="{9D8B030D-6E8A-4147-A177-3AD203B41FA5}">
                      <a16:colId xmlns:a16="http://schemas.microsoft.com/office/drawing/2014/main" val="20014"/>
                    </a:ext>
                  </a:extLst>
                </a:gridCol>
                <a:gridCol w="442912">
                  <a:extLst>
                    <a:ext uri="{9D8B030D-6E8A-4147-A177-3AD203B41FA5}">
                      <a16:colId xmlns:a16="http://schemas.microsoft.com/office/drawing/2014/main" val="20015"/>
                    </a:ext>
                  </a:extLst>
                </a:gridCol>
              </a:tblGrid>
              <a:tr h="612775">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tabLst/>
                      </a:pPr>
                      <a:r>
                        <a:rPr kumimoji="1" lang="zh-CN" altLang="en-US" sz="2000" b="1" i="0" u="none" strike="noStrike" cap="none" normalizeH="0" baseline="0" dirty="0" smtClean="0">
                          <a:ln>
                            <a:noFill/>
                          </a:ln>
                          <a:solidFill>
                            <a:srgbClr val="006600"/>
                          </a:solidFill>
                          <a:effectLst/>
                          <a:latin typeface="Times New Roman" pitchFamily="18" charset="0"/>
                          <a:ea typeface="楷体_GB2312" pitchFamily="49" charset="-122"/>
                        </a:rPr>
                        <a:t>位置</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tabLst/>
                      </a:pPr>
                      <a:r>
                        <a:rPr kumimoji="1" lang="en-US" altLang="zh-CN" sz="2400" b="1" i="0" u="none" strike="noStrike" cap="none" normalizeH="0" baseline="0" smtClean="0">
                          <a:ln>
                            <a:noFill/>
                          </a:ln>
                          <a:solidFill>
                            <a:srgbClr val="006600"/>
                          </a:solidFill>
                          <a:effectLst/>
                          <a:latin typeface="Times New Roman" pitchFamily="18" charset="0"/>
                          <a:ea typeface="楷体_GB2312" pitchFamily="49" charset="-122"/>
                        </a:rPr>
                        <a:t>1</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tabLst/>
                      </a:pPr>
                      <a:r>
                        <a:rPr kumimoji="1" lang="en-US" altLang="zh-CN" sz="2400" b="1" i="0" u="none" strike="noStrike" cap="none" normalizeH="0" baseline="0" smtClean="0">
                          <a:ln>
                            <a:noFill/>
                          </a:ln>
                          <a:solidFill>
                            <a:srgbClr val="006600"/>
                          </a:solidFill>
                          <a:effectLst/>
                          <a:latin typeface="Times New Roman" pitchFamily="18" charset="0"/>
                          <a:ea typeface="楷体_GB2312" pitchFamily="49" charset="-122"/>
                        </a:rPr>
                        <a:t>2</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tabLst/>
                      </a:pPr>
                      <a:r>
                        <a:rPr kumimoji="1" lang="en-US" altLang="zh-CN" sz="2400" b="1" i="0" u="none" strike="noStrike" cap="none" normalizeH="0" baseline="0" smtClean="0">
                          <a:ln>
                            <a:noFill/>
                          </a:ln>
                          <a:solidFill>
                            <a:srgbClr val="006600"/>
                          </a:solidFill>
                          <a:effectLst/>
                          <a:latin typeface="Times New Roman" pitchFamily="18" charset="0"/>
                          <a:ea typeface="楷体_GB2312" pitchFamily="49" charset="-122"/>
                        </a:rPr>
                        <a:t>3</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tabLst/>
                      </a:pPr>
                      <a:r>
                        <a:rPr kumimoji="1" lang="en-US" altLang="zh-CN" sz="2400" b="1" i="0" u="none" strike="noStrike" cap="none" normalizeH="0" baseline="0" smtClean="0">
                          <a:ln>
                            <a:noFill/>
                          </a:ln>
                          <a:solidFill>
                            <a:srgbClr val="006600"/>
                          </a:solidFill>
                          <a:effectLst/>
                          <a:latin typeface="Times New Roman" pitchFamily="18" charset="0"/>
                          <a:ea typeface="楷体_GB2312" pitchFamily="49" charset="-122"/>
                        </a:rPr>
                        <a:t>4</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tabLst/>
                      </a:pPr>
                      <a:r>
                        <a:rPr kumimoji="1" lang="en-US" altLang="zh-CN" sz="2400" b="1" i="0" u="none" strike="noStrike" cap="none" normalizeH="0" baseline="0" smtClean="0">
                          <a:ln>
                            <a:noFill/>
                          </a:ln>
                          <a:solidFill>
                            <a:srgbClr val="006600"/>
                          </a:solidFill>
                          <a:effectLst/>
                          <a:latin typeface="Times New Roman" pitchFamily="18" charset="0"/>
                          <a:ea typeface="楷体_GB2312" pitchFamily="49" charset="-122"/>
                        </a:rPr>
                        <a:t>5</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tabLst/>
                      </a:pPr>
                      <a:r>
                        <a:rPr kumimoji="1" lang="en-US" altLang="zh-CN" sz="2400" b="1" i="0" u="none" strike="noStrike" cap="none" normalizeH="0" baseline="0" smtClean="0">
                          <a:ln>
                            <a:noFill/>
                          </a:ln>
                          <a:solidFill>
                            <a:srgbClr val="006600"/>
                          </a:solidFill>
                          <a:effectLst/>
                          <a:latin typeface="Times New Roman" pitchFamily="18" charset="0"/>
                          <a:ea typeface="楷体_GB2312" pitchFamily="49" charset="-122"/>
                        </a:rPr>
                        <a:t>6</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tabLst/>
                      </a:pPr>
                      <a:r>
                        <a:rPr kumimoji="1" lang="en-US" altLang="zh-CN" sz="2400" b="1" i="0" u="none" strike="noStrike" cap="none" normalizeH="0" baseline="0" smtClean="0">
                          <a:ln>
                            <a:noFill/>
                          </a:ln>
                          <a:solidFill>
                            <a:srgbClr val="006600"/>
                          </a:solidFill>
                          <a:effectLst/>
                          <a:latin typeface="Times New Roman" pitchFamily="18" charset="0"/>
                          <a:ea typeface="楷体_GB2312" pitchFamily="49" charset="-122"/>
                        </a:rPr>
                        <a:t>7</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tabLst/>
                      </a:pPr>
                      <a:r>
                        <a:rPr kumimoji="1" lang="en-US" altLang="zh-CN" sz="2400" b="1" i="0" u="none" strike="noStrike" cap="none" normalizeH="0" baseline="0" smtClean="0">
                          <a:ln>
                            <a:noFill/>
                          </a:ln>
                          <a:solidFill>
                            <a:srgbClr val="006600"/>
                          </a:solidFill>
                          <a:effectLst/>
                          <a:latin typeface="Times New Roman" pitchFamily="18" charset="0"/>
                          <a:ea typeface="楷体_GB2312" pitchFamily="49" charset="-122"/>
                        </a:rPr>
                        <a:t>8</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tabLst/>
                      </a:pPr>
                      <a:r>
                        <a:rPr kumimoji="1" lang="en-US" altLang="zh-CN" sz="2400" b="1" i="0" u="none" strike="noStrike" cap="none" normalizeH="0" baseline="0" smtClean="0">
                          <a:ln>
                            <a:noFill/>
                          </a:ln>
                          <a:solidFill>
                            <a:srgbClr val="006600"/>
                          </a:solidFill>
                          <a:effectLst/>
                          <a:latin typeface="Times New Roman" pitchFamily="18" charset="0"/>
                          <a:ea typeface="楷体_GB2312" pitchFamily="49" charset="-122"/>
                        </a:rPr>
                        <a:t>9</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tabLst/>
                      </a:pPr>
                      <a:r>
                        <a:rPr kumimoji="1" lang="en-US" altLang="zh-CN" sz="2400" b="1" i="0" u="none" strike="noStrike" cap="none" normalizeH="0" baseline="0" smtClean="0">
                          <a:ln>
                            <a:noFill/>
                          </a:ln>
                          <a:solidFill>
                            <a:srgbClr val="006600"/>
                          </a:solidFill>
                          <a:effectLst/>
                          <a:latin typeface="Times New Roman" pitchFamily="18" charset="0"/>
                          <a:ea typeface="楷体_GB2312" pitchFamily="49" charset="-122"/>
                        </a:rPr>
                        <a:t>10</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tabLst/>
                      </a:pPr>
                      <a:r>
                        <a:rPr kumimoji="1" lang="en-US" altLang="zh-CN" sz="2400" b="1" i="0" u="none" strike="noStrike" cap="none" normalizeH="0" baseline="0" smtClean="0">
                          <a:ln>
                            <a:noFill/>
                          </a:ln>
                          <a:solidFill>
                            <a:srgbClr val="006600"/>
                          </a:solidFill>
                          <a:effectLst/>
                          <a:latin typeface="Times New Roman" pitchFamily="18" charset="0"/>
                          <a:ea typeface="楷体_GB2312" pitchFamily="49" charset="-122"/>
                        </a:rPr>
                        <a:t>11</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tabLst/>
                      </a:pPr>
                      <a:r>
                        <a:rPr kumimoji="1" lang="en-US" altLang="zh-CN" sz="2400" b="1" i="0" u="none" strike="noStrike" cap="none" normalizeH="0" baseline="0" smtClean="0">
                          <a:ln>
                            <a:noFill/>
                          </a:ln>
                          <a:solidFill>
                            <a:srgbClr val="006600"/>
                          </a:solidFill>
                          <a:effectLst/>
                          <a:latin typeface="Times New Roman" pitchFamily="18" charset="0"/>
                          <a:ea typeface="楷体_GB2312" pitchFamily="49" charset="-122"/>
                        </a:rPr>
                        <a:t>12</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tabLst/>
                      </a:pPr>
                      <a:r>
                        <a:rPr kumimoji="1" lang="en-US" altLang="zh-CN" sz="2400" b="1" i="0" u="none" strike="noStrike" cap="none" normalizeH="0" baseline="0" smtClean="0">
                          <a:ln>
                            <a:noFill/>
                          </a:ln>
                          <a:solidFill>
                            <a:srgbClr val="006600"/>
                          </a:solidFill>
                          <a:effectLst/>
                          <a:latin typeface="Times New Roman" pitchFamily="18" charset="0"/>
                          <a:ea typeface="楷体_GB2312" pitchFamily="49" charset="-122"/>
                        </a:rPr>
                        <a:t>13</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tabLst/>
                      </a:pPr>
                      <a:r>
                        <a:rPr kumimoji="1" lang="en-US" altLang="zh-CN" sz="2400" b="1" i="0" u="none" strike="noStrike" cap="none" normalizeH="0" baseline="0" smtClean="0">
                          <a:ln>
                            <a:noFill/>
                          </a:ln>
                          <a:solidFill>
                            <a:srgbClr val="006600"/>
                          </a:solidFill>
                          <a:effectLst/>
                          <a:latin typeface="Times New Roman" pitchFamily="18" charset="0"/>
                          <a:ea typeface="楷体_GB2312" pitchFamily="49" charset="-122"/>
                        </a:rPr>
                        <a:t>14</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tabLst/>
                      </a:pPr>
                      <a:r>
                        <a:rPr kumimoji="1" lang="en-US" altLang="zh-CN" sz="2400" b="1" i="0" u="none" strike="noStrike" cap="none" normalizeH="0" baseline="0" smtClean="0">
                          <a:ln>
                            <a:noFill/>
                          </a:ln>
                          <a:solidFill>
                            <a:srgbClr val="006600"/>
                          </a:solidFill>
                          <a:effectLst/>
                          <a:latin typeface="Times New Roman" pitchFamily="18" charset="0"/>
                          <a:ea typeface="楷体_GB2312" pitchFamily="49" charset="-122"/>
                        </a:rPr>
                        <a:t>15</a:t>
                      </a: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11188">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tabLst/>
                      </a:pPr>
                      <a:r>
                        <a:rPr kumimoji="1" lang="en-US" altLang="zh-CN" sz="2000" b="1" i="0" u="none" strike="noStrike" cap="none" normalizeH="0" baseline="0" smtClean="0">
                          <a:ln>
                            <a:noFill/>
                          </a:ln>
                          <a:solidFill>
                            <a:srgbClr val="006600"/>
                          </a:solidFill>
                          <a:effectLst/>
                          <a:latin typeface="Times New Roman" pitchFamily="18" charset="0"/>
                          <a:ea typeface="楷体_GB2312" pitchFamily="49" charset="-122"/>
                        </a:rPr>
                        <a:t>Data</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rPr>
                        <a:t>A</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rPr>
                        <a:t>B</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rPr>
                        <a:t>C</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rPr>
                        <a:t>D</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rPr>
                        <a:t>E</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rPr>
                        <a:t>F</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rPr>
                        <a:t>G</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rPr>
                        <a:t>H</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tabLst/>
                      </a:pPr>
                      <a:endParaRPr kumimoji="1" lang="zh-CN" altLang="zh-CN" sz="2400" b="1" i="0" u="none" strike="noStrike" cap="none" normalizeH="0" baseline="0" smtClean="0">
                        <a:ln>
                          <a:noFill/>
                        </a:ln>
                        <a:solidFill>
                          <a:schemeClr val="tx1"/>
                        </a:solidFill>
                        <a:effectLst/>
                        <a:latin typeface="Times New Roman" pitchFamily="18" charset="0"/>
                        <a:ea typeface="楷体_GB2312" pitchFamily="49"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tabLst/>
                      </a:pPr>
                      <a:endParaRPr kumimoji="1" lang="zh-CN" altLang="zh-CN" sz="2400" b="1" i="0" u="none" strike="noStrike" cap="none" normalizeH="0" baseline="0" smtClean="0">
                        <a:ln>
                          <a:noFill/>
                        </a:ln>
                        <a:solidFill>
                          <a:schemeClr val="tx1"/>
                        </a:solidFill>
                        <a:effectLst/>
                        <a:latin typeface="Times New Roman" pitchFamily="18" charset="0"/>
                        <a:ea typeface="楷体_GB2312" pitchFamily="49"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tabLst/>
                      </a:pPr>
                      <a:endParaRPr kumimoji="1" lang="zh-CN" altLang="zh-CN" sz="2400" b="1" i="0" u="none" strike="noStrike" cap="none" normalizeH="0" baseline="0" smtClean="0">
                        <a:ln>
                          <a:noFill/>
                        </a:ln>
                        <a:solidFill>
                          <a:schemeClr val="tx1"/>
                        </a:solidFill>
                        <a:effectLst/>
                        <a:latin typeface="Times New Roman" pitchFamily="18" charset="0"/>
                        <a:ea typeface="楷体_GB2312" pitchFamily="49"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tabLst/>
                      </a:pPr>
                      <a:endParaRPr kumimoji="1" lang="zh-CN" altLang="zh-CN" sz="2400" b="1" i="0" u="none" strike="noStrike" cap="none" normalizeH="0" baseline="0" smtClean="0">
                        <a:ln>
                          <a:noFill/>
                        </a:ln>
                        <a:solidFill>
                          <a:schemeClr val="tx1"/>
                        </a:solidFill>
                        <a:effectLst/>
                        <a:latin typeface="Times New Roman" pitchFamily="18" charset="0"/>
                        <a:ea typeface="楷体_GB2312" pitchFamily="49"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tabLst/>
                      </a:pPr>
                      <a:endParaRPr kumimoji="1" lang="zh-CN" altLang="zh-CN" sz="2400" b="1" i="0" u="none" strike="noStrike" cap="none" normalizeH="0" baseline="0" smtClean="0">
                        <a:ln>
                          <a:noFill/>
                        </a:ln>
                        <a:solidFill>
                          <a:schemeClr val="tx1"/>
                        </a:solidFill>
                        <a:effectLst/>
                        <a:latin typeface="Times New Roman" pitchFamily="18" charset="0"/>
                        <a:ea typeface="楷体_GB2312" pitchFamily="49"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tabLst/>
                      </a:pPr>
                      <a:endParaRPr kumimoji="1" lang="zh-CN" altLang="zh-CN" sz="2400" b="1" i="0" u="none" strike="noStrike" cap="none" normalizeH="0" baseline="0" smtClean="0">
                        <a:ln>
                          <a:noFill/>
                        </a:ln>
                        <a:solidFill>
                          <a:schemeClr val="tx1"/>
                        </a:solidFill>
                        <a:effectLst/>
                        <a:latin typeface="Times New Roman" pitchFamily="18" charset="0"/>
                        <a:ea typeface="楷体_GB2312" pitchFamily="49"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tabLst/>
                      </a:pPr>
                      <a:endParaRPr kumimoji="1" lang="zh-CN" altLang="zh-CN" sz="2400" b="1" i="0" u="none" strike="noStrike" cap="none" normalizeH="0" baseline="0" smtClean="0">
                        <a:ln>
                          <a:noFill/>
                        </a:ln>
                        <a:solidFill>
                          <a:schemeClr val="tx1"/>
                        </a:solidFill>
                        <a:effectLst/>
                        <a:latin typeface="Times New Roman" pitchFamily="18" charset="0"/>
                        <a:ea typeface="楷体_GB2312" pitchFamily="49"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12775">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tabLst/>
                      </a:pPr>
                      <a:r>
                        <a:rPr kumimoji="1" lang="en-US" altLang="zh-CN" sz="2400" b="1" i="0" u="none" strike="noStrike" cap="none" normalizeH="0" baseline="0" smtClean="0">
                          <a:ln>
                            <a:noFill/>
                          </a:ln>
                          <a:solidFill>
                            <a:srgbClr val="006600"/>
                          </a:solidFill>
                          <a:effectLst/>
                          <a:latin typeface="Times New Roman" pitchFamily="18" charset="0"/>
                          <a:ea typeface="楷体_GB2312" pitchFamily="49" charset="-122"/>
                        </a:rPr>
                        <a:t>Wt</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rPr>
                        <a:t>5</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tabLst/>
                      </a:pPr>
                      <a:r>
                        <a:rPr kumimoji="1" lang="en-US" altLang="zh-CN" sz="2400" b="1" i="0" u="none" strike="noStrike" cap="none" normalizeH="0" baseline="0" dirty="0" smtClean="0">
                          <a:ln>
                            <a:noFill/>
                          </a:ln>
                          <a:solidFill>
                            <a:srgbClr val="CC00CC"/>
                          </a:solidFill>
                          <a:effectLst/>
                          <a:latin typeface="Times New Roman" pitchFamily="18" charset="0"/>
                          <a:ea typeface="楷体_GB2312" pitchFamily="49" charset="-122"/>
                        </a:rPr>
                        <a:t>29</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rPr>
                        <a:t>7</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rPr>
                        <a:t>8</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rPr>
                        <a:t>14</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rPr>
                        <a:t>23</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rPr>
                        <a:t>3</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rPr>
                        <a:t>11</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tabLst/>
                      </a:pPr>
                      <a:endParaRPr kumimoji="1" lang="zh-CN" altLang="zh-CN" sz="2400" b="1" i="0" u="none" strike="noStrike" cap="none" normalizeH="0" baseline="0" smtClean="0">
                        <a:ln>
                          <a:noFill/>
                        </a:ln>
                        <a:solidFill>
                          <a:schemeClr val="tx1"/>
                        </a:solidFill>
                        <a:effectLst/>
                        <a:latin typeface="Times New Roman" pitchFamily="18" charset="0"/>
                        <a:ea typeface="楷体_GB2312" pitchFamily="49"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tabLst/>
                      </a:pPr>
                      <a:endParaRPr kumimoji="1" lang="zh-CN" altLang="zh-CN" sz="2400" b="1" i="0" u="none" strike="noStrike" cap="none" normalizeH="0" baseline="0" smtClean="0">
                        <a:ln>
                          <a:noFill/>
                        </a:ln>
                        <a:solidFill>
                          <a:schemeClr val="tx1"/>
                        </a:solidFill>
                        <a:effectLst/>
                        <a:latin typeface="Times New Roman" pitchFamily="18" charset="0"/>
                        <a:ea typeface="楷体_GB2312" pitchFamily="49"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tabLst/>
                      </a:pPr>
                      <a:endParaRPr kumimoji="1" lang="zh-CN" altLang="zh-CN" sz="2400" b="1" i="0" u="none" strike="noStrike" cap="none" normalizeH="0" baseline="0" smtClean="0">
                        <a:ln>
                          <a:noFill/>
                        </a:ln>
                        <a:solidFill>
                          <a:schemeClr val="tx1"/>
                        </a:solidFill>
                        <a:effectLst/>
                        <a:latin typeface="Times New Roman" pitchFamily="18" charset="0"/>
                        <a:ea typeface="楷体_GB2312" pitchFamily="49"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tabLst/>
                      </a:pPr>
                      <a:endParaRPr kumimoji="1" lang="zh-CN" altLang="zh-CN" sz="2400" b="1" i="0" u="none" strike="noStrike" cap="none" normalizeH="0" baseline="0" smtClean="0">
                        <a:ln>
                          <a:noFill/>
                        </a:ln>
                        <a:solidFill>
                          <a:schemeClr val="tx1"/>
                        </a:solidFill>
                        <a:effectLst/>
                        <a:latin typeface="Times New Roman" pitchFamily="18" charset="0"/>
                        <a:ea typeface="楷体_GB2312" pitchFamily="49"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tabLst/>
                      </a:pPr>
                      <a:endParaRPr kumimoji="1" lang="zh-CN" altLang="zh-CN" sz="2400" b="1" i="0" u="none" strike="noStrike" cap="none" normalizeH="0" baseline="0" smtClean="0">
                        <a:ln>
                          <a:noFill/>
                        </a:ln>
                        <a:solidFill>
                          <a:schemeClr val="tx1"/>
                        </a:solidFill>
                        <a:effectLst/>
                        <a:latin typeface="Times New Roman" pitchFamily="18" charset="0"/>
                        <a:ea typeface="楷体_GB2312" pitchFamily="49"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tabLst/>
                      </a:pPr>
                      <a:endParaRPr kumimoji="1" lang="zh-CN" altLang="zh-CN" sz="2400" b="1" i="0" u="none" strike="noStrike" cap="none" normalizeH="0" baseline="0" smtClean="0">
                        <a:ln>
                          <a:noFill/>
                        </a:ln>
                        <a:solidFill>
                          <a:schemeClr val="tx1"/>
                        </a:solidFill>
                        <a:effectLst/>
                        <a:latin typeface="Times New Roman" pitchFamily="18" charset="0"/>
                        <a:ea typeface="楷体_GB2312" pitchFamily="49"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tabLst/>
                      </a:pPr>
                      <a:endParaRPr kumimoji="1" lang="zh-CN" altLang="zh-CN" sz="2400" b="1" i="0" u="none" strike="noStrike" cap="none" normalizeH="0" baseline="0" smtClean="0">
                        <a:ln>
                          <a:noFill/>
                        </a:ln>
                        <a:solidFill>
                          <a:schemeClr val="tx1"/>
                        </a:solidFill>
                        <a:effectLst/>
                        <a:latin typeface="Times New Roman" pitchFamily="18" charset="0"/>
                        <a:ea typeface="楷体_GB2312" pitchFamily="49"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11188">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tabLst/>
                      </a:pPr>
                      <a:r>
                        <a:rPr kumimoji="1" lang="en-US" altLang="zh-CN" sz="2400" b="1" i="0" u="none" strike="noStrike" cap="none" normalizeH="0" baseline="0" smtClean="0">
                          <a:ln>
                            <a:noFill/>
                          </a:ln>
                          <a:solidFill>
                            <a:srgbClr val="006600"/>
                          </a:solidFill>
                          <a:effectLst/>
                          <a:latin typeface="Times New Roman" pitchFamily="18" charset="0"/>
                          <a:ea typeface="楷体_GB2312" pitchFamily="49" charset="-122"/>
                        </a:rPr>
                        <a:t>Np</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tabLst/>
                      </a:pPr>
                      <a:endParaRPr kumimoji="1" lang="zh-CN" altLang="zh-CN" sz="2400" b="1" i="0" u="none" strike="noStrike" cap="none" normalizeH="0" baseline="0" smtClean="0">
                        <a:ln>
                          <a:noFill/>
                        </a:ln>
                        <a:solidFill>
                          <a:schemeClr val="tx1"/>
                        </a:solidFill>
                        <a:effectLst/>
                        <a:latin typeface="Times New Roman" pitchFamily="18" charset="0"/>
                        <a:ea typeface="楷体_GB2312" pitchFamily="49"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tabLst/>
                      </a:pPr>
                      <a:endParaRPr kumimoji="1" lang="zh-CN" altLang="zh-CN" sz="2400" b="1" i="0" u="none" strike="noStrike" cap="none" normalizeH="0" baseline="0" smtClean="0">
                        <a:ln>
                          <a:noFill/>
                        </a:ln>
                        <a:solidFill>
                          <a:schemeClr val="tx1"/>
                        </a:solidFill>
                        <a:effectLst/>
                        <a:latin typeface="Times New Roman" pitchFamily="18" charset="0"/>
                        <a:ea typeface="楷体_GB2312" pitchFamily="49"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tabLst/>
                      </a:pPr>
                      <a:endParaRPr kumimoji="1" lang="zh-CN" altLang="zh-CN" sz="2400" b="1" i="0" u="none" strike="noStrike" cap="none" normalizeH="0" baseline="0" smtClean="0">
                        <a:ln>
                          <a:noFill/>
                        </a:ln>
                        <a:solidFill>
                          <a:schemeClr val="tx1"/>
                        </a:solidFill>
                        <a:effectLst/>
                        <a:latin typeface="Times New Roman" pitchFamily="18" charset="0"/>
                        <a:ea typeface="楷体_GB2312" pitchFamily="49"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tabLst/>
                      </a:pPr>
                      <a:endParaRPr kumimoji="1" lang="zh-CN" altLang="zh-CN" sz="2400" b="1" i="0" u="none" strike="noStrike" cap="none" normalizeH="0" baseline="0" smtClean="0">
                        <a:ln>
                          <a:noFill/>
                        </a:ln>
                        <a:solidFill>
                          <a:schemeClr val="tx1"/>
                        </a:solidFill>
                        <a:effectLst/>
                        <a:latin typeface="Times New Roman" pitchFamily="18" charset="0"/>
                        <a:ea typeface="楷体_GB2312" pitchFamily="49"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tabLst/>
                      </a:pPr>
                      <a:endParaRPr kumimoji="1" lang="zh-CN" altLang="zh-CN" sz="2400" b="1" i="0" u="none" strike="noStrike" cap="none" normalizeH="0" baseline="0" smtClean="0">
                        <a:ln>
                          <a:noFill/>
                        </a:ln>
                        <a:solidFill>
                          <a:schemeClr val="tx1"/>
                        </a:solidFill>
                        <a:effectLst/>
                        <a:latin typeface="Times New Roman" pitchFamily="18" charset="0"/>
                        <a:ea typeface="楷体_GB2312" pitchFamily="49"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tabLst/>
                      </a:pPr>
                      <a:endParaRPr kumimoji="1" lang="zh-CN" altLang="zh-CN" sz="2400" b="1" i="0" u="none" strike="noStrike" cap="none" normalizeH="0" baseline="0" smtClean="0">
                        <a:ln>
                          <a:noFill/>
                        </a:ln>
                        <a:solidFill>
                          <a:schemeClr val="tx1"/>
                        </a:solidFill>
                        <a:effectLst/>
                        <a:latin typeface="Times New Roman" pitchFamily="18" charset="0"/>
                        <a:ea typeface="楷体_GB2312" pitchFamily="49"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tabLst/>
                      </a:pPr>
                      <a:endParaRPr kumimoji="1" lang="zh-CN" altLang="zh-CN" sz="2400" b="1" i="0" u="none" strike="noStrike" cap="none" normalizeH="0" baseline="0" smtClean="0">
                        <a:ln>
                          <a:noFill/>
                        </a:ln>
                        <a:solidFill>
                          <a:schemeClr val="tx1"/>
                        </a:solidFill>
                        <a:effectLst/>
                        <a:latin typeface="Times New Roman" pitchFamily="18" charset="0"/>
                        <a:ea typeface="楷体_GB2312" pitchFamily="49"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tabLst/>
                      </a:pPr>
                      <a:endParaRPr kumimoji="1" lang="zh-CN" altLang="zh-CN" sz="2400" b="1" i="0" u="none" strike="noStrike" cap="none" normalizeH="0" baseline="0" smtClean="0">
                        <a:ln>
                          <a:noFill/>
                        </a:ln>
                        <a:solidFill>
                          <a:schemeClr val="tx1"/>
                        </a:solidFill>
                        <a:effectLst/>
                        <a:latin typeface="Times New Roman" pitchFamily="18" charset="0"/>
                        <a:ea typeface="楷体_GB2312" pitchFamily="49"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tabLst/>
                      </a:pPr>
                      <a:endParaRPr kumimoji="1" lang="zh-CN" altLang="zh-CN" sz="2400" b="1" i="0" u="none" strike="noStrike" cap="none" normalizeH="0" baseline="0" smtClean="0">
                        <a:ln>
                          <a:noFill/>
                        </a:ln>
                        <a:solidFill>
                          <a:schemeClr val="tx1"/>
                        </a:solidFill>
                        <a:effectLst/>
                        <a:latin typeface="Times New Roman" pitchFamily="18" charset="0"/>
                        <a:ea typeface="楷体_GB2312" pitchFamily="49"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tabLst/>
                      </a:pPr>
                      <a:endParaRPr kumimoji="1" lang="zh-CN" altLang="zh-CN" sz="2400" b="1" i="0" u="none" strike="noStrike" cap="none" normalizeH="0" baseline="0" smtClean="0">
                        <a:ln>
                          <a:noFill/>
                        </a:ln>
                        <a:solidFill>
                          <a:schemeClr val="tx1"/>
                        </a:solidFill>
                        <a:effectLst/>
                        <a:latin typeface="Times New Roman" pitchFamily="18" charset="0"/>
                        <a:ea typeface="楷体_GB2312" pitchFamily="49"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tabLst/>
                      </a:pPr>
                      <a:endParaRPr kumimoji="1" lang="zh-CN" altLang="zh-CN" sz="2400" b="1" i="0" u="none" strike="noStrike" cap="none" normalizeH="0" baseline="0" smtClean="0">
                        <a:ln>
                          <a:noFill/>
                        </a:ln>
                        <a:solidFill>
                          <a:schemeClr val="tx1"/>
                        </a:solidFill>
                        <a:effectLst/>
                        <a:latin typeface="Times New Roman" pitchFamily="18" charset="0"/>
                        <a:ea typeface="楷体_GB2312" pitchFamily="49"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tabLst/>
                      </a:pPr>
                      <a:endParaRPr kumimoji="1" lang="zh-CN" altLang="zh-CN" sz="2400" b="1" i="0" u="none" strike="noStrike" cap="none" normalizeH="0" baseline="0" smtClean="0">
                        <a:ln>
                          <a:noFill/>
                        </a:ln>
                        <a:solidFill>
                          <a:schemeClr val="tx1"/>
                        </a:solidFill>
                        <a:effectLst/>
                        <a:latin typeface="Times New Roman" pitchFamily="18" charset="0"/>
                        <a:ea typeface="楷体_GB2312" pitchFamily="49"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tabLst/>
                      </a:pPr>
                      <a:endParaRPr kumimoji="1" lang="zh-CN" altLang="zh-CN" sz="2400" b="1" i="0" u="none" strike="noStrike" cap="none" normalizeH="0" baseline="0" smtClean="0">
                        <a:ln>
                          <a:noFill/>
                        </a:ln>
                        <a:solidFill>
                          <a:schemeClr val="tx1"/>
                        </a:solidFill>
                        <a:effectLst/>
                        <a:latin typeface="Times New Roman" pitchFamily="18" charset="0"/>
                        <a:ea typeface="楷体_GB2312" pitchFamily="49"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tabLst/>
                      </a:pPr>
                      <a:endParaRPr kumimoji="1" lang="zh-CN" altLang="zh-CN" sz="2400" b="1" i="0" u="none" strike="noStrike" cap="none" normalizeH="0" baseline="0" smtClean="0">
                        <a:ln>
                          <a:noFill/>
                        </a:ln>
                        <a:solidFill>
                          <a:schemeClr val="tx1"/>
                        </a:solidFill>
                        <a:effectLst/>
                        <a:latin typeface="Times New Roman" pitchFamily="18" charset="0"/>
                        <a:ea typeface="楷体_GB2312" pitchFamily="49"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tabLst/>
                      </a:pPr>
                      <a:endParaRPr kumimoji="1" lang="zh-CN" altLang="zh-CN" sz="2400" b="1" i="0" u="none" strike="noStrike" cap="none" normalizeH="0" baseline="0" smtClean="0">
                        <a:ln>
                          <a:noFill/>
                        </a:ln>
                        <a:solidFill>
                          <a:schemeClr val="tx1"/>
                        </a:solidFill>
                        <a:effectLst/>
                        <a:latin typeface="Times New Roman" pitchFamily="18" charset="0"/>
                        <a:ea typeface="楷体_GB2312" pitchFamily="49"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11188">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tabLst/>
                      </a:pPr>
                      <a:r>
                        <a:rPr kumimoji="1" lang="en-US" altLang="zh-CN" sz="2400" b="1" i="0" u="none" strike="noStrike" cap="none" normalizeH="0" baseline="0" smtClean="0">
                          <a:ln>
                            <a:noFill/>
                          </a:ln>
                          <a:solidFill>
                            <a:srgbClr val="006600"/>
                          </a:solidFill>
                          <a:effectLst/>
                          <a:latin typeface="Times New Roman" pitchFamily="18" charset="0"/>
                          <a:ea typeface="楷体_GB2312" pitchFamily="49" charset="-122"/>
                        </a:rPr>
                        <a:t>N</a:t>
                      </a:r>
                      <a:r>
                        <a:rPr kumimoji="1" lang="en-US" altLang="zh-CN" sz="2400" b="1" i="1" u="none" strike="noStrike" cap="none" normalizeH="0" baseline="0" smtClean="0">
                          <a:ln>
                            <a:noFill/>
                          </a:ln>
                          <a:solidFill>
                            <a:srgbClr val="006600"/>
                          </a:solidFill>
                          <a:effectLst/>
                          <a:latin typeface="Times New Roman" pitchFamily="18" charset="0"/>
                          <a:ea typeface="楷体_GB2312" pitchFamily="49" charset="-122"/>
                        </a:rPr>
                        <a:t>l</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tabLst/>
                      </a:pPr>
                      <a:endParaRPr kumimoji="1" lang="zh-CN" altLang="zh-CN" sz="2400" b="1" i="0" u="none" strike="noStrike" cap="none" normalizeH="0" baseline="0" smtClean="0">
                        <a:ln>
                          <a:noFill/>
                        </a:ln>
                        <a:solidFill>
                          <a:schemeClr val="tx1"/>
                        </a:solidFill>
                        <a:effectLst/>
                        <a:latin typeface="Times New Roman" pitchFamily="18" charset="0"/>
                        <a:ea typeface="楷体_GB2312" pitchFamily="49"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tabLst/>
                      </a:pPr>
                      <a:endParaRPr kumimoji="1" lang="zh-CN" altLang="zh-CN" sz="2400" b="1" i="0" u="none" strike="noStrike" cap="none" normalizeH="0" baseline="0" smtClean="0">
                        <a:ln>
                          <a:noFill/>
                        </a:ln>
                        <a:solidFill>
                          <a:schemeClr val="tx1"/>
                        </a:solidFill>
                        <a:effectLst/>
                        <a:latin typeface="Times New Roman" pitchFamily="18" charset="0"/>
                        <a:ea typeface="楷体_GB2312" pitchFamily="49"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tabLst/>
                      </a:pPr>
                      <a:endParaRPr kumimoji="1" lang="zh-CN" altLang="zh-CN" sz="2400" b="1" i="0" u="none" strike="noStrike" cap="none" normalizeH="0" baseline="0" smtClean="0">
                        <a:ln>
                          <a:noFill/>
                        </a:ln>
                        <a:solidFill>
                          <a:schemeClr val="tx1"/>
                        </a:solidFill>
                        <a:effectLst/>
                        <a:latin typeface="Times New Roman" pitchFamily="18" charset="0"/>
                        <a:ea typeface="楷体_GB2312" pitchFamily="49"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tabLst/>
                      </a:pPr>
                      <a:endParaRPr kumimoji="1" lang="zh-CN" altLang="zh-CN" sz="2400" b="1" i="0" u="none" strike="noStrike" cap="none" normalizeH="0" baseline="0" smtClean="0">
                        <a:ln>
                          <a:noFill/>
                        </a:ln>
                        <a:solidFill>
                          <a:schemeClr val="tx1"/>
                        </a:solidFill>
                        <a:effectLst/>
                        <a:latin typeface="Times New Roman" pitchFamily="18" charset="0"/>
                        <a:ea typeface="楷体_GB2312" pitchFamily="49"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tabLst/>
                      </a:pPr>
                      <a:endParaRPr kumimoji="1" lang="zh-CN" altLang="zh-CN" sz="2400" b="1" i="0" u="none" strike="noStrike" cap="none" normalizeH="0" baseline="0" smtClean="0">
                        <a:ln>
                          <a:noFill/>
                        </a:ln>
                        <a:solidFill>
                          <a:schemeClr val="tx1"/>
                        </a:solidFill>
                        <a:effectLst/>
                        <a:latin typeface="Times New Roman" pitchFamily="18" charset="0"/>
                        <a:ea typeface="楷体_GB2312" pitchFamily="49"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tabLst/>
                      </a:pPr>
                      <a:endParaRPr kumimoji="1" lang="zh-CN" altLang="zh-CN" sz="2400" b="1" i="0" u="none" strike="noStrike" cap="none" normalizeH="0" baseline="0" smtClean="0">
                        <a:ln>
                          <a:noFill/>
                        </a:ln>
                        <a:solidFill>
                          <a:schemeClr val="tx1"/>
                        </a:solidFill>
                        <a:effectLst/>
                        <a:latin typeface="Times New Roman" pitchFamily="18" charset="0"/>
                        <a:ea typeface="楷体_GB2312" pitchFamily="49"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tabLst/>
                      </a:pPr>
                      <a:endParaRPr kumimoji="1" lang="zh-CN" altLang="zh-CN" sz="2400" b="1" i="0" u="none" strike="noStrike" cap="none" normalizeH="0" baseline="0" smtClean="0">
                        <a:ln>
                          <a:noFill/>
                        </a:ln>
                        <a:solidFill>
                          <a:schemeClr val="tx1"/>
                        </a:solidFill>
                        <a:effectLst/>
                        <a:latin typeface="Times New Roman" pitchFamily="18" charset="0"/>
                        <a:ea typeface="楷体_GB2312" pitchFamily="49"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tabLst/>
                      </a:pPr>
                      <a:endParaRPr kumimoji="1" lang="zh-CN" altLang="zh-CN" sz="2400" b="1" i="0" u="none" strike="noStrike" cap="none" normalizeH="0" baseline="0" smtClean="0">
                        <a:ln>
                          <a:noFill/>
                        </a:ln>
                        <a:solidFill>
                          <a:schemeClr val="tx1"/>
                        </a:solidFill>
                        <a:effectLst/>
                        <a:latin typeface="Times New Roman" pitchFamily="18" charset="0"/>
                        <a:ea typeface="楷体_GB2312" pitchFamily="49"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tabLst/>
                      </a:pPr>
                      <a:endParaRPr kumimoji="1" lang="zh-CN" altLang="zh-CN" sz="2400" b="1" i="0" u="none" strike="noStrike" cap="none" normalizeH="0" baseline="0" smtClean="0">
                        <a:ln>
                          <a:noFill/>
                        </a:ln>
                        <a:solidFill>
                          <a:schemeClr val="tx1"/>
                        </a:solidFill>
                        <a:effectLst/>
                        <a:latin typeface="Times New Roman" pitchFamily="18" charset="0"/>
                        <a:ea typeface="楷体_GB2312" pitchFamily="49"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tabLst/>
                      </a:pPr>
                      <a:endParaRPr kumimoji="1" lang="zh-CN" altLang="zh-CN" sz="2400" b="1" i="0" u="none" strike="noStrike" cap="none" normalizeH="0" baseline="0" smtClean="0">
                        <a:ln>
                          <a:noFill/>
                        </a:ln>
                        <a:solidFill>
                          <a:schemeClr val="tx1"/>
                        </a:solidFill>
                        <a:effectLst/>
                        <a:latin typeface="Times New Roman" pitchFamily="18" charset="0"/>
                        <a:ea typeface="楷体_GB2312" pitchFamily="49"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tabLst/>
                      </a:pPr>
                      <a:endParaRPr kumimoji="1" lang="zh-CN" altLang="zh-CN" sz="2400" b="1" i="0" u="none" strike="noStrike" cap="none" normalizeH="0" baseline="0" smtClean="0">
                        <a:ln>
                          <a:noFill/>
                        </a:ln>
                        <a:solidFill>
                          <a:schemeClr val="tx1"/>
                        </a:solidFill>
                        <a:effectLst/>
                        <a:latin typeface="Times New Roman" pitchFamily="18" charset="0"/>
                        <a:ea typeface="楷体_GB2312" pitchFamily="49"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tabLst/>
                      </a:pPr>
                      <a:endParaRPr kumimoji="1" lang="zh-CN" altLang="zh-CN" sz="2400" b="1" i="0" u="none" strike="noStrike" cap="none" normalizeH="0" baseline="0" smtClean="0">
                        <a:ln>
                          <a:noFill/>
                        </a:ln>
                        <a:solidFill>
                          <a:schemeClr val="tx1"/>
                        </a:solidFill>
                        <a:effectLst/>
                        <a:latin typeface="Times New Roman" pitchFamily="18" charset="0"/>
                        <a:ea typeface="楷体_GB2312" pitchFamily="49"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tabLst/>
                      </a:pPr>
                      <a:endParaRPr kumimoji="1" lang="zh-CN" altLang="zh-CN" sz="2400" b="1" i="0" u="none" strike="noStrike" cap="none" normalizeH="0" baseline="0" smtClean="0">
                        <a:ln>
                          <a:noFill/>
                        </a:ln>
                        <a:solidFill>
                          <a:schemeClr val="tx1"/>
                        </a:solidFill>
                        <a:effectLst/>
                        <a:latin typeface="Times New Roman" pitchFamily="18" charset="0"/>
                        <a:ea typeface="楷体_GB2312" pitchFamily="49"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tabLst/>
                      </a:pPr>
                      <a:endParaRPr kumimoji="1" lang="zh-CN" altLang="zh-CN" sz="2400" b="1" i="0" u="none" strike="noStrike" cap="none" normalizeH="0" baseline="0" smtClean="0">
                        <a:ln>
                          <a:noFill/>
                        </a:ln>
                        <a:solidFill>
                          <a:schemeClr val="tx1"/>
                        </a:solidFill>
                        <a:effectLst/>
                        <a:latin typeface="Times New Roman" pitchFamily="18" charset="0"/>
                        <a:ea typeface="楷体_GB2312" pitchFamily="49"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tabLst/>
                      </a:pPr>
                      <a:endParaRPr kumimoji="1" lang="zh-CN" altLang="zh-CN" sz="2400" b="1" i="0" u="none" strike="noStrike" cap="none" normalizeH="0" baseline="0" smtClean="0">
                        <a:ln>
                          <a:noFill/>
                        </a:ln>
                        <a:solidFill>
                          <a:schemeClr val="tx1"/>
                        </a:solidFill>
                        <a:effectLst/>
                        <a:latin typeface="Times New Roman" pitchFamily="18" charset="0"/>
                        <a:ea typeface="楷体_GB2312" pitchFamily="49"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12775">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tabLst/>
                      </a:pPr>
                      <a:r>
                        <a:rPr kumimoji="1" lang="en-US" altLang="zh-CN" sz="2400" b="1" i="0" u="none" strike="noStrike" cap="none" normalizeH="0" baseline="0" smtClean="0">
                          <a:ln>
                            <a:noFill/>
                          </a:ln>
                          <a:solidFill>
                            <a:srgbClr val="006600"/>
                          </a:solidFill>
                          <a:effectLst/>
                          <a:latin typeface="Times New Roman" pitchFamily="18" charset="0"/>
                          <a:ea typeface="楷体_GB2312" pitchFamily="49" charset="-122"/>
                        </a:rPr>
                        <a:t>Nr</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tabLst/>
                      </a:pPr>
                      <a:endParaRPr kumimoji="1" lang="zh-CN" altLang="zh-CN" sz="2400" b="1" i="0" u="none" strike="noStrike" cap="none" normalizeH="0" baseline="0" smtClean="0">
                        <a:ln>
                          <a:noFill/>
                        </a:ln>
                        <a:solidFill>
                          <a:schemeClr val="tx1"/>
                        </a:solidFill>
                        <a:effectLst/>
                        <a:latin typeface="Times New Roman" pitchFamily="18" charset="0"/>
                        <a:ea typeface="楷体_GB2312" pitchFamily="49"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tabLst/>
                      </a:pPr>
                      <a:endParaRPr kumimoji="1" lang="zh-CN" altLang="zh-CN" sz="2400" b="1" i="0" u="none" strike="noStrike" cap="none" normalizeH="0" baseline="0" smtClean="0">
                        <a:ln>
                          <a:noFill/>
                        </a:ln>
                        <a:solidFill>
                          <a:schemeClr val="tx1"/>
                        </a:solidFill>
                        <a:effectLst/>
                        <a:latin typeface="Times New Roman" pitchFamily="18" charset="0"/>
                        <a:ea typeface="楷体_GB2312" pitchFamily="49"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tabLst/>
                      </a:pPr>
                      <a:endParaRPr kumimoji="1" lang="zh-CN" altLang="zh-CN" sz="2400" b="1" i="0" u="none" strike="noStrike" cap="none" normalizeH="0" baseline="0" smtClean="0">
                        <a:ln>
                          <a:noFill/>
                        </a:ln>
                        <a:solidFill>
                          <a:schemeClr val="tx1"/>
                        </a:solidFill>
                        <a:effectLst/>
                        <a:latin typeface="Times New Roman" pitchFamily="18" charset="0"/>
                        <a:ea typeface="楷体_GB2312" pitchFamily="49"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tabLst/>
                      </a:pPr>
                      <a:endParaRPr kumimoji="1" lang="zh-CN" altLang="zh-CN" sz="2400" b="1" i="0" u="none" strike="noStrike" cap="none" normalizeH="0" baseline="0" smtClean="0">
                        <a:ln>
                          <a:noFill/>
                        </a:ln>
                        <a:solidFill>
                          <a:schemeClr val="tx1"/>
                        </a:solidFill>
                        <a:effectLst/>
                        <a:latin typeface="Times New Roman" pitchFamily="18" charset="0"/>
                        <a:ea typeface="楷体_GB2312" pitchFamily="49"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tabLst/>
                      </a:pPr>
                      <a:endParaRPr kumimoji="1" lang="zh-CN" altLang="zh-CN" sz="2400" b="1" i="0" u="none" strike="noStrike" cap="none" normalizeH="0" baseline="0" smtClean="0">
                        <a:ln>
                          <a:noFill/>
                        </a:ln>
                        <a:solidFill>
                          <a:schemeClr val="tx1"/>
                        </a:solidFill>
                        <a:effectLst/>
                        <a:latin typeface="Times New Roman" pitchFamily="18" charset="0"/>
                        <a:ea typeface="楷体_GB2312" pitchFamily="49"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tabLst/>
                      </a:pPr>
                      <a:endParaRPr kumimoji="1" lang="zh-CN" altLang="zh-CN" sz="2400" b="1" i="0" u="none" strike="noStrike" cap="none" normalizeH="0" baseline="0" smtClean="0">
                        <a:ln>
                          <a:noFill/>
                        </a:ln>
                        <a:solidFill>
                          <a:schemeClr val="tx1"/>
                        </a:solidFill>
                        <a:effectLst/>
                        <a:latin typeface="Times New Roman" pitchFamily="18" charset="0"/>
                        <a:ea typeface="楷体_GB2312" pitchFamily="49"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tabLst/>
                      </a:pPr>
                      <a:endParaRPr kumimoji="1" lang="zh-CN" altLang="zh-CN" sz="2400" b="1" i="0" u="none" strike="noStrike" cap="none" normalizeH="0" baseline="0" smtClean="0">
                        <a:ln>
                          <a:noFill/>
                        </a:ln>
                        <a:solidFill>
                          <a:schemeClr val="tx1"/>
                        </a:solidFill>
                        <a:effectLst/>
                        <a:latin typeface="Times New Roman" pitchFamily="18" charset="0"/>
                        <a:ea typeface="楷体_GB2312" pitchFamily="49"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tabLst/>
                      </a:pPr>
                      <a:endParaRPr kumimoji="1" lang="zh-CN" altLang="zh-CN" sz="2400" b="1" i="0" u="none" strike="noStrike" cap="none" normalizeH="0" baseline="0" smtClean="0">
                        <a:ln>
                          <a:noFill/>
                        </a:ln>
                        <a:solidFill>
                          <a:schemeClr val="tx1"/>
                        </a:solidFill>
                        <a:effectLst/>
                        <a:latin typeface="Times New Roman" pitchFamily="18" charset="0"/>
                        <a:ea typeface="楷体_GB2312" pitchFamily="49"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tabLst/>
                      </a:pPr>
                      <a:endParaRPr kumimoji="1" lang="zh-CN" altLang="zh-CN" sz="2400" b="1" i="0" u="none" strike="noStrike" cap="none" normalizeH="0" baseline="0" smtClean="0">
                        <a:ln>
                          <a:noFill/>
                        </a:ln>
                        <a:solidFill>
                          <a:schemeClr val="tx1"/>
                        </a:solidFill>
                        <a:effectLst/>
                        <a:latin typeface="Times New Roman" pitchFamily="18" charset="0"/>
                        <a:ea typeface="楷体_GB2312" pitchFamily="49"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tabLst/>
                      </a:pPr>
                      <a:endParaRPr kumimoji="1" lang="zh-CN" altLang="zh-CN" sz="2400" b="1" i="0" u="none" strike="noStrike" cap="none" normalizeH="0" baseline="0" smtClean="0">
                        <a:ln>
                          <a:noFill/>
                        </a:ln>
                        <a:solidFill>
                          <a:schemeClr val="tx1"/>
                        </a:solidFill>
                        <a:effectLst/>
                        <a:latin typeface="Times New Roman" pitchFamily="18" charset="0"/>
                        <a:ea typeface="楷体_GB2312" pitchFamily="49"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tabLst/>
                      </a:pPr>
                      <a:endParaRPr kumimoji="1" lang="zh-CN" altLang="zh-CN" sz="2400" b="1" i="0" u="none" strike="noStrike" cap="none" normalizeH="0" baseline="0" smtClean="0">
                        <a:ln>
                          <a:noFill/>
                        </a:ln>
                        <a:solidFill>
                          <a:schemeClr val="tx1"/>
                        </a:solidFill>
                        <a:effectLst/>
                        <a:latin typeface="Times New Roman" pitchFamily="18" charset="0"/>
                        <a:ea typeface="楷体_GB2312" pitchFamily="49"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tabLst/>
                      </a:pPr>
                      <a:endParaRPr kumimoji="1" lang="zh-CN" altLang="zh-CN" sz="2400" b="1" i="0" u="none" strike="noStrike" cap="none" normalizeH="0" baseline="0" smtClean="0">
                        <a:ln>
                          <a:noFill/>
                        </a:ln>
                        <a:solidFill>
                          <a:schemeClr val="tx1"/>
                        </a:solidFill>
                        <a:effectLst/>
                        <a:latin typeface="Times New Roman" pitchFamily="18" charset="0"/>
                        <a:ea typeface="楷体_GB2312" pitchFamily="49"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tabLst/>
                      </a:pPr>
                      <a:endParaRPr kumimoji="1" lang="zh-CN" altLang="zh-CN" sz="2400" b="1" i="0" u="none" strike="noStrike" cap="none" normalizeH="0" baseline="0" smtClean="0">
                        <a:ln>
                          <a:noFill/>
                        </a:ln>
                        <a:solidFill>
                          <a:schemeClr val="tx1"/>
                        </a:solidFill>
                        <a:effectLst/>
                        <a:latin typeface="Times New Roman" pitchFamily="18" charset="0"/>
                        <a:ea typeface="楷体_GB2312" pitchFamily="49"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tabLst/>
                      </a:pPr>
                      <a:endParaRPr kumimoji="1" lang="zh-CN" altLang="zh-CN" sz="2400" b="1" i="0" u="none" strike="noStrike" cap="none" normalizeH="0" baseline="0" smtClean="0">
                        <a:ln>
                          <a:noFill/>
                        </a:ln>
                        <a:solidFill>
                          <a:schemeClr val="tx1"/>
                        </a:solidFill>
                        <a:effectLst/>
                        <a:latin typeface="Times New Roman" pitchFamily="18" charset="0"/>
                        <a:ea typeface="楷体_GB2312" pitchFamily="49"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tabLst/>
                      </a:pPr>
                      <a:endParaRPr kumimoji="1" lang="zh-CN" altLang="zh-CN" sz="2400" b="1" i="0" u="none" strike="noStrike" cap="none" normalizeH="0" baseline="0" dirty="0" smtClean="0">
                        <a:ln>
                          <a:noFill/>
                        </a:ln>
                        <a:solidFill>
                          <a:schemeClr val="tx1"/>
                        </a:solidFill>
                        <a:effectLst/>
                        <a:latin typeface="Times New Roman" pitchFamily="18" charset="0"/>
                        <a:ea typeface="楷体_GB2312" pitchFamily="49"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105596" name="灯片编号占位符 3"/>
          <p:cNvSpPr>
            <a:spLocks noGrp="1"/>
          </p:cNvSpPr>
          <p:nvPr>
            <p:ph type="sldNum" sz="quarter" idx="10"/>
          </p:nvPr>
        </p:nvSpPr>
        <p:spPr>
          <a:noFill/>
        </p:spPr>
        <p:txBody>
          <a:bodyPr/>
          <a:lstStyle/>
          <a:p>
            <a:fld id="{8078F8B6-3560-445B-AF56-E4ACA6043FAD}" type="slidenum">
              <a:rPr lang="zh-CN" altLang="en-US" smtClean="0"/>
              <a:pPr/>
              <a:t>122</a:t>
            </a:fld>
            <a:endParaRPr lang="en-US" altLang="zh-CN" smtClean="0"/>
          </a:p>
        </p:txBody>
      </p:sp>
      <p:sp>
        <p:nvSpPr>
          <p:cNvPr id="11" name="Text Box 508"/>
          <p:cNvSpPr txBox="1">
            <a:spLocks noChangeArrowheads="1"/>
          </p:cNvSpPr>
          <p:nvPr/>
        </p:nvSpPr>
        <p:spPr bwMode="auto">
          <a:xfrm>
            <a:off x="5100638" y="4527550"/>
            <a:ext cx="287337" cy="457200"/>
          </a:xfrm>
          <a:prstGeom prst="rect">
            <a:avLst/>
          </a:prstGeom>
          <a:noFill/>
          <a:ln w="9525">
            <a:noFill/>
            <a:miter lim="800000"/>
            <a:headEnd/>
            <a:tailEnd/>
          </a:ln>
        </p:spPr>
        <p:txBody>
          <a:bodyPr wrap="none" lIns="0" tIns="0" rIns="0" bIns="0" anchor="ctr" anchorCtr="1"/>
          <a:lstStyle/>
          <a:p>
            <a:pPr>
              <a:spcBef>
                <a:spcPct val="50000"/>
              </a:spcBef>
            </a:pPr>
            <a:r>
              <a:rPr lang="en-US" altLang="zh-CN" sz="2800" b="1">
                <a:solidFill>
                  <a:srgbClr val="CC0000"/>
                </a:solidFill>
                <a:latin typeface="+mn-lt"/>
              </a:rPr>
              <a:t>1</a:t>
            </a:r>
          </a:p>
        </p:txBody>
      </p:sp>
      <p:sp>
        <p:nvSpPr>
          <p:cNvPr id="12" name="Text Box 509"/>
          <p:cNvSpPr txBox="1">
            <a:spLocks noChangeArrowheads="1"/>
          </p:cNvSpPr>
          <p:nvPr/>
        </p:nvSpPr>
        <p:spPr bwMode="auto">
          <a:xfrm>
            <a:off x="5092700" y="5138738"/>
            <a:ext cx="287338" cy="457200"/>
          </a:xfrm>
          <a:prstGeom prst="rect">
            <a:avLst/>
          </a:prstGeom>
          <a:noFill/>
          <a:ln w="9525">
            <a:noFill/>
            <a:miter lim="800000"/>
            <a:headEnd/>
            <a:tailEnd/>
          </a:ln>
        </p:spPr>
        <p:txBody>
          <a:bodyPr wrap="none" lIns="0" tIns="0" rIns="0" bIns="0" anchor="ctr" anchorCtr="1"/>
          <a:lstStyle/>
          <a:p>
            <a:pPr>
              <a:spcBef>
                <a:spcPct val="50000"/>
              </a:spcBef>
            </a:pPr>
            <a:r>
              <a:rPr lang="en-US" altLang="zh-CN" sz="2800" b="1">
                <a:solidFill>
                  <a:srgbClr val="CC0000"/>
                </a:solidFill>
                <a:latin typeface="+mn-lt"/>
              </a:rPr>
              <a:t>7</a:t>
            </a:r>
          </a:p>
        </p:txBody>
      </p:sp>
      <p:sp>
        <p:nvSpPr>
          <p:cNvPr id="13" name="Text Box 510"/>
          <p:cNvSpPr txBox="1">
            <a:spLocks noChangeArrowheads="1"/>
          </p:cNvSpPr>
          <p:nvPr/>
        </p:nvSpPr>
        <p:spPr bwMode="auto">
          <a:xfrm>
            <a:off x="5097463" y="3298825"/>
            <a:ext cx="287337" cy="457200"/>
          </a:xfrm>
          <a:prstGeom prst="rect">
            <a:avLst/>
          </a:prstGeom>
          <a:noFill/>
          <a:ln w="9525">
            <a:noFill/>
            <a:miter lim="800000"/>
            <a:headEnd/>
            <a:tailEnd/>
          </a:ln>
        </p:spPr>
        <p:txBody>
          <a:bodyPr wrap="none" lIns="0" tIns="0" rIns="0" bIns="0" anchor="ctr" anchorCtr="1"/>
          <a:lstStyle/>
          <a:p>
            <a:pPr>
              <a:spcBef>
                <a:spcPct val="50000"/>
              </a:spcBef>
            </a:pPr>
            <a:r>
              <a:rPr lang="en-US" altLang="zh-CN" sz="2800" b="1">
                <a:solidFill>
                  <a:srgbClr val="CC0000"/>
                </a:solidFill>
                <a:latin typeface="+mn-lt"/>
              </a:rPr>
              <a:t>8</a:t>
            </a:r>
          </a:p>
        </p:txBody>
      </p:sp>
      <p:sp>
        <p:nvSpPr>
          <p:cNvPr id="14" name="Text Box 511"/>
          <p:cNvSpPr txBox="1">
            <a:spLocks noChangeArrowheads="1"/>
          </p:cNvSpPr>
          <p:nvPr/>
        </p:nvSpPr>
        <p:spPr bwMode="auto">
          <a:xfrm>
            <a:off x="1857375" y="3946525"/>
            <a:ext cx="287338" cy="457200"/>
          </a:xfrm>
          <a:prstGeom prst="rect">
            <a:avLst/>
          </a:prstGeom>
          <a:noFill/>
          <a:ln w="9525">
            <a:noFill/>
            <a:miter lim="800000"/>
            <a:headEnd/>
            <a:tailEnd/>
          </a:ln>
        </p:spPr>
        <p:txBody>
          <a:bodyPr wrap="none" lIns="0" tIns="0" rIns="0" bIns="0" anchor="ctr" anchorCtr="1"/>
          <a:lstStyle/>
          <a:p>
            <a:pPr>
              <a:spcBef>
                <a:spcPct val="50000"/>
              </a:spcBef>
            </a:pPr>
            <a:r>
              <a:rPr lang="en-US" altLang="zh-CN" sz="2800" b="1">
                <a:solidFill>
                  <a:srgbClr val="0000FF"/>
                </a:solidFill>
                <a:latin typeface="+mn-lt"/>
              </a:rPr>
              <a:t>9</a:t>
            </a:r>
          </a:p>
        </p:txBody>
      </p:sp>
      <p:sp>
        <p:nvSpPr>
          <p:cNvPr id="15" name="Text Box 512"/>
          <p:cNvSpPr txBox="1">
            <a:spLocks noChangeArrowheads="1"/>
          </p:cNvSpPr>
          <p:nvPr/>
        </p:nvSpPr>
        <p:spPr bwMode="auto">
          <a:xfrm>
            <a:off x="4341813" y="3959225"/>
            <a:ext cx="287337" cy="457200"/>
          </a:xfrm>
          <a:prstGeom prst="rect">
            <a:avLst/>
          </a:prstGeom>
          <a:noFill/>
          <a:ln w="9525">
            <a:noFill/>
            <a:miter lim="800000"/>
            <a:headEnd/>
            <a:tailEnd/>
          </a:ln>
        </p:spPr>
        <p:txBody>
          <a:bodyPr wrap="none" lIns="0" tIns="0" rIns="0" bIns="0" anchor="ctr" anchorCtr="1"/>
          <a:lstStyle/>
          <a:p>
            <a:pPr>
              <a:spcBef>
                <a:spcPct val="50000"/>
              </a:spcBef>
            </a:pPr>
            <a:r>
              <a:rPr lang="en-US" altLang="zh-CN" sz="2800" b="1">
                <a:solidFill>
                  <a:srgbClr val="0000FF"/>
                </a:solidFill>
                <a:latin typeface="+mn-lt"/>
              </a:rPr>
              <a:t>9</a:t>
            </a:r>
          </a:p>
        </p:txBody>
      </p:sp>
      <p:sp>
        <p:nvSpPr>
          <p:cNvPr id="16" name="Rectangle 513"/>
          <p:cNvSpPr>
            <a:spLocks noChangeArrowheads="1"/>
          </p:cNvSpPr>
          <p:nvPr/>
        </p:nvSpPr>
        <p:spPr bwMode="auto">
          <a:xfrm>
            <a:off x="6286500" y="3286125"/>
            <a:ext cx="1368425" cy="431800"/>
          </a:xfrm>
          <a:prstGeom prst="rect">
            <a:avLst/>
          </a:prstGeom>
          <a:solidFill>
            <a:srgbClr val="008080"/>
          </a:solidFill>
          <a:ln w="6350">
            <a:solidFill>
              <a:srgbClr val="008000"/>
            </a:solidFill>
            <a:miter lim="800000"/>
            <a:headEnd/>
            <a:tailEnd/>
          </a:ln>
        </p:spPr>
        <p:txBody>
          <a:bodyPr wrap="none" anchor="ctr"/>
          <a:lstStyle/>
          <a:p>
            <a:r>
              <a:rPr lang="en-US" altLang="zh-CN" sz="2800" b="1">
                <a:solidFill>
                  <a:srgbClr val="FFFFCC"/>
                </a:solidFill>
                <a:latin typeface="+mn-lt"/>
              </a:rPr>
              <a:t>i = n+1</a:t>
            </a:r>
          </a:p>
        </p:txBody>
      </p:sp>
      <p:sp>
        <p:nvSpPr>
          <p:cNvPr id="17" name="Line 514"/>
          <p:cNvSpPr>
            <a:spLocks noChangeShapeType="1"/>
          </p:cNvSpPr>
          <p:nvPr/>
        </p:nvSpPr>
        <p:spPr bwMode="auto">
          <a:xfrm>
            <a:off x="5286375" y="2928938"/>
            <a:ext cx="1000125" cy="357187"/>
          </a:xfrm>
          <a:prstGeom prst="line">
            <a:avLst/>
          </a:prstGeom>
          <a:noFill/>
          <a:ln w="25400">
            <a:solidFill>
              <a:srgbClr val="008000"/>
            </a:solidFill>
            <a:round/>
            <a:headEnd type="triangle" w="med" len="med"/>
            <a:tailEnd/>
          </a:ln>
        </p:spPr>
        <p:txBody>
          <a:bodyPr/>
          <a:lstStyle/>
          <a:p>
            <a:endParaRPr lang="zh-CN" altLang="en-US" b="1">
              <a:latin typeface="+mn-lt"/>
            </a:endParaRPr>
          </a:p>
        </p:txBody>
      </p:sp>
      <p:sp>
        <p:nvSpPr>
          <p:cNvPr id="18" name="Oval 518"/>
          <p:cNvSpPr>
            <a:spLocks noChangeArrowheads="1"/>
          </p:cNvSpPr>
          <p:nvPr/>
        </p:nvSpPr>
        <p:spPr bwMode="auto">
          <a:xfrm>
            <a:off x="1857375" y="2087563"/>
            <a:ext cx="288925" cy="431800"/>
          </a:xfrm>
          <a:prstGeom prst="ellipse">
            <a:avLst/>
          </a:prstGeom>
          <a:noFill/>
          <a:ln w="28575">
            <a:solidFill>
              <a:srgbClr val="FF0000"/>
            </a:solidFill>
            <a:round/>
            <a:headEnd/>
            <a:tailEnd/>
          </a:ln>
        </p:spPr>
        <p:txBody>
          <a:bodyPr wrap="none" anchor="ctr"/>
          <a:lstStyle/>
          <a:p>
            <a:endParaRPr lang="zh-CN" altLang="en-US" sz="2800" b="1">
              <a:latin typeface="+mn-lt"/>
            </a:endParaRPr>
          </a:p>
        </p:txBody>
      </p:sp>
      <p:sp>
        <p:nvSpPr>
          <p:cNvPr id="19" name="Oval 519"/>
          <p:cNvSpPr>
            <a:spLocks noChangeArrowheads="1"/>
          </p:cNvSpPr>
          <p:nvPr/>
        </p:nvSpPr>
        <p:spPr bwMode="auto">
          <a:xfrm>
            <a:off x="4349750" y="2071688"/>
            <a:ext cx="288925" cy="431800"/>
          </a:xfrm>
          <a:prstGeom prst="ellipse">
            <a:avLst/>
          </a:prstGeom>
          <a:noFill/>
          <a:ln w="28575">
            <a:solidFill>
              <a:srgbClr val="FF0000"/>
            </a:solidFill>
            <a:round/>
            <a:headEnd/>
            <a:tailEnd/>
          </a:ln>
        </p:spPr>
        <p:txBody>
          <a:bodyPr wrap="none" anchor="ctr"/>
          <a:lstStyle/>
          <a:p>
            <a:endParaRPr lang="zh-CN" altLang="en-US" sz="2800" b="1">
              <a:latin typeface="+mn-lt"/>
            </a:endParaRPr>
          </a:p>
        </p:txBody>
      </p:sp>
      <p:sp>
        <p:nvSpPr>
          <p:cNvPr id="20" name="Rectangle 520"/>
          <p:cNvSpPr>
            <a:spLocks noChangeArrowheads="1"/>
          </p:cNvSpPr>
          <p:nvPr/>
        </p:nvSpPr>
        <p:spPr bwMode="auto">
          <a:xfrm>
            <a:off x="1749425" y="3143250"/>
            <a:ext cx="3357563" cy="792163"/>
          </a:xfrm>
          <a:prstGeom prst="rect">
            <a:avLst/>
          </a:prstGeom>
          <a:solidFill>
            <a:srgbClr val="33CCCC">
              <a:alpha val="41176"/>
            </a:srgbClr>
          </a:solidFill>
          <a:ln w="28575">
            <a:solidFill>
              <a:srgbClr val="FFCC00"/>
            </a:solidFill>
            <a:miter lim="800000"/>
            <a:headEnd/>
            <a:tailEnd/>
          </a:ln>
        </p:spPr>
        <p:txBody>
          <a:bodyPr wrap="none" anchor="ctr"/>
          <a:lstStyle/>
          <a:p>
            <a:endParaRPr lang="zh-CN" altLang="en-US" sz="2800" b="1">
              <a:latin typeface="+mn-lt"/>
            </a:endParaRPr>
          </a:p>
        </p:txBody>
      </p:sp>
      <p:sp>
        <p:nvSpPr>
          <p:cNvPr id="21" name="Rectangle 4"/>
          <p:cNvSpPr>
            <a:spLocks noChangeArrowheads="1"/>
          </p:cNvSpPr>
          <p:nvPr/>
        </p:nvSpPr>
        <p:spPr bwMode="auto">
          <a:xfrm>
            <a:off x="1816100" y="3217863"/>
            <a:ext cx="339725" cy="611187"/>
          </a:xfrm>
          <a:prstGeom prst="rect">
            <a:avLst/>
          </a:prstGeom>
          <a:noFill/>
          <a:ln w="28575">
            <a:solidFill>
              <a:srgbClr val="FF0000"/>
            </a:solidFill>
            <a:miter lim="800000"/>
            <a:headEnd/>
            <a:tailEnd/>
          </a:ln>
        </p:spPr>
        <p:txBody>
          <a:bodyPr wrap="none" anchor="ctr"/>
          <a:lstStyle/>
          <a:p>
            <a:endParaRPr lang="zh-CN" altLang="en-US" sz="2800" b="1">
              <a:latin typeface="+mn-lt"/>
            </a:endParaRPr>
          </a:p>
        </p:txBody>
      </p:sp>
      <p:sp>
        <p:nvSpPr>
          <p:cNvPr id="22" name="Rectangle 6"/>
          <p:cNvSpPr>
            <a:spLocks noChangeArrowheads="1"/>
          </p:cNvSpPr>
          <p:nvPr/>
        </p:nvSpPr>
        <p:spPr bwMode="auto">
          <a:xfrm>
            <a:off x="4322763" y="3205163"/>
            <a:ext cx="323850" cy="611187"/>
          </a:xfrm>
          <a:prstGeom prst="rect">
            <a:avLst/>
          </a:prstGeom>
          <a:noFill/>
          <a:ln w="28575">
            <a:solidFill>
              <a:srgbClr val="FF0000"/>
            </a:solidFill>
            <a:miter lim="800000"/>
            <a:headEnd/>
            <a:tailEnd/>
          </a:ln>
        </p:spPr>
        <p:txBody>
          <a:bodyPr wrap="none" anchor="ctr"/>
          <a:lstStyle/>
          <a:p>
            <a:endParaRPr lang="zh-CN" altLang="en-US" sz="2800" b="1">
              <a:latin typeface="+mn-lt"/>
            </a:endParaRPr>
          </a:p>
        </p:txBody>
      </p:sp>
      <p:sp>
        <p:nvSpPr>
          <p:cNvPr id="23" name="Line 10"/>
          <p:cNvSpPr>
            <a:spLocks noChangeShapeType="1"/>
          </p:cNvSpPr>
          <p:nvPr/>
        </p:nvSpPr>
        <p:spPr bwMode="auto">
          <a:xfrm flipH="1">
            <a:off x="4546600" y="2357438"/>
            <a:ext cx="668338" cy="1739900"/>
          </a:xfrm>
          <a:prstGeom prst="line">
            <a:avLst/>
          </a:prstGeom>
          <a:noFill/>
          <a:ln w="28575">
            <a:solidFill>
              <a:srgbClr val="0000FF"/>
            </a:solidFill>
            <a:round/>
            <a:headEnd/>
            <a:tailEnd type="triangle" w="med" len="med"/>
          </a:ln>
        </p:spPr>
        <p:txBody>
          <a:bodyPr/>
          <a:lstStyle/>
          <a:p>
            <a:endParaRPr lang="zh-CN" altLang="en-US" b="1">
              <a:latin typeface="+mn-lt"/>
            </a:endParaRPr>
          </a:p>
        </p:txBody>
      </p:sp>
      <p:sp>
        <p:nvSpPr>
          <p:cNvPr id="24" name="Line 9"/>
          <p:cNvSpPr>
            <a:spLocks noChangeShapeType="1"/>
          </p:cNvSpPr>
          <p:nvPr/>
        </p:nvSpPr>
        <p:spPr bwMode="auto">
          <a:xfrm flipH="1">
            <a:off x="2052638" y="2357438"/>
            <a:ext cx="3162300" cy="1768475"/>
          </a:xfrm>
          <a:prstGeom prst="line">
            <a:avLst/>
          </a:prstGeom>
          <a:noFill/>
          <a:ln w="28575">
            <a:solidFill>
              <a:srgbClr val="0000FF"/>
            </a:solidFill>
            <a:round/>
            <a:headEnd/>
            <a:tailEnd type="triangle" w="med" len="med"/>
          </a:ln>
        </p:spPr>
        <p:txBody>
          <a:bodyPr/>
          <a:lstStyle/>
          <a:p>
            <a:endParaRPr lang="zh-CN" altLang="en-US" b="1">
              <a:latin typeface="+mn-lt"/>
            </a:endParaRPr>
          </a:p>
        </p:txBody>
      </p:sp>
      <p:sp>
        <p:nvSpPr>
          <p:cNvPr id="25" name="Line 7"/>
          <p:cNvSpPr>
            <a:spLocks noChangeShapeType="1"/>
          </p:cNvSpPr>
          <p:nvPr/>
        </p:nvSpPr>
        <p:spPr bwMode="auto">
          <a:xfrm>
            <a:off x="2071688" y="2500313"/>
            <a:ext cx="3143250" cy="2286000"/>
          </a:xfrm>
          <a:prstGeom prst="line">
            <a:avLst/>
          </a:prstGeom>
          <a:noFill/>
          <a:ln w="28575">
            <a:solidFill>
              <a:srgbClr val="008000"/>
            </a:solidFill>
            <a:round/>
            <a:headEnd/>
            <a:tailEnd type="triangle" w="med" len="med"/>
          </a:ln>
        </p:spPr>
        <p:txBody>
          <a:bodyPr/>
          <a:lstStyle/>
          <a:p>
            <a:endParaRPr lang="zh-CN" altLang="en-US" b="1">
              <a:latin typeface="+mn-lt"/>
            </a:endParaRPr>
          </a:p>
        </p:txBody>
      </p:sp>
      <p:sp>
        <p:nvSpPr>
          <p:cNvPr id="26" name="Line 8"/>
          <p:cNvSpPr>
            <a:spLocks noChangeShapeType="1"/>
          </p:cNvSpPr>
          <p:nvPr/>
        </p:nvSpPr>
        <p:spPr bwMode="auto">
          <a:xfrm>
            <a:off x="4500563" y="2500313"/>
            <a:ext cx="714375" cy="2786062"/>
          </a:xfrm>
          <a:prstGeom prst="line">
            <a:avLst/>
          </a:prstGeom>
          <a:noFill/>
          <a:ln w="28575">
            <a:solidFill>
              <a:srgbClr val="008000"/>
            </a:solidFill>
            <a:round/>
            <a:headEnd/>
            <a:tailEnd type="triangle" w="med" len="med"/>
          </a:ln>
        </p:spPr>
        <p:txBody>
          <a:bodyPr/>
          <a:lstStyle/>
          <a:p>
            <a:endParaRPr lang="zh-CN" altLang="en-US" b="1">
              <a:latin typeface="+mn-lt"/>
            </a:endParaRPr>
          </a:p>
        </p:txBody>
      </p:sp>
      <p:sp>
        <p:nvSpPr>
          <p:cNvPr id="27" name="Line 517"/>
          <p:cNvSpPr>
            <a:spLocks noChangeShapeType="1"/>
          </p:cNvSpPr>
          <p:nvPr/>
        </p:nvSpPr>
        <p:spPr bwMode="auto">
          <a:xfrm flipH="1">
            <a:off x="4697413" y="3527425"/>
            <a:ext cx="431800" cy="0"/>
          </a:xfrm>
          <a:prstGeom prst="line">
            <a:avLst/>
          </a:prstGeom>
          <a:noFill/>
          <a:ln w="76200">
            <a:solidFill>
              <a:srgbClr val="008000"/>
            </a:solidFill>
            <a:round/>
            <a:headEnd type="triangle" w="med" len="med"/>
            <a:tailEnd/>
          </a:ln>
        </p:spPr>
        <p:txBody>
          <a:bodyPr/>
          <a:lstStyle/>
          <a:p>
            <a:endParaRPr lang="zh-CN" altLang="en-US" b="1">
              <a:latin typeface="+mn-lt"/>
            </a:endParaRPr>
          </a:p>
        </p:txBody>
      </p:sp>
      <p:sp>
        <p:nvSpPr>
          <p:cNvPr id="28" name="Oval 521"/>
          <p:cNvSpPr>
            <a:spLocks noChangeArrowheads="1"/>
          </p:cNvSpPr>
          <p:nvPr/>
        </p:nvSpPr>
        <p:spPr bwMode="auto">
          <a:xfrm>
            <a:off x="3068638" y="3327400"/>
            <a:ext cx="431800" cy="431800"/>
          </a:xfrm>
          <a:prstGeom prst="ellipse">
            <a:avLst/>
          </a:prstGeom>
          <a:solidFill>
            <a:srgbClr val="99CCFF">
              <a:alpha val="79999"/>
            </a:srgbClr>
          </a:solidFill>
          <a:ln w="28575">
            <a:solidFill>
              <a:srgbClr val="008000"/>
            </a:solidFill>
            <a:round/>
            <a:headEnd/>
            <a:tailEnd/>
          </a:ln>
        </p:spPr>
        <p:txBody>
          <a:bodyPr wrap="none" lIns="36000" rIns="36000" anchor="ctr"/>
          <a:lstStyle/>
          <a:p>
            <a:pPr algn="ctr">
              <a:lnSpc>
                <a:spcPct val="80000"/>
              </a:lnSpc>
            </a:pPr>
            <a:r>
              <a:rPr lang="en-US" altLang="zh-CN" sz="2800" b="1">
                <a:solidFill>
                  <a:srgbClr val="006600"/>
                </a:solidFill>
                <a:latin typeface="+mn-lt"/>
                <a:ea typeface="黑体" pitchFamily="49" charset="-122"/>
              </a:rPr>
              <a:t>+</a:t>
            </a:r>
          </a:p>
        </p:txBody>
      </p:sp>
      <p:sp>
        <p:nvSpPr>
          <p:cNvPr id="105615" name="TextBox 28"/>
          <p:cNvSpPr txBox="1">
            <a:spLocks noChangeArrowheads="1"/>
          </p:cNvSpPr>
          <p:nvPr/>
        </p:nvSpPr>
        <p:spPr bwMode="auto">
          <a:xfrm>
            <a:off x="4678363" y="1571625"/>
            <a:ext cx="428625" cy="461963"/>
          </a:xfrm>
          <a:prstGeom prst="rect">
            <a:avLst/>
          </a:prstGeom>
          <a:noFill/>
          <a:ln w="9525">
            <a:noFill/>
            <a:miter lim="800000"/>
            <a:headEnd/>
            <a:tailEnd/>
          </a:ln>
        </p:spPr>
        <p:txBody>
          <a:bodyPr>
            <a:spAutoFit/>
          </a:bodyPr>
          <a:lstStyle/>
          <a:p>
            <a:r>
              <a:rPr lang="en-US" altLang="zh-CN" sz="2400" b="1" dirty="0">
                <a:solidFill>
                  <a:srgbClr val="3333FF"/>
                </a:solidFill>
                <a:latin typeface="+mn-lt"/>
              </a:rPr>
              <a:t>n</a:t>
            </a:r>
            <a:endParaRPr lang="zh-CN" altLang="en-US" sz="2400" b="1" dirty="0">
              <a:solidFill>
                <a:srgbClr val="3333FF"/>
              </a:solidFill>
              <a:latin typeface="+mn-lt"/>
            </a:endParaRPr>
          </a:p>
        </p:txBody>
      </p:sp>
      <p:sp>
        <p:nvSpPr>
          <p:cNvPr id="29" name="TextBox 28"/>
          <p:cNvSpPr txBox="1">
            <a:spLocks noChangeArrowheads="1"/>
          </p:cNvSpPr>
          <p:nvPr/>
        </p:nvSpPr>
        <p:spPr bwMode="auto">
          <a:xfrm>
            <a:off x="7623374" y="1571624"/>
            <a:ext cx="576064" cy="400110"/>
          </a:xfrm>
          <a:prstGeom prst="rect">
            <a:avLst/>
          </a:prstGeom>
          <a:noFill/>
          <a:ln w="9525">
            <a:noFill/>
            <a:miter lim="800000"/>
            <a:headEnd/>
            <a:tailEnd/>
          </a:ln>
        </p:spPr>
        <p:txBody>
          <a:bodyPr wrap="square" lIns="0" rIns="0">
            <a:spAutoFit/>
          </a:bodyPr>
          <a:lstStyle/>
          <a:p>
            <a:r>
              <a:rPr lang="en-US" altLang="zh-CN" sz="2000" b="1" dirty="0" smtClean="0">
                <a:solidFill>
                  <a:srgbClr val="3333FF"/>
                </a:solidFill>
                <a:latin typeface="+mn-lt"/>
              </a:rPr>
              <a:t>2n-1</a:t>
            </a:r>
            <a:endParaRPr lang="zh-CN" altLang="en-US" sz="2000" b="1" dirty="0">
              <a:solidFill>
                <a:srgbClr val="3333FF"/>
              </a:solidFill>
              <a:latin typeface="+mn-l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1000"/>
                                        <p:tgtEl>
                                          <p:spTgt spid="17"/>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wipe(left)">
                                      <p:cBhvr>
                                        <p:cTn id="11" dur="1000"/>
                                        <p:tgtEl>
                                          <p:spTgt spid="16"/>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wipe(left)">
                                      <p:cBhvr>
                                        <p:cTn id="16" dur="1000"/>
                                        <p:tgtEl>
                                          <p:spTgt spid="20"/>
                                        </p:tgtEl>
                                      </p:cBhvr>
                                    </p:animEffect>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21"/>
                                        </p:tgtEl>
                                        <p:attrNameLst>
                                          <p:attrName>style.visibility</p:attrName>
                                        </p:attrNameLst>
                                      </p:cBhvr>
                                      <p:to>
                                        <p:strVal val="visible"/>
                                      </p:to>
                                    </p:set>
                                    <p:animEffect transition="in" filter="wipe(left)">
                                      <p:cBhvr>
                                        <p:cTn id="20" dur="1000"/>
                                        <p:tgtEl>
                                          <p:spTgt spid="21"/>
                                        </p:tgtEl>
                                      </p:cBhvr>
                                    </p:animEffect>
                                  </p:childTnLst>
                                </p:cTn>
                              </p:par>
                            </p:childTnLst>
                          </p:cTn>
                        </p:par>
                        <p:par>
                          <p:cTn id="21" fill="hold">
                            <p:stCondLst>
                              <p:cond delay="2000"/>
                            </p:stCondLst>
                            <p:childTnLst>
                              <p:par>
                                <p:cTn id="22" presetID="22" presetClass="entr" presetSubtype="8" fill="hold" grpId="0" nodeType="afterEffect">
                                  <p:stCondLst>
                                    <p:cond delay="0"/>
                                  </p:stCondLst>
                                  <p:childTnLst>
                                    <p:set>
                                      <p:cBhvr>
                                        <p:cTn id="23" dur="1" fill="hold">
                                          <p:stCondLst>
                                            <p:cond delay="0"/>
                                          </p:stCondLst>
                                        </p:cTn>
                                        <p:tgtEl>
                                          <p:spTgt spid="22"/>
                                        </p:tgtEl>
                                        <p:attrNameLst>
                                          <p:attrName>style.visibility</p:attrName>
                                        </p:attrNameLst>
                                      </p:cBhvr>
                                      <p:to>
                                        <p:strVal val="visible"/>
                                      </p:to>
                                    </p:set>
                                    <p:animEffect transition="in" filter="wipe(left)">
                                      <p:cBhvr>
                                        <p:cTn id="24" dur="1000"/>
                                        <p:tgtEl>
                                          <p:spTgt spid="22"/>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28"/>
                                        </p:tgtEl>
                                        <p:attrNameLst>
                                          <p:attrName>style.visibility</p:attrName>
                                        </p:attrNameLst>
                                      </p:cBhvr>
                                      <p:to>
                                        <p:strVal val="visible"/>
                                      </p:to>
                                    </p:set>
                                    <p:animEffect transition="in" filter="wipe(left)">
                                      <p:cBhvr>
                                        <p:cTn id="29" dur="1000"/>
                                        <p:tgtEl>
                                          <p:spTgt spid="28"/>
                                        </p:tgtEl>
                                      </p:cBhvr>
                                    </p:animEffect>
                                  </p:childTnLst>
                                </p:cTn>
                              </p:par>
                            </p:childTnLst>
                          </p:cTn>
                        </p:par>
                        <p:par>
                          <p:cTn id="30" fill="hold">
                            <p:stCondLst>
                              <p:cond delay="1000"/>
                            </p:stCondLst>
                            <p:childTnLst>
                              <p:par>
                                <p:cTn id="31" presetID="22" presetClass="entr" presetSubtype="8" fill="hold" grpId="0" nodeType="afterEffect">
                                  <p:stCondLst>
                                    <p:cond delay="0"/>
                                  </p:stCondLst>
                                  <p:childTnLst>
                                    <p:set>
                                      <p:cBhvr>
                                        <p:cTn id="32" dur="1" fill="hold">
                                          <p:stCondLst>
                                            <p:cond delay="0"/>
                                          </p:stCondLst>
                                        </p:cTn>
                                        <p:tgtEl>
                                          <p:spTgt spid="27"/>
                                        </p:tgtEl>
                                        <p:attrNameLst>
                                          <p:attrName>style.visibility</p:attrName>
                                        </p:attrNameLst>
                                      </p:cBhvr>
                                      <p:to>
                                        <p:strVal val="visible"/>
                                      </p:to>
                                    </p:set>
                                    <p:animEffect transition="in" filter="wipe(left)">
                                      <p:cBhvr>
                                        <p:cTn id="33" dur="1000"/>
                                        <p:tgtEl>
                                          <p:spTgt spid="27"/>
                                        </p:tgtEl>
                                      </p:cBhvr>
                                    </p:animEffect>
                                  </p:childTnLst>
                                </p:cTn>
                              </p:par>
                            </p:childTnLst>
                          </p:cTn>
                        </p:par>
                        <p:par>
                          <p:cTn id="34" fill="hold">
                            <p:stCondLst>
                              <p:cond delay="2000"/>
                            </p:stCondLst>
                            <p:childTnLst>
                              <p:par>
                                <p:cTn id="35" presetID="22" presetClass="entr" presetSubtype="8" fill="hold" grpId="0" nodeType="after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wipe(left)">
                                      <p:cBhvr>
                                        <p:cTn id="37" dur="1000"/>
                                        <p:tgtEl>
                                          <p:spTgt spid="13"/>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xit" presetSubtype="0" fill="hold" grpId="1" nodeType="clickEffect">
                                  <p:stCondLst>
                                    <p:cond delay="0"/>
                                  </p:stCondLst>
                                  <p:childTnLst>
                                    <p:set>
                                      <p:cBhvr>
                                        <p:cTn id="41" dur="1" fill="hold">
                                          <p:stCondLst>
                                            <p:cond delay="0"/>
                                          </p:stCondLst>
                                        </p:cTn>
                                        <p:tgtEl>
                                          <p:spTgt spid="20"/>
                                        </p:tgtEl>
                                        <p:attrNameLst>
                                          <p:attrName>style.visibility</p:attrName>
                                        </p:attrNameLst>
                                      </p:cBhvr>
                                      <p:to>
                                        <p:strVal val="hidden"/>
                                      </p:to>
                                    </p:set>
                                  </p:childTnLst>
                                </p:cTn>
                              </p:par>
                              <p:par>
                                <p:cTn id="42" presetID="1" presetClass="exit" presetSubtype="0" fill="hold" grpId="1" nodeType="withEffect">
                                  <p:stCondLst>
                                    <p:cond delay="0"/>
                                  </p:stCondLst>
                                  <p:childTnLst>
                                    <p:set>
                                      <p:cBhvr>
                                        <p:cTn id="43" dur="1" fill="hold">
                                          <p:stCondLst>
                                            <p:cond delay="0"/>
                                          </p:stCondLst>
                                        </p:cTn>
                                        <p:tgtEl>
                                          <p:spTgt spid="28"/>
                                        </p:tgtEl>
                                        <p:attrNameLst>
                                          <p:attrName>style.visibility</p:attrName>
                                        </p:attrNameLst>
                                      </p:cBhvr>
                                      <p:to>
                                        <p:strVal val="hidden"/>
                                      </p:to>
                                    </p:set>
                                  </p:childTnLst>
                                </p:cTn>
                              </p:par>
                              <p:par>
                                <p:cTn id="44" presetID="1" presetClass="exit" presetSubtype="0" fill="hold" grpId="1" nodeType="withEffect">
                                  <p:stCondLst>
                                    <p:cond delay="0"/>
                                  </p:stCondLst>
                                  <p:childTnLst>
                                    <p:set>
                                      <p:cBhvr>
                                        <p:cTn id="45" dur="1" fill="hold">
                                          <p:stCondLst>
                                            <p:cond delay="0"/>
                                          </p:stCondLst>
                                        </p:cTn>
                                        <p:tgtEl>
                                          <p:spTgt spid="27"/>
                                        </p:tgtEl>
                                        <p:attrNameLst>
                                          <p:attrName>style.visibility</p:attrName>
                                        </p:attrNameLst>
                                      </p:cBhvr>
                                      <p:to>
                                        <p:strVal val="hidden"/>
                                      </p:to>
                                    </p:set>
                                  </p:childTnLst>
                                </p:cTn>
                              </p:par>
                            </p:childTnLst>
                          </p:cTn>
                        </p:par>
                        <p:par>
                          <p:cTn id="46" fill="hold">
                            <p:stCondLst>
                              <p:cond delay="0"/>
                            </p:stCondLst>
                            <p:childTnLst>
                              <p:par>
                                <p:cTn id="47" presetID="22" presetClass="entr" presetSubtype="4" fill="hold" grpId="0" nodeType="after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wipe(down)">
                                      <p:cBhvr>
                                        <p:cTn id="49" dur="1000"/>
                                        <p:tgtEl>
                                          <p:spTgt spid="18"/>
                                        </p:tgtEl>
                                      </p:cBhvr>
                                    </p:animEffect>
                                  </p:childTnLst>
                                </p:cTn>
                              </p:par>
                            </p:childTnLst>
                          </p:cTn>
                        </p:par>
                        <p:par>
                          <p:cTn id="50" fill="hold">
                            <p:stCondLst>
                              <p:cond delay="1000"/>
                            </p:stCondLst>
                            <p:childTnLst>
                              <p:par>
                                <p:cTn id="51" presetID="22" presetClass="entr" presetSubtype="1" fill="hold" grpId="0" nodeType="afterEffect">
                                  <p:stCondLst>
                                    <p:cond delay="0"/>
                                  </p:stCondLst>
                                  <p:childTnLst>
                                    <p:set>
                                      <p:cBhvr>
                                        <p:cTn id="52" dur="1" fill="hold">
                                          <p:stCondLst>
                                            <p:cond delay="0"/>
                                          </p:stCondLst>
                                        </p:cTn>
                                        <p:tgtEl>
                                          <p:spTgt spid="25"/>
                                        </p:tgtEl>
                                        <p:attrNameLst>
                                          <p:attrName>style.visibility</p:attrName>
                                        </p:attrNameLst>
                                      </p:cBhvr>
                                      <p:to>
                                        <p:strVal val="visible"/>
                                      </p:to>
                                    </p:set>
                                    <p:animEffect transition="in" filter="wipe(up)">
                                      <p:cBhvr>
                                        <p:cTn id="53" dur="1000"/>
                                        <p:tgtEl>
                                          <p:spTgt spid="25"/>
                                        </p:tgtEl>
                                      </p:cBhvr>
                                    </p:animEffect>
                                  </p:childTnLst>
                                </p:cTn>
                              </p:par>
                            </p:childTnLst>
                          </p:cTn>
                        </p:par>
                        <p:par>
                          <p:cTn id="54" fill="hold">
                            <p:stCondLst>
                              <p:cond delay="2000"/>
                            </p:stCondLst>
                            <p:childTnLst>
                              <p:par>
                                <p:cTn id="55" presetID="22" presetClass="entr" presetSubtype="1" fill="hold" grpId="0" nodeType="afterEffect">
                                  <p:stCondLst>
                                    <p:cond delay="0"/>
                                  </p:stCondLst>
                                  <p:childTnLst>
                                    <p:set>
                                      <p:cBhvr>
                                        <p:cTn id="56" dur="1" fill="hold">
                                          <p:stCondLst>
                                            <p:cond delay="0"/>
                                          </p:stCondLst>
                                        </p:cTn>
                                        <p:tgtEl>
                                          <p:spTgt spid="11"/>
                                        </p:tgtEl>
                                        <p:attrNameLst>
                                          <p:attrName>style.visibility</p:attrName>
                                        </p:attrNameLst>
                                      </p:cBhvr>
                                      <p:to>
                                        <p:strVal val="visible"/>
                                      </p:to>
                                    </p:set>
                                    <p:animEffect transition="in" filter="wipe(up)">
                                      <p:cBhvr>
                                        <p:cTn id="57" dur="1000"/>
                                        <p:tgtEl>
                                          <p:spTgt spid="11"/>
                                        </p:tgtEl>
                                      </p:cBhvr>
                                    </p:animEffect>
                                  </p:childTnLst>
                                </p:cTn>
                              </p:par>
                            </p:childTnLst>
                          </p:cTn>
                        </p:par>
                        <p:par>
                          <p:cTn id="58" fill="hold">
                            <p:stCondLst>
                              <p:cond delay="3000"/>
                            </p:stCondLst>
                            <p:childTnLst>
                              <p:par>
                                <p:cTn id="59" presetID="22" presetClass="entr" presetSubtype="4" fill="hold" grpId="0" nodeType="afterEffect">
                                  <p:stCondLst>
                                    <p:cond delay="0"/>
                                  </p:stCondLst>
                                  <p:childTnLst>
                                    <p:set>
                                      <p:cBhvr>
                                        <p:cTn id="60" dur="1" fill="hold">
                                          <p:stCondLst>
                                            <p:cond delay="0"/>
                                          </p:stCondLst>
                                        </p:cTn>
                                        <p:tgtEl>
                                          <p:spTgt spid="19"/>
                                        </p:tgtEl>
                                        <p:attrNameLst>
                                          <p:attrName>style.visibility</p:attrName>
                                        </p:attrNameLst>
                                      </p:cBhvr>
                                      <p:to>
                                        <p:strVal val="visible"/>
                                      </p:to>
                                    </p:set>
                                    <p:animEffect transition="in" filter="wipe(down)">
                                      <p:cBhvr>
                                        <p:cTn id="61" dur="1000"/>
                                        <p:tgtEl>
                                          <p:spTgt spid="19"/>
                                        </p:tgtEl>
                                      </p:cBhvr>
                                    </p:animEffect>
                                  </p:childTnLst>
                                </p:cTn>
                              </p:par>
                            </p:childTnLst>
                          </p:cTn>
                        </p:par>
                        <p:par>
                          <p:cTn id="62" fill="hold">
                            <p:stCondLst>
                              <p:cond delay="4000"/>
                            </p:stCondLst>
                            <p:childTnLst>
                              <p:par>
                                <p:cTn id="63" presetID="22" presetClass="entr" presetSubtype="1" fill="hold" grpId="0" nodeType="afterEffect">
                                  <p:stCondLst>
                                    <p:cond delay="0"/>
                                  </p:stCondLst>
                                  <p:childTnLst>
                                    <p:set>
                                      <p:cBhvr>
                                        <p:cTn id="64" dur="1" fill="hold">
                                          <p:stCondLst>
                                            <p:cond delay="0"/>
                                          </p:stCondLst>
                                        </p:cTn>
                                        <p:tgtEl>
                                          <p:spTgt spid="26"/>
                                        </p:tgtEl>
                                        <p:attrNameLst>
                                          <p:attrName>style.visibility</p:attrName>
                                        </p:attrNameLst>
                                      </p:cBhvr>
                                      <p:to>
                                        <p:strVal val="visible"/>
                                      </p:to>
                                    </p:set>
                                    <p:animEffect transition="in" filter="wipe(up)">
                                      <p:cBhvr>
                                        <p:cTn id="65" dur="1000"/>
                                        <p:tgtEl>
                                          <p:spTgt spid="26"/>
                                        </p:tgtEl>
                                      </p:cBhvr>
                                    </p:animEffect>
                                  </p:childTnLst>
                                </p:cTn>
                              </p:par>
                            </p:childTnLst>
                          </p:cTn>
                        </p:par>
                        <p:par>
                          <p:cTn id="66" fill="hold">
                            <p:stCondLst>
                              <p:cond delay="5000"/>
                            </p:stCondLst>
                            <p:childTnLst>
                              <p:par>
                                <p:cTn id="67" presetID="22" presetClass="entr" presetSubtype="1" fill="hold" grpId="0" nodeType="afterEffect">
                                  <p:stCondLst>
                                    <p:cond delay="0"/>
                                  </p:stCondLst>
                                  <p:childTnLst>
                                    <p:set>
                                      <p:cBhvr>
                                        <p:cTn id="68" dur="1" fill="hold">
                                          <p:stCondLst>
                                            <p:cond delay="0"/>
                                          </p:stCondLst>
                                        </p:cTn>
                                        <p:tgtEl>
                                          <p:spTgt spid="12"/>
                                        </p:tgtEl>
                                        <p:attrNameLst>
                                          <p:attrName>style.visibility</p:attrName>
                                        </p:attrNameLst>
                                      </p:cBhvr>
                                      <p:to>
                                        <p:strVal val="visible"/>
                                      </p:to>
                                    </p:set>
                                    <p:animEffect transition="in" filter="wipe(up)">
                                      <p:cBhvr>
                                        <p:cTn id="69" dur="1000"/>
                                        <p:tgtEl>
                                          <p:spTgt spid="12"/>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xit" presetSubtype="1" fill="hold" grpId="1" nodeType="clickEffect">
                                  <p:stCondLst>
                                    <p:cond delay="0"/>
                                  </p:stCondLst>
                                  <p:childTnLst>
                                    <p:animEffect transition="out" filter="wipe(up)">
                                      <p:cBhvr>
                                        <p:cTn id="73" dur="500"/>
                                        <p:tgtEl>
                                          <p:spTgt spid="18"/>
                                        </p:tgtEl>
                                      </p:cBhvr>
                                    </p:animEffect>
                                    <p:set>
                                      <p:cBhvr>
                                        <p:cTn id="74" dur="1" fill="hold">
                                          <p:stCondLst>
                                            <p:cond delay="499"/>
                                          </p:stCondLst>
                                        </p:cTn>
                                        <p:tgtEl>
                                          <p:spTgt spid="18"/>
                                        </p:tgtEl>
                                        <p:attrNameLst>
                                          <p:attrName>style.visibility</p:attrName>
                                        </p:attrNameLst>
                                      </p:cBhvr>
                                      <p:to>
                                        <p:strVal val="hidden"/>
                                      </p:to>
                                    </p:set>
                                  </p:childTnLst>
                                </p:cTn>
                              </p:par>
                              <p:par>
                                <p:cTn id="75" presetID="22" presetClass="exit" presetSubtype="1" fill="hold" grpId="1" nodeType="withEffect">
                                  <p:stCondLst>
                                    <p:cond delay="0"/>
                                  </p:stCondLst>
                                  <p:childTnLst>
                                    <p:animEffect transition="out" filter="wipe(up)">
                                      <p:cBhvr>
                                        <p:cTn id="76" dur="500"/>
                                        <p:tgtEl>
                                          <p:spTgt spid="19"/>
                                        </p:tgtEl>
                                      </p:cBhvr>
                                    </p:animEffect>
                                    <p:set>
                                      <p:cBhvr>
                                        <p:cTn id="77" dur="1" fill="hold">
                                          <p:stCondLst>
                                            <p:cond delay="499"/>
                                          </p:stCondLst>
                                        </p:cTn>
                                        <p:tgtEl>
                                          <p:spTgt spid="19"/>
                                        </p:tgtEl>
                                        <p:attrNameLst>
                                          <p:attrName>style.visibility</p:attrName>
                                        </p:attrNameLst>
                                      </p:cBhvr>
                                      <p:to>
                                        <p:strVal val="hidden"/>
                                      </p:to>
                                    </p:set>
                                  </p:childTnLst>
                                </p:cTn>
                              </p:par>
                            </p:childTnLst>
                          </p:cTn>
                        </p:par>
                        <p:par>
                          <p:cTn id="78" fill="hold">
                            <p:stCondLst>
                              <p:cond delay="500"/>
                            </p:stCondLst>
                            <p:childTnLst>
                              <p:par>
                                <p:cTn id="79" presetID="22" presetClass="exit" presetSubtype="1" fill="hold" grpId="1" nodeType="afterEffect">
                                  <p:stCondLst>
                                    <p:cond delay="0"/>
                                  </p:stCondLst>
                                  <p:childTnLst>
                                    <p:animEffect transition="out" filter="wipe(up)">
                                      <p:cBhvr>
                                        <p:cTn id="80" dur="500"/>
                                        <p:tgtEl>
                                          <p:spTgt spid="25"/>
                                        </p:tgtEl>
                                      </p:cBhvr>
                                    </p:animEffect>
                                    <p:set>
                                      <p:cBhvr>
                                        <p:cTn id="81" dur="1" fill="hold">
                                          <p:stCondLst>
                                            <p:cond delay="499"/>
                                          </p:stCondLst>
                                        </p:cTn>
                                        <p:tgtEl>
                                          <p:spTgt spid="25"/>
                                        </p:tgtEl>
                                        <p:attrNameLst>
                                          <p:attrName>style.visibility</p:attrName>
                                        </p:attrNameLst>
                                      </p:cBhvr>
                                      <p:to>
                                        <p:strVal val="hidden"/>
                                      </p:to>
                                    </p:set>
                                  </p:childTnLst>
                                </p:cTn>
                              </p:par>
                              <p:par>
                                <p:cTn id="82" presetID="22" presetClass="exit" presetSubtype="1" fill="hold" grpId="1" nodeType="withEffect">
                                  <p:stCondLst>
                                    <p:cond delay="0"/>
                                  </p:stCondLst>
                                  <p:childTnLst>
                                    <p:animEffect transition="out" filter="wipe(up)">
                                      <p:cBhvr>
                                        <p:cTn id="83" dur="500"/>
                                        <p:tgtEl>
                                          <p:spTgt spid="26"/>
                                        </p:tgtEl>
                                      </p:cBhvr>
                                    </p:animEffect>
                                    <p:set>
                                      <p:cBhvr>
                                        <p:cTn id="84" dur="1" fill="hold">
                                          <p:stCondLst>
                                            <p:cond delay="499"/>
                                          </p:stCondLst>
                                        </p:cTn>
                                        <p:tgtEl>
                                          <p:spTgt spid="26"/>
                                        </p:tgtEl>
                                        <p:attrNameLst>
                                          <p:attrName>style.visibility</p:attrName>
                                        </p:attrNameLst>
                                      </p:cBhvr>
                                      <p:to>
                                        <p:strVal val="hidden"/>
                                      </p:to>
                                    </p:set>
                                  </p:childTnLst>
                                </p:cTn>
                              </p:par>
                            </p:childTnLst>
                          </p:cTn>
                        </p:par>
                        <p:par>
                          <p:cTn id="85" fill="hold">
                            <p:stCondLst>
                              <p:cond delay="1000"/>
                            </p:stCondLst>
                            <p:childTnLst>
                              <p:par>
                                <p:cTn id="86" presetID="22" presetClass="entr" presetSubtype="1" fill="hold" grpId="0" nodeType="afterEffect">
                                  <p:stCondLst>
                                    <p:cond delay="0"/>
                                  </p:stCondLst>
                                  <p:childTnLst>
                                    <p:set>
                                      <p:cBhvr>
                                        <p:cTn id="87" dur="1" fill="hold">
                                          <p:stCondLst>
                                            <p:cond delay="0"/>
                                          </p:stCondLst>
                                        </p:cTn>
                                        <p:tgtEl>
                                          <p:spTgt spid="24"/>
                                        </p:tgtEl>
                                        <p:attrNameLst>
                                          <p:attrName>style.visibility</p:attrName>
                                        </p:attrNameLst>
                                      </p:cBhvr>
                                      <p:to>
                                        <p:strVal val="visible"/>
                                      </p:to>
                                    </p:set>
                                    <p:animEffect transition="in" filter="wipe(up)">
                                      <p:cBhvr>
                                        <p:cTn id="88" dur="1000"/>
                                        <p:tgtEl>
                                          <p:spTgt spid="24"/>
                                        </p:tgtEl>
                                      </p:cBhvr>
                                    </p:animEffect>
                                  </p:childTnLst>
                                </p:cTn>
                              </p:par>
                              <p:par>
                                <p:cTn id="89" presetID="22" presetClass="entr" presetSubtype="1" fill="hold" grpId="0" nodeType="withEffect">
                                  <p:stCondLst>
                                    <p:cond delay="0"/>
                                  </p:stCondLst>
                                  <p:childTnLst>
                                    <p:set>
                                      <p:cBhvr>
                                        <p:cTn id="90" dur="1" fill="hold">
                                          <p:stCondLst>
                                            <p:cond delay="0"/>
                                          </p:stCondLst>
                                        </p:cTn>
                                        <p:tgtEl>
                                          <p:spTgt spid="23"/>
                                        </p:tgtEl>
                                        <p:attrNameLst>
                                          <p:attrName>style.visibility</p:attrName>
                                        </p:attrNameLst>
                                      </p:cBhvr>
                                      <p:to>
                                        <p:strVal val="visible"/>
                                      </p:to>
                                    </p:set>
                                    <p:animEffect transition="in" filter="wipe(up)">
                                      <p:cBhvr>
                                        <p:cTn id="91" dur="1000"/>
                                        <p:tgtEl>
                                          <p:spTgt spid="23"/>
                                        </p:tgtEl>
                                      </p:cBhvr>
                                    </p:animEffect>
                                  </p:childTnLst>
                                </p:cTn>
                              </p:par>
                            </p:childTnLst>
                          </p:cTn>
                        </p:par>
                        <p:par>
                          <p:cTn id="92" fill="hold">
                            <p:stCondLst>
                              <p:cond delay="2000"/>
                            </p:stCondLst>
                            <p:childTnLst>
                              <p:par>
                                <p:cTn id="93" presetID="22" presetClass="entr" presetSubtype="1" fill="hold" grpId="0" nodeType="afterEffect">
                                  <p:stCondLst>
                                    <p:cond delay="0"/>
                                  </p:stCondLst>
                                  <p:childTnLst>
                                    <p:set>
                                      <p:cBhvr>
                                        <p:cTn id="94" dur="1" fill="hold">
                                          <p:stCondLst>
                                            <p:cond delay="0"/>
                                          </p:stCondLst>
                                        </p:cTn>
                                        <p:tgtEl>
                                          <p:spTgt spid="14"/>
                                        </p:tgtEl>
                                        <p:attrNameLst>
                                          <p:attrName>style.visibility</p:attrName>
                                        </p:attrNameLst>
                                      </p:cBhvr>
                                      <p:to>
                                        <p:strVal val="visible"/>
                                      </p:to>
                                    </p:set>
                                    <p:animEffect transition="in" filter="wipe(up)">
                                      <p:cBhvr>
                                        <p:cTn id="95" dur="1000"/>
                                        <p:tgtEl>
                                          <p:spTgt spid="14"/>
                                        </p:tgtEl>
                                      </p:cBhvr>
                                    </p:animEffect>
                                  </p:childTnLst>
                                </p:cTn>
                              </p:par>
                              <p:par>
                                <p:cTn id="96" presetID="22" presetClass="entr" presetSubtype="1" fill="hold" grpId="0" nodeType="withEffect">
                                  <p:stCondLst>
                                    <p:cond delay="0"/>
                                  </p:stCondLst>
                                  <p:childTnLst>
                                    <p:set>
                                      <p:cBhvr>
                                        <p:cTn id="97" dur="1" fill="hold">
                                          <p:stCondLst>
                                            <p:cond delay="0"/>
                                          </p:stCondLst>
                                        </p:cTn>
                                        <p:tgtEl>
                                          <p:spTgt spid="15"/>
                                        </p:tgtEl>
                                        <p:attrNameLst>
                                          <p:attrName>style.visibility</p:attrName>
                                        </p:attrNameLst>
                                      </p:cBhvr>
                                      <p:to>
                                        <p:strVal val="visible"/>
                                      </p:to>
                                    </p:set>
                                    <p:animEffect transition="in" filter="wipe(up)">
                                      <p:cBhvr>
                                        <p:cTn id="98"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14" grpId="0"/>
      <p:bldP spid="15" grpId="0"/>
      <p:bldP spid="16" grpId="0" animBg="1"/>
      <p:bldP spid="17" grpId="0" animBg="1"/>
      <p:bldP spid="18" grpId="0" animBg="1"/>
      <p:bldP spid="18" grpId="1" animBg="1"/>
      <p:bldP spid="19" grpId="0" animBg="1"/>
      <p:bldP spid="19" grpId="1" animBg="1"/>
      <p:bldP spid="20" grpId="0" animBg="1"/>
      <p:bldP spid="20" grpId="1" animBg="1"/>
      <p:bldP spid="21" grpId="0" animBg="1"/>
      <p:bldP spid="22" grpId="0" animBg="1"/>
      <p:bldP spid="23" grpId="0" animBg="1"/>
      <p:bldP spid="24" grpId="0" animBg="1"/>
      <p:bldP spid="25" grpId="0" animBg="1"/>
      <p:bldP spid="25" grpId="1" animBg="1"/>
      <p:bldP spid="26" grpId="0" animBg="1"/>
      <p:bldP spid="26" grpId="1" animBg="1"/>
      <p:bldP spid="27" grpId="0" animBg="1"/>
      <p:bldP spid="27" grpId="1" animBg="1"/>
      <p:bldP spid="28" grpId="0" animBg="1"/>
      <p:bldP spid="28" grpId="1" animBg="1"/>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标题 4"/>
          <p:cNvSpPr>
            <a:spLocks noGrp="1"/>
          </p:cNvSpPr>
          <p:nvPr>
            <p:ph type="title"/>
          </p:nvPr>
        </p:nvSpPr>
        <p:spPr>
          <a:xfrm>
            <a:off x="1000125" y="274638"/>
            <a:ext cx="7215188" cy="1143000"/>
          </a:xfrm>
        </p:spPr>
        <p:txBody>
          <a:bodyPr/>
          <a:lstStyle/>
          <a:p>
            <a:r>
              <a:rPr lang="zh-CN" altLang="en-US" smtClean="0"/>
              <a:t>构造哈夫曼树</a:t>
            </a:r>
            <a:endParaRPr lang="zh-CN" altLang="en-US" sz="1600" b="0" smtClean="0">
              <a:solidFill>
                <a:srgbClr val="008000"/>
              </a:solidFill>
              <a:latin typeface="Times New Roman" pitchFamily="18" charset="0"/>
              <a:cs typeface="Times New Roman" pitchFamily="18" charset="0"/>
            </a:endParaRPr>
          </a:p>
        </p:txBody>
      </p:sp>
      <p:sp>
        <p:nvSpPr>
          <p:cNvPr id="106499" name="灯片编号占位符 3"/>
          <p:cNvSpPr>
            <a:spLocks noGrp="1"/>
          </p:cNvSpPr>
          <p:nvPr>
            <p:ph type="sldNum" sz="quarter" idx="10"/>
          </p:nvPr>
        </p:nvSpPr>
        <p:spPr>
          <a:noFill/>
        </p:spPr>
        <p:txBody>
          <a:bodyPr/>
          <a:lstStyle/>
          <a:p>
            <a:fld id="{DD0FC142-55FC-4AF7-8943-31023CE38C67}" type="slidenum">
              <a:rPr lang="zh-CN" altLang="en-US" smtClean="0"/>
              <a:pPr/>
              <a:t>123</a:t>
            </a:fld>
            <a:endParaRPr lang="en-US" altLang="zh-CN" smtClean="0"/>
          </a:p>
        </p:txBody>
      </p:sp>
      <p:pic>
        <p:nvPicPr>
          <p:cNvPr id="106500" name="Picture 6"/>
          <p:cNvPicPr>
            <a:picLocks noChangeAspect="1" noChangeArrowheads="1"/>
          </p:cNvPicPr>
          <p:nvPr/>
        </p:nvPicPr>
        <p:blipFill>
          <a:blip r:embed="rId2" cstate="print">
            <a:clrChange>
              <a:clrFrom>
                <a:srgbClr val="FFFFFF"/>
              </a:clrFrom>
              <a:clrTo>
                <a:srgbClr val="FFFFFF">
                  <a:alpha val="0"/>
                </a:srgbClr>
              </a:clrTo>
            </a:clrChange>
          </a:blip>
          <a:srcRect l="8461" t="24332" r="5641" b="9732"/>
          <a:stretch>
            <a:fillRect/>
          </a:stretch>
        </p:blipFill>
        <p:spPr bwMode="auto">
          <a:xfrm>
            <a:off x="1455738" y="1989138"/>
            <a:ext cx="6162675" cy="3586162"/>
          </a:xfrm>
          <a:prstGeom prst="rect">
            <a:avLst/>
          </a:prstGeom>
          <a:noFill/>
          <a:ln w="9525">
            <a:noFill/>
            <a:miter lim="800000"/>
            <a:headEnd/>
            <a:tailEnd/>
          </a:ln>
        </p:spPr>
      </p:pic>
      <p:sp>
        <p:nvSpPr>
          <p:cNvPr id="106501" name="Rectangle 20"/>
          <p:cNvSpPr>
            <a:spLocks noChangeArrowheads="1"/>
          </p:cNvSpPr>
          <p:nvPr/>
        </p:nvSpPr>
        <p:spPr bwMode="auto">
          <a:xfrm>
            <a:off x="5076825" y="2781300"/>
            <a:ext cx="2376488" cy="334963"/>
          </a:xfrm>
          <a:prstGeom prst="rect">
            <a:avLst/>
          </a:prstGeom>
          <a:solidFill>
            <a:srgbClr val="008080"/>
          </a:solidFill>
          <a:ln w="12700">
            <a:solidFill>
              <a:srgbClr val="000000"/>
            </a:solidFill>
            <a:miter lim="800000"/>
            <a:headEnd/>
            <a:tailEnd/>
          </a:ln>
        </p:spPr>
        <p:txBody>
          <a:bodyPr wrap="none" anchor="ctr"/>
          <a:lstStyle/>
          <a:p>
            <a:r>
              <a:rPr lang="en-US" altLang="zh-CN" sz="2400" b="1">
                <a:solidFill>
                  <a:srgbClr val="FFFFCC"/>
                </a:solidFill>
              </a:rPr>
              <a:t>i = n+1, …, 2n-1</a:t>
            </a:r>
          </a:p>
        </p:txBody>
      </p:sp>
      <p:sp>
        <p:nvSpPr>
          <p:cNvPr id="32" name="Oval 21"/>
          <p:cNvSpPr>
            <a:spLocks noChangeArrowheads="1"/>
          </p:cNvSpPr>
          <p:nvPr/>
        </p:nvSpPr>
        <p:spPr bwMode="auto">
          <a:xfrm>
            <a:off x="7067550" y="3297238"/>
            <a:ext cx="576263" cy="431800"/>
          </a:xfrm>
          <a:prstGeom prst="ellipse">
            <a:avLst/>
          </a:prstGeom>
          <a:noFill/>
          <a:ln w="28575">
            <a:solidFill>
              <a:srgbClr val="CC0000"/>
            </a:solidFill>
            <a:round/>
            <a:headEnd/>
            <a:tailEnd/>
          </a:ln>
        </p:spPr>
        <p:txBody>
          <a:bodyPr wrap="none" anchor="ctr"/>
          <a:lstStyle/>
          <a:p>
            <a:endParaRPr lang="zh-CN" altLang="en-US"/>
          </a:p>
        </p:txBody>
      </p:sp>
      <p:sp>
        <p:nvSpPr>
          <p:cNvPr id="33" name="Rectangle 22"/>
          <p:cNvSpPr>
            <a:spLocks noChangeArrowheads="1"/>
          </p:cNvSpPr>
          <p:nvPr/>
        </p:nvSpPr>
        <p:spPr bwMode="auto">
          <a:xfrm>
            <a:off x="7151688" y="3860800"/>
            <a:ext cx="396875" cy="431800"/>
          </a:xfrm>
          <a:prstGeom prst="rect">
            <a:avLst/>
          </a:prstGeom>
          <a:solidFill>
            <a:schemeClr val="accent1">
              <a:alpha val="20000"/>
            </a:schemeClr>
          </a:solidFill>
          <a:ln w="76200">
            <a:solidFill>
              <a:srgbClr val="008000"/>
            </a:solidFill>
            <a:miter lim="800000"/>
            <a:headEnd/>
            <a:tailEnd/>
          </a:ln>
        </p:spPr>
        <p:txBody>
          <a:bodyPr wrap="none" anchor="ctr"/>
          <a:lstStyle/>
          <a:p>
            <a:endParaRPr lang="zh-CN" altLang="en-US"/>
          </a:p>
        </p:txBody>
      </p:sp>
      <p:sp>
        <p:nvSpPr>
          <p:cNvPr id="34" name="Line 23"/>
          <p:cNvSpPr>
            <a:spLocks noChangeShapeType="1"/>
          </p:cNvSpPr>
          <p:nvPr/>
        </p:nvSpPr>
        <p:spPr bwMode="auto">
          <a:xfrm flipH="1" flipV="1">
            <a:off x="6948488" y="3716338"/>
            <a:ext cx="401637" cy="868362"/>
          </a:xfrm>
          <a:prstGeom prst="line">
            <a:avLst/>
          </a:prstGeom>
          <a:noFill/>
          <a:ln w="28575">
            <a:solidFill>
              <a:srgbClr val="008000"/>
            </a:solidFill>
            <a:round/>
            <a:headEnd/>
            <a:tailEnd type="triangle" w="med" len="med"/>
          </a:ln>
        </p:spPr>
        <p:txBody>
          <a:bodyPr/>
          <a:lstStyle/>
          <a:p>
            <a:endParaRPr lang="zh-CN" altLang="en-US"/>
          </a:p>
        </p:txBody>
      </p:sp>
      <p:sp>
        <p:nvSpPr>
          <p:cNvPr id="35" name="Line 24"/>
          <p:cNvSpPr>
            <a:spLocks noChangeShapeType="1"/>
          </p:cNvSpPr>
          <p:nvPr/>
        </p:nvSpPr>
        <p:spPr bwMode="auto">
          <a:xfrm flipH="1" flipV="1">
            <a:off x="6588125" y="3716338"/>
            <a:ext cx="744538" cy="1441450"/>
          </a:xfrm>
          <a:prstGeom prst="line">
            <a:avLst/>
          </a:prstGeom>
          <a:noFill/>
          <a:ln w="28575">
            <a:solidFill>
              <a:srgbClr val="008000"/>
            </a:solidFill>
            <a:round/>
            <a:headEnd/>
            <a:tailEnd type="triangle" w="med" len="med"/>
          </a:ln>
        </p:spPr>
        <p:txBody>
          <a:bodyPr/>
          <a:lstStyle/>
          <a:p>
            <a:endParaRPr lang="zh-CN" altLang="en-US"/>
          </a:p>
        </p:txBody>
      </p:sp>
      <p:sp>
        <p:nvSpPr>
          <p:cNvPr id="36" name="Oval 25"/>
          <p:cNvSpPr>
            <a:spLocks noChangeArrowheads="1"/>
          </p:cNvSpPr>
          <p:nvPr/>
        </p:nvSpPr>
        <p:spPr bwMode="auto">
          <a:xfrm>
            <a:off x="6361113" y="3284538"/>
            <a:ext cx="358775" cy="431800"/>
          </a:xfrm>
          <a:prstGeom prst="ellipse">
            <a:avLst/>
          </a:prstGeom>
          <a:noFill/>
          <a:ln w="28575">
            <a:solidFill>
              <a:srgbClr val="CC0000"/>
            </a:solidFill>
            <a:round/>
            <a:headEnd/>
            <a:tailEnd/>
          </a:ln>
        </p:spPr>
        <p:txBody>
          <a:bodyPr wrap="none" anchor="ctr"/>
          <a:lstStyle/>
          <a:p>
            <a:endParaRPr lang="zh-CN" altLang="en-US"/>
          </a:p>
        </p:txBody>
      </p:sp>
      <p:sp>
        <p:nvSpPr>
          <p:cNvPr id="37" name="Oval 26"/>
          <p:cNvSpPr>
            <a:spLocks noChangeArrowheads="1"/>
          </p:cNvSpPr>
          <p:nvPr/>
        </p:nvSpPr>
        <p:spPr bwMode="auto">
          <a:xfrm>
            <a:off x="6734175" y="3284538"/>
            <a:ext cx="358775" cy="431800"/>
          </a:xfrm>
          <a:prstGeom prst="ellipse">
            <a:avLst/>
          </a:prstGeom>
          <a:noFill/>
          <a:ln w="28575">
            <a:solidFill>
              <a:srgbClr val="CC0000"/>
            </a:solidFill>
            <a:round/>
            <a:headEnd/>
            <a:tailEnd/>
          </a:ln>
        </p:spPr>
        <p:txBody>
          <a:bodyPr wrap="none" anchor="ctr"/>
          <a:lstStyle/>
          <a:p>
            <a:endParaRPr lang="zh-CN" altLang="en-US"/>
          </a:p>
        </p:txBody>
      </p:sp>
      <p:sp>
        <p:nvSpPr>
          <p:cNvPr id="38" name="Oval 27"/>
          <p:cNvSpPr>
            <a:spLocks noChangeArrowheads="1"/>
          </p:cNvSpPr>
          <p:nvPr/>
        </p:nvSpPr>
        <p:spPr bwMode="auto">
          <a:xfrm>
            <a:off x="3951288" y="3284538"/>
            <a:ext cx="358775" cy="431800"/>
          </a:xfrm>
          <a:prstGeom prst="ellipse">
            <a:avLst/>
          </a:prstGeom>
          <a:noFill/>
          <a:ln w="28575">
            <a:solidFill>
              <a:srgbClr val="CC0000"/>
            </a:solidFill>
            <a:round/>
            <a:headEnd/>
            <a:tailEnd/>
          </a:ln>
        </p:spPr>
        <p:txBody>
          <a:bodyPr wrap="none" anchor="ctr"/>
          <a:lstStyle/>
          <a:p>
            <a:endParaRPr lang="zh-CN" altLang="en-US"/>
          </a:p>
        </p:txBody>
      </p:sp>
      <p:sp>
        <p:nvSpPr>
          <p:cNvPr id="39" name="Oval 28"/>
          <p:cNvSpPr>
            <a:spLocks noChangeArrowheads="1"/>
          </p:cNvSpPr>
          <p:nvPr/>
        </p:nvSpPr>
        <p:spPr bwMode="auto">
          <a:xfrm>
            <a:off x="5653088" y="3284538"/>
            <a:ext cx="358775" cy="431800"/>
          </a:xfrm>
          <a:prstGeom prst="ellipse">
            <a:avLst/>
          </a:prstGeom>
          <a:noFill/>
          <a:ln w="28575">
            <a:solidFill>
              <a:srgbClr val="CC0000"/>
            </a:solidFill>
            <a:round/>
            <a:headEnd/>
            <a:tailEnd/>
          </a:ln>
        </p:spPr>
        <p:txBody>
          <a:bodyPr wrap="none" anchor="ctr"/>
          <a:lstStyle/>
          <a:p>
            <a:endParaRPr lang="zh-CN" altLang="en-US"/>
          </a:p>
        </p:txBody>
      </p:sp>
      <p:sp>
        <p:nvSpPr>
          <p:cNvPr id="40" name="Line 29"/>
          <p:cNvSpPr>
            <a:spLocks noChangeShapeType="1"/>
          </p:cNvSpPr>
          <p:nvPr/>
        </p:nvSpPr>
        <p:spPr bwMode="auto">
          <a:xfrm flipH="1" flipV="1">
            <a:off x="4291013" y="3657600"/>
            <a:ext cx="2190750" cy="996950"/>
          </a:xfrm>
          <a:prstGeom prst="line">
            <a:avLst/>
          </a:prstGeom>
          <a:noFill/>
          <a:ln w="28575">
            <a:solidFill>
              <a:srgbClr val="008000"/>
            </a:solidFill>
            <a:round/>
            <a:headEnd/>
            <a:tailEnd type="triangle" w="med" len="med"/>
          </a:ln>
        </p:spPr>
        <p:txBody>
          <a:bodyPr/>
          <a:lstStyle/>
          <a:p>
            <a:endParaRPr lang="zh-CN" altLang="en-US"/>
          </a:p>
        </p:txBody>
      </p:sp>
      <p:sp>
        <p:nvSpPr>
          <p:cNvPr id="41" name="Line 30"/>
          <p:cNvSpPr>
            <a:spLocks noChangeShapeType="1"/>
          </p:cNvSpPr>
          <p:nvPr/>
        </p:nvSpPr>
        <p:spPr bwMode="auto">
          <a:xfrm flipH="1" flipV="1">
            <a:off x="5918200" y="3706813"/>
            <a:ext cx="636588" cy="1450975"/>
          </a:xfrm>
          <a:prstGeom prst="line">
            <a:avLst/>
          </a:prstGeom>
          <a:noFill/>
          <a:ln w="28575">
            <a:solidFill>
              <a:srgbClr val="008000"/>
            </a:solidFill>
            <a:round/>
            <a:headEnd/>
            <a:tailEnd type="triangle" w="med" len="med"/>
          </a:ln>
        </p:spPr>
        <p:txBody>
          <a:bodyP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3000"/>
                                        <p:tgtEl>
                                          <p:spTgt spid="33"/>
                                        </p:tgtEl>
                                      </p:cBhvr>
                                    </p:animEffect>
                                  </p:childTnLst>
                                </p:cTn>
                              </p:par>
                            </p:childTnLst>
                          </p:cTn>
                        </p:par>
                        <p:par>
                          <p:cTn id="8" fill="hold">
                            <p:stCondLst>
                              <p:cond delay="3000"/>
                            </p:stCondLst>
                            <p:childTnLst>
                              <p:par>
                                <p:cTn id="9" presetID="22" presetClass="entr" presetSubtype="4" fill="hold" grpId="0" nodeType="afterEffect">
                                  <p:stCondLst>
                                    <p:cond delay="0"/>
                                  </p:stCondLst>
                                  <p:childTnLst>
                                    <p:set>
                                      <p:cBhvr>
                                        <p:cTn id="10" dur="1" fill="hold">
                                          <p:stCondLst>
                                            <p:cond delay="0"/>
                                          </p:stCondLst>
                                        </p:cTn>
                                        <p:tgtEl>
                                          <p:spTgt spid="32"/>
                                        </p:tgtEl>
                                        <p:attrNameLst>
                                          <p:attrName>style.visibility</p:attrName>
                                        </p:attrNameLst>
                                      </p:cBhvr>
                                      <p:to>
                                        <p:strVal val="visible"/>
                                      </p:to>
                                    </p:set>
                                    <p:animEffect transition="in" filter="wipe(down)">
                                      <p:cBhvr>
                                        <p:cTn id="11" dur="3000"/>
                                        <p:tgtEl>
                                          <p:spTgt spid="32"/>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grpId="0" nodeType="clickEffect">
                                  <p:stCondLst>
                                    <p:cond delay="0"/>
                                  </p:stCondLst>
                                  <p:childTnLst>
                                    <p:set>
                                      <p:cBhvr>
                                        <p:cTn id="15" dur="1" fill="hold">
                                          <p:stCondLst>
                                            <p:cond delay="0"/>
                                          </p:stCondLst>
                                        </p:cTn>
                                        <p:tgtEl>
                                          <p:spTgt spid="34"/>
                                        </p:tgtEl>
                                        <p:attrNameLst>
                                          <p:attrName>style.visibility</p:attrName>
                                        </p:attrNameLst>
                                      </p:cBhvr>
                                      <p:to>
                                        <p:strVal val="visible"/>
                                      </p:to>
                                    </p:set>
                                    <p:animEffect transition="in" filter="wipe(down)">
                                      <p:cBhvr>
                                        <p:cTn id="16" dur="1000"/>
                                        <p:tgtEl>
                                          <p:spTgt spid="34"/>
                                        </p:tgtEl>
                                      </p:cBhvr>
                                    </p:animEffect>
                                  </p:childTnLst>
                                </p:cTn>
                              </p:par>
                              <p:par>
                                <p:cTn id="17" presetID="22" presetClass="exit" presetSubtype="4" fill="hold" grpId="1" nodeType="withEffect">
                                  <p:stCondLst>
                                    <p:cond delay="0"/>
                                  </p:stCondLst>
                                  <p:childTnLst>
                                    <p:animEffect transition="out" filter="wipe(down)">
                                      <p:cBhvr>
                                        <p:cTn id="18" dur="1000"/>
                                        <p:tgtEl>
                                          <p:spTgt spid="33"/>
                                        </p:tgtEl>
                                      </p:cBhvr>
                                    </p:animEffect>
                                    <p:set>
                                      <p:cBhvr>
                                        <p:cTn id="19" dur="1" fill="hold">
                                          <p:stCondLst>
                                            <p:cond delay="999"/>
                                          </p:stCondLst>
                                        </p:cTn>
                                        <p:tgtEl>
                                          <p:spTgt spid="33"/>
                                        </p:tgtEl>
                                        <p:attrNameLst>
                                          <p:attrName>style.visibility</p:attrName>
                                        </p:attrNameLst>
                                      </p:cBhvr>
                                      <p:to>
                                        <p:strVal val="hidden"/>
                                      </p:to>
                                    </p:set>
                                  </p:childTnLst>
                                </p:cTn>
                              </p:par>
                            </p:childTnLst>
                          </p:cTn>
                        </p:par>
                        <p:par>
                          <p:cTn id="20" fill="hold">
                            <p:stCondLst>
                              <p:cond delay="1000"/>
                            </p:stCondLst>
                            <p:childTnLst>
                              <p:par>
                                <p:cTn id="21" presetID="22" presetClass="entr" presetSubtype="4" fill="hold" grpId="0" nodeType="afterEffect">
                                  <p:stCondLst>
                                    <p:cond delay="0"/>
                                  </p:stCondLst>
                                  <p:childTnLst>
                                    <p:set>
                                      <p:cBhvr>
                                        <p:cTn id="22" dur="1" fill="hold">
                                          <p:stCondLst>
                                            <p:cond delay="0"/>
                                          </p:stCondLst>
                                        </p:cTn>
                                        <p:tgtEl>
                                          <p:spTgt spid="37"/>
                                        </p:tgtEl>
                                        <p:attrNameLst>
                                          <p:attrName>style.visibility</p:attrName>
                                        </p:attrNameLst>
                                      </p:cBhvr>
                                      <p:to>
                                        <p:strVal val="visible"/>
                                      </p:to>
                                    </p:set>
                                    <p:animEffect transition="in" filter="wipe(down)">
                                      <p:cBhvr>
                                        <p:cTn id="23" dur="1000"/>
                                        <p:tgtEl>
                                          <p:spTgt spid="37"/>
                                        </p:tgtEl>
                                      </p:cBhvr>
                                    </p:animEffect>
                                  </p:childTnLst>
                                </p:cTn>
                              </p:par>
                            </p:childTnLst>
                          </p:cTn>
                        </p:par>
                        <p:par>
                          <p:cTn id="24" fill="hold">
                            <p:stCondLst>
                              <p:cond delay="2000"/>
                            </p:stCondLst>
                            <p:childTnLst>
                              <p:par>
                                <p:cTn id="25" presetID="22" presetClass="entr" presetSubtype="4" fill="hold" grpId="0" nodeType="afterEffect">
                                  <p:stCondLst>
                                    <p:cond delay="1000"/>
                                  </p:stCondLst>
                                  <p:childTnLst>
                                    <p:set>
                                      <p:cBhvr>
                                        <p:cTn id="26" dur="1" fill="hold">
                                          <p:stCondLst>
                                            <p:cond delay="0"/>
                                          </p:stCondLst>
                                        </p:cTn>
                                        <p:tgtEl>
                                          <p:spTgt spid="35"/>
                                        </p:tgtEl>
                                        <p:attrNameLst>
                                          <p:attrName>style.visibility</p:attrName>
                                        </p:attrNameLst>
                                      </p:cBhvr>
                                      <p:to>
                                        <p:strVal val="visible"/>
                                      </p:to>
                                    </p:set>
                                    <p:animEffect transition="in" filter="wipe(down)">
                                      <p:cBhvr>
                                        <p:cTn id="27" dur="1000"/>
                                        <p:tgtEl>
                                          <p:spTgt spid="35"/>
                                        </p:tgtEl>
                                      </p:cBhvr>
                                    </p:animEffect>
                                  </p:childTnLst>
                                </p:cTn>
                              </p:par>
                            </p:childTnLst>
                          </p:cTn>
                        </p:par>
                        <p:par>
                          <p:cTn id="28" fill="hold">
                            <p:stCondLst>
                              <p:cond delay="4000"/>
                            </p:stCondLst>
                            <p:childTnLst>
                              <p:par>
                                <p:cTn id="29" presetID="22" presetClass="entr" presetSubtype="4" fill="hold" grpId="0" nodeType="afterEffect">
                                  <p:stCondLst>
                                    <p:cond delay="0"/>
                                  </p:stCondLst>
                                  <p:childTnLst>
                                    <p:set>
                                      <p:cBhvr>
                                        <p:cTn id="30" dur="1" fill="hold">
                                          <p:stCondLst>
                                            <p:cond delay="0"/>
                                          </p:stCondLst>
                                        </p:cTn>
                                        <p:tgtEl>
                                          <p:spTgt spid="36"/>
                                        </p:tgtEl>
                                        <p:attrNameLst>
                                          <p:attrName>style.visibility</p:attrName>
                                        </p:attrNameLst>
                                      </p:cBhvr>
                                      <p:to>
                                        <p:strVal val="visible"/>
                                      </p:to>
                                    </p:set>
                                    <p:animEffect transition="in" filter="wipe(down)">
                                      <p:cBhvr>
                                        <p:cTn id="31" dur="1000"/>
                                        <p:tgtEl>
                                          <p:spTgt spid="36"/>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xit" presetSubtype="1" fill="hold" grpId="1" nodeType="clickEffect">
                                  <p:stCondLst>
                                    <p:cond delay="0"/>
                                  </p:stCondLst>
                                  <p:childTnLst>
                                    <p:animEffect transition="out" filter="wipe(up)">
                                      <p:cBhvr>
                                        <p:cTn id="35" dur="500"/>
                                        <p:tgtEl>
                                          <p:spTgt spid="37"/>
                                        </p:tgtEl>
                                      </p:cBhvr>
                                    </p:animEffect>
                                    <p:set>
                                      <p:cBhvr>
                                        <p:cTn id="36" dur="1" fill="hold">
                                          <p:stCondLst>
                                            <p:cond delay="499"/>
                                          </p:stCondLst>
                                        </p:cTn>
                                        <p:tgtEl>
                                          <p:spTgt spid="37"/>
                                        </p:tgtEl>
                                        <p:attrNameLst>
                                          <p:attrName>style.visibility</p:attrName>
                                        </p:attrNameLst>
                                      </p:cBhvr>
                                      <p:to>
                                        <p:strVal val="hidden"/>
                                      </p:to>
                                    </p:set>
                                  </p:childTnLst>
                                </p:cTn>
                              </p:par>
                              <p:par>
                                <p:cTn id="37" presetID="22" presetClass="exit" presetSubtype="1" fill="hold" grpId="1" nodeType="withEffect">
                                  <p:stCondLst>
                                    <p:cond delay="0"/>
                                  </p:stCondLst>
                                  <p:childTnLst>
                                    <p:animEffect transition="out" filter="wipe(up)">
                                      <p:cBhvr>
                                        <p:cTn id="38" dur="500"/>
                                        <p:tgtEl>
                                          <p:spTgt spid="34"/>
                                        </p:tgtEl>
                                      </p:cBhvr>
                                    </p:animEffect>
                                    <p:set>
                                      <p:cBhvr>
                                        <p:cTn id="39" dur="1" fill="hold">
                                          <p:stCondLst>
                                            <p:cond delay="499"/>
                                          </p:stCondLst>
                                        </p:cTn>
                                        <p:tgtEl>
                                          <p:spTgt spid="34"/>
                                        </p:tgtEl>
                                        <p:attrNameLst>
                                          <p:attrName>style.visibility</p:attrName>
                                        </p:attrNameLst>
                                      </p:cBhvr>
                                      <p:to>
                                        <p:strVal val="hidden"/>
                                      </p:to>
                                    </p:set>
                                  </p:childTnLst>
                                </p:cTn>
                              </p:par>
                              <p:par>
                                <p:cTn id="40" presetID="22" presetClass="exit" presetSubtype="1" fill="hold" grpId="1" nodeType="withEffect">
                                  <p:stCondLst>
                                    <p:cond delay="0"/>
                                  </p:stCondLst>
                                  <p:childTnLst>
                                    <p:animEffect transition="out" filter="wipe(up)">
                                      <p:cBhvr>
                                        <p:cTn id="41" dur="500"/>
                                        <p:tgtEl>
                                          <p:spTgt spid="35"/>
                                        </p:tgtEl>
                                      </p:cBhvr>
                                    </p:animEffect>
                                    <p:set>
                                      <p:cBhvr>
                                        <p:cTn id="42" dur="1" fill="hold">
                                          <p:stCondLst>
                                            <p:cond delay="499"/>
                                          </p:stCondLst>
                                        </p:cTn>
                                        <p:tgtEl>
                                          <p:spTgt spid="35"/>
                                        </p:tgtEl>
                                        <p:attrNameLst>
                                          <p:attrName>style.visibility</p:attrName>
                                        </p:attrNameLst>
                                      </p:cBhvr>
                                      <p:to>
                                        <p:strVal val="hidden"/>
                                      </p:to>
                                    </p:set>
                                  </p:childTnLst>
                                </p:cTn>
                              </p:par>
                            </p:childTnLst>
                          </p:cTn>
                        </p:par>
                        <p:par>
                          <p:cTn id="43" fill="hold">
                            <p:stCondLst>
                              <p:cond delay="500"/>
                            </p:stCondLst>
                            <p:childTnLst>
                              <p:par>
                                <p:cTn id="44" presetID="22" presetClass="entr" presetSubtype="4" fill="hold" grpId="0" nodeType="afterEffect">
                                  <p:stCondLst>
                                    <p:cond delay="0"/>
                                  </p:stCondLst>
                                  <p:childTnLst>
                                    <p:set>
                                      <p:cBhvr>
                                        <p:cTn id="45" dur="1" fill="hold">
                                          <p:stCondLst>
                                            <p:cond delay="0"/>
                                          </p:stCondLst>
                                        </p:cTn>
                                        <p:tgtEl>
                                          <p:spTgt spid="40"/>
                                        </p:tgtEl>
                                        <p:attrNameLst>
                                          <p:attrName>style.visibility</p:attrName>
                                        </p:attrNameLst>
                                      </p:cBhvr>
                                      <p:to>
                                        <p:strVal val="visible"/>
                                      </p:to>
                                    </p:set>
                                    <p:animEffect transition="in" filter="wipe(down)">
                                      <p:cBhvr>
                                        <p:cTn id="46" dur="1000"/>
                                        <p:tgtEl>
                                          <p:spTgt spid="40"/>
                                        </p:tgtEl>
                                      </p:cBhvr>
                                    </p:animEffect>
                                  </p:childTnLst>
                                </p:cTn>
                              </p:par>
                            </p:childTnLst>
                          </p:cTn>
                        </p:par>
                        <p:par>
                          <p:cTn id="47" fill="hold">
                            <p:stCondLst>
                              <p:cond delay="1500"/>
                            </p:stCondLst>
                            <p:childTnLst>
                              <p:par>
                                <p:cTn id="48" presetID="22" presetClass="entr" presetSubtype="4" fill="hold" grpId="0" nodeType="afterEffect">
                                  <p:stCondLst>
                                    <p:cond delay="0"/>
                                  </p:stCondLst>
                                  <p:childTnLst>
                                    <p:set>
                                      <p:cBhvr>
                                        <p:cTn id="49" dur="1" fill="hold">
                                          <p:stCondLst>
                                            <p:cond delay="0"/>
                                          </p:stCondLst>
                                        </p:cTn>
                                        <p:tgtEl>
                                          <p:spTgt spid="38"/>
                                        </p:tgtEl>
                                        <p:attrNameLst>
                                          <p:attrName>style.visibility</p:attrName>
                                        </p:attrNameLst>
                                      </p:cBhvr>
                                      <p:to>
                                        <p:strVal val="visible"/>
                                      </p:to>
                                    </p:set>
                                    <p:animEffect transition="in" filter="wipe(down)">
                                      <p:cBhvr>
                                        <p:cTn id="50" dur="1000"/>
                                        <p:tgtEl>
                                          <p:spTgt spid="38"/>
                                        </p:tgtEl>
                                      </p:cBhvr>
                                    </p:animEffect>
                                  </p:childTnLst>
                                </p:cTn>
                              </p:par>
                            </p:childTnLst>
                          </p:cTn>
                        </p:par>
                        <p:par>
                          <p:cTn id="51" fill="hold">
                            <p:stCondLst>
                              <p:cond delay="2500"/>
                            </p:stCondLst>
                            <p:childTnLst>
                              <p:par>
                                <p:cTn id="52" presetID="22" presetClass="entr" presetSubtype="4" fill="hold" grpId="0" nodeType="afterEffect">
                                  <p:stCondLst>
                                    <p:cond delay="0"/>
                                  </p:stCondLst>
                                  <p:childTnLst>
                                    <p:set>
                                      <p:cBhvr>
                                        <p:cTn id="53" dur="1" fill="hold">
                                          <p:stCondLst>
                                            <p:cond delay="0"/>
                                          </p:stCondLst>
                                        </p:cTn>
                                        <p:tgtEl>
                                          <p:spTgt spid="41"/>
                                        </p:tgtEl>
                                        <p:attrNameLst>
                                          <p:attrName>style.visibility</p:attrName>
                                        </p:attrNameLst>
                                      </p:cBhvr>
                                      <p:to>
                                        <p:strVal val="visible"/>
                                      </p:to>
                                    </p:set>
                                    <p:animEffect transition="in" filter="wipe(down)">
                                      <p:cBhvr>
                                        <p:cTn id="54" dur="1000"/>
                                        <p:tgtEl>
                                          <p:spTgt spid="41"/>
                                        </p:tgtEl>
                                      </p:cBhvr>
                                    </p:animEffect>
                                  </p:childTnLst>
                                </p:cTn>
                              </p:par>
                            </p:childTnLst>
                          </p:cTn>
                        </p:par>
                        <p:par>
                          <p:cTn id="55" fill="hold">
                            <p:stCondLst>
                              <p:cond delay="3500"/>
                            </p:stCondLst>
                            <p:childTnLst>
                              <p:par>
                                <p:cTn id="56" presetID="22" presetClass="entr" presetSubtype="4" fill="hold" grpId="0" nodeType="afterEffect">
                                  <p:stCondLst>
                                    <p:cond delay="0"/>
                                  </p:stCondLst>
                                  <p:childTnLst>
                                    <p:set>
                                      <p:cBhvr>
                                        <p:cTn id="57" dur="1" fill="hold">
                                          <p:stCondLst>
                                            <p:cond delay="0"/>
                                          </p:stCondLst>
                                        </p:cTn>
                                        <p:tgtEl>
                                          <p:spTgt spid="39"/>
                                        </p:tgtEl>
                                        <p:attrNameLst>
                                          <p:attrName>style.visibility</p:attrName>
                                        </p:attrNameLst>
                                      </p:cBhvr>
                                      <p:to>
                                        <p:strVal val="visible"/>
                                      </p:to>
                                    </p:set>
                                    <p:animEffect transition="in" filter="wipe(down)">
                                      <p:cBhvr>
                                        <p:cTn id="58" dur="10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33" grpId="1" animBg="1"/>
      <p:bldP spid="34" grpId="0" animBg="1"/>
      <p:bldP spid="34" grpId="1" animBg="1"/>
      <p:bldP spid="35" grpId="0" animBg="1"/>
      <p:bldP spid="35" grpId="1" animBg="1"/>
      <p:bldP spid="36" grpId="0" animBg="1"/>
      <p:bldP spid="37" grpId="0" animBg="1"/>
      <p:bldP spid="37" grpId="1" animBg="1"/>
      <p:bldP spid="38" grpId="0" animBg="1"/>
      <p:bldP spid="39" grpId="0" animBg="1"/>
      <p:bldP spid="40" grpId="0" animBg="1"/>
      <p:bldP spid="41" grpId="0" animBg="1"/>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标题 4"/>
          <p:cNvSpPr>
            <a:spLocks noGrp="1"/>
          </p:cNvSpPr>
          <p:nvPr>
            <p:ph type="title"/>
          </p:nvPr>
        </p:nvSpPr>
        <p:spPr>
          <a:xfrm>
            <a:off x="1000125" y="274638"/>
            <a:ext cx="7215188" cy="1143000"/>
          </a:xfrm>
        </p:spPr>
        <p:txBody>
          <a:bodyPr/>
          <a:lstStyle/>
          <a:p>
            <a:r>
              <a:rPr lang="zh-CN" altLang="en-US" dirty="0" smtClean="0"/>
              <a:t>构造哈夫曼树算法</a:t>
            </a:r>
            <a:endParaRPr lang="zh-CN" altLang="en-US" sz="1600" b="0" dirty="0" smtClean="0">
              <a:solidFill>
                <a:srgbClr val="008000"/>
              </a:solidFill>
              <a:latin typeface="Times New Roman" pitchFamily="18" charset="0"/>
              <a:cs typeface="Times New Roman" pitchFamily="18" charset="0"/>
            </a:endParaRPr>
          </a:p>
        </p:txBody>
      </p:sp>
      <p:sp>
        <p:nvSpPr>
          <p:cNvPr id="107523" name="内容占位符 16"/>
          <p:cNvSpPr>
            <a:spLocks noGrp="1"/>
          </p:cNvSpPr>
          <p:nvPr>
            <p:ph idx="1"/>
          </p:nvPr>
        </p:nvSpPr>
        <p:spPr>
          <a:xfrm>
            <a:off x="1000125" y="1600200"/>
            <a:ext cx="7215188" cy="4525963"/>
          </a:xfrm>
        </p:spPr>
        <p:txBody>
          <a:bodyPr/>
          <a:lstStyle/>
          <a:p>
            <a:pPr>
              <a:buNone/>
            </a:pPr>
            <a:r>
              <a:rPr lang="en-US" altLang="zh-CN" dirty="0" smtClean="0">
                <a:solidFill>
                  <a:srgbClr val="008000"/>
                </a:solidFill>
                <a:sym typeface="Wingdings"/>
              </a:rPr>
              <a:t></a:t>
            </a:r>
            <a:r>
              <a:rPr lang="en-US" altLang="zh-CN" dirty="0" err="1" smtClean="0">
                <a:solidFill>
                  <a:srgbClr val="3333FF"/>
                </a:solidFill>
              </a:rPr>
              <a:t>haffman</a:t>
            </a:r>
            <a:r>
              <a:rPr lang="zh-CN" altLang="en-US" dirty="0" smtClean="0">
                <a:solidFill>
                  <a:srgbClr val="3333FF"/>
                </a:solidFill>
              </a:rPr>
              <a:t>树的存储结构</a:t>
            </a:r>
            <a:endParaRPr lang="en-US" altLang="zh-CN" dirty="0">
              <a:solidFill>
                <a:srgbClr val="3333FF"/>
              </a:solidFill>
            </a:endParaRPr>
          </a:p>
          <a:p>
            <a:pPr>
              <a:buNone/>
            </a:pPr>
            <a:r>
              <a:rPr lang="en-US" altLang="zh-CN" dirty="0" err="1" smtClean="0"/>
              <a:t>typedef</a:t>
            </a:r>
            <a:r>
              <a:rPr lang="en-US" altLang="zh-CN" dirty="0" smtClean="0"/>
              <a:t> </a:t>
            </a:r>
            <a:r>
              <a:rPr lang="en-US" altLang="zh-CN" dirty="0" err="1"/>
              <a:t>struct</a:t>
            </a:r>
            <a:endParaRPr lang="en-US" altLang="zh-CN" dirty="0"/>
          </a:p>
          <a:p>
            <a:pPr>
              <a:buNone/>
            </a:pPr>
            <a:r>
              <a:rPr lang="en-US" altLang="zh-CN" dirty="0" smtClean="0"/>
              <a:t>{</a:t>
            </a:r>
            <a:r>
              <a:rPr lang="en-US" altLang="zh-CN" dirty="0"/>
              <a:t>	char data;	</a:t>
            </a:r>
            <a:r>
              <a:rPr lang="en-US" altLang="zh-CN" dirty="0">
                <a:solidFill>
                  <a:srgbClr val="008000"/>
                </a:solidFill>
              </a:rPr>
              <a:t>//</a:t>
            </a:r>
            <a:r>
              <a:rPr lang="zh-CN" altLang="en-US" dirty="0">
                <a:solidFill>
                  <a:srgbClr val="008000"/>
                </a:solidFill>
              </a:rPr>
              <a:t>存放结点的元素值</a:t>
            </a:r>
          </a:p>
          <a:p>
            <a:pPr>
              <a:buNone/>
            </a:pPr>
            <a:r>
              <a:rPr lang="zh-CN" altLang="en-US" dirty="0"/>
              <a:t>	</a:t>
            </a:r>
            <a:r>
              <a:rPr lang="en-US" altLang="zh-CN" dirty="0" err="1"/>
              <a:t>int</a:t>
            </a:r>
            <a:r>
              <a:rPr lang="en-US" altLang="zh-CN" dirty="0"/>
              <a:t> </a:t>
            </a:r>
            <a:r>
              <a:rPr lang="en-US" altLang="zh-CN" dirty="0" err="1"/>
              <a:t>Wt</a:t>
            </a:r>
            <a:r>
              <a:rPr lang="en-US" altLang="zh-CN" dirty="0"/>
              <a:t>;	</a:t>
            </a:r>
            <a:r>
              <a:rPr lang="en-US" altLang="zh-CN" dirty="0" smtClean="0">
                <a:solidFill>
                  <a:srgbClr val="008000"/>
                </a:solidFill>
              </a:rPr>
              <a:t>//</a:t>
            </a:r>
            <a:r>
              <a:rPr lang="zh-CN" altLang="en-US" dirty="0">
                <a:solidFill>
                  <a:srgbClr val="008000"/>
                </a:solidFill>
              </a:rPr>
              <a:t>存放结点的权值</a:t>
            </a:r>
          </a:p>
          <a:p>
            <a:pPr>
              <a:buNone/>
            </a:pPr>
            <a:r>
              <a:rPr lang="zh-CN" altLang="en-US" dirty="0"/>
              <a:t>	</a:t>
            </a:r>
            <a:r>
              <a:rPr lang="en-US" altLang="zh-CN" dirty="0" err="1"/>
              <a:t>int</a:t>
            </a:r>
            <a:r>
              <a:rPr lang="en-US" altLang="zh-CN" dirty="0"/>
              <a:t> </a:t>
            </a:r>
            <a:r>
              <a:rPr lang="en-US" altLang="zh-CN" dirty="0" err="1"/>
              <a:t>Np,Nl,Nr</a:t>
            </a:r>
            <a:r>
              <a:rPr lang="en-US" altLang="zh-CN" dirty="0" smtClean="0"/>
              <a:t>; </a:t>
            </a:r>
            <a:r>
              <a:rPr lang="en-US" altLang="zh-CN" dirty="0" smtClean="0">
                <a:solidFill>
                  <a:srgbClr val="008000"/>
                </a:solidFill>
              </a:rPr>
              <a:t>//</a:t>
            </a:r>
            <a:r>
              <a:rPr lang="zh-CN" altLang="en-US" dirty="0">
                <a:solidFill>
                  <a:srgbClr val="008000"/>
                </a:solidFill>
              </a:rPr>
              <a:t>指向双亲、孩子</a:t>
            </a:r>
            <a:r>
              <a:rPr lang="zh-CN" altLang="en-US" dirty="0" smtClean="0">
                <a:solidFill>
                  <a:srgbClr val="008000"/>
                </a:solidFill>
              </a:rPr>
              <a:t>结点指针</a:t>
            </a:r>
            <a:endParaRPr lang="zh-CN" altLang="en-US" dirty="0">
              <a:solidFill>
                <a:srgbClr val="008000"/>
              </a:solidFill>
            </a:endParaRPr>
          </a:p>
          <a:p>
            <a:pPr>
              <a:buNone/>
            </a:pPr>
            <a:r>
              <a:rPr lang="en-US" altLang="zh-CN" dirty="0"/>
              <a:t>} </a:t>
            </a:r>
            <a:r>
              <a:rPr lang="en-US" altLang="zh-CN" dirty="0" err="1"/>
              <a:t>HTree</a:t>
            </a:r>
            <a:r>
              <a:rPr lang="en-US" altLang="zh-CN" dirty="0"/>
              <a:t>;</a:t>
            </a:r>
          </a:p>
          <a:p>
            <a:pPr>
              <a:buNone/>
            </a:pPr>
            <a:r>
              <a:rPr lang="en-US" altLang="zh-CN" dirty="0" err="1">
                <a:solidFill>
                  <a:srgbClr val="3333FF"/>
                </a:solidFill>
              </a:rPr>
              <a:t>HTree</a:t>
            </a:r>
            <a:r>
              <a:rPr lang="en-US" altLang="zh-CN" dirty="0">
                <a:solidFill>
                  <a:srgbClr val="3333FF"/>
                </a:solidFill>
              </a:rPr>
              <a:t> </a:t>
            </a:r>
            <a:r>
              <a:rPr lang="en-US" altLang="zh-CN" dirty="0" err="1">
                <a:solidFill>
                  <a:srgbClr val="3333FF"/>
                </a:solidFill>
              </a:rPr>
              <a:t>Ht</a:t>
            </a:r>
            <a:r>
              <a:rPr lang="en-US" altLang="zh-CN" dirty="0">
                <a:solidFill>
                  <a:srgbClr val="3333FF"/>
                </a:solidFill>
              </a:rPr>
              <a:t>[2*N</a:t>
            </a:r>
            <a:r>
              <a:rPr lang="en-US" altLang="zh-CN" dirty="0" smtClean="0">
                <a:solidFill>
                  <a:srgbClr val="3333FF"/>
                </a:solidFill>
              </a:rPr>
              <a:t>];</a:t>
            </a:r>
          </a:p>
        </p:txBody>
      </p:sp>
      <p:sp>
        <p:nvSpPr>
          <p:cNvPr id="107524" name="灯片编号占位符 3"/>
          <p:cNvSpPr>
            <a:spLocks noGrp="1"/>
          </p:cNvSpPr>
          <p:nvPr>
            <p:ph type="sldNum" sz="quarter" idx="10"/>
          </p:nvPr>
        </p:nvSpPr>
        <p:spPr>
          <a:noFill/>
        </p:spPr>
        <p:txBody>
          <a:bodyPr/>
          <a:lstStyle/>
          <a:p>
            <a:fld id="{E598DBF1-3796-4099-B5E1-D7BB5E507065}" type="slidenum">
              <a:rPr lang="zh-CN" altLang="en-US" smtClean="0"/>
              <a:pPr/>
              <a:t>124</a:t>
            </a:fld>
            <a:endParaRPr lang="en-US" altLang="zh-CN" smtClean="0"/>
          </a:p>
        </p:txBody>
      </p:sp>
    </p:spTree>
  </p:cSld>
  <p:clrMapOvr>
    <a:masterClrMapping/>
  </p:clrMapOvr>
  <p:transition/>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标题 4"/>
          <p:cNvSpPr>
            <a:spLocks noGrp="1"/>
          </p:cNvSpPr>
          <p:nvPr>
            <p:ph type="title"/>
          </p:nvPr>
        </p:nvSpPr>
        <p:spPr>
          <a:xfrm>
            <a:off x="1000125" y="274638"/>
            <a:ext cx="7215188" cy="1143000"/>
          </a:xfrm>
        </p:spPr>
        <p:txBody>
          <a:bodyPr/>
          <a:lstStyle/>
          <a:p>
            <a:r>
              <a:rPr lang="zh-CN" altLang="en-US" dirty="0" smtClean="0"/>
              <a:t>构造哈夫曼树算法</a:t>
            </a:r>
            <a:endParaRPr lang="zh-CN" altLang="en-US" sz="1600" b="0" dirty="0" smtClean="0">
              <a:solidFill>
                <a:srgbClr val="008000"/>
              </a:solidFill>
              <a:latin typeface="Times New Roman" pitchFamily="18" charset="0"/>
              <a:cs typeface="Times New Roman" pitchFamily="18" charset="0"/>
            </a:endParaRPr>
          </a:p>
        </p:txBody>
      </p:sp>
      <p:sp>
        <p:nvSpPr>
          <p:cNvPr id="107523" name="内容占位符 16"/>
          <p:cNvSpPr>
            <a:spLocks noGrp="1"/>
          </p:cNvSpPr>
          <p:nvPr>
            <p:ph idx="1"/>
          </p:nvPr>
        </p:nvSpPr>
        <p:spPr>
          <a:xfrm>
            <a:off x="1000125" y="1600200"/>
            <a:ext cx="7215188" cy="4525963"/>
          </a:xfrm>
        </p:spPr>
        <p:txBody>
          <a:bodyPr/>
          <a:lstStyle/>
          <a:p>
            <a:pPr>
              <a:lnSpc>
                <a:spcPct val="100000"/>
              </a:lnSpc>
              <a:spcBef>
                <a:spcPts val="600"/>
              </a:spcBef>
              <a:buNone/>
            </a:pPr>
            <a:r>
              <a:rPr lang="en-US" altLang="zh-CN" sz="2400" dirty="0">
                <a:solidFill>
                  <a:srgbClr val="008000"/>
                </a:solidFill>
              </a:rPr>
              <a:t>//</a:t>
            </a:r>
            <a:r>
              <a:rPr lang="zh-CN" altLang="en-US" sz="2400" dirty="0">
                <a:solidFill>
                  <a:srgbClr val="008000"/>
                </a:solidFill>
              </a:rPr>
              <a:t>构造哈夫曼树</a:t>
            </a:r>
          </a:p>
          <a:p>
            <a:pPr>
              <a:lnSpc>
                <a:spcPct val="100000"/>
              </a:lnSpc>
              <a:spcBef>
                <a:spcPts val="600"/>
              </a:spcBef>
              <a:buNone/>
            </a:pPr>
            <a:r>
              <a:rPr lang="en-US" altLang="zh-CN" sz="2400" dirty="0"/>
              <a:t>void </a:t>
            </a:r>
            <a:r>
              <a:rPr lang="en-US" altLang="zh-CN" sz="2400" dirty="0" err="1"/>
              <a:t>C_HTree</a:t>
            </a:r>
            <a:r>
              <a:rPr lang="en-US" altLang="zh-CN" sz="2400" dirty="0"/>
              <a:t>(</a:t>
            </a:r>
            <a:r>
              <a:rPr lang="en-US" altLang="zh-CN" sz="2400" dirty="0" err="1"/>
              <a:t>int</a:t>
            </a:r>
            <a:r>
              <a:rPr lang="en-US" altLang="zh-CN" sz="2400" dirty="0"/>
              <a:t> n)</a:t>
            </a:r>
          </a:p>
          <a:p>
            <a:pPr>
              <a:lnSpc>
                <a:spcPct val="100000"/>
              </a:lnSpc>
              <a:spcBef>
                <a:spcPts val="600"/>
              </a:spcBef>
              <a:buNone/>
            </a:pPr>
            <a:r>
              <a:rPr lang="en-US" altLang="zh-CN" sz="2400" dirty="0" smtClean="0"/>
              <a:t>{</a:t>
            </a:r>
            <a:r>
              <a:rPr lang="en-US" altLang="zh-CN" sz="2400" dirty="0"/>
              <a:t>	</a:t>
            </a:r>
            <a:r>
              <a:rPr lang="en-US" altLang="zh-CN" sz="2400" dirty="0" smtClean="0"/>
              <a:t>s1=0,s2=0</a:t>
            </a:r>
            <a:r>
              <a:rPr lang="en-US" altLang="zh-CN" sz="2400" dirty="0"/>
              <a:t>;</a:t>
            </a:r>
          </a:p>
          <a:p>
            <a:pPr>
              <a:lnSpc>
                <a:spcPct val="100000"/>
              </a:lnSpc>
              <a:spcBef>
                <a:spcPts val="600"/>
              </a:spcBef>
              <a:buNone/>
            </a:pPr>
            <a:r>
              <a:rPr lang="en-US" altLang="zh-CN" sz="2400" dirty="0"/>
              <a:t>	for(</a:t>
            </a:r>
            <a:r>
              <a:rPr lang="en-US" altLang="zh-CN" sz="2400" dirty="0" err="1"/>
              <a:t>i</a:t>
            </a:r>
            <a:r>
              <a:rPr lang="en-US" altLang="zh-CN" sz="2400" dirty="0"/>
              <a:t>=n+1;i&lt;=2*n-1;i++)</a:t>
            </a:r>
          </a:p>
          <a:p>
            <a:pPr>
              <a:lnSpc>
                <a:spcPct val="100000"/>
              </a:lnSpc>
              <a:spcBef>
                <a:spcPts val="600"/>
              </a:spcBef>
              <a:buNone/>
            </a:pPr>
            <a:r>
              <a:rPr lang="en-US" altLang="zh-CN" sz="2400" dirty="0" smtClean="0"/>
              <a:t>	{	Select(i,&amp;s1,&amp;s2);  </a:t>
            </a:r>
            <a:r>
              <a:rPr lang="en-US" altLang="zh-CN" sz="2000" dirty="0" smtClean="0">
                <a:solidFill>
                  <a:srgbClr val="008000"/>
                </a:solidFill>
              </a:rPr>
              <a:t>//</a:t>
            </a:r>
            <a:r>
              <a:rPr lang="zh-CN" altLang="en-US" sz="2000" dirty="0" smtClean="0">
                <a:solidFill>
                  <a:srgbClr val="008000"/>
                </a:solidFill>
              </a:rPr>
              <a:t>选择</a:t>
            </a:r>
            <a:r>
              <a:rPr lang="en-US" altLang="zh-CN" sz="2000" dirty="0" smtClean="0">
                <a:solidFill>
                  <a:srgbClr val="008000"/>
                </a:solidFill>
              </a:rPr>
              <a:t>2</a:t>
            </a:r>
            <a:r>
              <a:rPr lang="zh-CN" altLang="en-US" sz="2000" dirty="0" smtClean="0">
                <a:solidFill>
                  <a:srgbClr val="008000"/>
                </a:solidFill>
              </a:rPr>
              <a:t>个权值最小的结点</a:t>
            </a:r>
          </a:p>
          <a:p>
            <a:pPr>
              <a:lnSpc>
                <a:spcPct val="100000"/>
              </a:lnSpc>
              <a:spcBef>
                <a:spcPts val="600"/>
              </a:spcBef>
              <a:buNone/>
            </a:pPr>
            <a:r>
              <a:rPr lang="zh-CN" altLang="en-US" sz="2400" dirty="0" smtClean="0"/>
              <a:t>		</a:t>
            </a:r>
            <a:r>
              <a:rPr lang="en-US" altLang="zh-CN" sz="2400" dirty="0" err="1" smtClean="0"/>
              <a:t>Ht</a:t>
            </a:r>
            <a:r>
              <a:rPr lang="en-US" altLang="zh-CN" sz="2400" dirty="0" smtClean="0"/>
              <a:t>[</a:t>
            </a:r>
            <a:r>
              <a:rPr lang="en-US" altLang="zh-CN" sz="2400" dirty="0" err="1" smtClean="0"/>
              <a:t>i</a:t>
            </a:r>
            <a:r>
              <a:rPr lang="en-US" altLang="zh-CN" sz="2400" dirty="0" smtClean="0"/>
              <a:t>].</a:t>
            </a:r>
            <a:r>
              <a:rPr lang="en-US" altLang="zh-CN" sz="2400" dirty="0" err="1" smtClean="0"/>
              <a:t>Wt</a:t>
            </a:r>
            <a:r>
              <a:rPr lang="en-US" altLang="zh-CN" sz="2400" dirty="0" smtClean="0"/>
              <a:t>=</a:t>
            </a:r>
            <a:r>
              <a:rPr lang="en-US" altLang="zh-CN" sz="2400" dirty="0" err="1" smtClean="0"/>
              <a:t>Ht</a:t>
            </a:r>
            <a:r>
              <a:rPr lang="en-US" altLang="zh-CN" sz="2400" dirty="0" smtClean="0"/>
              <a:t>[s1].</a:t>
            </a:r>
            <a:r>
              <a:rPr lang="en-US" altLang="zh-CN" sz="2400" dirty="0" err="1" smtClean="0"/>
              <a:t>Wt+Ht</a:t>
            </a:r>
            <a:r>
              <a:rPr lang="en-US" altLang="zh-CN" sz="2400" dirty="0" smtClean="0"/>
              <a:t>[s2].</a:t>
            </a:r>
            <a:r>
              <a:rPr lang="en-US" altLang="zh-CN" sz="2400" dirty="0" err="1" smtClean="0"/>
              <a:t>Wt</a:t>
            </a:r>
            <a:r>
              <a:rPr lang="en-US" altLang="zh-CN" sz="2400" dirty="0" smtClean="0"/>
              <a:t>;</a:t>
            </a:r>
          </a:p>
          <a:p>
            <a:pPr>
              <a:lnSpc>
                <a:spcPct val="100000"/>
              </a:lnSpc>
              <a:spcBef>
                <a:spcPts val="600"/>
              </a:spcBef>
              <a:buNone/>
            </a:pPr>
            <a:r>
              <a:rPr lang="en-US" altLang="zh-CN" sz="2400" dirty="0"/>
              <a:t>		</a:t>
            </a:r>
            <a:r>
              <a:rPr lang="en-US" altLang="zh-CN" sz="2400" dirty="0" err="1"/>
              <a:t>Ht</a:t>
            </a:r>
            <a:r>
              <a:rPr lang="en-US" altLang="zh-CN" sz="2400" dirty="0"/>
              <a:t>[</a:t>
            </a:r>
            <a:r>
              <a:rPr lang="en-US" altLang="zh-CN" sz="2400" dirty="0" err="1"/>
              <a:t>i</a:t>
            </a:r>
            <a:r>
              <a:rPr lang="en-US" altLang="zh-CN" sz="2400" dirty="0"/>
              <a:t>].</a:t>
            </a:r>
            <a:r>
              <a:rPr lang="en-US" altLang="zh-CN" sz="2400" dirty="0" err="1"/>
              <a:t>Nl</a:t>
            </a:r>
            <a:r>
              <a:rPr lang="en-US" altLang="zh-CN" sz="2400" dirty="0"/>
              <a:t>=s1</a:t>
            </a:r>
            <a:r>
              <a:rPr lang="en-US" altLang="zh-CN" sz="2400" dirty="0" smtClean="0"/>
              <a:t>;  </a:t>
            </a:r>
            <a:r>
              <a:rPr lang="en-US" altLang="zh-CN" sz="2400" dirty="0" err="1" smtClean="0"/>
              <a:t>Ht</a:t>
            </a:r>
            <a:r>
              <a:rPr lang="en-US" altLang="zh-CN" sz="2400" dirty="0" smtClean="0"/>
              <a:t>[</a:t>
            </a:r>
            <a:r>
              <a:rPr lang="en-US" altLang="zh-CN" sz="2400" dirty="0" err="1" smtClean="0"/>
              <a:t>i</a:t>
            </a:r>
            <a:r>
              <a:rPr lang="en-US" altLang="zh-CN" sz="2400" dirty="0"/>
              <a:t>].</a:t>
            </a:r>
            <a:r>
              <a:rPr lang="en-US" altLang="zh-CN" sz="2400" dirty="0" err="1"/>
              <a:t>Nr</a:t>
            </a:r>
            <a:r>
              <a:rPr lang="en-US" altLang="zh-CN" sz="2400" dirty="0"/>
              <a:t>=s2;</a:t>
            </a:r>
          </a:p>
          <a:p>
            <a:pPr>
              <a:lnSpc>
                <a:spcPct val="100000"/>
              </a:lnSpc>
              <a:spcBef>
                <a:spcPts val="600"/>
              </a:spcBef>
              <a:buNone/>
            </a:pPr>
            <a:r>
              <a:rPr lang="en-US" altLang="zh-CN" sz="2400" dirty="0"/>
              <a:t>		</a:t>
            </a:r>
            <a:r>
              <a:rPr lang="en-US" altLang="zh-CN" sz="2400" dirty="0" err="1"/>
              <a:t>Ht</a:t>
            </a:r>
            <a:r>
              <a:rPr lang="en-US" altLang="zh-CN" sz="2400" dirty="0"/>
              <a:t>[s1].</a:t>
            </a:r>
            <a:r>
              <a:rPr lang="en-US" altLang="zh-CN" sz="2400" dirty="0" smtClean="0"/>
              <a:t>Np=</a:t>
            </a:r>
            <a:r>
              <a:rPr lang="en-US" altLang="zh-CN" sz="2400" dirty="0" err="1" smtClean="0"/>
              <a:t>Ht</a:t>
            </a:r>
            <a:r>
              <a:rPr lang="en-US" altLang="zh-CN" sz="2400" dirty="0" smtClean="0"/>
              <a:t>[s2</a:t>
            </a:r>
            <a:r>
              <a:rPr lang="en-US" altLang="zh-CN" sz="2400" dirty="0"/>
              <a:t>].Np=</a:t>
            </a:r>
            <a:r>
              <a:rPr lang="en-US" altLang="zh-CN" sz="2400" dirty="0" err="1"/>
              <a:t>i</a:t>
            </a:r>
            <a:r>
              <a:rPr lang="en-US" altLang="zh-CN" sz="2400" dirty="0"/>
              <a:t>;</a:t>
            </a:r>
          </a:p>
          <a:p>
            <a:pPr>
              <a:lnSpc>
                <a:spcPct val="100000"/>
              </a:lnSpc>
              <a:spcBef>
                <a:spcPts val="600"/>
              </a:spcBef>
              <a:buNone/>
            </a:pPr>
            <a:r>
              <a:rPr lang="en-US" altLang="zh-CN" sz="2400" dirty="0"/>
              <a:t>	}</a:t>
            </a:r>
          </a:p>
          <a:p>
            <a:pPr>
              <a:lnSpc>
                <a:spcPct val="100000"/>
              </a:lnSpc>
              <a:spcBef>
                <a:spcPts val="600"/>
              </a:spcBef>
              <a:buNone/>
            </a:pPr>
            <a:r>
              <a:rPr lang="en-US" altLang="zh-CN" sz="2400" dirty="0" smtClean="0"/>
              <a:t>}</a:t>
            </a:r>
          </a:p>
        </p:txBody>
      </p:sp>
      <p:sp>
        <p:nvSpPr>
          <p:cNvPr id="107524" name="灯片编号占位符 3"/>
          <p:cNvSpPr>
            <a:spLocks noGrp="1"/>
          </p:cNvSpPr>
          <p:nvPr>
            <p:ph type="sldNum" sz="quarter" idx="10"/>
          </p:nvPr>
        </p:nvSpPr>
        <p:spPr>
          <a:noFill/>
        </p:spPr>
        <p:txBody>
          <a:bodyPr/>
          <a:lstStyle/>
          <a:p>
            <a:fld id="{E598DBF1-3796-4099-B5E1-D7BB5E507065}" type="slidenum">
              <a:rPr lang="zh-CN" altLang="en-US" smtClean="0"/>
              <a:pPr/>
              <a:t>125</a:t>
            </a:fld>
            <a:endParaRPr lang="en-US" altLang="zh-CN" smtClean="0"/>
          </a:p>
        </p:txBody>
      </p:sp>
    </p:spTree>
  </p:cSld>
  <p:clrMapOvr>
    <a:masterClrMapping/>
  </p:clrMapOvr>
  <p:transition/>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标题 4"/>
          <p:cNvSpPr>
            <a:spLocks noGrp="1"/>
          </p:cNvSpPr>
          <p:nvPr>
            <p:ph type="title"/>
          </p:nvPr>
        </p:nvSpPr>
        <p:spPr>
          <a:xfrm>
            <a:off x="1000125" y="274638"/>
            <a:ext cx="7215188" cy="1143000"/>
          </a:xfrm>
        </p:spPr>
        <p:txBody>
          <a:bodyPr/>
          <a:lstStyle/>
          <a:p>
            <a:r>
              <a:rPr lang="zh-CN" altLang="en-US" smtClean="0"/>
              <a:t>哈夫曼编码</a:t>
            </a:r>
            <a:endParaRPr lang="zh-CN" altLang="en-US" sz="1600" b="0" smtClean="0">
              <a:solidFill>
                <a:srgbClr val="008000"/>
              </a:solidFill>
              <a:latin typeface="Times New Roman" pitchFamily="18" charset="0"/>
              <a:cs typeface="Times New Roman" pitchFamily="18" charset="0"/>
            </a:endParaRPr>
          </a:p>
        </p:txBody>
      </p:sp>
      <p:sp>
        <p:nvSpPr>
          <p:cNvPr id="108547" name="内容占位符 14"/>
          <p:cNvSpPr>
            <a:spLocks noGrp="1"/>
          </p:cNvSpPr>
          <p:nvPr>
            <p:ph idx="1"/>
          </p:nvPr>
        </p:nvSpPr>
        <p:spPr>
          <a:xfrm>
            <a:off x="1000125" y="1600200"/>
            <a:ext cx="7215188" cy="4525963"/>
          </a:xfrm>
        </p:spPr>
        <p:txBody>
          <a:bodyPr/>
          <a:lstStyle/>
          <a:p>
            <a:pPr>
              <a:lnSpc>
                <a:spcPct val="100000"/>
              </a:lnSpc>
              <a:spcBef>
                <a:spcPts val="1200"/>
              </a:spcBef>
            </a:pPr>
            <a:r>
              <a:rPr lang="zh-CN" altLang="en-US" dirty="0" smtClean="0">
                <a:solidFill>
                  <a:srgbClr val="0000FF"/>
                </a:solidFill>
                <a:latin typeface="楷体" pitchFamily="49" charset="-122"/>
              </a:rPr>
              <a:t>前缀编码</a:t>
            </a:r>
            <a:r>
              <a:rPr lang="zh-CN" altLang="en-US" dirty="0" smtClean="0">
                <a:latin typeface="楷体" pitchFamily="49" charset="-122"/>
              </a:rPr>
              <a:t>：一种不等长的字符编码，要求字符集中任何一个字符的编码都不是另一个字符编码的前缀。</a:t>
            </a:r>
          </a:p>
          <a:p>
            <a:pPr>
              <a:lnSpc>
                <a:spcPct val="100000"/>
              </a:lnSpc>
              <a:spcBef>
                <a:spcPts val="1200"/>
              </a:spcBef>
              <a:buFont typeface="Wingdings" pitchFamily="2" charset="2"/>
              <a:buNone/>
            </a:pPr>
            <a:r>
              <a:rPr lang="zh-CN" altLang="en-US" dirty="0" smtClean="0">
                <a:solidFill>
                  <a:srgbClr val="006600"/>
                </a:solidFill>
                <a:latin typeface="楷体" pitchFamily="49" charset="-122"/>
              </a:rPr>
              <a:t>例如，</a:t>
            </a:r>
            <a:r>
              <a:rPr lang="zh-CN" altLang="en-US" dirty="0" smtClean="0">
                <a:latin typeface="楷体" pitchFamily="49" charset="-122"/>
              </a:rPr>
              <a:t>设字符集</a:t>
            </a:r>
            <a:r>
              <a:rPr lang="en-US" altLang="zh-CN" dirty="0" smtClean="0">
                <a:latin typeface="楷体" pitchFamily="49" charset="-122"/>
              </a:rPr>
              <a:t>={</a:t>
            </a:r>
            <a:r>
              <a:rPr lang="zh-CN" altLang="en-US" dirty="0" smtClean="0">
                <a:latin typeface="楷体" pitchFamily="49" charset="-122"/>
              </a:rPr>
              <a:t> </a:t>
            </a:r>
            <a:r>
              <a:rPr lang="en-US" altLang="zh-CN" dirty="0" smtClean="0">
                <a:latin typeface="楷体" pitchFamily="49" charset="-122"/>
              </a:rPr>
              <a:t>a</a:t>
            </a:r>
            <a:r>
              <a:rPr lang="zh-CN" altLang="en-US" dirty="0" smtClean="0">
                <a:latin typeface="楷体" pitchFamily="49" charset="-122"/>
              </a:rPr>
              <a:t>，</a:t>
            </a:r>
            <a:r>
              <a:rPr lang="en-US" altLang="zh-CN" dirty="0" smtClean="0">
                <a:latin typeface="楷体" pitchFamily="49" charset="-122"/>
              </a:rPr>
              <a:t>b</a:t>
            </a:r>
            <a:r>
              <a:rPr lang="zh-CN" altLang="en-US" dirty="0" smtClean="0">
                <a:latin typeface="楷体" pitchFamily="49" charset="-122"/>
              </a:rPr>
              <a:t>，</a:t>
            </a:r>
            <a:r>
              <a:rPr lang="en-US" altLang="zh-CN" dirty="0" smtClean="0">
                <a:latin typeface="楷体" pitchFamily="49" charset="-122"/>
              </a:rPr>
              <a:t>c</a:t>
            </a:r>
            <a:r>
              <a:rPr lang="zh-CN" altLang="en-US" dirty="0" smtClean="0">
                <a:latin typeface="楷体" pitchFamily="49" charset="-122"/>
              </a:rPr>
              <a:t>，</a:t>
            </a:r>
            <a:r>
              <a:rPr lang="en-US" altLang="zh-CN" dirty="0" smtClean="0">
                <a:latin typeface="楷体" pitchFamily="49" charset="-122"/>
              </a:rPr>
              <a:t>d</a:t>
            </a:r>
            <a:r>
              <a:rPr lang="zh-CN" altLang="en-US" dirty="0" smtClean="0">
                <a:latin typeface="楷体" pitchFamily="49" charset="-122"/>
              </a:rPr>
              <a:t>，</a:t>
            </a:r>
            <a:r>
              <a:rPr lang="en-US" altLang="zh-CN" dirty="0" smtClean="0">
                <a:latin typeface="楷体" pitchFamily="49" charset="-122"/>
              </a:rPr>
              <a:t>e</a:t>
            </a:r>
            <a:r>
              <a:rPr lang="zh-CN" altLang="en-US" dirty="0" smtClean="0">
                <a:latin typeface="楷体" pitchFamily="49" charset="-122"/>
              </a:rPr>
              <a:t> </a:t>
            </a:r>
            <a:r>
              <a:rPr lang="en-US" altLang="zh-CN" dirty="0" smtClean="0">
                <a:latin typeface="楷体" pitchFamily="49" charset="-122"/>
              </a:rPr>
              <a:t>}</a:t>
            </a:r>
            <a:r>
              <a:rPr lang="zh-CN" altLang="en-US" dirty="0" smtClean="0">
                <a:latin typeface="楷体" pitchFamily="49" charset="-122"/>
              </a:rPr>
              <a:t>，则</a:t>
            </a:r>
          </a:p>
          <a:p>
            <a:pPr algn="ctr">
              <a:lnSpc>
                <a:spcPct val="100000"/>
              </a:lnSpc>
              <a:spcBef>
                <a:spcPts val="1200"/>
              </a:spcBef>
              <a:buFont typeface="Wingdings" pitchFamily="2" charset="2"/>
              <a:buNone/>
            </a:pPr>
            <a:r>
              <a:rPr lang="en-US" altLang="zh-CN" dirty="0" smtClean="0">
                <a:latin typeface="楷体" pitchFamily="49" charset="-122"/>
              </a:rPr>
              <a:t>a=00</a:t>
            </a:r>
            <a:r>
              <a:rPr lang="zh-CN" altLang="en-US" dirty="0" smtClean="0">
                <a:latin typeface="楷体" pitchFamily="49" charset="-122"/>
              </a:rPr>
              <a:t>，</a:t>
            </a:r>
            <a:r>
              <a:rPr lang="en-US" altLang="zh-CN" dirty="0" smtClean="0">
                <a:latin typeface="楷体" pitchFamily="49" charset="-122"/>
              </a:rPr>
              <a:t>b=01</a:t>
            </a:r>
            <a:r>
              <a:rPr lang="zh-CN" altLang="en-US" dirty="0" smtClean="0">
                <a:latin typeface="楷体" pitchFamily="49" charset="-122"/>
              </a:rPr>
              <a:t>，</a:t>
            </a:r>
            <a:r>
              <a:rPr lang="en-US" altLang="zh-CN" dirty="0" smtClean="0">
                <a:latin typeface="楷体" pitchFamily="49" charset="-122"/>
              </a:rPr>
              <a:t>c=10</a:t>
            </a:r>
            <a:r>
              <a:rPr lang="zh-CN" altLang="en-US" dirty="0" smtClean="0">
                <a:latin typeface="楷体" pitchFamily="49" charset="-122"/>
              </a:rPr>
              <a:t>，</a:t>
            </a:r>
            <a:r>
              <a:rPr lang="en-US" altLang="zh-CN" dirty="0" smtClean="0">
                <a:latin typeface="楷体" pitchFamily="49" charset="-122"/>
              </a:rPr>
              <a:t>d=110</a:t>
            </a:r>
            <a:r>
              <a:rPr lang="zh-CN" altLang="en-US" dirty="0" smtClean="0">
                <a:latin typeface="楷体" pitchFamily="49" charset="-122"/>
              </a:rPr>
              <a:t>，</a:t>
            </a:r>
            <a:r>
              <a:rPr lang="en-US" altLang="zh-CN" dirty="0" smtClean="0">
                <a:latin typeface="楷体" pitchFamily="49" charset="-122"/>
              </a:rPr>
              <a:t>e=111</a:t>
            </a:r>
          </a:p>
          <a:p>
            <a:pPr>
              <a:lnSpc>
                <a:spcPct val="100000"/>
              </a:lnSpc>
              <a:spcBef>
                <a:spcPts val="1200"/>
              </a:spcBef>
              <a:buFont typeface="Wingdings" pitchFamily="2" charset="2"/>
              <a:buNone/>
            </a:pPr>
            <a:r>
              <a:rPr lang="zh-CN" altLang="en-US" dirty="0" smtClean="0">
                <a:latin typeface="楷体" pitchFamily="49" charset="-122"/>
              </a:rPr>
              <a:t>是一种前缀编码。</a:t>
            </a:r>
          </a:p>
          <a:p>
            <a:pPr>
              <a:lnSpc>
                <a:spcPct val="100000"/>
              </a:lnSpc>
              <a:spcBef>
                <a:spcPts val="1200"/>
              </a:spcBef>
              <a:buFont typeface="Wingdings" pitchFamily="2" charset="2"/>
              <a:buNone/>
            </a:pPr>
            <a:r>
              <a:rPr lang="en-US" altLang="zh-CN" dirty="0" smtClean="0">
                <a:solidFill>
                  <a:srgbClr val="006600"/>
                </a:solidFill>
                <a:latin typeface="楷体" pitchFamily="49" charset="-122"/>
              </a:rPr>
              <a:t>=&gt; </a:t>
            </a:r>
            <a:r>
              <a:rPr lang="en-US" altLang="zh-CN" dirty="0" smtClean="0">
                <a:latin typeface="楷体" pitchFamily="49" charset="-122"/>
              </a:rPr>
              <a:t>“</a:t>
            </a:r>
            <a:r>
              <a:rPr lang="zh-CN" altLang="en-US" dirty="0" smtClean="0">
                <a:latin typeface="楷体" pitchFamily="49" charset="-122"/>
              </a:rPr>
              <a:t>００</a:t>
            </a:r>
            <a:r>
              <a:rPr lang="zh-CN" altLang="en-US" dirty="0" smtClean="0">
                <a:solidFill>
                  <a:srgbClr val="CC0000"/>
                </a:solidFill>
                <a:latin typeface="楷体" pitchFamily="49" charset="-122"/>
              </a:rPr>
              <a:t>０１</a:t>
            </a:r>
            <a:r>
              <a:rPr lang="zh-CN" altLang="en-US" dirty="0" smtClean="0">
                <a:latin typeface="楷体" pitchFamily="49" charset="-122"/>
              </a:rPr>
              <a:t>００</a:t>
            </a:r>
            <a:r>
              <a:rPr lang="zh-CN" altLang="en-US" dirty="0" smtClean="0">
                <a:solidFill>
                  <a:srgbClr val="CC0000"/>
                </a:solidFill>
                <a:latin typeface="楷体" pitchFamily="49" charset="-122"/>
              </a:rPr>
              <a:t>１０</a:t>
            </a:r>
            <a:r>
              <a:rPr lang="zh-CN" altLang="en-US" dirty="0" smtClean="0">
                <a:latin typeface="楷体" pitchFamily="49" charset="-122"/>
              </a:rPr>
              <a:t>１１１</a:t>
            </a:r>
            <a:r>
              <a:rPr lang="zh-CN" altLang="en-US" dirty="0" smtClean="0">
                <a:solidFill>
                  <a:srgbClr val="CC0000"/>
                </a:solidFill>
                <a:latin typeface="楷体" pitchFamily="49" charset="-122"/>
              </a:rPr>
              <a:t>００</a:t>
            </a:r>
            <a:r>
              <a:rPr lang="zh-CN" altLang="en-US" dirty="0" smtClean="0">
                <a:latin typeface="楷体" pitchFamily="49" charset="-122"/>
              </a:rPr>
              <a:t>１１０”</a:t>
            </a:r>
          </a:p>
          <a:p>
            <a:pPr>
              <a:lnSpc>
                <a:spcPct val="100000"/>
              </a:lnSpc>
              <a:spcBef>
                <a:spcPts val="1200"/>
              </a:spcBef>
              <a:buFont typeface="Wingdings" pitchFamily="2" charset="2"/>
              <a:buNone/>
            </a:pPr>
            <a:r>
              <a:rPr lang="zh-CN" altLang="en-US" dirty="0" smtClean="0">
                <a:latin typeface="楷体" pitchFamily="49" charset="-122"/>
              </a:rPr>
              <a:t>  表示 “ａ</a:t>
            </a:r>
            <a:r>
              <a:rPr lang="zh-CN" altLang="en-US" dirty="0" smtClean="0">
                <a:solidFill>
                  <a:srgbClr val="CC0000"/>
                </a:solidFill>
                <a:latin typeface="楷体" pitchFamily="49" charset="-122"/>
              </a:rPr>
              <a:t>ｂ</a:t>
            </a:r>
            <a:r>
              <a:rPr lang="zh-CN" altLang="en-US" dirty="0" smtClean="0">
                <a:latin typeface="楷体" pitchFamily="49" charset="-122"/>
              </a:rPr>
              <a:t>ａ</a:t>
            </a:r>
            <a:r>
              <a:rPr lang="zh-CN" altLang="en-US" dirty="0" smtClean="0">
                <a:solidFill>
                  <a:srgbClr val="CC0000"/>
                </a:solidFill>
                <a:latin typeface="楷体" pitchFamily="49" charset="-122"/>
              </a:rPr>
              <a:t>ｃ</a:t>
            </a:r>
            <a:r>
              <a:rPr lang="zh-CN" altLang="en-US" dirty="0" smtClean="0">
                <a:latin typeface="楷体" pitchFamily="49" charset="-122"/>
              </a:rPr>
              <a:t>ｅ</a:t>
            </a:r>
            <a:r>
              <a:rPr lang="zh-CN" altLang="en-US" dirty="0" smtClean="0">
                <a:solidFill>
                  <a:srgbClr val="CC0000"/>
                </a:solidFill>
                <a:latin typeface="楷体" pitchFamily="49" charset="-122"/>
              </a:rPr>
              <a:t>ａ</a:t>
            </a:r>
            <a:r>
              <a:rPr lang="zh-CN" altLang="en-US" dirty="0" smtClean="0">
                <a:latin typeface="楷体" pitchFamily="49" charset="-122"/>
              </a:rPr>
              <a:t>ｄ”。</a:t>
            </a:r>
          </a:p>
          <a:p>
            <a:pPr>
              <a:lnSpc>
                <a:spcPct val="100000"/>
              </a:lnSpc>
            </a:pPr>
            <a:endParaRPr lang="zh-CN" altLang="en-US" dirty="0" smtClean="0"/>
          </a:p>
        </p:txBody>
      </p:sp>
      <p:sp>
        <p:nvSpPr>
          <p:cNvPr id="108548" name="灯片编号占位符 3"/>
          <p:cNvSpPr>
            <a:spLocks noGrp="1"/>
          </p:cNvSpPr>
          <p:nvPr>
            <p:ph type="sldNum" sz="quarter" idx="10"/>
          </p:nvPr>
        </p:nvSpPr>
        <p:spPr>
          <a:noFill/>
        </p:spPr>
        <p:txBody>
          <a:bodyPr/>
          <a:lstStyle/>
          <a:p>
            <a:fld id="{CB54CCEA-F9EB-4B90-B5A9-BAE097207B41}" type="slidenum">
              <a:rPr lang="zh-CN" altLang="en-US" smtClean="0"/>
              <a:pPr/>
              <a:t>126</a:t>
            </a:fld>
            <a:endParaRPr lang="en-US" altLang="zh-CN" smtClean="0"/>
          </a:p>
        </p:txBody>
      </p:sp>
      <p:cxnSp>
        <p:nvCxnSpPr>
          <p:cNvPr id="7" name="直接连接符 6"/>
          <p:cNvCxnSpPr/>
          <p:nvPr/>
        </p:nvCxnSpPr>
        <p:spPr>
          <a:xfrm>
            <a:off x="1738313" y="5181600"/>
            <a:ext cx="593725" cy="3175"/>
          </a:xfrm>
          <a:prstGeom prst="line">
            <a:avLst/>
          </a:prstGeom>
          <a:ln w="63500">
            <a:solidFill>
              <a:srgbClr val="3333FF"/>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2452688" y="5181600"/>
            <a:ext cx="595312" cy="3175"/>
          </a:xfrm>
          <a:prstGeom prst="line">
            <a:avLst/>
          </a:prstGeom>
          <a:ln w="63500">
            <a:solidFill>
              <a:srgbClr val="3333FF"/>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3181350" y="5181600"/>
            <a:ext cx="595313" cy="3175"/>
          </a:xfrm>
          <a:prstGeom prst="line">
            <a:avLst/>
          </a:prstGeom>
          <a:ln w="63500">
            <a:solidFill>
              <a:srgbClr val="3333FF"/>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3941763" y="5181600"/>
            <a:ext cx="593725" cy="3175"/>
          </a:xfrm>
          <a:prstGeom prst="line">
            <a:avLst/>
          </a:prstGeom>
          <a:ln w="63500">
            <a:solidFill>
              <a:srgbClr val="3333FF"/>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4681538" y="5181600"/>
            <a:ext cx="833437" cy="3175"/>
          </a:xfrm>
          <a:prstGeom prst="line">
            <a:avLst/>
          </a:prstGeom>
          <a:ln w="63500">
            <a:solidFill>
              <a:srgbClr val="3333FF"/>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5681663" y="5181600"/>
            <a:ext cx="595312" cy="3175"/>
          </a:xfrm>
          <a:prstGeom prst="line">
            <a:avLst/>
          </a:prstGeom>
          <a:ln w="63500">
            <a:solidFill>
              <a:srgbClr val="3333FF"/>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6467475" y="5181600"/>
            <a:ext cx="903288" cy="3175"/>
          </a:xfrm>
          <a:prstGeom prst="line">
            <a:avLst/>
          </a:prstGeom>
          <a:ln w="63500">
            <a:solidFill>
              <a:srgbClr val="3333FF"/>
            </a:solidFill>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p:nvPr/>
        </p:nvCxnSpPr>
        <p:spPr>
          <a:xfrm>
            <a:off x="2024062" y="5181600"/>
            <a:ext cx="404798" cy="319102"/>
          </a:xfrm>
          <a:prstGeom prst="straightConnector1">
            <a:avLst/>
          </a:prstGeom>
          <a:ln w="38100">
            <a:solidFill>
              <a:srgbClr val="3333FF"/>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1000"/>
                                        <p:tgtEl>
                                          <p:spTgt spid="17"/>
                                        </p:tgtEl>
                                      </p:cBhvr>
                                    </p:animEffect>
                                  </p:childTnLst>
                                </p:cTn>
                              </p:par>
                            </p:childTnLst>
                          </p:cTn>
                        </p:par>
                        <p:par>
                          <p:cTn id="8" fill="hold">
                            <p:stCondLst>
                              <p:cond delay="1000"/>
                            </p:stCondLst>
                            <p:childTnLst>
                              <p:par>
                                <p:cTn id="9" presetID="22" presetClass="entr" presetSubtype="8"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1000"/>
                                        <p:tgtEl>
                                          <p:spTgt spid="8"/>
                                        </p:tgtEl>
                                      </p:cBhvr>
                                    </p:animEffect>
                                  </p:childTnLst>
                                </p:cTn>
                              </p:par>
                            </p:childTnLst>
                          </p:cTn>
                        </p:par>
                        <p:par>
                          <p:cTn id="12" fill="hold">
                            <p:stCondLst>
                              <p:cond delay="2000"/>
                            </p:stCondLst>
                            <p:childTnLst>
                              <p:par>
                                <p:cTn id="13" presetID="22" presetClass="entr" presetSubtype="8" fill="hold"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left)">
                                      <p:cBhvr>
                                        <p:cTn id="15" dur="1000"/>
                                        <p:tgtEl>
                                          <p:spTgt spid="9"/>
                                        </p:tgtEl>
                                      </p:cBhvr>
                                    </p:animEffect>
                                  </p:childTnLst>
                                </p:cTn>
                              </p:par>
                            </p:childTnLst>
                          </p:cTn>
                        </p:par>
                        <p:par>
                          <p:cTn id="16" fill="hold">
                            <p:stCondLst>
                              <p:cond delay="3000"/>
                            </p:stCondLst>
                            <p:childTnLst>
                              <p:par>
                                <p:cTn id="17" presetID="22" presetClass="entr" presetSubtype="8" fill="hold"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left)">
                                      <p:cBhvr>
                                        <p:cTn id="19" dur="1000"/>
                                        <p:tgtEl>
                                          <p:spTgt spid="10"/>
                                        </p:tgtEl>
                                      </p:cBhvr>
                                    </p:animEffect>
                                  </p:childTnLst>
                                </p:cTn>
                              </p:par>
                            </p:childTnLst>
                          </p:cTn>
                        </p:par>
                        <p:par>
                          <p:cTn id="20" fill="hold">
                            <p:stCondLst>
                              <p:cond delay="4000"/>
                            </p:stCondLst>
                            <p:childTnLst>
                              <p:par>
                                <p:cTn id="21" presetID="22" presetClass="entr" presetSubtype="8" fill="hold" nodeType="after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wipe(left)">
                                      <p:cBhvr>
                                        <p:cTn id="23" dur="1000"/>
                                        <p:tgtEl>
                                          <p:spTgt spid="11"/>
                                        </p:tgtEl>
                                      </p:cBhvr>
                                    </p:animEffect>
                                  </p:childTnLst>
                                </p:cTn>
                              </p:par>
                            </p:childTnLst>
                          </p:cTn>
                        </p:par>
                        <p:par>
                          <p:cTn id="24" fill="hold">
                            <p:stCondLst>
                              <p:cond delay="5000"/>
                            </p:stCondLst>
                            <p:childTnLst>
                              <p:par>
                                <p:cTn id="25" presetID="22" presetClass="entr" presetSubtype="8" fill="hold" nodeType="after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left)">
                                      <p:cBhvr>
                                        <p:cTn id="27" dur="1000"/>
                                        <p:tgtEl>
                                          <p:spTgt spid="13"/>
                                        </p:tgtEl>
                                      </p:cBhvr>
                                    </p:animEffect>
                                  </p:childTnLst>
                                </p:cTn>
                              </p:par>
                            </p:childTnLst>
                          </p:cTn>
                        </p:par>
                        <p:par>
                          <p:cTn id="28" fill="hold">
                            <p:stCondLst>
                              <p:cond delay="6000"/>
                            </p:stCondLst>
                            <p:childTnLst>
                              <p:par>
                                <p:cTn id="29" presetID="22" presetClass="entr" presetSubtype="8" fill="hold" nodeType="after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wipe(left)">
                                      <p:cBhvr>
                                        <p:cTn id="31"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标题 4"/>
          <p:cNvSpPr>
            <a:spLocks noGrp="1"/>
          </p:cNvSpPr>
          <p:nvPr>
            <p:ph type="title"/>
          </p:nvPr>
        </p:nvSpPr>
        <p:spPr>
          <a:xfrm>
            <a:off x="1000125" y="274638"/>
            <a:ext cx="7215188" cy="1143000"/>
          </a:xfrm>
        </p:spPr>
        <p:txBody>
          <a:bodyPr/>
          <a:lstStyle/>
          <a:p>
            <a:r>
              <a:rPr lang="zh-CN" altLang="en-US" smtClean="0"/>
              <a:t>哈夫曼编码</a:t>
            </a:r>
            <a:endParaRPr lang="zh-CN" altLang="en-US" sz="1600" b="0" smtClean="0">
              <a:solidFill>
                <a:srgbClr val="008000"/>
              </a:solidFill>
              <a:latin typeface="Times New Roman" pitchFamily="18" charset="0"/>
              <a:cs typeface="Times New Roman" pitchFamily="18" charset="0"/>
            </a:endParaRPr>
          </a:p>
        </p:txBody>
      </p:sp>
      <p:sp>
        <p:nvSpPr>
          <p:cNvPr id="109571" name="内容占位符 6"/>
          <p:cNvSpPr>
            <a:spLocks noGrp="1"/>
          </p:cNvSpPr>
          <p:nvPr>
            <p:ph idx="1"/>
          </p:nvPr>
        </p:nvSpPr>
        <p:spPr>
          <a:xfrm>
            <a:off x="1000125" y="1600200"/>
            <a:ext cx="7215188" cy="4525963"/>
          </a:xfrm>
        </p:spPr>
        <p:txBody>
          <a:bodyPr/>
          <a:lstStyle/>
          <a:p>
            <a:pPr>
              <a:buNone/>
            </a:pPr>
            <a:r>
              <a:rPr lang="zh-CN" altLang="en-US" dirty="0" smtClean="0">
                <a:solidFill>
                  <a:srgbClr val="0000FF"/>
                </a:solidFill>
                <a:latin typeface="楷体" pitchFamily="49" charset="-122"/>
              </a:rPr>
              <a:t>哈夫曼编码</a:t>
            </a:r>
            <a:r>
              <a:rPr lang="zh-CN" altLang="en-US" dirty="0" smtClean="0">
                <a:latin typeface="楷体" pitchFamily="49" charset="-122"/>
              </a:rPr>
              <a:t>：一种带权总量最小</a:t>
            </a:r>
            <a:r>
              <a:rPr lang="en-US" altLang="zh-CN" dirty="0">
                <a:solidFill>
                  <a:srgbClr val="008000"/>
                </a:solidFill>
                <a:latin typeface="楷体" pitchFamily="49" charset="-122"/>
              </a:rPr>
              <a:t>(</a:t>
            </a:r>
            <a:r>
              <a:rPr lang="zh-CN" altLang="en-US" dirty="0">
                <a:solidFill>
                  <a:srgbClr val="008000"/>
                </a:solidFill>
                <a:latin typeface="楷体" pitchFamily="49" charset="-122"/>
              </a:rPr>
              <a:t>如传送的二进制代码串最短</a:t>
            </a:r>
            <a:r>
              <a:rPr lang="en-US" altLang="zh-CN" dirty="0">
                <a:solidFill>
                  <a:srgbClr val="008000"/>
                </a:solidFill>
                <a:latin typeface="楷体" pitchFamily="49" charset="-122"/>
              </a:rPr>
              <a:t>)</a:t>
            </a:r>
            <a:r>
              <a:rPr lang="zh-CN" altLang="en-US" dirty="0" smtClean="0">
                <a:latin typeface="楷体" pitchFamily="49" charset="-122"/>
              </a:rPr>
              <a:t>的前缀编码。</a:t>
            </a:r>
          </a:p>
          <a:p>
            <a:r>
              <a:rPr lang="zh-CN" altLang="en-US" dirty="0" smtClean="0">
                <a:latin typeface="楷体" pitchFamily="49" charset="-122"/>
              </a:rPr>
              <a:t>设计哈夫曼编码时应考虑：</a:t>
            </a:r>
          </a:p>
          <a:p>
            <a:pPr>
              <a:buFont typeface="Wingdings" pitchFamily="2" charset="2"/>
              <a:buNone/>
            </a:pPr>
            <a:r>
              <a:rPr lang="zh-CN" altLang="en-US" dirty="0" smtClean="0">
                <a:solidFill>
                  <a:srgbClr val="006600"/>
                </a:solidFill>
                <a:latin typeface="楷体" pitchFamily="49" charset="-122"/>
              </a:rPr>
              <a:t>	</a:t>
            </a:r>
            <a:r>
              <a:rPr lang="en-US" altLang="zh-CN" dirty="0" smtClean="0">
                <a:solidFill>
                  <a:srgbClr val="006600"/>
                </a:solidFill>
                <a:latin typeface="楷体" pitchFamily="49" charset="-122"/>
              </a:rPr>
              <a:t>(1) </a:t>
            </a:r>
            <a:r>
              <a:rPr lang="zh-CN" altLang="en-US" dirty="0" smtClean="0">
                <a:latin typeface="楷体" pitchFamily="49" charset="-122"/>
              </a:rPr>
              <a:t>数据对象，如字符集、符号集；</a:t>
            </a:r>
          </a:p>
          <a:p>
            <a:pPr>
              <a:buFont typeface="Wingdings" pitchFamily="2" charset="2"/>
              <a:buNone/>
            </a:pPr>
            <a:r>
              <a:rPr lang="zh-CN" altLang="en-US" dirty="0" smtClean="0">
                <a:solidFill>
                  <a:srgbClr val="006600"/>
                </a:solidFill>
                <a:latin typeface="楷体" pitchFamily="49" charset="-122"/>
              </a:rPr>
              <a:t>	</a:t>
            </a:r>
            <a:r>
              <a:rPr lang="en-US" altLang="zh-CN" dirty="0" smtClean="0">
                <a:solidFill>
                  <a:srgbClr val="006600"/>
                </a:solidFill>
                <a:latin typeface="楷体" pitchFamily="49" charset="-122"/>
              </a:rPr>
              <a:t>(2) </a:t>
            </a:r>
            <a:r>
              <a:rPr lang="zh-CN" altLang="en-US" dirty="0" smtClean="0">
                <a:latin typeface="楷体" pitchFamily="49" charset="-122"/>
              </a:rPr>
              <a:t>权值，如各个字符使用的频率；</a:t>
            </a:r>
          </a:p>
          <a:p>
            <a:pPr>
              <a:buFont typeface="Wingdings" pitchFamily="2" charset="2"/>
              <a:buNone/>
            </a:pPr>
            <a:r>
              <a:rPr lang="zh-CN" altLang="en-US" dirty="0" smtClean="0">
                <a:solidFill>
                  <a:srgbClr val="006600"/>
                </a:solidFill>
                <a:latin typeface="楷体" pitchFamily="49" charset="-122"/>
              </a:rPr>
              <a:t>	</a:t>
            </a:r>
            <a:r>
              <a:rPr lang="en-US" altLang="zh-CN" dirty="0" smtClean="0">
                <a:solidFill>
                  <a:srgbClr val="006600"/>
                </a:solidFill>
                <a:latin typeface="楷体" pitchFamily="49" charset="-122"/>
              </a:rPr>
              <a:t>(3) </a:t>
            </a:r>
            <a:r>
              <a:rPr lang="zh-CN" altLang="en-US" dirty="0" smtClean="0">
                <a:latin typeface="楷体" pitchFamily="49" charset="-122"/>
              </a:rPr>
              <a:t>哈夫曼树</a:t>
            </a:r>
            <a:r>
              <a:rPr lang="en-US" altLang="zh-CN" dirty="0" smtClean="0">
                <a:latin typeface="楷体" pitchFamily="49" charset="-122"/>
              </a:rPr>
              <a:t>——</a:t>
            </a:r>
            <a:r>
              <a:rPr lang="zh-CN" altLang="en-US" dirty="0" smtClean="0">
                <a:latin typeface="楷体" pitchFamily="49" charset="-122"/>
              </a:rPr>
              <a:t>用于</a:t>
            </a:r>
            <a:r>
              <a:rPr lang="zh-CN" altLang="en-US" dirty="0" smtClean="0">
                <a:solidFill>
                  <a:srgbClr val="C00000"/>
                </a:solidFill>
                <a:latin typeface="楷体" pitchFamily="49" charset="-122"/>
              </a:rPr>
              <a:t>带权总量最短</a:t>
            </a:r>
            <a:r>
              <a:rPr lang="zh-CN" altLang="en-US" dirty="0" smtClean="0">
                <a:latin typeface="楷体" pitchFamily="49" charset="-122"/>
              </a:rPr>
              <a:t>；</a:t>
            </a:r>
          </a:p>
          <a:p>
            <a:pPr>
              <a:buFont typeface="Wingdings" pitchFamily="2" charset="2"/>
              <a:buNone/>
            </a:pPr>
            <a:r>
              <a:rPr lang="zh-CN" altLang="en-US" dirty="0" smtClean="0">
                <a:solidFill>
                  <a:srgbClr val="006600"/>
                </a:solidFill>
                <a:latin typeface="楷体" pitchFamily="49" charset="-122"/>
              </a:rPr>
              <a:t>	</a:t>
            </a:r>
            <a:r>
              <a:rPr lang="en-US" altLang="zh-CN" dirty="0" smtClean="0">
                <a:solidFill>
                  <a:srgbClr val="006600"/>
                </a:solidFill>
                <a:latin typeface="楷体" pitchFamily="49" charset="-122"/>
              </a:rPr>
              <a:t>(4) </a:t>
            </a:r>
            <a:r>
              <a:rPr lang="zh-CN" altLang="en-US" dirty="0" smtClean="0">
                <a:latin typeface="楷体" pitchFamily="49" charset="-122"/>
              </a:rPr>
              <a:t>前缀编码</a:t>
            </a:r>
            <a:r>
              <a:rPr lang="en-US" altLang="zh-CN" dirty="0" smtClean="0">
                <a:latin typeface="楷体" pitchFamily="49" charset="-122"/>
              </a:rPr>
              <a:t>——</a:t>
            </a:r>
            <a:r>
              <a:rPr lang="zh-CN" altLang="en-US" dirty="0" smtClean="0">
                <a:latin typeface="楷体" pitchFamily="49" charset="-122"/>
              </a:rPr>
              <a:t>使得能唯一译码。 </a:t>
            </a:r>
          </a:p>
        </p:txBody>
      </p:sp>
      <p:sp>
        <p:nvSpPr>
          <p:cNvPr id="109572" name="灯片编号占位符 3"/>
          <p:cNvSpPr>
            <a:spLocks noGrp="1"/>
          </p:cNvSpPr>
          <p:nvPr>
            <p:ph type="sldNum" sz="quarter" idx="10"/>
          </p:nvPr>
        </p:nvSpPr>
        <p:spPr>
          <a:noFill/>
        </p:spPr>
        <p:txBody>
          <a:bodyPr/>
          <a:lstStyle/>
          <a:p>
            <a:fld id="{4BA68282-324D-47D3-A230-EDB0F3AD5696}" type="slidenum">
              <a:rPr lang="zh-CN" altLang="en-US" smtClean="0"/>
              <a:pPr/>
              <a:t>127</a:t>
            </a:fld>
            <a:endParaRPr lang="en-US" altLang="zh-CN" smtClean="0"/>
          </a:p>
        </p:txBody>
      </p:sp>
    </p:spTree>
  </p:cSld>
  <p:clrMapOvr>
    <a:masterClrMapping/>
  </p:clrMapOvr>
  <p:transition/>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标题 4"/>
          <p:cNvSpPr>
            <a:spLocks noGrp="1"/>
          </p:cNvSpPr>
          <p:nvPr>
            <p:ph type="title"/>
          </p:nvPr>
        </p:nvSpPr>
        <p:spPr>
          <a:xfrm>
            <a:off x="1000125" y="274638"/>
            <a:ext cx="7215188" cy="1143000"/>
          </a:xfrm>
        </p:spPr>
        <p:txBody>
          <a:bodyPr/>
          <a:lstStyle/>
          <a:p>
            <a:r>
              <a:rPr lang="zh-CN" altLang="en-US" smtClean="0"/>
              <a:t>哈夫曼编码</a:t>
            </a:r>
            <a:endParaRPr lang="zh-CN" altLang="en-US" sz="1600" b="0" smtClean="0">
              <a:solidFill>
                <a:srgbClr val="008000"/>
              </a:solidFill>
              <a:latin typeface="Times New Roman" pitchFamily="18" charset="0"/>
              <a:cs typeface="Times New Roman" pitchFamily="18" charset="0"/>
            </a:endParaRPr>
          </a:p>
        </p:txBody>
      </p:sp>
      <p:sp>
        <p:nvSpPr>
          <p:cNvPr id="7" name="内容占位符 6"/>
          <p:cNvSpPr>
            <a:spLocks noGrp="1"/>
          </p:cNvSpPr>
          <p:nvPr>
            <p:ph idx="1"/>
          </p:nvPr>
        </p:nvSpPr>
        <p:spPr>
          <a:xfrm>
            <a:off x="755576" y="1600200"/>
            <a:ext cx="7704856" cy="4525963"/>
          </a:xfrm>
        </p:spPr>
        <p:txBody>
          <a:bodyPr/>
          <a:lstStyle/>
          <a:p>
            <a:pPr>
              <a:spcBef>
                <a:spcPts val="0"/>
              </a:spcBef>
              <a:buFont typeface="Wingdings" pitchFamily="2" charset="2"/>
              <a:buNone/>
              <a:defRPr/>
            </a:pPr>
            <a:r>
              <a:rPr lang="zh-CN" altLang="en-US" dirty="0" smtClean="0">
                <a:solidFill>
                  <a:srgbClr val="3333FF"/>
                </a:solidFill>
                <a:latin typeface="楷体" pitchFamily="49" charset="-122"/>
              </a:rPr>
              <a:t>设计哈夫曼编码的一般步骤：</a:t>
            </a:r>
          </a:p>
          <a:p>
            <a:pPr>
              <a:spcBef>
                <a:spcPts val="0"/>
              </a:spcBef>
              <a:buFont typeface="Wingdings" pitchFamily="2" charset="2"/>
              <a:buNone/>
              <a:defRPr/>
            </a:pPr>
            <a:r>
              <a:rPr lang="en-US" altLang="zh-CN" dirty="0" smtClean="0">
                <a:solidFill>
                  <a:srgbClr val="006600"/>
                </a:solidFill>
                <a:latin typeface="楷体" pitchFamily="49" charset="-122"/>
              </a:rPr>
              <a:t>(1)</a:t>
            </a:r>
            <a:r>
              <a:rPr lang="zh-CN" altLang="en-US" dirty="0" smtClean="0">
                <a:latin typeface="楷体" pitchFamily="49" charset="-122"/>
              </a:rPr>
              <a:t>以权值集为叶子结点构造一颗哈夫曼树</a:t>
            </a:r>
            <a:r>
              <a:rPr lang="en-US" altLang="zh-CN" dirty="0" smtClean="0">
                <a:latin typeface="楷体" pitchFamily="49" charset="-122"/>
              </a:rPr>
              <a:t>;</a:t>
            </a:r>
          </a:p>
          <a:p>
            <a:pPr>
              <a:spcBef>
                <a:spcPts val="0"/>
              </a:spcBef>
              <a:buFont typeface="Wingdings" pitchFamily="2" charset="2"/>
              <a:buNone/>
              <a:defRPr/>
            </a:pPr>
            <a:r>
              <a:rPr lang="en-US" altLang="zh-CN" dirty="0" smtClean="0">
                <a:solidFill>
                  <a:srgbClr val="006600"/>
                </a:solidFill>
                <a:latin typeface="楷体" pitchFamily="49" charset="-122"/>
              </a:rPr>
              <a:t>(2)</a:t>
            </a:r>
            <a:r>
              <a:rPr lang="zh-CN" altLang="en-US" dirty="0" smtClean="0">
                <a:latin typeface="楷体" pitchFamily="49" charset="-122"/>
              </a:rPr>
              <a:t>将哈夫曼树的左支标示</a:t>
            </a:r>
            <a:r>
              <a:rPr lang="en-US" altLang="zh-CN" dirty="0" smtClean="0">
                <a:latin typeface="楷体" pitchFamily="49" charset="-122"/>
              </a:rPr>
              <a:t>0</a:t>
            </a:r>
            <a:r>
              <a:rPr lang="zh-CN" altLang="en-US" dirty="0" smtClean="0">
                <a:latin typeface="楷体" pitchFamily="49" charset="-122"/>
              </a:rPr>
              <a:t>，右支标示</a:t>
            </a:r>
            <a:r>
              <a:rPr lang="en-US" altLang="zh-CN" dirty="0" smtClean="0">
                <a:latin typeface="楷体" pitchFamily="49" charset="-122"/>
              </a:rPr>
              <a:t>1</a:t>
            </a:r>
            <a:r>
              <a:rPr lang="zh-CN" altLang="en-US" dirty="0" smtClean="0">
                <a:latin typeface="楷体" pitchFamily="49" charset="-122"/>
              </a:rPr>
              <a:t>；</a:t>
            </a:r>
          </a:p>
          <a:p>
            <a:pPr marL="365125" indent="-365125">
              <a:spcBef>
                <a:spcPts val="0"/>
              </a:spcBef>
              <a:buFont typeface="Wingdings" pitchFamily="2" charset="2"/>
              <a:buNone/>
              <a:defRPr/>
            </a:pPr>
            <a:r>
              <a:rPr lang="en-US" altLang="zh-CN" dirty="0" smtClean="0">
                <a:solidFill>
                  <a:srgbClr val="006600"/>
                </a:solidFill>
                <a:latin typeface="楷体" pitchFamily="49" charset="-122"/>
              </a:rPr>
              <a:t>(3)</a:t>
            </a:r>
            <a:r>
              <a:rPr lang="zh-CN" altLang="en-US" dirty="0" smtClean="0">
                <a:latin typeface="楷体" pitchFamily="49" charset="-122"/>
              </a:rPr>
              <a:t>写出哈夫曼编码：从哈夫曼树根结点到各个叶子结点的路径代码。</a:t>
            </a:r>
          </a:p>
          <a:p>
            <a:pPr>
              <a:spcBef>
                <a:spcPts val="0"/>
              </a:spcBef>
              <a:buFont typeface="Wingdings" pitchFamily="2" charset="2"/>
              <a:buNone/>
              <a:defRPr/>
            </a:pPr>
            <a:r>
              <a:rPr lang="zh-CN" altLang="en-US" dirty="0" smtClean="0">
                <a:solidFill>
                  <a:srgbClr val="006600"/>
                </a:solidFill>
                <a:latin typeface="楷体" pitchFamily="49" charset="-122"/>
              </a:rPr>
              <a:t>例</a:t>
            </a:r>
            <a:r>
              <a:rPr lang="zh-CN" altLang="en-US" dirty="0" smtClean="0">
                <a:latin typeface="楷体" pitchFamily="49" charset="-122"/>
              </a:rPr>
              <a:t> 已知字符集</a:t>
            </a:r>
            <a:r>
              <a:rPr lang="en-US" altLang="zh-CN" dirty="0" smtClean="0">
                <a:latin typeface="楷体" pitchFamily="49" charset="-122"/>
              </a:rPr>
              <a:t>={A, B, C, D, E}</a:t>
            </a:r>
            <a:r>
              <a:rPr lang="zh-CN" altLang="en-US" dirty="0" smtClean="0">
                <a:latin typeface="楷体" pitchFamily="49" charset="-122"/>
              </a:rPr>
              <a:t>，它们的权</a:t>
            </a:r>
          </a:p>
          <a:p>
            <a:pPr>
              <a:spcBef>
                <a:spcPts val="0"/>
              </a:spcBef>
              <a:buFont typeface="Wingdings" pitchFamily="2" charset="2"/>
              <a:buNone/>
              <a:defRPr/>
            </a:pPr>
            <a:r>
              <a:rPr lang="zh-CN" altLang="en-US" dirty="0" smtClean="0">
                <a:latin typeface="楷体" pitchFamily="49" charset="-122"/>
              </a:rPr>
              <a:t>值</a:t>
            </a:r>
            <a:r>
              <a:rPr lang="en-US" altLang="zh-CN" dirty="0" smtClean="0">
                <a:latin typeface="楷体" pitchFamily="49" charset="-122"/>
              </a:rPr>
              <a:t>={10, 32, 33, 18, 7}</a:t>
            </a:r>
            <a:r>
              <a:rPr lang="zh-CN" altLang="en-US" dirty="0" smtClean="0">
                <a:latin typeface="楷体" pitchFamily="49" charset="-122"/>
              </a:rPr>
              <a:t>，试设计哈夫曼编码。</a:t>
            </a:r>
            <a:endParaRPr lang="en-US" altLang="zh-CN" dirty="0" smtClean="0">
              <a:latin typeface="楷体" pitchFamily="49" charset="-122"/>
            </a:endParaRPr>
          </a:p>
        </p:txBody>
      </p:sp>
      <p:sp>
        <p:nvSpPr>
          <p:cNvPr id="110596" name="灯片编号占位符 3"/>
          <p:cNvSpPr>
            <a:spLocks noGrp="1"/>
          </p:cNvSpPr>
          <p:nvPr>
            <p:ph type="sldNum" sz="quarter" idx="10"/>
          </p:nvPr>
        </p:nvSpPr>
        <p:spPr>
          <a:noFill/>
        </p:spPr>
        <p:txBody>
          <a:bodyPr/>
          <a:lstStyle/>
          <a:p>
            <a:fld id="{4DD550B3-F0EF-4DD1-8E66-7C323C5C8DC1}" type="slidenum">
              <a:rPr lang="zh-CN" altLang="en-US" smtClean="0"/>
              <a:pPr/>
              <a:t>128</a:t>
            </a:fld>
            <a:endParaRPr lang="en-US" altLang="zh-CN" smtClean="0"/>
          </a:p>
        </p:txBody>
      </p:sp>
    </p:spTree>
  </p:cSld>
  <p:clrMapOvr>
    <a:masterClrMapping/>
  </p:clrMapOvr>
  <p:transition/>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标题 4"/>
          <p:cNvSpPr>
            <a:spLocks noGrp="1"/>
          </p:cNvSpPr>
          <p:nvPr>
            <p:ph type="title"/>
          </p:nvPr>
        </p:nvSpPr>
        <p:spPr>
          <a:xfrm>
            <a:off x="1000125" y="274638"/>
            <a:ext cx="7215188" cy="1143000"/>
          </a:xfrm>
        </p:spPr>
        <p:txBody>
          <a:bodyPr/>
          <a:lstStyle/>
          <a:p>
            <a:r>
              <a:rPr lang="zh-CN" altLang="en-US" smtClean="0"/>
              <a:t>哈夫曼编码</a:t>
            </a:r>
            <a:endParaRPr lang="zh-CN" altLang="en-US" sz="1600" b="0" smtClean="0">
              <a:solidFill>
                <a:srgbClr val="008000"/>
              </a:solidFill>
              <a:latin typeface="Times New Roman" pitchFamily="18" charset="0"/>
              <a:cs typeface="Times New Roman" pitchFamily="18" charset="0"/>
            </a:endParaRPr>
          </a:p>
        </p:txBody>
      </p:sp>
      <p:sp>
        <p:nvSpPr>
          <p:cNvPr id="111619" name="内容占位符 35"/>
          <p:cNvSpPr>
            <a:spLocks noGrp="1"/>
          </p:cNvSpPr>
          <p:nvPr>
            <p:ph idx="1"/>
          </p:nvPr>
        </p:nvSpPr>
        <p:spPr>
          <a:xfrm>
            <a:off x="1000125" y="1600200"/>
            <a:ext cx="7215188" cy="4525963"/>
          </a:xfrm>
        </p:spPr>
        <p:txBody>
          <a:bodyPr/>
          <a:lstStyle/>
          <a:p>
            <a:pPr>
              <a:buFont typeface="Wingdings" pitchFamily="2" charset="2"/>
              <a:buNone/>
            </a:pPr>
            <a:r>
              <a:rPr lang="zh-CN" altLang="en-US" dirty="0" smtClean="0"/>
              <a:t>哈夫曼树：</a:t>
            </a:r>
            <a:r>
              <a:rPr lang="en-US" altLang="zh-CN" dirty="0" smtClean="0">
                <a:solidFill>
                  <a:srgbClr val="006600"/>
                </a:solidFill>
              </a:rPr>
              <a:t>{A, B, C, D, E}</a:t>
            </a:r>
            <a:r>
              <a:rPr lang="zh-CN" altLang="en-US" dirty="0" smtClean="0">
                <a:solidFill>
                  <a:srgbClr val="006600"/>
                </a:solidFill>
              </a:rPr>
              <a:t> </a:t>
            </a:r>
            <a:endParaRPr lang="en-US" altLang="zh-CN" dirty="0" smtClean="0">
              <a:solidFill>
                <a:srgbClr val="006600"/>
              </a:solidFill>
            </a:endParaRPr>
          </a:p>
          <a:p>
            <a:pPr>
              <a:buFont typeface="Wingdings" pitchFamily="2" charset="2"/>
              <a:buNone/>
            </a:pPr>
            <a:r>
              <a:rPr lang="zh-CN" altLang="en-US" dirty="0" smtClean="0">
                <a:solidFill>
                  <a:srgbClr val="006600"/>
                </a:solidFill>
              </a:rPr>
              <a:t> </a:t>
            </a:r>
            <a:r>
              <a:rPr lang="en-US" altLang="zh-CN" dirty="0" smtClean="0">
                <a:solidFill>
                  <a:srgbClr val="006600"/>
                </a:solidFill>
              </a:rPr>
              <a:t>=</a:t>
            </a:r>
            <a:r>
              <a:rPr lang="zh-CN" altLang="en-US" dirty="0" smtClean="0">
                <a:solidFill>
                  <a:srgbClr val="006600"/>
                </a:solidFill>
              </a:rPr>
              <a:t> </a:t>
            </a:r>
            <a:r>
              <a:rPr lang="en-US" altLang="zh-CN" dirty="0" smtClean="0">
                <a:solidFill>
                  <a:srgbClr val="006600"/>
                </a:solidFill>
              </a:rPr>
              <a:t>{</a:t>
            </a:r>
            <a:r>
              <a:rPr lang="zh-CN" altLang="en-US" dirty="0" smtClean="0">
                <a:solidFill>
                  <a:srgbClr val="006600"/>
                </a:solidFill>
              </a:rPr>
              <a:t> </a:t>
            </a:r>
            <a:r>
              <a:rPr lang="en-US" altLang="zh-CN" dirty="0" smtClean="0">
                <a:solidFill>
                  <a:srgbClr val="006600"/>
                </a:solidFill>
              </a:rPr>
              <a:t>10,</a:t>
            </a:r>
            <a:r>
              <a:rPr lang="zh-CN" altLang="en-US" dirty="0" smtClean="0">
                <a:solidFill>
                  <a:srgbClr val="006600"/>
                </a:solidFill>
              </a:rPr>
              <a:t> </a:t>
            </a:r>
            <a:r>
              <a:rPr lang="en-US" altLang="zh-CN" dirty="0" smtClean="0">
                <a:solidFill>
                  <a:srgbClr val="006600"/>
                </a:solidFill>
              </a:rPr>
              <a:t>32, 23, 18, 7</a:t>
            </a:r>
            <a:r>
              <a:rPr lang="zh-CN" altLang="en-US" dirty="0" smtClean="0">
                <a:solidFill>
                  <a:srgbClr val="006600"/>
                </a:solidFill>
              </a:rPr>
              <a:t> </a:t>
            </a:r>
            <a:r>
              <a:rPr lang="en-US" altLang="zh-CN" dirty="0" smtClean="0">
                <a:solidFill>
                  <a:srgbClr val="006600"/>
                </a:solidFill>
              </a:rPr>
              <a:t>}</a:t>
            </a:r>
          </a:p>
        </p:txBody>
      </p:sp>
      <p:sp>
        <p:nvSpPr>
          <p:cNvPr id="111620" name="灯片编号占位符 3"/>
          <p:cNvSpPr>
            <a:spLocks noGrp="1"/>
          </p:cNvSpPr>
          <p:nvPr>
            <p:ph type="sldNum" sz="quarter" idx="10"/>
          </p:nvPr>
        </p:nvSpPr>
        <p:spPr>
          <a:noFill/>
        </p:spPr>
        <p:txBody>
          <a:bodyPr/>
          <a:lstStyle/>
          <a:p>
            <a:fld id="{8884C734-A78F-4BAD-B16D-F4FB65DD6DF5}" type="slidenum">
              <a:rPr lang="zh-CN" altLang="en-US" smtClean="0"/>
              <a:pPr/>
              <a:t>129</a:t>
            </a:fld>
            <a:endParaRPr lang="en-US" altLang="zh-CN" smtClean="0"/>
          </a:p>
        </p:txBody>
      </p:sp>
      <p:pic>
        <p:nvPicPr>
          <p:cNvPr id="6" name="Picture 4"/>
          <p:cNvPicPr>
            <a:picLocks noChangeAspect="1" noChangeArrowheads="1"/>
          </p:cNvPicPr>
          <p:nvPr/>
        </p:nvPicPr>
        <p:blipFill>
          <a:blip r:embed="rId2" cstate="print">
            <a:clrChange>
              <a:clrFrom>
                <a:srgbClr val="FFFFFF"/>
              </a:clrFrom>
              <a:clrTo>
                <a:srgbClr val="FFFFFF">
                  <a:alpha val="0"/>
                </a:srgbClr>
              </a:clrTo>
            </a:clrChange>
          </a:blip>
          <a:srcRect l="63290" t="20758" r="4179" b="8589"/>
          <a:stretch>
            <a:fillRect/>
          </a:stretch>
        </p:blipFill>
        <p:spPr bwMode="auto">
          <a:xfrm>
            <a:off x="6072188" y="2065338"/>
            <a:ext cx="1944687" cy="3578225"/>
          </a:xfrm>
          <a:prstGeom prst="rect">
            <a:avLst/>
          </a:prstGeom>
          <a:noFill/>
          <a:ln w="9525">
            <a:noFill/>
            <a:miter lim="800000"/>
            <a:headEnd/>
            <a:tailEnd/>
          </a:ln>
        </p:spPr>
      </p:pic>
      <p:sp>
        <p:nvSpPr>
          <p:cNvPr id="111622" name="Line 53"/>
          <p:cNvSpPr>
            <a:spLocks noChangeShapeType="1"/>
          </p:cNvSpPr>
          <p:nvPr/>
        </p:nvSpPr>
        <p:spPr bwMode="auto">
          <a:xfrm flipV="1">
            <a:off x="1574800" y="4175125"/>
            <a:ext cx="431800" cy="504825"/>
          </a:xfrm>
          <a:prstGeom prst="line">
            <a:avLst/>
          </a:prstGeom>
          <a:noFill/>
          <a:ln w="9525">
            <a:solidFill>
              <a:srgbClr val="000000"/>
            </a:solidFill>
            <a:round/>
            <a:headEnd/>
            <a:tailEnd/>
          </a:ln>
        </p:spPr>
        <p:txBody>
          <a:bodyPr/>
          <a:lstStyle/>
          <a:p>
            <a:endParaRPr lang="zh-CN" altLang="en-US"/>
          </a:p>
        </p:txBody>
      </p:sp>
      <p:sp>
        <p:nvSpPr>
          <p:cNvPr id="111623" name="Line 54"/>
          <p:cNvSpPr>
            <a:spLocks noChangeShapeType="1"/>
          </p:cNvSpPr>
          <p:nvPr/>
        </p:nvSpPr>
        <p:spPr bwMode="auto">
          <a:xfrm flipV="1">
            <a:off x="2365375" y="3455988"/>
            <a:ext cx="792163" cy="465137"/>
          </a:xfrm>
          <a:prstGeom prst="line">
            <a:avLst/>
          </a:prstGeom>
          <a:noFill/>
          <a:ln w="9525">
            <a:solidFill>
              <a:srgbClr val="000000"/>
            </a:solidFill>
            <a:round/>
            <a:headEnd/>
            <a:tailEnd/>
          </a:ln>
        </p:spPr>
        <p:txBody>
          <a:bodyPr/>
          <a:lstStyle/>
          <a:p>
            <a:endParaRPr lang="zh-CN" altLang="en-US"/>
          </a:p>
        </p:txBody>
      </p:sp>
      <p:sp>
        <p:nvSpPr>
          <p:cNvPr id="111624" name="Line 55"/>
          <p:cNvSpPr>
            <a:spLocks noChangeShapeType="1"/>
          </p:cNvSpPr>
          <p:nvPr/>
        </p:nvSpPr>
        <p:spPr bwMode="auto">
          <a:xfrm flipH="1" flipV="1">
            <a:off x="3495675" y="3432175"/>
            <a:ext cx="954088" cy="482600"/>
          </a:xfrm>
          <a:prstGeom prst="line">
            <a:avLst/>
          </a:prstGeom>
          <a:noFill/>
          <a:ln w="9525">
            <a:solidFill>
              <a:srgbClr val="000000"/>
            </a:solidFill>
            <a:round/>
            <a:headEnd/>
            <a:tailEnd/>
          </a:ln>
        </p:spPr>
        <p:txBody>
          <a:bodyPr/>
          <a:lstStyle/>
          <a:p>
            <a:endParaRPr lang="zh-CN" altLang="en-US"/>
          </a:p>
        </p:txBody>
      </p:sp>
      <p:sp>
        <p:nvSpPr>
          <p:cNvPr id="111625" name="Line 56"/>
          <p:cNvSpPr>
            <a:spLocks noChangeShapeType="1"/>
          </p:cNvSpPr>
          <p:nvPr/>
        </p:nvSpPr>
        <p:spPr bwMode="auto">
          <a:xfrm flipH="1" flipV="1">
            <a:off x="4759325" y="4175125"/>
            <a:ext cx="492125" cy="442913"/>
          </a:xfrm>
          <a:prstGeom prst="line">
            <a:avLst/>
          </a:prstGeom>
          <a:noFill/>
          <a:ln w="9525">
            <a:solidFill>
              <a:srgbClr val="000000"/>
            </a:solidFill>
            <a:round/>
            <a:headEnd/>
            <a:tailEnd/>
          </a:ln>
        </p:spPr>
        <p:txBody>
          <a:bodyPr/>
          <a:lstStyle/>
          <a:p>
            <a:endParaRPr lang="zh-CN" altLang="en-US"/>
          </a:p>
        </p:txBody>
      </p:sp>
      <p:sp>
        <p:nvSpPr>
          <p:cNvPr id="111626" name="Line 57"/>
          <p:cNvSpPr>
            <a:spLocks noChangeShapeType="1"/>
          </p:cNvSpPr>
          <p:nvPr/>
        </p:nvSpPr>
        <p:spPr bwMode="auto">
          <a:xfrm flipV="1">
            <a:off x="4079875" y="4192588"/>
            <a:ext cx="368300" cy="438150"/>
          </a:xfrm>
          <a:prstGeom prst="line">
            <a:avLst/>
          </a:prstGeom>
          <a:noFill/>
          <a:ln w="9525">
            <a:solidFill>
              <a:srgbClr val="000000"/>
            </a:solidFill>
            <a:round/>
            <a:headEnd/>
            <a:tailEnd/>
          </a:ln>
        </p:spPr>
        <p:txBody>
          <a:bodyPr anchor="ctr" anchorCtr="1"/>
          <a:lstStyle/>
          <a:p>
            <a:endParaRPr lang="zh-CN" altLang="en-US"/>
          </a:p>
        </p:txBody>
      </p:sp>
      <p:sp>
        <p:nvSpPr>
          <p:cNvPr id="111627" name="Line 58"/>
          <p:cNvSpPr>
            <a:spLocks noChangeShapeType="1"/>
          </p:cNvSpPr>
          <p:nvPr/>
        </p:nvSpPr>
        <p:spPr bwMode="auto">
          <a:xfrm flipH="1" flipV="1">
            <a:off x="2365375" y="4175125"/>
            <a:ext cx="215900" cy="431800"/>
          </a:xfrm>
          <a:prstGeom prst="line">
            <a:avLst/>
          </a:prstGeom>
          <a:noFill/>
          <a:ln w="9525">
            <a:solidFill>
              <a:srgbClr val="000000"/>
            </a:solidFill>
            <a:round/>
            <a:headEnd/>
            <a:tailEnd/>
          </a:ln>
        </p:spPr>
        <p:txBody>
          <a:bodyPr/>
          <a:lstStyle/>
          <a:p>
            <a:endParaRPr lang="zh-CN" altLang="en-US"/>
          </a:p>
        </p:txBody>
      </p:sp>
      <p:sp>
        <p:nvSpPr>
          <p:cNvPr id="111628" name="Line 59"/>
          <p:cNvSpPr>
            <a:spLocks noChangeShapeType="1"/>
          </p:cNvSpPr>
          <p:nvPr/>
        </p:nvSpPr>
        <p:spPr bwMode="auto">
          <a:xfrm flipV="1">
            <a:off x="3467100" y="4973638"/>
            <a:ext cx="338138" cy="419100"/>
          </a:xfrm>
          <a:prstGeom prst="line">
            <a:avLst/>
          </a:prstGeom>
          <a:noFill/>
          <a:ln w="9525">
            <a:solidFill>
              <a:srgbClr val="000000"/>
            </a:solidFill>
            <a:round/>
            <a:headEnd/>
            <a:tailEnd/>
          </a:ln>
        </p:spPr>
        <p:txBody>
          <a:bodyPr/>
          <a:lstStyle/>
          <a:p>
            <a:endParaRPr lang="zh-CN" altLang="en-US"/>
          </a:p>
        </p:txBody>
      </p:sp>
      <p:sp>
        <p:nvSpPr>
          <p:cNvPr id="111629" name="Line 60"/>
          <p:cNvSpPr>
            <a:spLocks noChangeShapeType="1"/>
          </p:cNvSpPr>
          <p:nvPr/>
        </p:nvSpPr>
        <p:spPr bwMode="auto">
          <a:xfrm flipH="1" flipV="1">
            <a:off x="4079875" y="4946650"/>
            <a:ext cx="409575" cy="463550"/>
          </a:xfrm>
          <a:prstGeom prst="line">
            <a:avLst/>
          </a:prstGeom>
          <a:noFill/>
          <a:ln w="9525">
            <a:solidFill>
              <a:srgbClr val="000000"/>
            </a:solidFill>
            <a:round/>
            <a:headEnd/>
            <a:tailEnd/>
          </a:ln>
        </p:spPr>
        <p:txBody>
          <a:bodyPr/>
          <a:lstStyle/>
          <a:p>
            <a:endParaRPr lang="zh-CN" altLang="en-US"/>
          </a:p>
        </p:txBody>
      </p:sp>
      <p:sp>
        <p:nvSpPr>
          <p:cNvPr id="111630" name="Oval 61"/>
          <p:cNvSpPr>
            <a:spLocks noChangeArrowheads="1"/>
          </p:cNvSpPr>
          <p:nvPr/>
        </p:nvSpPr>
        <p:spPr bwMode="auto">
          <a:xfrm>
            <a:off x="3095625" y="3125788"/>
            <a:ext cx="430213" cy="430212"/>
          </a:xfrm>
          <a:prstGeom prst="ellipse">
            <a:avLst/>
          </a:prstGeom>
          <a:noFill/>
          <a:ln w="9525">
            <a:solidFill>
              <a:srgbClr val="000000"/>
            </a:solidFill>
            <a:round/>
            <a:headEnd/>
            <a:tailEnd/>
          </a:ln>
        </p:spPr>
        <p:txBody>
          <a:bodyPr lIns="0" tIns="0" rIns="0" bIns="0" anchor="ctr" anchorCtr="1"/>
          <a:lstStyle/>
          <a:p>
            <a:pPr>
              <a:lnSpc>
                <a:spcPct val="85000"/>
              </a:lnSpc>
            </a:pPr>
            <a:r>
              <a:rPr lang="en-US" altLang="zh-CN" sz="2000" b="1">
                <a:latin typeface="黑体" pitchFamily="49" charset="-122"/>
                <a:ea typeface="黑体" pitchFamily="49" charset="-122"/>
              </a:rPr>
              <a:t>90</a:t>
            </a:r>
          </a:p>
        </p:txBody>
      </p:sp>
      <p:sp>
        <p:nvSpPr>
          <p:cNvPr id="111631" name="Oval 62"/>
          <p:cNvSpPr>
            <a:spLocks noChangeArrowheads="1"/>
          </p:cNvSpPr>
          <p:nvPr/>
        </p:nvSpPr>
        <p:spPr bwMode="auto">
          <a:xfrm>
            <a:off x="1978025" y="3824288"/>
            <a:ext cx="431800" cy="428625"/>
          </a:xfrm>
          <a:prstGeom prst="ellipse">
            <a:avLst/>
          </a:prstGeom>
          <a:noFill/>
          <a:ln w="9525">
            <a:solidFill>
              <a:srgbClr val="000000"/>
            </a:solidFill>
            <a:round/>
            <a:headEnd/>
            <a:tailEnd/>
          </a:ln>
        </p:spPr>
        <p:txBody>
          <a:bodyPr lIns="0" tIns="0" rIns="0" bIns="0" anchor="ctr" anchorCtr="1"/>
          <a:lstStyle/>
          <a:p>
            <a:pPr>
              <a:lnSpc>
                <a:spcPct val="90000"/>
              </a:lnSpc>
            </a:pPr>
            <a:r>
              <a:rPr lang="en-US" altLang="zh-CN" sz="2000" b="1" dirty="0" smtClean="0"/>
              <a:t>55</a:t>
            </a:r>
            <a:endParaRPr lang="en-US" altLang="zh-CN" sz="2000" b="1" dirty="0"/>
          </a:p>
        </p:txBody>
      </p:sp>
      <p:sp>
        <p:nvSpPr>
          <p:cNvPr id="111632" name="Oval 63"/>
          <p:cNvSpPr>
            <a:spLocks noChangeArrowheads="1"/>
          </p:cNvSpPr>
          <p:nvPr/>
        </p:nvSpPr>
        <p:spPr bwMode="auto">
          <a:xfrm>
            <a:off x="4395788" y="3824288"/>
            <a:ext cx="431800" cy="428625"/>
          </a:xfrm>
          <a:prstGeom prst="ellipse">
            <a:avLst/>
          </a:prstGeom>
          <a:noFill/>
          <a:ln w="9525">
            <a:solidFill>
              <a:srgbClr val="000000"/>
            </a:solidFill>
            <a:round/>
            <a:headEnd/>
            <a:tailEnd/>
          </a:ln>
        </p:spPr>
        <p:txBody>
          <a:bodyPr lIns="0" tIns="0" rIns="0" bIns="0" anchor="ctr" anchorCtr="1"/>
          <a:lstStyle/>
          <a:p>
            <a:pPr>
              <a:lnSpc>
                <a:spcPct val="80000"/>
              </a:lnSpc>
            </a:pPr>
            <a:r>
              <a:rPr lang="en-US" altLang="zh-CN" sz="2000" b="1">
                <a:latin typeface="黑体" pitchFamily="49" charset="-122"/>
                <a:ea typeface="黑体" pitchFamily="49" charset="-122"/>
              </a:rPr>
              <a:t>35</a:t>
            </a:r>
          </a:p>
        </p:txBody>
      </p:sp>
      <p:sp>
        <p:nvSpPr>
          <p:cNvPr id="111633" name="Oval 64"/>
          <p:cNvSpPr>
            <a:spLocks noChangeArrowheads="1"/>
          </p:cNvSpPr>
          <p:nvPr/>
        </p:nvSpPr>
        <p:spPr bwMode="auto">
          <a:xfrm>
            <a:off x="1214438" y="4611688"/>
            <a:ext cx="433387" cy="428625"/>
          </a:xfrm>
          <a:prstGeom prst="ellipse">
            <a:avLst/>
          </a:prstGeom>
          <a:noFill/>
          <a:ln w="9525">
            <a:solidFill>
              <a:srgbClr val="000000"/>
            </a:solidFill>
            <a:round/>
            <a:headEnd/>
            <a:tailEnd/>
          </a:ln>
        </p:spPr>
        <p:txBody>
          <a:bodyPr lIns="36000" tIns="0" rIns="0" bIns="0" anchor="ctr" anchorCtr="1"/>
          <a:lstStyle/>
          <a:p>
            <a:pPr>
              <a:lnSpc>
                <a:spcPct val="85000"/>
              </a:lnSpc>
            </a:pPr>
            <a:r>
              <a:rPr lang="en-US" altLang="zh-CN" sz="2000" b="1"/>
              <a:t>B</a:t>
            </a:r>
          </a:p>
        </p:txBody>
      </p:sp>
      <p:sp>
        <p:nvSpPr>
          <p:cNvPr id="111634" name="Oval 65"/>
          <p:cNvSpPr>
            <a:spLocks noChangeArrowheads="1"/>
          </p:cNvSpPr>
          <p:nvPr/>
        </p:nvSpPr>
        <p:spPr bwMode="auto">
          <a:xfrm>
            <a:off x="2439988" y="4611688"/>
            <a:ext cx="430212" cy="428625"/>
          </a:xfrm>
          <a:prstGeom prst="ellipse">
            <a:avLst/>
          </a:prstGeom>
          <a:noFill/>
          <a:ln w="9525">
            <a:solidFill>
              <a:srgbClr val="000000"/>
            </a:solidFill>
            <a:round/>
            <a:headEnd/>
            <a:tailEnd/>
          </a:ln>
        </p:spPr>
        <p:txBody>
          <a:bodyPr lIns="36000" tIns="0" rIns="0" bIns="0" anchor="ctr" anchorCtr="1"/>
          <a:lstStyle/>
          <a:p>
            <a:pPr>
              <a:lnSpc>
                <a:spcPct val="85000"/>
              </a:lnSpc>
            </a:pPr>
            <a:r>
              <a:rPr lang="en-US" altLang="zh-CN" sz="2000" b="1" dirty="0"/>
              <a:t>C</a:t>
            </a:r>
          </a:p>
        </p:txBody>
      </p:sp>
      <p:sp>
        <p:nvSpPr>
          <p:cNvPr id="111635" name="Oval 66"/>
          <p:cNvSpPr>
            <a:spLocks noChangeArrowheads="1"/>
          </p:cNvSpPr>
          <p:nvPr/>
        </p:nvSpPr>
        <p:spPr bwMode="auto">
          <a:xfrm>
            <a:off x="3705225" y="4589463"/>
            <a:ext cx="431800" cy="428625"/>
          </a:xfrm>
          <a:prstGeom prst="ellipse">
            <a:avLst/>
          </a:prstGeom>
          <a:noFill/>
          <a:ln w="9525">
            <a:solidFill>
              <a:srgbClr val="000000"/>
            </a:solidFill>
            <a:round/>
            <a:headEnd/>
            <a:tailEnd/>
          </a:ln>
        </p:spPr>
        <p:txBody>
          <a:bodyPr lIns="36000" tIns="0" rIns="0" bIns="0" anchor="ctr" anchorCtr="1"/>
          <a:lstStyle/>
          <a:p>
            <a:pPr>
              <a:lnSpc>
                <a:spcPct val="95000"/>
              </a:lnSpc>
            </a:pPr>
            <a:r>
              <a:rPr lang="en-US" altLang="zh-CN" sz="2000" b="1">
                <a:latin typeface="黑体" pitchFamily="49" charset="-122"/>
                <a:ea typeface="黑体" pitchFamily="49" charset="-122"/>
              </a:rPr>
              <a:t>17</a:t>
            </a:r>
          </a:p>
        </p:txBody>
      </p:sp>
      <p:sp>
        <p:nvSpPr>
          <p:cNvPr id="111636" name="Oval 67"/>
          <p:cNvSpPr>
            <a:spLocks noChangeArrowheads="1"/>
          </p:cNvSpPr>
          <p:nvPr/>
        </p:nvSpPr>
        <p:spPr bwMode="auto">
          <a:xfrm>
            <a:off x="5172075" y="4589463"/>
            <a:ext cx="433388" cy="428625"/>
          </a:xfrm>
          <a:prstGeom prst="ellipse">
            <a:avLst/>
          </a:prstGeom>
          <a:noFill/>
          <a:ln w="9525">
            <a:solidFill>
              <a:srgbClr val="000000"/>
            </a:solidFill>
            <a:round/>
            <a:headEnd/>
            <a:tailEnd/>
          </a:ln>
        </p:spPr>
        <p:txBody>
          <a:bodyPr lIns="36000" tIns="0" rIns="0" bIns="0" anchor="ctr" anchorCtr="1"/>
          <a:lstStyle/>
          <a:p>
            <a:pPr>
              <a:lnSpc>
                <a:spcPct val="85000"/>
              </a:lnSpc>
            </a:pPr>
            <a:r>
              <a:rPr lang="en-US" altLang="zh-CN" sz="2000" b="1"/>
              <a:t>D</a:t>
            </a:r>
          </a:p>
        </p:txBody>
      </p:sp>
      <p:sp>
        <p:nvSpPr>
          <p:cNvPr id="111637" name="Oval 68"/>
          <p:cNvSpPr>
            <a:spLocks noChangeArrowheads="1"/>
          </p:cNvSpPr>
          <p:nvPr/>
        </p:nvSpPr>
        <p:spPr bwMode="auto">
          <a:xfrm>
            <a:off x="4395788" y="5356225"/>
            <a:ext cx="431800" cy="430213"/>
          </a:xfrm>
          <a:prstGeom prst="ellipse">
            <a:avLst/>
          </a:prstGeom>
          <a:noFill/>
          <a:ln w="9525">
            <a:solidFill>
              <a:srgbClr val="000000"/>
            </a:solidFill>
            <a:round/>
            <a:headEnd/>
            <a:tailEnd/>
          </a:ln>
        </p:spPr>
        <p:txBody>
          <a:bodyPr lIns="36000" tIns="0" rIns="0" bIns="0" anchor="ctr" anchorCtr="1"/>
          <a:lstStyle/>
          <a:p>
            <a:pPr>
              <a:lnSpc>
                <a:spcPct val="85000"/>
              </a:lnSpc>
            </a:pPr>
            <a:r>
              <a:rPr lang="en-US" altLang="zh-CN" sz="2000" b="1"/>
              <a:t>E</a:t>
            </a:r>
          </a:p>
        </p:txBody>
      </p:sp>
      <p:sp>
        <p:nvSpPr>
          <p:cNvPr id="111638" name="Oval 69"/>
          <p:cNvSpPr>
            <a:spLocks noChangeArrowheads="1"/>
          </p:cNvSpPr>
          <p:nvPr/>
        </p:nvSpPr>
        <p:spPr bwMode="auto">
          <a:xfrm>
            <a:off x="3100388" y="5356225"/>
            <a:ext cx="433387" cy="430213"/>
          </a:xfrm>
          <a:prstGeom prst="ellipse">
            <a:avLst/>
          </a:prstGeom>
          <a:noFill/>
          <a:ln w="9525">
            <a:solidFill>
              <a:srgbClr val="000000"/>
            </a:solidFill>
            <a:round/>
            <a:headEnd/>
            <a:tailEnd/>
          </a:ln>
        </p:spPr>
        <p:txBody>
          <a:bodyPr lIns="36000" tIns="0" rIns="0" bIns="0" anchor="ctr" anchorCtr="1"/>
          <a:lstStyle/>
          <a:p>
            <a:pPr>
              <a:lnSpc>
                <a:spcPct val="85000"/>
              </a:lnSpc>
            </a:pPr>
            <a:r>
              <a:rPr lang="en-US" altLang="zh-CN" sz="2000" b="1"/>
              <a:t>A</a:t>
            </a:r>
          </a:p>
        </p:txBody>
      </p:sp>
      <p:sp>
        <p:nvSpPr>
          <p:cNvPr id="25" name="Text Box 71"/>
          <p:cNvSpPr txBox="1">
            <a:spLocks noChangeArrowheads="1"/>
          </p:cNvSpPr>
          <p:nvPr/>
        </p:nvSpPr>
        <p:spPr bwMode="auto">
          <a:xfrm>
            <a:off x="2654300" y="3313113"/>
            <a:ext cx="142875" cy="430212"/>
          </a:xfrm>
          <a:prstGeom prst="rect">
            <a:avLst/>
          </a:prstGeom>
          <a:noFill/>
          <a:ln w="9525">
            <a:noFill/>
            <a:miter lim="800000"/>
            <a:headEnd/>
            <a:tailEnd/>
          </a:ln>
        </p:spPr>
        <p:txBody>
          <a:bodyPr lIns="0" tIns="0" rIns="0" bIns="0" anchor="ctr" anchorCtr="1">
            <a:spAutoFit/>
          </a:bodyPr>
          <a:lstStyle/>
          <a:p>
            <a:pPr>
              <a:spcBef>
                <a:spcPct val="50000"/>
              </a:spcBef>
            </a:pPr>
            <a:r>
              <a:rPr lang="en-US" altLang="zh-CN" sz="2800" b="1">
                <a:solidFill>
                  <a:schemeClr val="accent2"/>
                </a:solidFill>
              </a:rPr>
              <a:t>0</a:t>
            </a:r>
          </a:p>
        </p:txBody>
      </p:sp>
      <p:sp>
        <p:nvSpPr>
          <p:cNvPr id="26" name="Text Box 72"/>
          <p:cNvSpPr txBox="1">
            <a:spLocks noChangeArrowheads="1"/>
          </p:cNvSpPr>
          <p:nvPr/>
        </p:nvSpPr>
        <p:spPr bwMode="auto">
          <a:xfrm>
            <a:off x="1646238" y="4057650"/>
            <a:ext cx="142875" cy="430213"/>
          </a:xfrm>
          <a:prstGeom prst="rect">
            <a:avLst/>
          </a:prstGeom>
          <a:noFill/>
          <a:ln w="9525">
            <a:noFill/>
            <a:miter lim="800000"/>
            <a:headEnd/>
            <a:tailEnd/>
          </a:ln>
        </p:spPr>
        <p:txBody>
          <a:bodyPr lIns="0" tIns="0" rIns="0" bIns="0" anchor="ctr" anchorCtr="1">
            <a:spAutoFit/>
          </a:bodyPr>
          <a:lstStyle/>
          <a:p>
            <a:pPr>
              <a:spcBef>
                <a:spcPct val="50000"/>
              </a:spcBef>
            </a:pPr>
            <a:r>
              <a:rPr lang="en-US" altLang="zh-CN" sz="2800" b="1">
                <a:solidFill>
                  <a:schemeClr val="accent2"/>
                </a:solidFill>
              </a:rPr>
              <a:t>0</a:t>
            </a:r>
          </a:p>
        </p:txBody>
      </p:sp>
      <p:sp>
        <p:nvSpPr>
          <p:cNvPr id="27" name="Text Box 73"/>
          <p:cNvSpPr txBox="1">
            <a:spLocks noChangeArrowheads="1"/>
          </p:cNvSpPr>
          <p:nvPr/>
        </p:nvSpPr>
        <p:spPr bwMode="auto">
          <a:xfrm>
            <a:off x="4092575" y="4067175"/>
            <a:ext cx="142875" cy="430213"/>
          </a:xfrm>
          <a:prstGeom prst="rect">
            <a:avLst/>
          </a:prstGeom>
          <a:noFill/>
          <a:ln w="9525">
            <a:noFill/>
            <a:miter lim="800000"/>
            <a:headEnd/>
            <a:tailEnd/>
          </a:ln>
        </p:spPr>
        <p:txBody>
          <a:bodyPr lIns="0" tIns="0" rIns="0" bIns="0" anchor="ctr" anchorCtr="1">
            <a:spAutoFit/>
          </a:bodyPr>
          <a:lstStyle/>
          <a:p>
            <a:pPr>
              <a:spcBef>
                <a:spcPct val="50000"/>
              </a:spcBef>
            </a:pPr>
            <a:r>
              <a:rPr lang="en-US" altLang="zh-CN" sz="2800" b="1">
                <a:solidFill>
                  <a:schemeClr val="accent2"/>
                </a:solidFill>
              </a:rPr>
              <a:t>0</a:t>
            </a:r>
          </a:p>
        </p:txBody>
      </p:sp>
      <p:sp>
        <p:nvSpPr>
          <p:cNvPr id="28" name="Text Box 74"/>
          <p:cNvSpPr txBox="1">
            <a:spLocks noChangeArrowheads="1"/>
          </p:cNvSpPr>
          <p:nvPr/>
        </p:nvSpPr>
        <p:spPr bwMode="auto">
          <a:xfrm>
            <a:off x="3444875" y="4849813"/>
            <a:ext cx="142875" cy="430212"/>
          </a:xfrm>
          <a:prstGeom prst="rect">
            <a:avLst/>
          </a:prstGeom>
          <a:noFill/>
          <a:ln w="9525">
            <a:noFill/>
            <a:miter lim="800000"/>
            <a:headEnd/>
            <a:tailEnd/>
          </a:ln>
        </p:spPr>
        <p:txBody>
          <a:bodyPr lIns="0" tIns="0" rIns="0" bIns="0" anchor="ctr" anchorCtr="1">
            <a:spAutoFit/>
          </a:bodyPr>
          <a:lstStyle/>
          <a:p>
            <a:pPr>
              <a:spcBef>
                <a:spcPct val="50000"/>
              </a:spcBef>
            </a:pPr>
            <a:r>
              <a:rPr lang="en-US" altLang="zh-CN" sz="2800" b="1">
                <a:solidFill>
                  <a:schemeClr val="accent2"/>
                </a:solidFill>
              </a:rPr>
              <a:t>0</a:t>
            </a:r>
          </a:p>
        </p:txBody>
      </p:sp>
      <p:sp>
        <p:nvSpPr>
          <p:cNvPr id="29" name="Text Box 75"/>
          <p:cNvSpPr txBox="1">
            <a:spLocks noChangeArrowheads="1"/>
          </p:cNvSpPr>
          <p:nvPr/>
        </p:nvSpPr>
        <p:spPr bwMode="auto">
          <a:xfrm>
            <a:off x="3948113" y="3265488"/>
            <a:ext cx="142875" cy="430212"/>
          </a:xfrm>
          <a:prstGeom prst="rect">
            <a:avLst/>
          </a:prstGeom>
          <a:noFill/>
          <a:ln w="9525">
            <a:noFill/>
            <a:miter lim="800000"/>
            <a:headEnd/>
            <a:tailEnd/>
          </a:ln>
        </p:spPr>
        <p:txBody>
          <a:bodyPr lIns="0" tIns="0" rIns="0" bIns="0" anchor="ctr" anchorCtr="1">
            <a:spAutoFit/>
          </a:bodyPr>
          <a:lstStyle/>
          <a:p>
            <a:pPr>
              <a:spcBef>
                <a:spcPct val="50000"/>
              </a:spcBef>
            </a:pPr>
            <a:r>
              <a:rPr lang="en-US" altLang="zh-CN" sz="2800" b="1">
                <a:solidFill>
                  <a:srgbClr val="3333FF"/>
                </a:solidFill>
              </a:rPr>
              <a:t>1</a:t>
            </a:r>
          </a:p>
        </p:txBody>
      </p:sp>
      <p:sp>
        <p:nvSpPr>
          <p:cNvPr id="30" name="Text Box 76"/>
          <p:cNvSpPr txBox="1">
            <a:spLocks noChangeArrowheads="1"/>
          </p:cNvSpPr>
          <p:nvPr/>
        </p:nvSpPr>
        <p:spPr bwMode="auto">
          <a:xfrm>
            <a:off x="2533650" y="4057650"/>
            <a:ext cx="142875" cy="430213"/>
          </a:xfrm>
          <a:prstGeom prst="rect">
            <a:avLst/>
          </a:prstGeom>
          <a:noFill/>
          <a:ln w="9525">
            <a:noFill/>
            <a:miter lim="800000"/>
            <a:headEnd/>
            <a:tailEnd/>
          </a:ln>
        </p:spPr>
        <p:txBody>
          <a:bodyPr lIns="0" tIns="0" rIns="0" bIns="0" anchor="ctr" anchorCtr="1">
            <a:spAutoFit/>
          </a:bodyPr>
          <a:lstStyle/>
          <a:p>
            <a:pPr>
              <a:spcBef>
                <a:spcPct val="50000"/>
              </a:spcBef>
            </a:pPr>
            <a:r>
              <a:rPr lang="en-US" altLang="zh-CN" sz="2800" b="1">
                <a:solidFill>
                  <a:srgbClr val="3333FF"/>
                </a:solidFill>
              </a:rPr>
              <a:t>1</a:t>
            </a:r>
          </a:p>
        </p:txBody>
      </p:sp>
      <p:sp>
        <p:nvSpPr>
          <p:cNvPr id="31" name="Text Box 77"/>
          <p:cNvSpPr txBox="1">
            <a:spLocks noChangeArrowheads="1"/>
          </p:cNvSpPr>
          <p:nvPr/>
        </p:nvSpPr>
        <p:spPr bwMode="auto">
          <a:xfrm>
            <a:off x="5075238" y="4057650"/>
            <a:ext cx="142875" cy="430213"/>
          </a:xfrm>
          <a:prstGeom prst="rect">
            <a:avLst/>
          </a:prstGeom>
          <a:noFill/>
          <a:ln w="9525">
            <a:noFill/>
            <a:miter lim="800000"/>
            <a:headEnd/>
            <a:tailEnd/>
          </a:ln>
        </p:spPr>
        <p:txBody>
          <a:bodyPr lIns="0" tIns="0" rIns="0" bIns="0" anchor="ctr" anchorCtr="1">
            <a:spAutoFit/>
          </a:bodyPr>
          <a:lstStyle/>
          <a:p>
            <a:pPr>
              <a:spcBef>
                <a:spcPct val="50000"/>
              </a:spcBef>
            </a:pPr>
            <a:r>
              <a:rPr lang="en-US" altLang="zh-CN" sz="2800" b="1">
                <a:solidFill>
                  <a:srgbClr val="3333FF"/>
                </a:solidFill>
              </a:rPr>
              <a:t>1</a:t>
            </a:r>
          </a:p>
        </p:txBody>
      </p:sp>
      <p:sp>
        <p:nvSpPr>
          <p:cNvPr id="32" name="Text Box 78"/>
          <p:cNvSpPr txBox="1">
            <a:spLocks noChangeArrowheads="1"/>
          </p:cNvSpPr>
          <p:nvPr/>
        </p:nvSpPr>
        <p:spPr bwMode="auto">
          <a:xfrm>
            <a:off x="4308475" y="4778375"/>
            <a:ext cx="142875" cy="430213"/>
          </a:xfrm>
          <a:prstGeom prst="rect">
            <a:avLst/>
          </a:prstGeom>
          <a:noFill/>
          <a:ln w="9525">
            <a:noFill/>
            <a:miter lim="800000"/>
            <a:headEnd/>
            <a:tailEnd/>
          </a:ln>
        </p:spPr>
        <p:txBody>
          <a:bodyPr lIns="0" tIns="0" rIns="0" bIns="0" anchor="ctr" anchorCtr="1">
            <a:spAutoFit/>
          </a:bodyPr>
          <a:lstStyle/>
          <a:p>
            <a:pPr>
              <a:spcBef>
                <a:spcPct val="50000"/>
              </a:spcBef>
            </a:pPr>
            <a:r>
              <a:rPr lang="en-US" altLang="zh-CN" sz="2800" b="1">
                <a:solidFill>
                  <a:srgbClr val="3333FF"/>
                </a:solidFill>
              </a:rPr>
              <a:t>1</a:t>
            </a:r>
          </a:p>
        </p:txBody>
      </p:sp>
      <p:sp>
        <p:nvSpPr>
          <p:cNvPr id="33" name="Line 79"/>
          <p:cNvSpPr>
            <a:spLocks noChangeShapeType="1"/>
          </p:cNvSpPr>
          <p:nvPr/>
        </p:nvSpPr>
        <p:spPr bwMode="auto">
          <a:xfrm>
            <a:off x="3497263" y="3425825"/>
            <a:ext cx="955675" cy="468313"/>
          </a:xfrm>
          <a:prstGeom prst="line">
            <a:avLst/>
          </a:prstGeom>
          <a:noFill/>
          <a:ln w="38100">
            <a:solidFill>
              <a:srgbClr val="008000"/>
            </a:solidFill>
            <a:round/>
            <a:headEnd/>
            <a:tailEnd type="triangle" w="med" len="med"/>
          </a:ln>
        </p:spPr>
        <p:txBody>
          <a:bodyPr/>
          <a:lstStyle/>
          <a:p>
            <a:endParaRPr lang="zh-CN" altLang="en-US"/>
          </a:p>
        </p:txBody>
      </p:sp>
      <p:sp>
        <p:nvSpPr>
          <p:cNvPr id="34" name="Line 80"/>
          <p:cNvSpPr>
            <a:spLocks noChangeShapeType="1"/>
          </p:cNvSpPr>
          <p:nvPr/>
        </p:nvSpPr>
        <p:spPr bwMode="auto">
          <a:xfrm flipH="1">
            <a:off x="3444875" y="4197350"/>
            <a:ext cx="1008063" cy="1228725"/>
          </a:xfrm>
          <a:prstGeom prst="line">
            <a:avLst/>
          </a:prstGeom>
          <a:noFill/>
          <a:ln w="38100">
            <a:solidFill>
              <a:srgbClr val="008000"/>
            </a:solidFill>
            <a:round/>
            <a:headEnd/>
            <a:tailEnd type="triangle" w="med" len="med"/>
          </a:ln>
        </p:spPr>
        <p:txBody>
          <a:bodyP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500"/>
                                  </p:stCondLst>
                                  <p:childTnLst>
                                    <p:set>
                                      <p:cBhvr>
                                        <p:cTn id="9" dur="1" fill="hold">
                                          <p:stCondLst>
                                            <p:cond delay="0"/>
                                          </p:stCondLst>
                                        </p:cTn>
                                        <p:tgtEl>
                                          <p:spTgt spid="26"/>
                                        </p:tgtEl>
                                        <p:attrNameLst>
                                          <p:attrName>style.visibility</p:attrName>
                                        </p:attrNameLst>
                                      </p:cBhvr>
                                      <p:to>
                                        <p:strVal val="visible"/>
                                      </p:to>
                                    </p:set>
                                  </p:childTnLst>
                                </p:cTn>
                              </p:par>
                            </p:childTnLst>
                          </p:cTn>
                        </p:par>
                        <p:par>
                          <p:cTn id="10" fill="hold">
                            <p:stCondLst>
                              <p:cond delay="500"/>
                            </p:stCondLst>
                            <p:childTnLst>
                              <p:par>
                                <p:cTn id="11" presetID="1" presetClass="entr" presetSubtype="0" fill="hold" grpId="0" nodeType="afterEffect">
                                  <p:stCondLst>
                                    <p:cond delay="500"/>
                                  </p:stCondLst>
                                  <p:childTnLst>
                                    <p:set>
                                      <p:cBhvr>
                                        <p:cTn id="12" dur="1" fill="hold">
                                          <p:stCondLst>
                                            <p:cond delay="0"/>
                                          </p:stCondLst>
                                        </p:cTn>
                                        <p:tgtEl>
                                          <p:spTgt spid="27"/>
                                        </p:tgtEl>
                                        <p:attrNameLst>
                                          <p:attrName>style.visibility</p:attrName>
                                        </p:attrNameLst>
                                      </p:cBhvr>
                                      <p:to>
                                        <p:strVal val="visible"/>
                                      </p:to>
                                    </p:set>
                                  </p:childTnLst>
                                </p:cTn>
                              </p:par>
                            </p:childTnLst>
                          </p:cTn>
                        </p:par>
                        <p:par>
                          <p:cTn id="13" fill="hold">
                            <p:stCondLst>
                              <p:cond delay="1000"/>
                            </p:stCondLst>
                            <p:childTnLst>
                              <p:par>
                                <p:cTn id="14" presetID="1" presetClass="entr" presetSubtype="0" fill="hold" grpId="0" nodeType="afterEffect">
                                  <p:stCondLst>
                                    <p:cond delay="500"/>
                                  </p:stCondLst>
                                  <p:childTnLst>
                                    <p:set>
                                      <p:cBhvr>
                                        <p:cTn id="15" dur="1" fill="hold">
                                          <p:stCondLst>
                                            <p:cond delay="0"/>
                                          </p:stCondLst>
                                        </p:cTn>
                                        <p:tgtEl>
                                          <p:spTgt spid="28"/>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29"/>
                                        </p:tgtEl>
                                        <p:attrNameLst>
                                          <p:attrName>style.visibility</p:attrName>
                                        </p:attrNameLst>
                                      </p:cBhvr>
                                      <p:to>
                                        <p:strVal val="visible"/>
                                      </p:to>
                                    </p:set>
                                  </p:childTnLst>
                                </p:cTn>
                              </p:par>
                            </p:childTnLst>
                          </p:cTn>
                        </p:par>
                        <p:par>
                          <p:cTn id="20" fill="hold">
                            <p:stCondLst>
                              <p:cond delay="0"/>
                            </p:stCondLst>
                            <p:childTnLst>
                              <p:par>
                                <p:cTn id="21" presetID="1" presetClass="entr" presetSubtype="0" fill="hold" grpId="0" nodeType="afterEffect">
                                  <p:stCondLst>
                                    <p:cond delay="500"/>
                                  </p:stCondLst>
                                  <p:childTnLst>
                                    <p:set>
                                      <p:cBhvr>
                                        <p:cTn id="22" dur="1" fill="hold">
                                          <p:stCondLst>
                                            <p:cond delay="0"/>
                                          </p:stCondLst>
                                        </p:cTn>
                                        <p:tgtEl>
                                          <p:spTgt spid="30"/>
                                        </p:tgtEl>
                                        <p:attrNameLst>
                                          <p:attrName>style.visibility</p:attrName>
                                        </p:attrNameLst>
                                      </p:cBhvr>
                                      <p:to>
                                        <p:strVal val="visible"/>
                                      </p:to>
                                    </p:set>
                                  </p:childTnLst>
                                </p:cTn>
                              </p:par>
                            </p:childTnLst>
                          </p:cTn>
                        </p:par>
                        <p:par>
                          <p:cTn id="23" fill="hold">
                            <p:stCondLst>
                              <p:cond delay="500"/>
                            </p:stCondLst>
                            <p:childTnLst>
                              <p:par>
                                <p:cTn id="24" presetID="1" presetClass="entr" presetSubtype="0" fill="hold" grpId="0" nodeType="afterEffect">
                                  <p:stCondLst>
                                    <p:cond delay="500"/>
                                  </p:stCondLst>
                                  <p:childTnLst>
                                    <p:set>
                                      <p:cBhvr>
                                        <p:cTn id="25" dur="1" fill="hold">
                                          <p:stCondLst>
                                            <p:cond delay="0"/>
                                          </p:stCondLst>
                                        </p:cTn>
                                        <p:tgtEl>
                                          <p:spTgt spid="31"/>
                                        </p:tgtEl>
                                        <p:attrNameLst>
                                          <p:attrName>style.visibility</p:attrName>
                                        </p:attrNameLst>
                                      </p:cBhvr>
                                      <p:to>
                                        <p:strVal val="visible"/>
                                      </p:to>
                                    </p:set>
                                  </p:childTnLst>
                                </p:cTn>
                              </p:par>
                            </p:childTnLst>
                          </p:cTn>
                        </p:par>
                        <p:par>
                          <p:cTn id="26" fill="hold">
                            <p:stCondLst>
                              <p:cond delay="1000"/>
                            </p:stCondLst>
                            <p:childTnLst>
                              <p:par>
                                <p:cTn id="27" presetID="1" presetClass="entr" presetSubtype="0" fill="hold" grpId="0" nodeType="afterEffect">
                                  <p:stCondLst>
                                    <p:cond delay="500"/>
                                  </p:stCondLst>
                                  <p:childTnLst>
                                    <p:set>
                                      <p:cBhvr>
                                        <p:cTn id="28" dur="1" fill="hold">
                                          <p:stCondLst>
                                            <p:cond delay="0"/>
                                          </p:stCondLst>
                                        </p:cTn>
                                        <p:tgtEl>
                                          <p:spTgt spid="32"/>
                                        </p:tgtEl>
                                        <p:attrNameLst>
                                          <p:attrName>style.visibility</p:attrName>
                                        </p:attrNameLst>
                                      </p:cBhvr>
                                      <p:to>
                                        <p:strVal val="visible"/>
                                      </p:to>
                                    </p:set>
                                  </p:childTnLst>
                                </p:cTn>
                              </p:par>
                            </p:childTnLst>
                          </p:cTn>
                        </p:par>
                        <p:par>
                          <p:cTn id="29" fill="hold">
                            <p:stCondLst>
                              <p:cond delay="1500"/>
                            </p:stCondLst>
                            <p:childTnLst>
                              <p:par>
                                <p:cTn id="30" presetID="22" presetClass="entr" presetSubtype="1" fill="hold" grpId="0" nodeType="afterEffect">
                                  <p:stCondLst>
                                    <p:cond delay="2000"/>
                                  </p:stCondLst>
                                  <p:childTnLst>
                                    <p:set>
                                      <p:cBhvr>
                                        <p:cTn id="31" dur="1" fill="hold">
                                          <p:stCondLst>
                                            <p:cond delay="0"/>
                                          </p:stCondLst>
                                        </p:cTn>
                                        <p:tgtEl>
                                          <p:spTgt spid="33"/>
                                        </p:tgtEl>
                                        <p:attrNameLst>
                                          <p:attrName>style.visibility</p:attrName>
                                        </p:attrNameLst>
                                      </p:cBhvr>
                                      <p:to>
                                        <p:strVal val="visible"/>
                                      </p:to>
                                    </p:set>
                                    <p:animEffect transition="in" filter="wipe(up)">
                                      <p:cBhvr>
                                        <p:cTn id="32" dur="1000"/>
                                        <p:tgtEl>
                                          <p:spTgt spid="33"/>
                                        </p:tgtEl>
                                      </p:cBhvr>
                                    </p:animEffect>
                                  </p:childTnLst>
                                </p:cTn>
                              </p:par>
                            </p:childTnLst>
                          </p:cTn>
                        </p:par>
                        <p:par>
                          <p:cTn id="33" fill="hold">
                            <p:stCondLst>
                              <p:cond delay="4500"/>
                            </p:stCondLst>
                            <p:childTnLst>
                              <p:par>
                                <p:cTn id="34" presetID="22" presetClass="entr" presetSubtype="1" fill="hold" grpId="0" nodeType="afterEffect">
                                  <p:stCondLst>
                                    <p:cond delay="0"/>
                                  </p:stCondLst>
                                  <p:childTnLst>
                                    <p:set>
                                      <p:cBhvr>
                                        <p:cTn id="35" dur="1" fill="hold">
                                          <p:stCondLst>
                                            <p:cond delay="0"/>
                                          </p:stCondLst>
                                        </p:cTn>
                                        <p:tgtEl>
                                          <p:spTgt spid="34"/>
                                        </p:tgtEl>
                                        <p:attrNameLst>
                                          <p:attrName>style.visibility</p:attrName>
                                        </p:attrNameLst>
                                      </p:cBhvr>
                                      <p:to>
                                        <p:strVal val="visible"/>
                                      </p:to>
                                    </p:set>
                                    <p:animEffect transition="in" filter="wipe(up)">
                                      <p:cBhvr>
                                        <p:cTn id="36" dur="1000"/>
                                        <p:tgtEl>
                                          <p:spTgt spid="34"/>
                                        </p:tgtEl>
                                      </p:cBhvr>
                                    </p:animEffect>
                                  </p:childTnLst>
                                </p:cTn>
                              </p:par>
                            </p:childTnLst>
                          </p:cTn>
                        </p:par>
                        <p:par>
                          <p:cTn id="37" fill="hold">
                            <p:stCondLst>
                              <p:cond delay="5500"/>
                            </p:stCondLst>
                            <p:childTnLst>
                              <p:par>
                                <p:cTn id="38" presetID="22" presetClass="entr" presetSubtype="1" fill="hold" nodeType="afterEffect">
                                  <p:stCondLst>
                                    <p:cond delay="0"/>
                                  </p:stCondLst>
                                  <p:childTnLst>
                                    <p:set>
                                      <p:cBhvr>
                                        <p:cTn id="39" dur="1" fill="hold">
                                          <p:stCondLst>
                                            <p:cond delay="0"/>
                                          </p:stCondLst>
                                        </p:cTn>
                                        <p:tgtEl>
                                          <p:spTgt spid="6"/>
                                        </p:tgtEl>
                                        <p:attrNameLst>
                                          <p:attrName>style.visibility</p:attrName>
                                        </p:attrNameLst>
                                      </p:cBhvr>
                                      <p:to>
                                        <p:strVal val="visible"/>
                                      </p:to>
                                    </p:set>
                                    <p:animEffect transition="in" filter="wipe(up)">
                                      <p:cBhvr>
                                        <p:cTn id="40"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p:bldP spid="27" grpId="0"/>
      <p:bldP spid="28" grpId="0"/>
      <p:bldP spid="29" grpId="0"/>
      <p:bldP spid="30" grpId="0"/>
      <p:bldP spid="31" grpId="0"/>
      <p:bldP spid="32" grpId="0"/>
      <p:bldP spid="33" grpId="0" animBg="1"/>
      <p:bldP spid="3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1000125" y="274638"/>
            <a:ext cx="7215188" cy="1143000"/>
          </a:xfrm>
        </p:spPr>
        <p:txBody>
          <a:bodyPr/>
          <a:lstStyle/>
          <a:p>
            <a:pPr eaLnBrk="1" hangingPunct="1"/>
            <a:r>
              <a:rPr lang="zh-CN" altLang="en-US" smtClean="0"/>
              <a:t>基本概念</a:t>
            </a:r>
          </a:p>
        </p:txBody>
      </p:sp>
      <p:sp>
        <p:nvSpPr>
          <p:cNvPr id="14340" name="Rectangle 3"/>
          <p:cNvSpPr>
            <a:spLocks noGrp="1" noChangeArrowheads="1"/>
          </p:cNvSpPr>
          <p:nvPr>
            <p:ph idx="1"/>
          </p:nvPr>
        </p:nvSpPr>
        <p:spPr>
          <a:xfrm>
            <a:off x="1000125" y="1600200"/>
            <a:ext cx="7215188" cy="4525963"/>
          </a:xfrm>
        </p:spPr>
        <p:txBody>
          <a:bodyPr/>
          <a:lstStyle/>
          <a:p>
            <a:pPr eaLnBrk="1" hangingPunct="1"/>
            <a:r>
              <a:rPr lang="zh-CN" altLang="en-US" smtClean="0">
                <a:solidFill>
                  <a:srgbClr val="0000FF"/>
                </a:solidFill>
              </a:rPr>
              <a:t>结点的孩子</a:t>
            </a:r>
            <a:r>
              <a:rPr lang="zh-CN" altLang="en-US" smtClean="0"/>
              <a:t>：</a:t>
            </a:r>
            <a:r>
              <a:rPr lang="zh-CN" altLang="en-US" smtClean="0">
                <a:solidFill>
                  <a:srgbClr val="006600"/>
                </a:solidFill>
              </a:rPr>
              <a:t>该</a:t>
            </a:r>
            <a:r>
              <a:rPr lang="zh-CN" altLang="en-US" smtClean="0"/>
              <a:t>结点指针指向的结点</a:t>
            </a:r>
          </a:p>
          <a:p>
            <a:pPr eaLnBrk="1" hangingPunct="1">
              <a:buFont typeface="Wingdings" pitchFamily="2" charset="2"/>
              <a:buNone/>
            </a:pPr>
            <a:r>
              <a:rPr lang="zh-CN" altLang="en-US" smtClean="0"/>
              <a:t>　</a:t>
            </a:r>
            <a:r>
              <a:rPr lang="en-US" altLang="zh-CN" smtClean="0">
                <a:solidFill>
                  <a:srgbClr val="008000"/>
                </a:solidFill>
              </a:rPr>
              <a:t>——</a:t>
            </a:r>
            <a:r>
              <a:rPr lang="zh-CN" altLang="en-US" smtClean="0"/>
              <a:t>结点拥有的</a:t>
            </a:r>
            <a:r>
              <a:rPr lang="en-US" altLang="zh-CN" smtClean="0"/>
              <a:t>(</a:t>
            </a:r>
            <a:r>
              <a:rPr lang="zh-CN" altLang="en-US" smtClean="0"/>
              <a:t>某棵</a:t>
            </a:r>
            <a:r>
              <a:rPr lang="en-US" altLang="zh-CN" smtClean="0"/>
              <a:t>)</a:t>
            </a:r>
            <a:r>
              <a:rPr lang="zh-CN" altLang="en-US" smtClean="0"/>
              <a:t>子树的根。</a:t>
            </a:r>
          </a:p>
          <a:p>
            <a:pPr eaLnBrk="1" hangingPunct="1"/>
            <a:r>
              <a:rPr lang="zh-CN" altLang="en-US" smtClean="0">
                <a:solidFill>
                  <a:srgbClr val="0000FF"/>
                </a:solidFill>
              </a:rPr>
              <a:t>孩子的双亲</a:t>
            </a:r>
            <a:r>
              <a:rPr lang="zh-CN" altLang="en-US" smtClean="0"/>
              <a:t>：孩子结点的前驱</a:t>
            </a:r>
            <a:r>
              <a:rPr lang="en-US" altLang="zh-CN" smtClean="0">
                <a:solidFill>
                  <a:srgbClr val="008000"/>
                </a:solidFill>
              </a:rPr>
              <a:t>(</a:t>
            </a:r>
            <a:r>
              <a:rPr lang="zh-CN" altLang="en-US" smtClean="0">
                <a:solidFill>
                  <a:srgbClr val="008000"/>
                </a:solidFill>
              </a:rPr>
              <a:t>结点</a:t>
            </a:r>
            <a:r>
              <a:rPr lang="en-US" altLang="zh-CN" smtClean="0">
                <a:solidFill>
                  <a:srgbClr val="008000"/>
                </a:solidFill>
              </a:rPr>
              <a:t>)</a:t>
            </a:r>
            <a:r>
              <a:rPr lang="zh-CN" altLang="en-US" smtClean="0"/>
              <a:t>。</a:t>
            </a:r>
          </a:p>
          <a:p>
            <a:pPr eaLnBrk="1" hangingPunct="1"/>
            <a:r>
              <a:rPr lang="zh-CN" altLang="en-US" smtClean="0">
                <a:solidFill>
                  <a:srgbClr val="0000FF"/>
                </a:solidFill>
              </a:rPr>
              <a:t>兄弟结点</a:t>
            </a:r>
            <a:r>
              <a:rPr lang="zh-CN" altLang="en-US" smtClean="0"/>
              <a:t>：同一个双亲结点的孩子。</a:t>
            </a:r>
          </a:p>
          <a:p>
            <a:pPr eaLnBrk="1" hangingPunct="1">
              <a:buFont typeface="Wingdings" pitchFamily="2" charset="2"/>
              <a:buNone/>
            </a:pPr>
            <a:r>
              <a:rPr lang="zh-CN" altLang="en-US" smtClean="0">
                <a:solidFill>
                  <a:srgbClr val="006600"/>
                </a:solidFill>
              </a:rPr>
              <a:t>例如，</a:t>
            </a:r>
            <a:r>
              <a:rPr lang="zh-CN" altLang="en-US" smtClean="0"/>
              <a:t>在树</a:t>
            </a:r>
            <a:r>
              <a:rPr lang="en-US" altLang="zh-CN" smtClean="0"/>
              <a:t>A(B</a:t>
            </a:r>
            <a:r>
              <a:rPr lang="zh-CN" altLang="en-US" smtClean="0"/>
              <a:t>，</a:t>
            </a:r>
            <a:r>
              <a:rPr lang="en-US" altLang="zh-CN" smtClean="0"/>
              <a:t>C</a:t>
            </a:r>
            <a:r>
              <a:rPr lang="zh-CN" altLang="en-US" smtClean="0"/>
              <a:t>，</a:t>
            </a:r>
            <a:r>
              <a:rPr lang="en-US" altLang="zh-CN" smtClean="0"/>
              <a:t>D)</a:t>
            </a:r>
            <a:r>
              <a:rPr lang="zh-CN" altLang="en-US" smtClean="0"/>
              <a:t>中，</a:t>
            </a:r>
          </a:p>
          <a:p>
            <a:pPr eaLnBrk="1" hangingPunct="1">
              <a:buFont typeface="Wingdings" pitchFamily="2" charset="2"/>
              <a:buNone/>
            </a:pPr>
            <a:r>
              <a:rPr lang="zh-CN" altLang="en-US" smtClean="0"/>
              <a:t>		结点</a:t>
            </a:r>
            <a:r>
              <a:rPr lang="en-US" altLang="zh-CN" smtClean="0"/>
              <a:t>C</a:t>
            </a:r>
            <a:r>
              <a:rPr lang="zh-CN" altLang="en-US" smtClean="0"/>
              <a:t>是结点</a:t>
            </a:r>
            <a:r>
              <a:rPr lang="en-US" altLang="zh-CN" smtClean="0"/>
              <a:t>B (</a:t>
            </a:r>
            <a:r>
              <a:rPr lang="zh-CN" altLang="en-US" smtClean="0"/>
              <a:t>或</a:t>
            </a:r>
            <a:r>
              <a:rPr lang="en-US" altLang="zh-CN" smtClean="0"/>
              <a:t>D)</a:t>
            </a:r>
            <a:r>
              <a:rPr lang="zh-CN" altLang="en-US" smtClean="0"/>
              <a:t>的兄弟结点。</a:t>
            </a:r>
          </a:p>
        </p:txBody>
      </p:sp>
      <p:sp>
        <p:nvSpPr>
          <p:cNvPr id="15364" name="灯片编号占位符 1"/>
          <p:cNvSpPr>
            <a:spLocks noGrp="1"/>
          </p:cNvSpPr>
          <p:nvPr>
            <p:ph type="sldNum" sz="quarter" idx="10"/>
          </p:nvPr>
        </p:nvSpPr>
        <p:spPr>
          <a:noFill/>
        </p:spPr>
        <p:txBody>
          <a:bodyPr/>
          <a:lstStyle/>
          <a:p>
            <a:fld id="{D2DAAC3F-E78D-4EFE-939F-CDF869840408}" type="slidenum">
              <a:rPr lang="zh-CN" altLang="en-US" smtClean="0"/>
              <a:pPr/>
              <a:t>13</a:t>
            </a:fld>
            <a:endParaRPr lang="en-US" altLang="zh-CN" smtClean="0"/>
          </a:p>
        </p:txBody>
      </p:sp>
    </p:spTree>
  </p:cSld>
  <p:clrMapOvr>
    <a:masterClrMapping/>
  </p:clrMapOvr>
  <p:transition/>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标题 4"/>
          <p:cNvSpPr>
            <a:spLocks noGrp="1"/>
          </p:cNvSpPr>
          <p:nvPr>
            <p:ph type="title"/>
          </p:nvPr>
        </p:nvSpPr>
        <p:spPr>
          <a:xfrm>
            <a:off x="1000125" y="274638"/>
            <a:ext cx="7215188" cy="1143000"/>
          </a:xfrm>
        </p:spPr>
        <p:txBody>
          <a:bodyPr/>
          <a:lstStyle/>
          <a:p>
            <a:r>
              <a:rPr lang="zh-CN" altLang="en-US" smtClean="0"/>
              <a:t>哈夫曼编码</a:t>
            </a:r>
            <a:endParaRPr lang="zh-CN" altLang="en-US" sz="1600" b="0" smtClean="0">
              <a:solidFill>
                <a:srgbClr val="008000"/>
              </a:solidFill>
              <a:latin typeface="Times New Roman" pitchFamily="18" charset="0"/>
              <a:cs typeface="Times New Roman" pitchFamily="18" charset="0"/>
            </a:endParaRPr>
          </a:p>
        </p:txBody>
      </p:sp>
      <p:sp>
        <p:nvSpPr>
          <p:cNvPr id="112643" name="内容占位符 34"/>
          <p:cNvSpPr>
            <a:spLocks noGrp="1"/>
          </p:cNvSpPr>
          <p:nvPr>
            <p:ph idx="1"/>
          </p:nvPr>
        </p:nvSpPr>
        <p:spPr>
          <a:xfrm>
            <a:off x="1000125" y="1600200"/>
            <a:ext cx="7215188" cy="4525963"/>
          </a:xfrm>
        </p:spPr>
        <p:txBody>
          <a:bodyPr/>
          <a:lstStyle/>
          <a:p>
            <a:r>
              <a:rPr lang="en-US" altLang="zh-CN" smtClean="0">
                <a:solidFill>
                  <a:srgbClr val="0000FF"/>
                </a:solidFill>
              </a:rPr>
              <a:t>i = 1</a:t>
            </a:r>
            <a:endParaRPr lang="zh-CN" altLang="en-US" smtClean="0">
              <a:solidFill>
                <a:srgbClr val="0000FF"/>
              </a:solidFill>
            </a:endParaRPr>
          </a:p>
          <a:p>
            <a:endParaRPr lang="zh-CN" altLang="en-US" smtClean="0"/>
          </a:p>
        </p:txBody>
      </p:sp>
      <p:sp>
        <p:nvSpPr>
          <p:cNvPr id="112644" name="灯片编号占位符 3"/>
          <p:cNvSpPr>
            <a:spLocks noGrp="1"/>
          </p:cNvSpPr>
          <p:nvPr>
            <p:ph type="sldNum" sz="quarter" idx="10"/>
          </p:nvPr>
        </p:nvSpPr>
        <p:spPr>
          <a:noFill/>
        </p:spPr>
        <p:txBody>
          <a:bodyPr/>
          <a:lstStyle/>
          <a:p>
            <a:fld id="{C1EF4F53-99EF-4ED8-B663-BEC9803647E9}" type="slidenum">
              <a:rPr lang="zh-CN" altLang="en-US" smtClean="0"/>
              <a:pPr/>
              <a:t>130</a:t>
            </a:fld>
            <a:endParaRPr lang="en-US" altLang="zh-CN" smtClean="0"/>
          </a:p>
        </p:txBody>
      </p:sp>
      <p:pic>
        <p:nvPicPr>
          <p:cNvPr id="112645" name="Picture 4"/>
          <p:cNvPicPr>
            <a:picLocks noChangeAspect="1" noChangeArrowheads="1"/>
          </p:cNvPicPr>
          <p:nvPr/>
        </p:nvPicPr>
        <p:blipFill>
          <a:blip r:embed="rId2" cstate="print">
            <a:clrChange>
              <a:clrFrom>
                <a:srgbClr val="FFFFFF"/>
              </a:clrFrom>
              <a:clrTo>
                <a:srgbClr val="FFFFFF">
                  <a:alpha val="0"/>
                </a:srgbClr>
              </a:clrTo>
            </a:clrChange>
          </a:blip>
          <a:srcRect l="2708" t="27124" r="4213" b="11562"/>
          <a:stretch>
            <a:fillRect/>
          </a:stretch>
        </p:blipFill>
        <p:spPr bwMode="auto">
          <a:xfrm>
            <a:off x="1317625" y="2076450"/>
            <a:ext cx="6611938" cy="3281363"/>
          </a:xfrm>
          <a:prstGeom prst="rect">
            <a:avLst/>
          </a:prstGeom>
          <a:noFill/>
          <a:ln w="9525">
            <a:noFill/>
            <a:miter lim="800000"/>
            <a:headEnd/>
            <a:tailEnd/>
          </a:ln>
        </p:spPr>
      </p:pic>
      <p:sp>
        <p:nvSpPr>
          <p:cNvPr id="8" name="椭圆 7"/>
          <p:cNvSpPr>
            <a:spLocks noChangeArrowheads="1"/>
          </p:cNvSpPr>
          <p:nvPr/>
        </p:nvSpPr>
        <p:spPr bwMode="auto">
          <a:xfrm>
            <a:off x="2228850" y="2714625"/>
            <a:ext cx="428625" cy="1428750"/>
          </a:xfrm>
          <a:prstGeom prst="ellipse">
            <a:avLst/>
          </a:prstGeom>
          <a:noFill/>
          <a:ln w="38100" algn="ctr">
            <a:solidFill>
              <a:srgbClr val="C00000"/>
            </a:solidFill>
            <a:round/>
            <a:headEnd/>
            <a:tailEnd/>
          </a:ln>
        </p:spPr>
        <p:txBody>
          <a:bodyPr/>
          <a:lstStyle/>
          <a:p>
            <a:endParaRPr lang="zh-CN" altLang="en-US"/>
          </a:p>
        </p:txBody>
      </p:sp>
      <p:sp>
        <p:nvSpPr>
          <p:cNvPr id="9" name="椭圆 8"/>
          <p:cNvSpPr>
            <a:spLocks noChangeArrowheads="1"/>
          </p:cNvSpPr>
          <p:nvPr/>
        </p:nvSpPr>
        <p:spPr bwMode="auto">
          <a:xfrm>
            <a:off x="5186363" y="2087563"/>
            <a:ext cx="428625" cy="642937"/>
          </a:xfrm>
          <a:prstGeom prst="ellipse">
            <a:avLst/>
          </a:prstGeom>
          <a:noFill/>
          <a:ln w="38100" algn="ctr">
            <a:solidFill>
              <a:srgbClr val="C00000"/>
            </a:solidFill>
            <a:round/>
            <a:headEnd/>
            <a:tailEnd/>
          </a:ln>
        </p:spPr>
        <p:txBody>
          <a:bodyPr/>
          <a:lstStyle/>
          <a:p>
            <a:endParaRPr lang="zh-CN" altLang="en-US"/>
          </a:p>
        </p:txBody>
      </p:sp>
      <p:cxnSp>
        <p:nvCxnSpPr>
          <p:cNvPr id="10" name="直接箭头连接符 9"/>
          <p:cNvCxnSpPr>
            <a:cxnSpLocks noChangeShapeType="1"/>
            <a:stCxn id="8" idx="6"/>
            <a:endCxn id="9" idx="2"/>
          </p:cNvCxnSpPr>
          <p:nvPr/>
        </p:nvCxnSpPr>
        <p:spPr bwMode="auto">
          <a:xfrm flipV="1">
            <a:off x="2657475" y="2408238"/>
            <a:ext cx="2528888" cy="1020762"/>
          </a:xfrm>
          <a:prstGeom prst="straightConnector1">
            <a:avLst/>
          </a:prstGeom>
          <a:noFill/>
          <a:ln w="19050" algn="ctr">
            <a:solidFill>
              <a:srgbClr val="C00000"/>
            </a:solidFill>
            <a:round/>
            <a:headEnd/>
            <a:tailEnd type="arrow" w="med" len="med"/>
          </a:ln>
        </p:spPr>
      </p:cxnSp>
      <p:sp>
        <p:nvSpPr>
          <p:cNvPr id="11" name="椭圆 10"/>
          <p:cNvSpPr>
            <a:spLocks noChangeArrowheads="1"/>
          </p:cNvSpPr>
          <p:nvPr/>
        </p:nvSpPr>
        <p:spPr bwMode="auto">
          <a:xfrm>
            <a:off x="5186363" y="4129088"/>
            <a:ext cx="428625" cy="642937"/>
          </a:xfrm>
          <a:prstGeom prst="ellipse">
            <a:avLst/>
          </a:prstGeom>
          <a:noFill/>
          <a:ln w="38100" algn="ctr">
            <a:solidFill>
              <a:srgbClr val="C00000"/>
            </a:solidFill>
            <a:round/>
            <a:headEnd/>
            <a:tailEnd/>
          </a:ln>
        </p:spPr>
        <p:txBody>
          <a:bodyPr/>
          <a:lstStyle/>
          <a:p>
            <a:endParaRPr lang="zh-CN" altLang="en-US"/>
          </a:p>
        </p:txBody>
      </p:sp>
      <p:sp>
        <p:nvSpPr>
          <p:cNvPr id="12" name="TextBox 11"/>
          <p:cNvSpPr txBox="1"/>
          <p:nvPr/>
        </p:nvSpPr>
        <p:spPr>
          <a:xfrm>
            <a:off x="2214563" y="5357813"/>
            <a:ext cx="1428750" cy="523875"/>
          </a:xfrm>
          <a:prstGeom prst="rect">
            <a:avLst/>
          </a:prstGeom>
          <a:noFill/>
        </p:spPr>
        <p:txBody>
          <a:bodyPr>
            <a:spAutoFit/>
          </a:bodyPr>
          <a:lstStyle/>
          <a:p>
            <a:pPr>
              <a:defRPr/>
            </a:pPr>
            <a:r>
              <a:rPr lang="zh-CN" altLang="en-US" sz="2800" b="1" dirty="0">
                <a:solidFill>
                  <a:srgbClr val="0000FF"/>
                </a:solidFill>
                <a:latin typeface="+mn-lt"/>
              </a:rPr>
              <a:t>Ａ</a:t>
            </a:r>
            <a:r>
              <a:rPr lang="zh-CN" altLang="en-US" sz="2800" b="1" dirty="0" smtClean="0">
                <a:solidFill>
                  <a:srgbClr val="0000FF"/>
                </a:solidFill>
                <a:latin typeface="+mn-lt"/>
              </a:rPr>
              <a:t>：</a:t>
            </a:r>
            <a:r>
              <a:rPr lang="en-US" altLang="zh-CN" sz="2800" b="1" dirty="0" smtClean="0">
                <a:solidFill>
                  <a:srgbClr val="0000FF"/>
                </a:solidFill>
                <a:latin typeface="+mn-lt"/>
              </a:rPr>
              <a:t>0</a:t>
            </a:r>
            <a:endParaRPr lang="zh-CN" altLang="en-US" sz="4000" b="1" dirty="0">
              <a:solidFill>
                <a:srgbClr val="0000FF"/>
              </a:solidFill>
              <a:latin typeface="+mn-lt"/>
              <a:ea typeface="华文琥珀" pitchFamily="2" charset="-122"/>
            </a:endParaRPr>
          </a:p>
        </p:txBody>
      </p:sp>
      <p:sp>
        <p:nvSpPr>
          <p:cNvPr id="13" name="椭圆 12"/>
          <p:cNvSpPr>
            <a:spLocks noChangeArrowheads="1"/>
          </p:cNvSpPr>
          <p:nvPr/>
        </p:nvSpPr>
        <p:spPr bwMode="auto">
          <a:xfrm>
            <a:off x="5957888" y="2100263"/>
            <a:ext cx="428625" cy="642937"/>
          </a:xfrm>
          <a:prstGeom prst="ellipse">
            <a:avLst/>
          </a:prstGeom>
          <a:noFill/>
          <a:ln w="38100" algn="ctr">
            <a:solidFill>
              <a:srgbClr val="0000FF"/>
            </a:solidFill>
            <a:round/>
            <a:headEnd/>
            <a:tailEnd/>
          </a:ln>
        </p:spPr>
        <p:txBody>
          <a:bodyPr/>
          <a:lstStyle/>
          <a:p>
            <a:endParaRPr lang="zh-CN" altLang="en-US"/>
          </a:p>
        </p:txBody>
      </p:sp>
      <p:cxnSp>
        <p:nvCxnSpPr>
          <p:cNvPr id="14" name="直接箭头连接符 13"/>
          <p:cNvCxnSpPr>
            <a:cxnSpLocks noChangeShapeType="1"/>
            <a:stCxn id="16" idx="7"/>
            <a:endCxn id="13" idx="3"/>
          </p:cNvCxnSpPr>
          <p:nvPr/>
        </p:nvCxnSpPr>
        <p:spPr bwMode="auto">
          <a:xfrm rot="5400000" flipH="1" flipV="1">
            <a:off x="5301456" y="2886870"/>
            <a:ext cx="955675" cy="481012"/>
          </a:xfrm>
          <a:prstGeom prst="straightConnector1">
            <a:avLst/>
          </a:prstGeom>
          <a:noFill/>
          <a:ln w="19050" algn="ctr">
            <a:solidFill>
              <a:srgbClr val="0000FF"/>
            </a:solidFill>
            <a:round/>
            <a:headEnd/>
            <a:tailEnd type="arrow" w="med" len="med"/>
          </a:ln>
        </p:spPr>
      </p:cxnSp>
      <p:sp>
        <p:nvSpPr>
          <p:cNvPr id="15" name="椭圆 14"/>
          <p:cNvSpPr>
            <a:spLocks noChangeArrowheads="1"/>
          </p:cNvSpPr>
          <p:nvPr/>
        </p:nvSpPr>
        <p:spPr bwMode="auto">
          <a:xfrm>
            <a:off x="5943600" y="4672013"/>
            <a:ext cx="428625" cy="642937"/>
          </a:xfrm>
          <a:prstGeom prst="ellipse">
            <a:avLst/>
          </a:prstGeom>
          <a:noFill/>
          <a:ln w="38100" algn="ctr">
            <a:solidFill>
              <a:srgbClr val="0000FF"/>
            </a:solidFill>
            <a:round/>
            <a:headEnd/>
            <a:tailEnd/>
          </a:ln>
        </p:spPr>
        <p:txBody>
          <a:bodyPr/>
          <a:lstStyle/>
          <a:p>
            <a:endParaRPr lang="zh-CN" altLang="en-US"/>
          </a:p>
        </p:txBody>
      </p:sp>
      <p:sp>
        <p:nvSpPr>
          <p:cNvPr id="16" name="椭圆 15"/>
          <p:cNvSpPr>
            <a:spLocks noChangeArrowheads="1"/>
          </p:cNvSpPr>
          <p:nvPr/>
        </p:nvSpPr>
        <p:spPr bwMode="auto">
          <a:xfrm>
            <a:off x="5172075" y="3500438"/>
            <a:ext cx="428625" cy="714375"/>
          </a:xfrm>
          <a:prstGeom prst="ellipse">
            <a:avLst/>
          </a:prstGeom>
          <a:noFill/>
          <a:ln w="38100" algn="ctr">
            <a:solidFill>
              <a:srgbClr val="0000FF"/>
            </a:solidFill>
            <a:round/>
            <a:headEnd/>
            <a:tailEnd/>
          </a:ln>
        </p:spPr>
        <p:txBody>
          <a:bodyPr/>
          <a:lstStyle/>
          <a:p>
            <a:endParaRPr lang="zh-CN" altLang="en-US"/>
          </a:p>
        </p:txBody>
      </p:sp>
      <p:cxnSp>
        <p:nvCxnSpPr>
          <p:cNvPr id="17" name="直接连接符 16"/>
          <p:cNvCxnSpPr>
            <a:cxnSpLocks noChangeShapeType="1"/>
          </p:cNvCxnSpPr>
          <p:nvPr/>
        </p:nvCxnSpPr>
        <p:spPr bwMode="auto">
          <a:xfrm>
            <a:off x="2500313" y="2500313"/>
            <a:ext cx="2714625" cy="1785937"/>
          </a:xfrm>
          <a:prstGeom prst="line">
            <a:avLst/>
          </a:prstGeom>
          <a:noFill/>
          <a:ln w="38100" algn="ctr">
            <a:solidFill>
              <a:srgbClr val="C00000"/>
            </a:solidFill>
            <a:round/>
            <a:headEnd/>
            <a:tailEnd/>
          </a:ln>
        </p:spPr>
      </p:cxnSp>
      <p:cxnSp>
        <p:nvCxnSpPr>
          <p:cNvPr id="18" name="直接连接符 17"/>
          <p:cNvCxnSpPr>
            <a:cxnSpLocks noChangeShapeType="1"/>
          </p:cNvCxnSpPr>
          <p:nvPr/>
        </p:nvCxnSpPr>
        <p:spPr bwMode="auto">
          <a:xfrm rot="16200000" flipH="1">
            <a:off x="4857750" y="3357563"/>
            <a:ext cx="1928813" cy="642937"/>
          </a:xfrm>
          <a:prstGeom prst="line">
            <a:avLst/>
          </a:prstGeom>
          <a:noFill/>
          <a:ln w="38100" algn="ctr">
            <a:solidFill>
              <a:srgbClr val="0000FF"/>
            </a:solidFill>
            <a:round/>
            <a:headEnd/>
            <a:tailEnd/>
          </a:ln>
        </p:spPr>
      </p:cxnSp>
      <p:sp>
        <p:nvSpPr>
          <p:cNvPr id="19" name="TextBox 18"/>
          <p:cNvSpPr txBox="1">
            <a:spLocks noChangeArrowheads="1"/>
          </p:cNvSpPr>
          <p:nvPr/>
        </p:nvSpPr>
        <p:spPr bwMode="auto">
          <a:xfrm>
            <a:off x="3571875" y="5372100"/>
            <a:ext cx="857250" cy="523875"/>
          </a:xfrm>
          <a:prstGeom prst="rect">
            <a:avLst/>
          </a:prstGeom>
          <a:noFill/>
          <a:ln w="9525">
            <a:noFill/>
            <a:miter lim="800000"/>
            <a:headEnd/>
            <a:tailEnd/>
          </a:ln>
        </p:spPr>
        <p:txBody>
          <a:bodyPr>
            <a:spAutoFit/>
          </a:bodyPr>
          <a:lstStyle/>
          <a:p>
            <a:r>
              <a:rPr lang="en-US" altLang="zh-CN" sz="2800" b="1" dirty="0" smtClean="0">
                <a:solidFill>
                  <a:srgbClr val="0000FF"/>
                </a:solidFill>
                <a:latin typeface="+mn-lt"/>
                <a:ea typeface="华文琥珀" pitchFamily="2" charset="-122"/>
              </a:rPr>
              <a:t>1</a:t>
            </a:r>
            <a:endParaRPr lang="zh-CN" altLang="en-US" sz="2800" b="1" dirty="0">
              <a:solidFill>
                <a:srgbClr val="0000FF"/>
              </a:solidFill>
              <a:latin typeface="+mn-lt"/>
              <a:ea typeface="华文琥珀" pitchFamily="2" charset="-122"/>
            </a:endParaRPr>
          </a:p>
        </p:txBody>
      </p:sp>
      <p:sp>
        <p:nvSpPr>
          <p:cNvPr id="20" name="椭圆 19"/>
          <p:cNvSpPr>
            <a:spLocks noChangeArrowheads="1"/>
          </p:cNvSpPr>
          <p:nvPr/>
        </p:nvSpPr>
        <p:spPr bwMode="auto">
          <a:xfrm>
            <a:off x="6715125" y="2100263"/>
            <a:ext cx="428625" cy="642937"/>
          </a:xfrm>
          <a:prstGeom prst="ellipse">
            <a:avLst/>
          </a:prstGeom>
          <a:noFill/>
          <a:ln w="38100" algn="ctr">
            <a:solidFill>
              <a:srgbClr val="FF6600"/>
            </a:solidFill>
            <a:round/>
            <a:headEnd/>
            <a:tailEnd/>
          </a:ln>
        </p:spPr>
        <p:txBody>
          <a:bodyPr/>
          <a:lstStyle/>
          <a:p>
            <a:endParaRPr lang="zh-CN" altLang="en-US"/>
          </a:p>
        </p:txBody>
      </p:sp>
      <p:cxnSp>
        <p:nvCxnSpPr>
          <p:cNvPr id="21" name="直接箭头连接符 20"/>
          <p:cNvCxnSpPr>
            <a:cxnSpLocks noChangeShapeType="1"/>
            <a:stCxn id="23" idx="7"/>
            <a:endCxn id="20" idx="3"/>
          </p:cNvCxnSpPr>
          <p:nvPr/>
        </p:nvCxnSpPr>
        <p:spPr bwMode="auto">
          <a:xfrm rot="5400000" flipH="1" flipV="1">
            <a:off x="6066631" y="2891632"/>
            <a:ext cx="955675" cy="468312"/>
          </a:xfrm>
          <a:prstGeom prst="straightConnector1">
            <a:avLst/>
          </a:prstGeom>
          <a:noFill/>
          <a:ln w="19050" algn="ctr">
            <a:solidFill>
              <a:srgbClr val="FF6600"/>
            </a:solidFill>
            <a:round/>
            <a:headEnd/>
            <a:tailEnd type="arrow" w="med" len="med"/>
          </a:ln>
        </p:spPr>
      </p:cxnSp>
      <p:sp>
        <p:nvSpPr>
          <p:cNvPr id="22" name="椭圆 21"/>
          <p:cNvSpPr>
            <a:spLocks noChangeArrowheads="1"/>
          </p:cNvSpPr>
          <p:nvPr/>
        </p:nvSpPr>
        <p:spPr bwMode="auto">
          <a:xfrm>
            <a:off x="6715125" y="4670425"/>
            <a:ext cx="428625" cy="642938"/>
          </a:xfrm>
          <a:prstGeom prst="ellipse">
            <a:avLst/>
          </a:prstGeom>
          <a:noFill/>
          <a:ln w="38100" algn="ctr">
            <a:solidFill>
              <a:srgbClr val="FF6600"/>
            </a:solidFill>
            <a:round/>
            <a:headEnd/>
            <a:tailEnd/>
          </a:ln>
        </p:spPr>
        <p:txBody>
          <a:bodyPr/>
          <a:lstStyle/>
          <a:p>
            <a:endParaRPr lang="zh-CN" altLang="en-US"/>
          </a:p>
        </p:txBody>
      </p:sp>
      <p:sp>
        <p:nvSpPr>
          <p:cNvPr id="23" name="椭圆 22"/>
          <p:cNvSpPr>
            <a:spLocks noChangeArrowheads="1"/>
          </p:cNvSpPr>
          <p:nvPr/>
        </p:nvSpPr>
        <p:spPr bwMode="auto">
          <a:xfrm>
            <a:off x="5945188" y="3498850"/>
            <a:ext cx="428625" cy="714375"/>
          </a:xfrm>
          <a:prstGeom prst="ellipse">
            <a:avLst/>
          </a:prstGeom>
          <a:noFill/>
          <a:ln w="38100" algn="ctr">
            <a:solidFill>
              <a:srgbClr val="FF6600"/>
            </a:solidFill>
            <a:round/>
            <a:headEnd/>
            <a:tailEnd/>
          </a:ln>
        </p:spPr>
        <p:txBody>
          <a:bodyPr/>
          <a:lstStyle/>
          <a:p>
            <a:endParaRPr lang="zh-CN" altLang="en-US"/>
          </a:p>
        </p:txBody>
      </p:sp>
      <p:cxnSp>
        <p:nvCxnSpPr>
          <p:cNvPr id="24" name="直接连接符 23"/>
          <p:cNvCxnSpPr>
            <a:cxnSpLocks noChangeShapeType="1"/>
          </p:cNvCxnSpPr>
          <p:nvPr/>
        </p:nvCxnSpPr>
        <p:spPr bwMode="auto">
          <a:xfrm rot="16200000" flipH="1">
            <a:off x="5629276" y="3355975"/>
            <a:ext cx="1928812" cy="642937"/>
          </a:xfrm>
          <a:prstGeom prst="line">
            <a:avLst/>
          </a:prstGeom>
          <a:noFill/>
          <a:ln w="38100" algn="ctr">
            <a:solidFill>
              <a:srgbClr val="FF6600"/>
            </a:solidFill>
            <a:round/>
            <a:headEnd/>
            <a:tailEnd/>
          </a:ln>
        </p:spPr>
      </p:cxnSp>
      <p:sp>
        <p:nvSpPr>
          <p:cNvPr id="25" name="TextBox 24"/>
          <p:cNvSpPr txBox="1">
            <a:spLocks noChangeArrowheads="1"/>
          </p:cNvSpPr>
          <p:nvPr/>
        </p:nvSpPr>
        <p:spPr bwMode="auto">
          <a:xfrm>
            <a:off x="4286250" y="5372100"/>
            <a:ext cx="857250" cy="523875"/>
          </a:xfrm>
          <a:prstGeom prst="rect">
            <a:avLst/>
          </a:prstGeom>
          <a:noFill/>
          <a:ln w="9525">
            <a:noFill/>
            <a:miter lim="800000"/>
            <a:headEnd/>
            <a:tailEnd/>
          </a:ln>
        </p:spPr>
        <p:txBody>
          <a:bodyPr>
            <a:spAutoFit/>
          </a:bodyPr>
          <a:lstStyle/>
          <a:p>
            <a:r>
              <a:rPr lang="en-US" altLang="zh-CN" sz="2800" b="1" dirty="0" smtClean="0">
                <a:solidFill>
                  <a:srgbClr val="0000FF"/>
                </a:solidFill>
                <a:latin typeface="+mn-lt"/>
                <a:ea typeface="华文琥珀" pitchFamily="2" charset="-122"/>
              </a:rPr>
              <a:t>1</a:t>
            </a:r>
            <a:endParaRPr lang="zh-CN" altLang="en-US" sz="2800" b="1" dirty="0">
              <a:solidFill>
                <a:srgbClr val="0000FF"/>
              </a:solidFill>
              <a:latin typeface="+mn-lt"/>
              <a:ea typeface="华文琥珀" pitchFamily="2" charset="-122"/>
            </a:endParaRPr>
          </a:p>
        </p:txBody>
      </p:sp>
      <p:sp>
        <p:nvSpPr>
          <p:cNvPr id="26" name="椭圆 25"/>
          <p:cNvSpPr>
            <a:spLocks noChangeArrowheads="1"/>
          </p:cNvSpPr>
          <p:nvPr/>
        </p:nvSpPr>
        <p:spPr bwMode="auto">
          <a:xfrm>
            <a:off x="7486650" y="2114550"/>
            <a:ext cx="428625" cy="642938"/>
          </a:xfrm>
          <a:prstGeom prst="ellipse">
            <a:avLst/>
          </a:prstGeom>
          <a:noFill/>
          <a:ln w="38100" algn="ctr">
            <a:solidFill>
              <a:srgbClr val="008000"/>
            </a:solidFill>
            <a:round/>
            <a:headEnd/>
            <a:tailEnd/>
          </a:ln>
        </p:spPr>
        <p:txBody>
          <a:bodyPr/>
          <a:lstStyle/>
          <a:p>
            <a:endParaRPr lang="zh-CN" altLang="en-US"/>
          </a:p>
        </p:txBody>
      </p:sp>
      <p:cxnSp>
        <p:nvCxnSpPr>
          <p:cNvPr id="27" name="直接箭头连接符 26"/>
          <p:cNvCxnSpPr>
            <a:cxnSpLocks noChangeShapeType="1"/>
            <a:stCxn id="29" idx="7"/>
            <a:endCxn id="26" idx="3"/>
          </p:cNvCxnSpPr>
          <p:nvPr/>
        </p:nvCxnSpPr>
        <p:spPr bwMode="auto">
          <a:xfrm rot="5400000" flipH="1" flipV="1">
            <a:off x="6837363" y="2908300"/>
            <a:ext cx="955675" cy="466725"/>
          </a:xfrm>
          <a:prstGeom prst="straightConnector1">
            <a:avLst/>
          </a:prstGeom>
          <a:noFill/>
          <a:ln w="19050" algn="ctr">
            <a:solidFill>
              <a:srgbClr val="008000"/>
            </a:solidFill>
            <a:round/>
            <a:headEnd/>
            <a:tailEnd type="arrow" w="med" len="med"/>
          </a:ln>
        </p:spPr>
      </p:cxnSp>
      <p:sp>
        <p:nvSpPr>
          <p:cNvPr id="28" name="椭圆 27"/>
          <p:cNvSpPr>
            <a:spLocks noChangeArrowheads="1"/>
          </p:cNvSpPr>
          <p:nvPr/>
        </p:nvSpPr>
        <p:spPr bwMode="auto">
          <a:xfrm>
            <a:off x="7485063" y="4686300"/>
            <a:ext cx="428625" cy="642938"/>
          </a:xfrm>
          <a:prstGeom prst="ellipse">
            <a:avLst/>
          </a:prstGeom>
          <a:noFill/>
          <a:ln w="38100" algn="ctr">
            <a:solidFill>
              <a:srgbClr val="008000"/>
            </a:solidFill>
            <a:round/>
            <a:headEnd/>
            <a:tailEnd/>
          </a:ln>
        </p:spPr>
        <p:txBody>
          <a:bodyPr/>
          <a:lstStyle/>
          <a:p>
            <a:endParaRPr lang="zh-CN" altLang="en-US"/>
          </a:p>
        </p:txBody>
      </p:sp>
      <p:sp>
        <p:nvSpPr>
          <p:cNvPr id="29" name="椭圆 28"/>
          <p:cNvSpPr>
            <a:spLocks noChangeArrowheads="1"/>
          </p:cNvSpPr>
          <p:nvPr/>
        </p:nvSpPr>
        <p:spPr bwMode="auto">
          <a:xfrm>
            <a:off x="6716713" y="3514725"/>
            <a:ext cx="428625" cy="714375"/>
          </a:xfrm>
          <a:prstGeom prst="ellipse">
            <a:avLst/>
          </a:prstGeom>
          <a:noFill/>
          <a:ln w="38100" algn="ctr">
            <a:solidFill>
              <a:srgbClr val="008000"/>
            </a:solidFill>
            <a:round/>
            <a:headEnd/>
            <a:tailEnd/>
          </a:ln>
        </p:spPr>
        <p:txBody>
          <a:bodyPr/>
          <a:lstStyle/>
          <a:p>
            <a:endParaRPr lang="zh-CN" altLang="en-US"/>
          </a:p>
        </p:txBody>
      </p:sp>
      <p:cxnSp>
        <p:nvCxnSpPr>
          <p:cNvPr id="30" name="直接连接符 29"/>
          <p:cNvCxnSpPr>
            <a:cxnSpLocks noChangeShapeType="1"/>
          </p:cNvCxnSpPr>
          <p:nvPr/>
        </p:nvCxnSpPr>
        <p:spPr bwMode="auto">
          <a:xfrm rot="16200000" flipH="1">
            <a:off x="6415088" y="3371850"/>
            <a:ext cx="1928812" cy="642938"/>
          </a:xfrm>
          <a:prstGeom prst="line">
            <a:avLst/>
          </a:prstGeom>
          <a:noFill/>
          <a:ln w="38100" algn="ctr">
            <a:solidFill>
              <a:srgbClr val="008000"/>
            </a:solidFill>
            <a:round/>
            <a:headEnd/>
            <a:tailEnd/>
          </a:ln>
        </p:spPr>
      </p:cxnSp>
      <p:sp>
        <p:nvSpPr>
          <p:cNvPr id="31" name="TextBox 30"/>
          <p:cNvSpPr txBox="1">
            <a:spLocks noChangeArrowheads="1"/>
          </p:cNvSpPr>
          <p:nvPr/>
        </p:nvSpPr>
        <p:spPr bwMode="auto">
          <a:xfrm>
            <a:off x="5000625" y="5372100"/>
            <a:ext cx="857250" cy="523875"/>
          </a:xfrm>
          <a:prstGeom prst="rect">
            <a:avLst/>
          </a:prstGeom>
          <a:noFill/>
          <a:ln w="9525">
            <a:noFill/>
            <a:miter lim="800000"/>
            <a:headEnd/>
            <a:tailEnd/>
          </a:ln>
        </p:spPr>
        <p:txBody>
          <a:bodyPr>
            <a:spAutoFit/>
          </a:bodyPr>
          <a:lstStyle/>
          <a:p>
            <a:r>
              <a:rPr lang="en-US" altLang="zh-CN" sz="2800" b="1" dirty="0" smtClean="0">
                <a:solidFill>
                  <a:srgbClr val="0000FF"/>
                </a:solidFill>
                <a:latin typeface="+mn-lt"/>
                <a:ea typeface="华文琥珀" pitchFamily="2" charset="-122"/>
              </a:rPr>
              <a:t>1</a:t>
            </a:r>
            <a:endParaRPr lang="zh-CN" altLang="en-US" sz="2800" b="1" dirty="0">
              <a:solidFill>
                <a:srgbClr val="0000FF"/>
              </a:solidFill>
              <a:latin typeface="+mn-lt"/>
              <a:ea typeface="华文琥珀" pitchFamily="2" charset="-122"/>
            </a:endParaRPr>
          </a:p>
        </p:txBody>
      </p:sp>
      <p:cxnSp>
        <p:nvCxnSpPr>
          <p:cNvPr id="32" name="直接连接符 31"/>
          <p:cNvCxnSpPr>
            <a:cxnSpLocks noChangeShapeType="1"/>
          </p:cNvCxnSpPr>
          <p:nvPr/>
        </p:nvCxnSpPr>
        <p:spPr bwMode="auto">
          <a:xfrm>
            <a:off x="2857500" y="5872163"/>
            <a:ext cx="2600325" cy="1587"/>
          </a:xfrm>
          <a:prstGeom prst="line">
            <a:avLst/>
          </a:prstGeom>
          <a:noFill/>
          <a:ln w="38100" algn="ctr">
            <a:solidFill>
              <a:srgbClr val="C00000"/>
            </a:solidFill>
            <a:round/>
            <a:headEnd type="arrow" w="med" len="med"/>
            <a:tailEnd/>
          </a:ln>
        </p:spPr>
      </p:cxnSp>
      <p:sp>
        <p:nvSpPr>
          <p:cNvPr id="33" name="TextBox 32"/>
          <p:cNvSpPr txBox="1">
            <a:spLocks noChangeArrowheads="1"/>
          </p:cNvSpPr>
          <p:nvPr/>
        </p:nvSpPr>
        <p:spPr bwMode="auto">
          <a:xfrm>
            <a:off x="2071688" y="1643063"/>
            <a:ext cx="1285875" cy="522287"/>
          </a:xfrm>
          <a:prstGeom prst="rect">
            <a:avLst/>
          </a:prstGeom>
          <a:noFill/>
          <a:ln w="9525">
            <a:noFill/>
            <a:miter lim="800000"/>
            <a:headEnd/>
            <a:tailEnd/>
          </a:ln>
        </p:spPr>
        <p:txBody>
          <a:bodyPr>
            <a:spAutoFit/>
          </a:bodyPr>
          <a:lstStyle/>
          <a:p>
            <a:pPr>
              <a:defRPr/>
            </a:pPr>
            <a:r>
              <a:rPr lang="en-US" altLang="zh-CN" sz="2800" b="1" dirty="0">
                <a:solidFill>
                  <a:srgbClr val="0000FF"/>
                </a:solidFill>
                <a:latin typeface="+mn-lt"/>
              </a:rPr>
              <a:t>...... n</a:t>
            </a:r>
            <a:endParaRPr lang="zh-CN" altLang="en-US" sz="2800" b="1" dirty="0">
              <a:solidFill>
                <a:srgbClr val="0000FF"/>
              </a:solidFill>
              <a:latin typeface="+mn-l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2000"/>
                                        <p:tgtEl>
                                          <p:spTgt spid="8"/>
                                        </p:tgtEl>
                                      </p:cBhvr>
                                    </p:animEffect>
                                  </p:childTnLst>
                                </p:cTn>
                              </p:par>
                            </p:childTnLst>
                          </p:cTn>
                        </p:par>
                        <p:par>
                          <p:cTn id="8" fill="hold">
                            <p:stCondLst>
                              <p:cond delay="2000"/>
                            </p:stCondLst>
                            <p:childTnLst>
                              <p:par>
                                <p:cTn id="9" presetID="22" presetClass="entr" presetSubtype="8"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2000"/>
                                        <p:tgtEl>
                                          <p:spTgt spid="10"/>
                                        </p:tgtEl>
                                      </p:cBhvr>
                                    </p:animEffect>
                                  </p:childTnLst>
                                </p:cTn>
                              </p:par>
                            </p:childTnLst>
                          </p:cTn>
                        </p:par>
                        <p:par>
                          <p:cTn id="12" fill="hold">
                            <p:stCondLst>
                              <p:cond delay="4000"/>
                            </p:stCondLst>
                            <p:childTnLst>
                              <p:par>
                                <p:cTn id="13" presetID="22" presetClass="entr" presetSubtype="8"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left)">
                                      <p:cBhvr>
                                        <p:cTn id="15" dur="2000"/>
                                        <p:tgtEl>
                                          <p:spTgt spid="9"/>
                                        </p:tgtEl>
                                      </p:cBhvr>
                                    </p:animEffect>
                                  </p:childTnLst>
                                </p:cTn>
                              </p:par>
                            </p:childTnLst>
                          </p:cTn>
                        </p:par>
                        <p:par>
                          <p:cTn id="16" fill="hold">
                            <p:stCondLst>
                              <p:cond delay="6000"/>
                            </p:stCondLst>
                            <p:childTnLst>
                              <p:par>
                                <p:cTn id="17" presetID="22" presetClass="entr" presetSubtype="8" fill="hold" nodeType="after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wipe(left)">
                                      <p:cBhvr>
                                        <p:cTn id="19" dur="2000"/>
                                        <p:tgtEl>
                                          <p:spTgt spid="17"/>
                                        </p:tgtEl>
                                      </p:cBhvr>
                                    </p:animEffect>
                                  </p:childTnLst>
                                </p:cTn>
                              </p:par>
                            </p:childTnLst>
                          </p:cTn>
                        </p:par>
                        <p:par>
                          <p:cTn id="20" fill="hold">
                            <p:stCondLst>
                              <p:cond delay="8000"/>
                            </p:stCondLst>
                            <p:childTnLst>
                              <p:par>
                                <p:cTn id="21" presetID="22" presetClass="entr" presetSubtype="8" fill="hold" grpId="0" nodeType="after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wipe(left)">
                                      <p:cBhvr>
                                        <p:cTn id="23" dur="2000"/>
                                        <p:tgtEl>
                                          <p:spTgt spid="11"/>
                                        </p:tgtEl>
                                      </p:cBhvr>
                                    </p:animEffect>
                                  </p:childTnLst>
                                </p:cTn>
                              </p:par>
                            </p:childTnLst>
                          </p:cTn>
                        </p:par>
                        <p:par>
                          <p:cTn id="24" fill="hold">
                            <p:stCondLst>
                              <p:cond delay="10000"/>
                            </p:stCondLst>
                            <p:childTnLst>
                              <p:par>
                                <p:cTn id="25" presetID="22" presetClass="entr" presetSubtype="8" fill="hold" grpId="0" nodeType="after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left)">
                                      <p:cBhvr>
                                        <p:cTn id="27" dur="10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wipe(left)">
                                      <p:cBhvr>
                                        <p:cTn id="32" dur="1000"/>
                                        <p:tgtEl>
                                          <p:spTgt spid="16"/>
                                        </p:tgtEl>
                                      </p:cBhvr>
                                    </p:animEffect>
                                  </p:childTnLst>
                                </p:cTn>
                              </p:par>
                            </p:childTnLst>
                          </p:cTn>
                        </p:par>
                        <p:par>
                          <p:cTn id="33" fill="hold">
                            <p:stCondLst>
                              <p:cond delay="1000"/>
                            </p:stCondLst>
                            <p:childTnLst>
                              <p:par>
                                <p:cTn id="34" presetID="22" presetClass="entr" presetSubtype="8" fill="hold" nodeType="after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wipe(left)">
                                      <p:cBhvr>
                                        <p:cTn id="36" dur="1000"/>
                                        <p:tgtEl>
                                          <p:spTgt spid="14"/>
                                        </p:tgtEl>
                                      </p:cBhvr>
                                    </p:animEffect>
                                  </p:childTnLst>
                                </p:cTn>
                              </p:par>
                            </p:childTnLst>
                          </p:cTn>
                        </p:par>
                        <p:par>
                          <p:cTn id="37" fill="hold">
                            <p:stCondLst>
                              <p:cond delay="2000"/>
                            </p:stCondLst>
                            <p:childTnLst>
                              <p:par>
                                <p:cTn id="38" presetID="22" presetClass="entr" presetSubtype="8" fill="hold" grpId="0" nodeType="afterEffect">
                                  <p:stCondLst>
                                    <p:cond delay="0"/>
                                  </p:stCondLst>
                                  <p:childTnLst>
                                    <p:set>
                                      <p:cBhvr>
                                        <p:cTn id="39" dur="1" fill="hold">
                                          <p:stCondLst>
                                            <p:cond delay="0"/>
                                          </p:stCondLst>
                                        </p:cTn>
                                        <p:tgtEl>
                                          <p:spTgt spid="13"/>
                                        </p:tgtEl>
                                        <p:attrNameLst>
                                          <p:attrName>style.visibility</p:attrName>
                                        </p:attrNameLst>
                                      </p:cBhvr>
                                      <p:to>
                                        <p:strVal val="visible"/>
                                      </p:to>
                                    </p:set>
                                    <p:animEffect transition="in" filter="wipe(left)">
                                      <p:cBhvr>
                                        <p:cTn id="40" dur="1000"/>
                                        <p:tgtEl>
                                          <p:spTgt spid="13"/>
                                        </p:tgtEl>
                                      </p:cBhvr>
                                    </p:animEffect>
                                  </p:childTnLst>
                                </p:cTn>
                              </p:par>
                            </p:childTnLst>
                          </p:cTn>
                        </p:par>
                        <p:par>
                          <p:cTn id="41" fill="hold">
                            <p:stCondLst>
                              <p:cond delay="3000"/>
                            </p:stCondLst>
                            <p:childTnLst>
                              <p:par>
                                <p:cTn id="42" presetID="22" presetClass="entr" presetSubtype="8" fill="hold" nodeType="afterEffect">
                                  <p:stCondLst>
                                    <p:cond delay="0"/>
                                  </p:stCondLst>
                                  <p:childTnLst>
                                    <p:set>
                                      <p:cBhvr>
                                        <p:cTn id="43" dur="1" fill="hold">
                                          <p:stCondLst>
                                            <p:cond delay="0"/>
                                          </p:stCondLst>
                                        </p:cTn>
                                        <p:tgtEl>
                                          <p:spTgt spid="18"/>
                                        </p:tgtEl>
                                        <p:attrNameLst>
                                          <p:attrName>style.visibility</p:attrName>
                                        </p:attrNameLst>
                                      </p:cBhvr>
                                      <p:to>
                                        <p:strVal val="visible"/>
                                      </p:to>
                                    </p:set>
                                    <p:animEffect transition="in" filter="wipe(left)">
                                      <p:cBhvr>
                                        <p:cTn id="44" dur="1000"/>
                                        <p:tgtEl>
                                          <p:spTgt spid="18"/>
                                        </p:tgtEl>
                                      </p:cBhvr>
                                    </p:animEffect>
                                  </p:childTnLst>
                                </p:cTn>
                              </p:par>
                            </p:childTnLst>
                          </p:cTn>
                        </p:par>
                        <p:par>
                          <p:cTn id="45" fill="hold">
                            <p:stCondLst>
                              <p:cond delay="4000"/>
                            </p:stCondLst>
                            <p:childTnLst>
                              <p:par>
                                <p:cTn id="46" presetID="22" presetClass="entr" presetSubtype="8" fill="hold" grpId="0" nodeType="afterEffect">
                                  <p:stCondLst>
                                    <p:cond delay="0"/>
                                  </p:stCondLst>
                                  <p:childTnLst>
                                    <p:set>
                                      <p:cBhvr>
                                        <p:cTn id="47" dur="1" fill="hold">
                                          <p:stCondLst>
                                            <p:cond delay="0"/>
                                          </p:stCondLst>
                                        </p:cTn>
                                        <p:tgtEl>
                                          <p:spTgt spid="15"/>
                                        </p:tgtEl>
                                        <p:attrNameLst>
                                          <p:attrName>style.visibility</p:attrName>
                                        </p:attrNameLst>
                                      </p:cBhvr>
                                      <p:to>
                                        <p:strVal val="visible"/>
                                      </p:to>
                                    </p:set>
                                    <p:animEffect transition="in" filter="wipe(left)">
                                      <p:cBhvr>
                                        <p:cTn id="48" dur="1000"/>
                                        <p:tgtEl>
                                          <p:spTgt spid="15"/>
                                        </p:tgtEl>
                                      </p:cBhvr>
                                    </p:animEffect>
                                  </p:childTnLst>
                                </p:cTn>
                              </p:par>
                            </p:childTnLst>
                          </p:cTn>
                        </p:par>
                        <p:par>
                          <p:cTn id="49" fill="hold">
                            <p:stCondLst>
                              <p:cond delay="5000"/>
                            </p:stCondLst>
                            <p:childTnLst>
                              <p:par>
                                <p:cTn id="50" presetID="22" presetClass="entr" presetSubtype="8" fill="hold" grpId="0" nodeType="after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wipe(left)">
                                      <p:cBhvr>
                                        <p:cTn id="52" dur="1000"/>
                                        <p:tgtEl>
                                          <p:spTgt spid="19"/>
                                        </p:tgtEl>
                                      </p:cBhvr>
                                    </p:animEffect>
                                  </p:childTnLst>
                                </p:cTn>
                              </p:par>
                            </p:childTnLst>
                          </p:cTn>
                        </p:par>
                        <p:par>
                          <p:cTn id="53" fill="hold">
                            <p:stCondLst>
                              <p:cond delay="6000"/>
                            </p:stCondLst>
                            <p:childTnLst>
                              <p:par>
                                <p:cTn id="54" presetID="22" presetClass="entr" presetSubtype="8" fill="hold" grpId="0" nodeType="afterEffect">
                                  <p:stCondLst>
                                    <p:cond delay="0"/>
                                  </p:stCondLst>
                                  <p:childTnLst>
                                    <p:set>
                                      <p:cBhvr>
                                        <p:cTn id="55" dur="1" fill="hold">
                                          <p:stCondLst>
                                            <p:cond delay="0"/>
                                          </p:stCondLst>
                                        </p:cTn>
                                        <p:tgtEl>
                                          <p:spTgt spid="23"/>
                                        </p:tgtEl>
                                        <p:attrNameLst>
                                          <p:attrName>style.visibility</p:attrName>
                                        </p:attrNameLst>
                                      </p:cBhvr>
                                      <p:to>
                                        <p:strVal val="visible"/>
                                      </p:to>
                                    </p:set>
                                    <p:animEffect transition="in" filter="wipe(left)">
                                      <p:cBhvr>
                                        <p:cTn id="56" dur="1000"/>
                                        <p:tgtEl>
                                          <p:spTgt spid="23"/>
                                        </p:tgtEl>
                                      </p:cBhvr>
                                    </p:animEffect>
                                  </p:childTnLst>
                                </p:cTn>
                              </p:par>
                            </p:childTnLst>
                          </p:cTn>
                        </p:par>
                        <p:par>
                          <p:cTn id="57" fill="hold">
                            <p:stCondLst>
                              <p:cond delay="7000"/>
                            </p:stCondLst>
                            <p:childTnLst>
                              <p:par>
                                <p:cTn id="58" presetID="22" presetClass="entr" presetSubtype="8" fill="hold" nodeType="afterEffect">
                                  <p:stCondLst>
                                    <p:cond delay="0"/>
                                  </p:stCondLst>
                                  <p:childTnLst>
                                    <p:set>
                                      <p:cBhvr>
                                        <p:cTn id="59" dur="1" fill="hold">
                                          <p:stCondLst>
                                            <p:cond delay="0"/>
                                          </p:stCondLst>
                                        </p:cTn>
                                        <p:tgtEl>
                                          <p:spTgt spid="21"/>
                                        </p:tgtEl>
                                        <p:attrNameLst>
                                          <p:attrName>style.visibility</p:attrName>
                                        </p:attrNameLst>
                                      </p:cBhvr>
                                      <p:to>
                                        <p:strVal val="visible"/>
                                      </p:to>
                                    </p:set>
                                    <p:animEffect transition="in" filter="wipe(left)">
                                      <p:cBhvr>
                                        <p:cTn id="60" dur="1000"/>
                                        <p:tgtEl>
                                          <p:spTgt spid="21"/>
                                        </p:tgtEl>
                                      </p:cBhvr>
                                    </p:animEffect>
                                  </p:childTnLst>
                                </p:cTn>
                              </p:par>
                            </p:childTnLst>
                          </p:cTn>
                        </p:par>
                        <p:par>
                          <p:cTn id="61" fill="hold">
                            <p:stCondLst>
                              <p:cond delay="8000"/>
                            </p:stCondLst>
                            <p:childTnLst>
                              <p:par>
                                <p:cTn id="62" presetID="22" presetClass="entr" presetSubtype="8" fill="hold" grpId="0" nodeType="afterEffect">
                                  <p:stCondLst>
                                    <p:cond delay="0"/>
                                  </p:stCondLst>
                                  <p:childTnLst>
                                    <p:set>
                                      <p:cBhvr>
                                        <p:cTn id="63" dur="1" fill="hold">
                                          <p:stCondLst>
                                            <p:cond delay="0"/>
                                          </p:stCondLst>
                                        </p:cTn>
                                        <p:tgtEl>
                                          <p:spTgt spid="20"/>
                                        </p:tgtEl>
                                        <p:attrNameLst>
                                          <p:attrName>style.visibility</p:attrName>
                                        </p:attrNameLst>
                                      </p:cBhvr>
                                      <p:to>
                                        <p:strVal val="visible"/>
                                      </p:to>
                                    </p:set>
                                    <p:animEffect transition="in" filter="wipe(left)">
                                      <p:cBhvr>
                                        <p:cTn id="64" dur="1000"/>
                                        <p:tgtEl>
                                          <p:spTgt spid="20"/>
                                        </p:tgtEl>
                                      </p:cBhvr>
                                    </p:animEffect>
                                  </p:childTnLst>
                                </p:cTn>
                              </p:par>
                            </p:childTnLst>
                          </p:cTn>
                        </p:par>
                        <p:par>
                          <p:cTn id="65" fill="hold">
                            <p:stCondLst>
                              <p:cond delay="9000"/>
                            </p:stCondLst>
                            <p:childTnLst>
                              <p:par>
                                <p:cTn id="66" presetID="22" presetClass="entr" presetSubtype="8" fill="hold" nodeType="afterEffect">
                                  <p:stCondLst>
                                    <p:cond delay="0"/>
                                  </p:stCondLst>
                                  <p:childTnLst>
                                    <p:set>
                                      <p:cBhvr>
                                        <p:cTn id="67" dur="1" fill="hold">
                                          <p:stCondLst>
                                            <p:cond delay="0"/>
                                          </p:stCondLst>
                                        </p:cTn>
                                        <p:tgtEl>
                                          <p:spTgt spid="24"/>
                                        </p:tgtEl>
                                        <p:attrNameLst>
                                          <p:attrName>style.visibility</p:attrName>
                                        </p:attrNameLst>
                                      </p:cBhvr>
                                      <p:to>
                                        <p:strVal val="visible"/>
                                      </p:to>
                                    </p:set>
                                    <p:animEffect transition="in" filter="wipe(left)">
                                      <p:cBhvr>
                                        <p:cTn id="68" dur="1000"/>
                                        <p:tgtEl>
                                          <p:spTgt spid="24"/>
                                        </p:tgtEl>
                                      </p:cBhvr>
                                    </p:animEffect>
                                  </p:childTnLst>
                                </p:cTn>
                              </p:par>
                            </p:childTnLst>
                          </p:cTn>
                        </p:par>
                        <p:par>
                          <p:cTn id="69" fill="hold">
                            <p:stCondLst>
                              <p:cond delay="10000"/>
                            </p:stCondLst>
                            <p:childTnLst>
                              <p:par>
                                <p:cTn id="70" presetID="22" presetClass="entr" presetSubtype="8" fill="hold" grpId="0" nodeType="afterEffect">
                                  <p:stCondLst>
                                    <p:cond delay="0"/>
                                  </p:stCondLst>
                                  <p:childTnLst>
                                    <p:set>
                                      <p:cBhvr>
                                        <p:cTn id="71" dur="1" fill="hold">
                                          <p:stCondLst>
                                            <p:cond delay="0"/>
                                          </p:stCondLst>
                                        </p:cTn>
                                        <p:tgtEl>
                                          <p:spTgt spid="22"/>
                                        </p:tgtEl>
                                        <p:attrNameLst>
                                          <p:attrName>style.visibility</p:attrName>
                                        </p:attrNameLst>
                                      </p:cBhvr>
                                      <p:to>
                                        <p:strVal val="visible"/>
                                      </p:to>
                                    </p:set>
                                    <p:animEffect transition="in" filter="wipe(left)">
                                      <p:cBhvr>
                                        <p:cTn id="72" dur="1000"/>
                                        <p:tgtEl>
                                          <p:spTgt spid="22"/>
                                        </p:tgtEl>
                                      </p:cBhvr>
                                    </p:animEffect>
                                  </p:childTnLst>
                                </p:cTn>
                              </p:par>
                            </p:childTnLst>
                          </p:cTn>
                        </p:par>
                        <p:par>
                          <p:cTn id="73" fill="hold">
                            <p:stCondLst>
                              <p:cond delay="11000"/>
                            </p:stCondLst>
                            <p:childTnLst>
                              <p:par>
                                <p:cTn id="74" presetID="22" presetClass="entr" presetSubtype="8" fill="hold" grpId="0" nodeType="afterEffect">
                                  <p:stCondLst>
                                    <p:cond delay="0"/>
                                  </p:stCondLst>
                                  <p:childTnLst>
                                    <p:set>
                                      <p:cBhvr>
                                        <p:cTn id="75" dur="1" fill="hold">
                                          <p:stCondLst>
                                            <p:cond delay="0"/>
                                          </p:stCondLst>
                                        </p:cTn>
                                        <p:tgtEl>
                                          <p:spTgt spid="25"/>
                                        </p:tgtEl>
                                        <p:attrNameLst>
                                          <p:attrName>style.visibility</p:attrName>
                                        </p:attrNameLst>
                                      </p:cBhvr>
                                      <p:to>
                                        <p:strVal val="visible"/>
                                      </p:to>
                                    </p:set>
                                    <p:animEffect transition="in" filter="wipe(left)">
                                      <p:cBhvr>
                                        <p:cTn id="76" dur="1000"/>
                                        <p:tgtEl>
                                          <p:spTgt spid="25"/>
                                        </p:tgtEl>
                                      </p:cBhvr>
                                    </p:animEffect>
                                  </p:childTnLst>
                                </p:cTn>
                              </p:par>
                            </p:childTnLst>
                          </p:cTn>
                        </p:par>
                        <p:par>
                          <p:cTn id="77" fill="hold">
                            <p:stCondLst>
                              <p:cond delay="12000"/>
                            </p:stCondLst>
                            <p:childTnLst>
                              <p:par>
                                <p:cTn id="78" presetID="22" presetClass="entr" presetSubtype="8" fill="hold" grpId="0" nodeType="afterEffect">
                                  <p:stCondLst>
                                    <p:cond delay="0"/>
                                  </p:stCondLst>
                                  <p:childTnLst>
                                    <p:set>
                                      <p:cBhvr>
                                        <p:cTn id="79" dur="1" fill="hold">
                                          <p:stCondLst>
                                            <p:cond delay="0"/>
                                          </p:stCondLst>
                                        </p:cTn>
                                        <p:tgtEl>
                                          <p:spTgt spid="29"/>
                                        </p:tgtEl>
                                        <p:attrNameLst>
                                          <p:attrName>style.visibility</p:attrName>
                                        </p:attrNameLst>
                                      </p:cBhvr>
                                      <p:to>
                                        <p:strVal val="visible"/>
                                      </p:to>
                                    </p:set>
                                    <p:animEffect transition="in" filter="wipe(left)">
                                      <p:cBhvr>
                                        <p:cTn id="80" dur="1000"/>
                                        <p:tgtEl>
                                          <p:spTgt spid="29"/>
                                        </p:tgtEl>
                                      </p:cBhvr>
                                    </p:animEffect>
                                  </p:childTnLst>
                                </p:cTn>
                              </p:par>
                            </p:childTnLst>
                          </p:cTn>
                        </p:par>
                        <p:par>
                          <p:cTn id="81" fill="hold">
                            <p:stCondLst>
                              <p:cond delay="13000"/>
                            </p:stCondLst>
                            <p:childTnLst>
                              <p:par>
                                <p:cTn id="82" presetID="22" presetClass="entr" presetSubtype="8" fill="hold" nodeType="afterEffect">
                                  <p:stCondLst>
                                    <p:cond delay="0"/>
                                  </p:stCondLst>
                                  <p:childTnLst>
                                    <p:set>
                                      <p:cBhvr>
                                        <p:cTn id="83" dur="1" fill="hold">
                                          <p:stCondLst>
                                            <p:cond delay="0"/>
                                          </p:stCondLst>
                                        </p:cTn>
                                        <p:tgtEl>
                                          <p:spTgt spid="27"/>
                                        </p:tgtEl>
                                        <p:attrNameLst>
                                          <p:attrName>style.visibility</p:attrName>
                                        </p:attrNameLst>
                                      </p:cBhvr>
                                      <p:to>
                                        <p:strVal val="visible"/>
                                      </p:to>
                                    </p:set>
                                    <p:animEffect transition="in" filter="wipe(left)">
                                      <p:cBhvr>
                                        <p:cTn id="84" dur="1000"/>
                                        <p:tgtEl>
                                          <p:spTgt spid="27"/>
                                        </p:tgtEl>
                                      </p:cBhvr>
                                    </p:animEffect>
                                  </p:childTnLst>
                                </p:cTn>
                              </p:par>
                            </p:childTnLst>
                          </p:cTn>
                        </p:par>
                        <p:par>
                          <p:cTn id="85" fill="hold">
                            <p:stCondLst>
                              <p:cond delay="14000"/>
                            </p:stCondLst>
                            <p:childTnLst>
                              <p:par>
                                <p:cTn id="86" presetID="22" presetClass="entr" presetSubtype="8" fill="hold" grpId="0" nodeType="afterEffect">
                                  <p:stCondLst>
                                    <p:cond delay="0"/>
                                  </p:stCondLst>
                                  <p:childTnLst>
                                    <p:set>
                                      <p:cBhvr>
                                        <p:cTn id="87" dur="1" fill="hold">
                                          <p:stCondLst>
                                            <p:cond delay="0"/>
                                          </p:stCondLst>
                                        </p:cTn>
                                        <p:tgtEl>
                                          <p:spTgt spid="26"/>
                                        </p:tgtEl>
                                        <p:attrNameLst>
                                          <p:attrName>style.visibility</p:attrName>
                                        </p:attrNameLst>
                                      </p:cBhvr>
                                      <p:to>
                                        <p:strVal val="visible"/>
                                      </p:to>
                                    </p:set>
                                    <p:animEffect transition="in" filter="wipe(left)">
                                      <p:cBhvr>
                                        <p:cTn id="88" dur="1000"/>
                                        <p:tgtEl>
                                          <p:spTgt spid="26"/>
                                        </p:tgtEl>
                                      </p:cBhvr>
                                    </p:animEffect>
                                  </p:childTnLst>
                                </p:cTn>
                              </p:par>
                            </p:childTnLst>
                          </p:cTn>
                        </p:par>
                        <p:par>
                          <p:cTn id="89" fill="hold">
                            <p:stCondLst>
                              <p:cond delay="15000"/>
                            </p:stCondLst>
                            <p:childTnLst>
                              <p:par>
                                <p:cTn id="90" presetID="22" presetClass="entr" presetSubtype="8" fill="hold" nodeType="afterEffect">
                                  <p:stCondLst>
                                    <p:cond delay="0"/>
                                  </p:stCondLst>
                                  <p:childTnLst>
                                    <p:set>
                                      <p:cBhvr>
                                        <p:cTn id="91" dur="1" fill="hold">
                                          <p:stCondLst>
                                            <p:cond delay="0"/>
                                          </p:stCondLst>
                                        </p:cTn>
                                        <p:tgtEl>
                                          <p:spTgt spid="30"/>
                                        </p:tgtEl>
                                        <p:attrNameLst>
                                          <p:attrName>style.visibility</p:attrName>
                                        </p:attrNameLst>
                                      </p:cBhvr>
                                      <p:to>
                                        <p:strVal val="visible"/>
                                      </p:to>
                                    </p:set>
                                    <p:animEffect transition="in" filter="wipe(left)">
                                      <p:cBhvr>
                                        <p:cTn id="92" dur="1000"/>
                                        <p:tgtEl>
                                          <p:spTgt spid="30"/>
                                        </p:tgtEl>
                                      </p:cBhvr>
                                    </p:animEffect>
                                  </p:childTnLst>
                                </p:cTn>
                              </p:par>
                            </p:childTnLst>
                          </p:cTn>
                        </p:par>
                        <p:par>
                          <p:cTn id="93" fill="hold">
                            <p:stCondLst>
                              <p:cond delay="16000"/>
                            </p:stCondLst>
                            <p:childTnLst>
                              <p:par>
                                <p:cTn id="94" presetID="22" presetClass="entr" presetSubtype="8" fill="hold" grpId="0" nodeType="afterEffect">
                                  <p:stCondLst>
                                    <p:cond delay="0"/>
                                  </p:stCondLst>
                                  <p:childTnLst>
                                    <p:set>
                                      <p:cBhvr>
                                        <p:cTn id="95" dur="1" fill="hold">
                                          <p:stCondLst>
                                            <p:cond delay="0"/>
                                          </p:stCondLst>
                                        </p:cTn>
                                        <p:tgtEl>
                                          <p:spTgt spid="28"/>
                                        </p:tgtEl>
                                        <p:attrNameLst>
                                          <p:attrName>style.visibility</p:attrName>
                                        </p:attrNameLst>
                                      </p:cBhvr>
                                      <p:to>
                                        <p:strVal val="visible"/>
                                      </p:to>
                                    </p:set>
                                    <p:animEffect transition="in" filter="wipe(left)">
                                      <p:cBhvr>
                                        <p:cTn id="96" dur="1000"/>
                                        <p:tgtEl>
                                          <p:spTgt spid="28"/>
                                        </p:tgtEl>
                                      </p:cBhvr>
                                    </p:animEffect>
                                  </p:childTnLst>
                                </p:cTn>
                              </p:par>
                            </p:childTnLst>
                          </p:cTn>
                        </p:par>
                        <p:par>
                          <p:cTn id="97" fill="hold">
                            <p:stCondLst>
                              <p:cond delay="17000"/>
                            </p:stCondLst>
                            <p:childTnLst>
                              <p:par>
                                <p:cTn id="98" presetID="22" presetClass="entr" presetSubtype="8" fill="hold" grpId="0" nodeType="afterEffect">
                                  <p:stCondLst>
                                    <p:cond delay="0"/>
                                  </p:stCondLst>
                                  <p:childTnLst>
                                    <p:set>
                                      <p:cBhvr>
                                        <p:cTn id="99" dur="1" fill="hold">
                                          <p:stCondLst>
                                            <p:cond delay="0"/>
                                          </p:stCondLst>
                                        </p:cTn>
                                        <p:tgtEl>
                                          <p:spTgt spid="31"/>
                                        </p:tgtEl>
                                        <p:attrNameLst>
                                          <p:attrName>style.visibility</p:attrName>
                                        </p:attrNameLst>
                                      </p:cBhvr>
                                      <p:to>
                                        <p:strVal val="visible"/>
                                      </p:to>
                                    </p:set>
                                    <p:animEffect transition="in" filter="wipe(left)">
                                      <p:cBhvr>
                                        <p:cTn id="100" dur="1000"/>
                                        <p:tgtEl>
                                          <p:spTgt spid="31"/>
                                        </p:tgtEl>
                                      </p:cBhvr>
                                    </p:animEffect>
                                  </p:childTnLst>
                                </p:cTn>
                              </p:par>
                            </p:childTnLst>
                          </p:cTn>
                        </p:par>
                        <p:par>
                          <p:cTn id="101" fill="hold">
                            <p:stCondLst>
                              <p:cond delay="18000"/>
                            </p:stCondLst>
                            <p:childTnLst>
                              <p:par>
                                <p:cTn id="102" presetID="22" presetClass="entr" presetSubtype="2" fill="hold" nodeType="afterEffect">
                                  <p:stCondLst>
                                    <p:cond delay="0"/>
                                  </p:stCondLst>
                                  <p:childTnLst>
                                    <p:set>
                                      <p:cBhvr>
                                        <p:cTn id="103" dur="1" fill="hold">
                                          <p:stCondLst>
                                            <p:cond delay="0"/>
                                          </p:stCondLst>
                                        </p:cTn>
                                        <p:tgtEl>
                                          <p:spTgt spid="32"/>
                                        </p:tgtEl>
                                        <p:attrNameLst>
                                          <p:attrName>style.visibility</p:attrName>
                                        </p:attrNameLst>
                                      </p:cBhvr>
                                      <p:to>
                                        <p:strVal val="visible"/>
                                      </p:to>
                                    </p:set>
                                    <p:animEffect transition="in" filter="wipe(right)">
                                      <p:cBhvr>
                                        <p:cTn id="104" dur="5000"/>
                                        <p:tgtEl>
                                          <p:spTgt spid="32"/>
                                        </p:tgtEl>
                                      </p:cBhvr>
                                    </p:animEffect>
                                  </p:childTnLst>
                                </p:cTn>
                              </p:par>
                            </p:childTnLst>
                          </p:cTn>
                        </p:par>
                        <p:par>
                          <p:cTn id="105" fill="hold">
                            <p:stCondLst>
                              <p:cond delay="23000"/>
                            </p:stCondLst>
                            <p:childTnLst>
                              <p:par>
                                <p:cTn id="106" presetID="22" presetClass="entr" presetSubtype="8" fill="hold" grpId="0" nodeType="afterEffect">
                                  <p:stCondLst>
                                    <p:cond delay="0"/>
                                  </p:stCondLst>
                                  <p:childTnLst>
                                    <p:set>
                                      <p:cBhvr>
                                        <p:cTn id="107" dur="1" fill="hold">
                                          <p:stCondLst>
                                            <p:cond delay="0"/>
                                          </p:stCondLst>
                                        </p:cTn>
                                        <p:tgtEl>
                                          <p:spTgt spid="33"/>
                                        </p:tgtEl>
                                        <p:attrNameLst>
                                          <p:attrName>style.visibility</p:attrName>
                                        </p:attrNameLst>
                                      </p:cBhvr>
                                      <p:to>
                                        <p:strVal val="visible"/>
                                      </p:to>
                                    </p:set>
                                    <p:animEffect transition="in" filter="wipe(left)">
                                      <p:cBhvr>
                                        <p:cTn id="108" dur="50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1" grpId="0" animBg="1"/>
      <p:bldP spid="12" grpId="0"/>
      <p:bldP spid="13" grpId="0" animBg="1"/>
      <p:bldP spid="15" grpId="0" animBg="1"/>
      <p:bldP spid="16" grpId="0" animBg="1"/>
      <p:bldP spid="19" grpId="0"/>
      <p:bldP spid="20" grpId="0" animBg="1"/>
      <p:bldP spid="22" grpId="0" animBg="1"/>
      <p:bldP spid="23" grpId="0" animBg="1"/>
      <p:bldP spid="25" grpId="0"/>
      <p:bldP spid="26" grpId="0" animBg="1"/>
      <p:bldP spid="28" grpId="0" animBg="1"/>
      <p:bldP spid="29" grpId="0" animBg="1"/>
      <p:bldP spid="31" grpId="0"/>
      <p:bldP spid="33" grpId="0"/>
    </p:bld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标题 4"/>
          <p:cNvSpPr>
            <a:spLocks noGrp="1"/>
          </p:cNvSpPr>
          <p:nvPr>
            <p:ph type="title"/>
          </p:nvPr>
        </p:nvSpPr>
        <p:spPr>
          <a:xfrm>
            <a:off x="1000125" y="274638"/>
            <a:ext cx="7215188" cy="1143000"/>
          </a:xfrm>
        </p:spPr>
        <p:txBody>
          <a:bodyPr/>
          <a:lstStyle/>
          <a:p>
            <a:r>
              <a:rPr lang="zh-CN" altLang="en-US" smtClean="0"/>
              <a:t>哈夫曼编码</a:t>
            </a:r>
            <a:endParaRPr lang="zh-CN" altLang="en-US" sz="1600" b="0" smtClean="0">
              <a:solidFill>
                <a:srgbClr val="008000"/>
              </a:solidFill>
              <a:latin typeface="Times New Roman" pitchFamily="18" charset="0"/>
              <a:cs typeface="Times New Roman" pitchFamily="18" charset="0"/>
            </a:endParaRPr>
          </a:p>
        </p:txBody>
      </p:sp>
      <p:sp>
        <p:nvSpPr>
          <p:cNvPr id="7" name="内容占位符 6"/>
          <p:cNvSpPr>
            <a:spLocks noGrp="1"/>
          </p:cNvSpPr>
          <p:nvPr>
            <p:ph idx="1"/>
          </p:nvPr>
        </p:nvSpPr>
        <p:spPr>
          <a:xfrm>
            <a:off x="1000124" y="1600200"/>
            <a:ext cx="7286651" cy="4525963"/>
          </a:xfrm>
        </p:spPr>
        <p:txBody>
          <a:bodyPr/>
          <a:lstStyle/>
          <a:p>
            <a:pPr marL="3175">
              <a:lnSpc>
                <a:spcPct val="100000"/>
              </a:lnSpc>
              <a:spcBef>
                <a:spcPts val="0"/>
              </a:spcBef>
              <a:buNone/>
              <a:defRPr/>
            </a:pPr>
            <a:r>
              <a:rPr lang="en-US" altLang="zh-CN" sz="2000" dirty="0">
                <a:solidFill>
                  <a:srgbClr val="008000"/>
                </a:solidFill>
                <a:ea typeface="楷体_GB2312" pitchFamily="49" charset="-122"/>
              </a:rPr>
              <a:t>//</a:t>
            </a:r>
            <a:r>
              <a:rPr lang="zh-CN" altLang="en-US" sz="2000" dirty="0">
                <a:solidFill>
                  <a:srgbClr val="008000"/>
                </a:solidFill>
                <a:latin typeface="楷体" pitchFamily="49" charset="-122"/>
              </a:rPr>
              <a:t>从叶子结点到根，逆向求每个叶子结点的哈夫曼编码</a:t>
            </a:r>
          </a:p>
          <a:p>
            <a:pPr marL="3175">
              <a:lnSpc>
                <a:spcPct val="100000"/>
              </a:lnSpc>
              <a:spcBef>
                <a:spcPts val="0"/>
              </a:spcBef>
              <a:buNone/>
              <a:defRPr/>
            </a:pPr>
            <a:r>
              <a:rPr lang="en-US" altLang="zh-CN" sz="2000" dirty="0">
                <a:ea typeface="楷体_GB2312" pitchFamily="49" charset="-122"/>
              </a:rPr>
              <a:t>void </a:t>
            </a:r>
            <a:r>
              <a:rPr lang="en-US" altLang="zh-CN" sz="2000" dirty="0" err="1">
                <a:ea typeface="楷体_GB2312" pitchFamily="49" charset="-122"/>
              </a:rPr>
              <a:t>C_HuffCode</a:t>
            </a:r>
            <a:r>
              <a:rPr lang="en-US" altLang="zh-CN" sz="2000" dirty="0">
                <a:ea typeface="楷体_GB2312" pitchFamily="49" charset="-122"/>
              </a:rPr>
              <a:t>(</a:t>
            </a:r>
            <a:r>
              <a:rPr lang="en-US" altLang="zh-CN" sz="2000" dirty="0" err="1">
                <a:ea typeface="楷体_GB2312" pitchFamily="49" charset="-122"/>
              </a:rPr>
              <a:t>int</a:t>
            </a:r>
            <a:r>
              <a:rPr lang="en-US" altLang="zh-CN" sz="2000" dirty="0">
                <a:ea typeface="楷体_GB2312" pitchFamily="49" charset="-122"/>
              </a:rPr>
              <a:t> n)</a:t>
            </a:r>
          </a:p>
          <a:p>
            <a:pPr marL="3175">
              <a:lnSpc>
                <a:spcPct val="100000"/>
              </a:lnSpc>
              <a:spcBef>
                <a:spcPts val="0"/>
              </a:spcBef>
              <a:buNone/>
              <a:defRPr/>
            </a:pPr>
            <a:r>
              <a:rPr lang="en-US" altLang="zh-CN" sz="2000" dirty="0" smtClean="0">
                <a:ea typeface="楷体_GB2312" pitchFamily="49" charset="-122"/>
              </a:rPr>
              <a:t>{</a:t>
            </a:r>
            <a:r>
              <a:rPr lang="en-US" altLang="zh-CN" sz="2000" dirty="0">
                <a:ea typeface="楷体_GB2312" pitchFamily="49" charset="-122"/>
              </a:rPr>
              <a:t>	char code[N</a:t>
            </a:r>
            <a:r>
              <a:rPr lang="en-US" altLang="zh-CN" sz="2000" dirty="0" smtClean="0">
                <a:ea typeface="楷体_GB2312" pitchFamily="49" charset="-122"/>
              </a:rPr>
              <a:t>];	</a:t>
            </a:r>
            <a:r>
              <a:rPr lang="en-US" altLang="zh-CN" sz="2000" dirty="0" smtClean="0">
                <a:solidFill>
                  <a:srgbClr val="008000"/>
                </a:solidFill>
                <a:ea typeface="楷体_GB2312" pitchFamily="49" charset="-122"/>
              </a:rPr>
              <a:t>//</a:t>
            </a:r>
            <a:r>
              <a:rPr lang="zh-CN" altLang="en-US" sz="2000" dirty="0">
                <a:solidFill>
                  <a:srgbClr val="008000"/>
                </a:solidFill>
                <a:latin typeface="楷体" pitchFamily="49" charset="-122"/>
              </a:rPr>
              <a:t>存放当前叶子结点的哈夫曼编码</a:t>
            </a:r>
          </a:p>
          <a:p>
            <a:pPr marL="3175">
              <a:lnSpc>
                <a:spcPct val="100000"/>
              </a:lnSpc>
              <a:spcBef>
                <a:spcPts val="0"/>
              </a:spcBef>
              <a:buNone/>
              <a:defRPr/>
            </a:pPr>
            <a:r>
              <a:rPr lang="zh-CN" altLang="en-US" sz="2000" dirty="0">
                <a:ea typeface="楷体_GB2312" pitchFamily="49" charset="-122"/>
              </a:rPr>
              <a:t>	</a:t>
            </a:r>
            <a:r>
              <a:rPr lang="en-US" altLang="zh-CN" sz="2000" dirty="0" smtClean="0">
                <a:ea typeface="楷体_GB2312" pitchFamily="49" charset="-122"/>
              </a:rPr>
              <a:t>for(</a:t>
            </a:r>
            <a:r>
              <a:rPr lang="en-US" altLang="zh-CN" sz="2000" dirty="0" err="1" smtClean="0">
                <a:ea typeface="楷体_GB2312" pitchFamily="49" charset="-122"/>
              </a:rPr>
              <a:t>i</a:t>
            </a:r>
            <a:r>
              <a:rPr lang="en-US" altLang="zh-CN" sz="2000" dirty="0" smtClean="0">
                <a:ea typeface="楷体_GB2312" pitchFamily="49" charset="-122"/>
              </a:rPr>
              <a:t>=1;i</a:t>
            </a:r>
            <a:r>
              <a:rPr lang="en-US" altLang="zh-CN" sz="2000" dirty="0">
                <a:ea typeface="楷体_GB2312" pitchFamily="49" charset="-122"/>
              </a:rPr>
              <a:t>&lt;=</a:t>
            </a:r>
            <a:r>
              <a:rPr lang="en-US" altLang="zh-CN" sz="2000" dirty="0" err="1">
                <a:ea typeface="楷体_GB2312" pitchFamily="49" charset="-122"/>
              </a:rPr>
              <a:t>n;i</a:t>
            </a:r>
            <a:r>
              <a:rPr lang="en-US" altLang="zh-CN" sz="2000" dirty="0">
                <a:ea typeface="楷体_GB2312" pitchFamily="49" charset="-122"/>
              </a:rPr>
              <a:t>++)</a:t>
            </a:r>
          </a:p>
          <a:p>
            <a:pPr marL="3175">
              <a:lnSpc>
                <a:spcPct val="100000"/>
              </a:lnSpc>
              <a:spcBef>
                <a:spcPts val="0"/>
              </a:spcBef>
              <a:buNone/>
              <a:defRPr/>
            </a:pPr>
            <a:r>
              <a:rPr lang="en-US" altLang="zh-CN" sz="2000" dirty="0">
                <a:ea typeface="楷体_GB2312" pitchFamily="49" charset="-122"/>
              </a:rPr>
              <a:t>	</a:t>
            </a:r>
            <a:r>
              <a:rPr lang="en-US" altLang="zh-CN" sz="2000" dirty="0" smtClean="0">
                <a:ea typeface="楷体_GB2312" pitchFamily="49" charset="-122"/>
              </a:rPr>
              <a:t>{</a:t>
            </a:r>
            <a:r>
              <a:rPr lang="en-US" altLang="zh-CN" sz="2000" dirty="0">
                <a:ea typeface="楷体_GB2312" pitchFamily="49" charset="-122"/>
              </a:rPr>
              <a:t>	</a:t>
            </a:r>
            <a:r>
              <a:rPr lang="en-US" altLang="zh-CN" sz="2000" dirty="0" smtClean="0">
                <a:ea typeface="楷体_GB2312" pitchFamily="49" charset="-122"/>
              </a:rPr>
              <a:t>j=</a:t>
            </a:r>
            <a:r>
              <a:rPr lang="en-US" altLang="zh-CN" sz="2000" dirty="0" err="1" smtClean="0">
                <a:ea typeface="楷体_GB2312" pitchFamily="49" charset="-122"/>
              </a:rPr>
              <a:t>i,k</a:t>
            </a:r>
            <a:r>
              <a:rPr lang="en-US" altLang="zh-CN" sz="2000" dirty="0" smtClean="0">
                <a:ea typeface="楷体_GB2312" pitchFamily="49" charset="-122"/>
              </a:rPr>
              <a:t>=0;   </a:t>
            </a:r>
            <a:r>
              <a:rPr lang="en-US" altLang="zh-CN" sz="2000" dirty="0" smtClean="0">
                <a:solidFill>
                  <a:srgbClr val="008000"/>
                </a:solidFill>
                <a:ea typeface="楷体_GB2312" pitchFamily="49" charset="-122"/>
              </a:rPr>
              <a:t>//</a:t>
            </a:r>
            <a:r>
              <a:rPr lang="zh-CN" altLang="en-US" sz="2000" dirty="0">
                <a:solidFill>
                  <a:srgbClr val="008000"/>
                </a:solidFill>
                <a:latin typeface="楷体" pitchFamily="49" charset="-122"/>
              </a:rPr>
              <a:t>从当前叶子结点</a:t>
            </a:r>
            <a:r>
              <a:rPr lang="zh-CN" altLang="en-US" sz="2000" dirty="0" smtClean="0">
                <a:solidFill>
                  <a:srgbClr val="008000"/>
                </a:solidFill>
                <a:latin typeface="楷体" pitchFamily="49" charset="-122"/>
              </a:rPr>
              <a:t>开始标示</a:t>
            </a:r>
            <a:endParaRPr lang="zh-CN" altLang="en-US" sz="2000" dirty="0">
              <a:solidFill>
                <a:srgbClr val="008000"/>
              </a:solidFill>
              <a:latin typeface="楷体" pitchFamily="49" charset="-122"/>
            </a:endParaRPr>
          </a:p>
          <a:p>
            <a:pPr marL="3175">
              <a:lnSpc>
                <a:spcPct val="100000"/>
              </a:lnSpc>
              <a:spcBef>
                <a:spcPts val="0"/>
              </a:spcBef>
              <a:buNone/>
              <a:defRPr/>
            </a:pPr>
            <a:r>
              <a:rPr lang="zh-CN" altLang="en-US" sz="2000" dirty="0">
                <a:ea typeface="楷体_GB2312" pitchFamily="49" charset="-122"/>
              </a:rPr>
              <a:t>		</a:t>
            </a:r>
            <a:r>
              <a:rPr lang="en-US" altLang="zh-CN" sz="2000" dirty="0">
                <a:ea typeface="楷体_GB2312" pitchFamily="49" charset="-122"/>
              </a:rPr>
              <a:t>while(</a:t>
            </a:r>
            <a:r>
              <a:rPr lang="en-US" altLang="zh-CN" sz="2000" dirty="0" err="1">
                <a:ea typeface="楷体_GB2312" pitchFamily="49" charset="-122"/>
              </a:rPr>
              <a:t>Ht</a:t>
            </a:r>
            <a:r>
              <a:rPr lang="en-US" altLang="zh-CN" sz="2000" dirty="0">
                <a:ea typeface="楷体_GB2312" pitchFamily="49" charset="-122"/>
              </a:rPr>
              <a:t>[j].Np&gt;0)</a:t>
            </a:r>
          </a:p>
          <a:p>
            <a:pPr marL="3175">
              <a:lnSpc>
                <a:spcPct val="100000"/>
              </a:lnSpc>
              <a:spcBef>
                <a:spcPts val="0"/>
              </a:spcBef>
              <a:buNone/>
              <a:defRPr/>
            </a:pPr>
            <a:r>
              <a:rPr lang="en-US" altLang="zh-CN" sz="2000" dirty="0">
                <a:ea typeface="楷体_GB2312" pitchFamily="49" charset="-122"/>
              </a:rPr>
              <a:t>		</a:t>
            </a:r>
            <a:r>
              <a:rPr lang="en-US" altLang="zh-CN" sz="2000" dirty="0" smtClean="0">
                <a:ea typeface="楷体_GB2312" pitchFamily="49" charset="-122"/>
              </a:rPr>
              <a:t>{</a:t>
            </a:r>
            <a:r>
              <a:rPr lang="en-US" altLang="zh-CN" sz="2000" dirty="0">
                <a:ea typeface="楷体_GB2312" pitchFamily="49" charset="-122"/>
              </a:rPr>
              <a:t>	if(</a:t>
            </a:r>
            <a:r>
              <a:rPr lang="en-US" altLang="zh-CN" sz="2000" dirty="0" err="1">
                <a:ea typeface="楷体_GB2312" pitchFamily="49" charset="-122"/>
              </a:rPr>
              <a:t>Ht</a:t>
            </a:r>
            <a:r>
              <a:rPr lang="en-US" altLang="zh-CN" sz="2000" dirty="0">
                <a:ea typeface="楷体_GB2312" pitchFamily="49" charset="-122"/>
              </a:rPr>
              <a:t>[</a:t>
            </a:r>
            <a:r>
              <a:rPr lang="en-US" altLang="zh-CN" sz="2000" dirty="0" err="1">
                <a:ea typeface="楷体_GB2312" pitchFamily="49" charset="-122"/>
              </a:rPr>
              <a:t>Ht</a:t>
            </a:r>
            <a:r>
              <a:rPr lang="en-US" altLang="zh-CN" sz="2000" dirty="0">
                <a:ea typeface="楷体_GB2312" pitchFamily="49" charset="-122"/>
              </a:rPr>
              <a:t>[j].Np].</a:t>
            </a:r>
            <a:r>
              <a:rPr lang="en-US" altLang="zh-CN" sz="2000" dirty="0" err="1">
                <a:ea typeface="楷体_GB2312" pitchFamily="49" charset="-122"/>
              </a:rPr>
              <a:t>Nl</a:t>
            </a:r>
            <a:r>
              <a:rPr lang="en-US" altLang="zh-CN" sz="2000" dirty="0">
                <a:ea typeface="楷体_GB2312" pitchFamily="49" charset="-122"/>
              </a:rPr>
              <a:t>==j) code[k++]='0'; </a:t>
            </a:r>
          </a:p>
          <a:p>
            <a:pPr marL="3175">
              <a:lnSpc>
                <a:spcPct val="100000"/>
              </a:lnSpc>
              <a:spcBef>
                <a:spcPts val="0"/>
              </a:spcBef>
              <a:buNone/>
              <a:defRPr/>
            </a:pPr>
            <a:r>
              <a:rPr lang="en-US" altLang="zh-CN" sz="2000" dirty="0">
                <a:ea typeface="楷体_GB2312" pitchFamily="49" charset="-122"/>
              </a:rPr>
              <a:t>			else code[k</a:t>
            </a:r>
            <a:r>
              <a:rPr lang="en-US" altLang="zh-CN" sz="2000" dirty="0" smtClean="0">
                <a:ea typeface="楷体_GB2312" pitchFamily="49" charset="-122"/>
              </a:rPr>
              <a:t>++]=‘1’;	//</a:t>
            </a:r>
            <a:r>
              <a:rPr lang="zh-CN" altLang="en-US" sz="2000" dirty="0" smtClean="0">
                <a:latin typeface="楷体" pitchFamily="49" charset="-122"/>
              </a:rPr>
              <a:t>右支为</a:t>
            </a:r>
            <a:r>
              <a:rPr lang="en-US" altLang="zh-CN" sz="2000" dirty="0" smtClean="0">
                <a:latin typeface="楷体" pitchFamily="49" charset="-122"/>
              </a:rPr>
              <a:t>1</a:t>
            </a:r>
            <a:endParaRPr lang="en-US" altLang="zh-CN" sz="2000" dirty="0">
              <a:latin typeface="楷体" pitchFamily="49" charset="-122"/>
            </a:endParaRPr>
          </a:p>
          <a:p>
            <a:pPr marL="3175">
              <a:lnSpc>
                <a:spcPct val="100000"/>
              </a:lnSpc>
              <a:spcBef>
                <a:spcPts val="0"/>
              </a:spcBef>
              <a:buNone/>
              <a:defRPr/>
            </a:pPr>
            <a:r>
              <a:rPr lang="en-US" altLang="zh-CN" sz="2000" dirty="0">
                <a:ea typeface="楷体_GB2312" pitchFamily="49" charset="-122"/>
              </a:rPr>
              <a:t>			j=</a:t>
            </a:r>
            <a:r>
              <a:rPr lang="en-US" altLang="zh-CN" sz="2000" dirty="0" err="1">
                <a:ea typeface="楷体_GB2312" pitchFamily="49" charset="-122"/>
              </a:rPr>
              <a:t>Ht</a:t>
            </a:r>
            <a:r>
              <a:rPr lang="en-US" altLang="zh-CN" sz="2000" dirty="0">
                <a:ea typeface="楷体_GB2312" pitchFamily="49" charset="-122"/>
              </a:rPr>
              <a:t>[j].Np;</a:t>
            </a:r>
          </a:p>
          <a:p>
            <a:pPr marL="3175">
              <a:lnSpc>
                <a:spcPct val="100000"/>
              </a:lnSpc>
              <a:spcBef>
                <a:spcPts val="0"/>
              </a:spcBef>
              <a:buNone/>
              <a:defRPr/>
            </a:pPr>
            <a:r>
              <a:rPr lang="en-US" altLang="zh-CN" sz="2000" dirty="0">
                <a:ea typeface="楷体_GB2312" pitchFamily="49" charset="-122"/>
              </a:rPr>
              <a:t>		}</a:t>
            </a:r>
          </a:p>
          <a:p>
            <a:pPr marL="3175">
              <a:lnSpc>
                <a:spcPct val="100000"/>
              </a:lnSpc>
              <a:spcBef>
                <a:spcPts val="0"/>
              </a:spcBef>
              <a:buNone/>
              <a:defRPr/>
            </a:pPr>
            <a:r>
              <a:rPr lang="en-US" altLang="zh-CN" sz="2000" dirty="0">
                <a:ea typeface="楷体_GB2312" pitchFamily="49" charset="-122"/>
              </a:rPr>
              <a:t>		</a:t>
            </a:r>
            <a:r>
              <a:rPr lang="en-US" altLang="zh-CN" sz="2000" dirty="0" err="1">
                <a:ea typeface="楷体_GB2312" pitchFamily="49" charset="-122"/>
              </a:rPr>
              <a:t>printf</a:t>
            </a:r>
            <a:r>
              <a:rPr lang="en-US" altLang="zh-CN" sz="2000" dirty="0" smtClean="0">
                <a:ea typeface="楷体_GB2312" pitchFamily="49" charset="-122"/>
              </a:rPr>
              <a:t>(“\</a:t>
            </a:r>
            <a:r>
              <a:rPr lang="en-US" altLang="zh-CN" sz="2000" dirty="0" err="1">
                <a:ea typeface="楷体_GB2312" pitchFamily="49" charset="-122"/>
              </a:rPr>
              <a:t>n%c</a:t>
            </a:r>
            <a:r>
              <a:rPr lang="en-US" altLang="zh-CN" sz="2000" dirty="0">
                <a:ea typeface="楷体_GB2312" pitchFamily="49" charset="-122"/>
              </a:rPr>
              <a:t>: </a:t>
            </a:r>
            <a:r>
              <a:rPr lang="en-US" altLang="zh-CN" sz="2000" dirty="0" smtClean="0">
                <a:ea typeface="楷体_GB2312" pitchFamily="49" charset="-122"/>
              </a:rPr>
              <a:t>”,</a:t>
            </a:r>
            <a:r>
              <a:rPr lang="en-US" altLang="zh-CN" sz="2000" dirty="0" err="1" smtClean="0">
                <a:ea typeface="楷体_GB2312" pitchFamily="49" charset="-122"/>
              </a:rPr>
              <a:t>Ht</a:t>
            </a:r>
            <a:r>
              <a:rPr lang="en-US" altLang="zh-CN" sz="2000" dirty="0" smtClean="0">
                <a:ea typeface="楷体_GB2312" pitchFamily="49" charset="-122"/>
              </a:rPr>
              <a:t>[</a:t>
            </a:r>
            <a:r>
              <a:rPr lang="en-US" altLang="zh-CN" sz="2000" dirty="0" err="1" smtClean="0">
                <a:ea typeface="楷体_GB2312" pitchFamily="49" charset="-122"/>
              </a:rPr>
              <a:t>i</a:t>
            </a:r>
            <a:r>
              <a:rPr lang="en-US" altLang="zh-CN" sz="2000" dirty="0" smtClean="0">
                <a:ea typeface="楷体_GB2312" pitchFamily="49" charset="-122"/>
              </a:rPr>
              <a:t>].data);    </a:t>
            </a:r>
            <a:r>
              <a:rPr lang="en-US" altLang="zh-CN" sz="2000" dirty="0" smtClean="0">
                <a:solidFill>
                  <a:srgbClr val="008000"/>
                </a:solidFill>
                <a:ea typeface="楷体_GB2312" pitchFamily="49" charset="-122"/>
              </a:rPr>
              <a:t>//</a:t>
            </a:r>
            <a:r>
              <a:rPr lang="zh-CN" altLang="en-US" sz="2000" dirty="0" smtClean="0">
                <a:solidFill>
                  <a:srgbClr val="008000"/>
                </a:solidFill>
                <a:latin typeface="楷体" pitchFamily="49" charset="-122"/>
              </a:rPr>
              <a:t>逆向输出编码</a:t>
            </a:r>
            <a:endParaRPr lang="en-US" altLang="zh-CN" sz="2000" dirty="0">
              <a:solidFill>
                <a:srgbClr val="008000"/>
              </a:solidFill>
              <a:latin typeface="楷体" pitchFamily="49" charset="-122"/>
            </a:endParaRPr>
          </a:p>
          <a:p>
            <a:pPr marL="3175">
              <a:lnSpc>
                <a:spcPct val="100000"/>
              </a:lnSpc>
              <a:spcBef>
                <a:spcPts val="0"/>
              </a:spcBef>
              <a:buNone/>
              <a:defRPr/>
            </a:pPr>
            <a:r>
              <a:rPr lang="en-US" altLang="zh-CN" sz="2000" dirty="0">
                <a:ea typeface="楷体_GB2312" pitchFamily="49" charset="-122"/>
              </a:rPr>
              <a:t>		for(j=k-1;j&gt;=0;j--) </a:t>
            </a:r>
            <a:r>
              <a:rPr lang="en-US" altLang="zh-CN" sz="2000" dirty="0" err="1">
                <a:ea typeface="楷体_GB2312" pitchFamily="49" charset="-122"/>
              </a:rPr>
              <a:t>printf</a:t>
            </a:r>
            <a:r>
              <a:rPr lang="en-US" altLang="zh-CN" sz="2000" dirty="0">
                <a:ea typeface="楷体_GB2312" pitchFamily="49" charset="-122"/>
              </a:rPr>
              <a:t>("%</a:t>
            </a:r>
            <a:r>
              <a:rPr lang="en-US" altLang="zh-CN" sz="2000" dirty="0" err="1">
                <a:ea typeface="楷体_GB2312" pitchFamily="49" charset="-122"/>
              </a:rPr>
              <a:t>c",code</a:t>
            </a:r>
            <a:r>
              <a:rPr lang="en-US" altLang="zh-CN" sz="2000" dirty="0">
                <a:ea typeface="楷体_GB2312" pitchFamily="49" charset="-122"/>
              </a:rPr>
              <a:t>[j]);</a:t>
            </a:r>
          </a:p>
          <a:p>
            <a:pPr marL="3175">
              <a:lnSpc>
                <a:spcPct val="100000"/>
              </a:lnSpc>
              <a:spcBef>
                <a:spcPts val="0"/>
              </a:spcBef>
              <a:buNone/>
              <a:defRPr/>
            </a:pPr>
            <a:r>
              <a:rPr lang="en-US" altLang="zh-CN" sz="2000" dirty="0">
                <a:ea typeface="楷体_GB2312" pitchFamily="49" charset="-122"/>
              </a:rPr>
              <a:t>	}</a:t>
            </a:r>
          </a:p>
          <a:p>
            <a:pPr marL="3175">
              <a:lnSpc>
                <a:spcPct val="100000"/>
              </a:lnSpc>
              <a:spcBef>
                <a:spcPts val="0"/>
              </a:spcBef>
              <a:buNone/>
              <a:defRPr/>
            </a:pPr>
            <a:r>
              <a:rPr lang="en-US" altLang="zh-CN" sz="2000" dirty="0" smtClean="0">
                <a:ea typeface="楷体_GB2312" pitchFamily="49" charset="-122"/>
              </a:rPr>
              <a:t>}</a:t>
            </a:r>
            <a:endParaRPr lang="en-US" altLang="zh-CN" sz="2000" dirty="0">
              <a:ea typeface="楷体_GB2312" pitchFamily="49" charset="-122"/>
            </a:endParaRPr>
          </a:p>
        </p:txBody>
      </p:sp>
      <p:sp>
        <p:nvSpPr>
          <p:cNvPr id="114692" name="灯片编号占位符 3"/>
          <p:cNvSpPr>
            <a:spLocks noGrp="1"/>
          </p:cNvSpPr>
          <p:nvPr>
            <p:ph type="sldNum" sz="quarter" idx="10"/>
          </p:nvPr>
        </p:nvSpPr>
        <p:spPr>
          <a:noFill/>
        </p:spPr>
        <p:txBody>
          <a:bodyPr/>
          <a:lstStyle/>
          <a:p>
            <a:fld id="{D23E1916-92C9-4FE0-B5C2-B044A2E6BEC2}" type="slidenum">
              <a:rPr lang="zh-CN" altLang="en-US" smtClean="0"/>
              <a:pPr/>
              <a:t>131</a:t>
            </a:fld>
            <a:endParaRPr lang="en-US" altLang="zh-CN" smtClean="0"/>
          </a:p>
        </p:txBody>
      </p:sp>
    </p:spTree>
  </p:cSld>
  <p:clrMapOvr>
    <a:masterClrMapping/>
  </p:clrMapOvr>
  <p:transition/>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标题 4"/>
          <p:cNvSpPr>
            <a:spLocks noGrp="1"/>
          </p:cNvSpPr>
          <p:nvPr>
            <p:ph type="title"/>
          </p:nvPr>
        </p:nvSpPr>
        <p:spPr>
          <a:xfrm>
            <a:off x="1000125" y="274638"/>
            <a:ext cx="7215188" cy="1143000"/>
          </a:xfrm>
        </p:spPr>
        <p:txBody>
          <a:bodyPr/>
          <a:lstStyle/>
          <a:p>
            <a:r>
              <a:rPr lang="zh-CN" altLang="en-US" dirty="0" smtClean="0"/>
              <a:t>小结</a:t>
            </a:r>
            <a:endParaRPr lang="zh-CN" altLang="en-US" sz="1600" b="0" dirty="0" smtClean="0">
              <a:solidFill>
                <a:srgbClr val="008000"/>
              </a:solidFill>
              <a:latin typeface="Times New Roman" pitchFamily="18" charset="0"/>
              <a:cs typeface="Times New Roman" pitchFamily="18" charset="0"/>
            </a:endParaRPr>
          </a:p>
        </p:txBody>
      </p:sp>
      <p:sp>
        <p:nvSpPr>
          <p:cNvPr id="7" name="内容占位符 6"/>
          <p:cNvSpPr>
            <a:spLocks noGrp="1"/>
          </p:cNvSpPr>
          <p:nvPr>
            <p:ph idx="1"/>
          </p:nvPr>
        </p:nvSpPr>
        <p:spPr>
          <a:xfrm>
            <a:off x="1000124" y="1600200"/>
            <a:ext cx="7286651" cy="4525963"/>
          </a:xfrm>
        </p:spPr>
        <p:txBody>
          <a:bodyPr/>
          <a:lstStyle/>
          <a:p>
            <a:pPr marL="460375" indent="-457200">
              <a:spcBef>
                <a:spcPts val="0"/>
              </a:spcBef>
              <a:defRPr/>
            </a:pPr>
            <a:r>
              <a:rPr lang="zh-CN" altLang="en-US" dirty="0" smtClean="0">
                <a:latin typeface="楷体" panose="02010609060101010101" pitchFamily="49" charset="-122"/>
              </a:rPr>
              <a:t>介绍线索相关概念</a:t>
            </a:r>
            <a:endParaRPr lang="en-US" altLang="zh-CN" dirty="0" smtClean="0">
              <a:latin typeface="楷体" panose="02010609060101010101" pitchFamily="49" charset="-122"/>
            </a:endParaRPr>
          </a:p>
          <a:p>
            <a:pPr marL="460375" indent="-457200">
              <a:spcBef>
                <a:spcPts val="0"/>
              </a:spcBef>
              <a:defRPr/>
            </a:pPr>
            <a:r>
              <a:rPr lang="zh-CN" altLang="en-US" dirty="0" smtClean="0">
                <a:latin typeface="楷体" panose="02010609060101010101" pitchFamily="49" charset="-122"/>
              </a:rPr>
              <a:t>分析和设计先序遍历线索化算法</a:t>
            </a:r>
            <a:endParaRPr lang="en-US" altLang="zh-CN" dirty="0" smtClean="0">
              <a:latin typeface="楷体" panose="02010609060101010101" pitchFamily="49" charset="-122"/>
            </a:endParaRPr>
          </a:p>
          <a:p>
            <a:pPr marL="460375" indent="-457200">
              <a:spcBef>
                <a:spcPts val="0"/>
              </a:spcBef>
              <a:defRPr/>
            </a:pPr>
            <a:r>
              <a:rPr lang="zh-CN" altLang="en-US" dirty="0"/>
              <a:t>描述</a:t>
            </a:r>
            <a:r>
              <a:rPr lang="zh-CN" altLang="en-US" dirty="0" smtClean="0"/>
              <a:t>输出</a:t>
            </a:r>
            <a:r>
              <a:rPr lang="zh-CN" altLang="en-US" dirty="0"/>
              <a:t>后继线索二叉</a:t>
            </a:r>
            <a:r>
              <a:rPr lang="zh-CN" altLang="en-US" dirty="0" smtClean="0"/>
              <a:t>链表算法</a:t>
            </a:r>
            <a:endParaRPr lang="en-US" altLang="zh-CN" dirty="0" smtClean="0">
              <a:latin typeface="楷体" panose="02010609060101010101" pitchFamily="49" charset="-122"/>
            </a:endParaRPr>
          </a:p>
          <a:p>
            <a:pPr marL="460375" indent="-457200">
              <a:spcBef>
                <a:spcPts val="0"/>
              </a:spcBef>
              <a:defRPr/>
            </a:pPr>
            <a:r>
              <a:rPr lang="zh-CN" altLang="en-US" dirty="0" smtClean="0">
                <a:latin typeface="楷体" panose="02010609060101010101" pitchFamily="49" charset="-122"/>
              </a:rPr>
              <a:t>介绍哈夫曼树相关概念</a:t>
            </a:r>
            <a:endParaRPr lang="en-US" altLang="zh-CN" dirty="0" smtClean="0">
              <a:latin typeface="楷体" panose="02010609060101010101" pitchFamily="49" charset="-122"/>
            </a:endParaRPr>
          </a:p>
          <a:p>
            <a:pPr marL="460375" indent="-457200">
              <a:spcBef>
                <a:spcPts val="0"/>
              </a:spcBef>
              <a:defRPr/>
            </a:pPr>
            <a:r>
              <a:rPr lang="zh-CN" altLang="en-US" dirty="0">
                <a:latin typeface="楷体" panose="02010609060101010101" pitchFamily="49" charset="-122"/>
              </a:rPr>
              <a:t>分析和设计</a:t>
            </a:r>
            <a:r>
              <a:rPr lang="zh-CN" altLang="en-US" dirty="0" smtClean="0">
                <a:latin typeface="楷体" panose="02010609060101010101" pitchFamily="49" charset="-122"/>
              </a:rPr>
              <a:t>构造</a:t>
            </a:r>
            <a:r>
              <a:rPr lang="zh-CN" altLang="en-US" dirty="0">
                <a:latin typeface="楷体" panose="02010609060101010101" pitchFamily="49" charset="-122"/>
              </a:rPr>
              <a:t>哈夫曼</a:t>
            </a:r>
            <a:r>
              <a:rPr lang="zh-CN" altLang="en-US" dirty="0" smtClean="0">
                <a:latin typeface="楷体" panose="02010609060101010101" pitchFamily="49" charset="-122"/>
              </a:rPr>
              <a:t>树算法</a:t>
            </a:r>
            <a:endParaRPr lang="en-US" altLang="zh-CN" dirty="0" smtClean="0">
              <a:latin typeface="楷体" panose="02010609060101010101" pitchFamily="49" charset="-122"/>
            </a:endParaRPr>
          </a:p>
          <a:p>
            <a:pPr marL="460375" indent="-457200">
              <a:spcBef>
                <a:spcPts val="0"/>
              </a:spcBef>
              <a:defRPr/>
            </a:pPr>
            <a:r>
              <a:rPr lang="zh-CN" altLang="en-US" dirty="0">
                <a:latin typeface="楷体" panose="02010609060101010101" pitchFamily="49" charset="-122"/>
              </a:rPr>
              <a:t>分析和</a:t>
            </a:r>
            <a:r>
              <a:rPr lang="zh-CN" altLang="en-US" dirty="0" smtClean="0">
                <a:latin typeface="楷体" panose="02010609060101010101" pitchFamily="49" charset="-122"/>
              </a:rPr>
              <a:t>设计哈夫曼编码算法</a:t>
            </a:r>
            <a:endParaRPr lang="en-US" altLang="zh-CN" dirty="0" smtClean="0">
              <a:latin typeface="楷体" panose="02010609060101010101" pitchFamily="49" charset="-122"/>
            </a:endParaRPr>
          </a:p>
        </p:txBody>
      </p:sp>
      <p:sp>
        <p:nvSpPr>
          <p:cNvPr id="114692" name="灯片编号占位符 3"/>
          <p:cNvSpPr>
            <a:spLocks noGrp="1"/>
          </p:cNvSpPr>
          <p:nvPr>
            <p:ph type="sldNum" sz="quarter" idx="10"/>
          </p:nvPr>
        </p:nvSpPr>
        <p:spPr>
          <a:noFill/>
        </p:spPr>
        <p:txBody>
          <a:bodyPr/>
          <a:lstStyle/>
          <a:p>
            <a:fld id="{D23E1916-92C9-4FE0-B5C2-B044A2E6BEC2}" type="slidenum">
              <a:rPr lang="zh-CN" altLang="en-US" smtClean="0"/>
              <a:pPr/>
              <a:t>132</a:t>
            </a:fld>
            <a:endParaRPr lang="en-US" altLang="zh-CN" smtClean="0"/>
          </a:p>
        </p:txBody>
      </p:sp>
      <p:sp>
        <p:nvSpPr>
          <p:cNvPr id="5" name="动作按钮: 开始 4">
            <a:hlinkClick r:id="" action="ppaction://hlinkshowjump?jump=firstslide" highlightClick="1"/>
          </p:cNvPr>
          <p:cNvSpPr/>
          <p:nvPr/>
        </p:nvSpPr>
        <p:spPr>
          <a:xfrm rot="5400000">
            <a:off x="8319253" y="5769224"/>
            <a:ext cx="432000" cy="216000"/>
          </a:xfrm>
          <a:prstGeom prst="actionButtonBeginning">
            <a:avLst/>
          </a:prstGeom>
          <a:solidFill>
            <a:srgbClr val="008000">
              <a:alpha val="50000"/>
            </a:srgbClr>
          </a:solidFill>
          <a:ln w="6350">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123909398"/>
      </p:ext>
    </p:extLst>
  </p:cSld>
  <p:clrMapOvr>
    <a:masterClrMapping/>
  </p:clrMapOvr>
  <p:transition/>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4"/>
          <p:cNvSpPr>
            <a:spLocks noGrp="1"/>
          </p:cNvSpPr>
          <p:nvPr>
            <p:ph type="title"/>
          </p:nvPr>
        </p:nvSpPr>
        <p:spPr/>
        <p:txBody>
          <a:bodyPr/>
          <a:lstStyle/>
          <a:p>
            <a:pPr eaLnBrk="1" hangingPunct="1"/>
            <a:r>
              <a:rPr lang="zh-CN" altLang="en-US" dirty="0"/>
              <a:t>树的存储</a:t>
            </a:r>
            <a:r>
              <a:rPr lang="zh-CN" altLang="en-US" dirty="0" smtClean="0"/>
              <a:t>结构</a:t>
            </a:r>
            <a:endParaRPr lang="zh-CN" altLang="en-US" sz="1600" b="0" dirty="0" smtClean="0">
              <a:solidFill>
                <a:srgbClr val="008000"/>
              </a:solidFill>
              <a:latin typeface="Times New Roman" pitchFamily="18" charset="0"/>
              <a:cs typeface="Times New Roman" pitchFamily="18" charset="0"/>
            </a:endParaRPr>
          </a:p>
        </p:txBody>
      </p:sp>
      <p:sp>
        <p:nvSpPr>
          <p:cNvPr id="2" name="内容占位符 1"/>
          <p:cNvSpPr>
            <a:spLocks noGrp="1"/>
          </p:cNvSpPr>
          <p:nvPr>
            <p:ph idx="1"/>
          </p:nvPr>
        </p:nvSpPr>
        <p:spPr/>
        <p:txBody>
          <a:bodyPr/>
          <a:lstStyle/>
          <a:p>
            <a:r>
              <a:rPr lang="zh-CN" altLang="en-US" dirty="0">
                <a:solidFill>
                  <a:srgbClr val="3333FF"/>
                </a:solidFill>
                <a:latin typeface="楷体" panose="02010609060101010101" pitchFamily="49" charset="-122"/>
              </a:rPr>
              <a:t>树</a:t>
            </a:r>
            <a:r>
              <a:rPr lang="zh-CN" altLang="en-US" dirty="0" smtClean="0">
                <a:solidFill>
                  <a:srgbClr val="3333FF"/>
                </a:solidFill>
                <a:latin typeface="楷体" panose="02010609060101010101" pitchFamily="49" charset="-122"/>
              </a:rPr>
              <a:t>的</a:t>
            </a:r>
            <a:r>
              <a:rPr lang="zh-CN" altLang="en-US" dirty="0">
                <a:solidFill>
                  <a:srgbClr val="3333FF"/>
                </a:solidFill>
              </a:rPr>
              <a:t>双亲表示</a:t>
            </a:r>
            <a:r>
              <a:rPr lang="zh-CN" altLang="en-US" dirty="0" smtClean="0">
                <a:solidFill>
                  <a:srgbClr val="3333FF"/>
                </a:solidFill>
              </a:rPr>
              <a:t>法</a:t>
            </a:r>
            <a:r>
              <a:rPr lang="zh-CN" altLang="en-US" dirty="0" smtClean="0"/>
              <a:t>，用顺序表存储树的结点，每个结点包含</a:t>
            </a:r>
            <a:r>
              <a:rPr lang="zh-CN" altLang="en-US" dirty="0"/>
              <a:t>数据域</a:t>
            </a:r>
            <a:r>
              <a:rPr lang="zh-CN" altLang="en-US" dirty="0" smtClean="0"/>
              <a:t>和指针域</a:t>
            </a:r>
            <a:r>
              <a:rPr lang="en-US" altLang="zh-CN" dirty="0" smtClean="0"/>
              <a:t>(</a:t>
            </a:r>
            <a:r>
              <a:rPr lang="zh-CN" altLang="en-US" dirty="0" smtClean="0"/>
              <a:t>双亲位置</a:t>
            </a:r>
            <a:r>
              <a:rPr lang="en-US" altLang="zh-CN" dirty="0" smtClean="0"/>
              <a:t>)</a:t>
            </a:r>
            <a:r>
              <a:rPr lang="zh-CN" altLang="en-US" dirty="0" smtClean="0"/>
              <a:t>。</a:t>
            </a:r>
            <a:endParaRPr lang="en-US" altLang="zh-CN" dirty="0" smtClean="0"/>
          </a:p>
          <a:p>
            <a:r>
              <a:rPr lang="zh-CN" altLang="en-US" dirty="0">
                <a:solidFill>
                  <a:srgbClr val="3333FF"/>
                </a:solidFill>
                <a:latin typeface="楷体" panose="02010609060101010101" pitchFamily="49" charset="-122"/>
              </a:rPr>
              <a:t>树的孩子表示法</a:t>
            </a:r>
            <a:r>
              <a:rPr lang="zh-CN" altLang="en-US" dirty="0" smtClean="0"/>
              <a:t>，每个结点建立</a:t>
            </a:r>
            <a:r>
              <a:rPr lang="en-US" altLang="zh-CN" dirty="0" smtClean="0"/>
              <a:t>1</a:t>
            </a:r>
            <a:r>
              <a:rPr lang="zh-CN" altLang="en-US" dirty="0" smtClean="0"/>
              <a:t>个链表，用于存储该结点的所有孩子结点。</a:t>
            </a:r>
            <a:endParaRPr lang="en-US" altLang="zh-CN" dirty="0" smtClean="0"/>
          </a:p>
          <a:p>
            <a:r>
              <a:rPr lang="zh-CN" altLang="en-US" dirty="0">
                <a:solidFill>
                  <a:srgbClr val="3333FF"/>
                </a:solidFill>
                <a:latin typeface="楷体" panose="02010609060101010101" pitchFamily="49" charset="-122"/>
              </a:rPr>
              <a:t>树的</a:t>
            </a:r>
            <a:r>
              <a:rPr lang="zh-CN" altLang="en-US" dirty="0" smtClean="0">
                <a:solidFill>
                  <a:srgbClr val="3333FF"/>
                </a:solidFill>
                <a:latin typeface="楷体" panose="02010609060101010101" pitchFamily="49" charset="-122"/>
              </a:rPr>
              <a:t>孩子兄弟表示法</a:t>
            </a:r>
            <a:r>
              <a:rPr lang="zh-CN" altLang="en-US" dirty="0" smtClean="0"/>
              <a:t>，用二叉树的存储结构表示树，第</a:t>
            </a:r>
            <a:r>
              <a:rPr lang="en-US" altLang="zh-CN" dirty="0" smtClean="0"/>
              <a:t>1</a:t>
            </a:r>
            <a:r>
              <a:rPr lang="zh-CN" altLang="en-US" dirty="0" smtClean="0"/>
              <a:t>个孩子为左孩子，其它兄弟依次存储为右孩子。</a:t>
            </a:r>
            <a:endParaRPr lang="zh-CN" altLang="en-US" dirty="0"/>
          </a:p>
        </p:txBody>
      </p:sp>
      <p:sp>
        <p:nvSpPr>
          <p:cNvPr id="4099" name="灯片编号占位符 1"/>
          <p:cNvSpPr>
            <a:spLocks noGrp="1"/>
          </p:cNvSpPr>
          <p:nvPr>
            <p:ph type="sldNum" sz="quarter" idx="10"/>
          </p:nvPr>
        </p:nvSpPr>
        <p:spPr>
          <a:noFill/>
        </p:spPr>
        <p:txBody>
          <a:bodyPr/>
          <a:lstStyle/>
          <a:p>
            <a:fld id="{EC30E166-9A9A-4A6D-AAFD-1888A221AC64}" type="slidenum">
              <a:rPr lang="zh-CN" altLang="en-US" smtClean="0"/>
              <a:pPr/>
              <a:t>133</a:t>
            </a:fld>
            <a:endParaRPr lang="en-US" altLang="zh-CN" smtClean="0"/>
          </a:p>
        </p:txBody>
      </p:sp>
    </p:spTree>
    <p:extLst>
      <p:ext uri="{BB962C8B-B14F-4D97-AF65-F5344CB8AC3E}">
        <p14:creationId xmlns:p14="http://schemas.microsoft.com/office/powerpoint/2010/main" val="2042728036"/>
      </p:ext>
    </p:extLst>
  </p:cSld>
  <p:clrMapOvr>
    <a:masterClrMapping/>
  </p:clrMapOvr>
  <p:transition/>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a:xfrm>
            <a:off x="1000125" y="274638"/>
            <a:ext cx="7215188" cy="1143000"/>
          </a:xfrm>
        </p:spPr>
        <p:txBody>
          <a:bodyPr/>
          <a:lstStyle/>
          <a:p>
            <a:pPr eaLnBrk="1" hangingPunct="1"/>
            <a:r>
              <a:rPr lang="zh-CN" altLang="en-US" dirty="0" smtClean="0"/>
              <a:t>树的双亲表示法 </a:t>
            </a:r>
          </a:p>
        </p:txBody>
      </p:sp>
      <p:sp>
        <p:nvSpPr>
          <p:cNvPr id="158723" name="Rectangle 3"/>
          <p:cNvSpPr>
            <a:spLocks noGrp="1" noChangeArrowheads="1"/>
          </p:cNvSpPr>
          <p:nvPr>
            <p:ph idx="1"/>
          </p:nvPr>
        </p:nvSpPr>
        <p:spPr>
          <a:xfrm>
            <a:off x="1000125" y="1600200"/>
            <a:ext cx="7215188" cy="4525963"/>
          </a:xfrm>
        </p:spPr>
        <p:txBody>
          <a:bodyPr/>
          <a:lstStyle/>
          <a:p>
            <a:pPr eaLnBrk="1" hangingPunct="1"/>
            <a:r>
              <a:rPr lang="zh-CN" altLang="en-US" dirty="0" smtClean="0"/>
              <a:t>也称为</a:t>
            </a:r>
            <a:r>
              <a:rPr lang="zh-CN" altLang="en-US" dirty="0" smtClean="0">
                <a:solidFill>
                  <a:srgbClr val="0000FF"/>
                </a:solidFill>
              </a:rPr>
              <a:t>树的静态链表结构</a:t>
            </a:r>
            <a:r>
              <a:rPr lang="zh-CN" altLang="en-US" dirty="0" smtClean="0"/>
              <a:t>，它是以一组地址连续的存储空间存放树的结点，每个结点中包含数据域和整型指针域。</a:t>
            </a:r>
            <a:r>
              <a:rPr lang="zh-CN" altLang="en-US" dirty="0" smtClean="0">
                <a:solidFill>
                  <a:srgbClr val="006600"/>
                </a:solidFill>
              </a:rPr>
              <a:t>如</a:t>
            </a:r>
          </a:p>
        </p:txBody>
      </p:sp>
      <p:sp>
        <p:nvSpPr>
          <p:cNvPr id="158724" name="灯片编号占位符 13"/>
          <p:cNvSpPr>
            <a:spLocks noGrp="1"/>
          </p:cNvSpPr>
          <p:nvPr>
            <p:ph type="sldNum" sz="quarter" idx="10"/>
          </p:nvPr>
        </p:nvSpPr>
        <p:spPr>
          <a:noFill/>
        </p:spPr>
        <p:txBody>
          <a:bodyPr/>
          <a:lstStyle/>
          <a:p>
            <a:fld id="{AEFD69AF-7EE4-4DB3-92EC-19068C8F1750}" type="slidenum">
              <a:rPr lang="en-US" altLang="zh-CN" smtClean="0">
                <a:ea typeface="宋体" charset="-122"/>
              </a:rPr>
              <a:pPr/>
              <a:t>134</a:t>
            </a:fld>
            <a:endParaRPr lang="en-US" altLang="zh-CN" smtClean="0">
              <a:ea typeface="宋体" charset="-122"/>
            </a:endParaRPr>
          </a:p>
        </p:txBody>
      </p:sp>
      <p:pic>
        <p:nvPicPr>
          <p:cNvPr id="158725" name="Picture 4"/>
          <p:cNvPicPr>
            <a:picLocks noChangeAspect="1" noChangeArrowheads="1"/>
          </p:cNvPicPr>
          <p:nvPr/>
        </p:nvPicPr>
        <p:blipFill>
          <a:blip r:embed="rId2" cstate="print">
            <a:clrChange>
              <a:clrFrom>
                <a:srgbClr val="FFFFFF"/>
              </a:clrFrom>
              <a:clrTo>
                <a:srgbClr val="FFFFFF">
                  <a:alpha val="0"/>
                </a:srgbClr>
              </a:clrTo>
            </a:clrChange>
          </a:blip>
          <a:srcRect l="1190" t="34029" r="5357" b="18230"/>
          <a:stretch>
            <a:fillRect/>
          </a:stretch>
        </p:blipFill>
        <p:spPr bwMode="auto">
          <a:xfrm>
            <a:off x="1454150" y="4078288"/>
            <a:ext cx="6408738" cy="1597025"/>
          </a:xfrm>
          <a:prstGeom prst="rect">
            <a:avLst/>
          </a:prstGeom>
          <a:noFill/>
          <a:ln w="9525">
            <a:noFill/>
            <a:miter lim="800000"/>
            <a:headEnd/>
            <a:tailEnd/>
          </a:ln>
        </p:spPr>
      </p:pic>
      <p:sp>
        <p:nvSpPr>
          <p:cNvPr id="305157" name="Rectangle 5"/>
          <p:cNvSpPr>
            <a:spLocks noChangeArrowheads="1"/>
          </p:cNvSpPr>
          <p:nvPr/>
        </p:nvSpPr>
        <p:spPr bwMode="auto">
          <a:xfrm>
            <a:off x="3959225" y="4497388"/>
            <a:ext cx="719138" cy="1223962"/>
          </a:xfrm>
          <a:prstGeom prst="rect">
            <a:avLst/>
          </a:prstGeom>
          <a:solidFill>
            <a:srgbClr val="FFFF99">
              <a:alpha val="39999"/>
            </a:srgbClr>
          </a:solidFill>
          <a:ln w="12700">
            <a:solidFill>
              <a:srgbClr val="FFCC00"/>
            </a:solidFill>
            <a:miter lim="800000"/>
            <a:headEnd/>
            <a:tailEnd/>
          </a:ln>
        </p:spPr>
        <p:txBody>
          <a:bodyPr wrap="none" anchor="ctr"/>
          <a:lstStyle/>
          <a:p>
            <a:endParaRPr lang="zh-CN" altLang="en-US"/>
          </a:p>
        </p:txBody>
      </p:sp>
      <p:sp>
        <p:nvSpPr>
          <p:cNvPr id="305158" name="Rectangle 6"/>
          <p:cNvSpPr>
            <a:spLocks noChangeArrowheads="1"/>
          </p:cNvSpPr>
          <p:nvPr/>
        </p:nvSpPr>
        <p:spPr bwMode="auto">
          <a:xfrm>
            <a:off x="2987675" y="4510088"/>
            <a:ext cx="4968875" cy="1223962"/>
          </a:xfrm>
          <a:prstGeom prst="rect">
            <a:avLst/>
          </a:prstGeom>
          <a:solidFill>
            <a:srgbClr val="FFFF99">
              <a:alpha val="39999"/>
            </a:srgbClr>
          </a:solidFill>
          <a:ln w="12700">
            <a:solidFill>
              <a:srgbClr val="FFCC00"/>
            </a:solidFill>
            <a:miter lim="800000"/>
            <a:headEnd/>
            <a:tailEnd/>
          </a:ln>
        </p:spPr>
        <p:txBody>
          <a:bodyPr wrap="none" anchor="ctr"/>
          <a:lstStyle/>
          <a:p>
            <a:endParaRPr lang="zh-CN" altLang="en-US"/>
          </a:p>
        </p:txBody>
      </p:sp>
    </p:spTree>
    <p:extLst>
      <p:ext uri="{BB962C8B-B14F-4D97-AF65-F5344CB8AC3E}">
        <p14:creationId xmlns:p14="http://schemas.microsoft.com/office/powerpoint/2010/main" val="272555683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2000"/>
                                  </p:stCondLst>
                                  <p:childTnLst>
                                    <p:set>
                                      <p:cBhvr>
                                        <p:cTn id="6" dur="1" fill="hold">
                                          <p:stCondLst>
                                            <p:cond delay="0"/>
                                          </p:stCondLst>
                                        </p:cTn>
                                        <p:tgtEl>
                                          <p:spTgt spid="305157"/>
                                        </p:tgtEl>
                                        <p:attrNameLst>
                                          <p:attrName>style.visibility</p:attrName>
                                        </p:attrNameLst>
                                      </p:cBhvr>
                                      <p:to>
                                        <p:strVal val="visible"/>
                                      </p:to>
                                    </p:set>
                                    <p:animEffect transition="in" filter="wipe(up)">
                                      <p:cBhvr>
                                        <p:cTn id="7" dur="2000"/>
                                        <p:tgtEl>
                                          <p:spTgt spid="305157"/>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grpId="1" nodeType="clickEffect">
                                  <p:stCondLst>
                                    <p:cond delay="0"/>
                                  </p:stCondLst>
                                  <p:childTnLst>
                                    <p:set>
                                      <p:cBhvr>
                                        <p:cTn id="11" dur="1" fill="hold">
                                          <p:stCondLst>
                                            <p:cond delay="0"/>
                                          </p:stCondLst>
                                        </p:cTn>
                                        <p:tgtEl>
                                          <p:spTgt spid="305157"/>
                                        </p:tgtEl>
                                        <p:attrNameLst>
                                          <p:attrName>style.visibility</p:attrName>
                                        </p:attrNameLst>
                                      </p:cBhvr>
                                      <p:to>
                                        <p:strVal val="hidden"/>
                                      </p:to>
                                    </p:set>
                                  </p:childTnLst>
                                </p:cTn>
                              </p:par>
                            </p:childTnLst>
                          </p:cTn>
                        </p:par>
                        <p:par>
                          <p:cTn id="12" fill="hold">
                            <p:stCondLst>
                              <p:cond delay="0"/>
                            </p:stCondLst>
                            <p:childTnLst>
                              <p:par>
                                <p:cTn id="13" presetID="22" presetClass="entr" presetSubtype="8" fill="hold" grpId="0" nodeType="afterEffect">
                                  <p:stCondLst>
                                    <p:cond delay="0"/>
                                  </p:stCondLst>
                                  <p:childTnLst>
                                    <p:set>
                                      <p:cBhvr>
                                        <p:cTn id="14" dur="1" fill="hold">
                                          <p:stCondLst>
                                            <p:cond delay="0"/>
                                          </p:stCondLst>
                                        </p:cTn>
                                        <p:tgtEl>
                                          <p:spTgt spid="305158"/>
                                        </p:tgtEl>
                                        <p:attrNameLst>
                                          <p:attrName>style.visibility</p:attrName>
                                        </p:attrNameLst>
                                      </p:cBhvr>
                                      <p:to>
                                        <p:strVal val="visible"/>
                                      </p:to>
                                    </p:set>
                                    <p:animEffect transition="in" filter="wipe(left)">
                                      <p:cBhvr>
                                        <p:cTn id="15" dur="1000"/>
                                        <p:tgtEl>
                                          <p:spTgt spid="3051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5157" grpId="0" animBg="1"/>
      <p:bldP spid="305157" grpId="1" animBg="1"/>
      <p:bldP spid="305158" grpId="0" animBg="1"/>
    </p:bld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ChangeArrowheads="1"/>
          </p:cNvSpPr>
          <p:nvPr>
            <p:ph type="title"/>
          </p:nvPr>
        </p:nvSpPr>
        <p:spPr>
          <a:xfrm>
            <a:off x="1000125" y="274638"/>
            <a:ext cx="7215188" cy="1143000"/>
          </a:xfrm>
        </p:spPr>
        <p:txBody>
          <a:bodyPr/>
          <a:lstStyle/>
          <a:p>
            <a:pPr eaLnBrk="1" hangingPunct="1"/>
            <a:r>
              <a:rPr lang="zh-CN" altLang="en-US" dirty="0" smtClean="0"/>
              <a:t>树的双亲表示法 </a:t>
            </a:r>
          </a:p>
        </p:txBody>
      </p:sp>
      <p:sp>
        <p:nvSpPr>
          <p:cNvPr id="159747" name="Rectangle 3"/>
          <p:cNvSpPr>
            <a:spLocks noGrp="1" noChangeArrowheads="1"/>
          </p:cNvSpPr>
          <p:nvPr>
            <p:ph idx="1"/>
          </p:nvPr>
        </p:nvSpPr>
        <p:spPr>
          <a:xfrm>
            <a:off x="1000125" y="1600200"/>
            <a:ext cx="7215188" cy="4525963"/>
          </a:xfrm>
        </p:spPr>
        <p:txBody>
          <a:bodyPr/>
          <a:lstStyle/>
          <a:p>
            <a:pPr eaLnBrk="1" hangingPunct="1">
              <a:lnSpc>
                <a:spcPct val="100000"/>
              </a:lnSpc>
              <a:spcBef>
                <a:spcPts val="600"/>
              </a:spcBef>
              <a:buFontTx/>
              <a:buNone/>
            </a:pPr>
            <a:r>
              <a:rPr lang="en-US" altLang="zh-CN" dirty="0" err="1" smtClean="0"/>
              <a:t>typedef</a:t>
            </a:r>
            <a:r>
              <a:rPr lang="en-US" altLang="zh-CN" dirty="0" smtClean="0"/>
              <a:t> </a:t>
            </a:r>
            <a:r>
              <a:rPr lang="en-US" altLang="zh-CN" dirty="0" err="1" smtClean="0"/>
              <a:t>struct</a:t>
            </a:r>
            <a:r>
              <a:rPr lang="en-US" altLang="zh-CN" dirty="0" smtClean="0"/>
              <a:t> Node</a:t>
            </a:r>
          </a:p>
          <a:p>
            <a:pPr eaLnBrk="1" hangingPunct="1">
              <a:lnSpc>
                <a:spcPct val="100000"/>
              </a:lnSpc>
              <a:spcBef>
                <a:spcPts val="600"/>
              </a:spcBef>
              <a:buFontTx/>
              <a:buNone/>
            </a:pPr>
            <a:r>
              <a:rPr lang="en-US" altLang="zh-CN" dirty="0" smtClean="0"/>
              <a:t>{	Type data;  </a:t>
            </a:r>
            <a:r>
              <a:rPr lang="en-US" altLang="zh-CN" dirty="0" smtClean="0">
                <a:solidFill>
                  <a:srgbClr val="006600"/>
                </a:solidFill>
              </a:rPr>
              <a:t>//</a:t>
            </a:r>
            <a:r>
              <a:rPr lang="zh-CN" altLang="en-US" dirty="0" smtClean="0">
                <a:solidFill>
                  <a:srgbClr val="006600"/>
                </a:solidFill>
              </a:rPr>
              <a:t>数据元素</a:t>
            </a:r>
          </a:p>
          <a:p>
            <a:pPr eaLnBrk="1" hangingPunct="1">
              <a:lnSpc>
                <a:spcPct val="100000"/>
              </a:lnSpc>
              <a:spcBef>
                <a:spcPts val="600"/>
              </a:spcBef>
              <a:buFontTx/>
              <a:buNone/>
            </a:pPr>
            <a:r>
              <a:rPr lang="zh-CN" altLang="en-US" dirty="0" smtClean="0"/>
              <a:t>	</a:t>
            </a:r>
            <a:r>
              <a:rPr lang="en-US" altLang="zh-CN" dirty="0" err="1" smtClean="0"/>
              <a:t>int</a:t>
            </a:r>
            <a:r>
              <a:rPr lang="en-US" altLang="zh-CN" dirty="0" smtClean="0"/>
              <a:t> parent</a:t>
            </a:r>
            <a:r>
              <a:rPr lang="zh-CN" altLang="en-US" dirty="0" smtClean="0"/>
              <a:t>；</a:t>
            </a:r>
            <a:r>
              <a:rPr lang="en-US" altLang="zh-CN" dirty="0" smtClean="0">
                <a:solidFill>
                  <a:srgbClr val="006600"/>
                </a:solidFill>
              </a:rPr>
              <a:t>//</a:t>
            </a:r>
            <a:r>
              <a:rPr lang="zh-CN" altLang="en-US" dirty="0" smtClean="0">
                <a:solidFill>
                  <a:srgbClr val="006600"/>
                </a:solidFill>
              </a:rPr>
              <a:t>双亲位置</a:t>
            </a:r>
          </a:p>
          <a:p>
            <a:pPr eaLnBrk="1" hangingPunct="1">
              <a:lnSpc>
                <a:spcPct val="100000"/>
              </a:lnSpc>
              <a:spcBef>
                <a:spcPts val="600"/>
              </a:spcBef>
              <a:buFontTx/>
              <a:buNone/>
            </a:pPr>
            <a:r>
              <a:rPr lang="en-US" altLang="zh-CN" dirty="0" smtClean="0"/>
              <a:t>} </a:t>
            </a:r>
            <a:r>
              <a:rPr lang="en-US" altLang="zh-CN" dirty="0" err="1" smtClean="0"/>
              <a:t>TNode</a:t>
            </a:r>
            <a:r>
              <a:rPr lang="zh-CN" altLang="en-US" dirty="0" smtClean="0"/>
              <a:t>；</a:t>
            </a:r>
            <a:r>
              <a:rPr lang="en-US" altLang="zh-CN" dirty="0" smtClean="0">
                <a:solidFill>
                  <a:srgbClr val="006600"/>
                </a:solidFill>
              </a:rPr>
              <a:t>//</a:t>
            </a:r>
            <a:r>
              <a:rPr lang="zh-CN" altLang="en-US" dirty="0" smtClean="0">
                <a:solidFill>
                  <a:srgbClr val="006600"/>
                </a:solidFill>
              </a:rPr>
              <a:t>结点结构</a:t>
            </a:r>
          </a:p>
          <a:p>
            <a:pPr eaLnBrk="1" hangingPunct="1">
              <a:lnSpc>
                <a:spcPct val="100000"/>
              </a:lnSpc>
              <a:spcBef>
                <a:spcPts val="600"/>
              </a:spcBef>
              <a:buFontTx/>
              <a:buNone/>
            </a:pPr>
            <a:endParaRPr lang="en-US" altLang="zh-CN" dirty="0" smtClean="0">
              <a:solidFill>
                <a:srgbClr val="006600"/>
              </a:solidFill>
            </a:endParaRPr>
          </a:p>
          <a:p>
            <a:pPr eaLnBrk="1" hangingPunct="1">
              <a:lnSpc>
                <a:spcPct val="100000"/>
              </a:lnSpc>
              <a:spcBef>
                <a:spcPts val="600"/>
              </a:spcBef>
              <a:buFontTx/>
              <a:buNone/>
            </a:pPr>
            <a:r>
              <a:rPr lang="en-US" altLang="zh-CN" dirty="0" err="1" smtClean="0">
                <a:solidFill>
                  <a:srgbClr val="006600"/>
                </a:solidFill>
              </a:rPr>
              <a:t>typedef</a:t>
            </a:r>
            <a:r>
              <a:rPr lang="en-US" altLang="zh-CN" dirty="0" smtClean="0">
                <a:solidFill>
                  <a:srgbClr val="006600"/>
                </a:solidFill>
              </a:rPr>
              <a:t> </a:t>
            </a:r>
            <a:r>
              <a:rPr lang="en-US" altLang="zh-CN" dirty="0" err="1" smtClean="0">
                <a:solidFill>
                  <a:srgbClr val="006600"/>
                </a:solidFill>
              </a:rPr>
              <a:t>struct</a:t>
            </a:r>
            <a:endParaRPr lang="en-US" altLang="zh-CN" dirty="0" smtClean="0">
              <a:solidFill>
                <a:srgbClr val="006600"/>
              </a:solidFill>
            </a:endParaRPr>
          </a:p>
          <a:p>
            <a:pPr eaLnBrk="1" hangingPunct="1">
              <a:lnSpc>
                <a:spcPct val="100000"/>
              </a:lnSpc>
              <a:spcBef>
                <a:spcPts val="600"/>
              </a:spcBef>
              <a:buFontTx/>
              <a:buNone/>
            </a:pPr>
            <a:r>
              <a:rPr lang="en-US" altLang="zh-CN" dirty="0" smtClean="0">
                <a:solidFill>
                  <a:srgbClr val="006600"/>
                </a:solidFill>
              </a:rPr>
              <a:t>{</a:t>
            </a:r>
            <a:r>
              <a:rPr lang="en-US" altLang="zh-CN" dirty="0" smtClean="0"/>
              <a:t>	</a:t>
            </a:r>
            <a:r>
              <a:rPr lang="en-US" altLang="zh-CN" dirty="0" err="1" smtClean="0"/>
              <a:t>TNode</a:t>
            </a:r>
            <a:r>
              <a:rPr lang="en-US" altLang="zh-CN" dirty="0" smtClean="0"/>
              <a:t> tree[</a:t>
            </a:r>
            <a:r>
              <a:rPr lang="en-US" altLang="zh-CN" dirty="0" err="1" smtClean="0"/>
              <a:t>MaxSize</a:t>
            </a:r>
            <a:r>
              <a:rPr lang="en-US" altLang="zh-CN" dirty="0" smtClean="0"/>
              <a:t>]</a:t>
            </a:r>
            <a:r>
              <a:rPr lang="zh-CN" altLang="en-US" dirty="0" smtClean="0"/>
              <a:t>；</a:t>
            </a:r>
          </a:p>
          <a:p>
            <a:pPr eaLnBrk="1" hangingPunct="1">
              <a:lnSpc>
                <a:spcPct val="100000"/>
              </a:lnSpc>
              <a:spcBef>
                <a:spcPts val="600"/>
              </a:spcBef>
              <a:buFontTx/>
              <a:buNone/>
            </a:pPr>
            <a:r>
              <a:rPr lang="zh-CN" altLang="en-US" dirty="0" smtClean="0"/>
              <a:t>	</a:t>
            </a:r>
            <a:r>
              <a:rPr lang="en-US" altLang="zh-CN" dirty="0" err="1" smtClean="0">
                <a:solidFill>
                  <a:srgbClr val="006600"/>
                </a:solidFill>
              </a:rPr>
              <a:t>int</a:t>
            </a:r>
            <a:r>
              <a:rPr lang="en-US" altLang="zh-CN" dirty="0" smtClean="0">
                <a:solidFill>
                  <a:srgbClr val="006600"/>
                </a:solidFill>
              </a:rPr>
              <a:t> </a:t>
            </a:r>
            <a:r>
              <a:rPr lang="en-US" altLang="zh-CN" dirty="0" err="1" smtClean="0">
                <a:solidFill>
                  <a:srgbClr val="006600"/>
                </a:solidFill>
              </a:rPr>
              <a:t>nodenum</a:t>
            </a:r>
            <a:r>
              <a:rPr lang="zh-CN" altLang="en-US" dirty="0" smtClean="0">
                <a:solidFill>
                  <a:srgbClr val="006600"/>
                </a:solidFill>
              </a:rPr>
              <a:t>；</a:t>
            </a:r>
            <a:r>
              <a:rPr lang="en-US" altLang="zh-CN" dirty="0" smtClean="0">
                <a:solidFill>
                  <a:srgbClr val="006600"/>
                </a:solidFill>
              </a:rPr>
              <a:t>//</a:t>
            </a:r>
            <a:r>
              <a:rPr lang="zh-CN" altLang="en-US" dirty="0" smtClean="0">
                <a:solidFill>
                  <a:srgbClr val="006600"/>
                </a:solidFill>
              </a:rPr>
              <a:t>结点数</a:t>
            </a:r>
          </a:p>
          <a:p>
            <a:pPr eaLnBrk="1" hangingPunct="1">
              <a:lnSpc>
                <a:spcPct val="100000"/>
              </a:lnSpc>
              <a:spcBef>
                <a:spcPts val="600"/>
              </a:spcBef>
              <a:buFontTx/>
              <a:buNone/>
            </a:pPr>
            <a:r>
              <a:rPr lang="en-US" altLang="zh-CN" dirty="0" smtClean="0">
                <a:solidFill>
                  <a:srgbClr val="006600"/>
                </a:solidFill>
              </a:rPr>
              <a:t>} </a:t>
            </a:r>
            <a:r>
              <a:rPr lang="en-US" altLang="zh-CN" dirty="0" err="1" smtClean="0">
                <a:solidFill>
                  <a:srgbClr val="006600"/>
                </a:solidFill>
              </a:rPr>
              <a:t>PTree</a:t>
            </a:r>
            <a:r>
              <a:rPr lang="zh-CN" altLang="en-US" dirty="0" smtClean="0">
                <a:solidFill>
                  <a:srgbClr val="006600"/>
                </a:solidFill>
              </a:rPr>
              <a:t>；</a:t>
            </a:r>
            <a:r>
              <a:rPr lang="en-US" altLang="zh-CN" dirty="0" smtClean="0">
                <a:solidFill>
                  <a:srgbClr val="006600"/>
                </a:solidFill>
              </a:rPr>
              <a:t>//</a:t>
            </a:r>
            <a:r>
              <a:rPr lang="zh-CN" altLang="en-US" dirty="0" smtClean="0">
                <a:solidFill>
                  <a:srgbClr val="CC0000"/>
                </a:solidFill>
              </a:rPr>
              <a:t>树的存储结构</a:t>
            </a:r>
          </a:p>
        </p:txBody>
      </p:sp>
      <p:sp>
        <p:nvSpPr>
          <p:cNvPr id="159748" name="灯片编号占位符 11"/>
          <p:cNvSpPr>
            <a:spLocks noGrp="1"/>
          </p:cNvSpPr>
          <p:nvPr>
            <p:ph type="sldNum" sz="quarter" idx="10"/>
          </p:nvPr>
        </p:nvSpPr>
        <p:spPr>
          <a:noFill/>
        </p:spPr>
        <p:txBody>
          <a:bodyPr/>
          <a:lstStyle/>
          <a:p>
            <a:fld id="{6AF4C106-56D3-4EFD-9B76-645A6ED5D2A7}" type="slidenum">
              <a:rPr lang="en-US" altLang="zh-CN" smtClean="0">
                <a:ea typeface="宋体" charset="-122"/>
              </a:rPr>
              <a:pPr/>
              <a:t>135</a:t>
            </a:fld>
            <a:endParaRPr lang="en-US" altLang="zh-CN" smtClean="0">
              <a:ea typeface="宋体" charset="-122"/>
            </a:endParaRPr>
          </a:p>
        </p:txBody>
      </p:sp>
      <p:sp>
        <p:nvSpPr>
          <p:cNvPr id="159749" name="Text Box 5"/>
          <p:cNvSpPr txBox="1">
            <a:spLocks noChangeArrowheads="1"/>
          </p:cNvSpPr>
          <p:nvPr/>
        </p:nvSpPr>
        <p:spPr bwMode="auto">
          <a:xfrm>
            <a:off x="6072188" y="1989138"/>
            <a:ext cx="2028825" cy="3416300"/>
          </a:xfrm>
          <a:prstGeom prst="rect">
            <a:avLst/>
          </a:prstGeom>
          <a:solidFill>
            <a:srgbClr val="FFFFFF"/>
          </a:solidFill>
          <a:ln w="15875">
            <a:solidFill>
              <a:srgbClr val="008000"/>
            </a:solidFill>
            <a:miter lim="800000"/>
            <a:headEnd/>
            <a:tailEnd/>
          </a:ln>
        </p:spPr>
        <p:txBody>
          <a:bodyPr>
            <a:spAutoFit/>
          </a:bodyPr>
          <a:lstStyle/>
          <a:p>
            <a:pPr>
              <a:spcBef>
                <a:spcPct val="50000"/>
              </a:spcBef>
            </a:pPr>
            <a:r>
              <a:rPr lang="zh-CN" altLang="en-US" sz="2400" b="1" dirty="0">
                <a:latin typeface="楷体" pitchFamily="49" charset="-122"/>
                <a:ea typeface="楷体" pitchFamily="49" charset="-122"/>
              </a:rPr>
              <a:t>在这种存储结构上，求指定结点的双亲结点和根结点的操作很方便，但求指定结点的孩子结点则需要遍历整个结构。</a:t>
            </a:r>
          </a:p>
        </p:txBody>
      </p:sp>
    </p:spTree>
    <p:extLst>
      <p:ext uri="{BB962C8B-B14F-4D97-AF65-F5344CB8AC3E}">
        <p14:creationId xmlns:p14="http://schemas.microsoft.com/office/powerpoint/2010/main" val="3537133733"/>
      </p:ext>
    </p:extLst>
  </p:cSld>
  <p:clrMapOvr>
    <a:masterClrMapping/>
  </p:clrMapOvr>
  <p:transition/>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a:xfrm>
            <a:off x="1000125" y="274638"/>
            <a:ext cx="7215188" cy="1143000"/>
          </a:xfrm>
        </p:spPr>
        <p:txBody>
          <a:bodyPr/>
          <a:lstStyle/>
          <a:p>
            <a:pPr eaLnBrk="1" hangingPunct="1"/>
            <a:r>
              <a:rPr lang="zh-CN" altLang="en-US" dirty="0" smtClean="0"/>
              <a:t>树的孩子表示法</a:t>
            </a:r>
          </a:p>
        </p:txBody>
      </p:sp>
      <p:sp>
        <p:nvSpPr>
          <p:cNvPr id="160771" name="Rectangle 3"/>
          <p:cNvSpPr>
            <a:spLocks noGrp="1" noChangeArrowheads="1"/>
          </p:cNvSpPr>
          <p:nvPr>
            <p:ph idx="1"/>
          </p:nvPr>
        </p:nvSpPr>
        <p:spPr>
          <a:xfrm>
            <a:off x="1000125" y="1600200"/>
            <a:ext cx="7215188" cy="4525963"/>
          </a:xfrm>
        </p:spPr>
        <p:txBody>
          <a:bodyPr/>
          <a:lstStyle/>
          <a:p>
            <a:pPr eaLnBrk="1" hangingPunct="1"/>
            <a:r>
              <a:rPr lang="zh-CN" altLang="en-US" dirty="0" smtClean="0"/>
              <a:t>每个结点建立一个链表，该链表由它的孩子结点构成。其中，叶子结点产生空链表。</a:t>
            </a:r>
          </a:p>
          <a:p>
            <a:pPr eaLnBrk="1" hangingPunct="1"/>
            <a:r>
              <a:rPr lang="zh-CN" altLang="en-US" dirty="0" smtClean="0"/>
              <a:t>在链表中</a:t>
            </a:r>
            <a:r>
              <a:rPr lang="en-US" altLang="zh-CN" dirty="0" smtClean="0"/>
              <a:t>,  </a:t>
            </a:r>
            <a:r>
              <a:rPr lang="zh-CN" altLang="en-US" dirty="0" smtClean="0"/>
              <a:t>孩子域</a:t>
            </a:r>
            <a:r>
              <a:rPr lang="en-US" altLang="zh-CN" dirty="0" smtClean="0"/>
              <a:t>(</a:t>
            </a:r>
            <a:r>
              <a:rPr lang="zh-CN" altLang="en-US" dirty="0" smtClean="0"/>
              <a:t>即数据域</a:t>
            </a:r>
            <a:r>
              <a:rPr lang="en-US" altLang="zh-CN" dirty="0" smtClean="0"/>
              <a:t>)</a:t>
            </a:r>
            <a:r>
              <a:rPr lang="zh-CN" altLang="en-US" dirty="0" smtClean="0"/>
              <a:t>存放孩子结点在顺序表中的位置</a:t>
            </a:r>
            <a:r>
              <a:rPr lang="en-US" altLang="zh-CN" dirty="0" smtClean="0">
                <a:solidFill>
                  <a:srgbClr val="006600"/>
                </a:solidFill>
              </a:rPr>
              <a:t>(</a:t>
            </a:r>
            <a:r>
              <a:rPr lang="zh-CN" altLang="en-US" dirty="0" smtClean="0">
                <a:solidFill>
                  <a:srgbClr val="006600"/>
                </a:solidFill>
              </a:rPr>
              <a:t>下标</a:t>
            </a:r>
            <a:r>
              <a:rPr lang="en-US" altLang="zh-CN" dirty="0" smtClean="0">
                <a:solidFill>
                  <a:srgbClr val="006600"/>
                </a:solidFill>
              </a:rPr>
              <a:t>)</a:t>
            </a:r>
            <a:r>
              <a:rPr lang="zh-CN" altLang="en-US" dirty="0" smtClean="0"/>
              <a:t>。</a:t>
            </a:r>
          </a:p>
          <a:p>
            <a:pPr eaLnBrk="1" hangingPunct="1"/>
            <a:r>
              <a:rPr lang="zh-CN" altLang="en-US" dirty="0" smtClean="0"/>
              <a:t>由</a:t>
            </a:r>
            <a:r>
              <a:rPr lang="en-US" altLang="zh-CN" dirty="0" smtClean="0"/>
              <a:t>n</a:t>
            </a:r>
            <a:r>
              <a:rPr lang="zh-CN" altLang="en-US" dirty="0" smtClean="0"/>
              <a:t>个结点的元素值和指向孩子链表的</a:t>
            </a:r>
            <a:r>
              <a:rPr lang="zh-CN" altLang="en-US" dirty="0" smtClean="0">
                <a:solidFill>
                  <a:srgbClr val="C00000"/>
                </a:solidFill>
              </a:rPr>
              <a:t>头指针</a:t>
            </a:r>
            <a:r>
              <a:rPr lang="zh-CN" altLang="en-US" dirty="0" smtClean="0"/>
              <a:t>再构成</a:t>
            </a:r>
            <a:r>
              <a:rPr lang="en-US" altLang="zh-CN" dirty="0" smtClean="0"/>
              <a:t>1</a:t>
            </a:r>
            <a:r>
              <a:rPr lang="zh-CN" altLang="en-US" dirty="0" smtClean="0"/>
              <a:t>个线性表</a:t>
            </a:r>
            <a:r>
              <a:rPr lang="en-US" altLang="zh-CN" dirty="0" smtClean="0"/>
              <a:t>(</a:t>
            </a:r>
            <a:r>
              <a:rPr lang="zh-CN" altLang="en-US" dirty="0" smtClean="0"/>
              <a:t>顺序存储结构</a:t>
            </a:r>
            <a:r>
              <a:rPr lang="en-US" altLang="zh-CN" dirty="0" smtClean="0"/>
              <a:t>)</a:t>
            </a:r>
            <a:r>
              <a:rPr lang="zh-CN" altLang="en-US" dirty="0" smtClean="0"/>
              <a:t>。</a:t>
            </a:r>
          </a:p>
        </p:txBody>
      </p:sp>
      <p:sp>
        <p:nvSpPr>
          <p:cNvPr id="160772" name="灯片编号占位符 10"/>
          <p:cNvSpPr>
            <a:spLocks noGrp="1"/>
          </p:cNvSpPr>
          <p:nvPr>
            <p:ph type="sldNum" sz="quarter" idx="10"/>
          </p:nvPr>
        </p:nvSpPr>
        <p:spPr>
          <a:noFill/>
        </p:spPr>
        <p:txBody>
          <a:bodyPr/>
          <a:lstStyle/>
          <a:p>
            <a:fld id="{0256D10C-3645-4ADC-940E-10EE59096BA1}" type="slidenum">
              <a:rPr lang="en-US" altLang="zh-CN" smtClean="0">
                <a:ea typeface="宋体" charset="-122"/>
              </a:rPr>
              <a:pPr/>
              <a:t>136</a:t>
            </a:fld>
            <a:endParaRPr lang="en-US" altLang="zh-CN" smtClean="0">
              <a:ea typeface="宋体" charset="-122"/>
            </a:endParaRPr>
          </a:p>
        </p:txBody>
      </p:sp>
    </p:spTree>
    <p:extLst>
      <p:ext uri="{BB962C8B-B14F-4D97-AF65-F5344CB8AC3E}">
        <p14:creationId xmlns:p14="http://schemas.microsoft.com/office/powerpoint/2010/main" val="1269816433"/>
      </p:ext>
    </p:extLst>
  </p:cSld>
  <p:clrMapOvr>
    <a:masterClrMapping/>
  </p:clrMapOvr>
  <p:transition/>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title"/>
          </p:nvPr>
        </p:nvSpPr>
        <p:spPr>
          <a:xfrm>
            <a:off x="1000125" y="274638"/>
            <a:ext cx="7215188" cy="1143000"/>
          </a:xfrm>
        </p:spPr>
        <p:txBody>
          <a:bodyPr/>
          <a:lstStyle/>
          <a:p>
            <a:pPr eaLnBrk="1" hangingPunct="1"/>
            <a:r>
              <a:rPr lang="zh-CN" altLang="en-US" smtClean="0"/>
              <a:t>树的孩子表示法</a:t>
            </a:r>
          </a:p>
        </p:txBody>
      </p:sp>
      <p:sp>
        <p:nvSpPr>
          <p:cNvPr id="161795" name="灯片编号占位符 22"/>
          <p:cNvSpPr>
            <a:spLocks noGrp="1"/>
          </p:cNvSpPr>
          <p:nvPr>
            <p:ph type="sldNum" sz="quarter" idx="10"/>
          </p:nvPr>
        </p:nvSpPr>
        <p:spPr>
          <a:noFill/>
        </p:spPr>
        <p:txBody>
          <a:bodyPr/>
          <a:lstStyle/>
          <a:p>
            <a:fld id="{C3A13772-54C9-43C2-813D-2CD51A3B40D9}" type="slidenum">
              <a:rPr lang="en-US" altLang="zh-CN" smtClean="0">
                <a:ea typeface="宋体" charset="-122"/>
              </a:rPr>
              <a:pPr/>
              <a:t>137</a:t>
            </a:fld>
            <a:endParaRPr lang="en-US" altLang="zh-CN" smtClean="0">
              <a:ea typeface="宋体" charset="-122"/>
            </a:endParaRPr>
          </a:p>
        </p:txBody>
      </p:sp>
      <p:pic>
        <p:nvPicPr>
          <p:cNvPr id="161796" name="Picture 4"/>
          <p:cNvPicPr>
            <a:picLocks noChangeAspect="1" noChangeArrowheads="1"/>
          </p:cNvPicPr>
          <p:nvPr/>
        </p:nvPicPr>
        <p:blipFill>
          <a:blip r:embed="rId2" cstate="print">
            <a:clrChange>
              <a:clrFrom>
                <a:srgbClr val="FFFFFF"/>
              </a:clrFrom>
              <a:clrTo>
                <a:srgbClr val="FFFFFF">
                  <a:alpha val="0"/>
                </a:srgbClr>
              </a:clrTo>
            </a:clrChange>
          </a:blip>
          <a:srcRect l="4140" t="22145" r="3726" b="9596"/>
          <a:stretch>
            <a:fillRect/>
          </a:stretch>
        </p:blipFill>
        <p:spPr bwMode="auto">
          <a:xfrm>
            <a:off x="1214438" y="1785938"/>
            <a:ext cx="6637337" cy="3671887"/>
          </a:xfrm>
          <a:prstGeom prst="rect">
            <a:avLst/>
          </a:prstGeom>
          <a:noFill/>
          <a:ln w="9525">
            <a:noFill/>
            <a:miter lim="800000"/>
            <a:headEnd/>
            <a:tailEnd/>
          </a:ln>
        </p:spPr>
      </p:pic>
      <p:grpSp>
        <p:nvGrpSpPr>
          <p:cNvPr id="2" name="Group 14"/>
          <p:cNvGrpSpPr>
            <a:grpSpLocks/>
          </p:cNvGrpSpPr>
          <p:nvPr/>
        </p:nvGrpSpPr>
        <p:grpSpPr bwMode="auto">
          <a:xfrm>
            <a:off x="1262064" y="2216150"/>
            <a:ext cx="3095625" cy="3673476"/>
            <a:chOff x="861" y="1615"/>
            <a:chExt cx="1950" cy="2314"/>
          </a:xfrm>
        </p:grpSpPr>
        <p:sp>
          <p:nvSpPr>
            <p:cNvPr id="161807" name="Rectangle 8"/>
            <p:cNvSpPr>
              <a:spLocks noChangeArrowheads="1"/>
            </p:cNvSpPr>
            <p:nvPr/>
          </p:nvSpPr>
          <p:spPr bwMode="auto">
            <a:xfrm>
              <a:off x="861" y="3703"/>
              <a:ext cx="1950" cy="226"/>
            </a:xfrm>
            <a:prstGeom prst="rect">
              <a:avLst/>
            </a:prstGeom>
            <a:solidFill>
              <a:srgbClr val="FFFF99">
                <a:alpha val="50195"/>
              </a:srgbClr>
            </a:solidFill>
            <a:ln w="12700">
              <a:solidFill>
                <a:srgbClr val="FFCC00"/>
              </a:solidFill>
              <a:miter lim="800000"/>
              <a:headEnd/>
              <a:tailEnd/>
            </a:ln>
          </p:spPr>
          <p:txBody>
            <a:bodyPr lIns="0" tIns="0" rIns="0" bIns="0" anchor="ctr"/>
            <a:lstStyle/>
            <a:p>
              <a:r>
                <a:rPr lang="en-US" altLang="zh-CN" b="1" dirty="0" err="1" smtClean="0">
                  <a:latin typeface="Times New Roman" pitchFamily="18" charset="0"/>
                  <a:ea typeface="楷体_GB2312" pitchFamily="49" charset="-122"/>
                  <a:cs typeface="Times New Roman" pitchFamily="18" charset="0"/>
                </a:rPr>
                <a:t>Tchild</a:t>
              </a:r>
              <a:r>
                <a:rPr lang="en-US" altLang="zh-CN" b="1" dirty="0" smtClean="0">
                  <a:latin typeface="Times New Roman" pitchFamily="18" charset="0"/>
                  <a:ea typeface="楷体_GB2312" pitchFamily="49" charset="-122"/>
                  <a:cs typeface="Times New Roman" pitchFamily="18" charset="0"/>
                </a:rPr>
                <a:t>  T[</a:t>
              </a:r>
              <a:r>
                <a:rPr lang="en-US" altLang="zh-CN" b="1" dirty="0" err="1" smtClean="0">
                  <a:latin typeface="Times New Roman" pitchFamily="18" charset="0"/>
                  <a:ea typeface="楷体_GB2312" pitchFamily="49" charset="-122"/>
                  <a:cs typeface="Times New Roman" pitchFamily="18" charset="0"/>
                </a:rPr>
                <a:t>MaxSize</a:t>
              </a:r>
              <a:r>
                <a:rPr lang="en-US" altLang="zh-CN" b="1" dirty="0">
                  <a:latin typeface="Times New Roman" pitchFamily="18" charset="0"/>
                  <a:ea typeface="楷体_GB2312" pitchFamily="49" charset="-122"/>
                  <a:cs typeface="Times New Roman" pitchFamily="18" charset="0"/>
                </a:rPr>
                <a:t>];</a:t>
              </a:r>
            </a:p>
          </p:txBody>
        </p:sp>
        <p:sp>
          <p:nvSpPr>
            <p:cNvPr id="161808" name="Rectangle 11"/>
            <p:cNvSpPr>
              <a:spLocks noChangeArrowheads="1"/>
            </p:cNvSpPr>
            <p:nvPr/>
          </p:nvSpPr>
          <p:spPr bwMode="auto">
            <a:xfrm>
              <a:off x="1202" y="1615"/>
              <a:ext cx="680" cy="2087"/>
            </a:xfrm>
            <a:prstGeom prst="rect">
              <a:avLst/>
            </a:prstGeom>
            <a:solidFill>
              <a:srgbClr val="FFFF99">
                <a:alpha val="50195"/>
              </a:srgbClr>
            </a:solidFill>
            <a:ln w="12700">
              <a:solidFill>
                <a:srgbClr val="FFCC00"/>
              </a:solidFill>
              <a:miter lim="800000"/>
              <a:headEnd/>
              <a:tailEnd/>
            </a:ln>
          </p:spPr>
          <p:txBody>
            <a:bodyPr wrap="none" anchor="ctr"/>
            <a:lstStyle/>
            <a:p>
              <a:endParaRPr lang="zh-CN" altLang="en-US"/>
            </a:p>
          </p:txBody>
        </p:sp>
      </p:grpSp>
      <p:grpSp>
        <p:nvGrpSpPr>
          <p:cNvPr id="3" name="Group 13"/>
          <p:cNvGrpSpPr>
            <a:grpSpLocks/>
          </p:cNvGrpSpPr>
          <p:nvPr/>
        </p:nvGrpSpPr>
        <p:grpSpPr bwMode="auto">
          <a:xfrm>
            <a:off x="2235200" y="4017963"/>
            <a:ext cx="4824413" cy="1871662"/>
            <a:chOff x="1474" y="2750"/>
            <a:chExt cx="3039" cy="1179"/>
          </a:xfrm>
        </p:grpSpPr>
        <p:sp>
          <p:nvSpPr>
            <p:cNvPr id="161804" name="Rectangle 9"/>
            <p:cNvSpPr>
              <a:spLocks noChangeArrowheads="1"/>
            </p:cNvSpPr>
            <p:nvPr/>
          </p:nvSpPr>
          <p:spPr bwMode="auto">
            <a:xfrm>
              <a:off x="2880" y="3294"/>
              <a:ext cx="1633" cy="635"/>
            </a:xfrm>
            <a:prstGeom prst="rect">
              <a:avLst/>
            </a:prstGeom>
            <a:solidFill>
              <a:srgbClr val="CCFFFF"/>
            </a:solidFill>
            <a:ln w="12700">
              <a:solidFill>
                <a:srgbClr val="008000"/>
              </a:solidFill>
              <a:miter lim="800000"/>
              <a:headEnd/>
              <a:tailEnd/>
            </a:ln>
          </p:spPr>
          <p:txBody>
            <a:bodyPr lIns="0" tIns="0" rIns="0" bIns="0" anchor="ctr"/>
            <a:lstStyle/>
            <a:p>
              <a:pPr marL="357188" indent="-357188">
                <a:lnSpc>
                  <a:spcPct val="80000"/>
                </a:lnSpc>
                <a:buClr>
                  <a:srgbClr val="006600"/>
                </a:buClr>
              </a:pPr>
              <a:r>
                <a:rPr lang="en-US" altLang="zh-CN" b="1" dirty="0" err="1">
                  <a:latin typeface="Times New Roman" pitchFamily="18" charset="0"/>
                  <a:ea typeface="楷体_GB2312" pitchFamily="49" charset="-122"/>
                  <a:cs typeface="Times New Roman" pitchFamily="18" charset="0"/>
                </a:rPr>
                <a:t>typedef</a:t>
              </a:r>
              <a:r>
                <a:rPr lang="en-US" altLang="zh-CN" b="1" dirty="0">
                  <a:latin typeface="Times New Roman" pitchFamily="18" charset="0"/>
                  <a:ea typeface="楷体_GB2312" pitchFamily="49" charset="-122"/>
                  <a:cs typeface="Times New Roman" pitchFamily="18" charset="0"/>
                </a:rPr>
                <a:t>  </a:t>
              </a:r>
              <a:r>
                <a:rPr lang="en-US" altLang="zh-CN" b="1" dirty="0" err="1" smtClean="0">
                  <a:latin typeface="Times New Roman" pitchFamily="18" charset="0"/>
                  <a:ea typeface="楷体_GB2312" pitchFamily="49" charset="-122"/>
                  <a:cs typeface="Times New Roman" pitchFamily="18" charset="0"/>
                </a:rPr>
                <a:t>struct</a:t>
              </a:r>
              <a:endParaRPr lang="en-US" altLang="zh-CN" b="1" dirty="0" smtClean="0">
                <a:latin typeface="Times New Roman" pitchFamily="18" charset="0"/>
                <a:ea typeface="楷体_GB2312" pitchFamily="49" charset="-122"/>
                <a:cs typeface="Times New Roman" pitchFamily="18" charset="0"/>
              </a:endParaRPr>
            </a:p>
            <a:p>
              <a:pPr marL="357188" indent="-357188">
                <a:lnSpc>
                  <a:spcPct val="80000"/>
                </a:lnSpc>
                <a:buClr>
                  <a:srgbClr val="006600"/>
                </a:buClr>
              </a:pPr>
              <a:r>
                <a:rPr lang="en-US" altLang="zh-CN" b="1" dirty="0" smtClean="0">
                  <a:latin typeface="Times New Roman" pitchFamily="18" charset="0"/>
                  <a:ea typeface="楷体_GB2312" pitchFamily="49" charset="-122"/>
                  <a:cs typeface="Times New Roman" pitchFamily="18" charset="0"/>
                </a:rPr>
                <a:t>{</a:t>
              </a:r>
              <a:r>
                <a:rPr lang="en-US" altLang="zh-CN" b="1" dirty="0">
                  <a:latin typeface="Times New Roman" pitchFamily="18" charset="0"/>
                  <a:ea typeface="楷体_GB2312" pitchFamily="49" charset="-122"/>
                  <a:cs typeface="Times New Roman" pitchFamily="18" charset="0"/>
                </a:rPr>
                <a:t>	Type  data;</a:t>
              </a:r>
            </a:p>
            <a:p>
              <a:pPr marL="357188" indent="-357188">
                <a:lnSpc>
                  <a:spcPct val="80000"/>
                </a:lnSpc>
                <a:buClr>
                  <a:srgbClr val="006600"/>
                </a:buClr>
              </a:pPr>
              <a:r>
                <a:rPr lang="en-US" altLang="zh-CN" b="1" dirty="0">
                  <a:latin typeface="Times New Roman" pitchFamily="18" charset="0"/>
                  <a:ea typeface="楷体_GB2312" pitchFamily="49" charset="-122"/>
                  <a:cs typeface="Times New Roman" pitchFamily="18" charset="0"/>
                </a:rPr>
                <a:t>	</a:t>
              </a:r>
              <a:r>
                <a:rPr lang="en-US" altLang="zh-CN" b="1" dirty="0" err="1" smtClean="0">
                  <a:latin typeface="Times New Roman" pitchFamily="18" charset="0"/>
                  <a:ea typeface="楷体_GB2312" pitchFamily="49" charset="-122"/>
                  <a:cs typeface="Times New Roman" pitchFamily="18" charset="0"/>
                </a:rPr>
                <a:t>Tnode</a:t>
              </a:r>
              <a:r>
                <a:rPr lang="en-US" altLang="zh-CN" b="1" dirty="0" smtClean="0">
                  <a:latin typeface="Times New Roman" pitchFamily="18" charset="0"/>
                  <a:ea typeface="楷体_GB2312" pitchFamily="49" charset="-122"/>
                  <a:cs typeface="Times New Roman" pitchFamily="18" charset="0"/>
                </a:rPr>
                <a:t>  </a:t>
              </a:r>
              <a:r>
                <a:rPr lang="en-US" altLang="zh-CN" b="1" dirty="0" err="1">
                  <a:latin typeface="Times New Roman" pitchFamily="18" charset="0"/>
                  <a:ea typeface="楷体_GB2312" pitchFamily="49" charset="-122"/>
                  <a:cs typeface="Times New Roman" pitchFamily="18" charset="0"/>
                </a:rPr>
                <a:t>firstchild</a:t>
              </a:r>
              <a:r>
                <a:rPr lang="en-US" altLang="zh-CN" b="1" dirty="0">
                  <a:latin typeface="Times New Roman" pitchFamily="18" charset="0"/>
                  <a:ea typeface="楷体_GB2312" pitchFamily="49" charset="-122"/>
                  <a:cs typeface="Times New Roman" pitchFamily="18" charset="0"/>
                </a:rPr>
                <a:t>;</a:t>
              </a:r>
              <a:endParaRPr lang="en-US" altLang="zh-CN" b="1" dirty="0">
                <a:solidFill>
                  <a:srgbClr val="006600"/>
                </a:solidFill>
                <a:latin typeface="Times New Roman" pitchFamily="18" charset="0"/>
                <a:ea typeface="楷体_GB2312" pitchFamily="49" charset="-122"/>
                <a:cs typeface="Times New Roman" pitchFamily="18" charset="0"/>
              </a:endParaRPr>
            </a:p>
            <a:p>
              <a:pPr marL="357188" indent="-357188">
                <a:lnSpc>
                  <a:spcPct val="80000"/>
                </a:lnSpc>
                <a:buClr>
                  <a:srgbClr val="006600"/>
                </a:buClr>
              </a:pPr>
              <a:r>
                <a:rPr lang="en-US" altLang="zh-CN" b="1" dirty="0">
                  <a:latin typeface="Times New Roman" pitchFamily="18" charset="0"/>
                  <a:ea typeface="楷体_GB2312" pitchFamily="49" charset="-122"/>
                  <a:cs typeface="Times New Roman" pitchFamily="18" charset="0"/>
                </a:rPr>
                <a:t>} </a:t>
              </a:r>
              <a:r>
                <a:rPr lang="en-US" altLang="zh-CN" b="1" dirty="0" err="1" smtClean="0">
                  <a:latin typeface="Times New Roman" pitchFamily="18" charset="0"/>
                  <a:ea typeface="楷体_GB2312" pitchFamily="49" charset="-122"/>
                  <a:cs typeface="Times New Roman" pitchFamily="18" charset="0"/>
                </a:rPr>
                <a:t>Tchild</a:t>
              </a:r>
              <a:r>
                <a:rPr lang="en-US" altLang="zh-CN" b="1" dirty="0" smtClean="0">
                  <a:latin typeface="Times New Roman" pitchFamily="18" charset="0"/>
                  <a:ea typeface="楷体_GB2312" pitchFamily="49" charset="-122"/>
                  <a:cs typeface="Times New Roman" pitchFamily="18" charset="0"/>
                </a:rPr>
                <a:t>;</a:t>
              </a:r>
              <a:endParaRPr lang="en-US" altLang="zh-CN" b="1" dirty="0">
                <a:latin typeface="Times New Roman" pitchFamily="18" charset="0"/>
                <a:ea typeface="楷体_GB2312" pitchFamily="49" charset="-122"/>
                <a:cs typeface="Times New Roman" pitchFamily="18" charset="0"/>
              </a:endParaRPr>
            </a:p>
          </p:txBody>
        </p:sp>
        <p:sp>
          <p:nvSpPr>
            <p:cNvPr id="161805" name="Line 10"/>
            <p:cNvSpPr>
              <a:spLocks noChangeShapeType="1"/>
            </p:cNvSpPr>
            <p:nvPr/>
          </p:nvSpPr>
          <p:spPr bwMode="auto">
            <a:xfrm flipH="1" flipV="1">
              <a:off x="2200" y="3158"/>
              <a:ext cx="680" cy="136"/>
            </a:xfrm>
            <a:prstGeom prst="line">
              <a:avLst/>
            </a:prstGeom>
            <a:noFill/>
            <a:ln w="12700">
              <a:solidFill>
                <a:srgbClr val="008000"/>
              </a:solidFill>
              <a:round/>
              <a:headEnd/>
              <a:tailEnd/>
            </a:ln>
          </p:spPr>
          <p:txBody>
            <a:bodyPr/>
            <a:lstStyle/>
            <a:p>
              <a:endParaRPr lang="zh-CN" altLang="en-US"/>
            </a:p>
          </p:txBody>
        </p:sp>
        <p:sp>
          <p:nvSpPr>
            <p:cNvPr id="161806" name="Rectangle 12"/>
            <p:cNvSpPr>
              <a:spLocks noChangeArrowheads="1"/>
            </p:cNvSpPr>
            <p:nvPr/>
          </p:nvSpPr>
          <p:spPr bwMode="auto">
            <a:xfrm>
              <a:off x="1474" y="2750"/>
              <a:ext cx="771" cy="408"/>
            </a:xfrm>
            <a:prstGeom prst="rect">
              <a:avLst/>
            </a:prstGeom>
            <a:solidFill>
              <a:srgbClr val="99CC00">
                <a:alpha val="50195"/>
              </a:srgbClr>
            </a:solidFill>
            <a:ln w="12700">
              <a:solidFill>
                <a:srgbClr val="008000"/>
              </a:solidFill>
              <a:miter lim="800000"/>
              <a:headEnd/>
              <a:tailEnd/>
            </a:ln>
          </p:spPr>
          <p:txBody>
            <a:bodyPr wrap="none" anchor="ctr"/>
            <a:lstStyle/>
            <a:p>
              <a:endParaRPr lang="zh-CN" altLang="en-US"/>
            </a:p>
          </p:txBody>
        </p:sp>
      </p:grpSp>
      <p:sp>
        <p:nvSpPr>
          <p:cNvPr id="308241" name="Rectangle 17"/>
          <p:cNvSpPr>
            <a:spLocks noChangeArrowheads="1"/>
          </p:cNvSpPr>
          <p:nvPr/>
        </p:nvSpPr>
        <p:spPr bwMode="auto">
          <a:xfrm>
            <a:off x="3759200" y="2217738"/>
            <a:ext cx="4189413" cy="615950"/>
          </a:xfrm>
          <a:prstGeom prst="rect">
            <a:avLst/>
          </a:prstGeom>
          <a:solidFill>
            <a:srgbClr val="FFFF99">
              <a:alpha val="50195"/>
            </a:srgbClr>
          </a:solidFill>
          <a:ln w="12700">
            <a:solidFill>
              <a:srgbClr val="33CCCC"/>
            </a:solidFill>
            <a:miter lim="800000"/>
            <a:headEnd/>
            <a:tailEnd/>
          </a:ln>
        </p:spPr>
        <p:txBody>
          <a:bodyPr wrap="none" anchor="ctr"/>
          <a:lstStyle/>
          <a:p>
            <a:endParaRPr lang="zh-CN" altLang="en-US"/>
          </a:p>
        </p:txBody>
      </p:sp>
      <p:grpSp>
        <p:nvGrpSpPr>
          <p:cNvPr id="4" name="Group 19"/>
          <p:cNvGrpSpPr>
            <a:grpSpLocks/>
          </p:cNvGrpSpPr>
          <p:nvPr/>
        </p:nvGrpSpPr>
        <p:grpSpPr bwMode="auto">
          <a:xfrm>
            <a:off x="5429252" y="2157413"/>
            <a:ext cx="2493963" cy="2616200"/>
            <a:chOff x="3486" y="1578"/>
            <a:chExt cx="1571" cy="1648"/>
          </a:xfrm>
        </p:grpSpPr>
        <p:sp>
          <p:nvSpPr>
            <p:cNvPr id="161801" name="Line 7"/>
            <p:cNvSpPr>
              <a:spLocks noChangeShapeType="1"/>
            </p:cNvSpPr>
            <p:nvPr/>
          </p:nvSpPr>
          <p:spPr bwMode="auto">
            <a:xfrm flipH="1" flipV="1">
              <a:off x="4513" y="2024"/>
              <a:ext cx="1" cy="552"/>
            </a:xfrm>
            <a:prstGeom prst="line">
              <a:avLst/>
            </a:prstGeom>
            <a:noFill/>
            <a:ln w="12700">
              <a:solidFill>
                <a:srgbClr val="008000"/>
              </a:solidFill>
              <a:round/>
              <a:headEnd/>
              <a:tailEnd type="triangle" w="med" len="med"/>
            </a:ln>
          </p:spPr>
          <p:txBody>
            <a:bodyPr/>
            <a:lstStyle/>
            <a:p>
              <a:endParaRPr lang="zh-CN" altLang="en-US"/>
            </a:p>
          </p:txBody>
        </p:sp>
        <p:sp>
          <p:nvSpPr>
            <p:cNvPr id="161802" name="Rectangle 15"/>
            <p:cNvSpPr>
              <a:spLocks noChangeArrowheads="1"/>
            </p:cNvSpPr>
            <p:nvPr/>
          </p:nvSpPr>
          <p:spPr bwMode="auto">
            <a:xfrm>
              <a:off x="3486" y="2581"/>
              <a:ext cx="1526" cy="645"/>
            </a:xfrm>
            <a:prstGeom prst="rect">
              <a:avLst/>
            </a:prstGeom>
            <a:solidFill>
              <a:srgbClr val="FFFF99">
                <a:alpha val="50195"/>
              </a:srgbClr>
            </a:solidFill>
            <a:ln w="12700">
              <a:solidFill>
                <a:srgbClr val="008000"/>
              </a:solidFill>
              <a:miter lim="800000"/>
              <a:headEnd/>
              <a:tailEnd/>
            </a:ln>
          </p:spPr>
          <p:txBody>
            <a:bodyPr wrap="none" lIns="0" tIns="0" rIns="0" bIns="0" anchor="ctr"/>
            <a:lstStyle/>
            <a:p>
              <a:pPr marL="357188" indent="-357188">
                <a:lnSpc>
                  <a:spcPct val="80000"/>
                </a:lnSpc>
              </a:pPr>
              <a:r>
                <a:rPr lang="en-US" altLang="zh-CN" b="1" dirty="0" err="1">
                  <a:latin typeface="Times New Roman" pitchFamily="18" charset="0"/>
                  <a:cs typeface="Times New Roman" pitchFamily="18" charset="0"/>
                </a:rPr>
                <a:t>typedef</a:t>
              </a:r>
              <a:r>
                <a:rPr lang="en-US" altLang="zh-CN" b="1" dirty="0">
                  <a:latin typeface="Times New Roman" pitchFamily="18" charset="0"/>
                  <a:cs typeface="Times New Roman" pitchFamily="18" charset="0"/>
                </a:rPr>
                <a:t>  </a:t>
              </a:r>
              <a:r>
                <a:rPr lang="en-US" altLang="zh-CN" b="1" dirty="0" err="1">
                  <a:latin typeface="Times New Roman" pitchFamily="18" charset="0"/>
                  <a:cs typeface="Times New Roman" pitchFamily="18" charset="0"/>
                </a:rPr>
                <a:t>struct</a:t>
              </a:r>
              <a:r>
                <a:rPr lang="en-US" altLang="zh-CN" b="1" dirty="0">
                  <a:latin typeface="Times New Roman" pitchFamily="18" charset="0"/>
                  <a:cs typeface="Times New Roman" pitchFamily="18" charset="0"/>
                </a:rPr>
                <a:t>  </a:t>
              </a:r>
              <a:r>
                <a:rPr lang="en-US" altLang="zh-CN" b="1" dirty="0" smtClean="0">
                  <a:latin typeface="Times New Roman" pitchFamily="18" charset="0"/>
                  <a:cs typeface="Times New Roman" pitchFamily="18" charset="0"/>
                </a:rPr>
                <a:t>Node</a:t>
              </a:r>
            </a:p>
            <a:p>
              <a:pPr marL="357188" indent="-357188">
                <a:lnSpc>
                  <a:spcPct val="80000"/>
                </a:lnSpc>
              </a:pPr>
              <a:r>
                <a:rPr lang="en-US" altLang="zh-CN" b="1" dirty="0" smtClean="0">
                  <a:latin typeface="Times New Roman" pitchFamily="18" charset="0"/>
                  <a:cs typeface="Times New Roman" pitchFamily="18" charset="0"/>
                </a:rPr>
                <a:t>{</a:t>
              </a:r>
              <a:r>
                <a:rPr lang="en-US" altLang="zh-CN" b="1" dirty="0">
                  <a:latin typeface="Times New Roman" pitchFamily="18" charset="0"/>
                  <a:cs typeface="Times New Roman" pitchFamily="18" charset="0"/>
                </a:rPr>
                <a:t>	</a:t>
              </a:r>
              <a:r>
                <a:rPr lang="en-US" altLang="zh-CN" b="1" dirty="0" err="1">
                  <a:latin typeface="Times New Roman" pitchFamily="18" charset="0"/>
                  <a:cs typeface="Times New Roman" pitchFamily="18" charset="0"/>
                </a:rPr>
                <a:t>int</a:t>
              </a:r>
              <a:r>
                <a:rPr lang="en-US" altLang="zh-CN" b="1" dirty="0">
                  <a:latin typeface="Times New Roman" pitchFamily="18" charset="0"/>
                  <a:cs typeface="Times New Roman" pitchFamily="18" charset="0"/>
                </a:rPr>
                <a:t>  child;</a:t>
              </a:r>
              <a:endParaRPr lang="en-US" altLang="zh-CN" b="1" dirty="0">
                <a:solidFill>
                  <a:srgbClr val="006600"/>
                </a:solidFill>
                <a:latin typeface="Times New Roman" pitchFamily="18" charset="0"/>
                <a:cs typeface="Times New Roman" pitchFamily="18" charset="0"/>
              </a:endParaRPr>
            </a:p>
            <a:p>
              <a:pPr marL="357188" indent="-357188">
                <a:lnSpc>
                  <a:spcPct val="80000"/>
                </a:lnSpc>
              </a:pPr>
              <a:r>
                <a:rPr lang="en-US" altLang="zh-CN" b="1" dirty="0">
                  <a:latin typeface="Times New Roman" pitchFamily="18" charset="0"/>
                  <a:cs typeface="Times New Roman" pitchFamily="18" charset="0"/>
                </a:rPr>
                <a:t>	</a:t>
              </a:r>
              <a:r>
                <a:rPr lang="en-US" altLang="zh-CN" b="1" dirty="0" err="1">
                  <a:latin typeface="Times New Roman" pitchFamily="18" charset="0"/>
                  <a:cs typeface="Times New Roman" pitchFamily="18" charset="0"/>
                </a:rPr>
                <a:t>struct</a:t>
              </a:r>
              <a:r>
                <a:rPr lang="en-US" altLang="zh-CN" b="1" dirty="0">
                  <a:latin typeface="Times New Roman" pitchFamily="18" charset="0"/>
                  <a:cs typeface="Times New Roman" pitchFamily="18" charset="0"/>
                </a:rPr>
                <a:t>  </a:t>
              </a:r>
              <a:r>
                <a:rPr lang="en-US" altLang="zh-CN" b="1" dirty="0" smtClean="0">
                  <a:latin typeface="Times New Roman" pitchFamily="18" charset="0"/>
                  <a:cs typeface="Times New Roman" pitchFamily="18" charset="0"/>
                </a:rPr>
                <a:t>Node </a:t>
              </a:r>
              <a:r>
                <a:rPr lang="en-US" altLang="zh-CN" b="1" dirty="0">
                  <a:latin typeface="Times New Roman" pitchFamily="18" charset="0"/>
                  <a:cs typeface="Times New Roman" pitchFamily="18" charset="0"/>
                </a:rPr>
                <a:t>*next;</a:t>
              </a:r>
            </a:p>
            <a:p>
              <a:pPr marL="357188" indent="-357188">
                <a:lnSpc>
                  <a:spcPct val="80000"/>
                </a:lnSpc>
              </a:pPr>
              <a:r>
                <a:rPr lang="en-US" altLang="zh-CN" b="1" dirty="0" smtClean="0">
                  <a:latin typeface="Times New Roman" pitchFamily="18" charset="0"/>
                  <a:cs typeface="Times New Roman" pitchFamily="18" charset="0"/>
                </a:rPr>
                <a:t>}*</a:t>
              </a:r>
              <a:r>
                <a:rPr lang="en-US" altLang="zh-CN" b="1" dirty="0" err="1" smtClean="0">
                  <a:latin typeface="Times New Roman" pitchFamily="18" charset="0"/>
                  <a:cs typeface="Times New Roman" pitchFamily="18" charset="0"/>
                </a:rPr>
                <a:t>Tnode</a:t>
              </a:r>
              <a:r>
                <a:rPr lang="en-US" altLang="zh-CN" b="1" dirty="0" smtClean="0">
                  <a:latin typeface="Times New Roman" pitchFamily="18" charset="0"/>
                  <a:cs typeface="Times New Roman" pitchFamily="18" charset="0"/>
                </a:rPr>
                <a:t>;</a:t>
              </a:r>
              <a:endParaRPr lang="en-US" altLang="zh-CN" b="1" dirty="0">
                <a:latin typeface="Times New Roman" pitchFamily="18" charset="0"/>
                <a:cs typeface="Times New Roman" pitchFamily="18" charset="0"/>
              </a:endParaRPr>
            </a:p>
          </p:txBody>
        </p:sp>
        <p:sp>
          <p:nvSpPr>
            <p:cNvPr id="161803" name="Rectangle 18"/>
            <p:cNvSpPr>
              <a:spLocks noChangeArrowheads="1"/>
            </p:cNvSpPr>
            <p:nvPr/>
          </p:nvSpPr>
          <p:spPr bwMode="auto">
            <a:xfrm>
              <a:off x="4377" y="1578"/>
              <a:ext cx="680" cy="454"/>
            </a:xfrm>
            <a:prstGeom prst="rect">
              <a:avLst/>
            </a:prstGeom>
            <a:solidFill>
              <a:schemeClr val="accent1">
                <a:alpha val="14902"/>
              </a:schemeClr>
            </a:solidFill>
            <a:ln w="9525">
              <a:solidFill>
                <a:schemeClr val="tx1"/>
              </a:solidFill>
              <a:miter lim="800000"/>
              <a:headEnd/>
              <a:tailEnd/>
            </a:ln>
          </p:spPr>
          <p:txBody>
            <a:bodyPr wrap="none" anchor="ctr"/>
            <a:lstStyle/>
            <a:p>
              <a:endParaRPr lang="zh-CN" altLang="en-US"/>
            </a:p>
          </p:txBody>
        </p:sp>
      </p:grpSp>
    </p:spTree>
    <p:extLst>
      <p:ext uri="{BB962C8B-B14F-4D97-AF65-F5344CB8AC3E}">
        <p14:creationId xmlns:p14="http://schemas.microsoft.com/office/powerpoint/2010/main" val="299070779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2000"/>
                                  </p:stCondLst>
                                  <p:childTnLst>
                                    <p:set>
                                      <p:cBhvr>
                                        <p:cTn id="6" dur="1" fill="hold">
                                          <p:stCondLst>
                                            <p:cond delay="0"/>
                                          </p:stCondLst>
                                        </p:cTn>
                                        <p:tgtEl>
                                          <p:spTgt spid="308241"/>
                                        </p:tgtEl>
                                        <p:attrNameLst>
                                          <p:attrName>style.visibility</p:attrName>
                                        </p:attrNameLst>
                                      </p:cBhvr>
                                      <p:to>
                                        <p:strVal val="visible"/>
                                      </p:to>
                                    </p:set>
                                    <p:animEffect transition="in" filter="wipe(left)">
                                      <p:cBhvr>
                                        <p:cTn id="7" dur="2000"/>
                                        <p:tgtEl>
                                          <p:spTgt spid="30824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up)">
                                      <p:cBhvr>
                                        <p:cTn id="12" dur="10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up)">
                                      <p:cBhvr>
                                        <p:cTn id="17" dur="10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left)">
                                      <p:cBhvr>
                                        <p:cTn id="22"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8241" grpId="0" animBg="1"/>
    </p:bld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ChangeArrowheads="1"/>
          </p:cNvSpPr>
          <p:nvPr>
            <p:ph type="title"/>
          </p:nvPr>
        </p:nvSpPr>
        <p:spPr>
          <a:xfrm>
            <a:off x="1000125" y="274638"/>
            <a:ext cx="7215188" cy="1143000"/>
          </a:xfrm>
        </p:spPr>
        <p:txBody>
          <a:bodyPr/>
          <a:lstStyle/>
          <a:p>
            <a:pPr eaLnBrk="1" hangingPunct="1"/>
            <a:r>
              <a:rPr lang="zh-CN" altLang="en-US" smtClean="0"/>
              <a:t>树的孩子表示法</a:t>
            </a:r>
          </a:p>
        </p:txBody>
      </p:sp>
      <p:sp>
        <p:nvSpPr>
          <p:cNvPr id="162819" name="Rectangle 3"/>
          <p:cNvSpPr>
            <a:spLocks noGrp="1" noChangeArrowheads="1"/>
          </p:cNvSpPr>
          <p:nvPr>
            <p:ph idx="1"/>
          </p:nvPr>
        </p:nvSpPr>
        <p:spPr>
          <a:xfrm>
            <a:off x="1000125" y="1600200"/>
            <a:ext cx="7215188" cy="4525963"/>
          </a:xfrm>
        </p:spPr>
        <p:txBody>
          <a:bodyPr/>
          <a:lstStyle/>
          <a:p>
            <a:pPr eaLnBrk="1" hangingPunct="1">
              <a:lnSpc>
                <a:spcPct val="100000"/>
              </a:lnSpc>
              <a:buFontTx/>
              <a:buNone/>
            </a:pPr>
            <a:r>
              <a:rPr lang="en-US" altLang="zh-CN" sz="2400" dirty="0" err="1" smtClean="0"/>
              <a:t>typedef</a:t>
            </a:r>
            <a:r>
              <a:rPr lang="en-US" altLang="zh-CN" sz="2400" dirty="0" smtClean="0"/>
              <a:t>  </a:t>
            </a:r>
            <a:r>
              <a:rPr lang="en-US" altLang="zh-CN" sz="2400" dirty="0" err="1" smtClean="0"/>
              <a:t>struct</a:t>
            </a:r>
            <a:r>
              <a:rPr lang="en-US" altLang="zh-CN" sz="2400" dirty="0" smtClean="0"/>
              <a:t>  Node</a:t>
            </a:r>
          </a:p>
          <a:p>
            <a:pPr eaLnBrk="1" hangingPunct="1">
              <a:lnSpc>
                <a:spcPct val="100000"/>
              </a:lnSpc>
              <a:buFontTx/>
              <a:buNone/>
            </a:pPr>
            <a:r>
              <a:rPr lang="en-US" altLang="zh-CN" sz="2400" dirty="0" smtClean="0"/>
              <a:t>{	</a:t>
            </a:r>
            <a:r>
              <a:rPr lang="en-US" altLang="zh-CN" sz="2400" dirty="0" err="1" smtClean="0"/>
              <a:t>int</a:t>
            </a:r>
            <a:r>
              <a:rPr lang="en-US" altLang="zh-CN" sz="2400" dirty="0" smtClean="0"/>
              <a:t>  child</a:t>
            </a:r>
            <a:r>
              <a:rPr lang="zh-CN" altLang="en-US" sz="2400" dirty="0" smtClean="0"/>
              <a:t>；</a:t>
            </a:r>
            <a:r>
              <a:rPr lang="en-US" altLang="zh-CN" sz="2400" dirty="0" smtClean="0">
                <a:solidFill>
                  <a:srgbClr val="006600"/>
                </a:solidFill>
              </a:rPr>
              <a:t>//</a:t>
            </a:r>
            <a:r>
              <a:rPr lang="zh-CN" altLang="en-US" sz="2400" dirty="0" smtClean="0">
                <a:solidFill>
                  <a:srgbClr val="006600"/>
                </a:solidFill>
              </a:rPr>
              <a:t>孩子结点在顺序表中的位置</a:t>
            </a:r>
          </a:p>
          <a:p>
            <a:pPr eaLnBrk="1" hangingPunct="1">
              <a:lnSpc>
                <a:spcPct val="100000"/>
              </a:lnSpc>
              <a:buFontTx/>
              <a:buNone/>
            </a:pPr>
            <a:r>
              <a:rPr lang="zh-CN" altLang="en-US" sz="2400" dirty="0" smtClean="0"/>
              <a:t>	</a:t>
            </a:r>
            <a:r>
              <a:rPr lang="en-US" altLang="zh-CN" sz="2400" dirty="0" err="1" smtClean="0"/>
              <a:t>struct</a:t>
            </a:r>
            <a:r>
              <a:rPr lang="en-US" altLang="zh-CN" sz="2400" dirty="0" smtClean="0"/>
              <a:t>  Node *next</a:t>
            </a:r>
            <a:r>
              <a:rPr lang="zh-CN" altLang="en-US" sz="2400" dirty="0" smtClean="0"/>
              <a:t>；</a:t>
            </a:r>
          </a:p>
          <a:p>
            <a:pPr eaLnBrk="1" hangingPunct="1">
              <a:lnSpc>
                <a:spcPct val="100000"/>
              </a:lnSpc>
              <a:buFontTx/>
              <a:buNone/>
            </a:pPr>
            <a:r>
              <a:rPr lang="en-US" altLang="zh-CN" sz="2400" dirty="0" smtClean="0"/>
              <a:t>}*</a:t>
            </a:r>
            <a:r>
              <a:rPr lang="en-US" altLang="zh-CN" sz="2400" dirty="0" err="1" smtClean="0"/>
              <a:t>Tnode</a:t>
            </a:r>
            <a:r>
              <a:rPr lang="zh-CN" altLang="en-US" sz="2400" dirty="0" smtClean="0"/>
              <a:t>；</a:t>
            </a:r>
            <a:r>
              <a:rPr lang="en-US" altLang="zh-CN" sz="2400" dirty="0" smtClean="0">
                <a:solidFill>
                  <a:srgbClr val="006600"/>
                </a:solidFill>
              </a:rPr>
              <a:t>//</a:t>
            </a:r>
            <a:r>
              <a:rPr lang="zh-CN" altLang="en-US" sz="2400" dirty="0" smtClean="0">
                <a:solidFill>
                  <a:srgbClr val="006600"/>
                </a:solidFill>
              </a:rPr>
              <a:t>孩子链表结构</a:t>
            </a:r>
          </a:p>
          <a:p>
            <a:pPr eaLnBrk="1" hangingPunct="1">
              <a:lnSpc>
                <a:spcPct val="100000"/>
              </a:lnSpc>
              <a:buFontTx/>
              <a:buNone/>
            </a:pPr>
            <a:r>
              <a:rPr lang="en-US" altLang="zh-CN" sz="2400" dirty="0" err="1" smtClean="0">
                <a:solidFill>
                  <a:srgbClr val="3333FF"/>
                </a:solidFill>
              </a:rPr>
              <a:t>typedef</a:t>
            </a:r>
            <a:r>
              <a:rPr lang="en-US" altLang="zh-CN" sz="2400" dirty="0" smtClean="0">
                <a:solidFill>
                  <a:srgbClr val="3333FF"/>
                </a:solidFill>
              </a:rPr>
              <a:t>  </a:t>
            </a:r>
            <a:r>
              <a:rPr lang="en-US" altLang="zh-CN" sz="2400" dirty="0" err="1" smtClean="0">
                <a:solidFill>
                  <a:srgbClr val="3333FF"/>
                </a:solidFill>
              </a:rPr>
              <a:t>struct</a:t>
            </a:r>
            <a:endParaRPr lang="en-US" altLang="zh-CN" sz="2400" dirty="0" smtClean="0">
              <a:solidFill>
                <a:srgbClr val="3333FF"/>
              </a:solidFill>
            </a:endParaRPr>
          </a:p>
          <a:p>
            <a:pPr eaLnBrk="1" hangingPunct="1">
              <a:lnSpc>
                <a:spcPct val="100000"/>
              </a:lnSpc>
              <a:buFontTx/>
              <a:buNone/>
            </a:pPr>
            <a:r>
              <a:rPr lang="en-US" altLang="zh-CN" sz="2400" dirty="0" smtClean="0">
                <a:solidFill>
                  <a:srgbClr val="3333FF"/>
                </a:solidFill>
              </a:rPr>
              <a:t>{	Type  data</a:t>
            </a:r>
            <a:r>
              <a:rPr lang="zh-CN" altLang="en-US" sz="2400" dirty="0" smtClean="0">
                <a:solidFill>
                  <a:srgbClr val="3333FF"/>
                </a:solidFill>
              </a:rPr>
              <a:t>；</a:t>
            </a:r>
          </a:p>
          <a:p>
            <a:pPr eaLnBrk="1" hangingPunct="1">
              <a:lnSpc>
                <a:spcPct val="100000"/>
              </a:lnSpc>
              <a:buFontTx/>
              <a:buNone/>
            </a:pPr>
            <a:r>
              <a:rPr lang="zh-CN" altLang="en-US" sz="2400" dirty="0" smtClean="0">
                <a:solidFill>
                  <a:srgbClr val="3333FF"/>
                </a:solidFill>
              </a:rPr>
              <a:t>	</a:t>
            </a:r>
            <a:r>
              <a:rPr lang="en-US" altLang="zh-CN" sz="2400" dirty="0" err="1" smtClean="0">
                <a:solidFill>
                  <a:srgbClr val="3333FF"/>
                </a:solidFill>
              </a:rPr>
              <a:t>Tnode</a:t>
            </a:r>
            <a:r>
              <a:rPr lang="en-US" altLang="zh-CN" sz="2400" dirty="0" smtClean="0">
                <a:solidFill>
                  <a:srgbClr val="3333FF"/>
                </a:solidFill>
              </a:rPr>
              <a:t>  </a:t>
            </a:r>
            <a:r>
              <a:rPr lang="en-US" altLang="zh-CN" sz="2400" dirty="0" err="1" smtClean="0">
                <a:solidFill>
                  <a:srgbClr val="3333FF"/>
                </a:solidFill>
              </a:rPr>
              <a:t>firstchild</a:t>
            </a:r>
            <a:r>
              <a:rPr lang="zh-CN" altLang="en-US" sz="2400" dirty="0" smtClean="0">
                <a:solidFill>
                  <a:srgbClr val="3333FF"/>
                </a:solidFill>
              </a:rPr>
              <a:t>；</a:t>
            </a:r>
            <a:r>
              <a:rPr lang="en-US" altLang="zh-CN" sz="2400" dirty="0" smtClean="0">
                <a:solidFill>
                  <a:srgbClr val="006600"/>
                </a:solidFill>
              </a:rPr>
              <a:t>//</a:t>
            </a:r>
            <a:r>
              <a:rPr lang="zh-CN" altLang="en-US" sz="2400" dirty="0" smtClean="0">
                <a:solidFill>
                  <a:srgbClr val="006600"/>
                </a:solidFill>
              </a:rPr>
              <a:t>孩子链表头指针</a:t>
            </a:r>
          </a:p>
          <a:p>
            <a:pPr eaLnBrk="1" hangingPunct="1">
              <a:lnSpc>
                <a:spcPct val="100000"/>
              </a:lnSpc>
              <a:buFontTx/>
              <a:buNone/>
            </a:pPr>
            <a:r>
              <a:rPr lang="en-US" altLang="zh-CN" sz="2400" dirty="0" smtClean="0">
                <a:solidFill>
                  <a:srgbClr val="3333FF"/>
                </a:solidFill>
              </a:rPr>
              <a:t>} </a:t>
            </a:r>
            <a:r>
              <a:rPr lang="en-US" altLang="zh-CN" sz="2400" dirty="0" err="1" smtClean="0">
                <a:solidFill>
                  <a:srgbClr val="3333FF"/>
                </a:solidFill>
              </a:rPr>
              <a:t>Tchild</a:t>
            </a:r>
            <a:r>
              <a:rPr lang="zh-CN" altLang="en-US" sz="2400" dirty="0" smtClean="0">
                <a:solidFill>
                  <a:srgbClr val="3333FF"/>
                </a:solidFill>
              </a:rPr>
              <a:t>；</a:t>
            </a:r>
            <a:r>
              <a:rPr lang="en-US" altLang="zh-CN" sz="2400" dirty="0" smtClean="0">
                <a:solidFill>
                  <a:srgbClr val="006600"/>
                </a:solidFill>
              </a:rPr>
              <a:t>//</a:t>
            </a:r>
            <a:r>
              <a:rPr lang="zh-CN" altLang="en-US" sz="2400" dirty="0" smtClean="0">
                <a:solidFill>
                  <a:srgbClr val="006600"/>
                </a:solidFill>
              </a:rPr>
              <a:t>表头指针结构</a:t>
            </a:r>
          </a:p>
          <a:p>
            <a:pPr eaLnBrk="1" hangingPunct="1">
              <a:lnSpc>
                <a:spcPct val="100000"/>
              </a:lnSpc>
              <a:buFontTx/>
              <a:buNone/>
            </a:pPr>
            <a:r>
              <a:rPr lang="en-US" altLang="zh-CN" sz="2400" dirty="0" err="1" smtClean="0"/>
              <a:t>typedef</a:t>
            </a:r>
            <a:r>
              <a:rPr lang="en-US" altLang="zh-CN" sz="2400" dirty="0" smtClean="0"/>
              <a:t>  </a:t>
            </a:r>
            <a:r>
              <a:rPr lang="en-US" altLang="zh-CN" sz="2400" dirty="0" err="1" smtClean="0"/>
              <a:t>struct</a:t>
            </a:r>
            <a:endParaRPr lang="en-US" altLang="zh-CN" sz="2400" dirty="0" smtClean="0"/>
          </a:p>
          <a:p>
            <a:pPr eaLnBrk="1" hangingPunct="1">
              <a:lnSpc>
                <a:spcPct val="100000"/>
              </a:lnSpc>
              <a:buFontTx/>
              <a:buNone/>
            </a:pPr>
            <a:r>
              <a:rPr lang="en-US" altLang="zh-CN" sz="2400" dirty="0" smtClean="0"/>
              <a:t>{	</a:t>
            </a:r>
            <a:r>
              <a:rPr lang="en-US" altLang="zh-CN" sz="2400" dirty="0" err="1" smtClean="0"/>
              <a:t>Tchild</a:t>
            </a:r>
            <a:r>
              <a:rPr lang="en-US" altLang="zh-CN" sz="2400" dirty="0" smtClean="0"/>
              <a:t>  T[</a:t>
            </a:r>
            <a:r>
              <a:rPr lang="en-US" altLang="zh-CN" sz="2400" dirty="0" err="1" smtClean="0"/>
              <a:t>MaxSize</a:t>
            </a:r>
            <a:r>
              <a:rPr lang="en-US" altLang="zh-CN" sz="2400" dirty="0" smtClean="0"/>
              <a:t>]</a:t>
            </a:r>
            <a:r>
              <a:rPr lang="zh-CN" altLang="en-US" sz="2400" dirty="0" smtClean="0"/>
              <a:t>；</a:t>
            </a:r>
          </a:p>
          <a:p>
            <a:pPr eaLnBrk="1" hangingPunct="1">
              <a:lnSpc>
                <a:spcPct val="100000"/>
              </a:lnSpc>
              <a:buFontTx/>
              <a:buNone/>
            </a:pPr>
            <a:r>
              <a:rPr lang="zh-CN" altLang="en-US" sz="2400" dirty="0" smtClean="0"/>
              <a:t>	</a:t>
            </a:r>
            <a:r>
              <a:rPr lang="en-US" altLang="zh-CN" sz="2400" dirty="0" err="1" smtClean="0"/>
              <a:t>int</a:t>
            </a:r>
            <a:r>
              <a:rPr lang="en-US" altLang="zh-CN" sz="2400" dirty="0" smtClean="0"/>
              <a:t>  r, n</a:t>
            </a:r>
            <a:r>
              <a:rPr lang="zh-CN" altLang="en-US" sz="2400" dirty="0" smtClean="0"/>
              <a:t>；</a:t>
            </a:r>
            <a:r>
              <a:rPr lang="en-US" altLang="zh-CN" sz="2400" dirty="0" smtClean="0">
                <a:solidFill>
                  <a:srgbClr val="006600"/>
                </a:solidFill>
              </a:rPr>
              <a:t>//</a:t>
            </a:r>
            <a:r>
              <a:rPr lang="zh-CN" altLang="en-US" sz="2400" dirty="0" smtClean="0">
                <a:solidFill>
                  <a:srgbClr val="006600"/>
                </a:solidFill>
              </a:rPr>
              <a:t>根的位置，结点数</a:t>
            </a:r>
          </a:p>
          <a:p>
            <a:pPr eaLnBrk="1" hangingPunct="1">
              <a:lnSpc>
                <a:spcPct val="100000"/>
              </a:lnSpc>
              <a:buFontTx/>
              <a:buNone/>
            </a:pPr>
            <a:r>
              <a:rPr lang="en-US" altLang="zh-CN" sz="2400" dirty="0" smtClean="0"/>
              <a:t>} </a:t>
            </a:r>
            <a:r>
              <a:rPr lang="en-US" altLang="zh-CN" sz="2400" dirty="0" err="1" smtClean="0"/>
              <a:t>CTree</a:t>
            </a:r>
            <a:r>
              <a:rPr lang="zh-CN" altLang="en-US" sz="2400" dirty="0" smtClean="0"/>
              <a:t>；</a:t>
            </a:r>
            <a:r>
              <a:rPr lang="en-US" altLang="zh-CN" sz="2400" dirty="0" smtClean="0">
                <a:solidFill>
                  <a:srgbClr val="006600"/>
                </a:solidFill>
              </a:rPr>
              <a:t>//</a:t>
            </a:r>
            <a:r>
              <a:rPr lang="zh-CN" altLang="en-US" sz="2400" dirty="0" smtClean="0">
                <a:solidFill>
                  <a:srgbClr val="CC0000"/>
                </a:solidFill>
              </a:rPr>
              <a:t>树的存储结构</a:t>
            </a:r>
          </a:p>
        </p:txBody>
      </p:sp>
      <p:sp>
        <p:nvSpPr>
          <p:cNvPr id="162820" name="灯片编号占位符 10"/>
          <p:cNvSpPr>
            <a:spLocks noGrp="1"/>
          </p:cNvSpPr>
          <p:nvPr>
            <p:ph type="sldNum" sz="quarter" idx="10"/>
          </p:nvPr>
        </p:nvSpPr>
        <p:spPr>
          <a:noFill/>
        </p:spPr>
        <p:txBody>
          <a:bodyPr/>
          <a:lstStyle/>
          <a:p>
            <a:fld id="{AC5BF2CE-F690-470F-802D-F4216A58C544}" type="slidenum">
              <a:rPr lang="en-US" altLang="zh-CN" smtClean="0">
                <a:ea typeface="宋体" charset="-122"/>
              </a:rPr>
              <a:pPr/>
              <a:t>138</a:t>
            </a:fld>
            <a:endParaRPr lang="en-US" altLang="zh-CN" smtClean="0">
              <a:ea typeface="宋体" charset="-122"/>
            </a:endParaRPr>
          </a:p>
        </p:txBody>
      </p:sp>
    </p:spTree>
    <p:extLst>
      <p:ext uri="{BB962C8B-B14F-4D97-AF65-F5344CB8AC3E}">
        <p14:creationId xmlns:p14="http://schemas.microsoft.com/office/powerpoint/2010/main" val="738512450"/>
      </p:ext>
    </p:extLst>
  </p:cSld>
  <p:clrMapOvr>
    <a:masterClrMapping/>
  </p:clrMapOvr>
  <p:transition/>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a:xfrm>
            <a:off x="1000125" y="274638"/>
            <a:ext cx="7215188" cy="1143000"/>
          </a:xfrm>
        </p:spPr>
        <p:txBody>
          <a:bodyPr/>
          <a:lstStyle/>
          <a:p>
            <a:pPr eaLnBrk="1" hangingPunct="1"/>
            <a:r>
              <a:rPr lang="zh-CN" altLang="en-US" smtClean="0"/>
              <a:t>树的孩子兄弟表示法</a:t>
            </a:r>
          </a:p>
        </p:txBody>
      </p:sp>
      <p:sp>
        <p:nvSpPr>
          <p:cNvPr id="163843" name="Rectangle 3"/>
          <p:cNvSpPr>
            <a:spLocks noGrp="1" noChangeArrowheads="1"/>
          </p:cNvSpPr>
          <p:nvPr>
            <p:ph idx="1"/>
          </p:nvPr>
        </p:nvSpPr>
        <p:spPr>
          <a:xfrm>
            <a:off x="1000125" y="1600200"/>
            <a:ext cx="7215188" cy="4525963"/>
          </a:xfrm>
        </p:spPr>
        <p:txBody>
          <a:bodyPr/>
          <a:lstStyle/>
          <a:p>
            <a:pPr eaLnBrk="1" hangingPunct="1"/>
            <a:r>
              <a:rPr lang="en-US" altLang="zh-CN" dirty="0" smtClean="0"/>
              <a:t>  </a:t>
            </a:r>
            <a:r>
              <a:rPr lang="zh-CN" altLang="en-US" dirty="0" smtClean="0"/>
              <a:t>也称为</a:t>
            </a:r>
            <a:r>
              <a:rPr lang="zh-CN" altLang="en-US" dirty="0" smtClean="0">
                <a:solidFill>
                  <a:srgbClr val="0000FF"/>
                </a:solidFill>
              </a:rPr>
              <a:t>树的二叉链表存储结构</a:t>
            </a:r>
          </a:p>
          <a:p>
            <a:pPr eaLnBrk="1" hangingPunct="1">
              <a:buFontTx/>
              <a:buNone/>
            </a:pPr>
            <a:r>
              <a:rPr lang="en-US" altLang="zh-CN" dirty="0" err="1" smtClean="0"/>
              <a:t>typedef</a:t>
            </a:r>
            <a:r>
              <a:rPr lang="en-US" altLang="zh-CN" dirty="0" smtClean="0"/>
              <a:t>  </a:t>
            </a:r>
            <a:r>
              <a:rPr lang="en-US" altLang="zh-CN" dirty="0" err="1" smtClean="0"/>
              <a:t>struct</a:t>
            </a:r>
            <a:r>
              <a:rPr lang="en-US" altLang="zh-CN" dirty="0" smtClean="0"/>
              <a:t> </a:t>
            </a:r>
            <a:r>
              <a:rPr lang="en-US" altLang="zh-CN" dirty="0" err="1" smtClean="0"/>
              <a:t>Tnode</a:t>
            </a:r>
            <a:endParaRPr lang="en-US" altLang="zh-CN" dirty="0" smtClean="0"/>
          </a:p>
          <a:p>
            <a:pPr eaLnBrk="1" hangingPunct="1">
              <a:buFontTx/>
              <a:buNone/>
            </a:pPr>
            <a:r>
              <a:rPr lang="en-US" altLang="zh-CN" dirty="0" smtClean="0"/>
              <a:t>{	Type  data</a:t>
            </a:r>
            <a:r>
              <a:rPr lang="zh-CN" altLang="en-US" dirty="0" smtClean="0"/>
              <a:t>；</a:t>
            </a:r>
            <a:r>
              <a:rPr lang="en-US" altLang="zh-CN" dirty="0" smtClean="0">
                <a:solidFill>
                  <a:srgbClr val="006600"/>
                </a:solidFill>
              </a:rPr>
              <a:t>//</a:t>
            </a:r>
            <a:r>
              <a:rPr lang="zh-CN" altLang="en-US" dirty="0" smtClean="0">
                <a:solidFill>
                  <a:srgbClr val="006600"/>
                </a:solidFill>
              </a:rPr>
              <a:t>数据元素域</a:t>
            </a:r>
          </a:p>
          <a:p>
            <a:pPr eaLnBrk="1" hangingPunct="1">
              <a:buFontTx/>
              <a:buNone/>
            </a:pPr>
            <a:r>
              <a:rPr lang="zh-CN" altLang="en-US" dirty="0" smtClean="0"/>
              <a:t>	</a:t>
            </a:r>
            <a:r>
              <a:rPr lang="en-US" altLang="zh-CN" dirty="0" err="1" smtClean="0"/>
              <a:t>struct</a:t>
            </a:r>
            <a:r>
              <a:rPr lang="en-US" altLang="zh-CN" dirty="0" smtClean="0"/>
              <a:t> </a:t>
            </a:r>
            <a:r>
              <a:rPr lang="en-US" altLang="zh-CN" dirty="0" err="1" smtClean="0"/>
              <a:t>Tnode</a:t>
            </a:r>
            <a:r>
              <a:rPr lang="en-US" altLang="zh-CN" dirty="0" smtClean="0"/>
              <a:t> *Child1</a:t>
            </a:r>
            <a:r>
              <a:rPr lang="zh-CN" altLang="en-US" dirty="0" smtClean="0"/>
              <a:t>；</a:t>
            </a:r>
            <a:r>
              <a:rPr lang="en-US" altLang="zh-CN" dirty="0" smtClean="0">
                <a:solidFill>
                  <a:srgbClr val="006600"/>
                </a:solidFill>
              </a:rPr>
              <a:t>//</a:t>
            </a:r>
            <a:r>
              <a:rPr lang="zh-CN" altLang="en-US" dirty="0" smtClean="0">
                <a:solidFill>
                  <a:srgbClr val="006600"/>
                </a:solidFill>
              </a:rPr>
              <a:t>第</a:t>
            </a:r>
            <a:r>
              <a:rPr lang="en-US" altLang="zh-CN" dirty="0" smtClean="0">
                <a:solidFill>
                  <a:srgbClr val="006600"/>
                </a:solidFill>
              </a:rPr>
              <a:t>1</a:t>
            </a:r>
            <a:r>
              <a:rPr lang="zh-CN" altLang="en-US" dirty="0" smtClean="0">
                <a:solidFill>
                  <a:srgbClr val="006600"/>
                </a:solidFill>
              </a:rPr>
              <a:t>个孩子</a:t>
            </a:r>
          </a:p>
          <a:p>
            <a:pPr eaLnBrk="1" hangingPunct="1">
              <a:buFontTx/>
              <a:buNone/>
            </a:pPr>
            <a:r>
              <a:rPr lang="zh-CN" altLang="en-US" dirty="0" smtClean="0"/>
              <a:t>	</a:t>
            </a:r>
            <a:r>
              <a:rPr lang="en-US" altLang="zh-CN" dirty="0" err="1" smtClean="0"/>
              <a:t>struct</a:t>
            </a:r>
            <a:r>
              <a:rPr lang="en-US" altLang="zh-CN" dirty="0" smtClean="0"/>
              <a:t> </a:t>
            </a:r>
            <a:r>
              <a:rPr lang="en-US" altLang="zh-CN" dirty="0" err="1" smtClean="0"/>
              <a:t>Tnode</a:t>
            </a:r>
            <a:r>
              <a:rPr lang="en-US" altLang="zh-CN" dirty="0" smtClean="0"/>
              <a:t> *Sibling</a:t>
            </a:r>
            <a:r>
              <a:rPr lang="zh-CN" altLang="en-US" dirty="0" smtClean="0"/>
              <a:t>；</a:t>
            </a:r>
            <a:r>
              <a:rPr lang="en-US" altLang="zh-CN" dirty="0" smtClean="0">
                <a:solidFill>
                  <a:srgbClr val="006600"/>
                </a:solidFill>
              </a:rPr>
              <a:t>//</a:t>
            </a:r>
            <a:r>
              <a:rPr lang="zh-CN" altLang="en-US" dirty="0" smtClean="0">
                <a:solidFill>
                  <a:srgbClr val="006600"/>
                </a:solidFill>
              </a:rPr>
              <a:t>下</a:t>
            </a:r>
            <a:r>
              <a:rPr lang="en-US" altLang="zh-CN" dirty="0" smtClean="0">
                <a:solidFill>
                  <a:srgbClr val="006600"/>
                </a:solidFill>
              </a:rPr>
              <a:t>1</a:t>
            </a:r>
            <a:r>
              <a:rPr lang="zh-CN" altLang="en-US" dirty="0" smtClean="0">
                <a:solidFill>
                  <a:srgbClr val="006600"/>
                </a:solidFill>
              </a:rPr>
              <a:t>个兄弟</a:t>
            </a:r>
          </a:p>
          <a:p>
            <a:pPr eaLnBrk="1" hangingPunct="1">
              <a:buFontTx/>
              <a:buNone/>
            </a:pPr>
            <a:r>
              <a:rPr lang="en-US" altLang="zh-CN" dirty="0" smtClean="0"/>
              <a:t>} Node</a:t>
            </a:r>
            <a:r>
              <a:rPr lang="zh-CN" altLang="en-US" dirty="0" smtClean="0"/>
              <a:t>，*</a:t>
            </a:r>
            <a:r>
              <a:rPr lang="en-US" altLang="zh-CN" dirty="0" err="1" smtClean="0"/>
              <a:t>Tcs</a:t>
            </a:r>
            <a:r>
              <a:rPr lang="zh-CN" altLang="en-US" dirty="0" smtClean="0"/>
              <a:t>；</a:t>
            </a:r>
          </a:p>
        </p:txBody>
      </p:sp>
      <p:sp>
        <p:nvSpPr>
          <p:cNvPr id="163844" name="灯片编号占位符 10"/>
          <p:cNvSpPr>
            <a:spLocks noGrp="1"/>
          </p:cNvSpPr>
          <p:nvPr>
            <p:ph type="sldNum" sz="quarter" idx="10"/>
          </p:nvPr>
        </p:nvSpPr>
        <p:spPr>
          <a:noFill/>
        </p:spPr>
        <p:txBody>
          <a:bodyPr/>
          <a:lstStyle/>
          <a:p>
            <a:fld id="{655F35DC-1A9D-42B6-970B-6110BFCED6DE}" type="slidenum">
              <a:rPr lang="en-US" altLang="zh-CN" smtClean="0">
                <a:ea typeface="宋体" charset="-122"/>
              </a:rPr>
              <a:pPr/>
              <a:t>139</a:t>
            </a:fld>
            <a:endParaRPr lang="en-US" altLang="zh-CN" smtClean="0">
              <a:ea typeface="宋体" charset="-122"/>
            </a:endParaRPr>
          </a:p>
        </p:txBody>
      </p:sp>
    </p:spTree>
    <p:extLst>
      <p:ext uri="{BB962C8B-B14F-4D97-AF65-F5344CB8AC3E}">
        <p14:creationId xmlns:p14="http://schemas.microsoft.com/office/powerpoint/2010/main" val="151001322"/>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000125" y="274638"/>
            <a:ext cx="7215188" cy="1143000"/>
          </a:xfrm>
        </p:spPr>
        <p:txBody>
          <a:bodyPr/>
          <a:lstStyle/>
          <a:p>
            <a:pPr eaLnBrk="1" hangingPunct="1"/>
            <a:r>
              <a:rPr lang="zh-CN" altLang="en-US" smtClean="0"/>
              <a:t>基本概念</a:t>
            </a:r>
          </a:p>
        </p:txBody>
      </p:sp>
      <p:sp>
        <p:nvSpPr>
          <p:cNvPr id="15364" name="Rectangle 3"/>
          <p:cNvSpPr>
            <a:spLocks noGrp="1" noChangeArrowheads="1"/>
          </p:cNvSpPr>
          <p:nvPr>
            <p:ph idx="1"/>
          </p:nvPr>
        </p:nvSpPr>
        <p:spPr>
          <a:xfrm>
            <a:off x="1000125" y="1600200"/>
            <a:ext cx="7215188" cy="4525963"/>
          </a:xfrm>
        </p:spPr>
        <p:txBody>
          <a:bodyPr/>
          <a:lstStyle/>
          <a:p>
            <a:pPr eaLnBrk="1" hangingPunct="1">
              <a:lnSpc>
                <a:spcPct val="135000"/>
              </a:lnSpc>
            </a:pPr>
            <a:r>
              <a:rPr lang="zh-CN" altLang="en-US" smtClean="0">
                <a:solidFill>
                  <a:srgbClr val="0000FF"/>
                </a:solidFill>
              </a:rPr>
              <a:t>结点的层次</a:t>
            </a:r>
            <a:r>
              <a:rPr lang="zh-CN" altLang="en-US" smtClean="0"/>
              <a:t>：根结点定义为第</a:t>
            </a:r>
            <a:r>
              <a:rPr lang="en-US" altLang="zh-CN" smtClean="0"/>
              <a:t>1</a:t>
            </a:r>
            <a:r>
              <a:rPr lang="zh-CN" altLang="en-US" smtClean="0"/>
              <a:t>层；</a:t>
            </a:r>
          </a:p>
          <a:p>
            <a:pPr eaLnBrk="1" hangingPunct="1">
              <a:lnSpc>
                <a:spcPct val="135000"/>
              </a:lnSpc>
              <a:buFont typeface="Wingdings" pitchFamily="2" charset="2"/>
              <a:buNone/>
            </a:pPr>
            <a:r>
              <a:rPr lang="zh-CN" altLang="en-US" smtClean="0"/>
              <a:t>	根结点的孩子定义为第</a:t>
            </a:r>
            <a:r>
              <a:rPr lang="en-US" altLang="zh-CN" smtClean="0"/>
              <a:t>2</a:t>
            </a:r>
            <a:r>
              <a:rPr lang="zh-CN" altLang="en-US" smtClean="0"/>
              <a:t>层；</a:t>
            </a:r>
          </a:p>
          <a:p>
            <a:pPr eaLnBrk="1" hangingPunct="1">
              <a:lnSpc>
                <a:spcPct val="135000"/>
              </a:lnSpc>
              <a:buFont typeface="Wingdings" pitchFamily="2" charset="2"/>
              <a:buNone/>
            </a:pPr>
            <a:r>
              <a:rPr lang="zh-CN" altLang="en-US" smtClean="0"/>
              <a:t>	第</a:t>
            </a:r>
            <a:r>
              <a:rPr lang="en-US" altLang="zh-CN" i="1" smtClean="0"/>
              <a:t>l</a:t>
            </a:r>
            <a:r>
              <a:rPr lang="zh-CN" altLang="en-US" smtClean="0"/>
              <a:t>层结点的孩子定义为第</a:t>
            </a:r>
            <a:r>
              <a:rPr lang="en-US" altLang="zh-CN" i="1" smtClean="0"/>
              <a:t>l</a:t>
            </a:r>
            <a:r>
              <a:rPr lang="en-US" altLang="zh-CN" smtClean="0"/>
              <a:t>+1</a:t>
            </a:r>
            <a:r>
              <a:rPr lang="zh-CN" altLang="en-US" smtClean="0"/>
              <a:t>层。</a:t>
            </a:r>
          </a:p>
          <a:p>
            <a:pPr eaLnBrk="1" hangingPunct="1">
              <a:lnSpc>
                <a:spcPct val="135000"/>
              </a:lnSpc>
            </a:pPr>
            <a:r>
              <a:rPr lang="zh-CN" altLang="en-US" smtClean="0">
                <a:solidFill>
                  <a:srgbClr val="0000FF"/>
                </a:solidFill>
              </a:rPr>
              <a:t>树的高度</a:t>
            </a:r>
            <a:r>
              <a:rPr lang="en-US" altLang="zh-CN" smtClean="0">
                <a:solidFill>
                  <a:srgbClr val="006600"/>
                </a:solidFill>
              </a:rPr>
              <a:t>(</a:t>
            </a:r>
            <a:r>
              <a:rPr lang="zh-CN" altLang="en-US" smtClean="0">
                <a:solidFill>
                  <a:srgbClr val="006600"/>
                </a:solidFill>
              </a:rPr>
              <a:t>或深度</a:t>
            </a:r>
            <a:r>
              <a:rPr lang="en-US" altLang="zh-CN" smtClean="0">
                <a:solidFill>
                  <a:srgbClr val="006600"/>
                </a:solidFill>
              </a:rPr>
              <a:t>)</a:t>
            </a:r>
            <a:r>
              <a:rPr lang="en-US" altLang="zh-CN" smtClean="0"/>
              <a:t> =max(</a:t>
            </a:r>
            <a:r>
              <a:rPr lang="zh-CN" altLang="en-US" smtClean="0"/>
              <a:t>结点的层次</a:t>
            </a:r>
            <a:r>
              <a:rPr lang="en-US" altLang="zh-CN" smtClean="0"/>
              <a:t>)</a:t>
            </a:r>
            <a:r>
              <a:rPr lang="zh-CN" altLang="en-US" smtClean="0"/>
              <a:t>。</a:t>
            </a:r>
          </a:p>
          <a:p>
            <a:pPr eaLnBrk="1" hangingPunct="1">
              <a:lnSpc>
                <a:spcPct val="135000"/>
              </a:lnSpc>
              <a:buFont typeface="Wingdings" pitchFamily="2" charset="2"/>
              <a:buNone/>
            </a:pPr>
            <a:r>
              <a:rPr lang="zh-CN" altLang="en-US" smtClean="0">
                <a:solidFill>
                  <a:srgbClr val="006600"/>
                </a:solidFill>
              </a:rPr>
              <a:t>　例</a:t>
            </a:r>
            <a:r>
              <a:rPr lang="zh-CN" altLang="en-US" smtClean="0"/>
              <a:t>树</a:t>
            </a:r>
            <a:r>
              <a:rPr lang="en-US" altLang="zh-CN" smtClean="0">
                <a:solidFill>
                  <a:srgbClr val="C00000"/>
                </a:solidFill>
              </a:rPr>
              <a:t>A</a:t>
            </a:r>
            <a:r>
              <a:rPr lang="en-US" altLang="zh-CN" smtClean="0"/>
              <a:t>(</a:t>
            </a:r>
            <a:r>
              <a:rPr lang="en-US" altLang="zh-CN" smtClean="0">
                <a:solidFill>
                  <a:srgbClr val="C00000"/>
                </a:solidFill>
              </a:rPr>
              <a:t>B</a:t>
            </a:r>
            <a:r>
              <a:rPr lang="en-US" altLang="zh-CN" smtClean="0"/>
              <a:t>(</a:t>
            </a:r>
            <a:r>
              <a:rPr lang="en-US" altLang="zh-CN" smtClean="0">
                <a:solidFill>
                  <a:srgbClr val="C00000"/>
                </a:solidFill>
              </a:rPr>
              <a:t>E</a:t>
            </a:r>
            <a:r>
              <a:rPr lang="en-US" altLang="zh-CN" smtClean="0"/>
              <a:t>(</a:t>
            </a:r>
            <a:r>
              <a:rPr lang="en-US" altLang="zh-CN" smtClean="0">
                <a:solidFill>
                  <a:srgbClr val="C00000"/>
                </a:solidFill>
              </a:rPr>
              <a:t>M</a:t>
            </a:r>
            <a:r>
              <a:rPr lang="en-US" altLang="zh-CN" smtClean="0"/>
              <a:t>, N), F), C(G, H(P), I), D(J, K))</a:t>
            </a:r>
          </a:p>
          <a:p>
            <a:pPr eaLnBrk="1" hangingPunct="1">
              <a:lnSpc>
                <a:spcPct val="135000"/>
              </a:lnSpc>
              <a:buFont typeface="Wingdings" pitchFamily="2" charset="2"/>
              <a:buNone/>
            </a:pPr>
            <a:r>
              <a:rPr lang="en-US" altLang="zh-CN" smtClean="0"/>
              <a:t>	</a:t>
            </a:r>
            <a:r>
              <a:rPr lang="zh-CN" altLang="en-US" smtClean="0"/>
              <a:t>的高度</a:t>
            </a:r>
            <a:r>
              <a:rPr lang="en-US" altLang="zh-CN" smtClean="0"/>
              <a:t>= 4</a:t>
            </a:r>
            <a:r>
              <a:rPr lang="zh-CN" altLang="en-US" smtClean="0"/>
              <a:t>。</a:t>
            </a:r>
          </a:p>
          <a:p>
            <a:pPr eaLnBrk="1" hangingPunct="1">
              <a:lnSpc>
                <a:spcPct val="135000"/>
              </a:lnSpc>
              <a:buFont typeface="Wingdings" pitchFamily="2" charset="2"/>
              <a:buNone/>
            </a:pPr>
            <a:r>
              <a:rPr lang="zh-CN" altLang="en-US" smtClean="0">
                <a:solidFill>
                  <a:srgbClr val="006600"/>
                </a:solidFill>
              </a:rPr>
              <a:t>说明：</a:t>
            </a:r>
            <a:r>
              <a:rPr lang="zh-CN" altLang="en-US" smtClean="0">
                <a:solidFill>
                  <a:srgbClr val="FF0000"/>
                </a:solidFill>
              </a:rPr>
              <a:t>树的高度 ≠ 树的度</a:t>
            </a:r>
            <a:r>
              <a:rPr lang="en-US" altLang="zh-CN" smtClean="0"/>
              <a:t>(</a:t>
            </a:r>
            <a:r>
              <a:rPr lang="zh-CN" altLang="en-US" smtClean="0"/>
              <a:t>不同概念</a:t>
            </a:r>
            <a:r>
              <a:rPr lang="en-US" altLang="zh-CN" smtClean="0"/>
              <a:t>)</a:t>
            </a:r>
            <a:r>
              <a:rPr lang="zh-CN" altLang="en-US" smtClean="0"/>
              <a:t>。</a:t>
            </a:r>
          </a:p>
        </p:txBody>
      </p:sp>
      <p:sp>
        <p:nvSpPr>
          <p:cNvPr id="16388" name="灯片编号占位符 1"/>
          <p:cNvSpPr>
            <a:spLocks noGrp="1"/>
          </p:cNvSpPr>
          <p:nvPr>
            <p:ph type="sldNum" sz="quarter" idx="10"/>
          </p:nvPr>
        </p:nvSpPr>
        <p:spPr>
          <a:noFill/>
        </p:spPr>
        <p:txBody>
          <a:bodyPr/>
          <a:lstStyle/>
          <a:p>
            <a:fld id="{281182EC-5D8C-4684-9BC6-3F409687CCCD}" type="slidenum">
              <a:rPr lang="zh-CN" altLang="en-US" smtClean="0"/>
              <a:pPr/>
              <a:t>14</a:t>
            </a:fld>
            <a:endParaRPr lang="en-US" altLang="zh-CN" smtClean="0"/>
          </a:p>
        </p:txBody>
      </p:sp>
    </p:spTree>
  </p:cSld>
  <p:clrMapOvr>
    <a:masterClrMapping/>
  </p:clrMapOvr>
  <p:transition/>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ChangeArrowheads="1"/>
          </p:cNvSpPr>
          <p:nvPr>
            <p:ph type="title"/>
          </p:nvPr>
        </p:nvSpPr>
        <p:spPr>
          <a:xfrm>
            <a:off x="1000125" y="274638"/>
            <a:ext cx="7215188" cy="1143000"/>
          </a:xfrm>
        </p:spPr>
        <p:txBody>
          <a:bodyPr/>
          <a:lstStyle/>
          <a:p>
            <a:pPr eaLnBrk="1" hangingPunct="1"/>
            <a:r>
              <a:rPr lang="zh-CN" altLang="en-US" dirty="0" smtClean="0"/>
              <a:t>树的孩子兄弟表示法</a:t>
            </a:r>
          </a:p>
        </p:txBody>
      </p:sp>
      <p:sp>
        <p:nvSpPr>
          <p:cNvPr id="164867" name="灯片编号占位符 10"/>
          <p:cNvSpPr>
            <a:spLocks noGrp="1"/>
          </p:cNvSpPr>
          <p:nvPr>
            <p:ph type="sldNum" sz="quarter" idx="10"/>
          </p:nvPr>
        </p:nvSpPr>
        <p:spPr>
          <a:noFill/>
        </p:spPr>
        <p:txBody>
          <a:bodyPr/>
          <a:lstStyle/>
          <a:p>
            <a:fld id="{02B50B4E-C91A-4FE4-980F-8D4203E1555A}" type="slidenum">
              <a:rPr lang="en-US" altLang="zh-CN" smtClean="0">
                <a:ea typeface="宋体" charset="-122"/>
              </a:rPr>
              <a:pPr/>
              <a:t>140</a:t>
            </a:fld>
            <a:endParaRPr lang="en-US" altLang="zh-CN" smtClean="0">
              <a:ea typeface="宋体" charset="-122"/>
            </a:endParaRPr>
          </a:p>
        </p:txBody>
      </p:sp>
      <p:pic>
        <p:nvPicPr>
          <p:cNvPr id="164868" name="Picture 4"/>
          <p:cNvPicPr>
            <a:picLocks noChangeAspect="1" noChangeArrowheads="1"/>
          </p:cNvPicPr>
          <p:nvPr/>
        </p:nvPicPr>
        <p:blipFill>
          <a:blip r:embed="rId2" cstate="print">
            <a:clrChange>
              <a:clrFrom>
                <a:srgbClr val="FFFFFF"/>
              </a:clrFrom>
              <a:clrTo>
                <a:srgbClr val="FFFFFF">
                  <a:alpha val="0"/>
                </a:srgbClr>
              </a:clrTo>
            </a:clrChange>
          </a:blip>
          <a:srcRect l="1993" t="20653" r="4649" b="8949"/>
          <a:stretch>
            <a:fillRect/>
          </a:stretch>
        </p:blipFill>
        <p:spPr bwMode="auto">
          <a:xfrm>
            <a:off x="1530350" y="1857375"/>
            <a:ext cx="5899150" cy="3857625"/>
          </a:xfrm>
          <a:prstGeom prst="rect">
            <a:avLst/>
          </a:prstGeom>
          <a:noFill/>
          <a:ln w="9525">
            <a:noFill/>
            <a:miter lim="800000"/>
            <a:headEnd/>
            <a:tailEnd/>
          </a:ln>
        </p:spPr>
      </p:pic>
    </p:spTree>
    <p:extLst>
      <p:ext uri="{BB962C8B-B14F-4D97-AF65-F5344CB8AC3E}">
        <p14:creationId xmlns:p14="http://schemas.microsoft.com/office/powerpoint/2010/main" val="1147838327"/>
      </p:ext>
    </p:extLst>
  </p:cSld>
  <p:clrMapOvr>
    <a:masterClrMapping/>
  </p:clrMapOvr>
  <p:transition/>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026" name="Rectangle 2"/>
          <p:cNvSpPr>
            <a:spLocks noGrp="1" noChangeArrowheads="1"/>
          </p:cNvSpPr>
          <p:nvPr>
            <p:ph type="title"/>
          </p:nvPr>
        </p:nvSpPr>
        <p:spPr>
          <a:xfrm>
            <a:off x="762000" y="222250"/>
            <a:ext cx="7010400" cy="685800"/>
          </a:xfrm>
        </p:spPr>
        <p:txBody>
          <a:bodyPr/>
          <a:lstStyle/>
          <a:p>
            <a:pPr eaLnBrk="1" hangingPunct="1"/>
            <a:r>
              <a:rPr lang="zh-CN" altLang="en-US" dirty="0" smtClean="0"/>
              <a:t>森林与二叉树的转换</a:t>
            </a:r>
          </a:p>
        </p:txBody>
      </p:sp>
      <p:sp>
        <p:nvSpPr>
          <p:cNvPr id="385027" name="Rectangle 3"/>
          <p:cNvSpPr>
            <a:spLocks noGrp="1" noChangeArrowheads="1"/>
          </p:cNvSpPr>
          <p:nvPr>
            <p:ph type="body" idx="1"/>
          </p:nvPr>
        </p:nvSpPr>
        <p:spPr>
          <a:xfrm>
            <a:off x="0" y="1772816"/>
            <a:ext cx="8888413" cy="4090988"/>
          </a:xfrm>
        </p:spPr>
        <p:txBody>
          <a:bodyPr/>
          <a:lstStyle/>
          <a:p>
            <a:pPr marL="0" indent="0" eaLnBrk="1" hangingPunct="1">
              <a:lnSpc>
                <a:spcPct val="110000"/>
              </a:lnSpc>
              <a:buFont typeface="Wingdings" pitchFamily="2" charset="2"/>
              <a:buNone/>
            </a:pPr>
            <a:r>
              <a:rPr lang="zh-CN" altLang="en-US" sz="2800" dirty="0" smtClean="0"/>
              <a:t>         </a:t>
            </a:r>
            <a:r>
              <a:rPr lang="zh-CN" altLang="en-US" sz="2800" b="1" dirty="0" smtClean="0"/>
              <a:t>由于二叉树和树都可用二叉链表作为存储结构，对比各自的结点结构可以看出，以二叉链表作为媒介可以导出树和二叉树之间的一个对应关系。</a:t>
            </a:r>
          </a:p>
          <a:p>
            <a:pPr marL="533400" lvl="1" indent="0" eaLnBrk="1" hangingPunct="1">
              <a:lnSpc>
                <a:spcPct val="110000"/>
              </a:lnSpc>
              <a:buFont typeface="Wingdings" pitchFamily="2" charset="2"/>
              <a:buNone/>
            </a:pPr>
            <a:r>
              <a:rPr lang="zh-CN" altLang="en-US" b="1" dirty="0" smtClean="0">
                <a:latin typeface="+mn-lt"/>
                <a:ea typeface="楷体" pitchFamily="49" charset="-122"/>
                <a:cs typeface="+mn-cs"/>
              </a:rPr>
              <a:t>◆ 从物理结构来看，树和二叉树的二叉链表是相同的，只是对指针的逻辑解释不同而已。</a:t>
            </a:r>
            <a:br>
              <a:rPr lang="zh-CN" altLang="en-US" b="1" dirty="0" smtClean="0">
                <a:latin typeface="+mn-lt"/>
                <a:ea typeface="楷体" pitchFamily="49" charset="-122"/>
                <a:cs typeface="+mn-cs"/>
              </a:rPr>
            </a:br>
            <a:r>
              <a:rPr lang="zh-CN" altLang="en-US" b="1" dirty="0" smtClean="0">
                <a:latin typeface="+mn-lt"/>
                <a:ea typeface="楷体" pitchFamily="49" charset="-122"/>
                <a:cs typeface="+mn-cs"/>
              </a:rPr>
              <a:t> ◆ 从树的二叉链表表示的定义可知，任何一棵和树对应的二叉树，其右子树一定为空。</a:t>
            </a:r>
          </a:p>
          <a:p>
            <a:pPr marL="0" indent="0" eaLnBrk="1" hangingPunct="1">
              <a:lnSpc>
                <a:spcPct val="110000"/>
              </a:lnSpc>
              <a:buFont typeface="Wingdings" pitchFamily="2" charset="2"/>
              <a:buNone/>
            </a:pPr>
            <a:r>
              <a:rPr lang="zh-CN" altLang="en-US" dirty="0" smtClean="0"/>
              <a:t>       下图直观地展示了树和二叉树之间</a:t>
            </a:r>
            <a:r>
              <a:rPr lang="zh-CN" altLang="en-US" sz="2800" b="1" dirty="0" smtClean="0"/>
              <a:t>的对应关系。</a:t>
            </a:r>
          </a:p>
        </p:txBody>
      </p:sp>
    </p:spTree>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250825" y="282575"/>
            <a:ext cx="8785225" cy="6170613"/>
            <a:chOff x="0" y="0"/>
            <a:chExt cx="5534" cy="3887"/>
          </a:xfrm>
        </p:grpSpPr>
        <p:sp>
          <p:nvSpPr>
            <p:cNvPr id="386051" name="Rectangle 3"/>
            <p:cNvSpPr>
              <a:spLocks noChangeArrowheads="1"/>
            </p:cNvSpPr>
            <p:nvPr/>
          </p:nvSpPr>
          <p:spPr bwMode="auto">
            <a:xfrm>
              <a:off x="1679" y="3660"/>
              <a:ext cx="2267"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buFont typeface="Arial" pitchFamily="34" charset="0"/>
                <a:buNone/>
              </a:pPr>
              <a:r>
                <a:rPr lang="zh-CN" altLang="en-US" sz="2000" b="1" dirty="0" smtClean="0">
                  <a:latin typeface="楷体" pitchFamily="49" charset="-122"/>
                  <a:ea typeface="楷体" pitchFamily="49" charset="-122"/>
                </a:rPr>
                <a:t>树</a:t>
              </a:r>
              <a:r>
                <a:rPr lang="zh-CN" altLang="en-US" sz="2000" b="1" dirty="0">
                  <a:latin typeface="楷体" pitchFamily="49" charset="-122"/>
                  <a:ea typeface="楷体" pitchFamily="49" charset="-122"/>
                </a:rPr>
                <a:t>与二叉树的对应关系</a:t>
              </a:r>
            </a:p>
          </p:txBody>
        </p:sp>
        <p:grpSp>
          <p:nvGrpSpPr>
            <p:cNvPr id="3" name="Group 4"/>
            <p:cNvGrpSpPr>
              <a:grpSpLocks/>
            </p:cNvGrpSpPr>
            <p:nvPr/>
          </p:nvGrpSpPr>
          <p:grpSpPr bwMode="auto">
            <a:xfrm>
              <a:off x="3673" y="0"/>
              <a:ext cx="1362" cy="1512"/>
              <a:chOff x="0" y="0"/>
              <a:chExt cx="1362" cy="1512"/>
            </a:xfrm>
          </p:grpSpPr>
          <p:sp>
            <p:nvSpPr>
              <p:cNvPr id="386053" name="Rectangle 5"/>
              <p:cNvSpPr>
                <a:spLocks noChangeArrowheads="1"/>
              </p:cNvSpPr>
              <p:nvPr/>
            </p:nvSpPr>
            <p:spPr bwMode="auto">
              <a:xfrm>
                <a:off x="0" y="31"/>
                <a:ext cx="589"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zh-CN" altLang="en-US" sz="2000" b="1">
                    <a:latin typeface="楷体" pitchFamily="49" charset="-122"/>
                    <a:ea typeface="楷体" pitchFamily="49" charset="-122"/>
                  </a:rPr>
                  <a:t>二叉树</a:t>
                </a:r>
                <a:r>
                  <a:rPr lang="zh-CN" altLang="en-US">
                    <a:latin typeface="楷体" pitchFamily="49" charset="-122"/>
                    <a:ea typeface="楷体" pitchFamily="49" charset="-122"/>
                  </a:rPr>
                  <a:t> </a:t>
                </a:r>
              </a:p>
            </p:txBody>
          </p:sp>
          <p:grpSp>
            <p:nvGrpSpPr>
              <p:cNvPr id="4" name="Group 6"/>
              <p:cNvGrpSpPr>
                <a:grpSpLocks/>
              </p:cNvGrpSpPr>
              <p:nvPr/>
            </p:nvGrpSpPr>
            <p:grpSpPr bwMode="auto">
              <a:xfrm>
                <a:off x="370" y="0"/>
                <a:ext cx="992" cy="1512"/>
                <a:chOff x="0" y="0"/>
                <a:chExt cx="992" cy="1512"/>
              </a:xfrm>
            </p:grpSpPr>
            <p:sp>
              <p:nvSpPr>
                <p:cNvPr id="386055" name="Oval 7"/>
                <p:cNvSpPr>
                  <a:spLocks noChangeArrowheads="1"/>
                </p:cNvSpPr>
                <p:nvPr/>
              </p:nvSpPr>
              <p:spPr bwMode="auto">
                <a:xfrm>
                  <a:off x="760" y="1274"/>
                  <a:ext cx="232" cy="221"/>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b="1"/>
                    <a:t>C</a:t>
                  </a:r>
                </a:p>
              </p:txBody>
            </p:sp>
            <p:sp>
              <p:nvSpPr>
                <p:cNvPr id="386056" name="Oval 8"/>
                <p:cNvSpPr>
                  <a:spLocks noChangeArrowheads="1"/>
                </p:cNvSpPr>
                <p:nvPr/>
              </p:nvSpPr>
              <p:spPr bwMode="auto">
                <a:xfrm>
                  <a:off x="276" y="1291"/>
                  <a:ext cx="232" cy="221"/>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b="1"/>
                    <a:t>E</a:t>
                  </a:r>
                </a:p>
              </p:txBody>
            </p:sp>
            <p:sp>
              <p:nvSpPr>
                <p:cNvPr id="386057" name="Oval 9"/>
                <p:cNvSpPr>
                  <a:spLocks noChangeArrowheads="1"/>
                </p:cNvSpPr>
                <p:nvPr/>
              </p:nvSpPr>
              <p:spPr bwMode="auto">
                <a:xfrm>
                  <a:off x="489" y="0"/>
                  <a:ext cx="232" cy="221"/>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b="1"/>
                    <a:t>R</a:t>
                  </a:r>
                </a:p>
              </p:txBody>
            </p:sp>
            <p:sp>
              <p:nvSpPr>
                <p:cNvPr id="386058" name="Oval 10"/>
                <p:cNvSpPr>
                  <a:spLocks noChangeArrowheads="1"/>
                </p:cNvSpPr>
                <p:nvPr/>
              </p:nvSpPr>
              <p:spPr bwMode="auto">
                <a:xfrm>
                  <a:off x="230" y="418"/>
                  <a:ext cx="232" cy="221"/>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b="1"/>
                    <a:t>A</a:t>
                  </a:r>
                </a:p>
              </p:txBody>
            </p:sp>
            <p:sp>
              <p:nvSpPr>
                <p:cNvPr id="386059" name="Line 11"/>
                <p:cNvSpPr>
                  <a:spLocks noChangeShapeType="1"/>
                </p:cNvSpPr>
                <p:nvPr/>
              </p:nvSpPr>
              <p:spPr bwMode="auto">
                <a:xfrm flipH="1">
                  <a:off x="388" y="193"/>
                  <a:ext cx="143" cy="225"/>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86060" name="Oval 12"/>
                <p:cNvSpPr>
                  <a:spLocks noChangeArrowheads="1"/>
                </p:cNvSpPr>
                <p:nvPr/>
              </p:nvSpPr>
              <p:spPr bwMode="auto">
                <a:xfrm>
                  <a:off x="0" y="867"/>
                  <a:ext cx="232" cy="221"/>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b="1"/>
                    <a:t>D</a:t>
                  </a:r>
                </a:p>
              </p:txBody>
            </p:sp>
            <p:sp>
              <p:nvSpPr>
                <p:cNvPr id="386061" name="Oval 13"/>
                <p:cNvSpPr>
                  <a:spLocks noChangeArrowheads="1"/>
                </p:cNvSpPr>
                <p:nvPr/>
              </p:nvSpPr>
              <p:spPr bwMode="auto">
                <a:xfrm>
                  <a:off x="478" y="841"/>
                  <a:ext cx="232" cy="221"/>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b="1"/>
                    <a:t>B</a:t>
                  </a:r>
                </a:p>
              </p:txBody>
            </p:sp>
            <p:sp>
              <p:nvSpPr>
                <p:cNvPr id="386062" name="Line 14"/>
                <p:cNvSpPr>
                  <a:spLocks noChangeShapeType="1"/>
                </p:cNvSpPr>
                <p:nvPr/>
              </p:nvSpPr>
              <p:spPr bwMode="auto">
                <a:xfrm flipH="1">
                  <a:off x="129" y="618"/>
                  <a:ext cx="148" cy="242"/>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86063" name="Line 15"/>
                <p:cNvSpPr>
                  <a:spLocks noChangeShapeType="1"/>
                </p:cNvSpPr>
                <p:nvPr/>
              </p:nvSpPr>
              <p:spPr bwMode="auto">
                <a:xfrm>
                  <a:off x="393" y="633"/>
                  <a:ext cx="176" cy="214"/>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86064" name="Line 16"/>
                <p:cNvSpPr>
                  <a:spLocks noChangeShapeType="1"/>
                </p:cNvSpPr>
                <p:nvPr/>
              </p:nvSpPr>
              <p:spPr bwMode="auto">
                <a:xfrm>
                  <a:off x="671" y="1034"/>
                  <a:ext cx="179" cy="241"/>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86065" name="Line 17"/>
                <p:cNvSpPr>
                  <a:spLocks noChangeShapeType="1"/>
                </p:cNvSpPr>
                <p:nvPr/>
              </p:nvSpPr>
              <p:spPr bwMode="auto">
                <a:xfrm flipH="1">
                  <a:off x="388" y="1050"/>
                  <a:ext cx="160" cy="244"/>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grpSp>
        </p:grpSp>
        <p:grpSp>
          <p:nvGrpSpPr>
            <p:cNvPr id="5" name="Group 18"/>
            <p:cNvGrpSpPr>
              <a:grpSpLocks/>
            </p:cNvGrpSpPr>
            <p:nvPr/>
          </p:nvGrpSpPr>
          <p:grpSpPr bwMode="auto">
            <a:xfrm>
              <a:off x="3765" y="2232"/>
              <a:ext cx="1769" cy="1292"/>
              <a:chOff x="0" y="0"/>
              <a:chExt cx="1769" cy="1292"/>
            </a:xfrm>
          </p:grpSpPr>
          <p:grpSp>
            <p:nvGrpSpPr>
              <p:cNvPr id="6" name="Group 19"/>
              <p:cNvGrpSpPr>
                <a:grpSpLocks/>
              </p:cNvGrpSpPr>
              <p:nvPr/>
            </p:nvGrpSpPr>
            <p:grpSpPr bwMode="auto">
              <a:xfrm>
                <a:off x="573" y="0"/>
                <a:ext cx="544" cy="204"/>
                <a:chOff x="0" y="0"/>
                <a:chExt cx="544" cy="204"/>
              </a:xfrm>
            </p:grpSpPr>
            <p:sp>
              <p:nvSpPr>
                <p:cNvPr id="386068" name="Rectangle 20"/>
                <p:cNvSpPr>
                  <a:spLocks noChangeArrowheads="1"/>
                </p:cNvSpPr>
                <p:nvPr/>
              </p:nvSpPr>
              <p:spPr bwMode="auto">
                <a:xfrm>
                  <a:off x="0" y="0"/>
                  <a:ext cx="544" cy="204"/>
                </a:xfrm>
                <a:prstGeom prst="rect">
                  <a:avLst/>
                </a:prstGeom>
                <a:noFill/>
                <a:ln w="9525"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charset="0"/>
                    <a:buNone/>
                    <a:defRPr/>
                  </a:pPr>
                  <a:r>
                    <a:rPr lang="zh-CN" altLang="en-US" dirty="0">
                      <a:latin typeface="Times New Roman" charset="0"/>
                      <a:ea typeface="Arial Unicode MS" charset="0"/>
                    </a:rPr>
                    <a:t>   </a:t>
                  </a:r>
                  <a:r>
                    <a:rPr lang="zh-CN" altLang="en-US" dirty="0" smtClean="0">
                      <a:latin typeface="Times New Roman" charset="0"/>
                      <a:ea typeface="Arial Unicode MS" charset="0"/>
                    </a:rPr>
                    <a:t> </a:t>
                  </a:r>
                  <a:r>
                    <a:rPr lang="en-US" altLang="zh-CN" dirty="0" smtClean="0">
                      <a:latin typeface="Times New Roman" charset="0"/>
                      <a:ea typeface="Arial Unicode MS" charset="0"/>
                    </a:rPr>
                    <a:t>R    </a:t>
                  </a:r>
                  <a:r>
                    <a:rPr lang="en-US" altLang="zh-CN" dirty="0">
                      <a:latin typeface="Times New Roman" charset="0"/>
                      <a:ea typeface="Arial Unicode MS" charset="0"/>
                    </a:rPr>
                    <a:t>⋀</a:t>
                  </a:r>
                  <a:endParaRPr lang="en-US" altLang="zh-CN" dirty="0">
                    <a:latin typeface="Times New Roman" charset="0"/>
                    <a:ea typeface="宋体" charset="0"/>
                  </a:endParaRPr>
                </a:p>
              </p:txBody>
            </p:sp>
            <p:sp>
              <p:nvSpPr>
                <p:cNvPr id="386069" name="Line 21"/>
                <p:cNvSpPr>
                  <a:spLocks noChangeShapeType="1"/>
                </p:cNvSpPr>
                <p:nvPr/>
              </p:nvSpPr>
              <p:spPr bwMode="auto">
                <a:xfrm>
                  <a:off x="144" y="0"/>
                  <a:ext cx="0" cy="204"/>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86070" name="Line 22"/>
                <p:cNvSpPr>
                  <a:spLocks noChangeShapeType="1"/>
                </p:cNvSpPr>
                <p:nvPr/>
              </p:nvSpPr>
              <p:spPr bwMode="auto">
                <a:xfrm>
                  <a:off x="384" y="0"/>
                  <a:ext cx="0" cy="204"/>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grpSp>
          <p:grpSp>
            <p:nvGrpSpPr>
              <p:cNvPr id="7" name="Group 23"/>
              <p:cNvGrpSpPr>
                <a:grpSpLocks/>
              </p:cNvGrpSpPr>
              <p:nvPr/>
            </p:nvGrpSpPr>
            <p:grpSpPr bwMode="auto">
              <a:xfrm>
                <a:off x="333" y="352"/>
                <a:ext cx="544" cy="204"/>
                <a:chOff x="0" y="0"/>
                <a:chExt cx="544" cy="204"/>
              </a:xfrm>
            </p:grpSpPr>
            <p:sp>
              <p:nvSpPr>
                <p:cNvPr id="386072" name="Rectangle 24"/>
                <p:cNvSpPr>
                  <a:spLocks noChangeArrowheads="1"/>
                </p:cNvSpPr>
                <p:nvPr/>
              </p:nvSpPr>
              <p:spPr bwMode="auto">
                <a:xfrm>
                  <a:off x="0" y="0"/>
                  <a:ext cx="544" cy="204"/>
                </a:xfrm>
                <a:prstGeom prst="rect">
                  <a:avLst/>
                </a:prstGeom>
                <a:noFill/>
                <a:ln w="9525"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charset="0"/>
                    <a:buNone/>
                    <a:defRPr/>
                  </a:pPr>
                  <a:r>
                    <a:rPr lang="zh-CN" altLang="en-US" dirty="0">
                      <a:latin typeface="Times New Roman" charset="0"/>
                      <a:ea typeface="Arial Unicode MS" charset="0"/>
                    </a:rPr>
                    <a:t> </a:t>
                  </a:r>
                  <a:r>
                    <a:rPr lang="zh-CN" altLang="en-US" dirty="0" smtClean="0">
                      <a:latin typeface="Times New Roman" charset="0"/>
                      <a:ea typeface="Arial Unicode MS" charset="0"/>
                    </a:rPr>
                    <a:t>    </a:t>
                  </a:r>
                  <a:r>
                    <a:rPr lang="en-US" altLang="zh-CN" dirty="0">
                      <a:latin typeface="Times New Roman" charset="0"/>
                      <a:ea typeface="Arial Unicode MS" charset="0"/>
                    </a:rPr>
                    <a:t>A</a:t>
                  </a:r>
                  <a:endParaRPr lang="en-US" altLang="zh-CN" dirty="0">
                    <a:latin typeface="Times New Roman" charset="0"/>
                    <a:ea typeface="宋体" charset="0"/>
                  </a:endParaRPr>
                </a:p>
              </p:txBody>
            </p:sp>
            <p:sp>
              <p:nvSpPr>
                <p:cNvPr id="386073" name="Line 25"/>
                <p:cNvSpPr>
                  <a:spLocks noChangeShapeType="1"/>
                </p:cNvSpPr>
                <p:nvPr/>
              </p:nvSpPr>
              <p:spPr bwMode="auto">
                <a:xfrm>
                  <a:off x="144" y="0"/>
                  <a:ext cx="0" cy="204"/>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r>
                    <a:rPr lang="en-US" altLang="zh-CN" dirty="0" smtClean="0">
                      <a:latin typeface="Times New Roman" charset="0"/>
                      <a:ea typeface="宋体" charset="0"/>
                    </a:rPr>
                    <a:t>   </a:t>
                  </a:r>
                  <a:endParaRPr lang="zh-CN" altLang="en-US" dirty="0">
                    <a:latin typeface="Times New Roman" charset="0"/>
                    <a:ea typeface="宋体" charset="0"/>
                  </a:endParaRPr>
                </a:p>
              </p:txBody>
            </p:sp>
            <p:sp>
              <p:nvSpPr>
                <p:cNvPr id="386074" name="Line 26"/>
                <p:cNvSpPr>
                  <a:spLocks noChangeShapeType="1"/>
                </p:cNvSpPr>
                <p:nvPr/>
              </p:nvSpPr>
              <p:spPr bwMode="auto">
                <a:xfrm>
                  <a:off x="384" y="0"/>
                  <a:ext cx="0" cy="204"/>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grpSp>
          <p:grpSp>
            <p:nvGrpSpPr>
              <p:cNvPr id="8" name="Group 27"/>
              <p:cNvGrpSpPr>
                <a:grpSpLocks/>
              </p:cNvGrpSpPr>
              <p:nvPr/>
            </p:nvGrpSpPr>
            <p:grpSpPr bwMode="auto">
              <a:xfrm>
                <a:off x="0" y="720"/>
                <a:ext cx="589" cy="204"/>
                <a:chOff x="0" y="0"/>
                <a:chExt cx="589" cy="204"/>
              </a:xfrm>
            </p:grpSpPr>
            <p:sp>
              <p:nvSpPr>
                <p:cNvPr id="386076" name="Rectangle 28"/>
                <p:cNvSpPr>
                  <a:spLocks noChangeArrowheads="1"/>
                </p:cNvSpPr>
                <p:nvPr/>
              </p:nvSpPr>
              <p:spPr bwMode="auto">
                <a:xfrm>
                  <a:off x="0" y="0"/>
                  <a:ext cx="589" cy="204"/>
                </a:xfrm>
                <a:prstGeom prst="rect">
                  <a:avLst/>
                </a:prstGeom>
                <a:noFill/>
                <a:ln w="9525"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charset="0"/>
                    <a:buNone/>
                    <a:defRPr/>
                  </a:pPr>
                  <a:r>
                    <a:rPr lang="zh-CN" altLang="en-US" dirty="0" smtClean="0">
                      <a:latin typeface="Times New Roman" charset="0"/>
                      <a:ea typeface="Arial Unicode MS" charset="0"/>
                    </a:rPr>
                    <a:t> ⋀   </a:t>
                  </a:r>
                  <a:r>
                    <a:rPr lang="en-US" altLang="zh-CN" dirty="0" smtClean="0">
                      <a:latin typeface="Times New Roman" charset="0"/>
                      <a:ea typeface="Arial Unicode MS" charset="0"/>
                    </a:rPr>
                    <a:t>D  </a:t>
                  </a:r>
                  <a:r>
                    <a:rPr lang="en-US" altLang="zh-CN" dirty="0" smtClean="0">
                      <a:latin typeface="Times New Roman" charset="0"/>
                      <a:ea typeface="宋体" charset="0"/>
                    </a:rPr>
                    <a:t>⋀</a:t>
                  </a:r>
                  <a:endParaRPr lang="en-US" altLang="zh-CN" dirty="0">
                    <a:latin typeface="Times New Roman" charset="0"/>
                    <a:ea typeface="宋体" charset="0"/>
                  </a:endParaRPr>
                </a:p>
              </p:txBody>
            </p:sp>
            <p:sp>
              <p:nvSpPr>
                <p:cNvPr id="386077" name="Line 29"/>
                <p:cNvSpPr>
                  <a:spLocks noChangeShapeType="1"/>
                </p:cNvSpPr>
                <p:nvPr/>
              </p:nvSpPr>
              <p:spPr bwMode="auto">
                <a:xfrm>
                  <a:off x="229" y="0"/>
                  <a:ext cx="0" cy="204"/>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86078" name="Line 30"/>
                <p:cNvSpPr>
                  <a:spLocks noChangeShapeType="1"/>
                </p:cNvSpPr>
                <p:nvPr/>
              </p:nvSpPr>
              <p:spPr bwMode="auto">
                <a:xfrm>
                  <a:off x="454" y="0"/>
                  <a:ext cx="0" cy="204"/>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grpSp>
          <p:grpSp>
            <p:nvGrpSpPr>
              <p:cNvPr id="9" name="Group 31"/>
              <p:cNvGrpSpPr>
                <a:grpSpLocks/>
              </p:cNvGrpSpPr>
              <p:nvPr/>
            </p:nvGrpSpPr>
            <p:grpSpPr bwMode="auto">
              <a:xfrm>
                <a:off x="1133" y="1072"/>
                <a:ext cx="636" cy="204"/>
                <a:chOff x="0" y="0"/>
                <a:chExt cx="636" cy="204"/>
              </a:xfrm>
            </p:grpSpPr>
            <p:sp>
              <p:nvSpPr>
                <p:cNvPr id="386080" name="Rectangle 32"/>
                <p:cNvSpPr>
                  <a:spLocks noChangeArrowheads="1"/>
                </p:cNvSpPr>
                <p:nvPr/>
              </p:nvSpPr>
              <p:spPr bwMode="auto">
                <a:xfrm>
                  <a:off x="0" y="0"/>
                  <a:ext cx="636" cy="204"/>
                </a:xfrm>
                <a:prstGeom prst="rect">
                  <a:avLst/>
                </a:prstGeom>
                <a:noFill/>
                <a:ln w="9525"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charset="0"/>
                    <a:buNone/>
                    <a:defRPr/>
                  </a:pPr>
                  <a:r>
                    <a:rPr lang="zh-CN" altLang="en-US" dirty="0" smtClean="0">
                      <a:latin typeface="Times New Roman" charset="0"/>
                      <a:ea typeface="宋体" charset="0"/>
                    </a:rPr>
                    <a:t> ⋀   </a:t>
                  </a:r>
                  <a:r>
                    <a:rPr lang="en-US" altLang="zh-CN" dirty="0">
                      <a:latin typeface="Times New Roman" charset="0"/>
                      <a:ea typeface="Arial Unicode MS" charset="0"/>
                    </a:rPr>
                    <a:t>C </a:t>
                  </a:r>
                  <a:r>
                    <a:rPr lang="en-US" altLang="zh-CN" dirty="0" smtClean="0">
                      <a:latin typeface="Times New Roman" charset="0"/>
                      <a:ea typeface="Arial Unicode MS" charset="0"/>
                    </a:rPr>
                    <a:t>  ⋀</a:t>
                  </a:r>
                  <a:endParaRPr lang="en-US" altLang="zh-CN" dirty="0">
                    <a:latin typeface="Times New Roman" charset="0"/>
                    <a:ea typeface="Arial Unicode MS" charset="0"/>
                  </a:endParaRPr>
                </a:p>
              </p:txBody>
            </p:sp>
            <p:sp>
              <p:nvSpPr>
                <p:cNvPr id="386081" name="Line 33"/>
                <p:cNvSpPr>
                  <a:spLocks noChangeShapeType="1"/>
                </p:cNvSpPr>
                <p:nvPr/>
              </p:nvSpPr>
              <p:spPr bwMode="auto">
                <a:xfrm>
                  <a:off x="228" y="0"/>
                  <a:ext cx="0" cy="204"/>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86082" name="Line 34"/>
                <p:cNvSpPr>
                  <a:spLocks noChangeShapeType="1"/>
                </p:cNvSpPr>
                <p:nvPr/>
              </p:nvSpPr>
              <p:spPr bwMode="auto">
                <a:xfrm>
                  <a:off x="430" y="0"/>
                  <a:ext cx="0" cy="204"/>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grpSp>
          <p:sp>
            <p:nvSpPr>
              <p:cNvPr id="386083" name="Line 35"/>
              <p:cNvSpPr>
                <a:spLocks noChangeShapeType="1"/>
              </p:cNvSpPr>
              <p:nvPr/>
            </p:nvSpPr>
            <p:spPr bwMode="auto">
              <a:xfrm flipH="1">
                <a:off x="557" y="152"/>
                <a:ext cx="113" cy="204"/>
              </a:xfrm>
              <a:prstGeom prst="line">
                <a:avLst/>
              </a:prstGeom>
              <a:noFill/>
              <a:ln w="19050" cmpd="sng">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86084" name="Line 36"/>
              <p:cNvSpPr>
                <a:spLocks noChangeShapeType="1"/>
              </p:cNvSpPr>
              <p:nvPr/>
            </p:nvSpPr>
            <p:spPr bwMode="auto">
              <a:xfrm flipH="1">
                <a:off x="309" y="512"/>
                <a:ext cx="113" cy="204"/>
              </a:xfrm>
              <a:prstGeom prst="line">
                <a:avLst/>
              </a:prstGeom>
              <a:noFill/>
              <a:ln w="19050" cmpd="sng">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grpSp>
            <p:nvGrpSpPr>
              <p:cNvPr id="10" name="Group 37"/>
              <p:cNvGrpSpPr>
                <a:grpSpLocks/>
              </p:cNvGrpSpPr>
              <p:nvPr/>
            </p:nvGrpSpPr>
            <p:grpSpPr bwMode="auto">
              <a:xfrm>
                <a:off x="717" y="716"/>
                <a:ext cx="544" cy="204"/>
                <a:chOff x="0" y="0"/>
                <a:chExt cx="544" cy="204"/>
              </a:xfrm>
            </p:grpSpPr>
            <p:sp>
              <p:nvSpPr>
                <p:cNvPr id="386086" name="Rectangle 38"/>
                <p:cNvSpPr>
                  <a:spLocks noChangeArrowheads="1"/>
                </p:cNvSpPr>
                <p:nvPr/>
              </p:nvSpPr>
              <p:spPr bwMode="auto">
                <a:xfrm>
                  <a:off x="0" y="0"/>
                  <a:ext cx="544" cy="204"/>
                </a:xfrm>
                <a:prstGeom prst="rect">
                  <a:avLst/>
                </a:prstGeom>
                <a:noFill/>
                <a:ln w="9525"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charset="0"/>
                    <a:buNone/>
                    <a:defRPr/>
                  </a:pPr>
                  <a:r>
                    <a:rPr lang="zh-CN" altLang="en-US">
                      <a:latin typeface="Times New Roman" charset="0"/>
                      <a:ea typeface="Arial Unicode MS" charset="0"/>
                    </a:rPr>
                    <a:t>    </a:t>
                  </a:r>
                  <a:r>
                    <a:rPr lang="en-US" altLang="zh-CN">
                      <a:latin typeface="Times New Roman" charset="0"/>
                      <a:ea typeface="Arial Unicode MS" charset="0"/>
                    </a:rPr>
                    <a:t>B</a:t>
                  </a:r>
                </a:p>
              </p:txBody>
            </p:sp>
            <p:sp>
              <p:nvSpPr>
                <p:cNvPr id="386087" name="Line 39"/>
                <p:cNvSpPr>
                  <a:spLocks noChangeShapeType="1"/>
                </p:cNvSpPr>
                <p:nvPr/>
              </p:nvSpPr>
              <p:spPr bwMode="auto">
                <a:xfrm>
                  <a:off x="184" y="0"/>
                  <a:ext cx="0" cy="204"/>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86088" name="Line 40"/>
                <p:cNvSpPr>
                  <a:spLocks noChangeShapeType="1"/>
                </p:cNvSpPr>
                <p:nvPr/>
              </p:nvSpPr>
              <p:spPr bwMode="auto">
                <a:xfrm>
                  <a:off x="416" y="0"/>
                  <a:ext cx="0" cy="204"/>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grpSp>
          <p:sp>
            <p:nvSpPr>
              <p:cNvPr id="386089" name="Line 41"/>
              <p:cNvSpPr>
                <a:spLocks noChangeShapeType="1"/>
              </p:cNvSpPr>
              <p:nvPr/>
            </p:nvSpPr>
            <p:spPr bwMode="auto">
              <a:xfrm>
                <a:off x="813" y="508"/>
                <a:ext cx="113" cy="204"/>
              </a:xfrm>
              <a:prstGeom prst="line">
                <a:avLst/>
              </a:prstGeom>
              <a:noFill/>
              <a:ln w="19050" cmpd="sng">
                <a:solidFill>
                  <a:schemeClr val="fo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86090" name="Line 42"/>
              <p:cNvSpPr>
                <a:spLocks noChangeShapeType="1"/>
              </p:cNvSpPr>
              <p:nvPr/>
            </p:nvSpPr>
            <p:spPr bwMode="auto">
              <a:xfrm>
                <a:off x="1204" y="868"/>
                <a:ext cx="113" cy="204"/>
              </a:xfrm>
              <a:prstGeom prst="line">
                <a:avLst/>
              </a:prstGeom>
              <a:noFill/>
              <a:ln w="19050" cmpd="sng">
                <a:solidFill>
                  <a:schemeClr val="fo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86091" name="Line 43"/>
              <p:cNvSpPr>
                <a:spLocks noChangeShapeType="1"/>
              </p:cNvSpPr>
              <p:nvPr/>
            </p:nvSpPr>
            <p:spPr bwMode="auto">
              <a:xfrm flipH="1">
                <a:off x="712" y="878"/>
                <a:ext cx="113" cy="204"/>
              </a:xfrm>
              <a:prstGeom prst="line">
                <a:avLst/>
              </a:prstGeom>
              <a:noFill/>
              <a:ln w="19050" cmpd="sng">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grpSp>
            <p:nvGrpSpPr>
              <p:cNvPr id="11" name="Group 44"/>
              <p:cNvGrpSpPr>
                <a:grpSpLocks/>
              </p:cNvGrpSpPr>
              <p:nvPr/>
            </p:nvGrpSpPr>
            <p:grpSpPr bwMode="auto">
              <a:xfrm>
                <a:off x="333" y="1088"/>
                <a:ext cx="589" cy="204"/>
                <a:chOff x="0" y="0"/>
                <a:chExt cx="544" cy="204"/>
              </a:xfrm>
            </p:grpSpPr>
            <p:sp>
              <p:nvSpPr>
                <p:cNvPr id="386093" name="Rectangle 45"/>
                <p:cNvSpPr>
                  <a:spLocks noChangeArrowheads="1"/>
                </p:cNvSpPr>
                <p:nvPr/>
              </p:nvSpPr>
              <p:spPr bwMode="auto">
                <a:xfrm>
                  <a:off x="0" y="0"/>
                  <a:ext cx="544" cy="204"/>
                </a:xfrm>
                <a:prstGeom prst="rect">
                  <a:avLst/>
                </a:prstGeom>
                <a:noFill/>
                <a:ln w="9525"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charset="0"/>
                    <a:buNone/>
                    <a:defRPr/>
                  </a:pPr>
                  <a:r>
                    <a:rPr lang="zh-CN" altLang="en-US" dirty="0" smtClean="0">
                      <a:latin typeface="Times New Roman" charset="0"/>
                      <a:ea typeface="Arial Unicode MS" charset="0"/>
                    </a:rPr>
                    <a:t>⋀   </a:t>
                  </a:r>
                  <a:r>
                    <a:rPr lang="en-US" altLang="zh-CN" dirty="0">
                      <a:latin typeface="Times New Roman" charset="0"/>
                      <a:ea typeface="Arial Unicode MS" charset="0"/>
                    </a:rPr>
                    <a:t>E </a:t>
                  </a:r>
                  <a:r>
                    <a:rPr lang="en-US" altLang="zh-CN" dirty="0" smtClean="0">
                      <a:latin typeface="Times New Roman" charset="0"/>
                      <a:ea typeface="Arial Unicode MS" charset="0"/>
                    </a:rPr>
                    <a:t>   ⋀</a:t>
                  </a:r>
                  <a:endParaRPr lang="en-US" altLang="zh-CN" dirty="0">
                    <a:latin typeface="Times New Roman" charset="0"/>
                    <a:ea typeface="Arial Unicode MS" charset="0"/>
                  </a:endParaRPr>
                </a:p>
              </p:txBody>
            </p:sp>
            <p:sp>
              <p:nvSpPr>
                <p:cNvPr id="386094" name="Line 46"/>
                <p:cNvSpPr>
                  <a:spLocks noChangeShapeType="1"/>
                </p:cNvSpPr>
                <p:nvPr/>
              </p:nvSpPr>
              <p:spPr bwMode="auto">
                <a:xfrm>
                  <a:off x="184" y="0"/>
                  <a:ext cx="0" cy="204"/>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86095" name="Line 47"/>
                <p:cNvSpPr>
                  <a:spLocks noChangeShapeType="1"/>
                </p:cNvSpPr>
                <p:nvPr/>
              </p:nvSpPr>
              <p:spPr bwMode="auto">
                <a:xfrm>
                  <a:off x="416" y="0"/>
                  <a:ext cx="0" cy="204"/>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grpSp>
        </p:grpSp>
        <p:grpSp>
          <p:nvGrpSpPr>
            <p:cNvPr id="12" name="Group 48"/>
            <p:cNvGrpSpPr>
              <a:grpSpLocks/>
            </p:cNvGrpSpPr>
            <p:nvPr/>
          </p:nvGrpSpPr>
          <p:grpSpPr bwMode="auto">
            <a:xfrm>
              <a:off x="91" y="83"/>
              <a:ext cx="1302" cy="1118"/>
              <a:chOff x="0" y="0"/>
              <a:chExt cx="1302" cy="1118"/>
            </a:xfrm>
          </p:grpSpPr>
          <p:sp>
            <p:nvSpPr>
              <p:cNvPr id="386097" name="Rectangle 49"/>
              <p:cNvSpPr>
                <a:spLocks noChangeArrowheads="1"/>
              </p:cNvSpPr>
              <p:nvPr/>
            </p:nvSpPr>
            <p:spPr bwMode="auto">
              <a:xfrm>
                <a:off x="0" y="39"/>
                <a:ext cx="358"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charset="0"/>
                  <a:buNone/>
                  <a:defRPr/>
                </a:pPr>
                <a:r>
                  <a:rPr lang="zh-CN" altLang="en-US" sz="2000" b="1" dirty="0">
                    <a:latin typeface="楷体" pitchFamily="49" charset="-122"/>
                    <a:ea typeface="楷体" pitchFamily="49" charset="-122"/>
                  </a:rPr>
                  <a:t> 树</a:t>
                </a:r>
                <a:r>
                  <a:rPr lang="zh-CN" altLang="en-US" dirty="0">
                    <a:latin typeface="楷体" pitchFamily="49" charset="-122"/>
                    <a:ea typeface="楷体" pitchFamily="49" charset="-122"/>
                  </a:rPr>
                  <a:t> </a:t>
                </a:r>
              </a:p>
            </p:txBody>
          </p:sp>
          <p:grpSp>
            <p:nvGrpSpPr>
              <p:cNvPr id="13" name="Group 50"/>
              <p:cNvGrpSpPr>
                <a:grpSpLocks/>
              </p:cNvGrpSpPr>
              <p:nvPr/>
            </p:nvGrpSpPr>
            <p:grpSpPr bwMode="auto">
              <a:xfrm>
                <a:off x="182" y="0"/>
                <a:ext cx="1120" cy="1118"/>
                <a:chOff x="0" y="0"/>
                <a:chExt cx="1120" cy="1118"/>
              </a:xfrm>
            </p:grpSpPr>
            <p:sp>
              <p:nvSpPr>
                <p:cNvPr id="386099" name="Line 51"/>
                <p:cNvSpPr>
                  <a:spLocks noChangeShapeType="1"/>
                </p:cNvSpPr>
                <p:nvPr/>
              </p:nvSpPr>
              <p:spPr bwMode="auto">
                <a:xfrm>
                  <a:off x="670" y="221"/>
                  <a:ext cx="0" cy="213"/>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86100" name="Oval 52"/>
                <p:cNvSpPr>
                  <a:spLocks noChangeArrowheads="1"/>
                </p:cNvSpPr>
                <p:nvPr/>
              </p:nvSpPr>
              <p:spPr bwMode="auto">
                <a:xfrm>
                  <a:off x="558" y="0"/>
                  <a:ext cx="232" cy="221"/>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b="1"/>
                    <a:t>R</a:t>
                  </a:r>
                </a:p>
              </p:txBody>
            </p:sp>
            <p:sp>
              <p:nvSpPr>
                <p:cNvPr id="386101" name="Oval 53"/>
                <p:cNvSpPr>
                  <a:spLocks noChangeArrowheads="1"/>
                </p:cNvSpPr>
                <p:nvPr/>
              </p:nvSpPr>
              <p:spPr bwMode="auto">
                <a:xfrm>
                  <a:off x="230" y="426"/>
                  <a:ext cx="232" cy="221"/>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b="1"/>
                    <a:t>A</a:t>
                  </a:r>
                </a:p>
              </p:txBody>
            </p:sp>
            <p:sp>
              <p:nvSpPr>
                <p:cNvPr id="386102" name="Oval 54"/>
                <p:cNvSpPr>
                  <a:spLocks noChangeArrowheads="1"/>
                </p:cNvSpPr>
                <p:nvPr/>
              </p:nvSpPr>
              <p:spPr bwMode="auto">
                <a:xfrm>
                  <a:off x="544" y="434"/>
                  <a:ext cx="232" cy="221"/>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b="1"/>
                    <a:t>B</a:t>
                  </a:r>
                </a:p>
              </p:txBody>
            </p:sp>
            <p:sp>
              <p:nvSpPr>
                <p:cNvPr id="386103" name="Oval 55"/>
                <p:cNvSpPr>
                  <a:spLocks noChangeArrowheads="1"/>
                </p:cNvSpPr>
                <p:nvPr/>
              </p:nvSpPr>
              <p:spPr bwMode="auto">
                <a:xfrm>
                  <a:off x="888" y="433"/>
                  <a:ext cx="232" cy="221"/>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b="1"/>
                    <a:t>C</a:t>
                  </a:r>
                </a:p>
              </p:txBody>
            </p:sp>
            <p:sp>
              <p:nvSpPr>
                <p:cNvPr id="386104" name="Line 56"/>
                <p:cNvSpPr>
                  <a:spLocks noChangeShapeType="1"/>
                </p:cNvSpPr>
                <p:nvPr/>
              </p:nvSpPr>
              <p:spPr bwMode="auto">
                <a:xfrm flipH="1">
                  <a:off x="364" y="177"/>
                  <a:ext cx="212" cy="242"/>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86105" name="Line 57"/>
                <p:cNvSpPr>
                  <a:spLocks noChangeShapeType="1"/>
                </p:cNvSpPr>
                <p:nvPr/>
              </p:nvSpPr>
              <p:spPr bwMode="auto">
                <a:xfrm>
                  <a:off x="759" y="199"/>
                  <a:ext cx="212" cy="241"/>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86106" name="Oval 58"/>
                <p:cNvSpPr>
                  <a:spLocks noChangeArrowheads="1"/>
                </p:cNvSpPr>
                <p:nvPr/>
              </p:nvSpPr>
              <p:spPr bwMode="auto">
                <a:xfrm>
                  <a:off x="0" y="875"/>
                  <a:ext cx="232" cy="221"/>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b="1"/>
                    <a:t>D</a:t>
                  </a:r>
                </a:p>
              </p:txBody>
            </p:sp>
            <p:sp>
              <p:nvSpPr>
                <p:cNvPr id="386107" name="Oval 59"/>
                <p:cNvSpPr>
                  <a:spLocks noChangeArrowheads="1"/>
                </p:cNvSpPr>
                <p:nvPr/>
              </p:nvSpPr>
              <p:spPr bwMode="auto">
                <a:xfrm>
                  <a:off x="571" y="897"/>
                  <a:ext cx="232" cy="221"/>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b="1"/>
                    <a:t>E</a:t>
                  </a:r>
                </a:p>
              </p:txBody>
            </p:sp>
            <p:sp>
              <p:nvSpPr>
                <p:cNvPr id="386108" name="Line 60"/>
                <p:cNvSpPr>
                  <a:spLocks noChangeShapeType="1"/>
                </p:cNvSpPr>
                <p:nvPr/>
              </p:nvSpPr>
              <p:spPr bwMode="auto">
                <a:xfrm flipH="1">
                  <a:off x="129" y="626"/>
                  <a:ext cx="148" cy="242"/>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86109" name="Line 61"/>
                <p:cNvSpPr>
                  <a:spLocks noChangeShapeType="1"/>
                </p:cNvSpPr>
                <p:nvPr/>
              </p:nvSpPr>
              <p:spPr bwMode="auto">
                <a:xfrm>
                  <a:off x="667" y="660"/>
                  <a:ext cx="0" cy="227"/>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grpSp>
        </p:grpSp>
        <p:grpSp>
          <p:nvGrpSpPr>
            <p:cNvPr id="14" name="Group 62"/>
            <p:cNvGrpSpPr>
              <a:grpSpLocks/>
            </p:cNvGrpSpPr>
            <p:nvPr/>
          </p:nvGrpSpPr>
          <p:grpSpPr bwMode="auto">
            <a:xfrm>
              <a:off x="1951" y="76"/>
              <a:ext cx="1406" cy="363"/>
              <a:chOff x="0" y="0"/>
              <a:chExt cx="1406" cy="363"/>
            </a:xfrm>
          </p:grpSpPr>
          <p:sp>
            <p:nvSpPr>
              <p:cNvPr id="386111" name="Rectangle 63"/>
              <p:cNvSpPr>
                <a:spLocks noChangeArrowheads="1"/>
              </p:cNvSpPr>
              <p:nvPr/>
            </p:nvSpPr>
            <p:spPr bwMode="auto">
              <a:xfrm>
                <a:off x="317" y="0"/>
                <a:ext cx="681" cy="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buFont typeface="Arial" pitchFamily="34" charset="0"/>
                  <a:buNone/>
                </a:pPr>
                <a:r>
                  <a:rPr lang="zh-CN" altLang="en-US" sz="2000" b="1" dirty="0">
                    <a:latin typeface="楷体" pitchFamily="49" charset="-122"/>
                    <a:ea typeface="楷体" pitchFamily="49" charset="-122"/>
                  </a:rPr>
                  <a:t>对应关系</a:t>
                </a:r>
              </a:p>
            </p:txBody>
          </p:sp>
          <p:sp>
            <p:nvSpPr>
              <p:cNvPr id="386112" name="AutoShape 64"/>
              <p:cNvSpPr>
                <a:spLocks noChangeArrowheads="1"/>
              </p:cNvSpPr>
              <p:nvPr/>
            </p:nvSpPr>
            <p:spPr bwMode="auto">
              <a:xfrm>
                <a:off x="0" y="272"/>
                <a:ext cx="1406" cy="91"/>
              </a:xfrm>
              <a:prstGeom prst="leftRightArrow">
                <a:avLst>
                  <a:gd name="adj1" fmla="val 50000"/>
                  <a:gd name="adj2" fmla="val 309011"/>
                </a:avLst>
              </a:prstGeom>
              <a:noFill/>
              <a:ln w="9525"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charset="0"/>
                  <a:buNone/>
                  <a:defRPr/>
                </a:pPr>
                <a:endParaRPr lang="zh-CN" altLang="en-US">
                  <a:latin typeface="Times New Roman" charset="0"/>
                  <a:ea typeface="宋体" charset="0"/>
                </a:endParaRPr>
              </a:p>
            </p:txBody>
          </p:sp>
        </p:grpSp>
        <p:grpSp>
          <p:nvGrpSpPr>
            <p:cNvPr id="15" name="Group 65"/>
            <p:cNvGrpSpPr>
              <a:grpSpLocks/>
            </p:cNvGrpSpPr>
            <p:nvPr/>
          </p:nvGrpSpPr>
          <p:grpSpPr bwMode="auto">
            <a:xfrm>
              <a:off x="0" y="2568"/>
              <a:ext cx="2226" cy="956"/>
              <a:chOff x="0" y="0"/>
              <a:chExt cx="2226" cy="956"/>
            </a:xfrm>
          </p:grpSpPr>
          <p:grpSp>
            <p:nvGrpSpPr>
              <p:cNvPr id="16" name="Group 66"/>
              <p:cNvGrpSpPr>
                <a:grpSpLocks/>
              </p:cNvGrpSpPr>
              <p:nvPr/>
            </p:nvGrpSpPr>
            <p:grpSpPr bwMode="auto">
              <a:xfrm>
                <a:off x="93" y="0"/>
                <a:ext cx="590" cy="204"/>
                <a:chOff x="0" y="0"/>
                <a:chExt cx="590" cy="204"/>
              </a:xfrm>
            </p:grpSpPr>
            <p:sp>
              <p:nvSpPr>
                <p:cNvPr id="386115" name="Rectangle 67"/>
                <p:cNvSpPr>
                  <a:spLocks noChangeArrowheads="1"/>
                </p:cNvSpPr>
                <p:nvPr/>
              </p:nvSpPr>
              <p:spPr bwMode="auto">
                <a:xfrm>
                  <a:off x="0" y="0"/>
                  <a:ext cx="590" cy="204"/>
                </a:xfrm>
                <a:prstGeom prst="rect">
                  <a:avLst/>
                </a:prstGeom>
                <a:noFill/>
                <a:ln w="9525"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charset="0"/>
                    <a:buNone/>
                    <a:defRPr/>
                  </a:pPr>
                  <a:r>
                    <a:rPr lang="zh-CN" altLang="en-US" dirty="0">
                      <a:latin typeface="Times New Roman" charset="0"/>
                      <a:ea typeface="Arial Unicode MS" charset="0"/>
                    </a:rPr>
                    <a:t>   </a:t>
                  </a:r>
                  <a:r>
                    <a:rPr lang="en-US" altLang="zh-CN" dirty="0" smtClean="0">
                      <a:latin typeface="Times New Roman" charset="0"/>
                      <a:ea typeface="Arial Unicode MS" charset="0"/>
                    </a:rPr>
                    <a:t>R    </a:t>
                  </a:r>
                  <a:r>
                    <a:rPr lang="en-US" altLang="zh-CN" dirty="0">
                      <a:latin typeface="Times New Roman" charset="0"/>
                      <a:ea typeface="Arial Unicode MS" charset="0"/>
                    </a:rPr>
                    <a:t>⋀</a:t>
                  </a:r>
                  <a:endParaRPr lang="en-US" altLang="zh-CN" dirty="0">
                    <a:latin typeface="Times New Roman" charset="0"/>
                    <a:ea typeface="宋体" charset="0"/>
                  </a:endParaRPr>
                </a:p>
              </p:txBody>
            </p:sp>
            <p:sp>
              <p:nvSpPr>
                <p:cNvPr id="386116" name="Line 68"/>
                <p:cNvSpPr>
                  <a:spLocks noChangeShapeType="1"/>
                </p:cNvSpPr>
                <p:nvPr/>
              </p:nvSpPr>
              <p:spPr bwMode="auto">
                <a:xfrm>
                  <a:off x="144" y="0"/>
                  <a:ext cx="0" cy="204"/>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86117" name="Line 69"/>
                <p:cNvSpPr>
                  <a:spLocks noChangeShapeType="1"/>
                </p:cNvSpPr>
                <p:nvPr/>
              </p:nvSpPr>
              <p:spPr bwMode="auto">
                <a:xfrm>
                  <a:off x="368" y="0"/>
                  <a:ext cx="0" cy="204"/>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grpSp>
          <p:grpSp>
            <p:nvGrpSpPr>
              <p:cNvPr id="17" name="Group 70"/>
              <p:cNvGrpSpPr>
                <a:grpSpLocks/>
              </p:cNvGrpSpPr>
              <p:nvPr/>
            </p:nvGrpSpPr>
            <p:grpSpPr bwMode="auto">
              <a:xfrm>
                <a:off x="109" y="376"/>
                <a:ext cx="544" cy="204"/>
                <a:chOff x="0" y="0"/>
                <a:chExt cx="544" cy="204"/>
              </a:xfrm>
            </p:grpSpPr>
            <p:sp>
              <p:nvSpPr>
                <p:cNvPr id="386119" name="Rectangle 71"/>
                <p:cNvSpPr>
                  <a:spLocks noChangeArrowheads="1"/>
                </p:cNvSpPr>
                <p:nvPr/>
              </p:nvSpPr>
              <p:spPr bwMode="auto">
                <a:xfrm>
                  <a:off x="0" y="0"/>
                  <a:ext cx="544" cy="204"/>
                </a:xfrm>
                <a:prstGeom prst="rect">
                  <a:avLst/>
                </a:prstGeom>
                <a:noFill/>
                <a:ln w="9525"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charset="0"/>
                    <a:buNone/>
                    <a:defRPr/>
                  </a:pPr>
                  <a:r>
                    <a:rPr lang="zh-CN" altLang="en-US">
                      <a:latin typeface="Times New Roman" charset="0"/>
                      <a:ea typeface="Arial Unicode MS" charset="0"/>
                    </a:rPr>
                    <a:t>   </a:t>
                  </a:r>
                  <a:r>
                    <a:rPr lang="en-US" altLang="zh-CN">
                      <a:latin typeface="Times New Roman" charset="0"/>
                      <a:ea typeface="Arial Unicode MS" charset="0"/>
                    </a:rPr>
                    <a:t>A</a:t>
                  </a:r>
                  <a:endParaRPr lang="en-US" altLang="zh-CN">
                    <a:latin typeface="Times New Roman" charset="0"/>
                    <a:ea typeface="宋体" charset="0"/>
                  </a:endParaRPr>
                </a:p>
              </p:txBody>
            </p:sp>
            <p:sp>
              <p:nvSpPr>
                <p:cNvPr id="386120" name="Line 72"/>
                <p:cNvSpPr>
                  <a:spLocks noChangeShapeType="1"/>
                </p:cNvSpPr>
                <p:nvPr/>
              </p:nvSpPr>
              <p:spPr bwMode="auto">
                <a:xfrm>
                  <a:off x="144" y="0"/>
                  <a:ext cx="0" cy="204"/>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86121" name="Line 73"/>
                <p:cNvSpPr>
                  <a:spLocks noChangeShapeType="1"/>
                </p:cNvSpPr>
                <p:nvPr/>
              </p:nvSpPr>
              <p:spPr bwMode="auto">
                <a:xfrm>
                  <a:off x="384" y="0"/>
                  <a:ext cx="0" cy="204"/>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grpSp>
          <p:grpSp>
            <p:nvGrpSpPr>
              <p:cNvPr id="18" name="Group 74"/>
              <p:cNvGrpSpPr>
                <a:grpSpLocks/>
              </p:cNvGrpSpPr>
              <p:nvPr/>
            </p:nvGrpSpPr>
            <p:grpSpPr bwMode="auto">
              <a:xfrm>
                <a:off x="0" y="752"/>
                <a:ext cx="589" cy="204"/>
                <a:chOff x="0" y="0"/>
                <a:chExt cx="589" cy="204"/>
              </a:xfrm>
            </p:grpSpPr>
            <p:sp>
              <p:nvSpPr>
                <p:cNvPr id="386123" name="Rectangle 75"/>
                <p:cNvSpPr>
                  <a:spLocks noChangeArrowheads="1"/>
                </p:cNvSpPr>
                <p:nvPr/>
              </p:nvSpPr>
              <p:spPr bwMode="auto">
                <a:xfrm>
                  <a:off x="0" y="0"/>
                  <a:ext cx="589" cy="204"/>
                </a:xfrm>
                <a:prstGeom prst="rect">
                  <a:avLst/>
                </a:prstGeom>
                <a:noFill/>
                <a:ln w="9525"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charset="0"/>
                    <a:buNone/>
                    <a:defRPr/>
                  </a:pPr>
                  <a:r>
                    <a:rPr lang="zh-CN" altLang="en-US" dirty="0" smtClean="0">
                      <a:latin typeface="Times New Roman" charset="0"/>
                      <a:ea typeface="Arial Unicode MS" charset="0"/>
                    </a:rPr>
                    <a:t> ⋀   </a:t>
                  </a:r>
                  <a:r>
                    <a:rPr lang="en-US" altLang="zh-CN" dirty="0" smtClean="0">
                      <a:latin typeface="Times New Roman" charset="0"/>
                      <a:ea typeface="Arial Unicode MS" charset="0"/>
                    </a:rPr>
                    <a:t>D  </a:t>
                  </a:r>
                  <a:r>
                    <a:rPr lang="en-US" altLang="zh-CN" dirty="0" smtClean="0">
                      <a:latin typeface="Times New Roman" charset="0"/>
                      <a:ea typeface="宋体" charset="0"/>
                    </a:rPr>
                    <a:t>⋀</a:t>
                  </a:r>
                  <a:endParaRPr lang="en-US" altLang="zh-CN" dirty="0">
                    <a:latin typeface="Times New Roman" charset="0"/>
                    <a:ea typeface="宋体" charset="0"/>
                  </a:endParaRPr>
                </a:p>
              </p:txBody>
            </p:sp>
            <p:sp>
              <p:nvSpPr>
                <p:cNvPr id="386124" name="Line 76"/>
                <p:cNvSpPr>
                  <a:spLocks noChangeShapeType="1"/>
                </p:cNvSpPr>
                <p:nvPr/>
              </p:nvSpPr>
              <p:spPr bwMode="auto">
                <a:xfrm>
                  <a:off x="229" y="0"/>
                  <a:ext cx="0" cy="204"/>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86125" name="Line 77"/>
                <p:cNvSpPr>
                  <a:spLocks noChangeShapeType="1"/>
                </p:cNvSpPr>
                <p:nvPr/>
              </p:nvSpPr>
              <p:spPr bwMode="auto">
                <a:xfrm>
                  <a:off x="437" y="0"/>
                  <a:ext cx="0" cy="204"/>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grpSp>
          <p:grpSp>
            <p:nvGrpSpPr>
              <p:cNvPr id="19" name="Group 78"/>
              <p:cNvGrpSpPr>
                <a:grpSpLocks/>
              </p:cNvGrpSpPr>
              <p:nvPr/>
            </p:nvGrpSpPr>
            <p:grpSpPr bwMode="auto">
              <a:xfrm>
                <a:off x="1590" y="347"/>
                <a:ext cx="636" cy="204"/>
                <a:chOff x="0" y="0"/>
                <a:chExt cx="636" cy="204"/>
              </a:xfrm>
            </p:grpSpPr>
            <p:sp>
              <p:nvSpPr>
                <p:cNvPr id="386127" name="Rectangle 79"/>
                <p:cNvSpPr>
                  <a:spLocks noChangeArrowheads="1"/>
                </p:cNvSpPr>
                <p:nvPr/>
              </p:nvSpPr>
              <p:spPr bwMode="auto">
                <a:xfrm>
                  <a:off x="0" y="0"/>
                  <a:ext cx="636" cy="204"/>
                </a:xfrm>
                <a:prstGeom prst="rect">
                  <a:avLst/>
                </a:prstGeom>
                <a:noFill/>
                <a:ln w="9525"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charset="0"/>
                    <a:buNone/>
                    <a:defRPr/>
                  </a:pPr>
                  <a:r>
                    <a:rPr lang="zh-CN" altLang="en-US" dirty="0" smtClean="0">
                      <a:latin typeface="Times New Roman" charset="0"/>
                      <a:ea typeface="宋体" charset="0"/>
                    </a:rPr>
                    <a:t> ⋀   </a:t>
                  </a:r>
                  <a:r>
                    <a:rPr lang="en-US" altLang="zh-CN" dirty="0" smtClean="0">
                      <a:latin typeface="Times New Roman" charset="0"/>
                      <a:ea typeface="Arial Unicode MS" charset="0"/>
                    </a:rPr>
                    <a:t>C   ⋀ </a:t>
                  </a:r>
                  <a:endParaRPr lang="en-US" altLang="zh-CN" dirty="0">
                    <a:latin typeface="Times New Roman" charset="0"/>
                    <a:ea typeface="Arial Unicode MS" charset="0"/>
                  </a:endParaRPr>
                </a:p>
              </p:txBody>
            </p:sp>
            <p:sp>
              <p:nvSpPr>
                <p:cNvPr id="386128" name="Line 80"/>
                <p:cNvSpPr>
                  <a:spLocks noChangeShapeType="1"/>
                </p:cNvSpPr>
                <p:nvPr/>
              </p:nvSpPr>
              <p:spPr bwMode="auto">
                <a:xfrm>
                  <a:off x="228" y="0"/>
                  <a:ext cx="0" cy="204"/>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86129" name="Line 81"/>
                <p:cNvSpPr>
                  <a:spLocks noChangeShapeType="1"/>
                </p:cNvSpPr>
                <p:nvPr/>
              </p:nvSpPr>
              <p:spPr bwMode="auto">
                <a:xfrm>
                  <a:off x="430" y="0"/>
                  <a:ext cx="0" cy="204"/>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grpSp>
          <p:sp>
            <p:nvSpPr>
              <p:cNvPr id="386130" name="Line 82"/>
              <p:cNvSpPr>
                <a:spLocks noChangeShapeType="1"/>
              </p:cNvSpPr>
              <p:nvPr/>
            </p:nvSpPr>
            <p:spPr bwMode="auto">
              <a:xfrm flipH="1">
                <a:off x="184" y="144"/>
                <a:ext cx="14" cy="227"/>
              </a:xfrm>
              <a:prstGeom prst="line">
                <a:avLst/>
              </a:prstGeom>
              <a:noFill/>
              <a:ln w="19050" cmpd="sng">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86131" name="Line 83"/>
              <p:cNvSpPr>
                <a:spLocks noChangeShapeType="1"/>
              </p:cNvSpPr>
              <p:nvPr/>
            </p:nvSpPr>
            <p:spPr bwMode="auto">
              <a:xfrm flipH="1">
                <a:off x="184" y="475"/>
                <a:ext cx="0" cy="272"/>
              </a:xfrm>
              <a:prstGeom prst="line">
                <a:avLst/>
              </a:prstGeom>
              <a:noFill/>
              <a:ln w="19050" cmpd="sng">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grpSp>
            <p:nvGrpSpPr>
              <p:cNvPr id="20" name="Group 84"/>
              <p:cNvGrpSpPr>
                <a:grpSpLocks/>
              </p:cNvGrpSpPr>
              <p:nvPr/>
            </p:nvGrpSpPr>
            <p:grpSpPr bwMode="auto">
              <a:xfrm>
                <a:off x="864" y="363"/>
                <a:ext cx="544" cy="204"/>
                <a:chOff x="0" y="0"/>
                <a:chExt cx="544" cy="204"/>
              </a:xfrm>
            </p:grpSpPr>
            <p:sp>
              <p:nvSpPr>
                <p:cNvPr id="386133" name="Rectangle 85"/>
                <p:cNvSpPr>
                  <a:spLocks noChangeArrowheads="1"/>
                </p:cNvSpPr>
                <p:nvPr/>
              </p:nvSpPr>
              <p:spPr bwMode="auto">
                <a:xfrm>
                  <a:off x="0" y="0"/>
                  <a:ext cx="544" cy="204"/>
                </a:xfrm>
                <a:prstGeom prst="rect">
                  <a:avLst/>
                </a:prstGeom>
                <a:noFill/>
                <a:ln w="9525"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charset="0"/>
                    <a:buNone/>
                    <a:defRPr/>
                  </a:pPr>
                  <a:r>
                    <a:rPr lang="zh-CN" altLang="en-US">
                      <a:latin typeface="Times New Roman" charset="0"/>
                      <a:ea typeface="Arial Unicode MS" charset="0"/>
                    </a:rPr>
                    <a:t>    </a:t>
                  </a:r>
                  <a:r>
                    <a:rPr lang="en-US" altLang="zh-CN">
                      <a:latin typeface="Times New Roman" charset="0"/>
                      <a:ea typeface="Arial Unicode MS" charset="0"/>
                    </a:rPr>
                    <a:t>B</a:t>
                  </a:r>
                </a:p>
              </p:txBody>
            </p:sp>
            <p:sp>
              <p:nvSpPr>
                <p:cNvPr id="386134" name="Line 86"/>
                <p:cNvSpPr>
                  <a:spLocks noChangeShapeType="1"/>
                </p:cNvSpPr>
                <p:nvPr/>
              </p:nvSpPr>
              <p:spPr bwMode="auto">
                <a:xfrm>
                  <a:off x="184" y="0"/>
                  <a:ext cx="0" cy="204"/>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86135" name="Line 87"/>
                <p:cNvSpPr>
                  <a:spLocks noChangeShapeType="1"/>
                </p:cNvSpPr>
                <p:nvPr/>
              </p:nvSpPr>
              <p:spPr bwMode="auto">
                <a:xfrm>
                  <a:off x="416" y="0"/>
                  <a:ext cx="0" cy="204"/>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grpSp>
          <p:grpSp>
            <p:nvGrpSpPr>
              <p:cNvPr id="21" name="Group 88"/>
              <p:cNvGrpSpPr>
                <a:grpSpLocks/>
              </p:cNvGrpSpPr>
              <p:nvPr/>
            </p:nvGrpSpPr>
            <p:grpSpPr bwMode="auto">
              <a:xfrm>
                <a:off x="864" y="726"/>
                <a:ext cx="635" cy="204"/>
                <a:chOff x="0" y="0"/>
                <a:chExt cx="635" cy="204"/>
              </a:xfrm>
            </p:grpSpPr>
            <p:sp>
              <p:nvSpPr>
                <p:cNvPr id="386137" name="Rectangle 89"/>
                <p:cNvSpPr>
                  <a:spLocks noChangeArrowheads="1"/>
                </p:cNvSpPr>
                <p:nvPr/>
              </p:nvSpPr>
              <p:spPr bwMode="auto">
                <a:xfrm>
                  <a:off x="0" y="0"/>
                  <a:ext cx="635" cy="204"/>
                </a:xfrm>
                <a:prstGeom prst="rect">
                  <a:avLst/>
                </a:prstGeom>
                <a:noFill/>
                <a:ln w="9525"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charset="0"/>
                    <a:buNone/>
                    <a:defRPr/>
                  </a:pPr>
                  <a:r>
                    <a:rPr lang="zh-CN" altLang="en-US" dirty="0" smtClean="0">
                      <a:latin typeface="Times New Roman" charset="0"/>
                      <a:ea typeface="Arial Unicode MS" charset="0"/>
                    </a:rPr>
                    <a:t> ⋀  </a:t>
                  </a:r>
                  <a:r>
                    <a:rPr lang="en-US" altLang="zh-CN" dirty="0" smtClean="0">
                      <a:latin typeface="Times New Roman" charset="0"/>
                      <a:ea typeface="Arial Unicode MS" charset="0"/>
                    </a:rPr>
                    <a:t>E    </a:t>
                  </a:r>
                  <a:r>
                    <a:rPr lang="en-US" altLang="zh-CN" dirty="0">
                      <a:latin typeface="Times New Roman" charset="0"/>
                      <a:ea typeface="Arial Unicode MS" charset="0"/>
                    </a:rPr>
                    <a:t>⋀</a:t>
                  </a:r>
                </a:p>
              </p:txBody>
            </p:sp>
            <p:sp>
              <p:nvSpPr>
                <p:cNvPr id="386138" name="Line 90"/>
                <p:cNvSpPr>
                  <a:spLocks noChangeShapeType="1"/>
                </p:cNvSpPr>
                <p:nvPr/>
              </p:nvSpPr>
              <p:spPr bwMode="auto">
                <a:xfrm>
                  <a:off x="215" y="0"/>
                  <a:ext cx="0" cy="204"/>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86139" name="Line 91"/>
                <p:cNvSpPr>
                  <a:spLocks noChangeShapeType="1"/>
                </p:cNvSpPr>
                <p:nvPr/>
              </p:nvSpPr>
              <p:spPr bwMode="auto">
                <a:xfrm>
                  <a:off x="426" y="0"/>
                  <a:ext cx="0" cy="204"/>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grpSp>
          <p:sp>
            <p:nvSpPr>
              <p:cNvPr id="386140" name="Line 92"/>
              <p:cNvSpPr>
                <a:spLocks noChangeShapeType="1"/>
              </p:cNvSpPr>
              <p:nvPr/>
            </p:nvSpPr>
            <p:spPr bwMode="auto">
              <a:xfrm>
                <a:off x="592" y="486"/>
                <a:ext cx="272" cy="0"/>
              </a:xfrm>
              <a:prstGeom prst="line">
                <a:avLst/>
              </a:prstGeom>
              <a:noFill/>
              <a:ln w="19050" cmpd="sng">
                <a:solidFill>
                  <a:schemeClr val="fo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86141" name="Line 93"/>
              <p:cNvSpPr>
                <a:spLocks noChangeShapeType="1"/>
              </p:cNvSpPr>
              <p:nvPr/>
            </p:nvSpPr>
            <p:spPr bwMode="auto">
              <a:xfrm>
                <a:off x="955" y="499"/>
                <a:ext cx="0" cy="227"/>
              </a:xfrm>
              <a:prstGeom prst="line">
                <a:avLst/>
              </a:prstGeom>
              <a:noFill/>
              <a:ln w="19050" cmpd="sng">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86142" name="Line 94"/>
              <p:cNvSpPr>
                <a:spLocks noChangeShapeType="1"/>
              </p:cNvSpPr>
              <p:nvPr/>
            </p:nvSpPr>
            <p:spPr bwMode="auto">
              <a:xfrm>
                <a:off x="1318" y="454"/>
                <a:ext cx="272" cy="0"/>
              </a:xfrm>
              <a:prstGeom prst="line">
                <a:avLst/>
              </a:prstGeom>
              <a:noFill/>
              <a:ln w="19050" cmpd="sng">
                <a:solidFill>
                  <a:schemeClr val="fo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grpSp>
        <p:grpSp>
          <p:nvGrpSpPr>
            <p:cNvPr id="22" name="Group 95"/>
            <p:cNvGrpSpPr>
              <a:grpSpLocks/>
            </p:cNvGrpSpPr>
            <p:nvPr/>
          </p:nvGrpSpPr>
          <p:grpSpPr bwMode="auto">
            <a:xfrm>
              <a:off x="2450" y="893"/>
              <a:ext cx="819" cy="2086"/>
              <a:chOff x="0" y="0"/>
              <a:chExt cx="819" cy="2086"/>
            </a:xfrm>
          </p:grpSpPr>
          <p:grpSp>
            <p:nvGrpSpPr>
              <p:cNvPr id="23" name="Group 96"/>
              <p:cNvGrpSpPr>
                <a:grpSpLocks/>
              </p:cNvGrpSpPr>
              <p:nvPr/>
            </p:nvGrpSpPr>
            <p:grpSpPr bwMode="auto">
              <a:xfrm>
                <a:off x="0" y="1882"/>
                <a:ext cx="636" cy="204"/>
                <a:chOff x="0" y="0"/>
                <a:chExt cx="636" cy="204"/>
              </a:xfrm>
            </p:grpSpPr>
            <p:sp>
              <p:nvSpPr>
                <p:cNvPr id="386145" name="Rectangle 97"/>
                <p:cNvSpPr>
                  <a:spLocks noChangeArrowheads="1"/>
                </p:cNvSpPr>
                <p:nvPr/>
              </p:nvSpPr>
              <p:spPr bwMode="auto">
                <a:xfrm>
                  <a:off x="0" y="0"/>
                  <a:ext cx="636" cy="204"/>
                </a:xfrm>
                <a:prstGeom prst="rect">
                  <a:avLst/>
                </a:prstGeom>
                <a:noFill/>
                <a:ln w="9525"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charset="0"/>
                    <a:buNone/>
                    <a:defRPr/>
                  </a:pPr>
                  <a:r>
                    <a:rPr lang="zh-CN" altLang="en-US" dirty="0" smtClean="0">
                      <a:latin typeface="Times New Roman" charset="0"/>
                      <a:ea typeface="宋体" charset="0"/>
                    </a:rPr>
                    <a:t> ⋀  </a:t>
                  </a:r>
                  <a:r>
                    <a:rPr lang="en-US" altLang="zh-CN" dirty="0" smtClean="0">
                      <a:latin typeface="Times New Roman" charset="0"/>
                      <a:ea typeface="Arial Unicode MS" charset="0"/>
                    </a:rPr>
                    <a:t>C   </a:t>
                  </a:r>
                  <a:r>
                    <a:rPr lang="en-US" altLang="zh-CN" dirty="0">
                      <a:latin typeface="Times New Roman" charset="0"/>
                      <a:ea typeface="Arial Unicode MS" charset="0"/>
                    </a:rPr>
                    <a:t>⋀</a:t>
                  </a:r>
                </a:p>
              </p:txBody>
            </p:sp>
            <p:sp>
              <p:nvSpPr>
                <p:cNvPr id="386146" name="Line 98"/>
                <p:cNvSpPr>
                  <a:spLocks noChangeShapeType="1"/>
                </p:cNvSpPr>
                <p:nvPr/>
              </p:nvSpPr>
              <p:spPr bwMode="auto">
                <a:xfrm>
                  <a:off x="228" y="0"/>
                  <a:ext cx="0" cy="204"/>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86147" name="Line 99"/>
                <p:cNvSpPr>
                  <a:spLocks noChangeShapeType="1"/>
                </p:cNvSpPr>
                <p:nvPr/>
              </p:nvSpPr>
              <p:spPr bwMode="auto">
                <a:xfrm>
                  <a:off x="430" y="0"/>
                  <a:ext cx="0" cy="204"/>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grpSp>
          <p:sp>
            <p:nvSpPr>
              <p:cNvPr id="386148" name="Line 100"/>
              <p:cNvSpPr>
                <a:spLocks noChangeShapeType="1"/>
              </p:cNvSpPr>
              <p:nvPr/>
            </p:nvSpPr>
            <p:spPr bwMode="auto">
              <a:xfrm flipH="1">
                <a:off x="90" y="475"/>
                <a:ext cx="0" cy="272"/>
              </a:xfrm>
              <a:prstGeom prst="line">
                <a:avLst/>
              </a:prstGeom>
              <a:noFill/>
              <a:ln w="19050" cmpd="sng">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grpSp>
            <p:nvGrpSpPr>
              <p:cNvPr id="24" name="Group 101"/>
              <p:cNvGrpSpPr>
                <a:grpSpLocks/>
              </p:cNvGrpSpPr>
              <p:nvPr/>
            </p:nvGrpSpPr>
            <p:grpSpPr bwMode="auto">
              <a:xfrm>
                <a:off x="0" y="1111"/>
                <a:ext cx="635" cy="204"/>
                <a:chOff x="0" y="0"/>
                <a:chExt cx="635" cy="204"/>
              </a:xfrm>
            </p:grpSpPr>
            <p:sp>
              <p:nvSpPr>
                <p:cNvPr id="386150" name="Rectangle 102"/>
                <p:cNvSpPr>
                  <a:spLocks noChangeArrowheads="1"/>
                </p:cNvSpPr>
                <p:nvPr/>
              </p:nvSpPr>
              <p:spPr bwMode="auto">
                <a:xfrm>
                  <a:off x="0" y="0"/>
                  <a:ext cx="635" cy="204"/>
                </a:xfrm>
                <a:prstGeom prst="rect">
                  <a:avLst/>
                </a:prstGeom>
                <a:noFill/>
                <a:ln w="9525"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charset="0"/>
                    <a:buNone/>
                    <a:defRPr/>
                  </a:pPr>
                  <a:r>
                    <a:rPr lang="zh-CN" altLang="en-US" dirty="0">
                      <a:latin typeface="Times New Roman" charset="0"/>
                      <a:ea typeface="Arial Unicode MS" charset="0"/>
                    </a:rPr>
                    <a:t>  </a:t>
                  </a:r>
                  <a:r>
                    <a:rPr lang="zh-CN" altLang="en-US" dirty="0" smtClean="0">
                      <a:latin typeface="Times New Roman" charset="0"/>
                      <a:ea typeface="Arial Unicode MS" charset="0"/>
                    </a:rPr>
                    <a:t>   </a:t>
                  </a:r>
                  <a:r>
                    <a:rPr lang="en-US" altLang="zh-CN" dirty="0">
                      <a:latin typeface="Times New Roman" charset="0"/>
                      <a:ea typeface="Arial Unicode MS" charset="0"/>
                    </a:rPr>
                    <a:t>B</a:t>
                  </a:r>
                </a:p>
              </p:txBody>
            </p:sp>
            <p:sp>
              <p:nvSpPr>
                <p:cNvPr id="386151" name="Line 103"/>
                <p:cNvSpPr>
                  <a:spLocks noChangeShapeType="1"/>
                </p:cNvSpPr>
                <p:nvPr/>
              </p:nvSpPr>
              <p:spPr bwMode="auto">
                <a:xfrm>
                  <a:off x="184" y="0"/>
                  <a:ext cx="0" cy="204"/>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86152" name="Line 104"/>
                <p:cNvSpPr>
                  <a:spLocks noChangeShapeType="1"/>
                </p:cNvSpPr>
                <p:nvPr/>
              </p:nvSpPr>
              <p:spPr bwMode="auto">
                <a:xfrm>
                  <a:off x="416" y="0"/>
                  <a:ext cx="0" cy="204"/>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grpSp>
          <p:grpSp>
            <p:nvGrpSpPr>
              <p:cNvPr id="25" name="Group 105"/>
              <p:cNvGrpSpPr>
                <a:grpSpLocks/>
              </p:cNvGrpSpPr>
              <p:nvPr/>
            </p:nvGrpSpPr>
            <p:grpSpPr bwMode="auto">
              <a:xfrm>
                <a:off x="0" y="1474"/>
                <a:ext cx="635" cy="204"/>
                <a:chOff x="0" y="0"/>
                <a:chExt cx="635" cy="204"/>
              </a:xfrm>
            </p:grpSpPr>
            <p:sp>
              <p:nvSpPr>
                <p:cNvPr id="386154" name="Rectangle 106"/>
                <p:cNvSpPr>
                  <a:spLocks noChangeArrowheads="1"/>
                </p:cNvSpPr>
                <p:nvPr/>
              </p:nvSpPr>
              <p:spPr bwMode="auto">
                <a:xfrm>
                  <a:off x="0" y="0"/>
                  <a:ext cx="635" cy="204"/>
                </a:xfrm>
                <a:prstGeom prst="rect">
                  <a:avLst/>
                </a:prstGeom>
                <a:noFill/>
                <a:ln w="9525"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charset="0"/>
                    <a:buNone/>
                    <a:defRPr/>
                  </a:pPr>
                  <a:r>
                    <a:rPr lang="zh-CN" altLang="en-US" dirty="0" smtClean="0">
                      <a:latin typeface="Times New Roman" charset="0"/>
                      <a:ea typeface="Arial Unicode MS" charset="0"/>
                    </a:rPr>
                    <a:t> ⋀  </a:t>
                  </a:r>
                  <a:r>
                    <a:rPr lang="en-US" altLang="zh-CN" dirty="0" smtClean="0">
                      <a:latin typeface="Times New Roman" charset="0"/>
                      <a:ea typeface="Arial Unicode MS" charset="0"/>
                    </a:rPr>
                    <a:t>E    </a:t>
                  </a:r>
                  <a:r>
                    <a:rPr lang="en-US" altLang="zh-CN" dirty="0">
                      <a:latin typeface="Times New Roman" charset="0"/>
                      <a:ea typeface="Arial Unicode MS" charset="0"/>
                    </a:rPr>
                    <a:t>⋀</a:t>
                  </a:r>
                </a:p>
              </p:txBody>
            </p:sp>
            <p:sp>
              <p:nvSpPr>
                <p:cNvPr id="386155" name="Line 107"/>
                <p:cNvSpPr>
                  <a:spLocks noChangeShapeType="1"/>
                </p:cNvSpPr>
                <p:nvPr/>
              </p:nvSpPr>
              <p:spPr bwMode="auto">
                <a:xfrm>
                  <a:off x="215" y="0"/>
                  <a:ext cx="0" cy="204"/>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86156" name="Line 108"/>
                <p:cNvSpPr>
                  <a:spLocks noChangeShapeType="1"/>
                </p:cNvSpPr>
                <p:nvPr/>
              </p:nvSpPr>
              <p:spPr bwMode="auto">
                <a:xfrm>
                  <a:off x="426" y="0"/>
                  <a:ext cx="0" cy="204"/>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grpSp>
          <p:sp>
            <p:nvSpPr>
              <p:cNvPr id="386157" name="Line 109"/>
              <p:cNvSpPr>
                <a:spLocks noChangeShapeType="1"/>
              </p:cNvSpPr>
              <p:nvPr/>
            </p:nvSpPr>
            <p:spPr bwMode="auto">
              <a:xfrm>
                <a:off x="91" y="1247"/>
                <a:ext cx="0" cy="227"/>
              </a:xfrm>
              <a:prstGeom prst="line">
                <a:avLst/>
              </a:prstGeom>
              <a:noFill/>
              <a:ln w="19050" cmpd="sng">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grpSp>
            <p:nvGrpSpPr>
              <p:cNvPr id="26" name="Group 110"/>
              <p:cNvGrpSpPr>
                <a:grpSpLocks/>
              </p:cNvGrpSpPr>
              <p:nvPr/>
            </p:nvGrpSpPr>
            <p:grpSpPr bwMode="auto">
              <a:xfrm>
                <a:off x="0" y="0"/>
                <a:ext cx="635" cy="204"/>
                <a:chOff x="0" y="0"/>
                <a:chExt cx="635" cy="204"/>
              </a:xfrm>
            </p:grpSpPr>
            <p:sp>
              <p:nvSpPr>
                <p:cNvPr id="386159" name="Rectangle 111"/>
                <p:cNvSpPr>
                  <a:spLocks noChangeArrowheads="1"/>
                </p:cNvSpPr>
                <p:nvPr/>
              </p:nvSpPr>
              <p:spPr bwMode="auto">
                <a:xfrm>
                  <a:off x="0" y="0"/>
                  <a:ext cx="635" cy="204"/>
                </a:xfrm>
                <a:prstGeom prst="rect">
                  <a:avLst/>
                </a:prstGeom>
                <a:noFill/>
                <a:ln w="9525"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charset="0"/>
                    <a:buNone/>
                    <a:defRPr/>
                  </a:pPr>
                  <a:r>
                    <a:rPr lang="zh-CN" altLang="en-US" dirty="0">
                      <a:latin typeface="Times New Roman" charset="0"/>
                      <a:ea typeface="Arial Unicode MS" charset="0"/>
                    </a:rPr>
                    <a:t>  </a:t>
                  </a:r>
                  <a:r>
                    <a:rPr lang="zh-CN" altLang="en-US" dirty="0" smtClean="0">
                      <a:latin typeface="Times New Roman" charset="0"/>
                      <a:ea typeface="Arial Unicode MS" charset="0"/>
                    </a:rPr>
                    <a:t>    </a:t>
                  </a:r>
                  <a:r>
                    <a:rPr lang="en-US" altLang="zh-CN" dirty="0">
                      <a:latin typeface="Times New Roman" charset="0"/>
                      <a:ea typeface="Arial Unicode MS" charset="0"/>
                    </a:rPr>
                    <a:t>R </a:t>
                  </a:r>
                </a:p>
              </p:txBody>
            </p:sp>
            <p:sp>
              <p:nvSpPr>
                <p:cNvPr id="386160" name="Line 112"/>
                <p:cNvSpPr>
                  <a:spLocks noChangeShapeType="1"/>
                </p:cNvSpPr>
                <p:nvPr/>
              </p:nvSpPr>
              <p:spPr bwMode="auto">
                <a:xfrm>
                  <a:off x="215" y="0"/>
                  <a:ext cx="0" cy="204"/>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86161" name="Line 113"/>
                <p:cNvSpPr>
                  <a:spLocks noChangeShapeType="1"/>
                </p:cNvSpPr>
                <p:nvPr/>
              </p:nvSpPr>
              <p:spPr bwMode="auto">
                <a:xfrm>
                  <a:off x="426" y="0"/>
                  <a:ext cx="0" cy="204"/>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grpSp>
          <p:grpSp>
            <p:nvGrpSpPr>
              <p:cNvPr id="27" name="Group 114"/>
              <p:cNvGrpSpPr>
                <a:grpSpLocks/>
              </p:cNvGrpSpPr>
              <p:nvPr/>
            </p:nvGrpSpPr>
            <p:grpSpPr bwMode="auto">
              <a:xfrm>
                <a:off x="0" y="372"/>
                <a:ext cx="635" cy="204"/>
                <a:chOff x="0" y="0"/>
                <a:chExt cx="635" cy="204"/>
              </a:xfrm>
            </p:grpSpPr>
            <p:sp>
              <p:nvSpPr>
                <p:cNvPr id="386163" name="Rectangle 115"/>
                <p:cNvSpPr>
                  <a:spLocks noChangeArrowheads="1"/>
                </p:cNvSpPr>
                <p:nvPr/>
              </p:nvSpPr>
              <p:spPr bwMode="auto">
                <a:xfrm>
                  <a:off x="0" y="0"/>
                  <a:ext cx="635" cy="204"/>
                </a:xfrm>
                <a:prstGeom prst="rect">
                  <a:avLst/>
                </a:prstGeom>
                <a:noFill/>
                <a:ln w="9525"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charset="0"/>
                    <a:buNone/>
                    <a:defRPr/>
                  </a:pPr>
                  <a:r>
                    <a:rPr lang="zh-CN" altLang="en-US" dirty="0">
                      <a:latin typeface="Times New Roman" charset="0"/>
                      <a:ea typeface="Arial Unicode MS" charset="0"/>
                    </a:rPr>
                    <a:t>   </a:t>
                  </a:r>
                  <a:r>
                    <a:rPr lang="zh-CN" altLang="en-US" dirty="0" smtClean="0">
                      <a:latin typeface="Times New Roman" charset="0"/>
                      <a:ea typeface="Arial Unicode MS" charset="0"/>
                    </a:rPr>
                    <a:t>   </a:t>
                  </a:r>
                  <a:r>
                    <a:rPr lang="en-US" altLang="zh-CN" dirty="0">
                      <a:latin typeface="Times New Roman" charset="0"/>
                      <a:ea typeface="Arial Unicode MS" charset="0"/>
                    </a:rPr>
                    <a:t>A </a:t>
                  </a:r>
                </a:p>
              </p:txBody>
            </p:sp>
            <p:sp>
              <p:nvSpPr>
                <p:cNvPr id="386164" name="Line 116"/>
                <p:cNvSpPr>
                  <a:spLocks noChangeShapeType="1"/>
                </p:cNvSpPr>
                <p:nvPr/>
              </p:nvSpPr>
              <p:spPr bwMode="auto">
                <a:xfrm>
                  <a:off x="215" y="0"/>
                  <a:ext cx="0" cy="204"/>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86165" name="Line 117"/>
                <p:cNvSpPr>
                  <a:spLocks noChangeShapeType="1"/>
                </p:cNvSpPr>
                <p:nvPr/>
              </p:nvSpPr>
              <p:spPr bwMode="auto">
                <a:xfrm>
                  <a:off x="426" y="0"/>
                  <a:ext cx="0" cy="204"/>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grpSp>
          <p:grpSp>
            <p:nvGrpSpPr>
              <p:cNvPr id="28" name="Group 118"/>
              <p:cNvGrpSpPr>
                <a:grpSpLocks/>
              </p:cNvGrpSpPr>
              <p:nvPr/>
            </p:nvGrpSpPr>
            <p:grpSpPr bwMode="auto">
              <a:xfrm>
                <a:off x="0" y="749"/>
                <a:ext cx="635" cy="204"/>
                <a:chOff x="0" y="0"/>
                <a:chExt cx="635" cy="204"/>
              </a:xfrm>
            </p:grpSpPr>
            <p:sp>
              <p:nvSpPr>
                <p:cNvPr id="386167" name="Rectangle 119"/>
                <p:cNvSpPr>
                  <a:spLocks noChangeArrowheads="1"/>
                </p:cNvSpPr>
                <p:nvPr/>
              </p:nvSpPr>
              <p:spPr bwMode="auto">
                <a:xfrm>
                  <a:off x="0" y="0"/>
                  <a:ext cx="635" cy="204"/>
                </a:xfrm>
                <a:prstGeom prst="rect">
                  <a:avLst/>
                </a:prstGeom>
                <a:noFill/>
                <a:ln w="9525"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charset="0"/>
                    <a:buNone/>
                    <a:defRPr/>
                  </a:pPr>
                  <a:r>
                    <a:rPr lang="zh-CN" altLang="en-US" dirty="0" smtClean="0">
                      <a:latin typeface="Times New Roman" charset="0"/>
                      <a:ea typeface="Arial Unicode MS" charset="0"/>
                    </a:rPr>
                    <a:t> ⋀  </a:t>
                  </a:r>
                  <a:r>
                    <a:rPr lang="en-US" altLang="zh-CN" dirty="0" smtClean="0">
                      <a:latin typeface="Times New Roman" charset="0"/>
                      <a:ea typeface="Arial Unicode MS" charset="0"/>
                    </a:rPr>
                    <a:t>D  </a:t>
                  </a:r>
                  <a:r>
                    <a:rPr lang="en-US" altLang="zh-CN" dirty="0">
                      <a:latin typeface="Times New Roman" charset="0"/>
                      <a:ea typeface="Arial Unicode MS" charset="0"/>
                    </a:rPr>
                    <a:t>⋀</a:t>
                  </a:r>
                </a:p>
              </p:txBody>
            </p:sp>
            <p:sp>
              <p:nvSpPr>
                <p:cNvPr id="386168" name="Line 120"/>
                <p:cNvSpPr>
                  <a:spLocks noChangeShapeType="1"/>
                </p:cNvSpPr>
                <p:nvPr/>
              </p:nvSpPr>
              <p:spPr bwMode="auto">
                <a:xfrm>
                  <a:off x="215" y="0"/>
                  <a:ext cx="0" cy="204"/>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86169" name="Line 121"/>
                <p:cNvSpPr>
                  <a:spLocks noChangeShapeType="1"/>
                </p:cNvSpPr>
                <p:nvPr/>
              </p:nvSpPr>
              <p:spPr bwMode="auto">
                <a:xfrm>
                  <a:off x="426" y="0"/>
                  <a:ext cx="0" cy="204"/>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grpSp>
          <p:grpSp>
            <p:nvGrpSpPr>
              <p:cNvPr id="29" name="Group 122"/>
              <p:cNvGrpSpPr>
                <a:grpSpLocks/>
              </p:cNvGrpSpPr>
              <p:nvPr/>
            </p:nvGrpSpPr>
            <p:grpSpPr bwMode="auto">
              <a:xfrm>
                <a:off x="544" y="477"/>
                <a:ext cx="275" cy="705"/>
                <a:chOff x="0" y="0"/>
                <a:chExt cx="275" cy="705"/>
              </a:xfrm>
            </p:grpSpPr>
            <p:sp>
              <p:nvSpPr>
                <p:cNvPr id="386171" name="Line 123"/>
                <p:cNvSpPr>
                  <a:spLocks noChangeShapeType="1"/>
                </p:cNvSpPr>
                <p:nvPr/>
              </p:nvSpPr>
              <p:spPr bwMode="auto">
                <a:xfrm>
                  <a:off x="0" y="0"/>
                  <a:ext cx="272" cy="0"/>
                </a:xfrm>
                <a:prstGeom prst="line">
                  <a:avLst/>
                </a:prstGeom>
                <a:noFill/>
                <a:ln w="19050" cmpd="sng">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86172" name="Line 124"/>
                <p:cNvSpPr>
                  <a:spLocks noChangeShapeType="1"/>
                </p:cNvSpPr>
                <p:nvPr/>
              </p:nvSpPr>
              <p:spPr bwMode="auto">
                <a:xfrm>
                  <a:off x="272" y="0"/>
                  <a:ext cx="3" cy="705"/>
                </a:xfrm>
                <a:prstGeom prst="line">
                  <a:avLst/>
                </a:prstGeom>
                <a:noFill/>
                <a:ln w="19050" cmpd="sng">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86173" name="Line 125"/>
                <p:cNvSpPr>
                  <a:spLocks noChangeShapeType="1"/>
                </p:cNvSpPr>
                <p:nvPr/>
              </p:nvSpPr>
              <p:spPr bwMode="auto">
                <a:xfrm flipH="1">
                  <a:off x="91" y="705"/>
                  <a:ext cx="181" cy="0"/>
                </a:xfrm>
                <a:prstGeom prst="line">
                  <a:avLst/>
                </a:prstGeom>
                <a:noFill/>
                <a:ln w="19050" cmpd="sng">
                  <a:solidFill>
                    <a:schemeClr val="fo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grpSp>
          <p:grpSp>
            <p:nvGrpSpPr>
              <p:cNvPr id="30" name="Group 126"/>
              <p:cNvGrpSpPr>
                <a:grpSpLocks/>
              </p:cNvGrpSpPr>
              <p:nvPr/>
            </p:nvGrpSpPr>
            <p:grpSpPr bwMode="auto">
              <a:xfrm>
                <a:off x="544" y="1250"/>
                <a:ext cx="275" cy="705"/>
                <a:chOff x="0" y="0"/>
                <a:chExt cx="275" cy="705"/>
              </a:xfrm>
            </p:grpSpPr>
            <p:sp>
              <p:nvSpPr>
                <p:cNvPr id="386175" name="Line 127"/>
                <p:cNvSpPr>
                  <a:spLocks noChangeShapeType="1"/>
                </p:cNvSpPr>
                <p:nvPr/>
              </p:nvSpPr>
              <p:spPr bwMode="auto">
                <a:xfrm>
                  <a:off x="0" y="0"/>
                  <a:ext cx="272" cy="0"/>
                </a:xfrm>
                <a:prstGeom prst="line">
                  <a:avLst/>
                </a:prstGeom>
                <a:noFill/>
                <a:ln w="19050" cmpd="sng">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86176" name="Line 128"/>
                <p:cNvSpPr>
                  <a:spLocks noChangeShapeType="1"/>
                </p:cNvSpPr>
                <p:nvPr/>
              </p:nvSpPr>
              <p:spPr bwMode="auto">
                <a:xfrm>
                  <a:off x="272" y="0"/>
                  <a:ext cx="3" cy="705"/>
                </a:xfrm>
                <a:prstGeom prst="line">
                  <a:avLst/>
                </a:prstGeom>
                <a:noFill/>
                <a:ln w="19050" cmpd="sng">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86177" name="Line 129"/>
                <p:cNvSpPr>
                  <a:spLocks noChangeShapeType="1"/>
                </p:cNvSpPr>
                <p:nvPr/>
              </p:nvSpPr>
              <p:spPr bwMode="auto">
                <a:xfrm flipH="1">
                  <a:off x="91" y="705"/>
                  <a:ext cx="181" cy="0"/>
                </a:xfrm>
                <a:prstGeom prst="line">
                  <a:avLst/>
                </a:prstGeom>
                <a:noFill/>
                <a:ln w="19050" cmpd="sng">
                  <a:solidFill>
                    <a:schemeClr val="fo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grpSp>
          <p:sp>
            <p:nvSpPr>
              <p:cNvPr id="386178" name="Line 130"/>
              <p:cNvSpPr>
                <a:spLocks noChangeShapeType="1"/>
              </p:cNvSpPr>
              <p:nvPr/>
            </p:nvSpPr>
            <p:spPr bwMode="auto">
              <a:xfrm flipH="1">
                <a:off x="90" y="90"/>
                <a:ext cx="0" cy="272"/>
              </a:xfrm>
              <a:prstGeom prst="line">
                <a:avLst/>
              </a:prstGeom>
              <a:noFill/>
              <a:ln w="19050" cmpd="sng">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grpSp>
        <p:grpSp>
          <p:nvGrpSpPr>
            <p:cNvPr id="31" name="Group 131"/>
            <p:cNvGrpSpPr>
              <a:grpSpLocks/>
            </p:cNvGrpSpPr>
            <p:nvPr/>
          </p:nvGrpSpPr>
          <p:grpSpPr bwMode="auto">
            <a:xfrm>
              <a:off x="1361" y="1232"/>
              <a:ext cx="681" cy="522"/>
              <a:chOff x="0" y="0"/>
              <a:chExt cx="681" cy="522"/>
            </a:xfrm>
          </p:grpSpPr>
          <p:sp>
            <p:nvSpPr>
              <p:cNvPr id="386180" name="Rectangle 132"/>
              <p:cNvSpPr>
                <a:spLocks noChangeArrowheads="1"/>
              </p:cNvSpPr>
              <p:nvPr/>
            </p:nvSpPr>
            <p:spPr bwMode="auto">
              <a:xfrm>
                <a:off x="182" y="0"/>
                <a:ext cx="408"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buFont typeface="Arial" pitchFamily="34" charset="0"/>
                  <a:buNone/>
                </a:pPr>
                <a:r>
                  <a:rPr lang="zh-CN" altLang="en-US" sz="2000" b="1">
                    <a:latin typeface="楷体" pitchFamily="49" charset="-122"/>
                    <a:ea typeface="楷体" pitchFamily="49" charset="-122"/>
                  </a:rPr>
                  <a:t>存储</a:t>
                </a:r>
              </a:p>
            </p:txBody>
          </p:sp>
          <p:grpSp>
            <p:nvGrpSpPr>
              <p:cNvPr id="386179" name="Group 133"/>
              <p:cNvGrpSpPr>
                <a:grpSpLocks/>
              </p:cNvGrpSpPr>
              <p:nvPr/>
            </p:nvGrpSpPr>
            <p:grpSpPr bwMode="auto">
              <a:xfrm>
                <a:off x="0" y="114"/>
                <a:ext cx="681" cy="408"/>
                <a:chOff x="0" y="0"/>
                <a:chExt cx="681" cy="408"/>
              </a:xfrm>
            </p:grpSpPr>
            <p:sp>
              <p:nvSpPr>
                <p:cNvPr id="386182" name="Line 134"/>
                <p:cNvSpPr>
                  <a:spLocks noChangeShapeType="1"/>
                </p:cNvSpPr>
                <p:nvPr/>
              </p:nvSpPr>
              <p:spPr bwMode="auto">
                <a:xfrm>
                  <a:off x="46" y="0"/>
                  <a:ext cx="587" cy="335"/>
                </a:xfrm>
                <a:prstGeom prst="line">
                  <a:avLst/>
                </a:prstGeom>
                <a:noFill/>
                <a:ln w="1905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86183" name="Line 135"/>
                <p:cNvSpPr>
                  <a:spLocks noChangeShapeType="1"/>
                </p:cNvSpPr>
                <p:nvPr/>
              </p:nvSpPr>
              <p:spPr bwMode="auto">
                <a:xfrm>
                  <a:off x="0" y="46"/>
                  <a:ext cx="576" cy="326"/>
                </a:xfrm>
                <a:prstGeom prst="line">
                  <a:avLst/>
                </a:prstGeom>
                <a:noFill/>
                <a:ln w="1905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86184" name="Line 136"/>
                <p:cNvSpPr>
                  <a:spLocks noChangeShapeType="1"/>
                </p:cNvSpPr>
                <p:nvPr/>
              </p:nvSpPr>
              <p:spPr bwMode="auto">
                <a:xfrm>
                  <a:off x="501" y="366"/>
                  <a:ext cx="172" cy="36"/>
                </a:xfrm>
                <a:prstGeom prst="line">
                  <a:avLst/>
                </a:prstGeom>
                <a:noFill/>
                <a:ln w="1905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86185" name="Line 137"/>
                <p:cNvSpPr>
                  <a:spLocks noChangeShapeType="1"/>
                </p:cNvSpPr>
                <p:nvPr/>
              </p:nvSpPr>
              <p:spPr bwMode="auto">
                <a:xfrm>
                  <a:off x="623" y="299"/>
                  <a:ext cx="58" cy="109"/>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86186" name="Line 138"/>
                <p:cNvSpPr>
                  <a:spLocks noChangeShapeType="1"/>
                </p:cNvSpPr>
                <p:nvPr/>
              </p:nvSpPr>
              <p:spPr bwMode="auto">
                <a:xfrm flipH="1">
                  <a:off x="0" y="0"/>
                  <a:ext cx="46" cy="46"/>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grpSp>
        </p:grpSp>
        <p:grpSp>
          <p:nvGrpSpPr>
            <p:cNvPr id="386181" name="Group 139"/>
            <p:cNvGrpSpPr>
              <a:grpSpLocks/>
            </p:cNvGrpSpPr>
            <p:nvPr/>
          </p:nvGrpSpPr>
          <p:grpSpPr bwMode="auto">
            <a:xfrm>
              <a:off x="3356" y="2027"/>
              <a:ext cx="727" cy="499"/>
              <a:chOff x="0" y="0"/>
              <a:chExt cx="727" cy="499"/>
            </a:xfrm>
          </p:grpSpPr>
          <p:sp>
            <p:nvSpPr>
              <p:cNvPr id="386188" name="Rectangle 140"/>
              <p:cNvSpPr>
                <a:spLocks noChangeArrowheads="1"/>
              </p:cNvSpPr>
              <p:nvPr/>
            </p:nvSpPr>
            <p:spPr bwMode="auto">
              <a:xfrm>
                <a:off x="319" y="0"/>
                <a:ext cx="408"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buFont typeface="Arial" pitchFamily="34" charset="0"/>
                  <a:buNone/>
                </a:pPr>
                <a:r>
                  <a:rPr lang="zh-CN" altLang="en-US" sz="2000" b="1">
                    <a:latin typeface="楷体" pitchFamily="49" charset="-122"/>
                    <a:ea typeface="楷体" pitchFamily="49" charset="-122"/>
                  </a:rPr>
                  <a:t>解释</a:t>
                </a:r>
              </a:p>
            </p:txBody>
          </p:sp>
          <p:grpSp>
            <p:nvGrpSpPr>
              <p:cNvPr id="386187" name="Group 141"/>
              <p:cNvGrpSpPr>
                <a:grpSpLocks/>
              </p:cNvGrpSpPr>
              <p:nvPr/>
            </p:nvGrpSpPr>
            <p:grpSpPr bwMode="auto">
              <a:xfrm>
                <a:off x="0" y="91"/>
                <a:ext cx="681" cy="408"/>
                <a:chOff x="0" y="0"/>
                <a:chExt cx="681" cy="408"/>
              </a:xfrm>
            </p:grpSpPr>
            <p:sp>
              <p:nvSpPr>
                <p:cNvPr id="386190" name="Line 142"/>
                <p:cNvSpPr>
                  <a:spLocks noChangeShapeType="1"/>
                </p:cNvSpPr>
                <p:nvPr/>
              </p:nvSpPr>
              <p:spPr bwMode="auto">
                <a:xfrm>
                  <a:off x="46" y="0"/>
                  <a:ext cx="587" cy="335"/>
                </a:xfrm>
                <a:prstGeom prst="line">
                  <a:avLst/>
                </a:prstGeom>
                <a:noFill/>
                <a:ln w="1905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86191" name="Line 143"/>
                <p:cNvSpPr>
                  <a:spLocks noChangeShapeType="1"/>
                </p:cNvSpPr>
                <p:nvPr/>
              </p:nvSpPr>
              <p:spPr bwMode="auto">
                <a:xfrm>
                  <a:off x="0" y="46"/>
                  <a:ext cx="576" cy="326"/>
                </a:xfrm>
                <a:prstGeom prst="line">
                  <a:avLst/>
                </a:prstGeom>
                <a:noFill/>
                <a:ln w="1905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86192" name="Line 144"/>
                <p:cNvSpPr>
                  <a:spLocks noChangeShapeType="1"/>
                </p:cNvSpPr>
                <p:nvPr/>
              </p:nvSpPr>
              <p:spPr bwMode="auto">
                <a:xfrm>
                  <a:off x="501" y="366"/>
                  <a:ext cx="172" cy="36"/>
                </a:xfrm>
                <a:prstGeom prst="line">
                  <a:avLst/>
                </a:prstGeom>
                <a:noFill/>
                <a:ln w="1905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86193" name="Line 145"/>
                <p:cNvSpPr>
                  <a:spLocks noChangeShapeType="1"/>
                </p:cNvSpPr>
                <p:nvPr/>
              </p:nvSpPr>
              <p:spPr bwMode="auto">
                <a:xfrm>
                  <a:off x="623" y="299"/>
                  <a:ext cx="58" cy="109"/>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86194" name="Line 146"/>
                <p:cNvSpPr>
                  <a:spLocks noChangeShapeType="1"/>
                </p:cNvSpPr>
                <p:nvPr/>
              </p:nvSpPr>
              <p:spPr bwMode="auto">
                <a:xfrm flipH="1">
                  <a:off x="0" y="0"/>
                  <a:ext cx="46" cy="46"/>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grpSp>
        </p:grpSp>
        <p:grpSp>
          <p:nvGrpSpPr>
            <p:cNvPr id="386189" name="Group 147"/>
            <p:cNvGrpSpPr>
              <a:grpSpLocks/>
            </p:cNvGrpSpPr>
            <p:nvPr/>
          </p:nvGrpSpPr>
          <p:grpSpPr bwMode="auto">
            <a:xfrm>
              <a:off x="3403" y="1119"/>
              <a:ext cx="634" cy="544"/>
              <a:chOff x="0" y="0"/>
              <a:chExt cx="634" cy="544"/>
            </a:xfrm>
          </p:grpSpPr>
          <p:sp>
            <p:nvSpPr>
              <p:cNvPr id="386196" name="Rectangle 148"/>
              <p:cNvSpPr>
                <a:spLocks noChangeArrowheads="1"/>
              </p:cNvSpPr>
              <p:nvPr/>
            </p:nvSpPr>
            <p:spPr bwMode="auto">
              <a:xfrm>
                <a:off x="0" y="0"/>
                <a:ext cx="408"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buFont typeface="Arial" pitchFamily="34" charset="0"/>
                  <a:buNone/>
                </a:pPr>
                <a:r>
                  <a:rPr lang="zh-CN" altLang="en-US" sz="2000" b="1">
                    <a:latin typeface="楷体" pitchFamily="49" charset="-122"/>
                    <a:ea typeface="楷体" pitchFamily="49" charset="-122"/>
                  </a:rPr>
                  <a:t>存储</a:t>
                </a:r>
              </a:p>
            </p:txBody>
          </p:sp>
          <p:grpSp>
            <p:nvGrpSpPr>
              <p:cNvPr id="386195" name="Group 149"/>
              <p:cNvGrpSpPr>
                <a:grpSpLocks/>
              </p:cNvGrpSpPr>
              <p:nvPr/>
            </p:nvGrpSpPr>
            <p:grpSpPr bwMode="auto">
              <a:xfrm flipH="1">
                <a:off x="89" y="46"/>
                <a:ext cx="545" cy="498"/>
                <a:chOff x="0" y="0"/>
                <a:chExt cx="681" cy="408"/>
              </a:xfrm>
            </p:grpSpPr>
            <p:sp>
              <p:nvSpPr>
                <p:cNvPr id="386198" name="Line 150"/>
                <p:cNvSpPr>
                  <a:spLocks noChangeShapeType="1"/>
                </p:cNvSpPr>
                <p:nvPr/>
              </p:nvSpPr>
              <p:spPr bwMode="auto">
                <a:xfrm>
                  <a:off x="46" y="0"/>
                  <a:ext cx="587" cy="335"/>
                </a:xfrm>
                <a:prstGeom prst="line">
                  <a:avLst/>
                </a:prstGeom>
                <a:noFill/>
                <a:ln w="1905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86199" name="Line 151"/>
                <p:cNvSpPr>
                  <a:spLocks noChangeShapeType="1"/>
                </p:cNvSpPr>
                <p:nvPr/>
              </p:nvSpPr>
              <p:spPr bwMode="auto">
                <a:xfrm>
                  <a:off x="0" y="46"/>
                  <a:ext cx="576" cy="326"/>
                </a:xfrm>
                <a:prstGeom prst="line">
                  <a:avLst/>
                </a:prstGeom>
                <a:noFill/>
                <a:ln w="1905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86200" name="Line 152"/>
                <p:cNvSpPr>
                  <a:spLocks noChangeShapeType="1"/>
                </p:cNvSpPr>
                <p:nvPr/>
              </p:nvSpPr>
              <p:spPr bwMode="auto">
                <a:xfrm>
                  <a:off x="501" y="366"/>
                  <a:ext cx="172" cy="36"/>
                </a:xfrm>
                <a:prstGeom prst="line">
                  <a:avLst/>
                </a:prstGeom>
                <a:noFill/>
                <a:ln w="1905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86201" name="Line 153"/>
                <p:cNvSpPr>
                  <a:spLocks noChangeShapeType="1"/>
                </p:cNvSpPr>
                <p:nvPr/>
              </p:nvSpPr>
              <p:spPr bwMode="auto">
                <a:xfrm>
                  <a:off x="624" y="299"/>
                  <a:ext cx="57" cy="109"/>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86202" name="Line 154"/>
                <p:cNvSpPr>
                  <a:spLocks noChangeShapeType="1"/>
                </p:cNvSpPr>
                <p:nvPr/>
              </p:nvSpPr>
              <p:spPr bwMode="auto">
                <a:xfrm flipH="1">
                  <a:off x="0" y="0"/>
                  <a:ext cx="46" cy="46"/>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grpSp>
        </p:grpSp>
        <p:grpSp>
          <p:nvGrpSpPr>
            <p:cNvPr id="386197" name="Group 155"/>
            <p:cNvGrpSpPr>
              <a:grpSpLocks/>
            </p:cNvGrpSpPr>
            <p:nvPr/>
          </p:nvGrpSpPr>
          <p:grpSpPr bwMode="auto">
            <a:xfrm>
              <a:off x="1519" y="2120"/>
              <a:ext cx="569" cy="541"/>
              <a:chOff x="0" y="0"/>
              <a:chExt cx="569" cy="541"/>
            </a:xfrm>
          </p:grpSpPr>
          <p:sp>
            <p:nvSpPr>
              <p:cNvPr id="386204" name="Rectangle 156"/>
              <p:cNvSpPr>
                <a:spLocks noChangeArrowheads="1"/>
              </p:cNvSpPr>
              <p:nvPr/>
            </p:nvSpPr>
            <p:spPr bwMode="auto">
              <a:xfrm>
                <a:off x="0" y="0"/>
                <a:ext cx="408"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buFont typeface="Arial" pitchFamily="34" charset="0"/>
                  <a:buNone/>
                </a:pPr>
                <a:r>
                  <a:rPr lang="zh-CN" altLang="en-US" sz="2000" b="1">
                    <a:latin typeface="楷体" pitchFamily="49" charset="-122"/>
                    <a:ea typeface="楷体" pitchFamily="49" charset="-122"/>
                  </a:rPr>
                  <a:t>解释</a:t>
                </a:r>
              </a:p>
            </p:txBody>
          </p:sp>
          <p:grpSp>
            <p:nvGrpSpPr>
              <p:cNvPr id="386203" name="Group 157"/>
              <p:cNvGrpSpPr>
                <a:grpSpLocks/>
              </p:cNvGrpSpPr>
              <p:nvPr/>
            </p:nvGrpSpPr>
            <p:grpSpPr bwMode="auto">
              <a:xfrm flipH="1">
                <a:off x="24" y="43"/>
                <a:ext cx="545" cy="498"/>
                <a:chOff x="0" y="0"/>
                <a:chExt cx="681" cy="408"/>
              </a:xfrm>
            </p:grpSpPr>
            <p:sp>
              <p:nvSpPr>
                <p:cNvPr id="386206" name="Line 158"/>
                <p:cNvSpPr>
                  <a:spLocks noChangeShapeType="1"/>
                </p:cNvSpPr>
                <p:nvPr/>
              </p:nvSpPr>
              <p:spPr bwMode="auto">
                <a:xfrm>
                  <a:off x="46" y="0"/>
                  <a:ext cx="587" cy="335"/>
                </a:xfrm>
                <a:prstGeom prst="line">
                  <a:avLst/>
                </a:prstGeom>
                <a:noFill/>
                <a:ln w="1905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86207" name="Line 159"/>
                <p:cNvSpPr>
                  <a:spLocks noChangeShapeType="1"/>
                </p:cNvSpPr>
                <p:nvPr/>
              </p:nvSpPr>
              <p:spPr bwMode="auto">
                <a:xfrm>
                  <a:off x="0" y="46"/>
                  <a:ext cx="576" cy="326"/>
                </a:xfrm>
                <a:prstGeom prst="line">
                  <a:avLst/>
                </a:prstGeom>
                <a:noFill/>
                <a:ln w="1905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86208" name="Line 160"/>
                <p:cNvSpPr>
                  <a:spLocks noChangeShapeType="1"/>
                </p:cNvSpPr>
                <p:nvPr/>
              </p:nvSpPr>
              <p:spPr bwMode="auto">
                <a:xfrm>
                  <a:off x="501" y="366"/>
                  <a:ext cx="172" cy="36"/>
                </a:xfrm>
                <a:prstGeom prst="line">
                  <a:avLst/>
                </a:prstGeom>
                <a:noFill/>
                <a:ln w="1905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86209" name="Line 161"/>
                <p:cNvSpPr>
                  <a:spLocks noChangeShapeType="1"/>
                </p:cNvSpPr>
                <p:nvPr/>
              </p:nvSpPr>
              <p:spPr bwMode="auto">
                <a:xfrm>
                  <a:off x="624" y="299"/>
                  <a:ext cx="57" cy="109"/>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86210" name="Line 162"/>
                <p:cNvSpPr>
                  <a:spLocks noChangeShapeType="1"/>
                </p:cNvSpPr>
                <p:nvPr/>
              </p:nvSpPr>
              <p:spPr bwMode="auto">
                <a:xfrm flipH="1">
                  <a:off x="0" y="0"/>
                  <a:ext cx="46" cy="46"/>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grpSp>
        </p:grpSp>
      </p:grpSp>
    </p:spTree>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074" name="Rectangle 2"/>
          <p:cNvSpPr>
            <a:spLocks noGrp="1" noChangeArrowheads="1"/>
          </p:cNvSpPr>
          <p:nvPr>
            <p:ph type="body" idx="1"/>
          </p:nvPr>
        </p:nvSpPr>
        <p:spPr>
          <a:xfrm>
            <a:off x="147638" y="188913"/>
            <a:ext cx="8816975" cy="5832475"/>
          </a:xfrm>
        </p:spPr>
        <p:txBody>
          <a:bodyPr/>
          <a:lstStyle/>
          <a:p>
            <a:pPr marL="0" indent="0" eaLnBrk="1" hangingPunct="1">
              <a:lnSpc>
                <a:spcPct val="110000"/>
              </a:lnSpc>
              <a:buFont typeface="Wingdings" pitchFamily="2" charset="2"/>
              <a:buNone/>
            </a:pPr>
            <a:r>
              <a:rPr lang="en-US" altLang="zh-CN" sz="3600" b="1" dirty="0" smtClean="0">
                <a:solidFill>
                  <a:srgbClr val="FF0000"/>
                </a:solidFill>
                <a:latin typeface="+mj-ea"/>
                <a:ea typeface="+mj-ea"/>
              </a:rPr>
              <a:t>1  </a:t>
            </a:r>
            <a:r>
              <a:rPr lang="zh-CN" altLang="en-US" sz="3600" b="1" dirty="0" smtClean="0">
                <a:solidFill>
                  <a:srgbClr val="FF0000"/>
                </a:solidFill>
                <a:latin typeface="+mj-ea"/>
                <a:ea typeface="+mj-ea"/>
              </a:rPr>
              <a:t>树转换成二叉树</a:t>
            </a:r>
          </a:p>
          <a:p>
            <a:pPr marL="0" indent="0" eaLnBrk="1" hangingPunct="1">
              <a:lnSpc>
                <a:spcPct val="110000"/>
              </a:lnSpc>
              <a:buFont typeface="Wingdings" pitchFamily="2" charset="2"/>
              <a:buNone/>
            </a:pPr>
            <a:r>
              <a:rPr lang="zh-CN" altLang="en-US" sz="2800" dirty="0" smtClean="0"/>
              <a:t>        </a:t>
            </a:r>
            <a:r>
              <a:rPr lang="zh-CN" altLang="en-US" sz="2800" b="1" dirty="0" smtClean="0"/>
              <a:t>对于一般的树，可以方便地转换成一棵唯一的二叉树与之对应。将树转换成二叉树在“孩子兄弟表示法”中已给出，其详细步骤是：</a:t>
            </a:r>
          </a:p>
          <a:p>
            <a:pPr marL="533400" lvl="1" indent="0" eaLnBrk="1" hangingPunct="1">
              <a:lnSpc>
                <a:spcPct val="110000"/>
              </a:lnSpc>
              <a:buFont typeface="Wingdings" pitchFamily="2" charset="2"/>
              <a:buNone/>
            </a:pPr>
            <a:r>
              <a:rPr lang="zh-CN" altLang="en-US" b="1" dirty="0" smtClean="0">
                <a:latin typeface="楷体" pitchFamily="49" charset="-122"/>
                <a:ea typeface="楷体" pitchFamily="49" charset="-122"/>
              </a:rPr>
              <a:t>⑴ </a:t>
            </a:r>
            <a:r>
              <a:rPr lang="zh-CN" altLang="en-US" b="1" dirty="0" smtClean="0">
                <a:solidFill>
                  <a:schemeClr val="folHlink"/>
                </a:solidFill>
                <a:latin typeface="楷体" pitchFamily="49" charset="-122"/>
                <a:ea typeface="楷体" pitchFamily="49" charset="-122"/>
              </a:rPr>
              <a:t>加虚线</a:t>
            </a:r>
            <a:r>
              <a:rPr lang="zh-CN" altLang="en-US" b="1" dirty="0" smtClean="0">
                <a:latin typeface="楷体" pitchFamily="49" charset="-122"/>
                <a:ea typeface="楷体" pitchFamily="49" charset="-122"/>
              </a:rPr>
              <a:t>。在树的每层按从“左至右”的顺序在兄弟结点之间加虚线相连。</a:t>
            </a:r>
          </a:p>
          <a:p>
            <a:pPr marL="533400" lvl="1" indent="0" eaLnBrk="1" hangingPunct="1">
              <a:lnSpc>
                <a:spcPct val="110000"/>
              </a:lnSpc>
              <a:buFont typeface="Wingdings" pitchFamily="2" charset="2"/>
              <a:buNone/>
            </a:pPr>
            <a:r>
              <a:rPr lang="zh-CN" altLang="en-US" b="1" dirty="0" smtClean="0">
                <a:latin typeface="楷体" pitchFamily="49" charset="-122"/>
                <a:ea typeface="楷体" pitchFamily="49" charset="-122"/>
              </a:rPr>
              <a:t>⑵ </a:t>
            </a:r>
            <a:r>
              <a:rPr lang="zh-CN" altLang="en-US" b="1" dirty="0" smtClean="0">
                <a:solidFill>
                  <a:schemeClr val="folHlink"/>
                </a:solidFill>
                <a:latin typeface="楷体" pitchFamily="49" charset="-122"/>
                <a:ea typeface="楷体" pitchFamily="49" charset="-122"/>
              </a:rPr>
              <a:t>去连线</a:t>
            </a:r>
            <a:r>
              <a:rPr lang="zh-CN" altLang="en-US" b="1" dirty="0" smtClean="0">
                <a:latin typeface="楷体" pitchFamily="49" charset="-122"/>
                <a:ea typeface="楷体" pitchFamily="49" charset="-122"/>
              </a:rPr>
              <a:t>。除最左的第一个子结点外，父结点与所有其它子结点的连线都去掉。</a:t>
            </a:r>
          </a:p>
          <a:p>
            <a:pPr marL="533400" lvl="1" indent="0" eaLnBrk="1" hangingPunct="1">
              <a:lnSpc>
                <a:spcPct val="110000"/>
              </a:lnSpc>
              <a:buFont typeface="Wingdings" pitchFamily="2" charset="2"/>
              <a:buNone/>
            </a:pPr>
            <a:r>
              <a:rPr lang="zh-CN" altLang="en-US" b="1" dirty="0" smtClean="0">
                <a:latin typeface="楷体" pitchFamily="49" charset="-122"/>
                <a:ea typeface="楷体" pitchFamily="49" charset="-122"/>
              </a:rPr>
              <a:t>⑶ </a:t>
            </a:r>
            <a:r>
              <a:rPr lang="zh-CN" altLang="en-US" b="1" dirty="0" smtClean="0">
                <a:solidFill>
                  <a:schemeClr val="folHlink"/>
                </a:solidFill>
                <a:latin typeface="楷体" pitchFamily="49" charset="-122"/>
                <a:ea typeface="楷体" pitchFamily="49" charset="-122"/>
              </a:rPr>
              <a:t>旋转</a:t>
            </a:r>
            <a:r>
              <a:rPr lang="zh-CN" altLang="en-US" b="1" dirty="0" smtClean="0">
                <a:latin typeface="楷体" pitchFamily="49" charset="-122"/>
                <a:ea typeface="楷体" pitchFamily="49" charset="-122"/>
              </a:rPr>
              <a:t>。将树顺时针旋转</a:t>
            </a:r>
            <a:r>
              <a:rPr lang="en-US" altLang="zh-CN" b="1" dirty="0" smtClean="0">
                <a:latin typeface="楷体" pitchFamily="49" charset="-122"/>
                <a:ea typeface="楷体" pitchFamily="49" charset="-122"/>
              </a:rPr>
              <a:t>45</a:t>
            </a:r>
            <a:r>
              <a:rPr lang="en-US" altLang="zh-CN" b="1" baseline="34000" dirty="0" smtClean="0">
                <a:latin typeface="楷体" pitchFamily="49" charset="-122"/>
                <a:ea typeface="楷体" pitchFamily="49" charset="-122"/>
              </a:rPr>
              <a:t>0</a:t>
            </a:r>
            <a:r>
              <a:rPr lang="zh-CN" altLang="en-US" b="1" dirty="0" smtClean="0">
                <a:latin typeface="楷体" pitchFamily="49" charset="-122"/>
                <a:ea typeface="楷体" pitchFamily="49" charset="-122"/>
              </a:rPr>
              <a:t>，原有的实线左斜。</a:t>
            </a:r>
          </a:p>
          <a:p>
            <a:pPr marL="533400" lvl="1" indent="0" eaLnBrk="1" hangingPunct="1">
              <a:lnSpc>
                <a:spcPct val="110000"/>
              </a:lnSpc>
              <a:buFont typeface="Wingdings" pitchFamily="2" charset="2"/>
              <a:buNone/>
            </a:pPr>
            <a:r>
              <a:rPr lang="zh-CN" altLang="en-US" b="1" dirty="0" smtClean="0">
                <a:latin typeface="楷体" pitchFamily="49" charset="-122"/>
                <a:ea typeface="楷体" pitchFamily="49" charset="-122"/>
              </a:rPr>
              <a:t>⑷ </a:t>
            </a:r>
            <a:r>
              <a:rPr lang="zh-CN" altLang="en-US" b="1" dirty="0" smtClean="0">
                <a:solidFill>
                  <a:schemeClr val="folHlink"/>
                </a:solidFill>
                <a:latin typeface="楷体" pitchFamily="49" charset="-122"/>
                <a:ea typeface="楷体" pitchFamily="49" charset="-122"/>
              </a:rPr>
              <a:t>整型</a:t>
            </a:r>
            <a:r>
              <a:rPr lang="zh-CN" altLang="en-US" b="1" dirty="0" smtClean="0">
                <a:latin typeface="楷体" pitchFamily="49" charset="-122"/>
                <a:ea typeface="楷体" pitchFamily="49" charset="-122"/>
              </a:rPr>
              <a:t>。将旋转后树中的所有虚线改为实线，并向右斜。该转换过程如下图所示。</a:t>
            </a:r>
          </a:p>
        </p:txBody>
      </p:sp>
    </p:spTree>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098" name="Text Box 2"/>
          <p:cNvSpPr txBox="1">
            <a:spLocks noChangeArrowheads="1"/>
          </p:cNvSpPr>
          <p:nvPr/>
        </p:nvSpPr>
        <p:spPr bwMode="auto">
          <a:xfrm>
            <a:off x="250825" y="198438"/>
            <a:ext cx="7273925" cy="308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lnSpc>
                <a:spcPct val="110000"/>
              </a:lnSpc>
              <a:spcBef>
                <a:spcPct val="20000"/>
              </a:spcBef>
              <a:buFont typeface="Arial" pitchFamily="34" charset="0"/>
              <a:buNone/>
            </a:pPr>
            <a:r>
              <a:rPr lang="zh-CN" altLang="en-US" sz="2800" dirty="0">
                <a:latin typeface="宋体" pitchFamily="2" charset="-122"/>
              </a:rPr>
              <a:t>     </a:t>
            </a:r>
            <a:r>
              <a:rPr lang="zh-CN" altLang="en-US" sz="2800" b="1" dirty="0">
                <a:latin typeface="楷体" pitchFamily="49" charset="-122"/>
                <a:ea typeface="楷体" pitchFamily="49" charset="-122"/>
              </a:rPr>
              <a:t>这样转换后的二叉树的特点是：</a:t>
            </a:r>
          </a:p>
          <a:p>
            <a:pPr marL="533400" lvl="1" eaLnBrk="1" hangingPunct="1">
              <a:lnSpc>
                <a:spcPct val="110000"/>
              </a:lnSpc>
              <a:spcBef>
                <a:spcPct val="20000"/>
              </a:spcBef>
              <a:buFont typeface="Arial" pitchFamily="34" charset="0"/>
              <a:buNone/>
            </a:pPr>
            <a:r>
              <a:rPr lang="zh-CN" altLang="en-US" sz="2800" b="1" dirty="0">
                <a:latin typeface="楷体" pitchFamily="49" charset="-122"/>
                <a:ea typeface="楷体" pitchFamily="49" charset="-122"/>
              </a:rPr>
              <a:t> </a:t>
            </a:r>
            <a:r>
              <a:rPr lang="zh-CN" altLang="en-US" sz="2800" b="1" dirty="0">
                <a:solidFill>
                  <a:schemeClr val="folHlink"/>
                </a:solidFill>
                <a:latin typeface="楷体" pitchFamily="49" charset="-122"/>
                <a:ea typeface="楷体" pitchFamily="49" charset="-122"/>
              </a:rPr>
              <a:t>◆</a:t>
            </a:r>
            <a:r>
              <a:rPr lang="zh-CN" altLang="en-US" sz="2800" b="1" dirty="0">
                <a:latin typeface="楷体" pitchFamily="49" charset="-122"/>
                <a:ea typeface="楷体" pitchFamily="49" charset="-122"/>
              </a:rPr>
              <a:t> 二叉树的</a:t>
            </a:r>
            <a:r>
              <a:rPr lang="zh-CN" altLang="en-US" sz="2800" b="1" dirty="0">
                <a:solidFill>
                  <a:schemeClr val="folHlink"/>
                </a:solidFill>
                <a:latin typeface="楷体" pitchFamily="49" charset="-122"/>
                <a:ea typeface="楷体" pitchFamily="49" charset="-122"/>
              </a:rPr>
              <a:t>根结点没有右子树</a:t>
            </a:r>
            <a:r>
              <a:rPr lang="zh-CN" altLang="en-US" sz="2800" b="1" dirty="0">
                <a:latin typeface="楷体" pitchFamily="49" charset="-122"/>
                <a:ea typeface="楷体" pitchFamily="49" charset="-122"/>
              </a:rPr>
              <a:t>，只有左子树；</a:t>
            </a:r>
          </a:p>
          <a:p>
            <a:pPr marL="533400" lvl="1" eaLnBrk="1" hangingPunct="1">
              <a:lnSpc>
                <a:spcPct val="110000"/>
              </a:lnSpc>
              <a:spcBef>
                <a:spcPct val="20000"/>
              </a:spcBef>
              <a:buFont typeface="Arial" pitchFamily="34" charset="0"/>
              <a:buNone/>
            </a:pPr>
            <a:r>
              <a:rPr lang="zh-CN" altLang="en-US" sz="2800" b="1" dirty="0">
                <a:latin typeface="楷体" pitchFamily="49" charset="-122"/>
                <a:ea typeface="楷体" pitchFamily="49" charset="-122"/>
              </a:rPr>
              <a:t> </a:t>
            </a:r>
            <a:r>
              <a:rPr lang="zh-CN" altLang="en-US" sz="2800" b="1" dirty="0">
                <a:solidFill>
                  <a:schemeClr val="folHlink"/>
                </a:solidFill>
                <a:latin typeface="楷体" pitchFamily="49" charset="-122"/>
                <a:ea typeface="楷体" pitchFamily="49" charset="-122"/>
              </a:rPr>
              <a:t>◆</a:t>
            </a:r>
            <a:r>
              <a:rPr lang="zh-CN" altLang="en-US" sz="2800" b="1" dirty="0">
                <a:latin typeface="楷体" pitchFamily="49" charset="-122"/>
                <a:ea typeface="楷体" pitchFamily="49" charset="-122"/>
              </a:rPr>
              <a:t> 左子结点仍然是原来树中相应结点的左子结点，而所有沿右链往下的右子结点均是原来树中该结点的兄弟结点。</a:t>
            </a:r>
          </a:p>
        </p:txBody>
      </p:sp>
      <p:grpSp>
        <p:nvGrpSpPr>
          <p:cNvPr id="2" name="Group 3"/>
          <p:cNvGrpSpPr>
            <a:grpSpLocks/>
          </p:cNvGrpSpPr>
          <p:nvPr/>
        </p:nvGrpSpPr>
        <p:grpSpPr bwMode="auto">
          <a:xfrm>
            <a:off x="827088" y="2127250"/>
            <a:ext cx="8115300" cy="4254500"/>
            <a:chOff x="0" y="0"/>
            <a:chExt cx="5112" cy="2680"/>
          </a:xfrm>
        </p:grpSpPr>
        <p:sp>
          <p:nvSpPr>
            <p:cNvPr id="388100" name="Rectangle 4"/>
            <p:cNvSpPr>
              <a:spLocks noChangeArrowheads="1"/>
            </p:cNvSpPr>
            <p:nvPr/>
          </p:nvSpPr>
          <p:spPr bwMode="auto">
            <a:xfrm>
              <a:off x="1588" y="2453"/>
              <a:ext cx="2267"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sz="2000" b="1" dirty="0" smtClean="0">
                  <a:latin typeface="楷体" pitchFamily="49" charset="-122"/>
                  <a:ea typeface="楷体" pitchFamily="49" charset="-122"/>
                </a:rPr>
                <a:t>  </a:t>
              </a:r>
              <a:r>
                <a:rPr lang="zh-CN" altLang="en-US" sz="2000" b="1" dirty="0">
                  <a:latin typeface="楷体" pitchFamily="49" charset="-122"/>
                  <a:ea typeface="楷体" pitchFamily="49" charset="-122"/>
                </a:rPr>
                <a:t>树向二叉树的转换过程</a:t>
              </a:r>
            </a:p>
          </p:txBody>
        </p:sp>
        <p:grpSp>
          <p:nvGrpSpPr>
            <p:cNvPr id="3" name="Group 5"/>
            <p:cNvGrpSpPr>
              <a:grpSpLocks/>
            </p:cNvGrpSpPr>
            <p:nvPr/>
          </p:nvGrpSpPr>
          <p:grpSpPr bwMode="auto">
            <a:xfrm>
              <a:off x="0" y="880"/>
              <a:ext cx="1441" cy="1550"/>
              <a:chOff x="0" y="0"/>
              <a:chExt cx="1441" cy="1550"/>
            </a:xfrm>
          </p:grpSpPr>
          <p:sp>
            <p:nvSpPr>
              <p:cNvPr id="388102" name="Rectangle 6"/>
              <p:cNvSpPr>
                <a:spLocks noChangeArrowheads="1"/>
              </p:cNvSpPr>
              <p:nvPr/>
            </p:nvSpPr>
            <p:spPr bwMode="auto">
              <a:xfrm>
                <a:off x="227" y="1346"/>
                <a:ext cx="1033"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sz="2000" b="1" dirty="0">
                    <a:latin typeface="楷体" pitchFamily="49" charset="-122"/>
                    <a:ea typeface="楷体" pitchFamily="49" charset="-122"/>
                  </a:rPr>
                  <a:t>(a</a:t>
                </a:r>
                <a:r>
                  <a:rPr lang="en-US" altLang="zh-CN" sz="2000" b="1" dirty="0" smtClean="0">
                    <a:latin typeface="楷体" pitchFamily="49" charset="-122"/>
                    <a:ea typeface="楷体" pitchFamily="49" charset="-122"/>
                  </a:rPr>
                  <a:t>)</a:t>
                </a:r>
                <a:r>
                  <a:rPr lang="zh-CN" altLang="en-US" sz="2000" b="1" dirty="0" smtClean="0">
                    <a:latin typeface="楷体" pitchFamily="49" charset="-122"/>
                    <a:ea typeface="楷体" pitchFamily="49" charset="-122"/>
                  </a:rPr>
                  <a:t>一般</a:t>
                </a:r>
                <a:r>
                  <a:rPr lang="zh-CN" altLang="en-US" sz="2000" b="1" dirty="0">
                    <a:latin typeface="楷体" pitchFamily="49" charset="-122"/>
                    <a:ea typeface="楷体" pitchFamily="49" charset="-122"/>
                  </a:rPr>
                  <a:t>的树</a:t>
                </a:r>
                <a:r>
                  <a:rPr lang="zh-CN" altLang="en-US" dirty="0">
                    <a:latin typeface="楷体" pitchFamily="49" charset="-122"/>
                    <a:ea typeface="楷体" pitchFamily="49" charset="-122"/>
                  </a:rPr>
                  <a:t> </a:t>
                </a:r>
              </a:p>
            </p:txBody>
          </p:sp>
          <p:grpSp>
            <p:nvGrpSpPr>
              <p:cNvPr id="4" name="Group 7"/>
              <p:cNvGrpSpPr>
                <a:grpSpLocks/>
              </p:cNvGrpSpPr>
              <p:nvPr/>
            </p:nvGrpSpPr>
            <p:grpSpPr bwMode="auto">
              <a:xfrm>
                <a:off x="0" y="0"/>
                <a:ext cx="1441" cy="1102"/>
                <a:chOff x="0" y="0"/>
                <a:chExt cx="1441" cy="1102"/>
              </a:xfrm>
            </p:grpSpPr>
            <p:sp>
              <p:nvSpPr>
                <p:cNvPr id="388104" name="Oval 8"/>
                <p:cNvSpPr>
                  <a:spLocks noChangeArrowheads="1"/>
                </p:cNvSpPr>
                <p:nvPr/>
              </p:nvSpPr>
              <p:spPr bwMode="auto">
                <a:xfrm>
                  <a:off x="1209" y="857"/>
                  <a:ext cx="232" cy="221"/>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F</a:t>
                  </a:r>
                </a:p>
              </p:txBody>
            </p:sp>
            <p:sp>
              <p:nvSpPr>
                <p:cNvPr id="388105" name="Oval 9"/>
                <p:cNvSpPr>
                  <a:spLocks noChangeArrowheads="1"/>
                </p:cNvSpPr>
                <p:nvPr/>
              </p:nvSpPr>
              <p:spPr bwMode="auto">
                <a:xfrm>
                  <a:off x="771" y="871"/>
                  <a:ext cx="232" cy="221"/>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G</a:t>
                  </a:r>
                </a:p>
              </p:txBody>
            </p:sp>
            <p:sp>
              <p:nvSpPr>
                <p:cNvPr id="388106" name="Oval 10"/>
                <p:cNvSpPr>
                  <a:spLocks noChangeArrowheads="1"/>
                </p:cNvSpPr>
                <p:nvPr/>
              </p:nvSpPr>
              <p:spPr bwMode="auto">
                <a:xfrm>
                  <a:off x="558" y="0"/>
                  <a:ext cx="232" cy="221"/>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R</a:t>
                  </a:r>
                </a:p>
              </p:txBody>
            </p:sp>
            <p:sp>
              <p:nvSpPr>
                <p:cNvPr id="388107" name="Oval 11"/>
                <p:cNvSpPr>
                  <a:spLocks noChangeArrowheads="1"/>
                </p:cNvSpPr>
                <p:nvPr/>
              </p:nvSpPr>
              <p:spPr bwMode="auto">
                <a:xfrm>
                  <a:off x="230" y="426"/>
                  <a:ext cx="232" cy="221"/>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A</a:t>
                  </a:r>
                </a:p>
              </p:txBody>
            </p:sp>
            <p:sp>
              <p:nvSpPr>
                <p:cNvPr id="388108" name="Oval 12"/>
                <p:cNvSpPr>
                  <a:spLocks noChangeArrowheads="1"/>
                </p:cNvSpPr>
                <p:nvPr/>
              </p:nvSpPr>
              <p:spPr bwMode="auto">
                <a:xfrm>
                  <a:off x="536" y="426"/>
                  <a:ext cx="232" cy="221"/>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B</a:t>
                  </a:r>
                </a:p>
              </p:txBody>
            </p:sp>
            <p:sp>
              <p:nvSpPr>
                <p:cNvPr id="388109" name="Oval 13"/>
                <p:cNvSpPr>
                  <a:spLocks noChangeArrowheads="1"/>
                </p:cNvSpPr>
                <p:nvPr/>
              </p:nvSpPr>
              <p:spPr bwMode="auto">
                <a:xfrm>
                  <a:off x="888" y="433"/>
                  <a:ext cx="232" cy="221"/>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C</a:t>
                  </a:r>
                </a:p>
              </p:txBody>
            </p:sp>
            <p:sp>
              <p:nvSpPr>
                <p:cNvPr id="388110" name="Line 14"/>
                <p:cNvSpPr>
                  <a:spLocks noChangeShapeType="1"/>
                </p:cNvSpPr>
                <p:nvPr/>
              </p:nvSpPr>
              <p:spPr bwMode="auto">
                <a:xfrm flipH="1">
                  <a:off x="364" y="177"/>
                  <a:ext cx="212" cy="242"/>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88111" name="Line 15"/>
                <p:cNvSpPr>
                  <a:spLocks noChangeShapeType="1"/>
                </p:cNvSpPr>
                <p:nvPr/>
              </p:nvSpPr>
              <p:spPr bwMode="auto">
                <a:xfrm>
                  <a:off x="662" y="213"/>
                  <a:ext cx="0" cy="213"/>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88112" name="Line 16"/>
                <p:cNvSpPr>
                  <a:spLocks noChangeShapeType="1"/>
                </p:cNvSpPr>
                <p:nvPr/>
              </p:nvSpPr>
              <p:spPr bwMode="auto">
                <a:xfrm>
                  <a:off x="759" y="199"/>
                  <a:ext cx="212" cy="241"/>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88113" name="Oval 17"/>
                <p:cNvSpPr>
                  <a:spLocks noChangeArrowheads="1"/>
                </p:cNvSpPr>
                <p:nvPr/>
              </p:nvSpPr>
              <p:spPr bwMode="auto">
                <a:xfrm>
                  <a:off x="0" y="875"/>
                  <a:ext cx="232" cy="221"/>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D</a:t>
                  </a:r>
                </a:p>
              </p:txBody>
            </p:sp>
            <p:sp>
              <p:nvSpPr>
                <p:cNvPr id="388114" name="Oval 18"/>
                <p:cNvSpPr>
                  <a:spLocks noChangeArrowheads="1"/>
                </p:cNvSpPr>
                <p:nvPr/>
              </p:nvSpPr>
              <p:spPr bwMode="auto">
                <a:xfrm>
                  <a:off x="406" y="881"/>
                  <a:ext cx="232" cy="221"/>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E</a:t>
                  </a:r>
                </a:p>
              </p:txBody>
            </p:sp>
            <p:sp>
              <p:nvSpPr>
                <p:cNvPr id="388115" name="Line 19"/>
                <p:cNvSpPr>
                  <a:spLocks noChangeShapeType="1"/>
                </p:cNvSpPr>
                <p:nvPr/>
              </p:nvSpPr>
              <p:spPr bwMode="auto">
                <a:xfrm flipH="1">
                  <a:off x="129" y="626"/>
                  <a:ext cx="148" cy="242"/>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88116" name="Line 20"/>
                <p:cNvSpPr>
                  <a:spLocks noChangeShapeType="1"/>
                </p:cNvSpPr>
                <p:nvPr/>
              </p:nvSpPr>
              <p:spPr bwMode="auto">
                <a:xfrm>
                  <a:off x="393" y="641"/>
                  <a:ext cx="113" cy="227"/>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88117" name="Line 21"/>
                <p:cNvSpPr>
                  <a:spLocks noChangeShapeType="1"/>
                </p:cNvSpPr>
                <p:nvPr/>
              </p:nvSpPr>
              <p:spPr bwMode="auto">
                <a:xfrm>
                  <a:off x="1088" y="617"/>
                  <a:ext cx="211" cy="241"/>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88118" name="Line 22"/>
                <p:cNvSpPr>
                  <a:spLocks noChangeShapeType="1"/>
                </p:cNvSpPr>
                <p:nvPr/>
              </p:nvSpPr>
              <p:spPr bwMode="auto">
                <a:xfrm flipH="1">
                  <a:off x="883" y="655"/>
                  <a:ext cx="96" cy="227"/>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grpSp>
        </p:grpSp>
        <p:grpSp>
          <p:nvGrpSpPr>
            <p:cNvPr id="5" name="Group 23"/>
            <p:cNvGrpSpPr>
              <a:grpSpLocks/>
            </p:cNvGrpSpPr>
            <p:nvPr/>
          </p:nvGrpSpPr>
          <p:grpSpPr bwMode="auto">
            <a:xfrm>
              <a:off x="1815" y="913"/>
              <a:ext cx="1685" cy="1472"/>
              <a:chOff x="7" y="0"/>
              <a:chExt cx="1685" cy="1472"/>
            </a:xfrm>
          </p:grpSpPr>
          <p:grpSp>
            <p:nvGrpSpPr>
              <p:cNvPr id="6" name="Group 24"/>
              <p:cNvGrpSpPr>
                <a:grpSpLocks/>
              </p:cNvGrpSpPr>
              <p:nvPr/>
            </p:nvGrpSpPr>
            <p:grpSpPr bwMode="auto">
              <a:xfrm>
                <a:off x="16" y="0"/>
                <a:ext cx="1529" cy="1104"/>
                <a:chOff x="0" y="0"/>
                <a:chExt cx="1529" cy="1104"/>
              </a:xfrm>
            </p:grpSpPr>
            <p:sp>
              <p:nvSpPr>
                <p:cNvPr id="388121" name="Oval 25"/>
                <p:cNvSpPr>
                  <a:spLocks noChangeArrowheads="1"/>
                </p:cNvSpPr>
                <p:nvPr/>
              </p:nvSpPr>
              <p:spPr bwMode="auto">
                <a:xfrm>
                  <a:off x="1297" y="849"/>
                  <a:ext cx="232" cy="221"/>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F</a:t>
                  </a:r>
                </a:p>
              </p:txBody>
            </p:sp>
            <p:sp>
              <p:nvSpPr>
                <p:cNvPr id="388122" name="Oval 26"/>
                <p:cNvSpPr>
                  <a:spLocks noChangeArrowheads="1"/>
                </p:cNvSpPr>
                <p:nvPr/>
              </p:nvSpPr>
              <p:spPr bwMode="auto">
                <a:xfrm>
                  <a:off x="819" y="871"/>
                  <a:ext cx="232" cy="221"/>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G</a:t>
                  </a:r>
                </a:p>
              </p:txBody>
            </p:sp>
            <p:sp>
              <p:nvSpPr>
                <p:cNvPr id="388123" name="Oval 27"/>
                <p:cNvSpPr>
                  <a:spLocks noChangeArrowheads="1"/>
                </p:cNvSpPr>
                <p:nvPr/>
              </p:nvSpPr>
              <p:spPr bwMode="auto">
                <a:xfrm>
                  <a:off x="606" y="0"/>
                  <a:ext cx="232" cy="221"/>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R</a:t>
                  </a:r>
                </a:p>
              </p:txBody>
            </p:sp>
            <p:sp>
              <p:nvSpPr>
                <p:cNvPr id="388124" name="Oval 28"/>
                <p:cNvSpPr>
                  <a:spLocks noChangeArrowheads="1"/>
                </p:cNvSpPr>
                <p:nvPr/>
              </p:nvSpPr>
              <p:spPr bwMode="auto">
                <a:xfrm>
                  <a:off x="246" y="434"/>
                  <a:ext cx="232" cy="221"/>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A</a:t>
                  </a:r>
                </a:p>
              </p:txBody>
            </p:sp>
            <p:sp>
              <p:nvSpPr>
                <p:cNvPr id="388125" name="Oval 29"/>
                <p:cNvSpPr>
                  <a:spLocks noChangeArrowheads="1"/>
                </p:cNvSpPr>
                <p:nvPr/>
              </p:nvSpPr>
              <p:spPr bwMode="auto">
                <a:xfrm>
                  <a:off x="608" y="434"/>
                  <a:ext cx="232" cy="221"/>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B</a:t>
                  </a:r>
                </a:p>
              </p:txBody>
            </p:sp>
            <p:sp>
              <p:nvSpPr>
                <p:cNvPr id="388126" name="Oval 30"/>
                <p:cNvSpPr>
                  <a:spLocks noChangeArrowheads="1"/>
                </p:cNvSpPr>
                <p:nvPr/>
              </p:nvSpPr>
              <p:spPr bwMode="auto">
                <a:xfrm>
                  <a:off x="976" y="425"/>
                  <a:ext cx="232" cy="221"/>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C</a:t>
                  </a:r>
                </a:p>
              </p:txBody>
            </p:sp>
            <p:sp>
              <p:nvSpPr>
                <p:cNvPr id="388127" name="Line 31"/>
                <p:cNvSpPr>
                  <a:spLocks noChangeShapeType="1"/>
                </p:cNvSpPr>
                <p:nvPr/>
              </p:nvSpPr>
              <p:spPr bwMode="auto">
                <a:xfrm flipH="1">
                  <a:off x="395" y="174"/>
                  <a:ext cx="227" cy="272"/>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88128" name="Oval 32"/>
                <p:cNvSpPr>
                  <a:spLocks noChangeArrowheads="1"/>
                </p:cNvSpPr>
                <p:nvPr/>
              </p:nvSpPr>
              <p:spPr bwMode="auto">
                <a:xfrm>
                  <a:off x="0" y="883"/>
                  <a:ext cx="232" cy="221"/>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D</a:t>
                  </a:r>
                </a:p>
              </p:txBody>
            </p:sp>
            <p:sp>
              <p:nvSpPr>
                <p:cNvPr id="388129" name="Oval 33"/>
                <p:cNvSpPr>
                  <a:spLocks noChangeArrowheads="1"/>
                </p:cNvSpPr>
                <p:nvPr/>
              </p:nvSpPr>
              <p:spPr bwMode="auto">
                <a:xfrm>
                  <a:off x="422" y="881"/>
                  <a:ext cx="232" cy="221"/>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E</a:t>
                  </a:r>
                </a:p>
              </p:txBody>
            </p:sp>
            <p:sp>
              <p:nvSpPr>
                <p:cNvPr id="388130" name="Line 34"/>
                <p:cNvSpPr>
                  <a:spLocks noChangeShapeType="1"/>
                </p:cNvSpPr>
                <p:nvPr/>
              </p:nvSpPr>
              <p:spPr bwMode="auto">
                <a:xfrm flipH="1">
                  <a:off x="129" y="634"/>
                  <a:ext cx="148" cy="242"/>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88131" name="Line 35"/>
                <p:cNvSpPr>
                  <a:spLocks noChangeShapeType="1"/>
                </p:cNvSpPr>
                <p:nvPr/>
              </p:nvSpPr>
              <p:spPr bwMode="auto">
                <a:xfrm flipH="1">
                  <a:off x="939" y="647"/>
                  <a:ext cx="136" cy="227"/>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88132" name="Line 36"/>
                <p:cNvSpPr>
                  <a:spLocks noChangeShapeType="1"/>
                </p:cNvSpPr>
                <p:nvPr/>
              </p:nvSpPr>
              <p:spPr bwMode="auto">
                <a:xfrm>
                  <a:off x="467" y="558"/>
                  <a:ext cx="144" cy="0"/>
                </a:xfrm>
                <a:prstGeom prst="line">
                  <a:avLst/>
                </a:prstGeom>
                <a:noFill/>
                <a:ln w="19050" cmpd="sng">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88133" name="Line 37"/>
                <p:cNvSpPr>
                  <a:spLocks noChangeShapeType="1"/>
                </p:cNvSpPr>
                <p:nvPr/>
              </p:nvSpPr>
              <p:spPr bwMode="auto">
                <a:xfrm>
                  <a:off x="851" y="558"/>
                  <a:ext cx="127" cy="0"/>
                </a:xfrm>
                <a:prstGeom prst="line">
                  <a:avLst/>
                </a:prstGeom>
                <a:noFill/>
                <a:ln w="19050" cmpd="sng">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88134" name="Line 38"/>
                <p:cNvSpPr>
                  <a:spLocks noChangeShapeType="1"/>
                </p:cNvSpPr>
                <p:nvPr/>
              </p:nvSpPr>
              <p:spPr bwMode="auto">
                <a:xfrm>
                  <a:off x="227" y="998"/>
                  <a:ext cx="192" cy="0"/>
                </a:xfrm>
                <a:prstGeom prst="line">
                  <a:avLst/>
                </a:prstGeom>
                <a:noFill/>
                <a:ln w="19050" cmpd="sng">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88135" name="Line 39"/>
                <p:cNvSpPr>
                  <a:spLocks noChangeShapeType="1"/>
                </p:cNvSpPr>
                <p:nvPr/>
              </p:nvSpPr>
              <p:spPr bwMode="auto">
                <a:xfrm>
                  <a:off x="1051" y="958"/>
                  <a:ext cx="240" cy="0"/>
                </a:xfrm>
                <a:prstGeom prst="line">
                  <a:avLst/>
                </a:prstGeom>
                <a:noFill/>
                <a:ln w="19050" cmpd="sng">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grpSp>
          <p:sp>
            <p:nvSpPr>
              <p:cNvPr id="388136" name="Rectangle 40"/>
              <p:cNvSpPr>
                <a:spLocks noChangeArrowheads="1"/>
              </p:cNvSpPr>
              <p:nvPr/>
            </p:nvSpPr>
            <p:spPr bwMode="auto">
              <a:xfrm>
                <a:off x="7" y="1268"/>
                <a:ext cx="1685"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sz="2000" b="1" dirty="0">
                    <a:latin typeface="楷体" pitchFamily="49" charset="-122"/>
                    <a:ea typeface="楷体" pitchFamily="49" charset="-122"/>
                  </a:rPr>
                  <a:t>(b</a:t>
                </a:r>
                <a:r>
                  <a:rPr lang="en-US" altLang="zh-CN" sz="2000" b="1" dirty="0" smtClean="0">
                    <a:latin typeface="楷体" pitchFamily="49" charset="-122"/>
                    <a:ea typeface="楷体" pitchFamily="49" charset="-122"/>
                  </a:rPr>
                  <a:t>)</a:t>
                </a:r>
                <a:r>
                  <a:rPr lang="zh-CN" altLang="en-US" sz="2000" b="1" dirty="0" smtClean="0">
                    <a:latin typeface="楷体" pitchFamily="49" charset="-122"/>
                    <a:ea typeface="楷体" pitchFamily="49" charset="-122"/>
                  </a:rPr>
                  <a:t>加</a:t>
                </a:r>
                <a:r>
                  <a:rPr lang="zh-CN" altLang="en-US" sz="2000" b="1" dirty="0">
                    <a:latin typeface="楷体" pitchFamily="49" charset="-122"/>
                    <a:ea typeface="楷体" pitchFamily="49" charset="-122"/>
                  </a:rPr>
                  <a:t>虚线</a:t>
                </a:r>
                <a:r>
                  <a:rPr lang="zh-CN" altLang="en-US" b="1" dirty="0">
                    <a:latin typeface="楷体" pitchFamily="49" charset="-122"/>
                    <a:ea typeface="楷体" pitchFamily="49" charset="-122"/>
                  </a:rPr>
                  <a:t>，</a:t>
                </a:r>
                <a:r>
                  <a:rPr lang="zh-CN" altLang="en-US" sz="2000" b="1" dirty="0">
                    <a:latin typeface="楷体" pitchFamily="49" charset="-122"/>
                    <a:ea typeface="楷体" pitchFamily="49" charset="-122"/>
                  </a:rPr>
                  <a:t>去连线后</a:t>
                </a:r>
                <a:r>
                  <a:rPr lang="zh-CN" altLang="en-US" dirty="0">
                    <a:latin typeface="楷体" pitchFamily="49" charset="-122"/>
                    <a:ea typeface="楷体" pitchFamily="49" charset="-122"/>
                  </a:rPr>
                  <a:t> </a:t>
                </a:r>
              </a:p>
            </p:txBody>
          </p:sp>
        </p:grpSp>
        <p:grpSp>
          <p:nvGrpSpPr>
            <p:cNvPr id="7" name="Group 41"/>
            <p:cNvGrpSpPr>
              <a:grpSpLocks/>
            </p:cNvGrpSpPr>
            <p:nvPr/>
          </p:nvGrpSpPr>
          <p:grpSpPr bwMode="auto">
            <a:xfrm>
              <a:off x="3584" y="0"/>
              <a:ext cx="1528" cy="2408"/>
              <a:chOff x="0" y="0"/>
              <a:chExt cx="1528" cy="2408"/>
            </a:xfrm>
          </p:grpSpPr>
          <p:sp>
            <p:nvSpPr>
              <p:cNvPr id="388138" name="Rectangle 42"/>
              <p:cNvSpPr>
                <a:spLocks noChangeArrowheads="1"/>
              </p:cNvSpPr>
              <p:nvPr/>
            </p:nvSpPr>
            <p:spPr bwMode="auto">
              <a:xfrm>
                <a:off x="0" y="2181"/>
                <a:ext cx="1528"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sz="2000" b="1" dirty="0">
                    <a:latin typeface="楷体" pitchFamily="49" charset="-122"/>
                    <a:ea typeface="楷体" pitchFamily="49" charset="-122"/>
                  </a:rPr>
                  <a:t>(C</a:t>
                </a:r>
                <a:r>
                  <a:rPr lang="en-US" altLang="zh-CN" sz="2000" b="1" dirty="0" smtClean="0">
                    <a:latin typeface="楷体" pitchFamily="49" charset="-122"/>
                    <a:ea typeface="楷体" pitchFamily="49" charset="-122"/>
                  </a:rPr>
                  <a:t>)</a:t>
                </a:r>
                <a:r>
                  <a:rPr lang="zh-CN" altLang="en-US" sz="2000" b="1" dirty="0" smtClean="0">
                    <a:latin typeface="楷体" pitchFamily="49" charset="-122"/>
                    <a:ea typeface="楷体" pitchFamily="49" charset="-122"/>
                  </a:rPr>
                  <a:t>转换</a:t>
                </a:r>
                <a:r>
                  <a:rPr lang="zh-CN" altLang="en-US" sz="2000" b="1" dirty="0">
                    <a:latin typeface="楷体" pitchFamily="49" charset="-122"/>
                    <a:ea typeface="楷体" pitchFamily="49" charset="-122"/>
                  </a:rPr>
                  <a:t>后的二叉树</a:t>
                </a:r>
              </a:p>
            </p:txBody>
          </p:sp>
          <p:grpSp>
            <p:nvGrpSpPr>
              <p:cNvPr id="8" name="Group 43"/>
              <p:cNvGrpSpPr>
                <a:grpSpLocks/>
              </p:cNvGrpSpPr>
              <p:nvPr/>
            </p:nvGrpSpPr>
            <p:grpSpPr bwMode="auto">
              <a:xfrm>
                <a:off x="392" y="0"/>
                <a:ext cx="1105" cy="2159"/>
                <a:chOff x="0" y="0"/>
                <a:chExt cx="1105" cy="2159"/>
              </a:xfrm>
            </p:grpSpPr>
            <p:sp>
              <p:nvSpPr>
                <p:cNvPr id="388140" name="Oval 44"/>
                <p:cNvSpPr>
                  <a:spLocks noChangeArrowheads="1"/>
                </p:cNvSpPr>
                <p:nvPr/>
              </p:nvSpPr>
              <p:spPr bwMode="auto">
                <a:xfrm>
                  <a:off x="873" y="1938"/>
                  <a:ext cx="232" cy="221"/>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F</a:t>
                  </a:r>
                </a:p>
              </p:txBody>
            </p:sp>
            <p:sp>
              <p:nvSpPr>
                <p:cNvPr id="388141" name="Oval 45"/>
                <p:cNvSpPr>
                  <a:spLocks noChangeArrowheads="1"/>
                </p:cNvSpPr>
                <p:nvPr/>
              </p:nvSpPr>
              <p:spPr bwMode="auto">
                <a:xfrm>
                  <a:off x="625" y="1554"/>
                  <a:ext cx="232" cy="221"/>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G</a:t>
                  </a:r>
                </a:p>
              </p:txBody>
            </p:sp>
            <p:sp>
              <p:nvSpPr>
                <p:cNvPr id="388142" name="Oval 46"/>
                <p:cNvSpPr>
                  <a:spLocks noChangeArrowheads="1"/>
                </p:cNvSpPr>
                <p:nvPr/>
              </p:nvSpPr>
              <p:spPr bwMode="auto">
                <a:xfrm>
                  <a:off x="486" y="0"/>
                  <a:ext cx="232" cy="221"/>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R</a:t>
                  </a:r>
                </a:p>
              </p:txBody>
            </p:sp>
            <p:sp>
              <p:nvSpPr>
                <p:cNvPr id="388143" name="Oval 47"/>
                <p:cNvSpPr>
                  <a:spLocks noChangeArrowheads="1"/>
                </p:cNvSpPr>
                <p:nvPr/>
              </p:nvSpPr>
              <p:spPr bwMode="auto">
                <a:xfrm>
                  <a:off x="230" y="362"/>
                  <a:ext cx="232" cy="221"/>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A</a:t>
                  </a:r>
                </a:p>
              </p:txBody>
            </p:sp>
            <p:sp>
              <p:nvSpPr>
                <p:cNvPr id="388144" name="Oval 48"/>
                <p:cNvSpPr>
                  <a:spLocks noChangeArrowheads="1"/>
                </p:cNvSpPr>
                <p:nvPr/>
              </p:nvSpPr>
              <p:spPr bwMode="auto">
                <a:xfrm>
                  <a:off x="753" y="1116"/>
                  <a:ext cx="232" cy="221"/>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C</a:t>
                  </a:r>
                </a:p>
              </p:txBody>
            </p:sp>
            <p:sp>
              <p:nvSpPr>
                <p:cNvPr id="388145" name="Line 49"/>
                <p:cNvSpPr>
                  <a:spLocks noChangeShapeType="1"/>
                </p:cNvSpPr>
                <p:nvPr/>
              </p:nvSpPr>
              <p:spPr bwMode="auto">
                <a:xfrm flipH="1">
                  <a:off x="390" y="193"/>
                  <a:ext cx="141" cy="168"/>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88146" name="Oval 50"/>
                <p:cNvSpPr>
                  <a:spLocks noChangeArrowheads="1"/>
                </p:cNvSpPr>
                <p:nvPr/>
              </p:nvSpPr>
              <p:spPr bwMode="auto">
                <a:xfrm>
                  <a:off x="0" y="747"/>
                  <a:ext cx="232" cy="221"/>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D</a:t>
                  </a:r>
                </a:p>
              </p:txBody>
            </p:sp>
            <p:sp>
              <p:nvSpPr>
                <p:cNvPr id="388147" name="Oval 51"/>
                <p:cNvSpPr>
                  <a:spLocks noChangeArrowheads="1"/>
                </p:cNvSpPr>
                <p:nvPr/>
              </p:nvSpPr>
              <p:spPr bwMode="auto">
                <a:xfrm>
                  <a:off x="502" y="735"/>
                  <a:ext cx="232" cy="221"/>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B</a:t>
                  </a:r>
                </a:p>
              </p:txBody>
            </p:sp>
            <p:sp>
              <p:nvSpPr>
                <p:cNvPr id="388148" name="Line 52"/>
                <p:cNvSpPr>
                  <a:spLocks noChangeShapeType="1"/>
                </p:cNvSpPr>
                <p:nvPr/>
              </p:nvSpPr>
              <p:spPr bwMode="auto">
                <a:xfrm flipH="1">
                  <a:off x="166" y="570"/>
                  <a:ext cx="122" cy="183"/>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88149" name="Line 53"/>
                <p:cNvSpPr>
                  <a:spLocks noChangeShapeType="1"/>
                </p:cNvSpPr>
                <p:nvPr/>
              </p:nvSpPr>
              <p:spPr bwMode="auto">
                <a:xfrm flipH="1">
                  <a:off x="737" y="1332"/>
                  <a:ext cx="91" cy="227"/>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88150" name="Oval 54"/>
                <p:cNvSpPr>
                  <a:spLocks noChangeArrowheads="1"/>
                </p:cNvSpPr>
                <p:nvPr/>
              </p:nvSpPr>
              <p:spPr bwMode="auto">
                <a:xfrm>
                  <a:off x="241" y="1126"/>
                  <a:ext cx="232" cy="221"/>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E</a:t>
                  </a:r>
                </a:p>
              </p:txBody>
            </p:sp>
            <p:sp>
              <p:nvSpPr>
                <p:cNvPr id="388151" name="Line 55"/>
                <p:cNvSpPr>
                  <a:spLocks noChangeShapeType="1"/>
                </p:cNvSpPr>
                <p:nvPr/>
              </p:nvSpPr>
              <p:spPr bwMode="auto">
                <a:xfrm>
                  <a:off x="190" y="943"/>
                  <a:ext cx="136" cy="181"/>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88152" name="Line 56"/>
                <p:cNvSpPr>
                  <a:spLocks noChangeShapeType="1"/>
                </p:cNvSpPr>
                <p:nvPr/>
              </p:nvSpPr>
              <p:spPr bwMode="auto">
                <a:xfrm>
                  <a:off x="406" y="580"/>
                  <a:ext cx="136" cy="181"/>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88153" name="Line 57"/>
                <p:cNvSpPr>
                  <a:spLocks noChangeShapeType="1"/>
                </p:cNvSpPr>
                <p:nvPr/>
              </p:nvSpPr>
              <p:spPr bwMode="auto">
                <a:xfrm>
                  <a:off x="679" y="940"/>
                  <a:ext cx="136" cy="181"/>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88154" name="Line 58"/>
                <p:cNvSpPr>
                  <a:spLocks noChangeShapeType="1"/>
                </p:cNvSpPr>
                <p:nvPr/>
              </p:nvSpPr>
              <p:spPr bwMode="auto">
                <a:xfrm>
                  <a:off x="801" y="1765"/>
                  <a:ext cx="136" cy="181"/>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grpSp>
        </p:grpSp>
      </p:grpSp>
    </p:spTree>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22" name="Rectangle 2"/>
          <p:cNvSpPr>
            <a:spLocks noGrp="1" noChangeArrowheads="1"/>
          </p:cNvSpPr>
          <p:nvPr>
            <p:ph type="body" idx="1"/>
          </p:nvPr>
        </p:nvSpPr>
        <p:spPr>
          <a:xfrm>
            <a:off x="152400" y="452438"/>
            <a:ext cx="8839200" cy="5856287"/>
          </a:xfrm>
        </p:spPr>
        <p:txBody>
          <a:bodyPr/>
          <a:lstStyle/>
          <a:p>
            <a:pPr marL="0" indent="0" eaLnBrk="1" hangingPunct="1">
              <a:lnSpc>
                <a:spcPct val="110000"/>
              </a:lnSpc>
              <a:buFont typeface="Wingdings" pitchFamily="2" charset="2"/>
              <a:buNone/>
            </a:pPr>
            <a:r>
              <a:rPr lang="en-US" altLang="zh-CN" sz="3600" b="1" dirty="0" smtClean="0">
                <a:solidFill>
                  <a:srgbClr val="FF0000"/>
                </a:solidFill>
                <a:latin typeface="+mj-ea"/>
                <a:ea typeface="+mj-ea"/>
              </a:rPr>
              <a:t>2  </a:t>
            </a:r>
            <a:r>
              <a:rPr lang="zh-CN" altLang="en-US" sz="3600" b="1" dirty="0" smtClean="0">
                <a:solidFill>
                  <a:srgbClr val="FF0000"/>
                </a:solidFill>
                <a:latin typeface="+mj-ea"/>
                <a:ea typeface="+mj-ea"/>
              </a:rPr>
              <a:t>二叉树转换成树</a:t>
            </a:r>
          </a:p>
          <a:p>
            <a:pPr marL="0" indent="0" eaLnBrk="1" hangingPunct="1">
              <a:lnSpc>
                <a:spcPct val="110000"/>
              </a:lnSpc>
              <a:buFont typeface="Wingdings" pitchFamily="2" charset="2"/>
              <a:buNone/>
            </a:pPr>
            <a:r>
              <a:rPr lang="zh-CN" altLang="en-US" sz="2800" dirty="0" smtClean="0"/>
              <a:t>        </a:t>
            </a:r>
            <a:r>
              <a:rPr lang="zh-CN" altLang="en-US" sz="2800" b="1" dirty="0" smtClean="0"/>
              <a:t>对于一棵转换后的二叉树，如何还原成原来的树</a:t>
            </a:r>
            <a:r>
              <a:rPr lang="en-US" altLang="zh-CN" sz="2800" b="1" dirty="0" smtClean="0"/>
              <a:t>? </a:t>
            </a:r>
            <a:r>
              <a:rPr lang="zh-CN" altLang="en-US" sz="2800" b="1" dirty="0" smtClean="0"/>
              <a:t>其步骤是：</a:t>
            </a:r>
          </a:p>
          <a:p>
            <a:pPr marL="533400" lvl="1" indent="0" eaLnBrk="1" hangingPunct="1">
              <a:lnSpc>
                <a:spcPct val="110000"/>
              </a:lnSpc>
              <a:buFont typeface="Wingdings" pitchFamily="2" charset="2"/>
              <a:buNone/>
            </a:pPr>
            <a:r>
              <a:rPr lang="zh-CN" altLang="en-US" b="1" dirty="0" smtClean="0">
                <a:latin typeface="楷体" pitchFamily="49" charset="-122"/>
                <a:ea typeface="楷体" pitchFamily="49" charset="-122"/>
              </a:rPr>
              <a:t>⑴  </a:t>
            </a:r>
            <a:r>
              <a:rPr lang="zh-CN" altLang="en-US" b="1" dirty="0" smtClean="0">
                <a:solidFill>
                  <a:schemeClr val="folHlink"/>
                </a:solidFill>
                <a:latin typeface="楷体" pitchFamily="49" charset="-122"/>
                <a:ea typeface="楷体" pitchFamily="49" charset="-122"/>
              </a:rPr>
              <a:t>加虚线</a:t>
            </a:r>
            <a:r>
              <a:rPr lang="zh-CN" altLang="en-US" b="1" dirty="0" smtClean="0">
                <a:latin typeface="楷体" pitchFamily="49" charset="-122"/>
                <a:ea typeface="楷体" pitchFamily="49" charset="-122"/>
              </a:rPr>
              <a:t>。若某结点</a:t>
            </a:r>
            <a:r>
              <a:rPr lang="en-US" altLang="zh-CN" b="1" dirty="0" err="1" smtClean="0">
                <a:latin typeface="楷体" pitchFamily="49" charset="-122"/>
                <a:ea typeface="楷体" pitchFamily="49" charset="-122"/>
              </a:rPr>
              <a:t>i</a:t>
            </a:r>
            <a:r>
              <a:rPr lang="zh-CN" altLang="en-US" b="1" dirty="0" smtClean="0">
                <a:latin typeface="楷体" pitchFamily="49" charset="-122"/>
                <a:ea typeface="楷体" pitchFamily="49" charset="-122"/>
              </a:rPr>
              <a:t>是其父结点的左子树的根结点，则将该结点</a:t>
            </a:r>
            <a:r>
              <a:rPr lang="en-US" altLang="zh-CN" b="1" dirty="0" err="1" smtClean="0">
                <a:latin typeface="楷体" pitchFamily="49" charset="-122"/>
                <a:ea typeface="楷体" pitchFamily="49" charset="-122"/>
              </a:rPr>
              <a:t>i</a:t>
            </a:r>
            <a:r>
              <a:rPr lang="zh-CN" altLang="en-US" b="1" dirty="0" smtClean="0">
                <a:latin typeface="楷体" pitchFamily="49" charset="-122"/>
                <a:ea typeface="楷体" pitchFamily="49" charset="-122"/>
              </a:rPr>
              <a:t>的右子结点以及沿右子链不断地搜索所有的右子结点，将所有这些右子结点与</a:t>
            </a:r>
            <a:r>
              <a:rPr lang="en-US" altLang="zh-CN" b="1" dirty="0" err="1" smtClean="0">
                <a:latin typeface="楷体" pitchFamily="49" charset="-122"/>
                <a:ea typeface="楷体" pitchFamily="49" charset="-122"/>
              </a:rPr>
              <a:t>i</a:t>
            </a:r>
            <a:r>
              <a:rPr lang="zh-CN" altLang="en-US" b="1" dirty="0" smtClean="0">
                <a:latin typeface="楷体" pitchFamily="49" charset="-122"/>
                <a:ea typeface="楷体" pitchFamily="49" charset="-122"/>
              </a:rPr>
              <a:t>结点的父结点之间加虚线相连，如下图</a:t>
            </a:r>
            <a:r>
              <a:rPr lang="en-US" altLang="zh-CN" b="1" dirty="0" smtClean="0">
                <a:latin typeface="楷体" pitchFamily="49" charset="-122"/>
                <a:ea typeface="楷体" pitchFamily="49" charset="-122"/>
              </a:rPr>
              <a:t>(a)</a:t>
            </a:r>
            <a:r>
              <a:rPr lang="zh-CN" altLang="en-US" b="1" dirty="0" smtClean="0">
                <a:latin typeface="楷体" pitchFamily="49" charset="-122"/>
                <a:ea typeface="楷体" pitchFamily="49" charset="-122"/>
              </a:rPr>
              <a:t>所示。</a:t>
            </a:r>
          </a:p>
          <a:p>
            <a:pPr marL="533400" lvl="1" indent="0" eaLnBrk="1" hangingPunct="1">
              <a:lnSpc>
                <a:spcPct val="110000"/>
              </a:lnSpc>
              <a:buFont typeface="Wingdings" pitchFamily="2" charset="2"/>
              <a:buNone/>
            </a:pPr>
            <a:r>
              <a:rPr lang="zh-CN" altLang="en-US" b="1" dirty="0" smtClean="0">
                <a:latin typeface="楷体" pitchFamily="49" charset="-122"/>
                <a:ea typeface="楷体" pitchFamily="49" charset="-122"/>
              </a:rPr>
              <a:t>⑵  </a:t>
            </a:r>
            <a:r>
              <a:rPr lang="zh-CN" altLang="en-US" b="1" dirty="0" smtClean="0">
                <a:solidFill>
                  <a:schemeClr val="folHlink"/>
                </a:solidFill>
                <a:latin typeface="楷体" pitchFamily="49" charset="-122"/>
                <a:ea typeface="楷体" pitchFamily="49" charset="-122"/>
              </a:rPr>
              <a:t>去连线</a:t>
            </a:r>
            <a:r>
              <a:rPr lang="zh-CN" altLang="en-US" b="1" dirty="0" smtClean="0">
                <a:latin typeface="楷体" pitchFamily="49" charset="-122"/>
                <a:ea typeface="楷体" pitchFamily="49" charset="-122"/>
              </a:rPr>
              <a:t>。去掉二叉树中所有父结点与其右子结点之间的连线，如下图</a:t>
            </a:r>
            <a:r>
              <a:rPr lang="en-US" altLang="zh-CN" b="1" dirty="0" smtClean="0">
                <a:latin typeface="楷体" pitchFamily="49" charset="-122"/>
                <a:ea typeface="楷体" pitchFamily="49" charset="-122"/>
              </a:rPr>
              <a:t>(b)</a:t>
            </a:r>
            <a:r>
              <a:rPr lang="zh-CN" altLang="en-US" b="1" dirty="0" smtClean="0">
                <a:latin typeface="楷体" pitchFamily="49" charset="-122"/>
                <a:ea typeface="楷体" pitchFamily="49" charset="-122"/>
              </a:rPr>
              <a:t>所示。</a:t>
            </a:r>
          </a:p>
          <a:p>
            <a:pPr marL="533400" lvl="1" indent="0" eaLnBrk="1" hangingPunct="1">
              <a:lnSpc>
                <a:spcPct val="110000"/>
              </a:lnSpc>
              <a:buFont typeface="Wingdings" pitchFamily="2" charset="2"/>
              <a:buNone/>
            </a:pPr>
            <a:r>
              <a:rPr lang="zh-CN" altLang="en-US" b="1" dirty="0" smtClean="0">
                <a:latin typeface="楷体" pitchFamily="49" charset="-122"/>
                <a:ea typeface="楷体" pitchFamily="49" charset="-122"/>
              </a:rPr>
              <a:t>⑶  </a:t>
            </a:r>
            <a:r>
              <a:rPr lang="zh-CN" altLang="en-US" b="1" dirty="0" smtClean="0">
                <a:solidFill>
                  <a:schemeClr val="folHlink"/>
                </a:solidFill>
                <a:latin typeface="楷体" pitchFamily="49" charset="-122"/>
                <a:ea typeface="楷体" pitchFamily="49" charset="-122"/>
              </a:rPr>
              <a:t>规整化</a:t>
            </a:r>
            <a:r>
              <a:rPr lang="zh-CN" altLang="en-US" b="1" dirty="0" smtClean="0">
                <a:latin typeface="楷体" pitchFamily="49" charset="-122"/>
                <a:ea typeface="楷体" pitchFamily="49" charset="-122"/>
              </a:rPr>
              <a:t>。将图中各结点按层次排列且将所有的虚线变成实线，如下图</a:t>
            </a:r>
            <a:r>
              <a:rPr lang="en-US" altLang="zh-CN" b="1" dirty="0" smtClean="0">
                <a:latin typeface="楷体" pitchFamily="49" charset="-122"/>
                <a:ea typeface="楷体" pitchFamily="49" charset="-122"/>
              </a:rPr>
              <a:t>(c)</a:t>
            </a:r>
            <a:r>
              <a:rPr lang="zh-CN" altLang="en-US" b="1" dirty="0" smtClean="0">
                <a:latin typeface="楷体" pitchFamily="49" charset="-122"/>
                <a:ea typeface="楷体" pitchFamily="49" charset="-122"/>
              </a:rPr>
              <a:t>所示。</a:t>
            </a:r>
          </a:p>
        </p:txBody>
      </p:sp>
    </p:spTree>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914400" y="554038"/>
            <a:ext cx="7467600" cy="4551362"/>
            <a:chOff x="0" y="0"/>
            <a:chExt cx="4704" cy="2867"/>
          </a:xfrm>
        </p:grpSpPr>
        <p:sp>
          <p:nvSpPr>
            <p:cNvPr id="390147" name="Rectangle 3"/>
            <p:cNvSpPr>
              <a:spLocks noChangeArrowheads="1"/>
            </p:cNvSpPr>
            <p:nvPr/>
          </p:nvSpPr>
          <p:spPr bwMode="auto">
            <a:xfrm>
              <a:off x="1488" y="2640"/>
              <a:ext cx="2267"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zh-CN" altLang="en-US" sz="2000" b="1" dirty="0" smtClean="0">
                  <a:latin typeface="楷体" pitchFamily="49" charset="-122"/>
                  <a:ea typeface="楷体" pitchFamily="49" charset="-122"/>
                </a:rPr>
                <a:t>图</a:t>
              </a:r>
              <a:r>
                <a:rPr lang="en-US" altLang="zh-CN" sz="2000" b="1" dirty="0" smtClean="0">
                  <a:latin typeface="楷体" pitchFamily="49" charset="-122"/>
                  <a:ea typeface="楷体" pitchFamily="49" charset="-122"/>
                </a:rPr>
                <a:t> </a:t>
              </a:r>
              <a:r>
                <a:rPr lang="zh-CN" altLang="en-US" sz="2000" b="1" dirty="0" smtClean="0">
                  <a:latin typeface="楷体" pitchFamily="49" charset="-122"/>
                  <a:ea typeface="楷体" pitchFamily="49" charset="-122"/>
                </a:rPr>
                <a:t>二叉树</a:t>
              </a:r>
              <a:r>
                <a:rPr lang="zh-CN" altLang="en-US" sz="2000" b="1" dirty="0">
                  <a:latin typeface="楷体" pitchFamily="49" charset="-122"/>
                  <a:ea typeface="楷体" pitchFamily="49" charset="-122"/>
                </a:rPr>
                <a:t>向树的转换过程</a:t>
              </a:r>
            </a:p>
          </p:txBody>
        </p:sp>
        <p:sp>
          <p:nvSpPr>
            <p:cNvPr id="390148" name="Rectangle 4"/>
            <p:cNvSpPr>
              <a:spLocks noChangeArrowheads="1"/>
            </p:cNvSpPr>
            <p:nvPr/>
          </p:nvSpPr>
          <p:spPr bwMode="auto">
            <a:xfrm>
              <a:off x="3456" y="1536"/>
              <a:ext cx="1247"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sz="2000" b="1" dirty="0">
                  <a:latin typeface="楷体" pitchFamily="49" charset="-122"/>
                  <a:ea typeface="楷体" pitchFamily="49" charset="-122"/>
                </a:rPr>
                <a:t>(C</a:t>
              </a:r>
              <a:r>
                <a:rPr lang="en-US" altLang="zh-CN" sz="2000" b="1" dirty="0" smtClean="0">
                  <a:latin typeface="楷体" pitchFamily="49" charset="-122"/>
                  <a:ea typeface="楷体" pitchFamily="49" charset="-122"/>
                </a:rPr>
                <a:t>)</a:t>
              </a:r>
              <a:r>
                <a:rPr lang="zh-CN" altLang="en-US" sz="2000" b="1" dirty="0" smtClean="0">
                  <a:latin typeface="楷体" pitchFamily="49" charset="-122"/>
                  <a:ea typeface="楷体" pitchFamily="49" charset="-122"/>
                </a:rPr>
                <a:t>还原</a:t>
              </a:r>
              <a:r>
                <a:rPr lang="zh-CN" altLang="en-US" sz="2000" b="1" dirty="0">
                  <a:latin typeface="楷体" pitchFamily="49" charset="-122"/>
                  <a:ea typeface="楷体" pitchFamily="49" charset="-122"/>
                </a:rPr>
                <a:t>后的树</a:t>
              </a:r>
            </a:p>
          </p:txBody>
        </p:sp>
        <p:grpSp>
          <p:nvGrpSpPr>
            <p:cNvPr id="3" name="Group 5"/>
            <p:cNvGrpSpPr>
              <a:grpSpLocks/>
            </p:cNvGrpSpPr>
            <p:nvPr/>
          </p:nvGrpSpPr>
          <p:grpSpPr bwMode="auto">
            <a:xfrm>
              <a:off x="3263" y="338"/>
              <a:ext cx="1441" cy="1102"/>
              <a:chOff x="0" y="0"/>
              <a:chExt cx="1441" cy="1102"/>
            </a:xfrm>
          </p:grpSpPr>
          <p:sp>
            <p:nvSpPr>
              <p:cNvPr id="390150" name="Oval 6"/>
              <p:cNvSpPr>
                <a:spLocks noChangeArrowheads="1"/>
              </p:cNvSpPr>
              <p:nvPr/>
            </p:nvSpPr>
            <p:spPr bwMode="auto">
              <a:xfrm>
                <a:off x="1209" y="857"/>
                <a:ext cx="232" cy="221"/>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F</a:t>
                </a:r>
              </a:p>
            </p:txBody>
          </p:sp>
          <p:sp>
            <p:nvSpPr>
              <p:cNvPr id="390151" name="Oval 7"/>
              <p:cNvSpPr>
                <a:spLocks noChangeArrowheads="1"/>
              </p:cNvSpPr>
              <p:nvPr/>
            </p:nvSpPr>
            <p:spPr bwMode="auto">
              <a:xfrm>
                <a:off x="771" y="871"/>
                <a:ext cx="232" cy="221"/>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G</a:t>
                </a:r>
              </a:p>
            </p:txBody>
          </p:sp>
          <p:sp>
            <p:nvSpPr>
              <p:cNvPr id="390152" name="Oval 8"/>
              <p:cNvSpPr>
                <a:spLocks noChangeArrowheads="1"/>
              </p:cNvSpPr>
              <p:nvPr/>
            </p:nvSpPr>
            <p:spPr bwMode="auto">
              <a:xfrm>
                <a:off x="558" y="0"/>
                <a:ext cx="232" cy="221"/>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R</a:t>
                </a:r>
              </a:p>
            </p:txBody>
          </p:sp>
          <p:sp>
            <p:nvSpPr>
              <p:cNvPr id="390153" name="Oval 9"/>
              <p:cNvSpPr>
                <a:spLocks noChangeArrowheads="1"/>
              </p:cNvSpPr>
              <p:nvPr/>
            </p:nvSpPr>
            <p:spPr bwMode="auto">
              <a:xfrm>
                <a:off x="230" y="426"/>
                <a:ext cx="232" cy="221"/>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A</a:t>
                </a:r>
              </a:p>
            </p:txBody>
          </p:sp>
          <p:sp>
            <p:nvSpPr>
              <p:cNvPr id="390154" name="Oval 10"/>
              <p:cNvSpPr>
                <a:spLocks noChangeArrowheads="1"/>
              </p:cNvSpPr>
              <p:nvPr/>
            </p:nvSpPr>
            <p:spPr bwMode="auto">
              <a:xfrm>
                <a:off x="536" y="426"/>
                <a:ext cx="232" cy="221"/>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B</a:t>
                </a:r>
              </a:p>
            </p:txBody>
          </p:sp>
          <p:sp>
            <p:nvSpPr>
              <p:cNvPr id="390155" name="Oval 11"/>
              <p:cNvSpPr>
                <a:spLocks noChangeArrowheads="1"/>
              </p:cNvSpPr>
              <p:nvPr/>
            </p:nvSpPr>
            <p:spPr bwMode="auto">
              <a:xfrm>
                <a:off x="888" y="433"/>
                <a:ext cx="232" cy="221"/>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C</a:t>
                </a:r>
              </a:p>
            </p:txBody>
          </p:sp>
          <p:sp>
            <p:nvSpPr>
              <p:cNvPr id="390156" name="Line 12"/>
              <p:cNvSpPr>
                <a:spLocks noChangeShapeType="1"/>
              </p:cNvSpPr>
              <p:nvPr/>
            </p:nvSpPr>
            <p:spPr bwMode="auto">
              <a:xfrm flipH="1">
                <a:off x="364" y="177"/>
                <a:ext cx="212" cy="242"/>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90157" name="Line 13"/>
              <p:cNvSpPr>
                <a:spLocks noChangeShapeType="1"/>
              </p:cNvSpPr>
              <p:nvPr/>
            </p:nvSpPr>
            <p:spPr bwMode="auto">
              <a:xfrm>
                <a:off x="662" y="213"/>
                <a:ext cx="0" cy="213"/>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90158" name="Line 14"/>
              <p:cNvSpPr>
                <a:spLocks noChangeShapeType="1"/>
              </p:cNvSpPr>
              <p:nvPr/>
            </p:nvSpPr>
            <p:spPr bwMode="auto">
              <a:xfrm>
                <a:off x="759" y="199"/>
                <a:ext cx="212" cy="241"/>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90159" name="Oval 15"/>
              <p:cNvSpPr>
                <a:spLocks noChangeArrowheads="1"/>
              </p:cNvSpPr>
              <p:nvPr/>
            </p:nvSpPr>
            <p:spPr bwMode="auto">
              <a:xfrm>
                <a:off x="0" y="875"/>
                <a:ext cx="232" cy="221"/>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D</a:t>
                </a:r>
              </a:p>
            </p:txBody>
          </p:sp>
          <p:sp>
            <p:nvSpPr>
              <p:cNvPr id="390160" name="Oval 16"/>
              <p:cNvSpPr>
                <a:spLocks noChangeArrowheads="1"/>
              </p:cNvSpPr>
              <p:nvPr/>
            </p:nvSpPr>
            <p:spPr bwMode="auto">
              <a:xfrm>
                <a:off x="406" y="881"/>
                <a:ext cx="232" cy="221"/>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E</a:t>
                </a:r>
              </a:p>
            </p:txBody>
          </p:sp>
          <p:sp>
            <p:nvSpPr>
              <p:cNvPr id="390161" name="Line 17"/>
              <p:cNvSpPr>
                <a:spLocks noChangeShapeType="1"/>
              </p:cNvSpPr>
              <p:nvPr/>
            </p:nvSpPr>
            <p:spPr bwMode="auto">
              <a:xfrm flipH="1">
                <a:off x="129" y="626"/>
                <a:ext cx="148" cy="242"/>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90162" name="Line 18"/>
              <p:cNvSpPr>
                <a:spLocks noChangeShapeType="1"/>
              </p:cNvSpPr>
              <p:nvPr/>
            </p:nvSpPr>
            <p:spPr bwMode="auto">
              <a:xfrm>
                <a:off x="393" y="641"/>
                <a:ext cx="113" cy="227"/>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90163" name="Line 19"/>
              <p:cNvSpPr>
                <a:spLocks noChangeShapeType="1"/>
              </p:cNvSpPr>
              <p:nvPr/>
            </p:nvSpPr>
            <p:spPr bwMode="auto">
              <a:xfrm>
                <a:off x="1088" y="617"/>
                <a:ext cx="211" cy="241"/>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90164" name="Line 20"/>
              <p:cNvSpPr>
                <a:spLocks noChangeShapeType="1"/>
              </p:cNvSpPr>
              <p:nvPr/>
            </p:nvSpPr>
            <p:spPr bwMode="auto">
              <a:xfrm flipH="1">
                <a:off x="883" y="655"/>
                <a:ext cx="96" cy="227"/>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grpSp>
        <p:sp>
          <p:nvSpPr>
            <p:cNvPr id="390165" name="Rectangle 21"/>
            <p:cNvSpPr>
              <a:spLocks noChangeArrowheads="1"/>
            </p:cNvSpPr>
            <p:nvPr/>
          </p:nvSpPr>
          <p:spPr bwMode="auto">
            <a:xfrm>
              <a:off x="1872" y="2352"/>
              <a:ext cx="1127"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sz="2000" b="1" dirty="0">
                  <a:latin typeface="楷体" pitchFamily="49" charset="-122"/>
                  <a:ea typeface="楷体" pitchFamily="49" charset="-122"/>
                </a:rPr>
                <a:t>(b</a:t>
              </a:r>
              <a:r>
                <a:rPr lang="en-US" altLang="zh-CN" sz="2000" b="1" dirty="0" smtClean="0">
                  <a:latin typeface="楷体" pitchFamily="49" charset="-122"/>
                  <a:ea typeface="楷体" pitchFamily="49" charset="-122"/>
                </a:rPr>
                <a:t>)</a:t>
              </a:r>
              <a:r>
                <a:rPr lang="zh-CN" altLang="en-US" sz="2000" b="1" dirty="0" smtClean="0">
                  <a:latin typeface="楷体" pitchFamily="49" charset="-122"/>
                  <a:ea typeface="楷体" pitchFamily="49" charset="-122"/>
                </a:rPr>
                <a:t>去</a:t>
              </a:r>
              <a:r>
                <a:rPr lang="zh-CN" altLang="en-US" sz="2000" b="1" dirty="0">
                  <a:latin typeface="楷体" pitchFamily="49" charset="-122"/>
                  <a:ea typeface="楷体" pitchFamily="49" charset="-122"/>
                </a:rPr>
                <a:t>连线后 </a:t>
              </a:r>
            </a:p>
          </p:txBody>
        </p:sp>
        <p:sp>
          <p:nvSpPr>
            <p:cNvPr id="390166" name="Rectangle 22"/>
            <p:cNvSpPr>
              <a:spLocks noChangeArrowheads="1"/>
            </p:cNvSpPr>
            <p:nvPr/>
          </p:nvSpPr>
          <p:spPr bwMode="auto">
            <a:xfrm>
              <a:off x="48" y="2352"/>
              <a:ext cx="1008"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sz="2000" b="1" dirty="0">
                  <a:latin typeface="楷体" pitchFamily="49" charset="-122"/>
                  <a:ea typeface="楷体" pitchFamily="49" charset="-122"/>
                </a:rPr>
                <a:t>(a</a:t>
              </a:r>
              <a:r>
                <a:rPr lang="en-US" altLang="zh-CN" sz="2000" b="1" dirty="0" smtClean="0">
                  <a:latin typeface="楷体" pitchFamily="49" charset="-122"/>
                  <a:ea typeface="楷体" pitchFamily="49" charset="-122"/>
                </a:rPr>
                <a:t>)</a:t>
              </a:r>
              <a:r>
                <a:rPr lang="zh-CN" altLang="en-US" sz="2000" b="1" dirty="0" smtClean="0">
                  <a:latin typeface="楷体" pitchFamily="49" charset="-122"/>
                  <a:ea typeface="楷体" pitchFamily="49" charset="-122"/>
                </a:rPr>
                <a:t>加</a:t>
              </a:r>
              <a:r>
                <a:rPr lang="zh-CN" altLang="en-US" sz="2000" b="1" dirty="0">
                  <a:latin typeface="楷体" pitchFamily="49" charset="-122"/>
                  <a:ea typeface="楷体" pitchFamily="49" charset="-122"/>
                </a:rPr>
                <a:t>虚线后 </a:t>
              </a:r>
            </a:p>
          </p:txBody>
        </p:sp>
        <p:grpSp>
          <p:nvGrpSpPr>
            <p:cNvPr id="4" name="Group 23"/>
            <p:cNvGrpSpPr>
              <a:grpSpLocks/>
            </p:cNvGrpSpPr>
            <p:nvPr/>
          </p:nvGrpSpPr>
          <p:grpSpPr bwMode="auto">
            <a:xfrm>
              <a:off x="0" y="0"/>
              <a:ext cx="1089" cy="2312"/>
              <a:chOff x="0" y="0"/>
              <a:chExt cx="1089" cy="2312"/>
            </a:xfrm>
          </p:grpSpPr>
          <p:grpSp>
            <p:nvGrpSpPr>
              <p:cNvPr id="5" name="Group 24"/>
              <p:cNvGrpSpPr>
                <a:grpSpLocks/>
              </p:cNvGrpSpPr>
              <p:nvPr/>
            </p:nvGrpSpPr>
            <p:grpSpPr bwMode="auto">
              <a:xfrm>
                <a:off x="0" y="0"/>
                <a:ext cx="1089" cy="2312"/>
                <a:chOff x="0" y="0"/>
                <a:chExt cx="1089" cy="2312"/>
              </a:xfrm>
            </p:grpSpPr>
            <p:sp>
              <p:nvSpPr>
                <p:cNvPr id="390169" name="Oval 25"/>
                <p:cNvSpPr>
                  <a:spLocks noChangeArrowheads="1"/>
                </p:cNvSpPr>
                <p:nvPr/>
              </p:nvSpPr>
              <p:spPr bwMode="auto">
                <a:xfrm>
                  <a:off x="857" y="2091"/>
                  <a:ext cx="232" cy="221"/>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F</a:t>
                  </a:r>
                </a:p>
              </p:txBody>
            </p:sp>
            <p:sp>
              <p:nvSpPr>
                <p:cNvPr id="390170" name="Oval 26"/>
                <p:cNvSpPr>
                  <a:spLocks noChangeArrowheads="1"/>
                </p:cNvSpPr>
                <p:nvPr/>
              </p:nvSpPr>
              <p:spPr bwMode="auto">
                <a:xfrm>
                  <a:off x="641" y="1683"/>
                  <a:ext cx="232" cy="221"/>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G</a:t>
                  </a:r>
                </a:p>
              </p:txBody>
            </p:sp>
            <p:sp>
              <p:nvSpPr>
                <p:cNvPr id="390171" name="Oval 27"/>
                <p:cNvSpPr>
                  <a:spLocks noChangeArrowheads="1"/>
                </p:cNvSpPr>
                <p:nvPr/>
              </p:nvSpPr>
              <p:spPr bwMode="auto">
                <a:xfrm>
                  <a:off x="518" y="0"/>
                  <a:ext cx="232" cy="221"/>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R</a:t>
                  </a:r>
                </a:p>
              </p:txBody>
            </p:sp>
            <p:sp>
              <p:nvSpPr>
                <p:cNvPr id="390172" name="Oval 28"/>
                <p:cNvSpPr>
                  <a:spLocks noChangeArrowheads="1"/>
                </p:cNvSpPr>
                <p:nvPr/>
              </p:nvSpPr>
              <p:spPr bwMode="auto">
                <a:xfrm>
                  <a:off x="246" y="402"/>
                  <a:ext cx="232" cy="221"/>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A</a:t>
                  </a:r>
                </a:p>
              </p:txBody>
            </p:sp>
            <p:sp>
              <p:nvSpPr>
                <p:cNvPr id="390173" name="Oval 29"/>
                <p:cNvSpPr>
                  <a:spLocks noChangeArrowheads="1"/>
                </p:cNvSpPr>
                <p:nvPr/>
              </p:nvSpPr>
              <p:spPr bwMode="auto">
                <a:xfrm>
                  <a:off x="769" y="1243"/>
                  <a:ext cx="232" cy="221"/>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C</a:t>
                  </a:r>
                </a:p>
              </p:txBody>
            </p:sp>
            <p:sp>
              <p:nvSpPr>
                <p:cNvPr id="390174" name="Line 30"/>
                <p:cNvSpPr>
                  <a:spLocks noChangeShapeType="1"/>
                </p:cNvSpPr>
                <p:nvPr/>
              </p:nvSpPr>
              <p:spPr bwMode="auto">
                <a:xfrm flipH="1">
                  <a:off x="404" y="193"/>
                  <a:ext cx="159" cy="204"/>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90175" name="Oval 31"/>
                <p:cNvSpPr>
                  <a:spLocks noChangeArrowheads="1"/>
                </p:cNvSpPr>
                <p:nvPr/>
              </p:nvSpPr>
              <p:spPr bwMode="auto">
                <a:xfrm>
                  <a:off x="0" y="819"/>
                  <a:ext cx="232" cy="221"/>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D</a:t>
                  </a:r>
                </a:p>
              </p:txBody>
            </p:sp>
            <p:sp>
              <p:nvSpPr>
                <p:cNvPr id="390176" name="Oval 32"/>
                <p:cNvSpPr>
                  <a:spLocks noChangeArrowheads="1"/>
                </p:cNvSpPr>
                <p:nvPr/>
              </p:nvSpPr>
              <p:spPr bwMode="auto">
                <a:xfrm>
                  <a:off x="518" y="825"/>
                  <a:ext cx="232" cy="221"/>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B</a:t>
                  </a:r>
                </a:p>
              </p:txBody>
            </p:sp>
            <p:sp>
              <p:nvSpPr>
                <p:cNvPr id="390177" name="Line 33"/>
                <p:cNvSpPr>
                  <a:spLocks noChangeShapeType="1"/>
                </p:cNvSpPr>
                <p:nvPr/>
              </p:nvSpPr>
              <p:spPr bwMode="auto">
                <a:xfrm flipH="1">
                  <a:off x="113" y="586"/>
                  <a:ext cx="159" cy="227"/>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90178" name="Line 34"/>
                <p:cNvSpPr>
                  <a:spLocks noChangeShapeType="1"/>
                </p:cNvSpPr>
                <p:nvPr/>
              </p:nvSpPr>
              <p:spPr bwMode="auto">
                <a:xfrm>
                  <a:off x="449" y="601"/>
                  <a:ext cx="159" cy="227"/>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90179" name="Line 35"/>
                <p:cNvSpPr>
                  <a:spLocks noChangeShapeType="1"/>
                </p:cNvSpPr>
                <p:nvPr/>
              </p:nvSpPr>
              <p:spPr bwMode="auto">
                <a:xfrm>
                  <a:off x="841" y="1864"/>
                  <a:ext cx="136" cy="227"/>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90180" name="Line 36"/>
                <p:cNvSpPr>
                  <a:spLocks noChangeShapeType="1"/>
                </p:cNvSpPr>
                <p:nvPr/>
              </p:nvSpPr>
              <p:spPr bwMode="auto">
                <a:xfrm flipH="1">
                  <a:off x="753" y="1459"/>
                  <a:ext cx="91" cy="227"/>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90181" name="Line 37"/>
                <p:cNvSpPr>
                  <a:spLocks noChangeShapeType="1"/>
                </p:cNvSpPr>
                <p:nvPr/>
              </p:nvSpPr>
              <p:spPr bwMode="auto">
                <a:xfrm>
                  <a:off x="713" y="1005"/>
                  <a:ext cx="159" cy="227"/>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90182" name="Oval 38"/>
                <p:cNvSpPr>
                  <a:spLocks noChangeArrowheads="1"/>
                </p:cNvSpPr>
                <p:nvPr/>
              </p:nvSpPr>
              <p:spPr bwMode="auto">
                <a:xfrm>
                  <a:off x="241" y="1254"/>
                  <a:ext cx="232" cy="221"/>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E</a:t>
                  </a:r>
                </a:p>
              </p:txBody>
            </p:sp>
            <p:sp>
              <p:nvSpPr>
                <p:cNvPr id="390183" name="Line 39"/>
                <p:cNvSpPr>
                  <a:spLocks noChangeShapeType="1"/>
                </p:cNvSpPr>
                <p:nvPr/>
              </p:nvSpPr>
              <p:spPr bwMode="auto">
                <a:xfrm>
                  <a:off x="185" y="1024"/>
                  <a:ext cx="159" cy="227"/>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grpSp>
          <p:sp>
            <p:nvSpPr>
              <p:cNvPr id="390184" name="Line 40"/>
              <p:cNvSpPr>
                <a:spLocks noChangeShapeType="1"/>
              </p:cNvSpPr>
              <p:nvPr/>
            </p:nvSpPr>
            <p:spPr bwMode="auto">
              <a:xfrm flipH="1" flipV="1">
                <a:off x="624" y="240"/>
                <a:ext cx="48" cy="576"/>
              </a:xfrm>
              <a:prstGeom prst="line">
                <a:avLst/>
              </a:prstGeom>
              <a:noFill/>
              <a:ln w="19050" cmpd="sng">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90185" name="Line 41"/>
              <p:cNvSpPr>
                <a:spLocks noChangeShapeType="1"/>
              </p:cNvSpPr>
              <p:nvPr/>
            </p:nvSpPr>
            <p:spPr bwMode="auto">
              <a:xfrm flipH="1" flipV="1">
                <a:off x="712" y="208"/>
                <a:ext cx="240" cy="1056"/>
              </a:xfrm>
              <a:prstGeom prst="line">
                <a:avLst/>
              </a:prstGeom>
              <a:noFill/>
              <a:ln w="19050" cmpd="sng">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90186" name="Line 42"/>
              <p:cNvSpPr>
                <a:spLocks noChangeShapeType="1"/>
              </p:cNvSpPr>
              <p:nvPr/>
            </p:nvSpPr>
            <p:spPr bwMode="auto">
              <a:xfrm flipV="1">
                <a:off x="384" y="624"/>
                <a:ext cx="0" cy="624"/>
              </a:xfrm>
              <a:prstGeom prst="line">
                <a:avLst/>
              </a:prstGeom>
              <a:noFill/>
              <a:ln w="19050" cmpd="sng">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90187" name="Line 43"/>
              <p:cNvSpPr>
                <a:spLocks noChangeShapeType="1"/>
              </p:cNvSpPr>
              <p:nvPr/>
            </p:nvSpPr>
            <p:spPr bwMode="auto">
              <a:xfrm flipH="1" flipV="1">
                <a:off x="920" y="1456"/>
                <a:ext cx="144" cy="672"/>
              </a:xfrm>
              <a:prstGeom prst="line">
                <a:avLst/>
              </a:prstGeom>
              <a:noFill/>
              <a:ln w="19050" cmpd="sng">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grpSp>
        <p:grpSp>
          <p:nvGrpSpPr>
            <p:cNvPr id="6" name="Group 44"/>
            <p:cNvGrpSpPr>
              <a:grpSpLocks/>
            </p:cNvGrpSpPr>
            <p:nvPr/>
          </p:nvGrpSpPr>
          <p:grpSpPr bwMode="auto">
            <a:xfrm>
              <a:off x="1551" y="0"/>
              <a:ext cx="1089" cy="2312"/>
              <a:chOff x="0" y="0"/>
              <a:chExt cx="1089" cy="2312"/>
            </a:xfrm>
          </p:grpSpPr>
          <p:sp>
            <p:nvSpPr>
              <p:cNvPr id="390189" name="Oval 45"/>
              <p:cNvSpPr>
                <a:spLocks noChangeArrowheads="1"/>
              </p:cNvSpPr>
              <p:nvPr/>
            </p:nvSpPr>
            <p:spPr bwMode="auto">
              <a:xfrm>
                <a:off x="769" y="1243"/>
                <a:ext cx="232" cy="221"/>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C</a:t>
                </a:r>
              </a:p>
            </p:txBody>
          </p:sp>
          <p:grpSp>
            <p:nvGrpSpPr>
              <p:cNvPr id="7" name="Group 46"/>
              <p:cNvGrpSpPr>
                <a:grpSpLocks/>
              </p:cNvGrpSpPr>
              <p:nvPr/>
            </p:nvGrpSpPr>
            <p:grpSpPr bwMode="auto">
              <a:xfrm>
                <a:off x="0" y="0"/>
                <a:ext cx="1089" cy="2312"/>
                <a:chOff x="0" y="0"/>
                <a:chExt cx="1089" cy="2312"/>
              </a:xfrm>
            </p:grpSpPr>
            <p:sp>
              <p:nvSpPr>
                <p:cNvPr id="390191" name="Oval 47"/>
                <p:cNvSpPr>
                  <a:spLocks noChangeArrowheads="1"/>
                </p:cNvSpPr>
                <p:nvPr/>
              </p:nvSpPr>
              <p:spPr bwMode="auto">
                <a:xfrm>
                  <a:off x="857" y="2091"/>
                  <a:ext cx="232" cy="221"/>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F</a:t>
                  </a:r>
                </a:p>
              </p:txBody>
            </p:sp>
            <p:sp>
              <p:nvSpPr>
                <p:cNvPr id="390192" name="Oval 48"/>
                <p:cNvSpPr>
                  <a:spLocks noChangeArrowheads="1"/>
                </p:cNvSpPr>
                <p:nvPr/>
              </p:nvSpPr>
              <p:spPr bwMode="auto">
                <a:xfrm>
                  <a:off x="641" y="1683"/>
                  <a:ext cx="232" cy="221"/>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G</a:t>
                  </a:r>
                </a:p>
              </p:txBody>
            </p:sp>
            <p:sp>
              <p:nvSpPr>
                <p:cNvPr id="390193" name="Oval 49"/>
                <p:cNvSpPr>
                  <a:spLocks noChangeArrowheads="1"/>
                </p:cNvSpPr>
                <p:nvPr/>
              </p:nvSpPr>
              <p:spPr bwMode="auto">
                <a:xfrm>
                  <a:off x="518" y="0"/>
                  <a:ext cx="232" cy="221"/>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R</a:t>
                  </a:r>
                </a:p>
              </p:txBody>
            </p:sp>
            <p:sp>
              <p:nvSpPr>
                <p:cNvPr id="390194" name="Oval 50"/>
                <p:cNvSpPr>
                  <a:spLocks noChangeArrowheads="1"/>
                </p:cNvSpPr>
                <p:nvPr/>
              </p:nvSpPr>
              <p:spPr bwMode="auto">
                <a:xfrm>
                  <a:off x="246" y="402"/>
                  <a:ext cx="232" cy="221"/>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A</a:t>
                  </a:r>
                </a:p>
              </p:txBody>
            </p:sp>
            <p:sp>
              <p:nvSpPr>
                <p:cNvPr id="390195" name="Line 51"/>
                <p:cNvSpPr>
                  <a:spLocks noChangeShapeType="1"/>
                </p:cNvSpPr>
                <p:nvPr/>
              </p:nvSpPr>
              <p:spPr bwMode="auto">
                <a:xfrm flipH="1">
                  <a:off x="404" y="193"/>
                  <a:ext cx="159" cy="204"/>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90196" name="Oval 52"/>
                <p:cNvSpPr>
                  <a:spLocks noChangeArrowheads="1"/>
                </p:cNvSpPr>
                <p:nvPr/>
              </p:nvSpPr>
              <p:spPr bwMode="auto">
                <a:xfrm>
                  <a:off x="0" y="819"/>
                  <a:ext cx="232" cy="221"/>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D</a:t>
                  </a:r>
                </a:p>
              </p:txBody>
            </p:sp>
            <p:sp>
              <p:nvSpPr>
                <p:cNvPr id="390197" name="Oval 53"/>
                <p:cNvSpPr>
                  <a:spLocks noChangeArrowheads="1"/>
                </p:cNvSpPr>
                <p:nvPr/>
              </p:nvSpPr>
              <p:spPr bwMode="auto">
                <a:xfrm>
                  <a:off x="518" y="817"/>
                  <a:ext cx="232" cy="221"/>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B</a:t>
                  </a:r>
                </a:p>
              </p:txBody>
            </p:sp>
            <p:sp>
              <p:nvSpPr>
                <p:cNvPr id="390198" name="Line 54"/>
                <p:cNvSpPr>
                  <a:spLocks noChangeShapeType="1"/>
                </p:cNvSpPr>
                <p:nvPr/>
              </p:nvSpPr>
              <p:spPr bwMode="auto">
                <a:xfrm flipH="1">
                  <a:off x="113" y="586"/>
                  <a:ext cx="159" cy="227"/>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90199" name="Line 55"/>
                <p:cNvSpPr>
                  <a:spLocks noChangeShapeType="1"/>
                </p:cNvSpPr>
                <p:nvPr/>
              </p:nvSpPr>
              <p:spPr bwMode="auto">
                <a:xfrm flipH="1">
                  <a:off x="753" y="1459"/>
                  <a:ext cx="91" cy="227"/>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90200" name="Oval 56"/>
                <p:cNvSpPr>
                  <a:spLocks noChangeArrowheads="1"/>
                </p:cNvSpPr>
                <p:nvPr/>
              </p:nvSpPr>
              <p:spPr bwMode="auto">
                <a:xfrm>
                  <a:off x="241" y="1246"/>
                  <a:ext cx="232" cy="221"/>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E</a:t>
                  </a:r>
                </a:p>
              </p:txBody>
            </p:sp>
            <p:sp>
              <p:nvSpPr>
                <p:cNvPr id="390201" name="Line 57"/>
                <p:cNvSpPr>
                  <a:spLocks noChangeShapeType="1"/>
                </p:cNvSpPr>
                <p:nvPr/>
              </p:nvSpPr>
              <p:spPr bwMode="auto">
                <a:xfrm flipH="1" flipV="1">
                  <a:off x="624" y="240"/>
                  <a:ext cx="48" cy="576"/>
                </a:xfrm>
                <a:prstGeom prst="line">
                  <a:avLst/>
                </a:prstGeom>
                <a:noFill/>
                <a:ln w="19050" cmpd="sng">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90202" name="Line 58"/>
                <p:cNvSpPr>
                  <a:spLocks noChangeShapeType="1"/>
                </p:cNvSpPr>
                <p:nvPr/>
              </p:nvSpPr>
              <p:spPr bwMode="auto">
                <a:xfrm flipH="1" flipV="1">
                  <a:off x="712" y="208"/>
                  <a:ext cx="240" cy="1056"/>
                </a:xfrm>
                <a:prstGeom prst="line">
                  <a:avLst/>
                </a:prstGeom>
                <a:noFill/>
                <a:ln w="19050" cmpd="sng">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90203" name="Line 59"/>
                <p:cNvSpPr>
                  <a:spLocks noChangeShapeType="1"/>
                </p:cNvSpPr>
                <p:nvPr/>
              </p:nvSpPr>
              <p:spPr bwMode="auto">
                <a:xfrm flipV="1">
                  <a:off x="384" y="624"/>
                  <a:ext cx="0" cy="624"/>
                </a:xfrm>
                <a:prstGeom prst="line">
                  <a:avLst/>
                </a:prstGeom>
                <a:noFill/>
                <a:ln w="19050" cmpd="sng">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90204" name="Line 60"/>
                <p:cNvSpPr>
                  <a:spLocks noChangeShapeType="1"/>
                </p:cNvSpPr>
                <p:nvPr/>
              </p:nvSpPr>
              <p:spPr bwMode="auto">
                <a:xfrm flipH="1" flipV="1">
                  <a:off x="920" y="1456"/>
                  <a:ext cx="144" cy="672"/>
                </a:xfrm>
                <a:prstGeom prst="line">
                  <a:avLst/>
                </a:prstGeom>
                <a:noFill/>
                <a:ln w="19050" cmpd="sng">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grpSp>
        </p:grpSp>
      </p:grpSp>
    </p:spTree>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170" name="Rectangle 2"/>
          <p:cNvSpPr>
            <a:spLocks noChangeArrowheads="1"/>
          </p:cNvSpPr>
          <p:nvPr/>
        </p:nvSpPr>
        <p:spPr bwMode="auto">
          <a:xfrm>
            <a:off x="152400" y="152400"/>
            <a:ext cx="8839200" cy="6229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lnSpc>
                <a:spcPct val="90000"/>
              </a:lnSpc>
              <a:spcBef>
                <a:spcPct val="20000"/>
              </a:spcBef>
              <a:buClr>
                <a:schemeClr val="accent2"/>
              </a:buClr>
              <a:buSzPct val="80000"/>
              <a:buFont typeface="Wingdings" pitchFamily="2" charset="2"/>
              <a:buNone/>
            </a:pPr>
            <a:r>
              <a:rPr lang="en-US" altLang="zh-CN" sz="3600" b="1" dirty="0">
                <a:solidFill>
                  <a:srgbClr val="FF0000"/>
                </a:solidFill>
                <a:latin typeface="+mj-ea"/>
                <a:ea typeface="+mj-ea"/>
              </a:rPr>
              <a:t>3  </a:t>
            </a:r>
            <a:r>
              <a:rPr lang="zh-CN" altLang="en-US" sz="3600" b="1" dirty="0">
                <a:solidFill>
                  <a:srgbClr val="FF0000"/>
                </a:solidFill>
                <a:latin typeface="+mj-ea"/>
                <a:ea typeface="+mj-ea"/>
              </a:rPr>
              <a:t>森林转换成二叉树</a:t>
            </a:r>
          </a:p>
          <a:p>
            <a:pPr eaLnBrk="1" hangingPunct="1">
              <a:lnSpc>
                <a:spcPct val="110000"/>
              </a:lnSpc>
              <a:spcBef>
                <a:spcPct val="20000"/>
              </a:spcBef>
              <a:buClr>
                <a:schemeClr val="accent2"/>
              </a:buClr>
              <a:buSzPct val="80000"/>
              <a:buFont typeface="Wingdings" pitchFamily="2" charset="2"/>
              <a:buNone/>
            </a:pPr>
            <a:r>
              <a:rPr lang="zh-CN" altLang="en-US" sz="2800" dirty="0">
                <a:latin typeface="楷体" pitchFamily="49" charset="-122"/>
                <a:ea typeface="楷体" pitchFamily="49" charset="-122"/>
              </a:rPr>
              <a:t>    </a:t>
            </a:r>
            <a:r>
              <a:rPr lang="zh-CN" altLang="en-US" sz="2800" b="1" dirty="0" smtClean="0">
                <a:latin typeface="楷体" pitchFamily="49" charset="-122"/>
                <a:ea typeface="楷体" pitchFamily="49" charset="-122"/>
              </a:rPr>
              <a:t>当</a:t>
            </a:r>
            <a:r>
              <a:rPr lang="zh-CN" altLang="en-US" sz="2800" b="1" dirty="0">
                <a:latin typeface="楷体" pitchFamily="49" charset="-122"/>
                <a:ea typeface="楷体" pitchFamily="49" charset="-122"/>
              </a:rPr>
              <a:t>一般的树转换成二叉树后，二叉树的右子树必为空。若把森林中的第二棵树</a:t>
            </a:r>
            <a:r>
              <a:rPr lang="en-US" altLang="zh-CN" sz="2800" b="1" dirty="0">
                <a:latin typeface="楷体" pitchFamily="49" charset="-122"/>
                <a:ea typeface="楷体" pitchFamily="49" charset="-122"/>
              </a:rPr>
              <a:t>(</a:t>
            </a:r>
            <a:r>
              <a:rPr lang="zh-CN" altLang="en-US" sz="2800" b="1" dirty="0">
                <a:latin typeface="楷体" pitchFamily="49" charset="-122"/>
                <a:ea typeface="楷体" pitchFamily="49" charset="-122"/>
              </a:rPr>
              <a:t>转换成二叉树后</a:t>
            </a:r>
            <a:r>
              <a:rPr lang="en-US" altLang="zh-CN" sz="2800" b="1" dirty="0">
                <a:latin typeface="楷体" pitchFamily="49" charset="-122"/>
                <a:ea typeface="楷体" pitchFamily="49" charset="-122"/>
              </a:rPr>
              <a:t>)</a:t>
            </a:r>
            <a:r>
              <a:rPr lang="zh-CN" altLang="en-US" sz="2800" b="1" dirty="0">
                <a:latin typeface="楷体" pitchFamily="49" charset="-122"/>
                <a:ea typeface="楷体" pitchFamily="49" charset="-122"/>
              </a:rPr>
              <a:t>的根结点作为第一棵树</a:t>
            </a:r>
            <a:r>
              <a:rPr lang="en-US" altLang="zh-CN" sz="2800" b="1" dirty="0">
                <a:latin typeface="楷体" pitchFamily="49" charset="-122"/>
                <a:ea typeface="楷体" pitchFamily="49" charset="-122"/>
              </a:rPr>
              <a:t>(</a:t>
            </a:r>
            <a:r>
              <a:rPr lang="zh-CN" altLang="en-US" sz="2800" b="1" dirty="0">
                <a:latin typeface="楷体" pitchFamily="49" charset="-122"/>
                <a:ea typeface="楷体" pitchFamily="49" charset="-122"/>
              </a:rPr>
              <a:t>二叉树</a:t>
            </a:r>
            <a:r>
              <a:rPr lang="en-US" altLang="zh-CN" sz="2800" b="1" dirty="0">
                <a:latin typeface="楷体" pitchFamily="49" charset="-122"/>
                <a:ea typeface="楷体" pitchFamily="49" charset="-122"/>
              </a:rPr>
              <a:t>)</a:t>
            </a:r>
            <a:r>
              <a:rPr lang="zh-CN" altLang="en-US" sz="2800" b="1" dirty="0">
                <a:latin typeface="楷体" pitchFamily="49" charset="-122"/>
                <a:ea typeface="楷体" pitchFamily="49" charset="-122"/>
              </a:rPr>
              <a:t>的根结点的兄弟结点，则可导出森林转换成二叉树的转换算法如下：</a:t>
            </a:r>
          </a:p>
          <a:p>
            <a:pPr eaLnBrk="1" hangingPunct="1">
              <a:lnSpc>
                <a:spcPct val="110000"/>
              </a:lnSpc>
              <a:spcBef>
                <a:spcPct val="20000"/>
              </a:spcBef>
              <a:buClr>
                <a:schemeClr val="accent2"/>
              </a:buClr>
              <a:buSzPct val="80000"/>
              <a:buFont typeface="Wingdings" pitchFamily="2" charset="2"/>
              <a:buNone/>
            </a:pPr>
            <a:r>
              <a:rPr lang="zh-CN" altLang="en-US" sz="2800" b="1" dirty="0" smtClean="0">
                <a:latin typeface="楷体" pitchFamily="49" charset="-122"/>
                <a:ea typeface="楷体" pitchFamily="49" charset="-122"/>
              </a:rPr>
              <a:t>    设</a:t>
            </a:r>
            <a:r>
              <a:rPr lang="en-US" altLang="zh-CN" sz="2800" b="1" dirty="0">
                <a:latin typeface="楷体" pitchFamily="49" charset="-122"/>
                <a:ea typeface="楷体" pitchFamily="49" charset="-122"/>
              </a:rPr>
              <a:t>F={T</a:t>
            </a:r>
            <a:r>
              <a:rPr lang="en-US" altLang="zh-CN" sz="2800" b="1" baseline="-18000" dirty="0">
                <a:latin typeface="楷体" pitchFamily="49" charset="-122"/>
                <a:ea typeface="楷体" pitchFamily="49" charset="-122"/>
              </a:rPr>
              <a:t>1</a:t>
            </a:r>
            <a:r>
              <a:rPr lang="en-US" altLang="zh-CN" sz="2800" b="1" dirty="0">
                <a:latin typeface="楷体" pitchFamily="49" charset="-122"/>
                <a:ea typeface="楷体" pitchFamily="49" charset="-122"/>
              </a:rPr>
              <a:t>, T</a:t>
            </a:r>
            <a:r>
              <a:rPr lang="en-US" altLang="zh-CN" sz="2800" b="1" baseline="-18000" dirty="0">
                <a:latin typeface="楷体" pitchFamily="49" charset="-122"/>
                <a:ea typeface="楷体" pitchFamily="49" charset="-122"/>
              </a:rPr>
              <a:t>2</a:t>
            </a:r>
            <a:r>
              <a:rPr lang="en-US" altLang="zh-CN" sz="2800" b="1" dirty="0">
                <a:latin typeface="楷体" pitchFamily="49" charset="-122"/>
                <a:ea typeface="楷体" pitchFamily="49" charset="-122"/>
              </a:rPr>
              <a:t>,</a:t>
            </a:r>
            <a:r>
              <a:rPr lang="en-US" altLang="zh-CN" sz="2800" b="1" dirty="0">
                <a:latin typeface="楷体" pitchFamily="49" charset="-122"/>
                <a:ea typeface="楷体" pitchFamily="49" charset="-122"/>
                <a:cs typeface="Arial Unicode MS" pitchFamily="34" charset="-122"/>
              </a:rPr>
              <a:t>⋯,T</a:t>
            </a:r>
            <a:r>
              <a:rPr lang="en-US" altLang="zh-CN" sz="2800" b="1" baseline="-18000" dirty="0">
                <a:latin typeface="楷体" pitchFamily="49" charset="-122"/>
                <a:ea typeface="楷体" pitchFamily="49" charset="-122"/>
              </a:rPr>
              <a:t>n</a:t>
            </a:r>
            <a:r>
              <a:rPr lang="en-US" altLang="zh-CN" sz="2800" b="1" dirty="0">
                <a:latin typeface="楷体" pitchFamily="49" charset="-122"/>
                <a:ea typeface="楷体" pitchFamily="49" charset="-122"/>
              </a:rPr>
              <a:t>}</a:t>
            </a:r>
            <a:r>
              <a:rPr lang="zh-CN" altLang="en-US" sz="2800" b="1" dirty="0">
                <a:latin typeface="楷体" pitchFamily="49" charset="-122"/>
                <a:ea typeface="楷体" pitchFamily="49" charset="-122"/>
              </a:rPr>
              <a:t>是森林，则按以下规则可转换成一棵二叉树</a:t>
            </a:r>
            <a:r>
              <a:rPr lang="en-US" altLang="zh-CN" sz="2800" b="1" dirty="0">
                <a:latin typeface="楷体" pitchFamily="49" charset="-122"/>
                <a:ea typeface="楷体" pitchFamily="49" charset="-122"/>
              </a:rPr>
              <a:t>B=(root</a:t>
            </a:r>
            <a:r>
              <a:rPr lang="zh-CN" altLang="en-US" sz="2800" b="1" dirty="0">
                <a:latin typeface="楷体" pitchFamily="49" charset="-122"/>
                <a:ea typeface="楷体" pitchFamily="49" charset="-122"/>
              </a:rPr>
              <a:t>，</a:t>
            </a:r>
            <a:r>
              <a:rPr lang="en-US" altLang="zh-CN" sz="2800" b="1" dirty="0">
                <a:latin typeface="楷体" pitchFamily="49" charset="-122"/>
                <a:ea typeface="楷体" pitchFamily="49" charset="-122"/>
              </a:rPr>
              <a:t>LB</a:t>
            </a:r>
            <a:r>
              <a:rPr lang="zh-CN" altLang="en-US" sz="2800" b="1" dirty="0">
                <a:latin typeface="楷体" pitchFamily="49" charset="-122"/>
                <a:ea typeface="楷体" pitchFamily="49" charset="-122"/>
              </a:rPr>
              <a:t>，</a:t>
            </a:r>
            <a:r>
              <a:rPr lang="en-US" altLang="zh-CN" sz="2800" b="1" dirty="0">
                <a:latin typeface="楷体" pitchFamily="49" charset="-122"/>
                <a:ea typeface="楷体" pitchFamily="49" charset="-122"/>
              </a:rPr>
              <a:t>RB)</a:t>
            </a:r>
          </a:p>
          <a:p>
            <a:pPr marL="533400" lvl="1" eaLnBrk="1" hangingPunct="1">
              <a:lnSpc>
                <a:spcPct val="110000"/>
              </a:lnSpc>
              <a:spcBef>
                <a:spcPct val="20000"/>
              </a:spcBef>
              <a:buClr>
                <a:schemeClr val="accent2"/>
              </a:buClr>
              <a:buSzPct val="80000"/>
              <a:buFont typeface="Wingdings" pitchFamily="2" charset="2"/>
              <a:buNone/>
            </a:pPr>
            <a:r>
              <a:rPr lang="en-US" altLang="zh-CN" sz="2800" b="1" dirty="0">
                <a:latin typeface="楷体" pitchFamily="49" charset="-122"/>
                <a:ea typeface="楷体" pitchFamily="49" charset="-122"/>
              </a:rPr>
              <a:t>①  </a:t>
            </a:r>
            <a:r>
              <a:rPr lang="zh-CN" altLang="en-US" sz="2800" b="1" dirty="0">
                <a:latin typeface="楷体" pitchFamily="49" charset="-122"/>
                <a:ea typeface="楷体" pitchFamily="49" charset="-122"/>
              </a:rPr>
              <a:t>若</a:t>
            </a:r>
            <a:r>
              <a:rPr lang="en-US" altLang="zh-CN" sz="2800" b="1" dirty="0">
                <a:latin typeface="楷体" pitchFamily="49" charset="-122"/>
                <a:ea typeface="楷体" pitchFamily="49" charset="-122"/>
              </a:rPr>
              <a:t>n=0</a:t>
            </a:r>
            <a:r>
              <a:rPr lang="zh-CN" altLang="en-US" sz="2800" b="1" dirty="0">
                <a:latin typeface="楷体" pitchFamily="49" charset="-122"/>
                <a:ea typeface="楷体" pitchFamily="49" charset="-122"/>
              </a:rPr>
              <a:t>，则</a:t>
            </a:r>
            <a:r>
              <a:rPr lang="en-US" altLang="zh-CN" sz="2800" b="1" dirty="0">
                <a:latin typeface="楷体" pitchFamily="49" charset="-122"/>
                <a:ea typeface="楷体" pitchFamily="49" charset="-122"/>
              </a:rPr>
              <a:t>B</a:t>
            </a:r>
            <a:r>
              <a:rPr lang="zh-CN" altLang="en-US" sz="2800" b="1" dirty="0">
                <a:latin typeface="楷体" pitchFamily="49" charset="-122"/>
                <a:ea typeface="楷体" pitchFamily="49" charset="-122"/>
              </a:rPr>
              <a:t>是空树。</a:t>
            </a:r>
          </a:p>
          <a:p>
            <a:pPr marL="533400" lvl="1" eaLnBrk="1" hangingPunct="1">
              <a:lnSpc>
                <a:spcPct val="110000"/>
              </a:lnSpc>
              <a:spcBef>
                <a:spcPct val="20000"/>
              </a:spcBef>
              <a:buClr>
                <a:schemeClr val="accent2"/>
              </a:buClr>
              <a:buSzPct val="80000"/>
              <a:buFont typeface="Wingdings" pitchFamily="2" charset="2"/>
              <a:buNone/>
            </a:pPr>
            <a:r>
              <a:rPr lang="zh-CN" altLang="en-US" sz="2800" b="1" dirty="0">
                <a:latin typeface="楷体" pitchFamily="49" charset="-122"/>
                <a:ea typeface="楷体" pitchFamily="49" charset="-122"/>
              </a:rPr>
              <a:t>②  若</a:t>
            </a:r>
            <a:r>
              <a:rPr lang="en-US" altLang="zh-CN" sz="2800" b="1" dirty="0">
                <a:latin typeface="楷体" pitchFamily="49" charset="-122"/>
                <a:ea typeface="楷体" pitchFamily="49" charset="-122"/>
              </a:rPr>
              <a:t>n&gt;0</a:t>
            </a:r>
            <a:r>
              <a:rPr lang="zh-CN" altLang="en-US" sz="2800" b="1" dirty="0">
                <a:latin typeface="楷体" pitchFamily="49" charset="-122"/>
                <a:ea typeface="楷体" pitchFamily="49" charset="-122"/>
              </a:rPr>
              <a:t>，则二叉树</a:t>
            </a:r>
            <a:r>
              <a:rPr lang="en-US" altLang="zh-CN" sz="2800" b="1" dirty="0">
                <a:latin typeface="楷体" pitchFamily="49" charset="-122"/>
                <a:ea typeface="楷体" pitchFamily="49" charset="-122"/>
              </a:rPr>
              <a:t>B</a:t>
            </a:r>
            <a:r>
              <a:rPr lang="zh-CN" altLang="en-US" sz="2800" b="1" dirty="0">
                <a:latin typeface="楷体" pitchFamily="49" charset="-122"/>
                <a:ea typeface="楷体" pitchFamily="49" charset="-122"/>
              </a:rPr>
              <a:t>的根是森林</a:t>
            </a:r>
            <a:r>
              <a:rPr lang="en-US" altLang="zh-CN" sz="2800" b="1" dirty="0">
                <a:latin typeface="楷体" pitchFamily="49" charset="-122"/>
                <a:ea typeface="楷体" pitchFamily="49" charset="-122"/>
              </a:rPr>
              <a:t>T</a:t>
            </a:r>
            <a:r>
              <a:rPr lang="en-US" altLang="zh-CN" sz="2800" b="1" baseline="-18000" dirty="0">
                <a:latin typeface="楷体" pitchFamily="49" charset="-122"/>
                <a:ea typeface="楷体" pitchFamily="49" charset="-122"/>
              </a:rPr>
              <a:t>1</a:t>
            </a:r>
            <a:r>
              <a:rPr lang="zh-CN" altLang="en-US" sz="2800" b="1" dirty="0">
                <a:latin typeface="楷体" pitchFamily="49" charset="-122"/>
                <a:ea typeface="楷体" pitchFamily="49" charset="-122"/>
              </a:rPr>
              <a:t>的根</a:t>
            </a:r>
            <a:r>
              <a:rPr lang="en-US" altLang="zh-CN" sz="2800" b="1" dirty="0">
                <a:latin typeface="楷体" pitchFamily="49" charset="-122"/>
                <a:ea typeface="楷体" pitchFamily="49" charset="-122"/>
              </a:rPr>
              <a:t>root(T</a:t>
            </a:r>
            <a:r>
              <a:rPr lang="en-US" altLang="zh-CN" sz="2800" b="1" baseline="-18000" dirty="0">
                <a:latin typeface="楷体" pitchFamily="49" charset="-122"/>
                <a:ea typeface="楷体" pitchFamily="49" charset="-122"/>
              </a:rPr>
              <a:t>1</a:t>
            </a:r>
            <a:r>
              <a:rPr lang="en-US" altLang="zh-CN" sz="2800" b="1" dirty="0">
                <a:latin typeface="楷体" pitchFamily="49" charset="-122"/>
                <a:ea typeface="楷体" pitchFamily="49" charset="-122"/>
              </a:rPr>
              <a:t>)</a:t>
            </a:r>
            <a:r>
              <a:rPr lang="zh-CN" altLang="en-US" sz="2800" b="1" dirty="0">
                <a:latin typeface="楷体" pitchFamily="49" charset="-122"/>
                <a:ea typeface="楷体" pitchFamily="49" charset="-122"/>
              </a:rPr>
              <a:t>，</a:t>
            </a:r>
            <a:r>
              <a:rPr lang="en-US" altLang="zh-CN" sz="2800" b="1" dirty="0">
                <a:latin typeface="楷体" pitchFamily="49" charset="-122"/>
                <a:ea typeface="楷体" pitchFamily="49" charset="-122"/>
              </a:rPr>
              <a:t>B</a:t>
            </a:r>
            <a:r>
              <a:rPr lang="zh-CN" altLang="en-US" sz="2800" b="1" dirty="0">
                <a:latin typeface="楷体" pitchFamily="49" charset="-122"/>
                <a:ea typeface="楷体" pitchFamily="49" charset="-122"/>
              </a:rPr>
              <a:t>的左子树</a:t>
            </a:r>
            <a:r>
              <a:rPr lang="en-US" altLang="zh-CN" sz="2800" b="1" dirty="0">
                <a:latin typeface="楷体" pitchFamily="49" charset="-122"/>
                <a:ea typeface="楷体" pitchFamily="49" charset="-122"/>
              </a:rPr>
              <a:t>LB</a:t>
            </a:r>
            <a:r>
              <a:rPr lang="zh-CN" altLang="en-US" sz="2800" b="1" dirty="0">
                <a:latin typeface="楷体" pitchFamily="49" charset="-122"/>
                <a:ea typeface="楷体" pitchFamily="49" charset="-122"/>
              </a:rPr>
              <a:t>是</a:t>
            </a:r>
            <a:r>
              <a:rPr lang="en-US" altLang="zh-CN" sz="2800" b="1" dirty="0">
                <a:latin typeface="楷体" pitchFamily="49" charset="-122"/>
                <a:ea typeface="楷体" pitchFamily="49" charset="-122"/>
              </a:rPr>
              <a:t>B(T</a:t>
            </a:r>
            <a:r>
              <a:rPr lang="en-US" altLang="zh-CN" sz="2800" b="1" baseline="-18000" dirty="0">
                <a:latin typeface="楷体" pitchFamily="49" charset="-122"/>
                <a:ea typeface="楷体" pitchFamily="49" charset="-122"/>
              </a:rPr>
              <a:t>11</a:t>
            </a:r>
            <a:r>
              <a:rPr lang="en-US" altLang="zh-CN" sz="2800" b="1" dirty="0">
                <a:latin typeface="楷体" pitchFamily="49" charset="-122"/>
                <a:ea typeface="楷体" pitchFamily="49" charset="-122"/>
              </a:rPr>
              <a:t>,T</a:t>
            </a:r>
            <a:r>
              <a:rPr lang="en-US" altLang="zh-CN" sz="2800" b="1" baseline="-18000" dirty="0">
                <a:latin typeface="楷体" pitchFamily="49" charset="-122"/>
                <a:ea typeface="楷体" pitchFamily="49" charset="-122"/>
              </a:rPr>
              <a:t>12</a:t>
            </a:r>
            <a:r>
              <a:rPr lang="en-US" altLang="zh-CN" sz="2800" b="1" dirty="0">
                <a:latin typeface="楷体" pitchFamily="49" charset="-122"/>
                <a:ea typeface="楷体" pitchFamily="49" charset="-122"/>
              </a:rPr>
              <a:t>, </a:t>
            </a:r>
            <a:r>
              <a:rPr lang="en-US" altLang="zh-CN" sz="2800" b="1" dirty="0">
                <a:latin typeface="楷体" pitchFamily="49" charset="-122"/>
                <a:ea typeface="楷体" pitchFamily="49" charset="-122"/>
                <a:cs typeface="Arial Unicode MS" pitchFamily="34" charset="-122"/>
              </a:rPr>
              <a:t>⋯</a:t>
            </a:r>
            <a:r>
              <a:rPr lang="en-US" altLang="zh-CN" sz="2800" b="1" dirty="0">
                <a:latin typeface="楷体" pitchFamily="49" charset="-122"/>
                <a:ea typeface="楷体" pitchFamily="49" charset="-122"/>
              </a:rPr>
              <a:t>,T</a:t>
            </a:r>
            <a:r>
              <a:rPr lang="en-US" altLang="zh-CN" sz="2800" b="1" baseline="-18000" dirty="0">
                <a:latin typeface="楷体" pitchFamily="49" charset="-122"/>
                <a:ea typeface="楷体" pitchFamily="49" charset="-122"/>
              </a:rPr>
              <a:t>1m</a:t>
            </a:r>
            <a:r>
              <a:rPr lang="en-US" altLang="zh-CN" sz="2800" b="1" dirty="0">
                <a:latin typeface="楷体" pitchFamily="49" charset="-122"/>
                <a:ea typeface="楷体" pitchFamily="49" charset="-122"/>
              </a:rPr>
              <a:t>) </a:t>
            </a:r>
            <a:r>
              <a:rPr lang="zh-CN" altLang="en-US" sz="2800" b="1" dirty="0">
                <a:latin typeface="楷体" pitchFamily="49" charset="-122"/>
                <a:ea typeface="楷体" pitchFamily="49" charset="-122"/>
              </a:rPr>
              <a:t>，其中</a:t>
            </a:r>
            <a:r>
              <a:rPr lang="en-US" altLang="zh-CN" sz="2800" b="1" dirty="0">
                <a:latin typeface="楷体" pitchFamily="49" charset="-122"/>
                <a:ea typeface="楷体" pitchFamily="49" charset="-122"/>
              </a:rPr>
              <a:t>T</a:t>
            </a:r>
            <a:r>
              <a:rPr lang="en-US" altLang="zh-CN" sz="2800" b="1" baseline="-18000" dirty="0">
                <a:latin typeface="楷体" pitchFamily="49" charset="-122"/>
                <a:ea typeface="楷体" pitchFamily="49" charset="-122"/>
              </a:rPr>
              <a:t>11</a:t>
            </a:r>
            <a:r>
              <a:rPr lang="en-US" altLang="zh-CN" sz="2800" b="1" dirty="0">
                <a:latin typeface="楷体" pitchFamily="49" charset="-122"/>
                <a:ea typeface="楷体" pitchFamily="49" charset="-122"/>
              </a:rPr>
              <a:t>,T</a:t>
            </a:r>
            <a:r>
              <a:rPr lang="en-US" altLang="zh-CN" sz="2800" b="1" baseline="-18000" dirty="0">
                <a:latin typeface="楷体" pitchFamily="49" charset="-122"/>
                <a:ea typeface="楷体" pitchFamily="49" charset="-122"/>
              </a:rPr>
              <a:t>12</a:t>
            </a:r>
            <a:r>
              <a:rPr lang="en-US" altLang="zh-CN" sz="2800" b="1" dirty="0">
                <a:latin typeface="楷体" pitchFamily="49" charset="-122"/>
                <a:ea typeface="楷体" pitchFamily="49" charset="-122"/>
              </a:rPr>
              <a:t>, </a:t>
            </a:r>
            <a:r>
              <a:rPr lang="en-US" altLang="zh-CN" sz="2800" b="1" dirty="0">
                <a:latin typeface="楷体" pitchFamily="49" charset="-122"/>
                <a:ea typeface="楷体" pitchFamily="49" charset="-122"/>
                <a:cs typeface="Arial Unicode MS" pitchFamily="34" charset="-122"/>
              </a:rPr>
              <a:t>⋯</a:t>
            </a:r>
            <a:r>
              <a:rPr lang="en-US" altLang="zh-CN" sz="2800" b="1" dirty="0">
                <a:latin typeface="楷体" pitchFamily="49" charset="-122"/>
                <a:ea typeface="楷体" pitchFamily="49" charset="-122"/>
              </a:rPr>
              <a:t>,T</a:t>
            </a:r>
            <a:r>
              <a:rPr lang="en-US" altLang="zh-CN" sz="2800" b="1" baseline="-18000" dirty="0">
                <a:latin typeface="楷体" pitchFamily="49" charset="-122"/>
                <a:ea typeface="楷体" pitchFamily="49" charset="-122"/>
              </a:rPr>
              <a:t>1m</a:t>
            </a:r>
            <a:r>
              <a:rPr lang="zh-CN" altLang="en-US" sz="2800" b="1" dirty="0">
                <a:latin typeface="楷体" pitchFamily="49" charset="-122"/>
                <a:ea typeface="楷体" pitchFamily="49" charset="-122"/>
              </a:rPr>
              <a:t>是</a:t>
            </a:r>
            <a:r>
              <a:rPr lang="en-US" altLang="zh-CN" sz="2800" b="1" dirty="0">
                <a:latin typeface="楷体" pitchFamily="49" charset="-122"/>
                <a:ea typeface="楷体" pitchFamily="49" charset="-122"/>
              </a:rPr>
              <a:t>T</a:t>
            </a:r>
            <a:r>
              <a:rPr lang="en-US" altLang="zh-CN" sz="2800" b="1" baseline="-18000" dirty="0">
                <a:latin typeface="楷体" pitchFamily="49" charset="-122"/>
                <a:ea typeface="楷体" pitchFamily="49" charset="-122"/>
              </a:rPr>
              <a:t>1</a:t>
            </a:r>
            <a:r>
              <a:rPr lang="zh-CN" altLang="en-US" sz="2800" b="1" dirty="0">
                <a:latin typeface="楷体" pitchFamily="49" charset="-122"/>
                <a:ea typeface="楷体" pitchFamily="49" charset="-122"/>
              </a:rPr>
              <a:t>的子树</a:t>
            </a:r>
            <a:r>
              <a:rPr lang="en-US" altLang="zh-CN" sz="2800" b="1" dirty="0">
                <a:latin typeface="楷体" pitchFamily="49" charset="-122"/>
                <a:ea typeface="楷体" pitchFamily="49" charset="-122"/>
              </a:rPr>
              <a:t>(</a:t>
            </a:r>
            <a:r>
              <a:rPr lang="zh-CN" altLang="en-US" sz="2800" b="1" dirty="0">
                <a:latin typeface="楷体" pitchFamily="49" charset="-122"/>
                <a:ea typeface="楷体" pitchFamily="49" charset="-122"/>
              </a:rPr>
              <a:t>转换后</a:t>
            </a:r>
            <a:r>
              <a:rPr lang="en-US" altLang="zh-CN" sz="2800" b="1" dirty="0">
                <a:latin typeface="楷体" pitchFamily="49" charset="-122"/>
                <a:ea typeface="楷体" pitchFamily="49" charset="-122"/>
              </a:rPr>
              <a:t>)</a:t>
            </a:r>
            <a:r>
              <a:rPr lang="zh-CN" altLang="en-US" sz="2800" b="1" dirty="0">
                <a:latin typeface="楷体" pitchFamily="49" charset="-122"/>
                <a:ea typeface="楷体" pitchFamily="49" charset="-122"/>
              </a:rPr>
              <a:t>，而其右子树</a:t>
            </a:r>
            <a:r>
              <a:rPr lang="en-US" altLang="zh-CN" sz="2800" b="1" dirty="0">
                <a:latin typeface="楷体" pitchFamily="49" charset="-122"/>
                <a:ea typeface="楷体" pitchFamily="49" charset="-122"/>
              </a:rPr>
              <a:t>RB</a:t>
            </a:r>
            <a:r>
              <a:rPr lang="zh-CN" altLang="en-US" sz="2800" b="1" dirty="0">
                <a:latin typeface="楷体" pitchFamily="49" charset="-122"/>
                <a:ea typeface="楷体" pitchFamily="49" charset="-122"/>
              </a:rPr>
              <a:t>是从森林</a:t>
            </a:r>
            <a:r>
              <a:rPr lang="en-US" altLang="zh-CN" sz="2800" b="1" dirty="0">
                <a:latin typeface="楷体" pitchFamily="49" charset="-122"/>
                <a:ea typeface="楷体" pitchFamily="49" charset="-122"/>
              </a:rPr>
              <a:t>F’={T</a:t>
            </a:r>
            <a:r>
              <a:rPr lang="en-US" altLang="zh-CN" sz="2800" b="1" baseline="-18000" dirty="0">
                <a:latin typeface="楷体" pitchFamily="49" charset="-122"/>
                <a:ea typeface="楷体" pitchFamily="49" charset="-122"/>
              </a:rPr>
              <a:t>2</a:t>
            </a:r>
            <a:r>
              <a:rPr lang="en-US" altLang="zh-CN" sz="2800" b="1" dirty="0">
                <a:latin typeface="楷体" pitchFamily="49" charset="-122"/>
                <a:ea typeface="楷体" pitchFamily="49" charset="-122"/>
              </a:rPr>
              <a:t>, T</a:t>
            </a:r>
            <a:r>
              <a:rPr lang="en-US" altLang="zh-CN" sz="2800" b="1" baseline="-18000" dirty="0">
                <a:latin typeface="楷体" pitchFamily="49" charset="-122"/>
                <a:ea typeface="楷体" pitchFamily="49" charset="-122"/>
              </a:rPr>
              <a:t>3</a:t>
            </a:r>
            <a:r>
              <a:rPr lang="en-US" altLang="zh-CN" sz="2800" b="1" dirty="0">
                <a:latin typeface="楷体" pitchFamily="49" charset="-122"/>
                <a:ea typeface="楷体" pitchFamily="49" charset="-122"/>
              </a:rPr>
              <a:t>,</a:t>
            </a:r>
            <a:r>
              <a:rPr lang="en-US" altLang="zh-CN" sz="2800" b="1" dirty="0">
                <a:latin typeface="楷体" pitchFamily="49" charset="-122"/>
                <a:ea typeface="楷体" pitchFamily="49" charset="-122"/>
                <a:cs typeface="Arial Unicode MS" pitchFamily="34" charset="-122"/>
              </a:rPr>
              <a:t>⋯,T</a:t>
            </a:r>
            <a:r>
              <a:rPr lang="en-US" altLang="zh-CN" sz="2800" b="1" baseline="-18000" dirty="0">
                <a:latin typeface="楷体" pitchFamily="49" charset="-122"/>
                <a:ea typeface="楷体" pitchFamily="49" charset="-122"/>
              </a:rPr>
              <a:t>n</a:t>
            </a:r>
            <a:r>
              <a:rPr lang="en-US" altLang="zh-CN" sz="2800" b="1" dirty="0">
                <a:latin typeface="楷体" pitchFamily="49" charset="-122"/>
                <a:ea typeface="楷体" pitchFamily="49" charset="-122"/>
              </a:rPr>
              <a:t>}</a:t>
            </a:r>
            <a:r>
              <a:rPr lang="zh-CN" altLang="en-US" sz="2800" b="1" dirty="0">
                <a:latin typeface="楷体" pitchFamily="49" charset="-122"/>
                <a:ea typeface="楷体" pitchFamily="49" charset="-122"/>
              </a:rPr>
              <a:t>转换而成的二叉树。</a:t>
            </a:r>
          </a:p>
        </p:txBody>
      </p:sp>
    </p:spTree>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194" name="Rectangle 2"/>
          <p:cNvSpPr>
            <a:spLocks noChangeArrowheads="1"/>
          </p:cNvSpPr>
          <p:nvPr/>
        </p:nvSpPr>
        <p:spPr bwMode="auto">
          <a:xfrm>
            <a:off x="152400" y="152400"/>
            <a:ext cx="8839200" cy="3132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lnSpc>
                <a:spcPct val="110000"/>
              </a:lnSpc>
              <a:spcBef>
                <a:spcPct val="20000"/>
              </a:spcBef>
              <a:buClr>
                <a:schemeClr val="accent2"/>
              </a:buClr>
              <a:buSzPct val="80000"/>
              <a:buFont typeface="Wingdings" pitchFamily="2" charset="2"/>
              <a:buNone/>
            </a:pPr>
            <a:r>
              <a:rPr lang="zh-CN" altLang="en-US" sz="3200" b="1" dirty="0">
                <a:solidFill>
                  <a:schemeClr val="folHlink"/>
                </a:solidFill>
                <a:latin typeface="楷体" pitchFamily="49" charset="-122"/>
                <a:ea typeface="楷体" pitchFamily="49" charset="-122"/>
              </a:rPr>
              <a:t>转换步骤</a:t>
            </a:r>
            <a:r>
              <a:rPr lang="zh-CN" altLang="en-US" sz="3200" dirty="0">
                <a:latin typeface="楷体" pitchFamily="49" charset="-122"/>
                <a:ea typeface="楷体" pitchFamily="49" charset="-122"/>
              </a:rPr>
              <a:t>：</a:t>
            </a:r>
            <a:r>
              <a:rPr lang="zh-CN" altLang="en-US" sz="2800" dirty="0">
                <a:latin typeface="楷体" pitchFamily="49" charset="-122"/>
                <a:ea typeface="楷体" pitchFamily="49" charset="-122"/>
              </a:rPr>
              <a:t> </a:t>
            </a:r>
          </a:p>
          <a:p>
            <a:pPr marL="533400" lvl="1" eaLnBrk="1" hangingPunct="1">
              <a:lnSpc>
                <a:spcPct val="110000"/>
              </a:lnSpc>
              <a:spcBef>
                <a:spcPct val="20000"/>
              </a:spcBef>
              <a:buClr>
                <a:schemeClr val="accent2"/>
              </a:buClr>
              <a:buSzPct val="80000"/>
              <a:buFont typeface="Wingdings" pitchFamily="2" charset="2"/>
              <a:buNone/>
            </a:pPr>
            <a:r>
              <a:rPr lang="zh-CN" altLang="en-US" sz="2800" b="1" dirty="0">
                <a:latin typeface="楷体" pitchFamily="49" charset="-122"/>
                <a:ea typeface="楷体" pitchFamily="49" charset="-122"/>
              </a:rPr>
              <a:t>①   将</a:t>
            </a:r>
            <a:r>
              <a:rPr lang="en-US" altLang="zh-CN" sz="2800" b="1" dirty="0">
                <a:latin typeface="楷体" pitchFamily="49" charset="-122"/>
                <a:ea typeface="楷体" pitchFamily="49" charset="-122"/>
              </a:rPr>
              <a:t>F={T</a:t>
            </a:r>
            <a:r>
              <a:rPr lang="en-US" altLang="zh-CN" sz="2800" b="1" baseline="-18000" dirty="0">
                <a:latin typeface="楷体" pitchFamily="49" charset="-122"/>
                <a:ea typeface="楷体" pitchFamily="49" charset="-122"/>
              </a:rPr>
              <a:t>1</a:t>
            </a:r>
            <a:r>
              <a:rPr lang="en-US" altLang="zh-CN" sz="2800" b="1" dirty="0">
                <a:latin typeface="楷体" pitchFamily="49" charset="-122"/>
                <a:ea typeface="楷体" pitchFamily="49" charset="-122"/>
              </a:rPr>
              <a:t>, T</a:t>
            </a:r>
            <a:r>
              <a:rPr lang="en-US" altLang="zh-CN" sz="2800" b="1" baseline="-18000" dirty="0">
                <a:latin typeface="楷体" pitchFamily="49" charset="-122"/>
                <a:ea typeface="楷体" pitchFamily="49" charset="-122"/>
              </a:rPr>
              <a:t>2</a:t>
            </a:r>
            <a:r>
              <a:rPr lang="en-US" altLang="zh-CN" sz="2800" b="1" dirty="0">
                <a:latin typeface="楷体" pitchFamily="49" charset="-122"/>
                <a:ea typeface="楷体" pitchFamily="49" charset="-122"/>
              </a:rPr>
              <a:t>,</a:t>
            </a:r>
            <a:r>
              <a:rPr lang="en-US" altLang="zh-CN" sz="2800" b="1" dirty="0">
                <a:latin typeface="楷体" pitchFamily="49" charset="-122"/>
                <a:ea typeface="楷体" pitchFamily="49" charset="-122"/>
                <a:cs typeface="Arial Unicode MS" pitchFamily="34" charset="-122"/>
              </a:rPr>
              <a:t>⋯,T</a:t>
            </a:r>
            <a:r>
              <a:rPr lang="en-US" altLang="zh-CN" sz="2800" b="1" baseline="-18000" dirty="0">
                <a:latin typeface="楷体" pitchFamily="49" charset="-122"/>
                <a:ea typeface="楷体" pitchFamily="49" charset="-122"/>
              </a:rPr>
              <a:t>n</a:t>
            </a:r>
            <a:r>
              <a:rPr lang="en-US" altLang="zh-CN" sz="2800" b="1" dirty="0">
                <a:latin typeface="楷体" pitchFamily="49" charset="-122"/>
                <a:ea typeface="楷体" pitchFamily="49" charset="-122"/>
              </a:rPr>
              <a:t>} </a:t>
            </a:r>
            <a:r>
              <a:rPr lang="zh-CN" altLang="en-US" sz="2800" b="1" dirty="0">
                <a:latin typeface="楷体" pitchFamily="49" charset="-122"/>
                <a:ea typeface="楷体" pitchFamily="49" charset="-122"/>
              </a:rPr>
              <a:t>中的每棵树转换成二叉树。</a:t>
            </a:r>
          </a:p>
          <a:p>
            <a:pPr marL="533400" lvl="1" eaLnBrk="1" hangingPunct="1">
              <a:lnSpc>
                <a:spcPct val="110000"/>
              </a:lnSpc>
              <a:spcBef>
                <a:spcPct val="20000"/>
              </a:spcBef>
              <a:buClr>
                <a:schemeClr val="accent2"/>
              </a:buClr>
              <a:buSzPct val="80000"/>
              <a:buFont typeface="Wingdings" pitchFamily="2" charset="2"/>
              <a:buNone/>
            </a:pPr>
            <a:r>
              <a:rPr lang="zh-CN" altLang="en-US" sz="2800" b="1" dirty="0">
                <a:latin typeface="楷体" pitchFamily="49" charset="-122"/>
                <a:ea typeface="楷体" pitchFamily="49" charset="-122"/>
              </a:rPr>
              <a:t>②  按给出的森林中树的次序，从最后一棵二叉树开始，每棵二叉树作为前一棵二叉树的根结点的右子树，依次类推，则第一棵树的根结点就是转换后生成的二叉树的根结点，</a:t>
            </a:r>
            <a:r>
              <a:rPr lang="zh-CN" altLang="en-US" sz="2800" b="1" dirty="0" smtClean="0">
                <a:latin typeface="楷体" pitchFamily="49" charset="-122"/>
                <a:ea typeface="楷体" pitchFamily="49" charset="-122"/>
              </a:rPr>
              <a:t>如下图所</a:t>
            </a:r>
            <a:r>
              <a:rPr lang="zh-CN" altLang="en-US" sz="2800" b="1" dirty="0">
                <a:latin typeface="楷体" pitchFamily="49" charset="-122"/>
                <a:ea typeface="楷体" pitchFamily="49" charset="-122"/>
              </a:rPr>
              <a:t>示。</a:t>
            </a:r>
          </a:p>
        </p:txBody>
      </p:sp>
      <p:grpSp>
        <p:nvGrpSpPr>
          <p:cNvPr id="2" name="Group 3"/>
          <p:cNvGrpSpPr>
            <a:grpSpLocks/>
          </p:cNvGrpSpPr>
          <p:nvPr/>
        </p:nvGrpSpPr>
        <p:grpSpPr bwMode="auto">
          <a:xfrm>
            <a:off x="304800" y="3200400"/>
            <a:ext cx="8515350" cy="3468688"/>
            <a:chOff x="0" y="0"/>
            <a:chExt cx="5364" cy="2185"/>
          </a:xfrm>
        </p:grpSpPr>
        <p:grpSp>
          <p:nvGrpSpPr>
            <p:cNvPr id="3" name="Group 4"/>
            <p:cNvGrpSpPr>
              <a:grpSpLocks/>
            </p:cNvGrpSpPr>
            <p:nvPr/>
          </p:nvGrpSpPr>
          <p:grpSpPr bwMode="auto">
            <a:xfrm>
              <a:off x="0" y="416"/>
              <a:ext cx="1681" cy="1469"/>
              <a:chOff x="0" y="0"/>
              <a:chExt cx="1681" cy="1469"/>
            </a:xfrm>
          </p:grpSpPr>
          <p:grpSp>
            <p:nvGrpSpPr>
              <p:cNvPr id="4" name="Group 5"/>
              <p:cNvGrpSpPr>
                <a:grpSpLocks/>
              </p:cNvGrpSpPr>
              <p:nvPr/>
            </p:nvGrpSpPr>
            <p:grpSpPr bwMode="auto">
              <a:xfrm>
                <a:off x="0" y="0"/>
                <a:ext cx="665" cy="1115"/>
                <a:chOff x="0" y="0"/>
                <a:chExt cx="665" cy="1115"/>
              </a:xfrm>
            </p:grpSpPr>
            <p:sp>
              <p:nvSpPr>
                <p:cNvPr id="392198" name="Oval 6"/>
                <p:cNvSpPr>
                  <a:spLocks noChangeArrowheads="1"/>
                </p:cNvSpPr>
                <p:nvPr/>
              </p:nvSpPr>
              <p:spPr bwMode="auto">
                <a:xfrm>
                  <a:off x="241" y="0"/>
                  <a:ext cx="249" cy="227"/>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A</a:t>
                  </a:r>
                </a:p>
              </p:txBody>
            </p:sp>
            <p:sp>
              <p:nvSpPr>
                <p:cNvPr id="392199" name="Oval 7"/>
                <p:cNvSpPr>
                  <a:spLocks noChangeArrowheads="1"/>
                </p:cNvSpPr>
                <p:nvPr/>
              </p:nvSpPr>
              <p:spPr bwMode="auto">
                <a:xfrm>
                  <a:off x="416" y="440"/>
                  <a:ext cx="249" cy="227"/>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C</a:t>
                  </a:r>
                </a:p>
              </p:txBody>
            </p:sp>
            <p:sp>
              <p:nvSpPr>
                <p:cNvPr id="392200" name="Oval 8"/>
                <p:cNvSpPr>
                  <a:spLocks noChangeArrowheads="1"/>
                </p:cNvSpPr>
                <p:nvPr/>
              </p:nvSpPr>
              <p:spPr bwMode="auto">
                <a:xfrm>
                  <a:off x="0" y="440"/>
                  <a:ext cx="249" cy="227"/>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B</a:t>
                  </a:r>
                </a:p>
              </p:txBody>
            </p:sp>
            <p:sp>
              <p:nvSpPr>
                <p:cNvPr id="392201" name="Oval 9"/>
                <p:cNvSpPr>
                  <a:spLocks noChangeArrowheads="1"/>
                </p:cNvSpPr>
                <p:nvPr/>
              </p:nvSpPr>
              <p:spPr bwMode="auto">
                <a:xfrm>
                  <a:off x="409" y="888"/>
                  <a:ext cx="249" cy="227"/>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D</a:t>
                  </a:r>
                </a:p>
              </p:txBody>
            </p:sp>
            <p:sp>
              <p:nvSpPr>
                <p:cNvPr id="392202" name="Line 10"/>
                <p:cNvSpPr>
                  <a:spLocks noChangeShapeType="1"/>
                </p:cNvSpPr>
                <p:nvPr/>
              </p:nvSpPr>
              <p:spPr bwMode="auto">
                <a:xfrm flipH="1">
                  <a:off x="129" y="208"/>
                  <a:ext cx="159" cy="227"/>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92203" name="Line 11"/>
                <p:cNvSpPr>
                  <a:spLocks noChangeShapeType="1"/>
                </p:cNvSpPr>
                <p:nvPr/>
              </p:nvSpPr>
              <p:spPr bwMode="auto">
                <a:xfrm>
                  <a:off x="417" y="208"/>
                  <a:ext cx="136" cy="227"/>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92204" name="Line 12"/>
                <p:cNvSpPr>
                  <a:spLocks noChangeShapeType="1"/>
                </p:cNvSpPr>
                <p:nvPr/>
              </p:nvSpPr>
              <p:spPr bwMode="auto">
                <a:xfrm>
                  <a:off x="537" y="664"/>
                  <a:ext cx="0" cy="227"/>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grpSp>
          <p:grpSp>
            <p:nvGrpSpPr>
              <p:cNvPr id="5" name="Group 13"/>
              <p:cNvGrpSpPr>
                <a:grpSpLocks/>
              </p:cNvGrpSpPr>
              <p:nvPr/>
            </p:nvGrpSpPr>
            <p:grpSpPr bwMode="auto">
              <a:xfrm>
                <a:off x="793" y="37"/>
                <a:ext cx="888" cy="1115"/>
                <a:chOff x="0" y="0"/>
                <a:chExt cx="888" cy="1115"/>
              </a:xfrm>
            </p:grpSpPr>
            <p:sp>
              <p:nvSpPr>
                <p:cNvPr id="392206" name="Oval 14"/>
                <p:cNvSpPr>
                  <a:spLocks noChangeArrowheads="1"/>
                </p:cNvSpPr>
                <p:nvPr/>
              </p:nvSpPr>
              <p:spPr bwMode="auto">
                <a:xfrm>
                  <a:off x="353" y="0"/>
                  <a:ext cx="249" cy="227"/>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G</a:t>
                  </a:r>
                </a:p>
              </p:txBody>
            </p:sp>
            <p:sp>
              <p:nvSpPr>
                <p:cNvPr id="392207" name="Oval 15"/>
                <p:cNvSpPr>
                  <a:spLocks noChangeArrowheads="1"/>
                </p:cNvSpPr>
                <p:nvPr/>
              </p:nvSpPr>
              <p:spPr bwMode="auto">
                <a:xfrm>
                  <a:off x="639" y="456"/>
                  <a:ext cx="249" cy="227"/>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M</a:t>
                  </a:r>
                </a:p>
              </p:txBody>
            </p:sp>
            <p:sp>
              <p:nvSpPr>
                <p:cNvPr id="392208" name="Oval 16"/>
                <p:cNvSpPr>
                  <a:spLocks noChangeArrowheads="1"/>
                </p:cNvSpPr>
                <p:nvPr/>
              </p:nvSpPr>
              <p:spPr bwMode="auto">
                <a:xfrm>
                  <a:off x="16" y="440"/>
                  <a:ext cx="249" cy="227"/>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L</a:t>
                  </a:r>
                </a:p>
              </p:txBody>
            </p:sp>
            <p:sp>
              <p:nvSpPr>
                <p:cNvPr id="392209" name="Oval 17"/>
                <p:cNvSpPr>
                  <a:spLocks noChangeArrowheads="1"/>
                </p:cNvSpPr>
                <p:nvPr/>
              </p:nvSpPr>
              <p:spPr bwMode="auto">
                <a:xfrm>
                  <a:off x="0" y="888"/>
                  <a:ext cx="249" cy="227"/>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H</a:t>
                  </a:r>
                </a:p>
              </p:txBody>
            </p:sp>
            <p:sp>
              <p:nvSpPr>
                <p:cNvPr id="392210" name="Line 18"/>
                <p:cNvSpPr>
                  <a:spLocks noChangeShapeType="1"/>
                </p:cNvSpPr>
                <p:nvPr/>
              </p:nvSpPr>
              <p:spPr bwMode="auto">
                <a:xfrm flipH="1">
                  <a:off x="169" y="200"/>
                  <a:ext cx="227" cy="249"/>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92211" name="Line 19"/>
                <p:cNvSpPr>
                  <a:spLocks noChangeShapeType="1"/>
                </p:cNvSpPr>
                <p:nvPr/>
              </p:nvSpPr>
              <p:spPr bwMode="auto">
                <a:xfrm>
                  <a:off x="545" y="200"/>
                  <a:ext cx="227" cy="249"/>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92212" name="Line 20"/>
                <p:cNvSpPr>
                  <a:spLocks noChangeShapeType="1"/>
                </p:cNvSpPr>
                <p:nvPr/>
              </p:nvSpPr>
              <p:spPr bwMode="auto">
                <a:xfrm>
                  <a:off x="128" y="664"/>
                  <a:ext cx="0" cy="227"/>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92213" name="Oval 21"/>
                <p:cNvSpPr>
                  <a:spLocks noChangeArrowheads="1"/>
                </p:cNvSpPr>
                <p:nvPr/>
              </p:nvSpPr>
              <p:spPr bwMode="auto">
                <a:xfrm>
                  <a:off x="328" y="448"/>
                  <a:ext cx="249" cy="227"/>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K</a:t>
                  </a:r>
                </a:p>
              </p:txBody>
            </p:sp>
            <p:sp>
              <p:nvSpPr>
                <p:cNvPr id="392214" name="Line 22"/>
                <p:cNvSpPr>
                  <a:spLocks noChangeShapeType="1"/>
                </p:cNvSpPr>
                <p:nvPr/>
              </p:nvSpPr>
              <p:spPr bwMode="auto">
                <a:xfrm>
                  <a:off x="464" y="227"/>
                  <a:ext cx="0" cy="227"/>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grpSp>
          <p:sp>
            <p:nvSpPr>
              <p:cNvPr id="392215" name="Rectangle 23"/>
              <p:cNvSpPr>
                <a:spLocks noChangeArrowheads="1"/>
              </p:cNvSpPr>
              <p:nvPr/>
            </p:nvSpPr>
            <p:spPr bwMode="auto">
              <a:xfrm>
                <a:off x="361" y="1242"/>
                <a:ext cx="680"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sz="2000" b="1" dirty="0">
                    <a:latin typeface="楷体" pitchFamily="49" charset="-122"/>
                    <a:ea typeface="楷体" pitchFamily="49" charset="-122"/>
                  </a:rPr>
                  <a:t>(a</a:t>
                </a:r>
                <a:r>
                  <a:rPr lang="en-US" altLang="zh-CN" sz="2000" b="1" dirty="0" smtClean="0">
                    <a:latin typeface="楷体" pitchFamily="49" charset="-122"/>
                    <a:ea typeface="楷体" pitchFamily="49" charset="-122"/>
                  </a:rPr>
                  <a:t>)</a:t>
                </a:r>
                <a:r>
                  <a:rPr lang="zh-CN" altLang="en-US" sz="2000" b="1" dirty="0" smtClean="0">
                    <a:latin typeface="楷体" pitchFamily="49" charset="-122"/>
                    <a:ea typeface="楷体" pitchFamily="49" charset="-122"/>
                  </a:rPr>
                  <a:t>森林</a:t>
                </a:r>
                <a:endParaRPr lang="zh-CN" altLang="en-US" sz="2000" b="1" dirty="0">
                  <a:latin typeface="楷体" pitchFamily="49" charset="-122"/>
                  <a:ea typeface="楷体" pitchFamily="49" charset="-122"/>
                </a:endParaRPr>
              </a:p>
            </p:txBody>
          </p:sp>
        </p:grpSp>
        <p:sp>
          <p:nvSpPr>
            <p:cNvPr id="392216" name="Rectangle 24"/>
            <p:cNvSpPr>
              <a:spLocks noChangeArrowheads="1"/>
            </p:cNvSpPr>
            <p:nvPr/>
          </p:nvSpPr>
          <p:spPr bwMode="auto">
            <a:xfrm>
              <a:off x="1584" y="1958"/>
              <a:ext cx="2419"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zh-CN" altLang="en-US" sz="2000" b="1" dirty="0" smtClean="0">
                  <a:latin typeface="楷体" pitchFamily="49" charset="-122"/>
                  <a:ea typeface="楷体" pitchFamily="49" charset="-122"/>
                </a:rPr>
                <a:t>图</a:t>
              </a:r>
              <a:r>
                <a:rPr lang="en-US" altLang="zh-CN" sz="2000" b="1" dirty="0" smtClean="0">
                  <a:latin typeface="楷体" pitchFamily="49" charset="-122"/>
                  <a:ea typeface="楷体" pitchFamily="49" charset="-122"/>
                </a:rPr>
                <a:t> </a:t>
              </a:r>
              <a:r>
                <a:rPr lang="zh-CN" altLang="en-US" sz="2000" b="1" dirty="0" smtClean="0">
                  <a:latin typeface="楷体" pitchFamily="49" charset="-122"/>
                  <a:ea typeface="楷体" pitchFamily="49" charset="-122"/>
                </a:rPr>
                <a:t>森林</a:t>
              </a:r>
              <a:r>
                <a:rPr lang="zh-CN" altLang="en-US" sz="2000" b="1" dirty="0">
                  <a:latin typeface="楷体" pitchFamily="49" charset="-122"/>
                  <a:ea typeface="楷体" pitchFamily="49" charset="-122"/>
                </a:rPr>
                <a:t>转换成二叉树的过程</a:t>
              </a:r>
            </a:p>
          </p:txBody>
        </p:sp>
        <p:grpSp>
          <p:nvGrpSpPr>
            <p:cNvPr id="6" name="Group 25"/>
            <p:cNvGrpSpPr>
              <a:grpSpLocks/>
            </p:cNvGrpSpPr>
            <p:nvPr/>
          </p:nvGrpSpPr>
          <p:grpSpPr bwMode="auto">
            <a:xfrm>
              <a:off x="1871" y="150"/>
              <a:ext cx="1673" cy="1767"/>
              <a:chOff x="0" y="0"/>
              <a:chExt cx="1673" cy="1767"/>
            </a:xfrm>
          </p:grpSpPr>
          <p:sp>
            <p:nvSpPr>
              <p:cNvPr id="392218" name="Rectangle 26"/>
              <p:cNvSpPr>
                <a:spLocks noChangeArrowheads="1"/>
              </p:cNvSpPr>
              <p:nvPr/>
            </p:nvSpPr>
            <p:spPr bwMode="auto">
              <a:xfrm>
                <a:off x="177" y="1359"/>
                <a:ext cx="1360" cy="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457200" indent="-457200" eaLnBrk="1" hangingPunct="1">
                  <a:buFont typeface="Arial" pitchFamily="34" charset="0"/>
                  <a:buNone/>
                </a:pPr>
                <a:r>
                  <a:rPr lang="en-US" altLang="zh-CN" sz="2000" b="1" dirty="0">
                    <a:latin typeface="楷体" pitchFamily="49" charset="-122"/>
                    <a:ea typeface="楷体" pitchFamily="49" charset="-122"/>
                  </a:rPr>
                  <a:t>(b</a:t>
                </a:r>
                <a:r>
                  <a:rPr lang="en-US" altLang="zh-CN" sz="2000" b="1" dirty="0" smtClean="0">
                    <a:latin typeface="楷体" pitchFamily="49" charset="-122"/>
                    <a:ea typeface="楷体" pitchFamily="49" charset="-122"/>
                  </a:rPr>
                  <a:t>)</a:t>
                </a:r>
                <a:r>
                  <a:rPr lang="zh-CN" altLang="en-US" sz="2000" b="1" dirty="0" smtClean="0">
                    <a:latin typeface="楷体" pitchFamily="49" charset="-122"/>
                    <a:ea typeface="楷体" pitchFamily="49" charset="-122"/>
                  </a:rPr>
                  <a:t>森林</a:t>
                </a:r>
                <a:r>
                  <a:rPr lang="zh-CN" altLang="en-US" sz="2000" b="1" dirty="0">
                    <a:latin typeface="楷体" pitchFamily="49" charset="-122"/>
                    <a:ea typeface="楷体" pitchFamily="49" charset="-122"/>
                  </a:rPr>
                  <a:t>中每棵树</a:t>
                </a:r>
              </a:p>
              <a:p>
                <a:pPr marL="457200" indent="-457200" eaLnBrk="1" hangingPunct="1">
                  <a:buFont typeface="Arial" pitchFamily="34" charset="0"/>
                  <a:buNone/>
                </a:pPr>
                <a:r>
                  <a:rPr lang="zh-CN" altLang="en-US" sz="2000" b="1" dirty="0">
                    <a:latin typeface="楷体" pitchFamily="49" charset="-122"/>
                    <a:ea typeface="楷体" pitchFamily="49" charset="-122"/>
                  </a:rPr>
                  <a:t>   </a:t>
                </a:r>
                <a:r>
                  <a:rPr lang="zh-CN" altLang="en-US" sz="2000" b="1" dirty="0" smtClean="0">
                    <a:latin typeface="楷体" pitchFamily="49" charset="-122"/>
                    <a:ea typeface="楷体" pitchFamily="49" charset="-122"/>
                  </a:rPr>
                  <a:t>对应</a:t>
                </a:r>
                <a:r>
                  <a:rPr lang="zh-CN" altLang="en-US" sz="2000" b="1" dirty="0">
                    <a:latin typeface="楷体" pitchFamily="49" charset="-122"/>
                    <a:ea typeface="楷体" pitchFamily="49" charset="-122"/>
                  </a:rPr>
                  <a:t>的二叉树</a:t>
                </a:r>
              </a:p>
            </p:txBody>
          </p:sp>
          <p:grpSp>
            <p:nvGrpSpPr>
              <p:cNvPr id="7" name="Group 27"/>
              <p:cNvGrpSpPr>
                <a:grpSpLocks/>
              </p:cNvGrpSpPr>
              <p:nvPr/>
            </p:nvGrpSpPr>
            <p:grpSpPr bwMode="auto">
              <a:xfrm>
                <a:off x="0" y="0"/>
                <a:ext cx="1673" cy="1309"/>
                <a:chOff x="0" y="0"/>
                <a:chExt cx="1673" cy="1309"/>
              </a:xfrm>
            </p:grpSpPr>
            <p:grpSp>
              <p:nvGrpSpPr>
                <p:cNvPr id="8" name="Group 28"/>
                <p:cNvGrpSpPr>
                  <a:grpSpLocks/>
                </p:cNvGrpSpPr>
                <p:nvPr/>
              </p:nvGrpSpPr>
              <p:grpSpPr bwMode="auto">
                <a:xfrm>
                  <a:off x="0" y="0"/>
                  <a:ext cx="537" cy="1264"/>
                  <a:chOff x="0" y="0"/>
                  <a:chExt cx="537" cy="1264"/>
                </a:xfrm>
              </p:grpSpPr>
              <p:sp>
                <p:nvSpPr>
                  <p:cNvPr id="392221" name="Oval 29"/>
                  <p:cNvSpPr>
                    <a:spLocks noChangeArrowheads="1"/>
                  </p:cNvSpPr>
                  <p:nvPr/>
                </p:nvSpPr>
                <p:spPr bwMode="auto">
                  <a:xfrm>
                    <a:off x="248" y="0"/>
                    <a:ext cx="249" cy="227"/>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A</a:t>
                    </a:r>
                  </a:p>
                </p:txBody>
              </p:sp>
              <p:sp>
                <p:nvSpPr>
                  <p:cNvPr id="392222" name="Oval 30"/>
                  <p:cNvSpPr>
                    <a:spLocks noChangeArrowheads="1"/>
                  </p:cNvSpPr>
                  <p:nvPr/>
                </p:nvSpPr>
                <p:spPr bwMode="auto">
                  <a:xfrm>
                    <a:off x="0" y="344"/>
                    <a:ext cx="249" cy="227"/>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B</a:t>
                    </a:r>
                  </a:p>
                </p:txBody>
              </p:sp>
              <p:sp>
                <p:nvSpPr>
                  <p:cNvPr id="392223" name="Oval 31"/>
                  <p:cNvSpPr>
                    <a:spLocks noChangeArrowheads="1"/>
                  </p:cNvSpPr>
                  <p:nvPr/>
                </p:nvSpPr>
                <p:spPr bwMode="auto">
                  <a:xfrm>
                    <a:off x="288" y="677"/>
                    <a:ext cx="249" cy="227"/>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C</a:t>
                    </a:r>
                  </a:p>
                </p:txBody>
              </p:sp>
              <p:sp>
                <p:nvSpPr>
                  <p:cNvPr id="392224" name="Line 32"/>
                  <p:cNvSpPr>
                    <a:spLocks noChangeShapeType="1"/>
                  </p:cNvSpPr>
                  <p:nvPr/>
                </p:nvSpPr>
                <p:spPr bwMode="auto">
                  <a:xfrm flipH="1">
                    <a:off x="158" y="192"/>
                    <a:ext cx="127" cy="152"/>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92225" name="Line 33"/>
                  <p:cNvSpPr>
                    <a:spLocks noChangeShapeType="1"/>
                  </p:cNvSpPr>
                  <p:nvPr/>
                </p:nvSpPr>
                <p:spPr bwMode="auto">
                  <a:xfrm>
                    <a:off x="224" y="536"/>
                    <a:ext cx="139" cy="139"/>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92226" name="Oval 34"/>
                  <p:cNvSpPr>
                    <a:spLocks noChangeArrowheads="1"/>
                  </p:cNvSpPr>
                  <p:nvPr/>
                </p:nvSpPr>
                <p:spPr bwMode="auto">
                  <a:xfrm>
                    <a:off x="32" y="1037"/>
                    <a:ext cx="249" cy="227"/>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D</a:t>
                    </a:r>
                  </a:p>
                </p:txBody>
              </p:sp>
              <p:sp>
                <p:nvSpPr>
                  <p:cNvPr id="392227" name="Line 35"/>
                  <p:cNvSpPr>
                    <a:spLocks noChangeShapeType="1"/>
                  </p:cNvSpPr>
                  <p:nvPr/>
                </p:nvSpPr>
                <p:spPr bwMode="auto">
                  <a:xfrm flipH="1">
                    <a:off x="182" y="877"/>
                    <a:ext cx="159" cy="158"/>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grpSp>
            <p:grpSp>
              <p:nvGrpSpPr>
                <p:cNvPr id="9" name="Group 36"/>
                <p:cNvGrpSpPr>
                  <a:grpSpLocks/>
                </p:cNvGrpSpPr>
                <p:nvPr/>
              </p:nvGrpSpPr>
              <p:grpSpPr bwMode="auto">
                <a:xfrm>
                  <a:off x="657" y="39"/>
                  <a:ext cx="1016" cy="1270"/>
                  <a:chOff x="0" y="0"/>
                  <a:chExt cx="1016" cy="1270"/>
                </a:xfrm>
              </p:grpSpPr>
              <p:sp>
                <p:nvSpPr>
                  <p:cNvPr id="392229" name="Oval 37"/>
                  <p:cNvSpPr>
                    <a:spLocks noChangeArrowheads="1"/>
                  </p:cNvSpPr>
                  <p:nvPr/>
                </p:nvSpPr>
                <p:spPr bwMode="auto">
                  <a:xfrm>
                    <a:off x="503" y="0"/>
                    <a:ext cx="249" cy="227"/>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G</a:t>
                    </a:r>
                  </a:p>
                </p:txBody>
              </p:sp>
              <p:sp>
                <p:nvSpPr>
                  <p:cNvPr id="392230" name="Oval 38"/>
                  <p:cNvSpPr>
                    <a:spLocks noChangeArrowheads="1"/>
                  </p:cNvSpPr>
                  <p:nvPr/>
                </p:nvSpPr>
                <p:spPr bwMode="auto">
                  <a:xfrm>
                    <a:off x="255" y="344"/>
                    <a:ext cx="249" cy="227"/>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L</a:t>
                    </a:r>
                  </a:p>
                </p:txBody>
              </p:sp>
              <p:sp>
                <p:nvSpPr>
                  <p:cNvPr id="392231" name="Oval 39"/>
                  <p:cNvSpPr>
                    <a:spLocks noChangeArrowheads="1"/>
                  </p:cNvSpPr>
                  <p:nvPr/>
                </p:nvSpPr>
                <p:spPr bwMode="auto">
                  <a:xfrm>
                    <a:off x="519" y="693"/>
                    <a:ext cx="249" cy="227"/>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K</a:t>
                    </a:r>
                  </a:p>
                </p:txBody>
              </p:sp>
              <p:sp>
                <p:nvSpPr>
                  <p:cNvPr id="392232" name="Line 40"/>
                  <p:cNvSpPr>
                    <a:spLocks noChangeShapeType="1"/>
                  </p:cNvSpPr>
                  <p:nvPr/>
                </p:nvSpPr>
                <p:spPr bwMode="auto">
                  <a:xfrm>
                    <a:off x="432" y="552"/>
                    <a:ext cx="150" cy="152"/>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92233" name="Oval 41"/>
                  <p:cNvSpPr>
                    <a:spLocks noChangeArrowheads="1"/>
                  </p:cNvSpPr>
                  <p:nvPr/>
                </p:nvSpPr>
                <p:spPr bwMode="auto">
                  <a:xfrm>
                    <a:off x="0" y="704"/>
                    <a:ext cx="249" cy="227"/>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H</a:t>
                    </a:r>
                  </a:p>
                </p:txBody>
              </p:sp>
              <p:sp>
                <p:nvSpPr>
                  <p:cNvPr id="392234" name="Line 42"/>
                  <p:cNvSpPr>
                    <a:spLocks noChangeShapeType="1"/>
                  </p:cNvSpPr>
                  <p:nvPr/>
                </p:nvSpPr>
                <p:spPr bwMode="auto">
                  <a:xfrm flipH="1">
                    <a:off x="160" y="552"/>
                    <a:ext cx="141" cy="152"/>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92235" name="Oval 43"/>
                  <p:cNvSpPr>
                    <a:spLocks noChangeArrowheads="1"/>
                  </p:cNvSpPr>
                  <p:nvPr/>
                </p:nvSpPr>
                <p:spPr bwMode="auto">
                  <a:xfrm>
                    <a:off x="767" y="1043"/>
                    <a:ext cx="249" cy="227"/>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M</a:t>
                    </a:r>
                  </a:p>
                </p:txBody>
              </p:sp>
              <p:sp>
                <p:nvSpPr>
                  <p:cNvPr id="392236" name="Line 44"/>
                  <p:cNvSpPr>
                    <a:spLocks noChangeShapeType="1"/>
                  </p:cNvSpPr>
                  <p:nvPr/>
                </p:nvSpPr>
                <p:spPr bwMode="auto">
                  <a:xfrm>
                    <a:off x="712" y="897"/>
                    <a:ext cx="150" cy="152"/>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92237" name="Line 45"/>
                  <p:cNvSpPr>
                    <a:spLocks noChangeShapeType="1"/>
                  </p:cNvSpPr>
                  <p:nvPr/>
                </p:nvSpPr>
                <p:spPr bwMode="auto">
                  <a:xfrm flipH="1">
                    <a:off x="414" y="197"/>
                    <a:ext cx="141" cy="152"/>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grpSp>
          </p:grpSp>
        </p:grpSp>
        <p:grpSp>
          <p:nvGrpSpPr>
            <p:cNvPr id="10" name="Group 46"/>
            <p:cNvGrpSpPr>
              <a:grpSpLocks/>
            </p:cNvGrpSpPr>
            <p:nvPr/>
          </p:nvGrpSpPr>
          <p:grpSpPr bwMode="auto">
            <a:xfrm>
              <a:off x="3691" y="0"/>
              <a:ext cx="1673" cy="1920"/>
              <a:chOff x="0" y="0"/>
              <a:chExt cx="1673" cy="1920"/>
            </a:xfrm>
          </p:grpSpPr>
          <p:sp>
            <p:nvSpPr>
              <p:cNvPr id="392239" name="Rectangle 47"/>
              <p:cNvSpPr>
                <a:spLocks noChangeArrowheads="1"/>
              </p:cNvSpPr>
              <p:nvPr/>
            </p:nvSpPr>
            <p:spPr bwMode="auto">
              <a:xfrm>
                <a:off x="53" y="1693"/>
                <a:ext cx="1587"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457200" indent="-457200" eaLnBrk="1" hangingPunct="1">
                  <a:buFont typeface="Arial" pitchFamily="34" charset="0"/>
                  <a:buNone/>
                </a:pPr>
                <a:r>
                  <a:rPr lang="en-US" altLang="zh-CN" sz="2000" b="1" dirty="0">
                    <a:latin typeface="楷体" pitchFamily="49" charset="-122"/>
                    <a:ea typeface="楷体" pitchFamily="49" charset="-122"/>
                  </a:rPr>
                  <a:t>(c</a:t>
                </a:r>
                <a:r>
                  <a:rPr lang="en-US" altLang="zh-CN" sz="2000" b="1" dirty="0" smtClean="0">
                    <a:latin typeface="楷体" pitchFamily="49" charset="-122"/>
                    <a:ea typeface="楷体" pitchFamily="49" charset="-122"/>
                  </a:rPr>
                  <a:t>)</a:t>
                </a:r>
                <a:r>
                  <a:rPr lang="zh-CN" altLang="en-US" sz="2000" b="1" dirty="0" smtClean="0">
                    <a:latin typeface="楷体" pitchFamily="49" charset="-122"/>
                    <a:ea typeface="楷体" pitchFamily="49" charset="-122"/>
                  </a:rPr>
                  <a:t>森林</a:t>
                </a:r>
                <a:r>
                  <a:rPr lang="zh-CN" altLang="en-US" sz="2000" b="1" dirty="0">
                    <a:latin typeface="楷体" pitchFamily="49" charset="-122"/>
                    <a:ea typeface="楷体" pitchFamily="49" charset="-122"/>
                  </a:rPr>
                  <a:t>对应的二叉树</a:t>
                </a:r>
              </a:p>
            </p:txBody>
          </p:sp>
          <p:grpSp>
            <p:nvGrpSpPr>
              <p:cNvPr id="11" name="Group 48"/>
              <p:cNvGrpSpPr>
                <a:grpSpLocks/>
              </p:cNvGrpSpPr>
              <p:nvPr/>
            </p:nvGrpSpPr>
            <p:grpSpPr bwMode="auto">
              <a:xfrm>
                <a:off x="0" y="0"/>
                <a:ext cx="1673" cy="1641"/>
                <a:chOff x="0" y="0"/>
                <a:chExt cx="1673" cy="1641"/>
              </a:xfrm>
            </p:grpSpPr>
            <p:sp>
              <p:nvSpPr>
                <p:cNvPr id="392241" name="Oval 49"/>
                <p:cNvSpPr>
                  <a:spLocks noChangeArrowheads="1"/>
                </p:cNvSpPr>
                <p:nvPr/>
              </p:nvSpPr>
              <p:spPr bwMode="auto">
                <a:xfrm>
                  <a:off x="553" y="0"/>
                  <a:ext cx="249" cy="227"/>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A</a:t>
                  </a:r>
                </a:p>
              </p:txBody>
            </p:sp>
            <p:sp>
              <p:nvSpPr>
                <p:cNvPr id="392242" name="Oval 50"/>
                <p:cNvSpPr>
                  <a:spLocks noChangeArrowheads="1"/>
                </p:cNvSpPr>
                <p:nvPr/>
              </p:nvSpPr>
              <p:spPr bwMode="auto">
                <a:xfrm>
                  <a:off x="0" y="416"/>
                  <a:ext cx="249" cy="227"/>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B</a:t>
                  </a:r>
                </a:p>
              </p:txBody>
            </p:sp>
            <p:sp>
              <p:nvSpPr>
                <p:cNvPr id="392243" name="Oval 51"/>
                <p:cNvSpPr>
                  <a:spLocks noChangeArrowheads="1"/>
                </p:cNvSpPr>
                <p:nvPr/>
              </p:nvSpPr>
              <p:spPr bwMode="auto">
                <a:xfrm>
                  <a:off x="288" y="749"/>
                  <a:ext cx="249" cy="227"/>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C</a:t>
                  </a:r>
                </a:p>
              </p:txBody>
            </p:sp>
            <p:sp>
              <p:nvSpPr>
                <p:cNvPr id="392244" name="Line 52"/>
                <p:cNvSpPr>
                  <a:spLocks noChangeShapeType="1"/>
                </p:cNvSpPr>
                <p:nvPr/>
              </p:nvSpPr>
              <p:spPr bwMode="auto">
                <a:xfrm>
                  <a:off x="224" y="608"/>
                  <a:ext cx="139" cy="139"/>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92245" name="Oval 53"/>
                <p:cNvSpPr>
                  <a:spLocks noChangeArrowheads="1"/>
                </p:cNvSpPr>
                <p:nvPr/>
              </p:nvSpPr>
              <p:spPr bwMode="auto">
                <a:xfrm>
                  <a:off x="32" y="1109"/>
                  <a:ext cx="249" cy="227"/>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D</a:t>
                  </a:r>
                </a:p>
              </p:txBody>
            </p:sp>
            <p:sp>
              <p:nvSpPr>
                <p:cNvPr id="392246" name="Line 54"/>
                <p:cNvSpPr>
                  <a:spLocks noChangeShapeType="1"/>
                </p:cNvSpPr>
                <p:nvPr/>
              </p:nvSpPr>
              <p:spPr bwMode="auto">
                <a:xfrm flipH="1">
                  <a:off x="182" y="949"/>
                  <a:ext cx="159" cy="158"/>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grpSp>
              <p:nvGrpSpPr>
                <p:cNvPr id="12" name="Group 55"/>
                <p:cNvGrpSpPr>
                  <a:grpSpLocks/>
                </p:cNvGrpSpPr>
                <p:nvPr/>
              </p:nvGrpSpPr>
              <p:grpSpPr bwMode="auto">
                <a:xfrm>
                  <a:off x="657" y="371"/>
                  <a:ext cx="1016" cy="1270"/>
                  <a:chOff x="0" y="0"/>
                  <a:chExt cx="1016" cy="1270"/>
                </a:xfrm>
              </p:grpSpPr>
              <p:sp>
                <p:nvSpPr>
                  <p:cNvPr id="392248" name="Oval 56"/>
                  <p:cNvSpPr>
                    <a:spLocks noChangeArrowheads="1"/>
                  </p:cNvSpPr>
                  <p:nvPr/>
                </p:nvSpPr>
                <p:spPr bwMode="auto">
                  <a:xfrm>
                    <a:off x="503" y="0"/>
                    <a:ext cx="249" cy="227"/>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G</a:t>
                    </a:r>
                  </a:p>
                </p:txBody>
              </p:sp>
              <p:sp>
                <p:nvSpPr>
                  <p:cNvPr id="392249" name="Oval 57"/>
                  <p:cNvSpPr>
                    <a:spLocks noChangeArrowheads="1"/>
                  </p:cNvSpPr>
                  <p:nvPr/>
                </p:nvSpPr>
                <p:spPr bwMode="auto">
                  <a:xfrm>
                    <a:off x="255" y="344"/>
                    <a:ext cx="249" cy="227"/>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L</a:t>
                    </a:r>
                  </a:p>
                </p:txBody>
              </p:sp>
              <p:sp>
                <p:nvSpPr>
                  <p:cNvPr id="392250" name="Oval 58"/>
                  <p:cNvSpPr>
                    <a:spLocks noChangeArrowheads="1"/>
                  </p:cNvSpPr>
                  <p:nvPr/>
                </p:nvSpPr>
                <p:spPr bwMode="auto">
                  <a:xfrm>
                    <a:off x="519" y="693"/>
                    <a:ext cx="249" cy="227"/>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K</a:t>
                    </a:r>
                  </a:p>
                </p:txBody>
              </p:sp>
              <p:sp>
                <p:nvSpPr>
                  <p:cNvPr id="392251" name="Line 59"/>
                  <p:cNvSpPr>
                    <a:spLocks noChangeShapeType="1"/>
                  </p:cNvSpPr>
                  <p:nvPr/>
                </p:nvSpPr>
                <p:spPr bwMode="auto">
                  <a:xfrm>
                    <a:off x="432" y="552"/>
                    <a:ext cx="150" cy="152"/>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92252" name="Oval 60"/>
                  <p:cNvSpPr>
                    <a:spLocks noChangeArrowheads="1"/>
                  </p:cNvSpPr>
                  <p:nvPr/>
                </p:nvSpPr>
                <p:spPr bwMode="auto">
                  <a:xfrm>
                    <a:off x="0" y="704"/>
                    <a:ext cx="249" cy="227"/>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H</a:t>
                    </a:r>
                  </a:p>
                </p:txBody>
              </p:sp>
              <p:sp>
                <p:nvSpPr>
                  <p:cNvPr id="392253" name="Line 61"/>
                  <p:cNvSpPr>
                    <a:spLocks noChangeShapeType="1"/>
                  </p:cNvSpPr>
                  <p:nvPr/>
                </p:nvSpPr>
                <p:spPr bwMode="auto">
                  <a:xfrm flipH="1">
                    <a:off x="160" y="552"/>
                    <a:ext cx="141" cy="152"/>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92254" name="Oval 62"/>
                  <p:cNvSpPr>
                    <a:spLocks noChangeArrowheads="1"/>
                  </p:cNvSpPr>
                  <p:nvPr/>
                </p:nvSpPr>
                <p:spPr bwMode="auto">
                  <a:xfrm>
                    <a:off x="767" y="1043"/>
                    <a:ext cx="249" cy="227"/>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M</a:t>
                    </a:r>
                  </a:p>
                </p:txBody>
              </p:sp>
              <p:sp>
                <p:nvSpPr>
                  <p:cNvPr id="392255" name="Line 63"/>
                  <p:cNvSpPr>
                    <a:spLocks noChangeShapeType="1"/>
                  </p:cNvSpPr>
                  <p:nvPr/>
                </p:nvSpPr>
                <p:spPr bwMode="auto">
                  <a:xfrm>
                    <a:off x="712" y="897"/>
                    <a:ext cx="150" cy="152"/>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92256" name="Line 64"/>
                  <p:cNvSpPr>
                    <a:spLocks noChangeShapeType="1"/>
                  </p:cNvSpPr>
                  <p:nvPr/>
                </p:nvSpPr>
                <p:spPr bwMode="auto">
                  <a:xfrm flipH="1">
                    <a:off x="414" y="197"/>
                    <a:ext cx="141" cy="152"/>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grpSp>
            <p:sp>
              <p:nvSpPr>
                <p:cNvPr id="392257" name="Line 65"/>
                <p:cNvSpPr>
                  <a:spLocks noChangeShapeType="1"/>
                </p:cNvSpPr>
                <p:nvPr/>
              </p:nvSpPr>
              <p:spPr bwMode="auto">
                <a:xfrm flipH="1">
                  <a:off x="222" y="189"/>
                  <a:ext cx="363" cy="273"/>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92258" name="Line 66"/>
                <p:cNvSpPr>
                  <a:spLocks noChangeShapeType="1"/>
                </p:cNvSpPr>
                <p:nvPr/>
              </p:nvSpPr>
              <p:spPr bwMode="auto">
                <a:xfrm>
                  <a:off x="774" y="197"/>
                  <a:ext cx="454" cy="182"/>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grpSp>
        </p:grpSp>
      </p:grpSp>
    </p:spTree>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218" name="Rectangle 2"/>
          <p:cNvSpPr>
            <a:spLocks noChangeArrowheads="1"/>
          </p:cNvSpPr>
          <p:nvPr/>
        </p:nvSpPr>
        <p:spPr bwMode="auto">
          <a:xfrm>
            <a:off x="152400" y="228600"/>
            <a:ext cx="8839200" cy="6296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lnSpc>
                <a:spcPct val="90000"/>
              </a:lnSpc>
              <a:spcBef>
                <a:spcPct val="20000"/>
              </a:spcBef>
              <a:buClr>
                <a:schemeClr val="accent2"/>
              </a:buClr>
              <a:buSzPct val="80000"/>
              <a:buFont typeface="Wingdings" pitchFamily="2" charset="2"/>
              <a:buNone/>
            </a:pPr>
            <a:r>
              <a:rPr lang="en-US" altLang="zh-CN" sz="3600" b="1" dirty="0">
                <a:solidFill>
                  <a:srgbClr val="FF0000"/>
                </a:solidFill>
                <a:latin typeface="+mj-ea"/>
                <a:ea typeface="+mj-ea"/>
              </a:rPr>
              <a:t>4  </a:t>
            </a:r>
            <a:r>
              <a:rPr lang="zh-CN" altLang="en-US" sz="3600" b="1" dirty="0">
                <a:solidFill>
                  <a:srgbClr val="FF0000"/>
                </a:solidFill>
                <a:latin typeface="+mj-ea"/>
                <a:ea typeface="+mj-ea"/>
              </a:rPr>
              <a:t>二叉树转换成森林</a:t>
            </a:r>
          </a:p>
          <a:p>
            <a:pPr eaLnBrk="1" hangingPunct="1">
              <a:lnSpc>
                <a:spcPct val="110000"/>
              </a:lnSpc>
              <a:spcBef>
                <a:spcPct val="20000"/>
              </a:spcBef>
              <a:buClr>
                <a:schemeClr val="accent2"/>
              </a:buClr>
              <a:buSzPct val="80000"/>
              <a:buFont typeface="Wingdings" pitchFamily="2" charset="2"/>
              <a:buNone/>
            </a:pPr>
            <a:r>
              <a:rPr lang="zh-CN" altLang="en-US" sz="2800" dirty="0"/>
              <a:t>        </a:t>
            </a:r>
            <a:r>
              <a:rPr lang="zh-CN" altLang="en-US" sz="2800" b="1" dirty="0">
                <a:latin typeface="楷体" pitchFamily="49" charset="-122"/>
                <a:ea typeface="楷体" pitchFamily="49" charset="-122"/>
              </a:rPr>
              <a:t>若</a:t>
            </a:r>
            <a:r>
              <a:rPr lang="en-US" altLang="zh-CN" sz="2800" b="1" dirty="0">
                <a:latin typeface="楷体" pitchFamily="49" charset="-122"/>
                <a:ea typeface="楷体" pitchFamily="49" charset="-122"/>
              </a:rPr>
              <a:t>B=(root</a:t>
            </a:r>
            <a:r>
              <a:rPr lang="zh-CN" altLang="en-US" sz="2800" b="1" dirty="0">
                <a:latin typeface="楷体" pitchFamily="49" charset="-122"/>
                <a:ea typeface="楷体" pitchFamily="49" charset="-122"/>
              </a:rPr>
              <a:t>，</a:t>
            </a:r>
            <a:r>
              <a:rPr lang="en-US" altLang="zh-CN" sz="2800" b="1" dirty="0">
                <a:latin typeface="楷体" pitchFamily="49" charset="-122"/>
                <a:ea typeface="楷体" pitchFamily="49" charset="-122"/>
              </a:rPr>
              <a:t>LB</a:t>
            </a:r>
            <a:r>
              <a:rPr lang="zh-CN" altLang="en-US" sz="2800" b="1" dirty="0">
                <a:latin typeface="楷体" pitchFamily="49" charset="-122"/>
                <a:ea typeface="楷体" pitchFamily="49" charset="-122"/>
              </a:rPr>
              <a:t>，</a:t>
            </a:r>
            <a:r>
              <a:rPr lang="en-US" altLang="zh-CN" sz="2800" b="1" dirty="0">
                <a:latin typeface="楷体" pitchFamily="49" charset="-122"/>
                <a:ea typeface="楷体" pitchFamily="49" charset="-122"/>
              </a:rPr>
              <a:t>RB)</a:t>
            </a:r>
            <a:r>
              <a:rPr lang="zh-CN" altLang="en-US" sz="2800" b="1" dirty="0">
                <a:latin typeface="楷体" pitchFamily="49" charset="-122"/>
                <a:ea typeface="楷体" pitchFamily="49" charset="-122"/>
              </a:rPr>
              <a:t>是一棵二叉树，则可以将其转换成由若干棵树构成的森林：</a:t>
            </a:r>
            <a:r>
              <a:rPr lang="en-US" altLang="zh-CN" sz="2800" b="1" dirty="0">
                <a:latin typeface="楷体" pitchFamily="49" charset="-122"/>
                <a:ea typeface="楷体" pitchFamily="49" charset="-122"/>
              </a:rPr>
              <a:t>F={T</a:t>
            </a:r>
            <a:r>
              <a:rPr lang="en-US" altLang="zh-CN" sz="2800" b="1" baseline="-18000" dirty="0">
                <a:latin typeface="楷体" pitchFamily="49" charset="-122"/>
                <a:ea typeface="楷体" pitchFamily="49" charset="-122"/>
              </a:rPr>
              <a:t>1</a:t>
            </a:r>
            <a:r>
              <a:rPr lang="en-US" altLang="zh-CN" sz="2800" b="1" dirty="0">
                <a:latin typeface="楷体" pitchFamily="49" charset="-122"/>
                <a:ea typeface="楷体" pitchFamily="49" charset="-122"/>
              </a:rPr>
              <a:t>, T</a:t>
            </a:r>
            <a:r>
              <a:rPr lang="en-US" altLang="zh-CN" sz="2800" b="1" baseline="-18000" dirty="0">
                <a:latin typeface="楷体" pitchFamily="49" charset="-122"/>
                <a:ea typeface="楷体" pitchFamily="49" charset="-122"/>
              </a:rPr>
              <a:t>2</a:t>
            </a:r>
            <a:r>
              <a:rPr lang="en-US" altLang="zh-CN" sz="2800" b="1" dirty="0">
                <a:latin typeface="楷体" pitchFamily="49" charset="-122"/>
                <a:ea typeface="楷体" pitchFamily="49" charset="-122"/>
              </a:rPr>
              <a:t>,</a:t>
            </a:r>
            <a:r>
              <a:rPr lang="en-US" altLang="zh-CN" sz="2800" b="1" dirty="0">
                <a:latin typeface="楷体" pitchFamily="49" charset="-122"/>
                <a:ea typeface="楷体" pitchFamily="49" charset="-122"/>
                <a:cs typeface="Arial Unicode MS" pitchFamily="34" charset="-122"/>
              </a:rPr>
              <a:t>⋯,T</a:t>
            </a:r>
            <a:r>
              <a:rPr lang="en-US" altLang="zh-CN" sz="2800" b="1" baseline="-18000" dirty="0">
                <a:latin typeface="楷体" pitchFamily="49" charset="-122"/>
                <a:ea typeface="楷体" pitchFamily="49" charset="-122"/>
              </a:rPr>
              <a:t>n</a:t>
            </a:r>
            <a:r>
              <a:rPr lang="en-US" altLang="zh-CN" sz="2800" b="1" dirty="0">
                <a:latin typeface="楷体" pitchFamily="49" charset="-122"/>
                <a:ea typeface="楷体" pitchFamily="49" charset="-122"/>
              </a:rPr>
              <a:t>} </a:t>
            </a:r>
            <a:r>
              <a:rPr lang="zh-CN" altLang="en-US" sz="2800" b="1" dirty="0">
                <a:latin typeface="楷体" pitchFamily="49" charset="-122"/>
                <a:ea typeface="楷体" pitchFamily="49" charset="-122"/>
              </a:rPr>
              <a:t>。</a:t>
            </a:r>
          </a:p>
          <a:p>
            <a:pPr eaLnBrk="1" hangingPunct="1">
              <a:lnSpc>
                <a:spcPct val="110000"/>
              </a:lnSpc>
              <a:spcBef>
                <a:spcPct val="20000"/>
              </a:spcBef>
              <a:buClr>
                <a:schemeClr val="accent2"/>
              </a:buClr>
              <a:buSzPct val="80000"/>
              <a:buFont typeface="Wingdings" pitchFamily="2" charset="2"/>
              <a:buNone/>
            </a:pPr>
            <a:r>
              <a:rPr lang="zh-CN" altLang="en-US" sz="3200" b="1" dirty="0">
                <a:solidFill>
                  <a:schemeClr val="folHlink"/>
                </a:solidFill>
                <a:latin typeface="楷体" pitchFamily="49" charset="-122"/>
                <a:ea typeface="楷体" pitchFamily="49" charset="-122"/>
              </a:rPr>
              <a:t>转换算法</a:t>
            </a:r>
            <a:r>
              <a:rPr lang="zh-CN" altLang="en-US" sz="3200" b="1" dirty="0">
                <a:latin typeface="楷体" pitchFamily="49" charset="-122"/>
                <a:ea typeface="楷体" pitchFamily="49" charset="-122"/>
              </a:rPr>
              <a:t>：</a:t>
            </a:r>
          </a:p>
          <a:p>
            <a:pPr marL="533400" lvl="1" eaLnBrk="1" hangingPunct="1">
              <a:lnSpc>
                <a:spcPct val="110000"/>
              </a:lnSpc>
              <a:spcBef>
                <a:spcPct val="20000"/>
              </a:spcBef>
              <a:buClr>
                <a:schemeClr val="accent2"/>
              </a:buClr>
              <a:buSzPct val="80000"/>
              <a:buFont typeface="Wingdings" pitchFamily="2" charset="2"/>
              <a:buNone/>
            </a:pPr>
            <a:r>
              <a:rPr lang="zh-CN" altLang="en-US" sz="2800" b="1" dirty="0">
                <a:latin typeface="楷体" pitchFamily="49" charset="-122"/>
                <a:ea typeface="楷体" pitchFamily="49" charset="-122"/>
              </a:rPr>
              <a:t>①  若</a:t>
            </a:r>
            <a:r>
              <a:rPr lang="en-US" altLang="zh-CN" sz="2800" b="1" dirty="0">
                <a:latin typeface="楷体" pitchFamily="49" charset="-122"/>
                <a:ea typeface="楷体" pitchFamily="49" charset="-122"/>
              </a:rPr>
              <a:t>B</a:t>
            </a:r>
            <a:r>
              <a:rPr lang="zh-CN" altLang="en-US" sz="2800" b="1" dirty="0">
                <a:latin typeface="楷体" pitchFamily="49" charset="-122"/>
                <a:ea typeface="楷体" pitchFamily="49" charset="-122"/>
              </a:rPr>
              <a:t>是空树，则</a:t>
            </a:r>
            <a:r>
              <a:rPr lang="en-US" altLang="zh-CN" sz="2800" b="1" dirty="0">
                <a:latin typeface="楷体" pitchFamily="49" charset="-122"/>
                <a:ea typeface="楷体" pitchFamily="49" charset="-122"/>
              </a:rPr>
              <a:t>F</a:t>
            </a:r>
            <a:r>
              <a:rPr lang="zh-CN" altLang="en-US" sz="2800" b="1" dirty="0">
                <a:latin typeface="楷体" pitchFamily="49" charset="-122"/>
                <a:ea typeface="楷体" pitchFamily="49" charset="-122"/>
              </a:rPr>
              <a:t>为空。</a:t>
            </a:r>
          </a:p>
          <a:p>
            <a:pPr marL="533400" lvl="1" eaLnBrk="1" hangingPunct="1">
              <a:lnSpc>
                <a:spcPct val="110000"/>
              </a:lnSpc>
              <a:spcBef>
                <a:spcPct val="20000"/>
              </a:spcBef>
              <a:buClr>
                <a:schemeClr val="accent2"/>
              </a:buClr>
              <a:buSzPct val="80000"/>
              <a:buFont typeface="Wingdings" pitchFamily="2" charset="2"/>
              <a:buNone/>
            </a:pPr>
            <a:r>
              <a:rPr lang="zh-CN" altLang="en-US" sz="2800" b="1" dirty="0">
                <a:latin typeface="楷体" pitchFamily="49" charset="-122"/>
                <a:ea typeface="楷体" pitchFamily="49" charset="-122"/>
              </a:rPr>
              <a:t>②  若</a:t>
            </a:r>
            <a:r>
              <a:rPr lang="en-US" altLang="zh-CN" sz="2800" b="1" dirty="0">
                <a:latin typeface="楷体" pitchFamily="49" charset="-122"/>
                <a:ea typeface="楷体" pitchFamily="49" charset="-122"/>
              </a:rPr>
              <a:t>B</a:t>
            </a:r>
            <a:r>
              <a:rPr lang="zh-CN" altLang="en-US" sz="2800" b="1" dirty="0">
                <a:latin typeface="楷体" pitchFamily="49" charset="-122"/>
                <a:ea typeface="楷体" pitchFamily="49" charset="-122"/>
              </a:rPr>
              <a:t>非空，则</a:t>
            </a:r>
            <a:r>
              <a:rPr lang="en-US" altLang="zh-CN" sz="2800" b="1" dirty="0">
                <a:latin typeface="楷体" pitchFamily="49" charset="-122"/>
                <a:ea typeface="楷体" pitchFamily="49" charset="-122"/>
              </a:rPr>
              <a:t>F</a:t>
            </a:r>
            <a:r>
              <a:rPr lang="zh-CN" altLang="en-US" sz="2800" b="1" dirty="0">
                <a:latin typeface="楷体" pitchFamily="49" charset="-122"/>
                <a:ea typeface="楷体" pitchFamily="49" charset="-122"/>
              </a:rPr>
              <a:t>中第一棵树</a:t>
            </a:r>
            <a:r>
              <a:rPr lang="en-US" altLang="zh-CN" sz="2800" b="1" dirty="0">
                <a:latin typeface="楷体" pitchFamily="49" charset="-122"/>
                <a:ea typeface="楷体" pitchFamily="49" charset="-122"/>
              </a:rPr>
              <a:t>T</a:t>
            </a:r>
            <a:r>
              <a:rPr lang="en-US" altLang="zh-CN" sz="2800" b="1" baseline="-18000" dirty="0">
                <a:latin typeface="楷体" pitchFamily="49" charset="-122"/>
                <a:ea typeface="楷体" pitchFamily="49" charset="-122"/>
              </a:rPr>
              <a:t>1</a:t>
            </a:r>
            <a:r>
              <a:rPr lang="zh-CN" altLang="en-US" sz="2800" b="1" dirty="0">
                <a:latin typeface="楷体" pitchFamily="49" charset="-122"/>
                <a:ea typeface="楷体" pitchFamily="49" charset="-122"/>
              </a:rPr>
              <a:t>的根</a:t>
            </a:r>
            <a:r>
              <a:rPr lang="en-US" altLang="zh-CN" sz="2800" b="1" dirty="0">
                <a:latin typeface="楷体" pitchFamily="49" charset="-122"/>
                <a:ea typeface="楷体" pitchFamily="49" charset="-122"/>
              </a:rPr>
              <a:t>root(T</a:t>
            </a:r>
            <a:r>
              <a:rPr lang="en-US" altLang="zh-CN" sz="2800" b="1" baseline="-18000" dirty="0">
                <a:latin typeface="楷体" pitchFamily="49" charset="-122"/>
                <a:ea typeface="楷体" pitchFamily="49" charset="-122"/>
              </a:rPr>
              <a:t>1</a:t>
            </a:r>
            <a:r>
              <a:rPr lang="en-US" altLang="zh-CN" sz="2800" b="1" dirty="0">
                <a:latin typeface="楷体" pitchFamily="49" charset="-122"/>
                <a:ea typeface="楷体" pitchFamily="49" charset="-122"/>
              </a:rPr>
              <a:t>)</a:t>
            </a:r>
            <a:r>
              <a:rPr lang="zh-CN" altLang="en-US" sz="2800" b="1" dirty="0">
                <a:latin typeface="楷体" pitchFamily="49" charset="-122"/>
                <a:ea typeface="楷体" pitchFamily="49" charset="-122"/>
              </a:rPr>
              <a:t>就是二叉树的根</a:t>
            </a:r>
            <a:r>
              <a:rPr lang="en-US" altLang="zh-CN" sz="2800" b="1" dirty="0">
                <a:latin typeface="楷体" pitchFamily="49" charset="-122"/>
                <a:ea typeface="楷体" pitchFamily="49" charset="-122"/>
              </a:rPr>
              <a:t>root</a:t>
            </a:r>
            <a:r>
              <a:rPr lang="zh-CN" altLang="en-US" sz="2800" b="1" dirty="0">
                <a:latin typeface="楷体" pitchFamily="49" charset="-122"/>
                <a:ea typeface="楷体" pitchFamily="49" charset="-122"/>
              </a:rPr>
              <a:t>， </a:t>
            </a:r>
            <a:r>
              <a:rPr lang="en-US" altLang="zh-CN" sz="2800" b="1" dirty="0">
                <a:latin typeface="楷体" pitchFamily="49" charset="-122"/>
                <a:ea typeface="楷体" pitchFamily="49" charset="-122"/>
              </a:rPr>
              <a:t>T</a:t>
            </a:r>
            <a:r>
              <a:rPr lang="en-US" altLang="zh-CN" sz="2800" b="1" baseline="-18000" dirty="0">
                <a:latin typeface="楷体" pitchFamily="49" charset="-122"/>
                <a:ea typeface="楷体" pitchFamily="49" charset="-122"/>
              </a:rPr>
              <a:t>1</a:t>
            </a:r>
            <a:r>
              <a:rPr lang="zh-CN" altLang="en-US" sz="2800" b="1" dirty="0">
                <a:latin typeface="楷体" pitchFamily="49" charset="-122"/>
                <a:ea typeface="楷体" pitchFamily="49" charset="-122"/>
              </a:rPr>
              <a:t>中根结点的子森林</a:t>
            </a:r>
            <a:r>
              <a:rPr lang="en-US" altLang="zh-CN" sz="2800" b="1" dirty="0">
                <a:latin typeface="楷体" pitchFamily="49" charset="-122"/>
                <a:ea typeface="楷体" pitchFamily="49" charset="-122"/>
              </a:rPr>
              <a:t>F</a:t>
            </a:r>
            <a:r>
              <a:rPr lang="en-US" altLang="zh-CN" sz="2800" b="1" baseline="-18000" dirty="0">
                <a:latin typeface="楷体" pitchFamily="49" charset="-122"/>
                <a:ea typeface="楷体" pitchFamily="49" charset="-122"/>
              </a:rPr>
              <a:t>1</a:t>
            </a:r>
            <a:r>
              <a:rPr lang="zh-CN" altLang="en-US" sz="2800" b="1" dirty="0">
                <a:latin typeface="楷体" pitchFamily="49" charset="-122"/>
                <a:ea typeface="楷体" pitchFamily="49" charset="-122"/>
              </a:rPr>
              <a:t>是由树</a:t>
            </a:r>
            <a:r>
              <a:rPr lang="en-US" altLang="zh-CN" sz="2800" b="1" dirty="0">
                <a:latin typeface="楷体" pitchFamily="49" charset="-122"/>
                <a:ea typeface="楷体" pitchFamily="49" charset="-122"/>
              </a:rPr>
              <a:t>B</a:t>
            </a:r>
            <a:r>
              <a:rPr lang="zh-CN" altLang="en-US" sz="2800" b="1" dirty="0">
                <a:latin typeface="楷体" pitchFamily="49" charset="-122"/>
                <a:ea typeface="楷体" pitchFamily="49" charset="-122"/>
              </a:rPr>
              <a:t>的左子树</a:t>
            </a:r>
            <a:r>
              <a:rPr lang="en-US" altLang="zh-CN" sz="2800" b="1" dirty="0">
                <a:latin typeface="楷体" pitchFamily="49" charset="-122"/>
                <a:ea typeface="楷体" pitchFamily="49" charset="-122"/>
              </a:rPr>
              <a:t>LB</a:t>
            </a:r>
            <a:r>
              <a:rPr lang="zh-CN" altLang="en-US" sz="2800" b="1" dirty="0">
                <a:latin typeface="楷体" pitchFamily="49" charset="-122"/>
                <a:ea typeface="楷体" pitchFamily="49" charset="-122"/>
              </a:rPr>
              <a:t>转换而成的森林；</a:t>
            </a:r>
            <a:r>
              <a:rPr lang="en-US" altLang="zh-CN" sz="2800" b="1" dirty="0">
                <a:latin typeface="楷体" pitchFamily="49" charset="-122"/>
                <a:ea typeface="楷体" pitchFamily="49" charset="-122"/>
              </a:rPr>
              <a:t>F</a:t>
            </a:r>
            <a:r>
              <a:rPr lang="zh-CN" altLang="en-US" sz="2800" b="1" dirty="0">
                <a:latin typeface="楷体" pitchFamily="49" charset="-122"/>
                <a:ea typeface="楷体" pitchFamily="49" charset="-122"/>
              </a:rPr>
              <a:t>中除</a:t>
            </a:r>
            <a:r>
              <a:rPr lang="en-US" altLang="zh-CN" sz="2800" b="1" dirty="0">
                <a:latin typeface="楷体" pitchFamily="49" charset="-122"/>
                <a:ea typeface="楷体" pitchFamily="49" charset="-122"/>
              </a:rPr>
              <a:t>T</a:t>
            </a:r>
            <a:r>
              <a:rPr lang="en-US" altLang="zh-CN" sz="2800" b="1" baseline="-18000" dirty="0">
                <a:latin typeface="楷体" pitchFamily="49" charset="-122"/>
                <a:ea typeface="楷体" pitchFamily="49" charset="-122"/>
              </a:rPr>
              <a:t>1</a:t>
            </a:r>
            <a:r>
              <a:rPr lang="zh-CN" altLang="en-US" sz="2800" b="1" dirty="0">
                <a:latin typeface="楷体" pitchFamily="49" charset="-122"/>
                <a:ea typeface="楷体" pitchFamily="49" charset="-122"/>
              </a:rPr>
              <a:t>外其</a:t>
            </a:r>
            <a:r>
              <a:rPr lang="zh-CN" altLang="en-US" sz="2800" b="1">
                <a:latin typeface="楷体" pitchFamily="49" charset="-122"/>
                <a:ea typeface="楷体" pitchFamily="49" charset="-122"/>
              </a:rPr>
              <a:t>余树</a:t>
            </a:r>
            <a:r>
              <a:rPr lang="zh-CN" altLang="en-US" sz="2800" b="1" smtClean="0">
                <a:latin typeface="楷体" pitchFamily="49" charset="-122"/>
                <a:ea typeface="楷体" pitchFamily="49" charset="-122"/>
              </a:rPr>
              <a:t>组成的</a:t>
            </a:r>
            <a:r>
              <a:rPr lang="zh-CN" altLang="en-US" sz="2800" b="1" dirty="0">
                <a:latin typeface="楷体" pitchFamily="49" charset="-122"/>
                <a:ea typeface="楷体" pitchFamily="49" charset="-122"/>
              </a:rPr>
              <a:t>森林</a:t>
            </a:r>
            <a:r>
              <a:rPr lang="en-US" altLang="zh-CN" sz="2800" b="1" dirty="0">
                <a:latin typeface="楷体" pitchFamily="49" charset="-122"/>
                <a:ea typeface="楷体" pitchFamily="49" charset="-122"/>
              </a:rPr>
              <a:t>F’={T</a:t>
            </a:r>
            <a:r>
              <a:rPr lang="en-US" altLang="zh-CN" sz="2800" b="1" baseline="-18000" dirty="0">
                <a:latin typeface="楷体" pitchFamily="49" charset="-122"/>
                <a:ea typeface="楷体" pitchFamily="49" charset="-122"/>
              </a:rPr>
              <a:t>2</a:t>
            </a:r>
            <a:r>
              <a:rPr lang="en-US" altLang="zh-CN" sz="2800" b="1" dirty="0">
                <a:latin typeface="楷体" pitchFamily="49" charset="-122"/>
                <a:ea typeface="楷体" pitchFamily="49" charset="-122"/>
              </a:rPr>
              <a:t>, T</a:t>
            </a:r>
            <a:r>
              <a:rPr lang="en-US" altLang="zh-CN" sz="2800" b="1" baseline="-18000" dirty="0">
                <a:latin typeface="楷体" pitchFamily="49" charset="-122"/>
                <a:ea typeface="楷体" pitchFamily="49" charset="-122"/>
              </a:rPr>
              <a:t>3</a:t>
            </a:r>
            <a:r>
              <a:rPr lang="en-US" altLang="zh-CN" sz="2800" b="1" dirty="0">
                <a:latin typeface="楷体" pitchFamily="49" charset="-122"/>
                <a:ea typeface="楷体" pitchFamily="49" charset="-122"/>
              </a:rPr>
              <a:t>,</a:t>
            </a:r>
            <a:r>
              <a:rPr lang="en-US" altLang="zh-CN" sz="2800" b="1" dirty="0">
                <a:latin typeface="楷体" pitchFamily="49" charset="-122"/>
                <a:ea typeface="楷体" pitchFamily="49" charset="-122"/>
                <a:cs typeface="Arial Unicode MS" pitchFamily="34" charset="-122"/>
              </a:rPr>
              <a:t>⋯,T</a:t>
            </a:r>
            <a:r>
              <a:rPr lang="en-US" altLang="zh-CN" sz="2800" b="1" baseline="-18000" dirty="0">
                <a:latin typeface="楷体" pitchFamily="49" charset="-122"/>
                <a:ea typeface="楷体" pitchFamily="49" charset="-122"/>
              </a:rPr>
              <a:t>n</a:t>
            </a:r>
            <a:r>
              <a:rPr lang="en-US" altLang="zh-CN" sz="2800" b="1" dirty="0">
                <a:latin typeface="楷体" pitchFamily="49" charset="-122"/>
                <a:ea typeface="楷体" pitchFamily="49" charset="-122"/>
              </a:rPr>
              <a:t>} </a:t>
            </a:r>
            <a:r>
              <a:rPr lang="zh-CN" altLang="en-US" sz="2800" b="1" dirty="0">
                <a:latin typeface="楷体" pitchFamily="49" charset="-122"/>
                <a:ea typeface="楷体" pitchFamily="49" charset="-122"/>
              </a:rPr>
              <a:t>是由</a:t>
            </a:r>
            <a:r>
              <a:rPr lang="en-US" altLang="zh-CN" sz="2800" b="1" dirty="0">
                <a:latin typeface="楷体" pitchFamily="49" charset="-122"/>
                <a:ea typeface="楷体" pitchFamily="49" charset="-122"/>
              </a:rPr>
              <a:t>B</a:t>
            </a:r>
            <a:r>
              <a:rPr lang="zh-CN" altLang="en-US" sz="2800" b="1" dirty="0">
                <a:latin typeface="楷体" pitchFamily="49" charset="-122"/>
                <a:ea typeface="楷体" pitchFamily="49" charset="-122"/>
              </a:rPr>
              <a:t>右子树</a:t>
            </a:r>
            <a:r>
              <a:rPr lang="en-US" altLang="zh-CN" sz="2800" b="1" dirty="0">
                <a:latin typeface="楷体" pitchFamily="49" charset="-122"/>
                <a:ea typeface="楷体" pitchFamily="49" charset="-122"/>
              </a:rPr>
              <a:t>RB</a:t>
            </a:r>
            <a:r>
              <a:rPr lang="zh-CN" altLang="en-US" sz="2800" b="1" dirty="0">
                <a:latin typeface="楷体" pitchFamily="49" charset="-122"/>
                <a:ea typeface="楷体" pitchFamily="49" charset="-122"/>
              </a:rPr>
              <a:t>转换得到的森林。</a:t>
            </a:r>
          </a:p>
          <a:p>
            <a:pPr eaLnBrk="1" hangingPunct="1">
              <a:lnSpc>
                <a:spcPct val="110000"/>
              </a:lnSpc>
              <a:spcBef>
                <a:spcPct val="20000"/>
              </a:spcBef>
              <a:buClr>
                <a:schemeClr val="accent2"/>
              </a:buClr>
              <a:buSzPct val="80000"/>
              <a:buFont typeface="Wingdings" pitchFamily="2" charset="2"/>
              <a:buNone/>
            </a:pPr>
            <a:r>
              <a:rPr lang="zh-CN" altLang="en-US" sz="2800" b="1" dirty="0">
                <a:latin typeface="楷体" pitchFamily="49" charset="-122"/>
                <a:ea typeface="楷体" pitchFamily="49" charset="-122"/>
              </a:rPr>
              <a:t>    上述转换规则是递归的，可以写出其递归算法。以下给出具体的还原步骤。</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1000125" y="274638"/>
            <a:ext cx="7215188" cy="1143000"/>
          </a:xfrm>
        </p:spPr>
        <p:txBody>
          <a:bodyPr/>
          <a:lstStyle/>
          <a:p>
            <a:pPr eaLnBrk="1" hangingPunct="1"/>
            <a:r>
              <a:rPr lang="zh-CN" altLang="en-US" dirty="0" smtClean="0"/>
              <a:t>基本概念</a:t>
            </a:r>
          </a:p>
        </p:txBody>
      </p:sp>
      <p:sp>
        <p:nvSpPr>
          <p:cNvPr id="17411" name="Rectangle 3"/>
          <p:cNvSpPr>
            <a:spLocks noGrp="1" noChangeArrowheads="1"/>
          </p:cNvSpPr>
          <p:nvPr>
            <p:ph idx="1"/>
          </p:nvPr>
        </p:nvSpPr>
        <p:spPr>
          <a:xfrm>
            <a:off x="1000125" y="1600200"/>
            <a:ext cx="7215188" cy="4525963"/>
          </a:xfrm>
        </p:spPr>
        <p:txBody>
          <a:bodyPr/>
          <a:lstStyle/>
          <a:p>
            <a:pPr eaLnBrk="1" hangingPunct="1"/>
            <a:r>
              <a:rPr lang="zh-CN" altLang="en-US" dirty="0" smtClean="0">
                <a:solidFill>
                  <a:srgbClr val="0000FF"/>
                </a:solidFill>
              </a:rPr>
              <a:t>有序树</a:t>
            </a:r>
            <a:r>
              <a:rPr lang="zh-CN" altLang="en-US" dirty="0" smtClean="0"/>
              <a:t>：</a:t>
            </a:r>
            <a:r>
              <a:rPr lang="en-US" altLang="zh-CN" dirty="0" smtClean="0"/>
              <a:t>(</a:t>
            </a:r>
            <a:r>
              <a:rPr lang="zh-CN" altLang="en-US" dirty="0" smtClean="0"/>
              <a:t>树中每一个</a:t>
            </a:r>
            <a:r>
              <a:rPr lang="en-US" altLang="zh-CN" dirty="0" smtClean="0"/>
              <a:t>)</a:t>
            </a:r>
            <a:r>
              <a:rPr lang="zh-CN" altLang="en-US" dirty="0" smtClean="0"/>
              <a:t>结点的各棵子树按一定的次序从左向右排列的树。</a:t>
            </a:r>
          </a:p>
          <a:p>
            <a:pPr eaLnBrk="1" hangingPunct="1"/>
            <a:r>
              <a:rPr lang="zh-CN" altLang="en-US" dirty="0" smtClean="0">
                <a:solidFill>
                  <a:srgbClr val="0000FF"/>
                </a:solidFill>
              </a:rPr>
              <a:t>无序树</a:t>
            </a:r>
            <a:r>
              <a:rPr lang="zh-CN" altLang="en-US" dirty="0" smtClean="0"/>
              <a:t>：结点各子树与次序无关的树。</a:t>
            </a:r>
          </a:p>
          <a:p>
            <a:pPr eaLnBrk="1" hangingPunct="1">
              <a:buFont typeface="Wingdings" pitchFamily="2" charset="2"/>
              <a:buNone/>
            </a:pPr>
            <a:r>
              <a:rPr lang="zh-CN" altLang="en-US" dirty="0" smtClean="0">
                <a:solidFill>
                  <a:srgbClr val="006600"/>
                </a:solidFill>
              </a:rPr>
              <a:t>	例如，</a:t>
            </a:r>
          </a:p>
          <a:p>
            <a:pPr eaLnBrk="1" hangingPunct="1">
              <a:buFont typeface="Wingdings" pitchFamily="2" charset="2"/>
              <a:buNone/>
            </a:pPr>
            <a:r>
              <a:rPr lang="zh-CN" altLang="en-US" dirty="0" smtClean="0"/>
              <a:t>	对于有序树：</a:t>
            </a:r>
            <a:r>
              <a:rPr lang="en-US" altLang="zh-CN" dirty="0" smtClean="0"/>
              <a:t>A(B, C)≠A(C, B)</a:t>
            </a:r>
          </a:p>
          <a:p>
            <a:pPr eaLnBrk="1" hangingPunct="1">
              <a:buFont typeface="Wingdings" pitchFamily="2" charset="2"/>
              <a:buNone/>
            </a:pPr>
            <a:r>
              <a:rPr lang="en-US" altLang="zh-CN" dirty="0" smtClean="0"/>
              <a:t>	</a:t>
            </a:r>
            <a:r>
              <a:rPr lang="zh-CN" altLang="en-US" dirty="0" smtClean="0"/>
              <a:t>对于无序树：</a:t>
            </a:r>
            <a:r>
              <a:rPr lang="en-US" altLang="zh-CN" dirty="0" smtClean="0"/>
              <a:t>A(B, C) = A(C, B)</a:t>
            </a:r>
            <a:r>
              <a:rPr lang="zh-CN" altLang="en-US" dirty="0" smtClean="0"/>
              <a:t>。</a:t>
            </a:r>
          </a:p>
        </p:txBody>
      </p:sp>
      <p:sp>
        <p:nvSpPr>
          <p:cNvPr id="17412" name="灯片编号占位符 1"/>
          <p:cNvSpPr>
            <a:spLocks noGrp="1"/>
          </p:cNvSpPr>
          <p:nvPr>
            <p:ph type="sldNum" sz="quarter" idx="10"/>
          </p:nvPr>
        </p:nvSpPr>
        <p:spPr>
          <a:noFill/>
        </p:spPr>
        <p:txBody>
          <a:bodyPr/>
          <a:lstStyle/>
          <a:p>
            <a:fld id="{938E88E9-45E6-45A4-A4EB-B275BDD13FB0}" type="slidenum">
              <a:rPr lang="zh-CN" altLang="en-US" smtClean="0"/>
              <a:pPr/>
              <a:t>15</a:t>
            </a:fld>
            <a:endParaRPr lang="en-US" altLang="zh-CN" smtClean="0"/>
          </a:p>
        </p:txBody>
      </p:sp>
    </p:spTree>
  </p:cSld>
  <p:clrMapOvr>
    <a:masterClrMapping/>
  </p:clrMapOvr>
  <p:transition/>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242" name="Rectangle 2"/>
          <p:cNvSpPr>
            <a:spLocks noChangeArrowheads="1"/>
          </p:cNvSpPr>
          <p:nvPr/>
        </p:nvSpPr>
        <p:spPr bwMode="auto">
          <a:xfrm>
            <a:off x="152400" y="152400"/>
            <a:ext cx="8839200" cy="306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533400" lvl="1" eaLnBrk="1" hangingPunct="1">
              <a:lnSpc>
                <a:spcPct val="110000"/>
              </a:lnSpc>
              <a:spcBef>
                <a:spcPct val="20000"/>
              </a:spcBef>
              <a:buClr>
                <a:schemeClr val="accent2"/>
              </a:buClr>
              <a:buSzPct val="80000"/>
              <a:buFont typeface="Wingdings" pitchFamily="2" charset="2"/>
              <a:buNone/>
            </a:pPr>
            <a:r>
              <a:rPr lang="zh-CN" altLang="en-US" sz="2800" b="1" dirty="0">
                <a:latin typeface="楷体" pitchFamily="49" charset="-122"/>
                <a:ea typeface="楷体" pitchFamily="49" charset="-122"/>
              </a:rPr>
              <a:t>①  </a:t>
            </a:r>
            <a:r>
              <a:rPr lang="zh-CN" altLang="en-US" sz="2800" b="1" dirty="0">
                <a:solidFill>
                  <a:schemeClr val="folHlink"/>
                </a:solidFill>
                <a:latin typeface="楷体" pitchFamily="49" charset="-122"/>
                <a:ea typeface="楷体" pitchFamily="49" charset="-122"/>
              </a:rPr>
              <a:t>去连线</a:t>
            </a:r>
            <a:r>
              <a:rPr lang="zh-CN" altLang="en-US" sz="2800" b="1" dirty="0">
                <a:latin typeface="楷体" pitchFamily="49" charset="-122"/>
                <a:ea typeface="楷体" pitchFamily="49" charset="-122"/>
              </a:rPr>
              <a:t>。将二叉树</a:t>
            </a:r>
            <a:r>
              <a:rPr lang="en-US" altLang="zh-CN" sz="2800" b="1" dirty="0">
                <a:latin typeface="楷体" pitchFamily="49" charset="-122"/>
                <a:ea typeface="楷体" pitchFamily="49" charset="-122"/>
              </a:rPr>
              <a:t>B</a:t>
            </a:r>
            <a:r>
              <a:rPr lang="zh-CN" altLang="en-US" sz="2800" b="1" dirty="0">
                <a:latin typeface="楷体" pitchFamily="49" charset="-122"/>
                <a:ea typeface="楷体" pitchFamily="49" charset="-122"/>
              </a:rPr>
              <a:t>的根结点与其右子结点以及沿右子结点链方向的所有右子结点的连线全部去掉，得到若干棵孤立的二叉树，每一棵就是原来森林</a:t>
            </a:r>
            <a:r>
              <a:rPr lang="en-US" altLang="zh-CN" sz="2800" b="1" dirty="0">
                <a:latin typeface="楷体" pitchFamily="49" charset="-122"/>
                <a:ea typeface="楷体" pitchFamily="49" charset="-122"/>
              </a:rPr>
              <a:t>F</a:t>
            </a:r>
            <a:r>
              <a:rPr lang="zh-CN" altLang="en-US" sz="2800" b="1" dirty="0">
                <a:latin typeface="楷体" pitchFamily="49" charset="-122"/>
                <a:ea typeface="楷体" pitchFamily="49" charset="-122"/>
              </a:rPr>
              <a:t>中的树依次对应的二叉树，</a:t>
            </a:r>
            <a:r>
              <a:rPr lang="zh-CN" altLang="en-US" sz="2800" b="1" dirty="0" smtClean="0">
                <a:latin typeface="楷体" pitchFamily="49" charset="-122"/>
                <a:ea typeface="楷体" pitchFamily="49" charset="-122"/>
              </a:rPr>
              <a:t>如下图</a:t>
            </a:r>
            <a:r>
              <a:rPr lang="en-US" altLang="zh-CN" sz="2800" b="1" dirty="0" smtClean="0">
                <a:latin typeface="楷体" pitchFamily="49" charset="-122"/>
                <a:ea typeface="楷体" pitchFamily="49" charset="-122"/>
              </a:rPr>
              <a:t>(</a:t>
            </a:r>
            <a:r>
              <a:rPr lang="en-US" altLang="zh-CN" sz="2800" b="1" dirty="0">
                <a:latin typeface="楷体" pitchFamily="49" charset="-122"/>
                <a:ea typeface="楷体" pitchFamily="49" charset="-122"/>
              </a:rPr>
              <a:t>b)</a:t>
            </a:r>
            <a:r>
              <a:rPr lang="zh-CN" altLang="en-US" sz="2800" b="1" dirty="0">
                <a:latin typeface="楷体" pitchFamily="49" charset="-122"/>
                <a:ea typeface="楷体" pitchFamily="49" charset="-122"/>
              </a:rPr>
              <a:t>所示。</a:t>
            </a:r>
          </a:p>
          <a:p>
            <a:pPr marL="533400" lvl="1" eaLnBrk="1" hangingPunct="1">
              <a:lnSpc>
                <a:spcPct val="110000"/>
              </a:lnSpc>
              <a:spcBef>
                <a:spcPct val="20000"/>
              </a:spcBef>
              <a:buClr>
                <a:schemeClr val="accent2"/>
              </a:buClr>
              <a:buSzPct val="80000"/>
              <a:buFont typeface="Wingdings" pitchFamily="2" charset="2"/>
              <a:buNone/>
            </a:pPr>
            <a:r>
              <a:rPr lang="zh-CN" altLang="en-US" sz="2800" b="1" dirty="0">
                <a:latin typeface="楷体" pitchFamily="49" charset="-122"/>
                <a:ea typeface="楷体" pitchFamily="49" charset="-122"/>
              </a:rPr>
              <a:t>②  </a:t>
            </a:r>
            <a:r>
              <a:rPr lang="zh-CN" altLang="en-US" sz="2800" b="1" dirty="0">
                <a:solidFill>
                  <a:schemeClr val="folHlink"/>
                </a:solidFill>
                <a:latin typeface="楷体" pitchFamily="49" charset="-122"/>
                <a:ea typeface="楷体" pitchFamily="49" charset="-122"/>
              </a:rPr>
              <a:t>二叉树的还原</a:t>
            </a:r>
            <a:r>
              <a:rPr lang="zh-CN" altLang="en-US" sz="2800" b="1" dirty="0">
                <a:latin typeface="楷体" pitchFamily="49" charset="-122"/>
                <a:ea typeface="楷体" pitchFamily="49" charset="-122"/>
              </a:rPr>
              <a:t>。将各棵孤立的二叉树按二叉树还原为树的方法还原成一般的树，</a:t>
            </a:r>
            <a:r>
              <a:rPr lang="zh-CN" altLang="en-US" sz="2800" b="1" dirty="0" smtClean="0">
                <a:latin typeface="楷体" pitchFamily="49" charset="-122"/>
                <a:ea typeface="楷体" pitchFamily="49" charset="-122"/>
              </a:rPr>
              <a:t>如下图</a:t>
            </a:r>
            <a:r>
              <a:rPr lang="en-US" altLang="zh-CN" sz="2800" b="1" dirty="0" smtClean="0">
                <a:latin typeface="楷体" pitchFamily="49" charset="-122"/>
                <a:ea typeface="楷体" pitchFamily="49" charset="-122"/>
              </a:rPr>
              <a:t>(c</a:t>
            </a:r>
            <a:r>
              <a:rPr lang="en-US" altLang="zh-CN" sz="2800" b="1" dirty="0">
                <a:latin typeface="楷体" pitchFamily="49" charset="-122"/>
                <a:ea typeface="楷体" pitchFamily="49" charset="-122"/>
              </a:rPr>
              <a:t>)</a:t>
            </a:r>
            <a:r>
              <a:rPr lang="zh-CN" altLang="en-US" sz="2800" b="1" dirty="0">
                <a:latin typeface="楷体" pitchFamily="49" charset="-122"/>
                <a:ea typeface="楷体" pitchFamily="49" charset="-122"/>
              </a:rPr>
              <a:t>所示。</a:t>
            </a:r>
          </a:p>
        </p:txBody>
      </p:sp>
      <p:grpSp>
        <p:nvGrpSpPr>
          <p:cNvPr id="2" name="Group 3"/>
          <p:cNvGrpSpPr>
            <a:grpSpLocks/>
          </p:cNvGrpSpPr>
          <p:nvPr/>
        </p:nvGrpSpPr>
        <p:grpSpPr bwMode="auto">
          <a:xfrm>
            <a:off x="250825" y="3284538"/>
            <a:ext cx="8648700" cy="3095625"/>
            <a:chOff x="0" y="0"/>
            <a:chExt cx="5448" cy="1950"/>
          </a:xfrm>
        </p:grpSpPr>
        <p:sp>
          <p:nvSpPr>
            <p:cNvPr id="394244" name="Rectangle 4"/>
            <p:cNvSpPr>
              <a:spLocks noChangeArrowheads="1"/>
            </p:cNvSpPr>
            <p:nvPr/>
          </p:nvSpPr>
          <p:spPr bwMode="auto">
            <a:xfrm>
              <a:off x="1487" y="1723"/>
              <a:ext cx="2374"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zh-CN" altLang="en-US" sz="2000" b="1" dirty="0" smtClean="0">
                  <a:latin typeface="楷体" pitchFamily="49" charset="-122"/>
                  <a:ea typeface="楷体" pitchFamily="49" charset="-122"/>
                </a:rPr>
                <a:t>图</a:t>
              </a:r>
              <a:r>
                <a:rPr lang="en-US" altLang="zh-CN" sz="2000" b="1" dirty="0" smtClean="0">
                  <a:latin typeface="楷体" pitchFamily="49" charset="-122"/>
                  <a:ea typeface="楷体" pitchFamily="49" charset="-122"/>
                </a:rPr>
                <a:t> </a:t>
              </a:r>
              <a:r>
                <a:rPr lang="zh-CN" altLang="en-US" sz="2000" b="1" dirty="0" smtClean="0">
                  <a:latin typeface="楷体" pitchFamily="49" charset="-122"/>
                  <a:ea typeface="楷体" pitchFamily="49" charset="-122"/>
                </a:rPr>
                <a:t>二叉树</a:t>
              </a:r>
              <a:r>
                <a:rPr lang="zh-CN" altLang="en-US" sz="2000" b="1" dirty="0">
                  <a:latin typeface="楷体" pitchFamily="49" charset="-122"/>
                  <a:ea typeface="楷体" pitchFamily="49" charset="-122"/>
                </a:rPr>
                <a:t>还原成森林的过程</a:t>
              </a:r>
            </a:p>
          </p:txBody>
        </p:sp>
        <p:grpSp>
          <p:nvGrpSpPr>
            <p:cNvPr id="3" name="Group 5"/>
            <p:cNvGrpSpPr>
              <a:grpSpLocks/>
            </p:cNvGrpSpPr>
            <p:nvPr/>
          </p:nvGrpSpPr>
          <p:grpSpPr bwMode="auto">
            <a:xfrm>
              <a:off x="3528" y="144"/>
              <a:ext cx="1920" cy="1390"/>
              <a:chOff x="0" y="0"/>
              <a:chExt cx="1920" cy="1390"/>
            </a:xfrm>
          </p:grpSpPr>
          <p:grpSp>
            <p:nvGrpSpPr>
              <p:cNvPr id="4" name="Group 6"/>
              <p:cNvGrpSpPr>
                <a:grpSpLocks/>
              </p:cNvGrpSpPr>
              <p:nvPr/>
            </p:nvGrpSpPr>
            <p:grpSpPr bwMode="auto">
              <a:xfrm>
                <a:off x="0" y="11"/>
                <a:ext cx="665" cy="1115"/>
                <a:chOff x="0" y="0"/>
                <a:chExt cx="665" cy="1115"/>
              </a:xfrm>
            </p:grpSpPr>
            <p:sp>
              <p:nvSpPr>
                <p:cNvPr id="394247" name="Oval 7"/>
                <p:cNvSpPr>
                  <a:spLocks noChangeArrowheads="1"/>
                </p:cNvSpPr>
                <p:nvPr/>
              </p:nvSpPr>
              <p:spPr bwMode="auto">
                <a:xfrm>
                  <a:off x="241" y="0"/>
                  <a:ext cx="249" cy="227"/>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A</a:t>
                  </a:r>
                </a:p>
              </p:txBody>
            </p:sp>
            <p:sp>
              <p:nvSpPr>
                <p:cNvPr id="394248" name="Oval 8"/>
                <p:cNvSpPr>
                  <a:spLocks noChangeArrowheads="1"/>
                </p:cNvSpPr>
                <p:nvPr/>
              </p:nvSpPr>
              <p:spPr bwMode="auto">
                <a:xfrm>
                  <a:off x="416" y="440"/>
                  <a:ext cx="249" cy="227"/>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C</a:t>
                  </a:r>
                </a:p>
              </p:txBody>
            </p:sp>
            <p:sp>
              <p:nvSpPr>
                <p:cNvPr id="394249" name="Oval 9"/>
                <p:cNvSpPr>
                  <a:spLocks noChangeArrowheads="1"/>
                </p:cNvSpPr>
                <p:nvPr/>
              </p:nvSpPr>
              <p:spPr bwMode="auto">
                <a:xfrm>
                  <a:off x="0" y="440"/>
                  <a:ext cx="249" cy="227"/>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B</a:t>
                  </a:r>
                </a:p>
              </p:txBody>
            </p:sp>
            <p:sp>
              <p:nvSpPr>
                <p:cNvPr id="394250" name="Oval 10"/>
                <p:cNvSpPr>
                  <a:spLocks noChangeArrowheads="1"/>
                </p:cNvSpPr>
                <p:nvPr/>
              </p:nvSpPr>
              <p:spPr bwMode="auto">
                <a:xfrm>
                  <a:off x="409" y="888"/>
                  <a:ext cx="249" cy="227"/>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D</a:t>
                  </a:r>
                </a:p>
              </p:txBody>
            </p:sp>
            <p:sp>
              <p:nvSpPr>
                <p:cNvPr id="394251" name="Line 11"/>
                <p:cNvSpPr>
                  <a:spLocks noChangeShapeType="1"/>
                </p:cNvSpPr>
                <p:nvPr/>
              </p:nvSpPr>
              <p:spPr bwMode="auto">
                <a:xfrm flipH="1">
                  <a:off x="129" y="208"/>
                  <a:ext cx="159" cy="227"/>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94252" name="Line 12"/>
                <p:cNvSpPr>
                  <a:spLocks noChangeShapeType="1"/>
                </p:cNvSpPr>
                <p:nvPr/>
              </p:nvSpPr>
              <p:spPr bwMode="auto">
                <a:xfrm>
                  <a:off x="417" y="208"/>
                  <a:ext cx="136" cy="227"/>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94253" name="Line 13"/>
                <p:cNvSpPr>
                  <a:spLocks noChangeShapeType="1"/>
                </p:cNvSpPr>
                <p:nvPr/>
              </p:nvSpPr>
              <p:spPr bwMode="auto">
                <a:xfrm>
                  <a:off x="537" y="664"/>
                  <a:ext cx="0" cy="227"/>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grpSp>
          <p:sp>
            <p:nvSpPr>
              <p:cNvPr id="394254" name="Oval 14"/>
              <p:cNvSpPr>
                <a:spLocks noChangeArrowheads="1"/>
              </p:cNvSpPr>
              <p:nvPr/>
            </p:nvSpPr>
            <p:spPr bwMode="auto">
              <a:xfrm>
                <a:off x="1671" y="11"/>
                <a:ext cx="249" cy="227"/>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M</a:t>
                </a:r>
              </a:p>
            </p:txBody>
          </p:sp>
          <p:grpSp>
            <p:nvGrpSpPr>
              <p:cNvPr id="5" name="Group 15"/>
              <p:cNvGrpSpPr>
                <a:grpSpLocks/>
              </p:cNvGrpSpPr>
              <p:nvPr/>
            </p:nvGrpSpPr>
            <p:grpSpPr bwMode="auto">
              <a:xfrm>
                <a:off x="816" y="0"/>
                <a:ext cx="807" cy="1115"/>
                <a:chOff x="0" y="0"/>
                <a:chExt cx="807" cy="1115"/>
              </a:xfrm>
            </p:grpSpPr>
            <p:sp>
              <p:nvSpPr>
                <p:cNvPr id="394256" name="Oval 16"/>
                <p:cNvSpPr>
                  <a:spLocks noChangeArrowheads="1"/>
                </p:cNvSpPr>
                <p:nvPr/>
              </p:nvSpPr>
              <p:spPr bwMode="auto">
                <a:xfrm>
                  <a:off x="296" y="0"/>
                  <a:ext cx="249" cy="227"/>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G</a:t>
                  </a:r>
                </a:p>
              </p:txBody>
            </p:sp>
            <p:sp>
              <p:nvSpPr>
                <p:cNvPr id="394257" name="Oval 17"/>
                <p:cNvSpPr>
                  <a:spLocks noChangeArrowheads="1"/>
                </p:cNvSpPr>
                <p:nvPr/>
              </p:nvSpPr>
              <p:spPr bwMode="auto">
                <a:xfrm>
                  <a:off x="16" y="440"/>
                  <a:ext cx="249" cy="227"/>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L</a:t>
                  </a:r>
                </a:p>
              </p:txBody>
            </p:sp>
            <p:sp>
              <p:nvSpPr>
                <p:cNvPr id="394258" name="Oval 18"/>
                <p:cNvSpPr>
                  <a:spLocks noChangeArrowheads="1"/>
                </p:cNvSpPr>
                <p:nvPr/>
              </p:nvSpPr>
              <p:spPr bwMode="auto">
                <a:xfrm>
                  <a:off x="0" y="888"/>
                  <a:ext cx="249" cy="227"/>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H</a:t>
                  </a:r>
                </a:p>
              </p:txBody>
            </p:sp>
            <p:sp>
              <p:nvSpPr>
                <p:cNvPr id="394259" name="Line 19"/>
                <p:cNvSpPr>
                  <a:spLocks noChangeShapeType="1"/>
                </p:cNvSpPr>
                <p:nvPr/>
              </p:nvSpPr>
              <p:spPr bwMode="auto">
                <a:xfrm flipH="1">
                  <a:off x="161" y="208"/>
                  <a:ext cx="181" cy="227"/>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94260" name="Line 20"/>
                <p:cNvSpPr>
                  <a:spLocks noChangeShapeType="1"/>
                </p:cNvSpPr>
                <p:nvPr/>
              </p:nvSpPr>
              <p:spPr bwMode="auto">
                <a:xfrm>
                  <a:off x="480" y="208"/>
                  <a:ext cx="181" cy="227"/>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94261" name="Line 21"/>
                <p:cNvSpPr>
                  <a:spLocks noChangeShapeType="1"/>
                </p:cNvSpPr>
                <p:nvPr/>
              </p:nvSpPr>
              <p:spPr bwMode="auto">
                <a:xfrm>
                  <a:off x="128" y="664"/>
                  <a:ext cx="0" cy="227"/>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94262" name="Oval 22"/>
                <p:cNvSpPr>
                  <a:spLocks noChangeArrowheads="1"/>
                </p:cNvSpPr>
                <p:nvPr/>
              </p:nvSpPr>
              <p:spPr bwMode="auto">
                <a:xfrm>
                  <a:off x="558" y="440"/>
                  <a:ext cx="249" cy="227"/>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K</a:t>
                  </a:r>
                </a:p>
              </p:txBody>
            </p:sp>
          </p:grpSp>
          <p:sp>
            <p:nvSpPr>
              <p:cNvPr id="394263" name="Rectangle 23"/>
              <p:cNvSpPr>
                <a:spLocks noChangeArrowheads="1"/>
              </p:cNvSpPr>
              <p:nvPr/>
            </p:nvSpPr>
            <p:spPr bwMode="auto">
              <a:xfrm>
                <a:off x="325" y="1163"/>
                <a:ext cx="1211"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sz="2000" b="1" dirty="0">
                    <a:latin typeface="楷体" pitchFamily="49" charset="-122"/>
                    <a:ea typeface="楷体" pitchFamily="49" charset="-122"/>
                  </a:rPr>
                  <a:t>(c</a:t>
                </a:r>
                <a:r>
                  <a:rPr lang="en-US" altLang="zh-CN" sz="2000" b="1" dirty="0" smtClean="0">
                    <a:latin typeface="楷体" pitchFamily="49" charset="-122"/>
                    <a:ea typeface="楷体" pitchFamily="49" charset="-122"/>
                  </a:rPr>
                  <a:t>)</a:t>
                </a:r>
                <a:r>
                  <a:rPr lang="zh-CN" altLang="en-US" sz="2000" b="1" dirty="0" smtClean="0">
                    <a:latin typeface="楷体" pitchFamily="49" charset="-122"/>
                    <a:ea typeface="楷体" pitchFamily="49" charset="-122"/>
                  </a:rPr>
                  <a:t>还原</a:t>
                </a:r>
                <a:r>
                  <a:rPr lang="zh-CN" altLang="en-US" sz="2000" b="1" dirty="0">
                    <a:latin typeface="楷体" pitchFamily="49" charset="-122"/>
                    <a:ea typeface="楷体" pitchFamily="49" charset="-122"/>
                  </a:rPr>
                  <a:t>成森林</a:t>
                </a:r>
              </a:p>
            </p:txBody>
          </p:sp>
        </p:grpSp>
        <p:grpSp>
          <p:nvGrpSpPr>
            <p:cNvPr id="6" name="Group 24"/>
            <p:cNvGrpSpPr>
              <a:grpSpLocks/>
            </p:cNvGrpSpPr>
            <p:nvPr/>
          </p:nvGrpSpPr>
          <p:grpSpPr bwMode="auto">
            <a:xfrm>
              <a:off x="0" y="0"/>
              <a:ext cx="1430" cy="1626"/>
              <a:chOff x="0" y="0"/>
              <a:chExt cx="1430" cy="1626"/>
            </a:xfrm>
          </p:grpSpPr>
          <p:sp>
            <p:nvSpPr>
              <p:cNvPr id="394265" name="Rectangle 25"/>
              <p:cNvSpPr>
                <a:spLocks noChangeArrowheads="1"/>
              </p:cNvSpPr>
              <p:nvPr/>
            </p:nvSpPr>
            <p:spPr bwMode="auto">
              <a:xfrm>
                <a:off x="294" y="1399"/>
                <a:ext cx="816"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457200" indent="-457200" eaLnBrk="1" hangingPunct="1">
                  <a:buFont typeface="Arial" pitchFamily="34" charset="0"/>
                  <a:buNone/>
                </a:pPr>
                <a:r>
                  <a:rPr lang="en-US" altLang="zh-CN" sz="2000" b="1" dirty="0">
                    <a:latin typeface="楷体" pitchFamily="49" charset="-122"/>
                    <a:ea typeface="楷体" pitchFamily="49" charset="-122"/>
                  </a:rPr>
                  <a:t>(a</a:t>
                </a:r>
                <a:r>
                  <a:rPr lang="en-US" altLang="zh-CN" sz="2000" b="1" dirty="0" smtClean="0">
                    <a:latin typeface="楷体" pitchFamily="49" charset="-122"/>
                    <a:ea typeface="楷体" pitchFamily="49" charset="-122"/>
                  </a:rPr>
                  <a:t>)</a:t>
                </a:r>
                <a:r>
                  <a:rPr lang="zh-CN" altLang="en-US" sz="2000" b="1" dirty="0" smtClean="0">
                    <a:latin typeface="楷体" pitchFamily="49" charset="-122"/>
                    <a:ea typeface="楷体" pitchFamily="49" charset="-122"/>
                  </a:rPr>
                  <a:t>二叉树</a:t>
                </a:r>
                <a:endParaRPr lang="zh-CN" altLang="en-US" sz="2000" b="1" dirty="0">
                  <a:latin typeface="楷体" pitchFamily="49" charset="-122"/>
                  <a:ea typeface="楷体" pitchFamily="49" charset="-122"/>
                </a:endParaRPr>
              </a:p>
            </p:txBody>
          </p:sp>
          <p:grpSp>
            <p:nvGrpSpPr>
              <p:cNvPr id="7" name="Group 26"/>
              <p:cNvGrpSpPr>
                <a:grpSpLocks/>
              </p:cNvGrpSpPr>
              <p:nvPr/>
            </p:nvGrpSpPr>
            <p:grpSpPr bwMode="auto">
              <a:xfrm>
                <a:off x="0" y="0"/>
                <a:ext cx="1430" cy="1322"/>
                <a:chOff x="0" y="0"/>
                <a:chExt cx="1430" cy="1322"/>
              </a:xfrm>
            </p:grpSpPr>
            <p:sp>
              <p:nvSpPr>
                <p:cNvPr id="394267" name="Oval 27"/>
                <p:cNvSpPr>
                  <a:spLocks noChangeArrowheads="1"/>
                </p:cNvSpPr>
                <p:nvPr/>
              </p:nvSpPr>
              <p:spPr bwMode="auto">
                <a:xfrm>
                  <a:off x="489" y="0"/>
                  <a:ext cx="249" cy="227"/>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A</a:t>
                  </a:r>
                </a:p>
              </p:txBody>
            </p:sp>
            <p:sp>
              <p:nvSpPr>
                <p:cNvPr id="394268" name="Oval 28"/>
                <p:cNvSpPr>
                  <a:spLocks noChangeArrowheads="1"/>
                </p:cNvSpPr>
                <p:nvPr/>
              </p:nvSpPr>
              <p:spPr bwMode="auto">
                <a:xfrm>
                  <a:off x="0" y="354"/>
                  <a:ext cx="249" cy="227"/>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B</a:t>
                  </a:r>
                </a:p>
              </p:txBody>
            </p:sp>
            <p:sp>
              <p:nvSpPr>
                <p:cNvPr id="394269" name="Oval 29"/>
                <p:cNvSpPr>
                  <a:spLocks noChangeArrowheads="1"/>
                </p:cNvSpPr>
                <p:nvPr/>
              </p:nvSpPr>
              <p:spPr bwMode="auto">
                <a:xfrm>
                  <a:off x="280" y="719"/>
                  <a:ext cx="249" cy="227"/>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C</a:t>
                  </a:r>
                </a:p>
              </p:txBody>
            </p:sp>
            <p:sp>
              <p:nvSpPr>
                <p:cNvPr id="394270" name="Line 30"/>
                <p:cNvSpPr>
                  <a:spLocks noChangeShapeType="1"/>
                </p:cNvSpPr>
                <p:nvPr/>
              </p:nvSpPr>
              <p:spPr bwMode="auto">
                <a:xfrm flipH="1">
                  <a:off x="217" y="178"/>
                  <a:ext cx="296" cy="209"/>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94271" name="Line 31"/>
                <p:cNvSpPr>
                  <a:spLocks noChangeShapeType="1"/>
                </p:cNvSpPr>
                <p:nvPr/>
              </p:nvSpPr>
              <p:spPr bwMode="auto">
                <a:xfrm>
                  <a:off x="200" y="562"/>
                  <a:ext cx="153" cy="158"/>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94272" name="Oval 32"/>
                <p:cNvSpPr>
                  <a:spLocks noChangeArrowheads="1"/>
                </p:cNvSpPr>
                <p:nvPr/>
              </p:nvSpPr>
              <p:spPr bwMode="auto">
                <a:xfrm>
                  <a:off x="16" y="1095"/>
                  <a:ext cx="249" cy="227"/>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D</a:t>
                  </a:r>
                </a:p>
              </p:txBody>
            </p:sp>
            <p:sp>
              <p:nvSpPr>
                <p:cNvPr id="394273" name="Line 33"/>
                <p:cNvSpPr>
                  <a:spLocks noChangeShapeType="1"/>
                </p:cNvSpPr>
                <p:nvPr/>
              </p:nvSpPr>
              <p:spPr bwMode="auto">
                <a:xfrm flipH="1">
                  <a:off x="188" y="927"/>
                  <a:ext cx="137" cy="169"/>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94274" name="Oval 34"/>
                <p:cNvSpPr>
                  <a:spLocks noChangeArrowheads="1"/>
                </p:cNvSpPr>
                <p:nvPr/>
              </p:nvSpPr>
              <p:spPr bwMode="auto">
                <a:xfrm>
                  <a:off x="936" y="354"/>
                  <a:ext cx="249" cy="227"/>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G</a:t>
                  </a:r>
                </a:p>
              </p:txBody>
            </p:sp>
            <p:sp>
              <p:nvSpPr>
                <p:cNvPr id="394275" name="Oval 35"/>
                <p:cNvSpPr>
                  <a:spLocks noChangeArrowheads="1"/>
                </p:cNvSpPr>
                <p:nvPr/>
              </p:nvSpPr>
              <p:spPr bwMode="auto">
                <a:xfrm>
                  <a:off x="664" y="730"/>
                  <a:ext cx="249" cy="227"/>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L</a:t>
                  </a:r>
                </a:p>
              </p:txBody>
            </p:sp>
            <p:sp>
              <p:nvSpPr>
                <p:cNvPr id="394276" name="Oval 36"/>
                <p:cNvSpPr>
                  <a:spLocks noChangeArrowheads="1"/>
                </p:cNvSpPr>
                <p:nvPr/>
              </p:nvSpPr>
              <p:spPr bwMode="auto">
                <a:xfrm>
                  <a:off x="952" y="1095"/>
                  <a:ext cx="249" cy="227"/>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K</a:t>
                  </a:r>
                </a:p>
              </p:txBody>
            </p:sp>
            <p:sp>
              <p:nvSpPr>
                <p:cNvPr id="394277" name="Oval 37"/>
                <p:cNvSpPr>
                  <a:spLocks noChangeArrowheads="1"/>
                </p:cNvSpPr>
                <p:nvPr/>
              </p:nvSpPr>
              <p:spPr bwMode="auto">
                <a:xfrm>
                  <a:off x="385" y="1090"/>
                  <a:ext cx="249" cy="227"/>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H</a:t>
                  </a:r>
                </a:p>
              </p:txBody>
            </p:sp>
            <p:sp>
              <p:nvSpPr>
                <p:cNvPr id="394278" name="Oval 38"/>
                <p:cNvSpPr>
                  <a:spLocks noChangeArrowheads="1"/>
                </p:cNvSpPr>
                <p:nvPr/>
              </p:nvSpPr>
              <p:spPr bwMode="auto">
                <a:xfrm>
                  <a:off x="1181" y="722"/>
                  <a:ext cx="249" cy="227"/>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M</a:t>
                  </a:r>
                </a:p>
              </p:txBody>
            </p:sp>
            <p:sp>
              <p:nvSpPr>
                <p:cNvPr id="394279" name="Line 39"/>
                <p:cNvSpPr>
                  <a:spLocks noChangeShapeType="1"/>
                </p:cNvSpPr>
                <p:nvPr/>
              </p:nvSpPr>
              <p:spPr bwMode="auto">
                <a:xfrm>
                  <a:off x="719" y="184"/>
                  <a:ext cx="272" cy="181"/>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94280" name="Line 40"/>
                <p:cNvSpPr>
                  <a:spLocks noChangeShapeType="1"/>
                </p:cNvSpPr>
                <p:nvPr/>
              </p:nvSpPr>
              <p:spPr bwMode="auto">
                <a:xfrm>
                  <a:off x="1116" y="568"/>
                  <a:ext cx="153" cy="158"/>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94281" name="Line 41"/>
                <p:cNvSpPr>
                  <a:spLocks noChangeShapeType="1"/>
                </p:cNvSpPr>
                <p:nvPr/>
              </p:nvSpPr>
              <p:spPr bwMode="auto">
                <a:xfrm>
                  <a:off x="852" y="944"/>
                  <a:ext cx="153" cy="158"/>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94282" name="Line 42"/>
                <p:cNvSpPr>
                  <a:spLocks noChangeShapeType="1"/>
                </p:cNvSpPr>
                <p:nvPr/>
              </p:nvSpPr>
              <p:spPr bwMode="auto">
                <a:xfrm flipH="1">
                  <a:off x="575" y="939"/>
                  <a:ext cx="137" cy="169"/>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94283" name="Line 43"/>
                <p:cNvSpPr>
                  <a:spLocks noChangeShapeType="1"/>
                </p:cNvSpPr>
                <p:nvPr/>
              </p:nvSpPr>
              <p:spPr bwMode="auto">
                <a:xfrm flipH="1">
                  <a:off x="851" y="568"/>
                  <a:ext cx="137" cy="169"/>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grpSp>
        </p:grpSp>
        <p:grpSp>
          <p:nvGrpSpPr>
            <p:cNvPr id="8" name="Group 44"/>
            <p:cNvGrpSpPr>
              <a:grpSpLocks/>
            </p:cNvGrpSpPr>
            <p:nvPr/>
          </p:nvGrpSpPr>
          <p:grpSpPr bwMode="auto">
            <a:xfrm>
              <a:off x="1781" y="31"/>
              <a:ext cx="1430" cy="1587"/>
              <a:chOff x="0" y="0"/>
              <a:chExt cx="1430" cy="1587"/>
            </a:xfrm>
          </p:grpSpPr>
          <p:sp>
            <p:nvSpPr>
              <p:cNvPr id="394285" name="Rectangle 45"/>
              <p:cNvSpPr>
                <a:spLocks noChangeArrowheads="1"/>
              </p:cNvSpPr>
              <p:nvPr/>
            </p:nvSpPr>
            <p:spPr bwMode="auto">
              <a:xfrm>
                <a:off x="187" y="1360"/>
                <a:ext cx="997"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457200" indent="-457200" eaLnBrk="1" hangingPunct="1">
                  <a:buFont typeface="Arial" pitchFamily="34" charset="0"/>
                  <a:buNone/>
                </a:pPr>
                <a:r>
                  <a:rPr lang="en-US" altLang="zh-CN" sz="2000" b="1" dirty="0">
                    <a:latin typeface="楷体" pitchFamily="49" charset="-122"/>
                    <a:ea typeface="楷体" pitchFamily="49" charset="-122"/>
                  </a:rPr>
                  <a:t>(b</a:t>
                </a:r>
                <a:r>
                  <a:rPr lang="en-US" altLang="zh-CN" sz="2000" b="1" dirty="0" smtClean="0">
                    <a:latin typeface="楷体" pitchFamily="49" charset="-122"/>
                    <a:ea typeface="楷体" pitchFamily="49" charset="-122"/>
                  </a:rPr>
                  <a:t>)</a:t>
                </a:r>
                <a:r>
                  <a:rPr lang="zh-CN" altLang="en-US" sz="2000" b="1" dirty="0" smtClean="0">
                    <a:latin typeface="楷体" pitchFamily="49" charset="-122"/>
                    <a:ea typeface="楷体" pitchFamily="49" charset="-122"/>
                  </a:rPr>
                  <a:t>去</a:t>
                </a:r>
                <a:r>
                  <a:rPr lang="zh-CN" altLang="en-US" sz="2000" b="1" dirty="0">
                    <a:latin typeface="楷体" pitchFamily="49" charset="-122"/>
                    <a:ea typeface="楷体" pitchFamily="49" charset="-122"/>
                  </a:rPr>
                  <a:t>连线后</a:t>
                </a:r>
              </a:p>
            </p:txBody>
          </p:sp>
          <p:grpSp>
            <p:nvGrpSpPr>
              <p:cNvPr id="9" name="Group 46"/>
              <p:cNvGrpSpPr>
                <a:grpSpLocks/>
              </p:cNvGrpSpPr>
              <p:nvPr/>
            </p:nvGrpSpPr>
            <p:grpSpPr bwMode="auto">
              <a:xfrm>
                <a:off x="0" y="0"/>
                <a:ext cx="1430" cy="1322"/>
                <a:chOff x="0" y="0"/>
                <a:chExt cx="1430" cy="1322"/>
              </a:xfrm>
            </p:grpSpPr>
            <p:grpSp>
              <p:nvGrpSpPr>
                <p:cNvPr id="10" name="Group 47"/>
                <p:cNvGrpSpPr>
                  <a:grpSpLocks/>
                </p:cNvGrpSpPr>
                <p:nvPr/>
              </p:nvGrpSpPr>
              <p:grpSpPr bwMode="auto">
                <a:xfrm>
                  <a:off x="0" y="0"/>
                  <a:ext cx="738" cy="1322"/>
                  <a:chOff x="0" y="0"/>
                  <a:chExt cx="738" cy="1322"/>
                </a:xfrm>
              </p:grpSpPr>
              <p:sp>
                <p:nvSpPr>
                  <p:cNvPr id="394288" name="Oval 48"/>
                  <p:cNvSpPr>
                    <a:spLocks noChangeArrowheads="1"/>
                  </p:cNvSpPr>
                  <p:nvPr/>
                </p:nvSpPr>
                <p:spPr bwMode="auto">
                  <a:xfrm>
                    <a:off x="489" y="0"/>
                    <a:ext cx="249" cy="227"/>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A</a:t>
                    </a:r>
                  </a:p>
                </p:txBody>
              </p:sp>
              <p:sp>
                <p:nvSpPr>
                  <p:cNvPr id="394289" name="Oval 49"/>
                  <p:cNvSpPr>
                    <a:spLocks noChangeArrowheads="1"/>
                  </p:cNvSpPr>
                  <p:nvPr/>
                </p:nvSpPr>
                <p:spPr bwMode="auto">
                  <a:xfrm>
                    <a:off x="0" y="354"/>
                    <a:ext cx="249" cy="227"/>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B</a:t>
                    </a:r>
                  </a:p>
                </p:txBody>
              </p:sp>
              <p:sp>
                <p:nvSpPr>
                  <p:cNvPr id="394290" name="Oval 50"/>
                  <p:cNvSpPr>
                    <a:spLocks noChangeArrowheads="1"/>
                  </p:cNvSpPr>
                  <p:nvPr/>
                </p:nvSpPr>
                <p:spPr bwMode="auto">
                  <a:xfrm>
                    <a:off x="280" y="719"/>
                    <a:ext cx="249" cy="227"/>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C</a:t>
                    </a:r>
                  </a:p>
                </p:txBody>
              </p:sp>
              <p:sp>
                <p:nvSpPr>
                  <p:cNvPr id="394291" name="Line 51"/>
                  <p:cNvSpPr>
                    <a:spLocks noChangeShapeType="1"/>
                  </p:cNvSpPr>
                  <p:nvPr/>
                </p:nvSpPr>
                <p:spPr bwMode="auto">
                  <a:xfrm flipH="1">
                    <a:off x="217" y="178"/>
                    <a:ext cx="296" cy="209"/>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94292" name="Line 52"/>
                  <p:cNvSpPr>
                    <a:spLocks noChangeShapeType="1"/>
                  </p:cNvSpPr>
                  <p:nvPr/>
                </p:nvSpPr>
                <p:spPr bwMode="auto">
                  <a:xfrm>
                    <a:off x="200" y="562"/>
                    <a:ext cx="153" cy="158"/>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94293" name="Oval 53"/>
                  <p:cNvSpPr>
                    <a:spLocks noChangeArrowheads="1"/>
                  </p:cNvSpPr>
                  <p:nvPr/>
                </p:nvSpPr>
                <p:spPr bwMode="auto">
                  <a:xfrm>
                    <a:off x="16" y="1095"/>
                    <a:ext cx="249" cy="227"/>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D</a:t>
                    </a:r>
                  </a:p>
                </p:txBody>
              </p:sp>
              <p:sp>
                <p:nvSpPr>
                  <p:cNvPr id="394294" name="Line 54"/>
                  <p:cNvSpPr>
                    <a:spLocks noChangeShapeType="1"/>
                  </p:cNvSpPr>
                  <p:nvPr/>
                </p:nvSpPr>
                <p:spPr bwMode="auto">
                  <a:xfrm flipH="1">
                    <a:off x="188" y="927"/>
                    <a:ext cx="137" cy="169"/>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grpSp>
            <p:sp>
              <p:nvSpPr>
                <p:cNvPr id="394295" name="Oval 55"/>
                <p:cNvSpPr>
                  <a:spLocks noChangeArrowheads="1"/>
                </p:cNvSpPr>
                <p:nvPr/>
              </p:nvSpPr>
              <p:spPr bwMode="auto">
                <a:xfrm>
                  <a:off x="1181" y="722"/>
                  <a:ext cx="249" cy="227"/>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M</a:t>
                  </a:r>
                </a:p>
              </p:txBody>
            </p:sp>
            <p:grpSp>
              <p:nvGrpSpPr>
                <p:cNvPr id="11" name="Group 56"/>
                <p:cNvGrpSpPr>
                  <a:grpSpLocks/>
                </p:cNvGrpSpPr>
                <p:nvPr/>
              </p:nvGrpSpPr>
              <p:grpSpPr bwMode="auto">
                <a:xfrm>
                  <a:off x="385" y="354"/>
                  <a:ext cx="800" cy="968"/>
                  <a:chOff x="0" y="0"/>
                  <a:chExt cx="800" cy="968"/>
                </a:xfrm>
              </p:grpSpPr>
              <p:sp>
                <p:nvSpPr>
                  <p:cNvPr id="394297" name="Oval 57"/>
                  <p:cNvSpPr>
                    <a:spLocks noChangeArrowheads="1"/>
                  </p:cNvSpPr>
                  <p:nvPr/>
                </p:nvSpPr>
                <p:spPr bwMode="auto">
                  <a:xfrm>
                    <a:off x="551" y="0"/>
                    <a:ext cx="249" cy="227"/>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G</a:t>
                    </a:r>
                  </a:p>
                </p:txBody>
              </p:sp>
              <p:sp>
                <p:nvSpPr>
                  <p:cNvPr id="394298" name="Oval 58"/>
                  <p:cNvSpPr>
                    <a:spLocks noChangeArrowheads="1"/>
                  </p:cNvSpPr>
                  <p:nvPr/>
                </p:nvSpPr>
                <p:spPr bwMode="auto">
                  <a:xfrm>
                    <a:off x="279" y="376"/>
                    <a:ext cx="249" cy="227"/>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L</a:t>
                    </a:r>
                  </a:p>
                </p:txBody>
              </p:sp>
              <p:sp>
                <p:nvSpPr>
                  <p:cNvPr id="394299" name="Oval 59"/>
                  <p:cNvSpPr>
                    <a:spLocks noChangeArrowheads="1"/>
                  </p:cNvSpPr>
                  <p:nvPr/>
                </p:nvSpPr>
                <p:spPr bwMode="auto">
                  <a:xfrm>
                    <a:off x="551" y="741"/>
                    <a:ext cx="249" cy="227"/>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K</a:t>
                    </a:r>
                  </a:p>
                </p:txBody>
              </p:sp>
              <p:sp>
                <p:nvSpPr>
                  <p:cNvPr id="394300" name="Oval 60"/>
                  <p:cNvSpPr>
                    <a:spLocks noChangeArrowheads="1"/>
                  </p:cNvSpPr>
                  <p:nvPr/>
                </p:nvSpPr>
                <p:spPr bwMode="auto">
                  <a:xfrm>
                    <a:off x="0" y="736"/>
                    <a:ext cx="249" cy="227"/>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H</a:t>
                    </a:r>
                  </a:p>
                </p:txBody>
              </p:sp>
              <p:sp>
                <p:nvSpPr>
                  <p:cNvPr id="394301" name="Line 61"/>
                  <p:cNvSpPr>
                    <a:spLocks noChangeShapeType="1"/>
                  </p:cNvSpPr>
                  <p:nvPr/>
                </p:nvSpPr>
                <p:spPr bwMode="auto">
                  <a:xfrm>
                    <a:off x="467" y="590"/>
                    <a:ext cx="153" cy="158"/>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94302" name="Line 62"/>
                  <p:cNvSpPr>
                    <a:spLocks noChangeShapeType="1"/>
                  </p:cNvSpPr>
                  <p:nvPr/>
                </p:nvSpPr>
                <p:spPr bwMode="auto">
                  <a:xfrm flipH="1">
                    <a:off x="190" y="585"/>
                    <a:ext cx="137" cy="169"/>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94303" name="Line 63"/>
                  <p:cNvSpPr>
                    <a:spLocks noChangeShapeType="1"/>
                  </p:cNvSpPr>
                  <p:nvPr/>
                </p:nvSpPr>
                <p:spPr bwMode="auto">
                  <a:xfrm flipH="1">
                    <a:off x="466" y="214"/>
                    <a:ext cx="137" cy="169"/>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grpSp>
          </p:grpSp>
        </p:grpSp>
      </p:grpSp>
    </p:spTree>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ChangeArrowheads="1"/>
          </p:cNvSpPr>
          <p:nvPr>
            <p:ph type="title"/>
          </p:nvPr>
        </p:nvSpPr>
        <p:spPr>
          <a:xfrm>
            <a:off x="1000125" y="274638"/>
            <a:ext cx="7215188" cy="1143000"/>
          </a:xfrm>
        </p:spPr>
        <p:txBody>
          <a:bodyPr/>
          <a:lstStyle/>
          <a:p>
            <a:pPr eaLnBrk="1" hangingPunct="1"/>
            <a:r>
              <a:rPr lang="zh-CN" altLang="en-US" smtClean="0"/>
              <a:t>树的先根遍历 </a:t>
            </a:r>
          </a:p>
        </p:txBody>
      </p:sp>
      <p:sp>
        <p:nvSpPr>
          <p:cNvPr id="165891" name="Rectangle 3"/>
          <p:cNvSpPr>
            <a:spLocks noGrp="1" noChangeArrowheads="1"/>
          </p:cNvSpPr>
          <p:nvPr>
            <p:ph idx="1"/>
          </p:nvPr>
        </p:nvSpPr>
        <p:spPr>
          <a:xfrm>
            <a:off x="1000125" y="1600200"/>
            <a:ext cx="7215188" cy="4525963"/>
          </a:xfrm>
        </p:spPr>
        <p:txBody>
          <a:bodyPr/>
          <a:lstStyle/>
          <a:p>
            <a:pPr eaLnBrk="1" hangingPunct="1"/>
            <a:r>
              <a:rPr lang="zh-CN" altLang="en-US" dirty="0" smtClean="0"/>
              <a:t>树非空时，先访问树的根结点，然后依次先根遍历根结点的每一棵子树。</a:t>
            </a:r>
            <a:endParaRPr lang="en-US" altLang="zh-CN" dirty="0" smtClean="0"/>
          </a:p>
          <a:p>
            <a:pPr eaLnBrk="1" hangingPunct="1">
              <a:spcBef>
                <a:spcPts val="0"/>
              </a:spcBef>
              <a:buNone/>
            </a:pPr>
            <a:r>
              <a:rPr lang="en-US" altLang="zh-CN" dirty="0"/>
              <a:t>void </a:t>
            </a:r>
            <a:r>
              <a:rPr lang="en-US" altLang="zh-CN" dirty="0" err="1" smtClean="0"/>
              <a:t>PreTree</a:t>
            </a:r>
            <a:r>
              <a:rPr lang="en-US" altLang="zh-CN" dirty="0" smtClean="0"/>
              <a:t>(</a:t>
            </a:r>
            <a:r>
              <a:rPr lang="en-US" altLang="zh-CN" dirty="0" err="1" smtClean="0"/>
              <a:t>Tcs</a:t>
            </a:r>
            <a:r>
              <a:rPr lang="en-US" altLang="zh-CN" dirty="0" smtClean="0"/>
              <a:t> </a:t>
            </a:r>
            <a:r>
              <a:rPr lang="en-US" altLang="zh-CN" dirty="0"/>
              <a:t>T)</a:t>
            </a:r>
          </a:p>
          <a:p>
            <a:pPr eaLnBrk="1" hangingPunct="1">
              <a:lnSpc>
                <a:spcPct val="100000"/>
              </a:lnSpc>
              <a:spcBef>
                <a:spcPts val="600"/>
              </a:spcBef>
              <a:buNone/>
            </a:pPr>
            <a:r>
              <a:rPr lang="en-US" altLang="zh-CN" dirty="0"/>
              <a:t>{	if(!T) return;</a:t>
            </a:r>
          </a:p>
          <a:p>
            <a:pPr eaLnBrk="1" hangingPunct="1">
              <a:lnSpc>
                <a:spcPct val="100000"/>
              </a:lnSpc>
              <a:spcBef>
                <a:spcPts val="600"/>
              </a:spcBef>
              <a:buNone/>
            </a:pPr>
            <a:r>
              <a:rPr lang="en-US" altLang="zh-CN" dirty="0"/>
              <a:t>	</a:t>
            </a:r>
            <a:r>
              <a:rPr lang="en-US" altLang="zh-CN" dirty="0" smtClean="0"/>
              <a:t>Visit(T);	</a:t>
            </a:r>
            <a:r>
              <a:rPr lang="en-US" altLang="zh-CN" dirty="0" smtClean="0">
                <a:solidFill>
                  <a:srgbClr val="008000"/>
                </a:solidFill>
              </a:rPr>
              <a:t>//</a:t>
            </a:r>
            <a:r>
              <a:rPr lang="zh-CN" altLang="en-US" dirty="0" smtClean="0">
                <a:solidFill>
                  <a:srgbClr val="008000"/>
                </a:solidFill>
              </a:rPr>
              <a:t>访问</a:t>
            </a:r>
            <a:r>
              <a:rPr lang="zh-CN" altLang="en-US" dirty="0">
                <a:solidFill>
                  <a:srgbClr val="008000"/>
                </a:solidFill>
              </a:rPr>
              <a:t>根结点</a:t>
            </a:r>
            <a:r>
              <a:rPr lang="en-US" altLang="zh-CN" dirty="0" smtClean="0">
                <a:solidFill>
                  <a:srgbClr val="008000"/>
                </a:solidFill>
              </a:rPr>
              <a:t>T</a:t>
            </a:r>
          </a:p>
          <a:p>
            <a:pPr eaLnBrk="1" hangingPunct="1">
              <a:lnSpc>
                <a:spcPct val="100000"/>
              </a:lnSpc>
              <a:spcBef>
                <a:spcPts val="600"/>
              </a:spcBef>
              <a:buNone/>
            </a:pPr>
            <a:r>
              <a:rPr lang="en-US" altLang="zh-CN" dirty="0"/>
              <a:t>	</a:t>
            </a:r>
            <a:r>
              <a:rPr lang="en-US" altLang="zh-CN" dirty="0" err="1" smtClean="0"/>
              <a:t>Pr</a:t>
            </a:r>
            <a:r>
              <a:rPr lang="en-US" altLang="zh-CN" dirty="0" err="1"/>
              <a:t>eTree</a:t>
            </a:r>
            <a:r>
              <a:rPr lang="en-US" altLang="zh-CN" dirty="0"/>
              <a:t> </a:t>
            </a:r>
            <a:r>
              <a:rPr lang="en-US" altLang="zh-CN" dirty="0" smtClean="0"/>
              <a:t>(</a:t>
            </a:r>
            <a:r>
              <a:rPr lang="en-US" altLang="zh-CN" dirty="0"/>
              <a:t>T-&gt;Child1);</a:t>
            </a:r>
          </a:p>
          <a:p>
            <a:pPr eaLnBrk="1" hangingPunct="1">
              <a:lnSpc>
                <a:spcPct val="100000"/>
              </a:lnSpc>
              <a:spcBef>
                <a:spcPts val="600"/>
              </a:spcBef>
              <a:buNone/>
            </a:pPr>
            <a:r>
              <a:rPr lang="en-US" altLang="zh-CN" dirty="0"/>
              <a:t>	</a:t>
            </a:r>
            <a:r>
              <a:rPr lang="en-US" altLang="zh-CN" dirty="0" err="1" smtClean="0"/>
              <a:t>Pr</a:t>
            </a:r>
            <a:r>
              <a:rPr lang="en-US" altLang="zh-CN" dirty="0" err="1"/>
              <a:t>eTree</a:t>
            </a:r>
            <a:r>
              <a:rPr lang="en-US" altLang="zh-CN" dirty="0"/>
              <a:t> </a:t>
            </a:r>
            <a:r>
              <a:rPr lang="en-US" altLang="zh-CN" dirty="0" smtClean="0"/>
              <a:t>(</a:t>
            </a:r>
            <a:r>
              <a:rPr lang="en-US" altLang="zh-CN" dirty="0"/>
              <a:t>T-&gt;Sibling);</a:t>
            </a:r>
          </a:p>
          <a:p>
            <a:pPr eaLnBrk="1" hangingPunct="1">
              <a:lnSpc>
                <a:spcPct val="100000"/>
              </a:lnSpc>
              <a:spcBef>
                <a:spcPts val="600"/>
              </a:spcBef>
              <a:buNone/>
            </a:pPr>
            <a:r>
              <a:rPr lang="en-US" altLang="zh-CN" dirty="0" smtClean="0"/>
              <a:t>}</a:t>
            </a:r>
            <a:endParaRPr lang="en-US" altLang="zh-CN" dirty="0"/>
          </a:p>
        </p:txBody>
      </p:sp>
      <p:sp>
        <p:nvSpPr>
          <p:cNvPr id="165892" name="灯片编号占位符 11"/>
          <p:cNvSpPr>
            <a:spLocks noGrp="1"/>
          </p:cNvSpPr>
          <p:nvPr>
            <p:ph type="sldNum" sz="quarter" idx="10"/>
          </p:nvPr>
        </p:nvSpPr>
        <p:spPr>
          <a:noFill/>
        </p:spPr>
        <p:txBody>
          <a:bodyPr/>
          <a:lstStyle/>
          <a:p>
            <a:fld id="{84707B51-2CA4-4DD1-9622-07F14A134FF1}" type="slidenum">
              <a:rPr lang="en-US" altLang="zh-CN" smtClean="0">
                <a:ea typeface="宋体" charset="-122"/>
              </a:rPr>
              <a:pPr/>
              <a:t>151</a:t>
            </a:fld>
            <a:endParaRPr lang="en-US" altLang="zh-CN" smtClean="0">
              <a:ea typeface="宋体" charset="-122"/>
            </a:endParaRPr>
          </a:p>
        </p:txBody>
      </p:sp>
    </p:spTree>
    <p:extLst>
      <p:ext uri="{BB962C8B-B14F-4D97-AF65-F5344CB8AC3E}">
        <p14:creationId xmlns:p14="http://schemas.microsoft.com/office/powerpoint/2010/main" val="3038504595"/>
      </p:ext>
    </p:extLst>
  </p:cSld>
  <p:clrMapOvr>
    <a:masterClrMapping/>
  </p:clrMapOvr>
  <p:transition/>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ChangeArrowheads="1"/>
          </p:cNvSpPr>
          <p:nvPr>
            <p:ph type="title"/>
          </p:nvPr>
        </p:nvSpPr>
        <p:spPr>
          <a:xfrm>
            <a:off x="1000125" y="274638"/>
            <a:ext cx="7215188" cy="1143000"/>
          </a:xfrm>
        </p:spPr>
        <p:txBody>
          <a:bodyPr/>
          <a:lstStyle/>
          <a:p>
            <a:pPr eaLnBrk="1" hangingPunct="1"/>
            <a:r>
              <a:rPr lang="zh-CN" altLang="en-US" smtClean="0"/>
              <a:t>树的后根遍历</a:t>
            </a:r>
          </a:p>
        </p:txBody>
      </p:sp>
      <p:sp>
        <p:nvSpPr>
          <p:cNvPr id="166915" name="Rectangle 3"/>
          <p:cNvSpPr>
            <a:spLocks noGrp="1" noChangeArrowheads="1"/>
          </p:cNvSpPr>
          <p:nvPr>
            <p:ph idx="1"/>
          </p:nvPr>
        </p:nvSpPr>
        <p:spPr>
          <a:xfrm>
            <a:off x="1000125" y="1600200"/>
            <a:ext cx="7215188" cy="4525963"/>
          </a:xfrm>
        </p:spPr>
        <p:txBody>
          <a:bodyPr/>
          <a:lstStyle/>
          <a:p>
            <a:pPr eaLnBrk="1" hangingPunct="1"/>
            <a:r>
              <a:rPr lang="zh-CN" altLang="en-US" dirty="0" smtClean="0"/>
              <a:t>树非空时，先依次后根遍历根结点的每一棵子树，再访问树的根结点。</a:t>
            </a:r>
            <a:endParaRPr lang="en-US" altLang="zh-CN" dirty="0" smtClean="0"/>
          </a:p>
          <a:p>
            <a:pPr eaLnBrk="1" hangingPunct="1">
              <a:spcBef>
                <a:spcPts val="0"/>
              </a:spcBef>
              <a:buNone/>
            </a:pPr>
            <a:r>
              <a:rPr lang="en-US" altLang="zh-CN" dirty="0"/>
              <a:t>void </a:t>
            </a:r>
            <a:r>
              <a:rPr lang="en-US" altLang="zh-CN" dirty="0" err="1" smtClean="0"/>
              <a:t>PostTree</a:t>
            </a:r>
            <a:r>
              <a:rPr lang="en-US" altLang="zh-CN" dirty="0" smtClean="0"/>
              <a:t>(</a:t>
            </a:r>
            <a:r>
              <a:rPr lang="en-US" altLang="zh-CN" dirty="0" err="1" smtClean="0"/>
              <a:t>Tcs</a:t>
            </a:r>
            <a:r>
              <a:rPr lang="en-US" altLang="zh-CN" dirty="0" smtClean="0"/>
              <a:t> </a:t>
            </a:r>
            <a:r>
              <a:rPr lang="en-US" altLang="zh-CN" dirty="0"/>
              <a:t>T)</a:t>
            </a:r>
          </a:p>
          <a:p>
            <a:pPr eaLnBrk="1" hangingPunct="1">
              <a:lnSpc>
                <a:spcPct val="100000"/>
              </a:lnSpc>
              <a:spcBef>
                <a:spcPts val="600"/>
              </a:spcBef>
              <a:buNone/>
            </a:pPr>
            <a:r>
              <a:rPr lang="en-US" altLang="zh-CN" dirty="0"/>
              <a:t>{	if(!T) return;</a:t>
            </a:r>
          </a:p>
          <a:p>
            <a:pPr eaLnBrk="1" hangingPunct="1">
              <a:lnSpc>
                <a:spcPct val="100000"/>
              </a:lnSpc>
              <a:spcBef>
                <a:spcPts val="600"/>
              </a:spcBef>
              <a:buNone/>
            </a:pPr>
            <a:r>
              <a:rPr lang="en-US" altLang="zh-CN" dirty="0"/>
              <a:t>	</a:t>
            </a:r>
            <a:r>
              <a:rPr lang="en-US" altLang="zh-CN" dirty="0" err="1" smtClean="0"/>
              <a:t>PostTree</a:t>
            </a:r>
            <a:r>
              <a:rPr lang="en-US" altLang="zh-CN" dirty="0" smtClean="0"/>
              <a:t> </a:t>
            </a:r>
            <a:r>
              <a:rPr lang="en-US" altLang="zh-CN" dirty="0"/>
              <a:t>(T-&gt;Child1);</a:t>
            </a:r>
          </a:p>
          <a:p>
            <a:pPr eaLnBrk="1" hangingPunct="1">
              <a:lnSpc>
                <a:spcPct val="100000"/>
              </a:lnSpc>
              <a:spcBef>
                <a:spcPts val="600"/>
              </a:spcBef>
              <a:buNone/>
            </a:pPr>
            <a:r>
              <a:rPr lang="en-US" altLang="zh-CN" dirty="0"/>
              <a:t>	</a:t>
            </a:r>
            <a:r>
              <a:rPr lang="en-US" altLang="zh-CN" dirty="0"/>
              <a:t>Visit(T);	</a:t>
            </a:r>
            <a:r>
              <a:rPr lang="en-US" altLang="zh-CN" dirty="0">
                <a:solidFill>
                  <a:srgbClr val="008000"/>
                </a:solidFill>
              </a:rPr>
              <a:t>//</a:t>
            </a:r>
            <a:r>
              <a:rPr lang="zh-CN" altLang="en-US" dirty="0">
                <a:solidFill>
                  <a:srgbClr val="008000"/>
                </a:solidFill>
              </a:rPr>
              <a:t>访问根结点</a:t>
            </a:r>
            <a:r>
              <a:rPr lang="en-US" altLang="zh-CN" dirty="0">
                <a:solidFill>
                  <a:srgbClr val="008000"/>
                </a:solidFill>
              </a:rPr>
              <a:t>T</a:t>
            </a:r>
          </a:p>
          <a:p>
            <a:pPr eaLnBrk="1" hangingPunct="1">
              <a:lnSpc>
                <a:spcPct val="100000"/>
              </a:lnSpc>
              <a:spcBef>
                <a:spcPts val="600"/>
              </a:spcBef>
              <a:buNone/>
            </a:pPr>
            <a:r>
              <a:rPr lang="en-US" altLang="zh-CN" dirty="0" smtClean="0"/>
              <a:t>           </a:t>
            </a:r>
            <a:r>
              <a:rPr lang="en-US" altLang="zh-CN" dirty="0" err="1" smtClean="0"/>
              <a:t>PostTree</a:t>
            </a:r>
            <a:r>
              <a:rPr lang="en-US" altLang="zh-CN" dirty="0" smtClean="0"/>
              <a:t> </a:t>
            </a:r>
            <a:r>
              <a:rPr lang="en-US" altLang="zh-CN" dirty="0"/>
              <a:t>(T-&gt;Sibling);</a:t>
            </a:r>
          </a:p>
          <a:p>
            <a:pPr eaLnBrk="1" hangingPunct="1">
              <a:lnSpc>
                <a:spcPct val="100000"/>
              </a:lnSpc>
              <a:spcBef>
                <a:spcPts val="600"/>
              </a:spcBef>
              <a:buNone/>
            </a:pPr>
            <a:r>
              <a:rPr lang="en-US" altLang="zh-CN" dirty="0" smtClean="0"/>
              <a:t>}</a:t>
            </a:r>
            <a:endParaRPr lang="en-US" altLang="zh-CN" dirty="0"/>
          </a:p>
        </p:txBody>
      </p:sp>
      <p:sp>
        <p:nvSpPr>
          <p:cNvPr id="166916" name="灯片编号占位符 11"/>
          <p:cNvSpPr>
            <a:spLocks noGrp="1"/>
          </p:cNvSpPr>
          <p:nvPr>
            <p:ph type="sldNum" sz="quarter" idx="10"/>
          </p:nvPr>
        </p:nvSpPr>
        <p:spPr>
          <a:noFill/>
        </p:spPr>
        <p:txBody>
          <a:bodyPr/>
          <a:lstStyle/>
          <a:p>
            <a:fld id="{A54FBD0D-BBE5-4D6C-A9A1-1BC487AF6014}" type="slidenum">
              <a:rPr lang="en-US" altLang="zh-CN" smtClean="0">
                <a:ea typeface="宋体" charset="-122"/>
              </a:rPr>
              <a:pPr/>
              <a:t>152</a:t>
            </a:fld>
            <a:endParaRPr lang="en-US" altLang="zh-CN" smtClean="0">
              <a:ea typeface="宋体" charset="-122"/>
            </a:endParaRPr>
          </a:p>
        </p:txBody>
      </p:sp>
    </p:spTree>
    <p:extLst>
      <p:ext uri="{BB962C8B-B14F-4D97-AF65-F5344CB8AC3E}">
        <p14:creationId xmlns:p14="http://schemas.microsoft.com/office/powerpoint/2010/main" val="3646126727"/>
      </p:ext>
    </p:extLst>
  </p:cSld>
  <p:clrMapOvr>
    <a:masterClrMapping/>
  </p:clrMapOvr>
  <p:transition/>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ChangeArrowheads="1"/>
          </p:cNvSpPr>
          <p:nvPr>
            <p:ph type="title"/>
          </p:nvPr>
        </p:nvSpPr>
        <p:spPr>
          <a:xfrm>
            <a:off x="1000125" y="274638"/>
            <a:ext cx="7215188" cy="1143000"/>
          </a:xfrm>
        </p:spPr>
        <p:txBody>
          <a:bodyPr/>
          <a:lstStyle/>
          <a:p>
            <a:pPr eaLnBrk="1" hangingPunct="1"/>
            <a:r>
              <a:rPr lang="zh-CN" altLang="en-US" smtClean="0"/>
              <a:t>树的层序遍历</a:t>
            </a:r>
          </a:p>
        </p:txBody>
      </p:sp>
      <p:sp>
        <p:nvSpPr>
          <p:cNvPr id="167939" name="Rectangle 3"/>
          <p:cNvSpPr>
            <a:spLocks noGrp="1" noChangeArrowheads="1"/>
          </p:cNvSpPr>
          <p:nvPr>
            <p:ph idx="1"/>
          </p:nvPr>
        </p:nvSpPr>
        <p:spPr>
          <a:xfrm>
            <a:off x="1000125" y="1600200"/>
            <a:ext cx="7215188" cy="4525963"/>
          </a:xfrm>
        </p:spPr>
        <p:txBody>
          <a:bodyPr/>
          <a:lstStyle/>
          <a:p>
            <a:pPr eaLnBrk="1" hangingPunct="1"/>
            <a:r>
              <a:rPr lang="zh-CN" altLang="en-US" dirty="0" smtClean="0"/>
              <a:t>树非空时，先访问树的根结点，然后依次层序遍历根结点的每一个孩子。</a:t>
            </a:r>
          </a:p>
        </p:txBody>
      </p:sp>
      <p:sp>
        <p:nvSpPr>
          <p:cNvPr id="167940" name="灯片编号占位符 11"/>
          <p:cNvSpPr>
            <a:spLocks noGrp="1"/>
          </p:cNvSpPr>
          <p:nvPr>
            <p:ph type="sldNum" sz="quarter" idx="10"/>
          </p:nvPr>
        </p:nvSpPr>
        <p:spPr>
          <a:noFill/>
        </p:spPr>
        <p:txBody>
          <a:bodyPr/>
          <a:lstStyle/>
          <a:p>
            <a:fld id="{F701FB28-C8D2-433A-A6F5-135C43229673}" type="slidenum">
              <a:rPr lang="en-US" altLang="zh-CN" smtClean="0">
                <a:ea typeface="宋体" charset="-122"/>
              </a:rPr>
              <a:pPr/>
              <a:t>153</a:t>
            </a:fld>
            <a:endParaRPr lang="en-US" altLang="zh-CN" smtClean="0">
              <a:ea typeface="宋体" charset="-122"/>
            </a:endParaRPr>
          </a:p>
        </p:txBody>
      </p:sp>
      <p:pic>
        <p:nvPicPr>
          <p:cNvPr id="167941" name="Picture 4"/>
          <p:cNvPicPr>
            <a:picLocks noChangeAspect="1" noChangeArrowheads="1"/>
          </p:cNvPicPr>
          <p:nvPr/>
        </p:nvPicPr>
        <p:blipFill>
          <a:blip r:embed="rId2" cstate="print">
            <a:clrChange>
              <a:clrFrom>
                <a:srgbClr val="FFFFFF"/>
              </a:clrFrom>
              <a:clrTo>
                <a:srgbClr val="FFFFFF">
                  <a:alpha val="0"/>
                </a:srgbClr>
              </a:clrTo>
            </a:clrChange>
          </a:blip>
          <a:srcRect l="1183" t="28375" r="4140" b="12161"/>
          <a:stretch>
            <a:fillRect/>
          </a:stretch>
        </p:blipFill>
        <p:spPr bwMode="auto">
          <a:xfrm>
            <a:off x="1476375" y="3357563"/>
            <a:ext cx="6310313" cy="2303462"/>
          </a:xfrm>
          <a:prstGeom prst="rect">
            <a:avLst/>
          </a:prstGeom>
          <a:noFill/>
          <a:ln w="9525">
            <a:noFill/>
            <a:miter lim="800000"/>
            <a:headEnd/>
            <a:tailEnd/>
          </a:ln>
        </p:spPr>
      </p:pic>
    </p:spTree>
    <p:extLst>
      <p:ext uri="{BB962C8B-B14F-4D97-AF65-F5344CB8AC3E}">
        <p14:creationId xmlns:p14="http://schemas.microsoft.com/office/powerpoint/2010/main" val="3219915501"/>
      </p:ext>
    </p:extLst>
  </p:cSld>
  <p:clrMapOvr>
    <a:masterClrMapping/>
  </p:clrMapOvr>
  <p:transition/>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a:xfrm>
            <a:off x="1000125" y="274638"/>
            <a:ext cx="7215188" cy="1143000"/>
          </a:xfrm>
        </p:spPr>
        <p:txBody>
          <a:bodyPr/>
          <a:lstStyle/>
          <a:p>
            <a:pPr eaLnBrk="1" hangingPunct="1"/>
            <a:r>
              <a:rPr lang="zh-CN" altLang="en-US" dirty="0" smtClean="0"/>
              <a:t>树的应用示例</a:t>
            </a:r>
          </a:p>
        </p:txBody>
      </p:sp>
      <p:sp>
        <p:nvSpPr>
          <p:cNvPr id="163843" name="Rectangle 3"/>
          <p:cNvSpPr>
            <a:spLocks noGrp="1" noChangeArrowheads="1"/>
          </p:cNvSpPr>
          <p:nvPr>
            <p:ph idx="1"/>
          </p:nvPr>
        </p:nvSpPr>
        <p:spPr>
          <a:xfrm>
            <a:off x="1000125" y="1600200"/>
            <a:ext cx="7215188" cy="4525963"/>
          </a:xfrm>
        </p:spPr>
        <p:txBody>
          <a:bodyPr/>
          <a:lstStyle/>
          <a:p>
            <a:pPr eaLnBrk="1" hangingPunct="1">
              <a:lnSpc>
                <a:spcPct val="100000"/>
              </a:lnSpc>
              <a:spcBef>
                <a:spcPts val="0"/>
              </a:spcBef>
              <a:buNone/>
            </a:pPr>
            <a:r>
              <a:rPr lang="zh-CN" altLang="en-US" sz="1600" dirty="0">
                <a:solidFill>
                  <a:srgbClr val="008000"/>
                </a:solidFill>
              </a:rPr>
              <a:t>例</a:t>
            </a:r>
            <a:r>
              <a:rPr lang="en-US" altLang="zh-CN" sz="1600" dirty="0">
                <a:solidFill>
                  <a:srgbClr val="008000"/>
                </a:solidFill>
              </a:rPr>
              <a:t>3-6</a:t>
            </a:r>
            <a:r>
              <a:rPr lang="zh-CN" altLang="en-US" sz="1600" dirty="0">
                <a:solidFill>
                  <a:srgbClr val="008000"/>
                </a:solidFill>
              </a:rPr>
              <a:t> </a:t>
            </a:r>
            <a:r>
              <a:rPr lang="en-US" altLang="zh-CN" sz="1600" dirty="0">
                <a:solidFill>
                  <a:srgbClr val="008000"/>
                </a:solidFill>
              </a:rPr>
              <a:t> </a:t>
            </a:r>
            <a:r>
              <a:rPr lang="en-US" altLang="zh-CN" sz="1600" dirty="0" smtClean="0">
                <a:solidFill>
                  <a:srgbClr val="008000"/>
                </a:solidFill>
              </a:rPr>
              <a:t> </a:t>
            </a:r>
            <a:r>
              <a:rPr lang="zh-CN" altLang="en-US" sz="1600" dirty="0" smtClean="0"/>
              <a:t>采用</a:t>
            </a:r>
            <a:r>
              <a:rPr lang="zh-CN" altLang="en-US" sz="1600" dirty="0">
                <a:solidFill>
                  <a:srgbClr val="0000FF"/>
                </a:solidFill>
              </a:rPr>
              <a:t>树的孩子兄弟表示法</a:t>
            </a:r>
            <a:r>
              <a:rPr lang="zh-CN" altLang="en-US" sz="1600" dirty="0"/>
              <a:t>描述组织</a:t>
            </a:r>
            <a:r>
              <a:rPr lang="zh-CN" altLang="en-US" sz="1600" dirty="0" smtClean="0"/>
              <a:t>机构</a:t>
            </a:r>
            <a:r>
              <a:rPr lang="zh-CN" altLang="en-US" sz="1600" dirty="0" smtClean="0">
                <a:solidFill>
                  <a:srgbClr val="3333FF"/>
                </a:solidFill>
              </a:rPr>
              <a:t>。</a:t>
            </a:r>
            <a:endParaRPr lang="en-US" altLang="zh-CN" sz="1600" dirty="0" smtClean="0">
              <a:solidFill>
                <a:srgbClr val="3333FF"/>
              </a:solidFill>
            </a:endParaRPr>
          </a:p>
        </p:txBody>
      </p:sp>
      <p:sp>
        <p:nvSpPr>
          <p:cNvPr id="163844" name="灯片编号占位符 10"/>
          <p:cNvSpPr>
            <a:spLocks noGrp="1"/>
          </p:cNvSpPr>
          <p:nvPr>
            <p:ph type="sldNum" sz="quarter" idx="10"/>
          </p:nvPr>
        </p:nvSpPr>
        <p:spPr>
          <a:noFill/>
        </p:spPr>
        <p:txBody>
          <a:bodyPr/>
          <a:lstStyle/>
          <a:p>
            <a:fld id="{655F35DC-1A9D-42B6-970B-6110BFCED6DE}" type="slidenum">
              <a:rPr lang="en-US" altLang="zh-CN" smtClean="0">
                <a:ea typeface="宋体" charset="-122"/>
              </a:rPr>
              <a:pPr/>
              <a:t>154</a:t>
            </a:fld>
            <a:endParaRPr lang="en-US" altLang="zh-CN" smtClean="0">
              <a:ea typeface="宋体"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1137038847"/>
              </p:ext>
            </p:extLst>
          </p:nvPr>
        </p:nvGraphicFramePr>
        <p:xfrm>
          <a:off x="971599" y="1920200"/>
          <a:ext cx="7272809" cy="4389120"/>
        </p:xfrm>
        <a:graphic>
          <a:graphicData uri="http://schemas.openxmlformats.org/drawingml/2006/table">
            <a:tbl>
              <a:tblPr firstRow="1" bandRow="1">
                <a:tableStyleId>{5C22544A-7EE6-4342-B048-85BDC9FD1C3A}</a:tableStyleId>
              </a:tblPr>
              <a:tblGrid>
                <a:gridCol w="2376265">
                  <a:extLst>
                    <a:ext uri="{9D8B030D-6E8A-4147-A177-3AD203B41FA5}">
                      <a16:colId xmlns:a16="http://schemas.microsoft.com/office/drawing/2014/main" val="20000"/>
                    </a:ext>
                  </a:extLst>
                </a:gridCol>
                <a:gridCol w="2664296">
                  <a:extLst>
                    <a:ext uri="{9D8B030D-6E8A-4147-A177-3AD203B41FA5}">
                      <a16:colId xmlns:a16="http://schemas.microsoft.com/office/drawing/2014/main" val="20001"/>
                    </a:ext>
                  </a:extLst>
                </a:gridCol>
                <a:gridCol w="2232248">
                  <a:extLst>
                    <a:ext uri="{9D8B030D-6E8A-4147-A177-3AD203B41FA5}">
                      <a16:colId xmlns:a16="http://schemas.microsoft.com/office/drawing/2014/main" val="20002"/>
                    </a:ext>
                  </a:extLst>
                </a:gridCol>
              </a:tblGrid>
              <a:tr h="370840">
                <a:tc>
                  <a:txBody>
                    <a:bodyPr/>
                    <a:lstStyle/>
                    <a:p>
                      <a:pPr eaLnBrk="1" hangingPunct="1">
                        <a:lnSpc>
                          <a:spcPct val="100000"/>
                        </a:lnSpc>
                        <a:spcBef>
                          <a:spcPts val="0"/>
                        </a:spcBef>
                        <a:buNone/>
                      </a:pPr>
                      <a:r>
                        <a:rPr lang="zh-CN" altLang="en-US" sz="1600" dirty="0" smtClean="0">
                          <a:solidFill>
                            <a:srgbClr val="C00000"/>
                          </a:solidFill>
                          <a:latin typeface="楷体" pitchFamily="49" charset="-122"/>
                          <a:ea typeface="楷体" pitchFamily="49" charset="-122"/>
                        </a:rPr>
                        <a:t>人文与艺术学部</a:t>
                      </a:r>
                      <a:r>
                        <a:rPr lang="en-US" altLang="zh-CN" sz="1600" dirty="0" smtClean="0">
                          <a:solidFill>
                            <a:srgbClr val="C00000"/>
                          </a:solidFill>
                          <a:latin typeface="楷体" pitchFamily="49" charset="-122"/>
                          <a:ea typeface="楷体" pitchFamily="49" charset="-122"/>
                        </a:rPr>
                        <a:t>(</a:t>
                      </a:r>
                      <a:r>
                        <a:rPr lang="zh-CN" altLang="en-US" sz="1600" dirty="0" smtClean="0">
                          <a:solidFill>
                            <a:srgbClr val="C00000"/>
                          </a:solidFill>
                          <a:latin typeface="楷体" pitchFamily="49" charset="-122"/>
                          <a:ea typeface="楷体" pitchFamily="49" charset="-122"/>
                        </a:rPr>
                        <a:t>文学部</a:t>
                      </a:r>
                      <a:r>
                        <a:rPr lang="en-US" altLang="zh-CN" sz="1600" dirty="0" smtClean="0">
                          <a:solidFill>
                            <a:srgbClr val="C00000"/>
                          </a:solidFill>
                          <a:latin typeface="楷体" pitchFamily="49" charset="-122"/>
                          <a:ea typeface="楷体" pitchFamily="49" charset="-122"/>
                        </a:rPr>
                        <a:t>)</a:t>
                      </a:r>
                    </a:p>
                    <a:p>
                      <a:pPr eaLnBrk="1" hangingPunct="1">
                        <a:lnSpc>
                          <a:spcPct val="100000"/>
                        </a:lnSpc>
                        <a:spcBef>
                          <a:spcPts val="0"/>
                        </a:spcBef>
                        <a:buNone/>
                      </a:pPr>
                      <a:r>
                        <a:rPr lang="zh-CN" altLang="en-US" sz="1600" dirty="0" smtClean="0">
                          <a:solidFill>
                            <a:schemeClr val="tx1"/>
                          </a:solidFill>
                          <a:latin typeface="楷体" pitchFamily="49" charset="-122"/>
                          <a:ea typeface="楷体" pitchFamily="49" charset="-122"/>
                        </a:rPr>
                        <a:t>人文学院</a:t>
                      </a:r>
                    </a:p>
                    <a:p>
                      <a:pPr eaLnBrk="1" hangingPunct="1">
                        <a:lnSpc>
                          <a:spcPct val="100000"/>
                        </a:lnSpc>
                        <a:spcBef>
                          <a:spcPts val="0"/>
                        </a:spcBef>
                        <a:buNone/>
                      </a:pPr>
                      <a:r>
                        <a:rPr lang="zh-CN" altLang="en-US" sz="1600" dirty="0" smtClean="0">
                          <a:solidFill>
                            <a:schemeClr val="tx1"/>
                          </a:solidFill>
                          <a:latin typeface="楷体" pitchFamily="49" charset="-122"/>
                          <a:ea typeface="楷体" pitchFamily="49" charset="-122"/>
                        </a:rPr>
                        <a:t>新闻传播学院</a:t>
                      </a:r>
                    </a:p>
                    <a:p>
                      <a:pPr eaLnBrk="1" hangingPunct="1">
                        <a:lnSpc>
                          <a:spcPct val="100000"/>
                        </a:lnSpc>
                        <a:spcBef>
                          <a:spcPts val="0"/>
                        </a:spcBef>
                        <a:buNone/>
                      </a:pPr>
                      <a:r>
                        <a:rPr lang="zh-CN" altLang="en-US" sz="1600" dirty="0" smtClean="0">
                          <a:solidFill>
                            <a:schemeClr val="tx1"/>
                          </a:solidFill>
                          <a:latin typeface="楷体" pitchFamily="49" charset="-122"/>
                          <a:ea typeface="楷体" pitchFamily="49" charset="-122"/>
                        </a:rPr>
                        <a:t>外文学院</a:t>
                      </a:r>
                    </a:p>
                    <a:p>
                      <a:pPr eaLnBrk="1" hangingPunct="1">
                        <a:lnSpc>
                          <a:spcPct val="100000"/>
                        </a:lnSpc>
                        <a:spcBef>
                          <a:spcPts val="0"/>
                        </a:spcBef>
                        <a:buNone/>
                      </a:pPr>
                      <a:r>
                        <a:rPr lang="zh-CN" altLang="en-US" sz="1600" dirty="0" smtClean="0">
                          <a:solidFill>
                            <a:schemeClr val="tx1"/>
                          </a:solidFill>
                          <a:latin typeface="楷体" pitchFamily="49" charset="-122"/>
                          <a:ea typeface="楷体" pitchFamily="49" charset="-122"/>
                        </a:rPr>
                        <a:t>艺术学院</a:t>
                      </a:r>
                    </a:p>
                    <a:p>
                      <a:pPr eaLnBrk="1" hangingPunct="1">
                        <a:lnSpc>
                          <a:spcPct val="100000"/>
                        </a:lnSpc>
                        <a:spcBef>
                          <a:spcPts val="0"/>
                        </a:spcBef>
                        <a:buNone/>
                      </a:pPr>
                      <a:r>
                        <a:rPr lang="zh-CN" altLang="en-US" sz="1600" dirty="0" smtClean="0">
                          <a:solidFill>
                            <a:schemeClr val="tx1"/>
                          </a:solidFill>
                          <a:latin typeface="楷体" pitchFamily="49" charset="-122"/>
                          <a:ea typeface="楷体" pitchFamily="49" charset="-122"/>
                        </a:rPr>
                        <a:t>国学研究院</a:t>
                      </a:r>
                    </a:p>
                    <a:p>
                      <a:pPr eaLnBrk="1" hangingPunct="1">
                        <a:lnSpc>
                          <a:spcPct val="100000"/>
                        </a:lnSpc>
                        <a:spcBef>
                          <a:spcPts val="0"/>
                        </a:spcBef>
                        <a:buNone/>
                      </a:pPr>
                      <a:r>
                        <a:rPr lang="zh-CN" altLang="en-US" sz="1600" dirty="0" smtClean="0">
                          <a:solidFill>
                            <a:schemeClr val="tx1"/>
                          </a:solidFill>
                          <a:latin typeface="楷体" pitchFamily="49" charset="-122"/>
                          <a:ea typeface="楷体" pitchFamily="49" charset="-122"/>
                        </a:rPr>
                        <a:t>海外教育学院</a:t>
                      </a:r>
                    </a:p>
                    <a:p>
                      <a:pPr eaLnBrk="1" hangingPunct="1">
                        <a:lnSpc>
                          <a:spcPct val="100000"/>
                        </a:lnSpc>
                        <a:spcBef>
                          <a:spcPts val="0"/>
                        </a:spcBef>
                        <a:buNone/>
                      </a:pPr>
                      <a:r>
                        <a:rPr lang="zh-CN" altLang="en-US" sz="1600" dirty="0" smtClean="0">
                          <a:solidFill>
                            <a:schemeClr val="tx1"/>
                          </a:solidFill>
                          <a:latin typeface="楷体" pitchFamily="49" charset="-122"/>
                          <a:ea typeface="楷体" pitchFamily="49" charset="-122"/>
                        </a:rPr>
                        <a:t>国际学院</a:t>
                      </a:r>
                    </a:p>
                    <a:p>
                      <a:pPr eaLnBrk="1" hangingPunct="1">
                        <a:lnSpc>
                          <a:spcPct val="100000"/>
                        </a:lnSpc>
                        <a:spcBef>
                          <a:spcPts val="0"/>
                        </a:spcBef>
                        <a:buNone/>
                      </a:pPr>
                      <a:r>
                        <a:rPr lang="zh-CN" altLang="en-US" sz="1600" dirty="0" smtClean="0">
                          <a:solidFill>
                            <a:srgbClr val="C00000"/>
                          </a:solidFill>
                          <a:latin typeface="楷体" pitchFamily="49" charset="-122"/>
                          <a:ea typeface="楷体" pitchFamily="49" charset="-122"/>
                        </a:rPr>
                        <a:t>社会科学学部</a:t>
                      </a:r>
                      <a:r>
                        <a:rPr lang="en-US" altLang="zh-CN" sz="1600" dirty="0" smtClean="0">
                          <a:solidFill>
                            <a:srgbClr val="C00000"/>
                          </a:solidFill>
                          <a:latin typeface="楷体" pitchFamily="49" charset="-122"/>
                          <a:ea typeface="楷体" pitchFamily="49" charset="-122"/>
                        </a:rPr>
                        <a:t>(</a:t>
                      </a:r>
                      <a:r>
                        <a:rPr lang="zh-CN" altLang="en-US" sz="1600" dirty="0" smtClean="0">
                          <a:solidFill>
                            <a:srgbClr val="C00000"/>
                          </a:solidFill>
                          <a:latin typeface="楷体" pitchFamily="49" charset="-122"/>
                          <a:ea typeface="楷体" pitchFamily="49" charset="-122"/>
                        </a:rPr>
                        <a:t>社科学部</a:t>
                      </a:r>
                      <a:r>
                        <a:rPr lang="en-US" altLang="zh-CN" sz="1600" dirty="0" smtClean="0">
                          <a:solidFill>
                            <a:srgbClr val="C00000"/>
                          </a:solidFill>
                          <a:latin typeface="楷体" pitchFamily="49" charset="-122"/>
                          <a:ea typeface="楷体" pitchFamily="49" charset="-122"/>
                        </a:rPr>
                        <a:t>)</a:t>
                      </a:r>
                    </a:p>
                    <a:p>
                      <a:pPr eaLnBrk="1" hangingPunct="1">
                        <a:lnSpc>
                          <a:spcPct val="100000"/>
                        </a:lnSpc>
                        <a:spcBef>
                          <a:spcPts val="0"/>
                        </a:spcBef>
                        <a:buNone/>
                      </a:pPr>
                      <a:r>
                        <a:rPr lang="zh-CN" altLang="en-US" sz="1600" dirty="0" smtClean="0">
                          <a:solidFill>
                            <a:schemeClr val="tx1"/>
                          </a:solidFill>
                          <a:latin typeface="楷体" pitchFamily="49" charset="-122"/>
                          <a:ea typeface="楷体" pitchFamily="49" charset="-122"/>
                        </a:rPr>
                        <a:t>经济学院</a:t>
                      </a:r>
                    </a:p>
                    <a:p>
                      <a:pPr eaLnBrk="1" hangingPunct="1">
                        <a:lnSpc>
                          <a:spcPct val="100000"/>
                        </a:lnSpc>
                        <a:spcBef>
                          <a:spcPts val="0"/>
                        </a:spcBef>
                        <a:buNone/>
                      </a:pPr>
                      <a:r>
                        <a:rPr lang="zh-CN" altLang="en-US" sz="1600" dirty="0" smtClean="0">
                          <a:solidFill>
                            <a:schemeClr val="tx1"/>
                          </a:solidFill>
                          <a:latin typeface="楷体" pitchFamily="49" charset="-122"/>
                          <a:ea typeface="楷体" pitchFamily="49" charset="-122"/>
                        </a:rPr>
                        <a:t>王亚南经济研究院</a:t>
                      </a:r>
                    </a:p>
                    <a:p>
                      <a:pPr eaLnBrk="1" hangingPunct="1">
                        <a:lnSpc>
                          <a:spcPct val="100000"/>
                        </a:lnSpc>
                        <a:spcBef>
                          <a:spcPts val="0"/>
                        </a:spcBef>
                        <a:buNone/>
                      </a:pPr>
                      <a:r>
                        <a:rPr lang="zh-CN" altLang="en-US" sz="1600" dirty="0" smtClean="0">
                          <a:solidFill>
                            <a:schemeClr val="tx1"/>
                          </a:solidFill>
                          <a:latin typeface="楷体" pitchFamily="49" charset="-122"/>
                          <a:ea typeface="楷体" pitchFamily="49" charset="-122"/>
                        </a:rPr>
                        <a:t>管理学院</a:t>
                      </a:r>
                    </a:p>
                    <a:p>
                      <a:pPr eaLnBrk="1" hangingPunct="1">
                        <a:lnSpc>
                          <a:spcPct val="100000"/>
                        </a:lnSpc>
                        <a:spcBef>
                          <a:spcPts val="0"/>
                        </a:spcBef>
                        <a:buNone/>
                      </a:pPr>
                      <a:r>
                        <a:rPr lang="zh-CN" altLang="en-US" sz="1600" dirty="0" smtClean="0">
                          <a:solidFill>
                            <a:schemeClr val="tx1"/>
                          </a:solidFill>
                          <a:latin typeface="楷体" pitchFamily="49" charset="-122"/>
                          <a:ea typeface="楷体" pitchFamily="49" charset="-122"/>
                        </a:rPr>
                        <a:t>法学院</a:t>
                      </a:r>
                    </a:p>
                    <a:p>
                      <a:pPr eaLnBrk="1" hangingPunct="1">
                        <a:lnSpc>
                          <a:spcPct val="100000"/>
                        </a:lnSpc>
                        <a:spcBef>
                          <a:spcPts val="0"/>
                        </a:spcBef>
                        <a:buNone/>
                      </a:pPr>
                      <a:r>
                        <a:rPr lang="zh-CN" altLang="en-US" sz="1600" dirty="0" smtClean="0">
                          <a:solidFill>
                            <a:schemeClr val="tx1"/>
                          </a:solidFill>
                          <a:latin typeface="楷体" pitchFamily="49" charset="-122"/>
                          <a:ea typeface="楷体" pitchFamily="49" charset="-122"/>
                        </a:rPr>
                        <a:t>公共事务学院</a:t>
                      </a:r>
                    </a:p>
                    <a:p>
                      <a:pPr eaLnBrk="1" hangingPunct="1">
                        <a:lnSpc>
                          <a:spcPct val="100000"/>
                        </a:lnSpc>
                        <a:spcBef>
                          <a:spcPts val="0"/>
                        </a:spcBef>
                        <a:buNone/>
                      </a:pPr>
                      <a:r>
                        <a:rPr lang="zh-CN" altLang="en-US" sz="1600" dirty="0" smtClean="0">
                          <a:solidFill>
                            <a:schemeClr val="tx1"/>
                          </a:solidFill>
                          <a:latin typeface="楷体" pitchFamily="49" charset="-122"/>
                          <a:ea typeface="楷体" pitchFamily="49" charset="-122"/>
                        </a:rPr>
                        <a:t>马克思主义学院</a:t>
                      </a:r>
                    </a:p>
                    <a:p>
                      <a:pPr eaLnBrk="1" hangingPunct="1">
                        <a:lnSpc>
                          <a:spcPct val="100000"/>
                        </a:lnSpc>
                        <a:spcBef>
                          <a:spcPts val="0"/>
                        </a:spcBef>
                        <a:buNone/>
                      </a:pPr>
                      <a:r>
                        <a:rPr lang="zh-CN" altLang="en-US" sz="1600" dirty="0" smtClean="0">
                          <a:solidFill>
                            <a:schemeClr val="tx1"/>
                          </a:solidFill>
                          <a:latin typeface="楷体" pitchFamily="49" charset="-122"/>
                          <a:ea typeface="楷体" pitchFamily="49" charset="-122"/>
                        </a:rPr>
                        <a:t>国际关系学院</a:t>
                      </a:r>
                    </a:p>
                    <a:p>
                      <a:pPr eaLnBrk="1" hangingPunct="1">
                        <a:lnSpc>
                          <a:spcPct val="100000"/>
                        </a:lnSpc>
                        <a:spcBef>
                          <a:spcPts val="0"/>
                        </a:spcBef>
                        <a:buNone/>
                      </a:pPr>
                      <a:r>
                        <a:rPr lang="zh-CN" altLang="en-US" sz="1600" dirty="0" smtClean="0">
                          <a:solidFill>
                            <a:schemeClr val="tx1"/>
                          </a:solidFill>
                          <a:latin typeface="楷体" pitchFamily="49" charset="-122"/>
                          <a:ea typeface="楷体" pitchFamily="49" charset="-122"/>
                        </a:rPr>
                        <a:t>体育教学部</a:t>
                      </a:r>
                    </a:p>
                    <a:p>
                      <a:pPr eaLnBrk="1" hangingPunct="1">
                        <a:lnSpc>
                          <a:spcPct val="100000"/>
                        </a:lnSpc>
                        <a:spcBef>
                          <a:spcPts val="0"/>
                        </a:spcBef>
                        <a:buNone/>
                      </a:pPr>
                      <a:r>
                        <a:rPr lang="zh-CN" altLang="en-US" sz="1600" dirty="0" smtClean="0">
                          <a:solidFill>
                            <a:schemeClr val="tx1"/>
                          </a:solidFill>
                          <a:latin typeface="楷体" pitchFamily="49" charset="-122"/>
                          <a:ea typeface="楷体" pitchFamily="49" charset="-122"/>
                        </a:rPr>
                        <a:t>继续教育学院</a:t>
                      </a:r>
                      <a:endParaRPr lang="zh-CN" altLang="en-US" sz="1600" dirty="0">
                        <a:solidFill>
                          <a:schemeClr val="tx1"/>
                        </a:solidFill>
                        <a:latin typeface="楷体" pitchFamily="49" charset="-122"/>
                        <a:ea typeface="楷体" pitchFamily="49" charset="-122"/>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eaLnBrk="1" hangingPunct="1">
                        <a:lnSpc>
                          <a:spcPct val="100000"/>
                        </a:lnSpc>
                        <a:spcBef>
                          <a:spcPts val="0"/>
                        </a:spcBef>
                        <a:buNone/>
                      </a:pPr>
                      <a:r>
                        <a:rPr lang="zh-CN" altLang="en-US" sz="1600" dirty="0" smtClean="0">
                          <a:solidFill>
                            <a:srgbClr val="C00000"/>
                          </a:solidFill>
                          <a:latin typeface="楷体" pitchFamily="49" charset="-122"/>
                          <a:ea typeface="楷体" pitchFamily="49" charset="-122"/>
                        </a:rPr>
                        <a:t>自然科学学部</a:t>
                      </a:r>
                      <a:r>
                        <a:rPr lang="en-US" altLang="zh-CN" sz="1600" dirty="0" smtClean="0">
                          <a:solidFill>
                            <a:srgbClr val="C00000"/>
                          </a:solidFill>
                          <a:latin typeface="楷体" pitchFamily="49" charset="-122"/>
                          <a:ea typeface="楷体" pitchFamily="49" charset="-122"/>
                        </a:rPr>
                        <a:t>(</a:t>
                      </a:r>
                      <a:r>
                        <a:rPr lang="zh-CN" altLang="en-US" sz="1600" dirty="0" smtClean="0">
                          <a:solidFill>
                            <a:srgbClr val="C00000"/>
                          </a:solidFill>
                          <a:latin typeface="楷体" pitchFamily="49" charset="-122"/>
                          <a:ea typeface="楷体" pitchFamily="49" charset="-122"/>
                        </a:rPr>
                        <a:t>理学部</a:t>
                      </a:r>
                      <a:r>
                        <a:rPr lang="en-US" altLang="zh-CN" sz="1600" dirty="0" smtClean="0">
                          <a:solidFill>
                            <a:srgbClr val="C00000"/>
                          </a:solidFill>
                          <a:latin typeface="楷体" pitchFamily="49" charset="-122"/>
                          <a:ea typeface="楷体" pitchFamily="49" charset="-122"/>
                        </a:rPr>
                        <a:t>)</a:t>
                      </a:r>
                    </a:p>
                    <a:p>
                      <a:pPr eaLnBrk="1" hangingPunct="1">
                        <a:lnSpc>
                          <a:spcPct val="100000"/>
                        </a:lnSpc>
                        <a:spcBef>
                          <a:spcPts val="0"/>
                        </a:spcBef>
                        <a:buNone/>
                      </a:pPr>
                      <a:r>
                        <a:rPr lang="zh-CN" altLang="en-US" sz="1600" dirty="0" smtClean="0">
                          <a:solidFill>
                            <a:schemeClr val="tx1"/>
                          </a:solidFill>
                          <a:latin typeface="楷体" pitchFamily="49" charset="-122"/>
                          <a:ea typeface="楷体" pitchFamily="49" charset="-122"/>
                        </a:rPr>
                        <a:t>数学科学学院</a:t>
                      </a:r>
                    </a:p>
                    <a:p>
                      <a:pPr eaLnBrk="1" hangingPunct="1">
                        <a:lnSpc>
                          <a:spcPct val="100000"/>
                        </a:lnSpc>
                        <a:spcBef>
                          <a:spcPts val="0"/>
                        </a:spcBef>
                        <a:buNone/>
                      </a:pPr>
                      <a:r>
                        <a:rPr lang="zh-CN" altLang="en-US" sz="1600" dirty="0" smtClean="0">
                          <a:solidFill>
                            <a:srgbClr val="3333FF"/>
                          </a:solidFill>
                          <a:latin typeface="楷体" pitchFamily="49" charset="-122"/>
                          <a:ea typeface="楷体" pitchFamily="49" charset="-122"/>
                        </a:rPr>
                        <a:t>数学与应用数学系</a:t>
                      </a:r>
                    </a:p>
                    <a:p>
                      <a:pPr eaLnBrk="1" hangingPunct="1">
                        <a:lnSpc>
                          <a:spcPct val="100000"/>
                        </a:lnSpc>
                        <a:spcBef>
                          <a:spcPts val="0"/>
                        </a:spcBef>
                        <a:buNone/>
                      </a:pPr>
                      <a:r>
                        <a:rPr lang="zh-CN" altLang="en-US" sz="1600" dirty="0" smtClean="0">
                          <a:solidFill>
                            <a:srgbClr val="3333FF"/>
                          </a:solidFill>
                          <a:latin typeface="楷体" pitchFamily="49" charset="-122"/>
                          <a:ea typeface="楷体" pitchFamily="49" charset="-122"/>
                        </a:rPr>
                        <a:t>信息与计算数学系</a:t>
                      </a:r>
                    </a:p>
                    <a:p>
                      <a:pPr eaLnBrk="1" hangingPunct="1">
                        <a:lnSpc>
                          <a:spcPct val="100000"/>
                        </a:lnSpc>
                        <a:spcBef>
                          <a:spcPts val="0"/>
                        </a:spcBef>
                        <a:buNone/>
                      </a:pPr>
                      <a:r>
                        <a:rPr lang="zh-CN" altLang="en-US" sz="1600" dirty="0" smtClean="0">
                          <a:solidFill>
                            <a:srgbClr val="3333FF"/>
                          </a:solidFill>
                          <a:latin typeface="楷体" pitchFamily="49" charset="-122"/>
                          <a:ea typeface="楷体" pitchFamily="49" charset="-122"/>
                        </a:rPr>
                        <a:t>概率与数理统计系</a:t>
                      </a:r>
                    </a:p>
                    <a:p>
                      <a:pPr eaLnBrk="1" hangingPunct="1">
                        <a:lnSpc>
                          <a:spcPct val="100000"/>
                        </a:lnSpc>
                        <a:spcBef>
                          <a:spcPts val="0"/>
                        </a:spcBef>
                        <a:buNone/>
                      </a:pPr>
                      <a:r>
                        <a:rPr lang="zh-CN" altLang="en-US" sz="1600" dirty="0" smtClean="0">
                          <a:solidFill>
                            <a:schemeClr val="tx1"/>
                          </a:solidFill>
                          <a:latin typeface="楷体" pitchFamily="49" charset="-122"/>
                          <a:ea typeface="楷体" pitchFamily="49" charset="-122"/>
                        </a:rPr>
                        <a:t>物理与机电工程学院</a:t>
                      </a:r>
                    </a:p>
                    <a:p>
                      <a:pPr eaLnBrk="1" hangingPunct="1">
                        <a:lnSpc>
                          <a:spcPct val="100000"/>
                        </a:lnSpc>
                        <a:spcBef>
                          <a:spcPts val="0"/>
                        </a:spcBef>
                        <a:buNone/>
                      </a:pPr>
                      <a:r>
                        <a:rPr lang="zh-CN" altLang="en-US" sz="1600" dirty="0" smtClean="0">
                          <a:solidFill>
                            <a:srgbClr val="3333FF"/>
                          </a:solidFill>
                          <a:latin typeface="楷体" pitchFamily="49" charset="-122"/>
                          <a:ea typeface="楷体" pitchFamily="49" charset="-122"/>
                        </a:rPr>
                        <a:t>物理学系</a:t>
                      </a:r>
                    </a:p>
                    <a:p>
                      <a:pPr eaLnBrk="1" hangingPunct="1">
                        <a:lnSpc>
                          <a:spcPct val="100000"/>
                        </a:lnSpc>
                        <a:spcBef>
                          <a:spcPts val="0"/>
                        </a:spcBef>
                        <a:buNone/>
                      </a:pPr>
                      <a:r>
                        <a:rPr lang="zh-CN" altLang="en-US" sz="1600" dirty="0" smtClean="0">
                          <a:solidFill>
                            <a:srgbClr val="3333FF"/>
                          </a:solidFill>
                          <a:latin typeface="楷体" pitchFamily="49" charset="-122"/>
                          <a:ea typeface="楷体" pitchFamily="49" charset="-122"/>
                        </a:rPr>
                        <a:t>电子科学系</a:t>
                      </a:r>
                    </a:p>
                    <a:p>
                      <a:pPr eaLnBrk="1" hangingPunct="1">
                        <a:lnSpc>
                          <a:spcPct val="100000"/>
                        </a:lnSpc>
                        <a:spcBef>
                          <a:spcPts val="0"/>
                        </a:spcBef>
                        <a:buNone/>
                      </a:pPr>
                      <a:r>
                        <a:rPr lang="zh-CN" altLang="en-US" sz="1600" dirty="0" smtClean="0">
                          <a:solidFill>
                            <a:srgbClr val="3333FF"/>
                          </a:solidFill>
                          <a:latin typeface="楷体" pitchFamily="49" charset="-122"/>
                          <a:ea typeface="楷体" pitchFamily="49" charset="-122"/>
                        </a:rPr>
                        <a:t>天文学系</a:t>
                      </a:r>
                    </a:p>
                    <a:p>
                      <a:pPr eaLnBrk="1" hangingPunct="1">
                        <a:lnSpc>
                          <a:spcPct val="100000"/>
                        </a:lnSpc>
                        <a:spcBef>
                          <a:spcPts val="0"/>
                        </a:spcBef>
                        <a:buNone/>
                      </a:pPr>
                      <a:r>
                        <a:rPr lang="zh-CN" altLang="en-US" sz="1600" dirty="0" smtClean="0">
                          <a:solidFill>
                            <a:srgbClr val="3333FF"/>
                          </a:solidFill>
                          <a:latin typeface="楷体" pitchFamily="49" charset="-122"/>
                          <a:ea typeface="楷体" pitchFamily="49" charset="-122"/>
                        </a:rPr>
                        <a:t>微机电研究中心</a:t>
                      </a:r>
                    </a:p>
                    <a:p>
                      <a:pPr eaLnBrk="1" hangingPunct="1">
                        <a:lnSpc>
                          <a:spcPct val="100000"/>
                        </a:lnSpc>
                        <a:spcBef>
                          <a:spcPts val="0"/>
                        </a:spcBef>
                        <a:buNone/>
                      </a:pPr>
                      <a:r>
                        <a:rPr lang="zh-CN" altLang="en-US" sz="1600" dirty="0" smtClean="0">
                          <a:solidFill>
                            <a:srgbClr val="3333FF"/>
                          </a:solidFill>
                          <a:latin typeface="楷体" pitchFamily="49" charset="-122"/>
                          <a:ea typeface="楷体" pitchFamily="49" charset="-122"/>
                        </a:rPr>
                        <a:t>微纳光电子材料研究中心</a:t>
                      </a:r>
                    </a:p>
                    <a:p>
                      <a:pPr eaLnBrk="1" hangingPunct="1">
                        <a:lnSpc>
                          <a:spcPct val="100000"/>
                        </a:lnSpc>
                        <a:spcBef>
                          <a:spcPts val="0"/>
                        </a:spcBef>
                        <a:buNone/>
                      </a:pPr>
                      <a:r>
                        <a:rPr lang="zh-CN" altLang="en-US" sz="1600" dirty="0" smtClean="0">
                          <a:solidFill>
                            <a:srgbClr val="3333FF"/>
                          </a:solidFill>
                          <a:latin typeface="楷体" pitchFamily="49" charset="-122"/>
                          <a:ea typeface="楷体" pitchFamily="49" charset="-122"/>
                        </a:rPr>
                        <a:t>半导体材料重点实验室</a:t>
                      </a:r>
                    </a:p>
                    <a:p>
                      <a:pPr eaLnBrk="1" hangingPunct="1">
                        <a:lnSpc>
                          <a:spcPct val="100000"/>
                        </a:lnSpc>
                        <a:spcBef>
                          <a:spcPts val="0"/>
                        </a:spcBef>
                        <a:buNone/>
                      </a:pPr>
                      <a:r>
                        <a:rPr lang="zh-CN" altLang="en-US" sz="1600" dirty="0" smtClean="0">
                          <a:solidFill>
                            <a:srgbClr val="3333FF"/>
                          </a:solidFill>
                          <a:latin typeface="楷体" pitchFamily="49" charset="-122"/>
                          <a:ea typeface="楷体" pitchFamily="49" charset="-122"/>
                        </a:rPr>
                        <a:t>等离子体与磁共振研究室</a:t>
                      </a:r>
                    </a:p>
                    <a:p>
                      <a:pPr eaLnBrk="1" hangingPunct="1">
                        <a:lnSpc>
                          <a:spcPct val="100000"/>
                        </a:lnSpc>
                        <a:spcBef>
                          <a:spcPts val="0"/>
                        </a:spcBef>
                        <a:buNone/>
                      </a:pPr>
                      <a:r>
                        <a:rPr lang="zh-CN" altLang="en-US" sz="1600" dirty="0" smtClean="0">
                          <a:solidFill>
                            <a:srgbClr val="3333FF"/>
                          </a:solidFill>
                          <a:latin typeface="楷体" pitchFamily="49" charset="-122"/>
                          <a:ea typeface="楷体" pitchFamily="49" charset="-122"/>
                        </a:rPr>
                        <a:t>半导体照明技术研究中心</a:t>
                      </a:r>
                    </a:p>
                    <a:p>
                      <a:pPr eaLnBrk="1" hangingPunct="1">
                        <a:lnSpc>
                          <a:spcPct val="100000"/>
                        </a:lnSpc>
                        <a:spcBef>
                          <a:spcPts val="0"/>
                        </a:spcBef>
                        <a:buNone/>
                      </a:pPr>
                      <a:r>
                        <a:rPr lang="zh-CN" altLang="en-US" sz="1600" dirty="0" smtClean="0">
                          <a:solidFill>
                            <a:srgbClr val="3333FF"/>
                          </a:solidFill>
                          <a:latin typeface="楷体" pitchFamily="49" charset="-122"/>
                          <a:ea typeface="楷体" pitchFamily="49" charset="-122"/>
                        </a:rPr>
                        <a:t>高校微纳米系统重点实验室</a:t>
                      </a:r>
                    </a:p>
                    <a:p>
                      <a:pPr eaLnBrk="1" hangingPunct="1">
                        <a:lnSpc>
                          <a:spcPct val="100000"/>
                        </a:lnSpc>
                        <a:spcBef>
                          <a:spcPts val="0"/>
                        </a:spcBef>
                        <a:buNone/>
                      </a:pPr>
                      <a:r>
                        <a:rPr lang="zh-CN" altLang="en-US" sz="1600" dirty="0" smtClean="0">
                          <a:solidFill>
                            <a:schemeClr val="tx1"/>
                          </a:solidFill>
                          <a:latin typeface="楷体" pitchFamily="49" charset="-122"/>
                          <a:ea typeface="楷体" pitchFamily="49" charset="-122"/>
                        </a:rPr>
                        <a:t>化学化工学院</a:t>
                      </a:r>
                    </a:p>
                    <a:p>
                      <a:pPr eaLnBrk="1" hangingPunct="1">
                        <a:lnSpc>
                          <a:spcPct val="100000"/>
                        </a:lnSpc>
                        <a:spcBef>
                          <a:spcPts val="0"/>
                        </a:spcBef>
                        <a:buNone/>
                      </a:pPr>
                      <a:r>
                        <a:rPr lang="zh-CN" altLang="en-US" sz="1600" dirty="0" smtClean="0">
                          <a:solidFill>
                            <a:schemeClr val="tx1"/>
                          </a:solidFill>
                          <a:latin typeface="楷体" pitchFamily="49" charset="-122"/>
                          <a:ea typeface="楷体" pitchFamily="49" charset="-122"/>
                        </a:rPr>
                        <a:t>固态表面物理化学实验室</a:t>
                      </a:r>
                    </a:p>
                    <a:p>
                      <a:pPr eaLnBrk="1" hangingPunct="1">
                        <a:lnSpc>
                          <a:spcPct val="100000"/>
                        </a:lnSpc>
                        <a:spcBef>
                          <a:spcPts val="0"/>
                        </a:spcBef>
                        <a:buNone/>
                      </a:pPr>
                      <a:r>
                        <a:rPr lang="zh-CN" altLang="en-US" sz="1600" dirty="0" smtClean="0">
                          <a:solidFill>
                            <a:schemeClr val="tx1"/>
                          </a:solidFill>
                          <a:latin typeface="楷体" pitchFamily="49" charset="-122"/>
                          <a:ea typeface="楷体" pitchFamily="49" charset="-122"/>
                        </a:rPr>
                        <a:t>能源材料化学创新中心</a:t>
                      </a:r>
                      <a:endParaRPr lang="zh-CN" altLang="en-US" sz="1600" dirty="0">
                        <a:solidFill>
                          <a:schemeClr val="tx1"/>
                        </a:solidFill>
                        <a:latin typeface="楷体" pitchFamily="49" charset="-122"/>
                        <a:ea typeface="楷体" pitchFamily="49" charset="-122"/>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eaLnBrk="1" hangingPunct="1">
                        <a:lnSpc>
                          <a:spcPct val="100000"/>
                        </a:lnSpc>
                        <a:spcBef>
                          <a:spcPts val="0"/>
                        </a:spcBef>
                        <a:buNone/>
                      </a:pPr>
                      <a:r>
                        <a:rPr lang="zh-CN" altLang="en-US" sz="1600" dirty="0" smtClean="0">
                          <a:solidFill>
                            <a:srgbClr val="C00000"/>
                          </a:solidFill>
                          <a:latin typeface="楷体" pitchFamily="49" charset="-122"/>
                          <a:ea typeface="楷体" pitchFamily="49" charset="-122"/>
                        </a:rPr>
                        <a:t>工程技术学部</a:t>
                      </a:r>
                      <a:r>
                        <a:rPr lang="en-US" altLang="zh-CN" sz="1600" dirty="0" smtClean="0">
                          <a:solidFill>
                            <a:srgbClr val="C00000"/>
                          </a:solidFill>
                          <a:latin typeface="楷体" pitchFamily="49" charset="-122"/>
                          <a:ea typeface="楷体" pitchFamily="49" charset="-122"/>
                        </a:rPr>
                        <a:t>(</a:t>
                      </a:r>
                      <a:r>
                        <a:rPr lang="zh-CN" altLang="en-US" sz="1600" dirty="0" smtClean="0">
                          <a:solidFill>
                            <a:srgbClr val="C00000"/>
                          </a:solidFill>
                          <a:latin typeface="楷体" pitchFamily="49" charset="-122"/>
                          <a:ea typeface="楷体" pitchFamily="49" charset="-122"/>
                        </a:rPr>
                        <a:t>工学部</a:t>
                      </a:r>
                      <a:r>
                        <a:rPr lang="en-US" altLang="zh-CN" sz="1600" dirty="0" smtClean="0">
                          <a:solidFill>
                            <a:srgbClr val="C00000"/>
                          </a:solidFill>
                          <a:latin typeface="楷体" pitchFamily="49" charset="-122"/>
                          <a:ea typeface="楷体" pitchFamily="49" charset="-122"/>
                        </a:rPr>
                        <a:t>)</a:t>
                      </a:r>
                    </a:p>
                    <a:p>
                      <a:pPr eaLnBrk="1" hangingPunct="1">
                        <a:lnSpc>
                          <a:spcPct val="100000"/>
                        </a:lnSpc>
                        <a:spcBef>
                          <a:spcPts val="0"/>
                        </a:spcBef>
                        <a:buNone/>
                      </a:pPr>
                      <a:r>
                        <a:rPr lang="zh-CN" altLang="en-US" sz="1600" dirty="0" smtClean="0">
                          <a:solidFill>
                            <a:schemeClr val="tx1"/>
                          </a:solidFill>
                          <a:latin typeface="楷体" pitchFamily="49" charset="-122"/>
                          <a:ea typeface="楷体" pitchFamily="49" charset="-122"/>
                        </a:rPr>
                        <a:t>信息科学与技术学院</a:t>
                      </a:r>
                    </a:p>
                    <a:p>
                      <a:pPr eaLnBrk="1" hangingPunct="1">
                        <a:lnSpc>
                          <a:spcPct val="100000"/>
                        </a:lnSpc>
                        <a:spcBef>
                          <a:spcPts val="0"/>
                        </a:spcBef>
                        <a:buNone/>
                      </a:pPr>
                      <a:r>
                        <a:rPr lang="zh-CN" altLang="en-US" sz="1600" dirty="0" smtClean="0">
                          <a:solidFill>
                            <a:srgbClr val="3333FF"/>
                          </a:solidFill>
                          <a:latin typeface="楷体" pitchFamily="49" charset="-122"/>
                          <a:ea typeface="楷体" pitchFamily="49" charset="-122"/>
                        </a:rPr>
                        <a:t>计算机科学系</a:t>
                      </a:r>
                    </a:p>
                    <a:p>
                      <a:pPr eaLnBrk="1" hangingPunct="1">
                        <a:lnSpc>
                          <a:spcPct val="100000"/>
                        </a:lnSpc>
                        <a:spcBef>
                          <a:spcPts val="0"/>
                        </a:spcBef>
                        <a:buNone/>
                      </a:pPr>
                      <a:r>
                        <a:rPr lang="zh-CN" altLang="en-US" sz="1600" dirty="0" smtClean="0">
                          <a:solidFill>
                            <a:srgbClr val="3333FF"/>
                          </a:solidFill>
                          <a:latin typeface="楷体" pitchFamily="49" charset="-122"/>
                          <a:ea typeface="楷体" pitchFamily="49" charset="-122"/>
                        </a:rPr>
                        <a:t>智能科学与技术系</a:t>
                      </a:r>
                    </a:p>
                    <a:p>
                      <a:pPr eaLnBrk="1" hangingPunct="1">
                        <a:lnSpc>
                          <a:spcPct val="100000"/>
                        </a:lnSpc>
                        <a:spcBef>
                          <a:spcPts val="0"/>
                        </a:spcBef>
                        <a:buNone/>
                      </a:pPr>
                      <a:r>
                        <a:rPr lang="zh-CN" altLang="en-US" sz="1600" dirty="0" smtClean="0">
                          <a:solidFill>
                            <a:srgbClr val="3333FF"/>
                          </a:solidFill>
                          <a:latin typeface="楷体" pitchFamily="49" charset="-122"/>
                          <a:ea typeface="楷体" pitchFamily="49" charset="-122"/>
                        </a:rPr>
                        <a:t>电子工程系</a:t>
                      </a:r>
                    </a:p>
                    <a:p>
                      <a:pPr eaLnBrk="1" hangingPunct="1">
                        <a:lnSpc>
                          <a:spcPct val="100000"/>
                        </a:lnSpc>
                        <a:spcBef>
                          <a:spcPts val="0"/>
                        </a:spcBef>
                        <a:buNone/>
                      </a:pPr>
                      <a:r>
                        <a:rPr lang="zh-CN" altLang="en-US" sz="1600" dirty="0" smtClean="0">
                          <a:solidFill>
                            <a:srgbClr val="3333FF"/>
                          </a:solidFill>
                          <a:latin typeface="楷体" pitchFamily="49" charset="-122"/>
                          <a:ea typeface="楷体" pitchFamily="49" charset="-122"/>
                        </a:rPr>
                        <a:t>通信工程系</a:t>
                      </a:r>
                    </a:p>
                    <a:p>
                      <a:pPr eaLnBrk="1" hangingPunct="1">
                        <a:lnSpc>
                          <a:spcPct val="100000"/>
                        </a:lnSpc>
                        <a:spcBef>
                          <a:spcPts val="0"/>
                        </a:spcBef>
                        <a:buNone/>
                      </a:pPr>
                      <a:r>
                        <a:rPr lang="zh-CN" altLang="en-US" sz="1600" dirty="0" smtClean="0">
                          <a:solidFill>
                            <a:schemeClr val="tx1"/>
                          </a:solidFill>
                          <a:latin typeface="楷体" pitchFamily="49" charset="-122"/>
                          <a:ea typeface="楷体" pitchFamily="49" charset="-122"/>
                        </a:rPr>
                        <a:t>软件学院</a:t>
                      </a:r>
                    </a:p>
                    <a:p>
                      <a:pPr eaLnBrk="1" hangingPunct="1">
                        <a:lnSpc>
                          <a:spcPct val="100000"/>
                        </a:lnSpc>
                        <a:spcBef>
                          <a:spcPts val="0"/>
                        </a:spcBef>
                        <a:buNone/>
                      </a:pPr>
                      <a:r>
                        <a:rPr lang="zh-CN" altLang="en-US" sz="1600" dirty="0" smtClean="0">
                          <a:solidFill>
                            <a:srgbClr val="3333FF"/>
                          </a:solidFill>
                          <a:latin typeface="楷体" pitchFamily="49" charset="-122"/>
                          <a:ea typeface="楷体" pitchFamily="49" charset="-122"/>
                        </a:rPr>
                        <a:t>软件工程系</a:t>
                      </a:r>
                    </a:p>
                    <a:p>
                      <a:pPr eaLnBrk="1" hangingPunct="1">
                        <a:lnSpc>
                          <a:spcPct val="100000"/>
                        </a:lnSpc>
                        <a:spcBef>
                          <a:spcPts val="0"/>
                        </a:spcBef>
                        <a:buNone/>
                      </a:pPr>
                      <a:r>
                        <a:rPr lang="zh-CN" altLang="en-US" sz="1600" dirty="0" smtClean="0">
                          <a:solidFill>
                            <a:srgbClr val="3333FF"/>
                          </a:solidFill>
                          <a:latin typeface="楷体" pitchFamily="49" charset="-122"/>
                          <a:ea typeface="楷体" pitchFamily="49" charset="-122"/>
                        </a:rPr>
                        <a:t>数字媒体系</a:t>
                      </a:r>
                    </a:p>
                    <a:p>
                      <a:pPr eaLnBrk="1" hangingPunct="1">
                        <a:lnSpc>
                          <a:spcPct val="100000"/>
                        </a:lnSpc>
                        <a:spcBef>
                          <a:spcPts val="0"/>
                        </a:spcBef>
                        <a:buNone/>
                      </a:pPr>
                      <a:r>
                        <a:rPr lang="zh-CN" altLang="en-US" sz="1600" dirty="0" smtClean="0">
                          <a:solidFill>
                            <a:srgbClr val="3333FF"/>
                          </a:solidFill>
                          <a:latin typeface="楷体" pitchFamily="49" charset="-122"/>
                          <a:ea typeface="楷体" pitchFamily="49" charset="-122"/>
                        </a:rPr>
                        <a:t>软件研究与开发中心</a:t>
                      </a:r>
                    </a:p>
                    <a:p>
                      <a:pPr eaLnBrk="1" hangingPunct="1">
                        <a:lnSpc>
                          <a:spcPct val="100000"/>
                        </a:lnSpc>
                        <a:spcBef>
                          <a:spcPts val="0"/>
                        </a:spcBef>
                        <a:buNone/>
                      </a:pPr>
                      <a:r>
                        <a:rPr lang="zh-CN" altLang="en-US" sz="1600" dirty="0" smtClean="0">
                          <a:solidFill>
                            <a:srgbClr val="3333FF"/>
                          </a:solidFill>
                          <a:latin typeface="楷体" pitchFamily="49" charset="-122"/>
                          <a:ea typeface="楷体" pitchFamily="49" charset="-122"/>
                        </a:rPr>
                        <a:t>软件学院教学实验中心</a:t>
                      </a:r>
                    </a:p>
                    <a:p>
                      <a:pPr eaLnBrk="1" hangingPunct="1">
                        <a:lnSpc>
                          <a:spcPct val="100000"/>
                        </a:lnSpc>
                        <a:spcBef>
                          <a:spcPts val="0"/>
                        </a:spcBef>
                        <a:buNone/>
                      </a:pPr>
                      <a:r>
                        <a:rPr lang="zh-CN" altLang="en-US" sz="1600" dirty="0" smtClean="0">
                          <a:solidFill>
                            <a:schemeClr val="tx1"/>
                          </a:solidFill>
                          <a:latin typeface="楷体" pitchFamily="49" charset="-122"/>
                          <a:ea typeface="楷体" pitchFamily="49" charset="-122"/>
                        </a:rPr>
                        <a:t>材料学院</a:t>
                      </a:r>
                    </a:p>
                    <a:p>
                      <a:pPr eaLnBrk="1" hangingPunct="1">
                        <a:lnSpc>
                          <a:spcPct val="100000"/>
                        </a:lnSpc>
                        <a:spcBef>
                          <a:spcPts val="0"/>
                        </a:spcBef>
                        <a:buNone/>
                      </a:pPr>
                      <a:r>
                        <a:rPr lang="zh-CN" altLang="en-US" sz="1600" dirty="0" smtClean="0">
                          <a:solidFill>
                            <a:schemeClr val="tx1"/>
                          </a:solidFill>
                          <a:latin typeface="楷体" pitchFamily="49" charset="-122"/>
                          <a:ea typeface="楷体" pitchFamily="49" charset="-122"/>
                        </a:rPr>
                        <a:t>建筑与土木工程学院</a:t>
                      </a:r>
                    </a:p>
                    <a:p>
                      <a:pPr eaLnBrk="1" hangingPunct="1">
                        <a:lnSpc>
                          <a:spcPct val="100000"/>
                        </a:lnSpc>
                        <a:spcBef>
                          <a:spcPts val="0"/>
                        </a:spcBef>
                        <a:buNone/>
                      </a:pPr>
                      <a:r>
                        <a:rPr lang="zh-CN" altLang="en-US" sz="1600" dirty="0" smtClean="0">
                          <a:solidFill>
                            <a:schemeClr val="tx1"/>
                          </a:solidFill>
                          <a:latin typeface="楷体" pitchFamily="49" charset="-122"/>
                          <a:ea typeface="楷体" pitchFamily="49" charset="-122"/>
                        </a:rPr>
                        <a:t>能源学院</a:t>
                      </a:r>
                    </a:p>
                    <a:p>
                      <a:pPr eaLnBrk="1" hangingPunct="1">
                        <a:lnSpc>
                          <a:spcPct val="100000"/>
                        </a:lnSpc>
                        <a:spcBef>
                          <a:spcPts val="0"/>
                        </a:spcBef>
                        <a:buNone/>
                      </a:pPr>
                      <a:r>
                        <a:rPr lang="zh-CN" altLang="en-US" sz="1600" dirty="0" smtClean="0">
                          <a:solidFill>
                            <a:schemeClr val="tx1"/>
                          </a:solidFill>
                          <a:latin typeface="楷体" pitchFamily="49" charset="-122"/>
                          <a:ea typeface="楷体" pitchFamily="49" charset="-122"/>
                        </a:rPr>
                        <a:t>航空航天学院</a:t>
                      </a:r>
                    </a:p>
                    <a:p>
                      <a:pPr eaLnBrk="1" hangingPunct="1">
                        <a:lnSpc>
                          <a:spcPct val="100000"/>
                        </a:lnSpc>
                        <a:spcBef>
                          <a:spcPts val="0"/>
                        </a:spcBef>
                        <a:buNone/>
                      </a:pPr>
                      <a:r>
                        <a:rPr lang="zh-CN" altLang="en-US" sz="1600" dirty="0" smtClean="0">
                          <a:solidFill>
                            <a:srgbClr val="3333FF"/>
                          </a:solidFill>
                          <a:latin typeface="楷体" pitchFamily="49" charset="-122"/>
                          <a:ea typeface="楷体" pitchFamily="49" charset="-122"/>
                        </a:rPr>
                        <a:t>机电工程系</a:t>
                      </a:r>
                    </a:p>
                    <a:p>
                      <a:pPr eaLnBrk="1" hangingPunct="1">
                        <a:lnSpc>
                          <a:spcPct val="100000"/>
                        </a:lnSpc>
                        <a:spcBef>
                          <a:spcPts val="0"/>
                        </a:spcBef>
                        <a:buNone/>
                      </a:pPr>
                      <a:r>
                        <a:rPr lang="zh-CN" altLang="en-US" sz="1600" dirty="0" smtClean="0">
                          <a:solidFill>
                            <a:srgbClr val="3333FF"/>
                          </a:solidFill>
                          <a:latin typeface="楷体" pitchFamily="49" charset="-122"/>
                          <a:ea typeface="楷体" pitchFamily="49" charset="-122"/>
                        </a:rPr>
                        <a:t>航空系</a:t>
                      </a:r>
                    </a:p>
                    <a:p>
                      <a:pPr eaLnBrk="1" hangingPunct="1">
                        <a:lnSpc>
                          <a:spcPct val="100000"/>
                        </a:lnSpc>
                        <a:spcBef>
                          <a:spcPts val="0"/>
                        </a:spcBef>
                        <a:buNone/>
                      </a:pPr>
                      <a:r>
                        <a:rPr lang="zh-CN" altLang="en-US" sz="1600" dirty="0" smtClean="0">
                          <a:solidFill>
                            <a:srgbClr val="3333FF"/>
                          </a:solidFill>
                          <a:latin typeface="楷体" pitchFamily="49" charset="-122"/>
                          <a:ea typeface="楷体" pitchFamily="49" charset="-122"/>
                        </a:rPr>
                        <a:t>自动化系</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598271505"/>
      </p:ext>
    </p:extLst>
  </p:cSld>
  <p:clrMapOvr>
    <a:masterClrMapping/>
  </p:clrMapOvr>
  <p:transition/>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a:xfrm>
            <a:off x="1000125" y="274638"/>
            <a:ext cx="7215188" cy="1143000"/>
          </a:xfrm>
        </p:spPr>
        <p:txBody>
          <a:bodyPr/>
          <a:lstStyle/>
          <a:p>
            <a:pPr eaLnBrk="1" hangingPunct="1"/>
            <a:r>
              <a:rPr lang="zh-CN" altLang="en-US" dirty="0" smtClean="0"/>
              <a:t>树的应用示例</a:t>
            </a:r>
          </a:p>
        </p:txBody>
      </p:sp>
      <p:sp>
        <p:nvSpPr>
          <p:cNvPr id="163843" name="Rectangle 3"/>
          <p:cNvSpPr>
            <a:spLocks noGrp="1" noChangeArrowheads="1"/>
          </p:cNvSpPr>
          <p:nvPr>
            <p:ph idx="1"/>
          </p:nvPr>
        </p:nvSpPr>
        <p:spPr>
          <a:xfrm>
            <a:off x="1000125" y="1600200"/>
            <a:ext cx="7215188" cy="4525963"/>
          </a:xfrm>
        </p:spPr>
        <p:txBody>
          <a:bodyPr/>
          <a:lstStyle/>
          <a:p>
            <a:pPr eaLnBrk="1" hangingPunct="1">
              <a:lnSpc>
                <a:spcPct val="100000"/>
              </a:lnSpc>
              <a:spcBef>
                <a:spcPts val="1200"/>
              </a:spcBef>
              <a:buNone/>
            </a:pPr>
            <a:r>
              <a:rPr lang="zh-CN" altLang="en-US" dirty="0" smtClean="0">
                <a:solidFill>
                  <a:srgbClr val="008000"/>
                </a:solidFill>
                <a:sym typeface="Wingdings"/>
              </a:rPr>
              <a:t></a:t>
            </a:r>
            <a:r>
              <a:rPr lang="zh-CN" altLang="en-US" dirty="0" smtClean="0"/>
              <a:t>采用</a:t>
            </a:r>
            <a:r>
              <a:rPr lang="zh-CN" altLang="en-US" dirty="0" smtClean="0">
                <a:solidFill>
                  <a:srgbClr val="0000FF"/>
                </a:solidFill>
              </a:rPr>
              <a:t>树的孩子兄弟表示法</a:t>
            </a:r>
            <a:r>
              <a:rPr lang="zh-CN" altLang="en-US" dirty="0" smtClean="0"/>
              <a:t>存储数据</a:t>
            </a:r>
          </a:p>
          <a:p>
            <a:pPr eaLnBrk="1" hangingPunct="1">
              <a:lnSpc>
                <a:spcPct val="100000"/>
              </a:lnSpc>
              <a:spcBef>
                <a:spcPts val="1200"/>
              </a:spcBef>
              <a:buFontTx/>
              <a:buNone/>
            </a:pPr>
            <a:r>
              <a:rPr lang="en-US" altLang="zh-CN" dirty="0" err="1" smtClean="0"/>
              <a:t>typedef</a:t>
            </a:r>
            <a:r>
              <a:rPr lang="en-US" altLang="zh-CN" dirty="0" smtClean="0"/>
              <a:t>  </a:t>
            </a:r>
            <a:r>
              <a:rPr lang="en-US" altLang="zh-CN" dirty="0" err="1" smtClean="0"/>
              <a:t>struct</a:t>
            </a:r>
            <a:r>
              <a:rPr lang="en-US" altLang="zh-CN" dirty="0" smtClean="0"/>
              <a:t> </a:t>
            </a:r>
            <a:r>
              <a:rPr lang="en-US" altLang="zh-CN" dirty="0" err="1" smtClean="0"/>
              <a:t>Tnode</a:t>
            </a:r>
            <a:endParaRPr lang="en-US" altLang="zh-CN" dirty="0" smtClean="0"/>
          </a:p>
          <a:p>
            <a:pPr eaLnBrk="1" hangingPunct="1">
              <a:lnSpc>
                <a:spcPct val="100000"/>
              </a:lnSpc>
              <a:spcBef>
                <a:spcPts val="1200"/>
              </a:spcBef>
              <a:buFontTx/>
              <a:buNone/>
            </a:pPr>
            <a:r>
              <a:rPr lang="en-US" altLang="zh-CN" dirty="0" smtClean="0"/>
              <a:t>{	</a:t>
            </a:r>
            <a:r>
              <a:rPr lang="en-US" altLang="zh-CN" dirty="0" err="1" smtClean="0"/>
              <a:t>int</a:t>
            </a:r>
            <a:r>
              <a:rPr lang="en-US" altLang="zh-CN" dirty="0" smtClean="0"/>
              <a:t> no;	</a:t>
            </a:r>
            <a:r>
              <a:rPr lang="en-US" altLang="zh-CN" dirty="0" smtClean="0">
                <a:solidFill>
                  <a:srgbClr val="008000"/>
                </a:solidFill>
              </a:rPr>
              <a:t>//</a:t>
            </a:r>
            <a:r>
              <a:rPr lang="zh-CN" altLang="en-US" dirty="0" smtClean="0">
                <a:solidFill>
                  <a:srgbClr val="008000"/>
                </a:solidFill>
              </a:rPr>
              <a:t>数据元素编号</a:t>
            </a:r>
          </a:p>
          <a:p>
            <a:pPr eaLnBrk="1" hangingPunct="1">
              <a:lnSpc>
                <a:spcPct val="100000"/>
              </a:lnSpc>
              <a:spcBef>
                <a:spcPts val="1200"/>
              </a:spcBef>
              <a:buFontTx/>
              <a:buNone/>
            </a:pPr>
            <a:r>
              <a:rPr lang="zh-CN" altLang="en-US" dirty="0" smtClean="0"/>
              <a:t>	</a:t>
            </a:r>
            <a:r>
              <a:rPr lang="en-US" altLang="zh-CN" dirty="0" smtClean="0"/>
              <a:t>char data[N];	</a:t>
            </a:r>
            <a:r>
              <a:rPr lang="en-US" altLang="zh-CN" dirty="0" smtClean="0">
                <a:solidFill>
                  <a:srgbClr val="008000"/>
                </a:solidFill>
              </a:rPr>
              <a:t>//</a:t>
            </a:r>
            <a:r>
              <a:rPr lang="zh-CN" altLang="en-US" dirty="0" smtClean="0">
                <a:solidFill>
                  <a:srgbClr val="008000"/>
                </a:solidFill>
              </a:rPr>
              <a:t>数据元素域</a:t>
            </a:r>
          </a:p>
          <a:p>
            <a:pPr eaLnBrk="1" hangingPunct="1">
              <a:lnSpc>
                <a:spcPct val="100000"/>
              </a:lnSpc>
              <a:spcBef>
                <a:spcPts val="1200"/>
              </a:spcBef>
              <a:buFontTx/>
              <a:buNone/>
            </a:pPr>
            <a:r>
              <a:rPr lang="zh-CN" altLang="en-US" dirty="0" smtClean="0"/>
              <a:t>	</a:t>
            </a:r>
            <a:r>
              <a:rPr lang="en-US" altLang="zh-CN" dirty="0" err="1" smtClean="0"/>
              <a:t>struct</a:t>
            </a:r>
            <a:r>
              <a:rPr lang="en-US" altLang="zh-CN" dirty="0" smtClean="0"/>
              <a:t> </a:t>
            </a:r>
            <a:r>
              <a:rPr lang="en-US" altLang="zh-CN" dirty="0" err="1" smtClean="0"/>
              <a:t>Tnode</a:t>
            </a:r>
            <a:r>
              <a:rPr lang="en-US" altLang="zh-CN" dirty="0" smtClean="0"/>
              <a:t> *Child1;  </a:t>
            </a:r>
            <a:r>
              <a:rPr lang="en-US" altLang="zh-CN" dirty="0" smtClean="0">
                <a:solidFill>
                  <a:srgbClr val="006600"/>
                </a:solidFill>
              </a:rPr>
              <a:t>//</a:t>
            </a:r>
            <a:r>
              <a:rPr lang="zh-CN" altLang="en-US" dirty="0" smtClean="0">
                <a:solidFill>
                  <a:srgbClr val="006600"/>
                </a:solidFill>
              </a:rPr>
              <a:t>第</a:t>
            </a:r>
            <a:r>
              <a:rPr lang="en-US" altLang="zh-CN" dirty="0" smtClean="0">
                <a:solidFill>
                  <a:srgbClr val="006600"/>
                </a:solidFill>
              </a:rPr>
              <a:t>1</a:t>
            </a:r>
            <a:r>
              <a:rPr lang="zh-CN" altLang="en-US" dirty="0" smtClean="0">
                <a:solidFill>
                  <a:srgbClr val="006600"/>
                </a:solidFill>
              </a:rPr>
              <a:t>个孩子</a:t>
            </a:r>
          </a:p>
          <a:p>
            <a:pPr eaLnBrk="1" hangingPunct="1">
              <a:lnSpc>
                <a:spcPct val="100000"/>
              </a:lnSpc>
              <a:spcBef>
                <a:spcPts val="1200"/>
              </a:spcBef>
              <a:buFontTx/>
              <a:buNone/>
            </a:pPr>
            <a:r>
              <a:rPr lang="zh-CN" altLang="en-US" dirty="0" smtClean="0"/>
              <a:t>	</a:t>
            </a:r>
            <a:r>
              <a:rPr lang="en-US" altLang="zh-CN" dirty="0" err="1" smtClean="0"/>
              <a:t>struct</a:t>
            </a:r>
            <a:r>
              <a:rPr lang="en-US" altLang="zh-CN" dirty="0" smtClean="0"/>
              <a:t> </a:t>
            </a:r>
            <a:r>
              <a:rPr lang="en-US" altLang="zh-CN" dirty="0" err="1" smtClean="0"/>
              <a:t>Tnode</a:t>
            </a:r>
            <a:r>
              <a:rPr lang="en-US" altLang="zh-CN" dirty="0" smtClean="0"/>
              <a:t> *Sibling;  </a:t>
            </a:r>
            <a:r>
              <a:rPr lang="en-US" altLang="zh-CN" dirty="0" smtClean="0">
                <a:solidFill>
                  <a:srgbClr val="006600"/>
                </a:solidFill>
              </a:rPr>
              <a:t>//</a:t>
            </a:r>
            <a:r>
              <a:rPr lang="zh-CN" altLang="en-US" dirty="0" smtClean="0">
                <a:solidFill>
                  <a:srgbClr val="006600"/>
                </a:solidFill>
              </a:rPr>
              <a:t>下</a:t>
            </a:r>
            <a:r>
              <a:rPr lang="en-US" altLang="zh-CN" dirty="0" smtClean="0">
                <a:solidFill>
                  <a:srgbClr val="006600"/>
                </a:solidFill>
              </a:rPr>
              <a:t>1</a:t>
            </a:r>
            <a:r>
              <a:rPr lang="zh-CN" altLang="en-US" dirty="0" smtClean="0">
                <a:solidFill>
                  <a:srgbClr val="006600"/>
                </a:solidFill>
              </a:rPr>
              <a:t>个兄弟</a:t>
            </a:r>
          </a:p>
          <a:p>
            <a:pPr eaLnBrk="1" hangingPunct="1">
              <a:lnSpc>
                <a:spcPct val="100000"/>
              </a:lnSpc>
              <a:spcBef>
                <a:spcPts val="1200"/>
              </a:spcBef>
              <a:buFontTx/>
              <a:buNone/>
            </a:pPr>
            <a:r>
              <a:rPr lang="en-US" altLang="zh-CN" dirty="0" smtClean="0"/>
              <a:t>} Node, </a:t>
            </a:r>
            <a:r>
              <a:rPr lang="zh-CN" altLang="en-US" dirty="0" smtClean="0"/>
              <a:t>*</a:t>
            </a:r>
            <a:r>
              <a:rPr lang="en-US" altLang="zh-CN" dirty="0" err="1" smtClean="0"/>
              <a:t>Tcs</a:t>
            </a:r>
            <a:r>
              <a:rPr lang="en-US" altLang="zh-CN" dirty="0" smtClean="0"/>
              <a:t>;</a:t>
            </a:r>
            <a:endParaRPr lang="zh-CN" altLang="en-US" dirty="0" smtClean="0"/>
          </a:p>
        </p:txBody>
      </p:sp>
      <p:sp>
        <p:nvSpPr>
          <p:cNvPr id="163844" name="灯片编号占位符 10"/>
          <p:cNvSpPr>
            <a:spLocks noGrp="1"/>
          </p:cNvSpPr>
          <p:nvPr>
            <p:ph type="sldNum" sz="quarter" idx="10"/>
          </p:nvPr>
        </p:nvSpPr>
        <p:spPr>
          <a:noFill/>
        </p:spPr>
        <p:txBody>
          <a:bodyPr/>
          <a:lstStyle/>
          <a:p>
            <a:fld id="{655F35DC-1A9D-42B6-970B-6110BFCED6DE}" type="slidenum">
              <a:rPr lang="en-US" altLang="zh-CN" smtClean="0">
                <a:ea typeface="宋体" charset="-122"/>
              </a:rPr>
              <a:pPr/>
              <a:t>155</a:t>
            </a:fld>
            <a:endParaRPr lang="en-US" altLang="zh-CN" smtClean="0">
              <a:ea typeface="宋体" charset="-122"/>
            </a:endParaRPr>
          </a:p>
        </p:txBody>
      </p:sp>
    </p:spTree>
    <p:extLst>
      <p:ext uri="{BB962C8B-B14F-4D97-AF65-F5344CB8AC3E}">
        <p14:creationId xmlns:p14="http://schemas.microsoft.com/office/powerpoint/2010/main" val="179588404"/>
      </p:ext>
    </p:extLst>
  </p:cSld>
  <p:clrMapOvr>
    <a:masterClrMapping/>
  </p:clrMapOvr>
  <p:transition/>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a:xfrm>
            <a:off x="1000125" y="274638"/>
            <a:ext cx="7215188" cy="1143000"/>
          </a:xfrm>
        </p:spPr>
        <p:txBody>
          <a:bodyPr/>
          <a:lstStyle/>
          <a:p>
            <a:pPr eaLnBrk="1" hangingPunct="1"/>
            <a:r>
              <a:rPr lang="zh-CN" altLang="en-US" dirty="0" smtClean="0"/>
              <a:t>树的应用示例</a:t>
            </a:r>
          </a:p>
        </p:txBody>
      </p:sp>
      <p:sp>
        <p:nvSpPr>
          <p:cNvPr id="163843" name="Rectangle 3"/>
          <p:cNvSpPr>
            <a:spLocks noGrp="1" noChangeArrowheads="1"/>
          </p:cNvSpPr>
          <p:nvPr>
            <p:ph idx="1"/>
          </p:nvPr>
        </p:nvSpPr>
        <p:spPr>
          <a:xfrm>
            <a:off x="1000125" y="1600200"/>
            <a:ext cx="7215188" cy="4525963"/>
          </a:xfrm>
        </p:spPr>
        <p:txBody>
          <a:bodyPr/>
          <a:lstStyle/>
          <a:p>
            <a:pPr eaLnBrk="1" hangingPunct="1">
              <a:lnSpc>
                <a:spcPct val="100000"/>
              </a:lnSpc>
              <a:spcBef>
                <a:spcPts val="0"/>
              </a:spcBef>
            </a:pPr>
            <a:r>
              <a:rPr lang="en-US" altLang="zh-CN" dirty="0" smtClean="0"/>
              <a:t> </a:t>
            </a:r>
            <a:r>
              <a:rPr lang="zh-CN" altLang="en-US" dirty="0" smtClean="0"/>
              <a:t>编码设计</a:t>
            </a:r>
            <a:endParaRPr lang="en-US" altLang="zh-CN" sz="3200" dirty="0">
              <a:solidFill>
                <a:srgbClr val="3333FF"/>
              </a:solidFill>
            </a:endParaRPr>
          </a:p>
          <a:p>
            <a:pPr marL="4763" eaLnBrk="1" hangingPunct="1">
              <a:lnSpc>
                <a:spcPct val="100000"/>
              </a:lnSpc>
              <a:spcBef>
                <a:spcPts val="0"/>
              </a:spcBef>
              <a:buNone/>
            </a:pPr>
            <a:r>
              <a:rPr lang="en-US" altLang="zh-CN" sz="2000" dirty="0">
                <a:solidFill>
                  <a:srgbClr val="C00000"/>
                </a:solidFill>
              </a:rPr>
              <a:t>1 </a:t>
            </a:r>
            <a:r>
              <a:rPr lang="zh-CN" altLang="en-US" sz="2000" dirty="0">
                <a:solidFill>
                  <a:srgbClr val="C00000"/>
                </a:solidFill>
              </a:rPr>
              <a:t>人文与艺术学部</a:t>
            </a:r>
            <a:r>
              <a:rPr lang="en-US" altLang="zh-CN" sz="2000" dirty="0">
                <a:solidFill>
                  <a:srgbClr val="C00000"/>
                </a:solidFill>
              </a:rPr>
              <a:t>(</a:t>
            </a:r>
            <a:r>
              <a:rPr lang="zh-CN" altLang="en-US" sz="2000" dirty="0">
                <a:solidFill>
                  <a:srgbClr val="C00000"/>
                </a:solidFill>
              </a:rPr>
              <a:t>文学部</a:t>
            </a:r>
            <a:r>
              <a:rPr lang="en-US" altLang="zh-CN" sz="2000" dirty="0">
                <a:solidFill>
                  <a:srgbClr val="C00000"/>
                </a:solidFill>
              </a:rPr>
              <a:t>)</a:t>
            </a:r>
          </a:p>
          <a:p>
            <a:pPr marL="4763" eaLnBrk="1" hangingPunct="1">
              <a:lnSpc>
                <a:spcPct val="100000"/>
              </a:lnSpc>
              <a:spcBef>
                <a:spcPts val="0"/>
              </a:spcBef>
              <a:buNone/>
            </a:pPr>
            <a:r>
              <a:rPr lang="en-US" altLang="zh-CN" sz="2000" dirty="0"/>
              <a:t>11 </a:t>
            </a:r>
            <a:r>
              <a:rPr lang="zh-CN" altLang="en-US" sz="2000" dirty="0"/>
              <a:t>人文学院</a:t>
            </a:r>
          </a:p>
          <a:p>
            <a:pPr marL="4763" eaLnBrk="1" hangingPunct="1">
              <a:lnSpc>
                <a:spcPct val="100000"/>
              </a:lnSpc>
              <a:spcBef>
                <a:spcPts val="0"/>
              </a:spcBef>
              <a:buNone/>
            </a:pPr>
            <a:r>
              <a:rPr lang="en-US" altLang="zh-CN" sz="2000" dirty="0"/>
              <a:t>12 </a:t>
            </a:r>
            <a:r>
              <a:rPr lang="zh-CN" altLang="en-US" sz="2000" dirty="0"/>
              <a:t>新闻传播学院</a:t>
            </a:r>
          </a:p>
          <a:p>
            <a:pPr marL="4763" eaLnBrk="1" hangingPunct="1">
              <a:lnSpc>
                <a:spcPct val="100000"/>
              </a:lnSpc>
              <a:spcBef>
                <a:spcPts val="0"/>
              </a:spcBef>
              <a:buNone/>
            </a:pPr>
            <a:r>
              <a:rPr lang="en-US" altLang="zh-CN" sz="2000" dirty="0">
                <a:solidFill>
                  <a:srgbClr val="C00000"/>
                </a:solidFill>
              </a:rPr>
              <a:t>2 </a:t>
            </a:r>
            <a:r>
              <a:rPr lang="zh-CN" altLang="en-US" sz="2000" dirty="0">
                <a:solidFill>
                  <a:srgbClr val="C00000"/>
                </a:solidFill>
              </a:rPr>
              <a:t>社会科学学部</a:t>
            </a:r>
            <a:r>
              <a:rPr lang="en-US" altLang="zh-CN" sz="2000" dirty="0">
                <a:solidFill>
                  <a:srgbClr val="C00000"/>
                </a:solidFill>
              </a:rPr>
              <a:t>(</a:t>
            </a:r>
            <a:r>
              <a:rPr lang="zh-CN" altLang="en-US" sz="2000" dirty="0">
                <a:solidFill>
                  <a:srgbClr val="C00000"/>
                </a:solidFill>
              </a:rPr>
              <a:t>社科学部</a:t>
            </a:r>
            <a:r>
              <a:rPr lang="en-US" altLang="zh-CN" sz="2000" dirty="0">
                <a:solidFill>
                  <a:srgbClr val="C00000"/>
                </a:solidFill>
              </a:rPr>
              <a:t>)</a:t>
            </a:r>
          </a:p>
          <a:p>
            <a:pPr marL="4763" eaLnBrk="1" hangingPunct="1">
              <a:lnSpc>
                <a:spcPct val="100000"/>
              </a:lnSpc>
              <a:spcBef>
                <a:spcPts val="0"/>
              </a:spcBef>
              <a:buNone/>
            </a:pPr>
            <a:r>
              <a:rPr lang="en-US" altLang="zh-CN" sz="2000" dirty="0"/>
              <a:t>21 </a:t>
            </a:r>
            <a:r>
              <a:rPr lang="zh-CN" altLang="en-US" sz="2000" dirty="0"/>
              <a:t>经济学院</a:t>
            </a:r>
          </a:p>
          <a:p>
            <a:pPr marL="4763" eaLnBrk="1" hangingPunct="1">
              <a:lnSpc>
                <a:spcPct val="100000"/>
              </a:lnSpc>
              <a:spcBef>
                <a:spcPts val="0"/>
              </a:spcBef>
              <a:buNone/>
            </a:pPr>
            <a:r>
              <a:rPr lang="en-US" altLang="zh-CN" sz="2000" dirty="0"/>
              <a:t>23 </a:t>
            </a:r>
            <a:r>
              <a:rPr lang="zh-CN" altLang="en-US" sz="2000" dirty="0"/>
              <a:t>管理学院</a:t>
            </a:r>
          </a:p>
          <a:p>
            <a:pPr marL="4763" eaLnBrk="1" hangingPunct="1">
              <a:lnSpc>
                <a:spcPct val="100000"/>
              </a:lnSpc>
              <a:spcBef>
                <a:spcPts val="0"/>
              </a:spcBef>
              <a:buNone/>
            </a:pPr>
            <a:r>
              <a:rPr lang="en-US" altLang="zh-CN" sz="2000" dirty="0"/>
              <a:t>24 </a:t>
            </a:r>
            <a:r>
              <a:rPr lang="zh-CN" altLang="en-US" sz="2000" dirty="0"/>
              <a:t>法学院</a:t>
            </a:r>
          </a:p>
          <a:p>
            <a:pPr marL="4763" eaLnBrk="1" hangingPunct="1">
              <a:lnSpc>
                <a:spcPct val="100000"/>
              </a:lnSpc>
              <a:spcBef>
                <a:spcPts val="0"/>
              </a:spcBef>
              <a:buNone/>
            </a:pPr>
            <a:r>
              <a:rPr lang="en-US" altLang="zh-CN" sz="2000" dirty="0">
                <a:solidFill>
                  <a:srgbClr val="C00000"/>
                </a:solidFill>
              </a:rPr>
              <a:t>3 </a:t>
            </a:r>
            <a:r>
              <a:rPr lang="zh-CN" altLang="en-US" sz="2000" dirty="0">
                <a:solidFill>
                  <a:srgbClr val="C00000"/>
                </a:solidFill>
              </a:rPr>
              <a:t>自然科学学部</a:t>
            </a:r>
            <a:r>
              <a:rPr lang="en-US" altLang="zh-CN" sz="2000" dirty="0">
                <a:solidFill>
                  <a:srgbClr val="C00000"/>
                </a:solidFill>
              </a:rPr>
              <a:t>(</a:t>
            </a:r>
            <a:r>
              <a:rPr lang="zh-CN" altLang="en-US" sz="2000" dirty="0">
                <a:solidFill>
                  <a:srgbClr val="C00000"/>
                </a:solidFill>
              </a:rPr>
              <a:t>理学部</a:t>
            </a:r>
            <a:r>
              <a:rPr lang="en-US" altLang="zh-CN" sz="2000" dirty="0">
                <a:solidFill>
                  <a:srgbClr val="C00000"/>
                </a:solidFill>
              </a:rPr>
              <a:t>)</a:t>
            </a:r>
          </a:p>
          <a:p>
            <a:pPr marL="4763" eaLnBrk="1" hangingPunct="1">
              <a:lnSpc>
                <a:spcPct val="100000"/>
              </a:lnSpc>
              <a:spcBef>
                <a:spcPts val="0"/>
              </a:spcBef>
              <a:buNone/>
            </a:pPr>
            <a:r>
              <a:rPr lang="en-US" altLang="zh-CN" sz="2000" dirty="0"/>
              <a:t>31 </a:t>
            </a:r>
            <a:r>
              <a:rPr lang="zh-CN" altLang="en-US" sz="2000" dirty="0"/>
              <a:t>数学科学学院</a:t>
            </a:r>
          </a:p>
          <a:p>
            <a:pPr marL="4763" eaLnBrk="1" hangingPunct="1">
              <a:lnSpc>
                <a:spcPct val="100000"/>
              </a:lnSpc>
              <a:spcBef>
                <a:spcPts val="0"/>
              </a:spcBef>
              <a:buNone/>
            </a:pPr>
            <a:r>
              <a:rPr lang="en-US" altLang="zh-CN" sz="2000" dirty="0">
                <a:solidFill>
                  <a:srgbClr val="3333FF"/>
                </a:solidFill>
              </a:rPr>
              <a:t>311 </a:t>
            </a:r>
            <a:r>
              <a:rPr lang="zh-CN" altLang="en-US" sz="2000" dirty="0">
                <a:solidFill>
                  <a:srgbClr val="3333FF"/>
                </a:solidFill>
              </a:rPr>
              <a:t>数学与应用数学系</a:t>
            </a:r>
          </a:p>
          <a:p>
            <a:pPr marL="4763" eaLnBrk="1" hangingPunct="1">
              <a:lnSpc>
                <a:spcPct val="100000"/>
              </a:lnSpc>
              <a:spcBef>
                <a:spcPts val="0"/>
              </a:spcBef>
              <a:buNone/>
            </a:pPr>
            <a:r>
              <a:rPr lang="en-US" altLang="zh-CN" sz="2000" dirty="0">
                <a:solidFill>
                  <a:srgbClr val="3333FF"/>
                </a:solidFill>
              </a:rPr>
              <a:t>312 </a:t>
            </a:r>
            <a:r>
              <a:rPr lang="zh-CN" altLang="en-US" sz="2000" dirty="0">
                <a:solidFill>
                  <a:srgbClr val="3333FF"/>
                </a:solidFill>
              </a:rPr>
              <a:t>信息与计算数学系</a:t>
            </a:r>
          </a:p>
          <a:p>
            <a:pPr marL="4763" eaLnBrk="1" hangingPunct="1">
              <a:lnSpc>
                <a:spcPct val="100000"/>
              </a:lnSpc>
              <a:spcBef>
                <a:spcPts val="0"/>
              </a:spcBef>
              <a:buNone/>
            </a:pPr>
            <a:r>
              <a:rPr lang="en-US" altLang="zh-CN" sz="2000" dirty="0"/>
              <a:t>32 </a:t>
            </a:r>
            <a:r>
              <a:rPr lang="zh-CN" altLang="en-US" sz="2000" dirty="0"/>
              <a:t>物理与机电工程学院</a:t>
            </a:r>
          </a:p>
          <a:p>
            <a:pPr marL="4763" eaLnBrk="1" hangingPunct="1">
              <a:lnSpc>
                <a:spcPct val="100000"/>
              </a:lnSpc>
              <a:spcBef>
                <a:spcPts val="0"/>
              </a:spcBef>
              <a:buNone/>
            </a:pPr>
            <a:r>
              <a:rPr lang="en-US" altLang="zh-CN" sz="2000" dirty="0" smtClean="0"/>
              <a:t>……</a:t>
            </a:r>
            <a:endParaRPr lang="zh-CN" altLang="en-US" sz="2000" dirty="0"/>
          </a:p>
        </p:txBody>
      </p:sp>
      <p:sp>
        <p:nvSpPr>
          <p:cNvPr id="163844" name="灯片编号占位符 10"/>
          <p:cNvSpPr>
            <a:spLocks noGrp="1"/>
          </p:cNvSpPr>
          <p:nvPr>
            <p:ph type="sldNum" sz="quarter" idx="10"/>
          </p:nvPr>
        </p:nvSpPr>
        <p:spPr>
          <a:noFill/>
        </p:spPr>
        <p:txBody>
          <a:bodyPr/>
          <a:lstStyle/>
          <a:p>
            <a:fld id="{655F35DC-1A9D-42B6-970B-6110BFCED6DE}" type="slidenum">
              <a:rPr lang="en-US" altLang="zh-CN" smtClean="0">
                <a:ea typeface="宋体" charset="-122"/>
              </a:rPr>
              <a:pPr/>
              <a:t>156</a:t>
            </a:fld>
            <a:endParaRPr lang="en-US" altLang="zh-CN" smtClean="0">
              <a:ea typeface="宋体" charset="-122"/>
            </a:endParaRPr>
          </a:p>
        </p:txBody>
      </p:sp>
      <p:grpSp>
        <p:nvGrpSpPr>
          <p:cNvPr id="5" name="组合 4"/>
          <p:cNvGrpSpPr/>
          <p:nvPr/>
        </p:nvGrpSpPr>
        <p:grpSpPr>
          <a:xfrm>
            <a:off x="3419872" y="2071678"/>
            <a:ext cx="4857784" cy="2905512"/>
            <a:chOff x="3500430" y="2452314"/>
            <a:chExt cx="4857784" cy="2905512"/>
          </a:xfrm>
        </p:grpSpPr>
        <p:sp>
          <p:nvSpPr>
            <p:cNvPr id="6" name="椭圆 5"/>
            <p:cNvSpPr/>
            <p:nvPr/>
          </p:nvSpPr>
          <p:spPr>
            <a:xfrm>
              <a:off x="7643834" y="3929066"/>
              <a:ext cx="357190" cy="35719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smtClean="0">
                  <a:solidFill>
                    <a:schemeClr val="tx1"/>
                  </a:solidFill>
                  <a:latin typeface="Times New Roman" pitchFamily="18" charset="0"/>
                  <a:cs typeface="Times New Roman" pitchFamily="18" charset="0"/>
                </a:rPr>
                <a:t>3</a:t>
              </a:r>
              <a:endParaRPr lang="zh-CN" altLang="en-US" sz="2000" b="1" dirty="0">
                <a:solidFill>
                  <a:schemeClr val="tx1"/>
                </a:solidFill>
                <a:latin typeface="Times New Roman" pitchFamily="18" charset="0"/>
                <a:cs typeface="Times New Roman" pitchFamily="18" charset="0"/>
              </a:endParaRPr>
            </a:p>
          </p:txBody>
        </p:sp>
        <p:sp>
          <p:nvSpPr>
            <p:cNvPr id="7" name="椭圆 6"/>
            <p:cNvSpPr/>
            <p:nvPr/>
          </p:nvSpPr>
          <p:spPr>
            <a:xfrm>
              <a:off x="4643438" y="4643446"/>
              <a:ext cx="357190" cy="35719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dirty="0" smtClean="0">
                  <a:solidFill>
                    <a:schemeClr val="tx1"/>
                  </a:solidFill>
                  <a:latin typeface="Times New Roman" pitchFamily="18" charset="0"/>
                  <a:cs typeface="Times New Roman" pitchFamily="18" charset="0"/>
                </a:rPr>
                <a:t>12</a:t>
              </a:r>
              <a:endParaRPr lang="zh-CN" altLang="en-US" b="1" dirty="0">
                <a:solidFill>
                  <a:schemeClr val="tx1"/>
                </a:solidFill>
                <a:latin typeface="Times New Roman" pitchFamily="18" charset="0"/>
                <a:cs typeface="Times New Roman" pitchFamily="18" charset="0"/>
              </a:endParaRPr>
            </a:p>
          </p:txBody>
        </p:sp>
        <p:sp>
          <p:nvSpPr>
            <p:cNvPr id="8" name="椭圆 7"/>
            <p:cNvSpPr/>
            <p:nvPr/>
          </p:nvSpPr>
          <p:spPr>
            <a:xfrm>
              <a:off x="7215206" y="4929198"/>
              <a:ext cx="500066" cy="35719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dirty="0" smtClean="0">
                  <a:solidFill>
                    <a:schemeClr val="tx1"/>
                  </a:solidFill>
                  <a:latin typeface="Times New Roman" pitchFamily="18" charset="0"/>
                  <a:cs typeface="Times New Roman" pitchFamily="18" charset="0"/>
                </a:rPr>
                <a:t>312</a:t>
              </a:r>
              <a:endParaRPr lang="zh-CN" altLang="en-US" b="1" dirty="0">
                <a:solidFill>
                  <a:schemeClr val="tx1"/>
                </a:solidFill>
                <a:latin typeface="Times New Roman" pitchFamily="18" charset="0"/>
                <a:cs typeface="Times New Roman" pitchFamily="18" charset="0"/>
              </a:endParaRPr>
            </a:p>
          </p:txBody>
        </p:sp>
        <p:cxnSp>
          <p:nvCxnSpPr>
            <p:cNvPr id="9" name="直接连接符 8"/>
            <p:cNvCxnSpPr>
              <a:endCxn id="7" idx="1"/>
            </p:cNvCxnSpPr>
            <p:nvPr/>
          </p:nvCxnSpPr>
          <p:spPr>
            <a:xfrm>
              <a:off x="3643306" y="4143380"/>
              <a:ext cx="1052441" cy="55237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7476998" y="4466495"/>
              <a:ext cx="738340" cy="36781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6829915" y="4791570"/>
              <a:ext cx="424342" cy="2024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rot="10800000" flipV="1">
              <a:off x="5134709" y="3583599"/>
              <a:ext cx="1332177" cy="67187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rot="10800000" flipV="1">
              <a:off x="3692826" y="2710686"/>
              <a:ext cx="2808000" cy="1404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rot="10800000" flipV="1">
              <a:off x="6890841" y="4214818"/>
              <a:ext cx="786934" cy="40407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4929190" y="4286256"/>
              <a:ext cx="180000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5857884" y="3123950"/>
              <a:ext cx="180000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椭圆 16"/>
            <p:cNvSpPr/>
            <p:nvPr/>
          </p:nvSpPr>
          <p:spPr>
            <a:xfrm>
              <a:off x="5595578" y="2880942"/>
              <a:ext cx="357190" cy="35719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smtClean="0">
                  <a:solidFill>
                    <a:schemeClr val="tx1"/>
                  </a:solidFill>
                  <a:latin typeface="Times New Roman" pitchFamily="18" charset="0"/>
                  <a:cs typeface="Times New Roman" pitchFamily="18" charset="0"/>
                </a:rPr>
                <a:t>1</a:t>
              </a:r>
              <a:endParaRPr lang="zh-CN" altLang="en-US" sz="2000" b="1" dirty="0">
                <a:solidFill>
                  <a:schemeClr val="tx1"/>
                </a:solidFill>
                <a:latin typeface="Times New Roman" pitchFamily="18" charset="0"/>
                <a:cs typeface="Times New Roman" pitchFamily="18" charset="0"/>
              </a:endParaRPr>
            </a:p>
          </p:txBody>
        </p:sp>
        <p:sp>
          <p:nvSpPr>
            <p:cNvPr id="18" name="椭圆 17"/>
            <p:cNvSpPr/>
            <p:nvPr/>
          </p:nvSpPr>
          <p:spPr>
            <a:xfrm>
              <a:off x="3500430" y="3929066"/>
              <a:ext cx="357190" cy="35719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b="1" dirty="0" smtClean="0">
                  <a:solidFill>
                    <a:schemeClr val="tx1"/>
                  </a:solidFill>
                  <a:latin typeface="Times New Roman" pitchFamily="18" charset="0"/>
                  <a:cs typeface="Times New Roman" pitchFamily="18" charset="0"/>
                </a:rPr>
                <a:t>11</a:t>
              </a:r>
              <a:endParaRPr lang="zh-CN" altLang="en-US" sz="2000" b="1" dirty="0">
                <a:solidFill>
                  <a:schemeClr val="tx1"/>
                </a:solidFill>
                <a:latin typeface="Times New Roman" pitchFamily="18" charset="0"/>
                <a:cs typeface="Times New Roman" pitchFamily="18" charset="0"/>
              </a:endParaRPr>
            </a:p>
          </p:txBody>
        </p:sp>
        <p:sp>
          <p:nvSpPr>
            <p:cNvPr id="19" name="椭圆 18"/>
            <p:cNvSpPr/>
            <p:nvPr/>
          </p:nvSpPr>
          <p:spPr>
            <a:xfrm>
              <a:off x="4786314" y="4143380"/>
              <a:ext cx="357190" cy="35719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dirty="0" smtClean="0">
                  <a:solidFill>
                    <a:schemeClr val="tx1"/>
                  </a:solidFill>
                  <a:latin typeface="Times New Roman" pitchFamily="18" charset="0"/>
                  <a:cs typeface="Times New Roman" pitchFamily="18" charset="0"/>
                </a:rPr>
                <a:t>21</a:t>
              </a:r>
              <a:endParaRPr lang="zh-CN" altLang="en-US" b="1" dirty="0">
                <a:solidFill>
                  <a:schemeClr val="tx1"/>
                </a:solidFill>
                <a:latin typeface="Times New Roman" pitchFamily="18" charset="0"/>
                <a:cs typeface="Times New Roman" pitchFamily="18" charset="0"/>
              </a:endParaRPr>
            </a:p>
          </p:txBody>
        </p:sp>
        <p:sp>
          <p:nvSpPr>
            <p:cNvPr id="20" name="椭圆 19"/>
            <p:cNvSpPr/>
            <p:nvPr/>
          </p:nvSpPr>
          <p:spPr>
            <a:xfrm>
              <a:off x="5572132" y="4524016"/>
              <a:ext cx="357190" cy="35719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dirty="0" smtClean="0">
                  <a:solidFill>
                    <a:schemeClr val="tx1"/>
                  </a:solidFill>
                  <a:latin typeface="Times New Roman" pitchFamily="18" charset="0"/>
                  <a:cs typeface="Times New Roman" pitchFamily="18" charset="0"/>
                </a:rPr>
                <a:t>23</a:t>
              </a:r>
              <a:endParaRPr lang="zh-CN" altLang="en-US" b="1" dirty="0">
                <a:solidFill>
                  <a:schemeClr val="tx1"/>
                </a:solidFill>
                <a:latin typeface="Times New Roman" pitchFamily="18" charset="0"/>
                <a:cs typeface="Times New Roman" pitchFamily="18" charset="0"/>
              </a:endParaRPr>
            </a:p>
          </p:txBody>
        </p:sp>
        <p:sp>
          <p:nvSpPr>
            <p:cNvPr id="21" name="椭圆 20"/>
            <p:cNvSpPr/>
            <p:nvPr/>
          </p:nvSpPr>
          <p:spPr>
            <a:xfrm>
              <a:off x="7141440" y="4214818"/>
              <a:ext cx="357190" cy="35719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dirty="0" smtClean="0">
                  <a:solidFill>
                    <a:schemeClr val="tx1"/>
                  </a:solidFill>
                  <a:latin typeface="Times New Roman" pitchFamily="18" charset="0"/>
                  <a:cs typeface="Times New Roman" pitchFamily="18" charset="0"/>
                </a:rPr>
                <a:t>31</a:t>
              </a:r>
              <a:endParaRPr lang="zh-CN" altLang="en-US" b="1" dirty="0">
                <a:solidFill>
                  <a:schemeClr val="tx1"/>
                </a:solidFill>
                <a:latin typeface="Times New Roman" pitchFamily="18" charset="0"/>
                <a:cs typeface="Times New Roman" pitchFamily="18" charset="0"/>
              </a:endParaRPr>
            </a:p>
          </p:txBody>
        </p:sp>
        <p:sp>
          <p:nvSpPr>
            <p:cNvPr id="22" name="椭圆 21"/>
            <p:cNvSpPr/>
            <p:nvPr/>
          </p:nvSpPr>
          <p:spPr>
            <a:xfrm>
              <a:off x="6415337" y="4536839"/>
              <a:ext cx="500066" cy="35719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dirty="0" smtClean="0">
                  <a:solidFill>
                    <a:schemeClr val="tx1"/>
                  </a:solidFill>
                  <a:latin typeface="Times New Roman" pitchFamily="18" charset="0"/>
                  <a:cs typeface="Times New Roman" pitchFamily="18" charset="0"/>
                </a:rPr>
                <a:t>311</a:t>
              </a:r>
              <a:endParaRPr lang="zh-CN" altLang="en-US" b="1" dirty="0">
                <a:solidFill>
                  <a:schemeClr val="tx1"/>
                </a:solidFill>
                <a:latin typeface="Times New Roman" pitchFamily="18" charset="0"/>
                <a:cs typeface="Times New Roman" pitchFamily="18" charset="0"/>
              </a:endParaRPr>
            </a:p>
          </p:txBody>
        </p:sp>
        <p:sp>
          <p:nvSpPr>
            <p:cNvPr id="23" name="椭圆 22"/>
            <p:cNvSpPr/>
            <p:nvPr/>
          </p:nvSpPr>
          <p:spPr>
            <a:xfrm>
              <a:off x="6429388" y="3286124"/>
              <a:ext cx="357190" cy="35719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smtClean="0">
                  <a:solidFill>
                    <a:schemeClr val="tx1"/>
                  </a:solidFill>
                  <a:latin typeface="Times New Roman" pitchFamily="18" charset="0"/>
                  <a:cs typeface="Times New Roman" pitchFamily="18" charset="0"/>
                </a:rPr>
                <a:t>2</a:t>
              </a:r>
              <a:endParaRPr lang="zh-CN" altLang="en-US" sz="2000" b="1" dirty="0">
                <a:solidFill>
                  <a:schemeClr val="tx1"/>
                </a:solidFill>
                <a:latin typeface="Times New Roman" pitchFamily="18" charset="0"/>
                <a:cs typeface="Times New Roman" pitchFamily="18" charset="0"/>
              </a:endParaRPr>
            </a:p>
          </p:txBody>
        </p:sp>
        <p:sp>
          <p:nvSpPr>
            <p:cNvPr id="24" name="椭圆 23"/>
            <p:cNvSpPr/>
            <p:nvPr/>
          </p:nvSpPr>
          <p:spPr>
            <a:xfrm>
              <a:off x="8001024" y="4643446"/>
              <a:ext cx="357190" cy="35719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dirty="0" smtClean="0">
                  <a:solidFill>
                    <a:schemeClr val="tx1"/>
                  </a:solidFill>
                  <a:latin typeface="Times New Roman" pitchFamily="18" charset="0"/>
                  <a:cs typeface="Times New Roman" pitchFamily="18" charset="0"/>
                </a:rPr>
                <a:t>32</a:t>
              </a:r>
              <a:endParaRPr lang="zh-CN" altLang="en-US" b="1" dirty="0">
                <a:solidFill>
                  <a:schemeClr val="tx1"/>
                </a:solidFill>
                <a:latin typeface="Times New Roman" pitchFamily="18" charset="0"/>
                <a:cs typeface="Times New Roman" pitchFamily="18" charset="0"/>
              </a:endParaRPr>
            </a:p>
          </p:txBody>
        </p:sp>
        <p:sp>
          <p:nvSpPr>
            <p:cNvPr id="25" name="椭圆 24"/>
            <p:cNvSpPr/>
            <p:nvPr/>
          </p:nvSpPr>
          <p:spPr>
            <a:xfrm>
              <a:off x="6500826" y="5000636"/>
              <a:ext cx="357190" cy="35719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dirty="0" smtClean="0">
                  <a:solidFill>
                    <a:schemeClr val="tx1"/>
                  </a:solidFill>
                  <a:latin typeface="Times New Roman" pitchFamily="18" charset="0"/>
                  <a:cs typeface="Times New Roman" pitchFamily="18" charset="0"/>
                </a:rPr>
                <a:t>24</a:t>
              </a:r>
              <a:endParaRPr lang="zh-CN" altLang="en-US" b="1" dirty="0">
                <a:solidFill>
                  <a:schemeClr val="tx1"/>
                </a:solidFill>
                <a:latin typeface="Times New Roman" pitchFamily="18" charset="0"/>
                <a:cs typeface="Times New Roman" pitchFamily="18" charset="0"/>
              </a:endParaRPr>
            </a:p>
          </p:txBody>
        </p:sp>
        <p:sp>
          <p:nvSpPr>
            <p:cNvPr id="26" name="椭圆 25"/>
            <p:cNvSpPr/>
            <p:nvPr/>
          </p:nvSpPr>
          <p:spPr>
            <a:xfrm>
              <a:off x="6452834" y="2452314"/>
              <a:ext cx="357190" cy="35719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smtClean="0">
                  <a:solidFill>
                    <a:schemeClr val="tx1"/>
                  </a:solidFill>
                  <a:latin typeface="Times New Roman" pitchFamily="18" charset="0"/>
                  <a:cs typeface="Times New Roman" pitchFamily="18" charset="0"/>
                </a:rPr>
                <a:t>0</a:t>
              </a:r>
              <a:endParaRPr lang="zh-CN" altLang="en-US" sz="2000" b="1" dirty="0">
                <a:solidFill>
                  <a:schemeClr val="tx1"/>
                </a:solidFill>
                <a:latin typeface="Times New Roman" pitchFamily="18" charset="0"/>
                <a:cs typeface="Times New Roman" pitchFamily="18" charset="0"/>
              </a:endParaRPr>
            </a:p>
          </p:txBody>
        </p:sp>
      </p:grpSp>
      <p:sp>
        <p:nvSpPr>
          <p:cNvPr id="2" name="TextBox 1"/>
          <p:cNvSpPr txBox="1"/>
          <p:nvPr/>
        </p:nvSpPr>
        <p:spPr>
          <a:xfrm>
            <a:off x="6732240" y="2051556"/>
            <a:ext cx="1009631" cy="400110"/>
          </a:xfrm>
          <a:prstGeom prst="rect">
            <a:avLst/>
          </a:prstGeom>
          <a:noFill/>
        </p:spPr>
        <p:txBody>
          <a:bodyPr wrap="square" rtlCol="0">
            <a:spAutoFit/>
          </a:bodyPr>
          <a:lstStyle/>
          <a:p>
            <a:r>
              <a:rPr lang="zh-CN" altLang="en-US" sz="2000" b="1" dirty="0" smtClean="0">
                <a:latin typeface="楷体" pitchFamily="49" charset="-122"/>
                <a:ea typeface="楷体" pitchFamily="49" charset="-122"/>
              </a:rPr>
              <a:t>根结点</a:t>
            </a:r>
            <a:endParaRPr lang="zh-CN" altLang="en-US" sz="2000" b="1" dirty="0">
              <a:latin typeface="楷体" pitchFamily="49" charset="-122"/>
              <a:ea typeface="楷体" pitchFamily="49" charset="-122"/>
            </a:endParaRPr>
          </a:p>
        </p:txBody>
      </p:sp>
    </p:spTree>
    <p:extLst>
      <p:ext uri="{BB962C8B-B14F-4D97-AF65-F5344CB8AC3E}">
        <p14:creationId xmlns:p14="http://schemas.microsoft.com/office/powerpoint/2010/main" val="245304075"/>
      </p:ext>
    </p:extLst>
  </p:cSld>
  <p:clrMapOvr>
    <a:masterClrMapping/>
  </p:clrMapOvr>
  <p:transition/>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a:xfrm>
            <a:off x="1000125" y="274638"/>
            <a:ext cx="7215188" cy="1143000"/>
          </a:xfrm>
        </p:spPr>
        <p:txBody>
          <a:bodyPr/>
          <a:lstStyle/>
          <a:p>
            <a:pPr eaLnBrk="1" hangingPunct="1"/>
            <a:r>
              <a:rPr lang="zh-CN" altLang="en-US" dirty="0" smtClean="0"/>
              <a:t>树的应用示例</a:t>
            </a:r>
          </a:p>
        </p:txBody>
      </p:sp>
      <p:sp>
        <p:nvSpPr>
          <p:cNvPr id="163843" name="Rectangle 3"/>
          <p:cNvSpPr>
            <a:spLocks noGrp="1" noChangeArrowheads="1"/>
          </p:cNvSpPr>
          <p:nvPr>
            <p:ph idx="1"/>
          </p:nvPr>
        </p:nvSpPr>
        <p:spPr>
          <a:xfrm>
            <a:off x="1000125" y="1600200"/>
            <a:ext cx="7215188" cy="4525963"/>
          </a:xfrm>
        </p:spPr>
        <p:txBody>
          <a:bodyPr/>
          <a:lstStyle/>
          <a:p>
            <a:pPr eaLnBrk="1" hangingPunct="1">
              <a:spcBef>
                <a:spcPts val="0"/>
              </a:spcBef>
            </a:pPr>
            <a:r>
              <a:rPr lang="zh-CN" altLang="en-US" dirty="0" smtClean="0"/>
              <a:t>算法设计</a:t>
            </a:r>
          </a:p>
        </p:txBody>
      </p:sp>
      <p:sp>
        <p:nvSpPr>
          <p:cNvPr id="163844" name="灯片编号占位符 10"/>
          <p:cNvSpPr>
            <a:spLocks noGrp="1"/>
          </p:cNvSpPr>
          <p:nvPr>
            <p:ph type="sldNum" sz="quarter" idx="10"/>
          </p:nvPr>
        </p:nvSpPr>
        <p:spPr>
          <a:noFill/>
        </p:spPr>
        <p:txBody>
          <a:bodyPr/>
          <a:lstStyle/>
          <a:p>
            <a:fld id="{655F35DC-1A9D-42B6-970B-6110BFCED6DE}" type="slidenum">
              <a:rPr lang="en-US" altLang="zh-CN" smtClean="0">
                <a:ea typeface="宋体" charset="-122"/>
              </a:rPr>
              <a:pPr/>
              <a:t>157</a:t>
            </a:fld>
            <a:endParaRPr lang="en-US" altLang="zh-CN" smtClean="0">
              <a:ea typeface="宋体" charset="-122"/>
            </a:endParaRPr>
          </a:p>
        </p:txBody>
      </p:sp>
      <p:grpSp>
        <p:nvGrpSpPr>
          <p:cNvPr id="18" name="组合 17"/>
          <p:cNvGrpSpPr/>
          <p:nvPr/>
        </p:nvGrpSpPr>
        <p:grpSpPr>
          <a:xfrm>
            <a:off x="1639310" y="1988840"/>
            <a:ext cx="5957026" cy="4176464"/>
            <a:chOff x="1892714" y="1196752"/>
            <a:chExt cx="5957026" cy="4176464"/>
          </a:xfrm>
        </p:grpSpPr>
        <p:sp>
          <p:nvSpPr>
            <p:cNvPr id="2" name="矩形 1"/>
            <p:cNvSpPr/>
            <p:nvPr/>
          </p:nvSpPr>
          <p:spPr>
            <a:xfrm>
              <a:off x="2987824" y="2564904"/>
              <a:ext cx="3744416" cy="50405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smtClean="0">
                  <a:solidFill>
                    <a:schemeClr val="tx1"/>
                  </a:solidFill>
                  <a:latin typeface="楷体" pitchFamily="49" charset="-122"/>
                  <a:ea typeface="楷体" pitchFamily="49" charset="-122"/>
                </a:rPr>
                <a:t>建立</a:t>
              </a:r>
              <a:r>
                <a:rPr lang="zh-CN" altLang="en-US" sz="2800" b="1" dirty="0">
                  <a:solidFill>
                    <a:schemeClr val="tx1"/>
                  </a:solidFill>
                  <a:latin typeface="楷体" pitchFamily="49" charset="-122"/>
                  <a:ea typeface="楷体" pitchFamily="49" charset="-122"/>
                </a:rPr>
                <a:t>树的根结点</a:t>
              </a:r>
            </a:p>
          </p:txBody>
        </p:sp>
        <p:sp>
          <p:nvSpPr>
            <p:cNvPr id="29" name="矩形 28"/>
            <p:cNvSpPr/>
            <p:nvPr/>
          </p:nvSpPr>
          <p:spPr>
            <a:xfrm>
              <a:off x="1892714" y="3501008"/>
              <a:ext cx="5957026" cy="50405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smtClean="0">
                  <a:solidFill>
                    <a:schemeClr val="tx1"/>
                  </a:solidFill>
                  <a:latin typeface="楷体" pitchFamily="49" charset="-122"/>
                  <a:ea typeface="楷体" pitchFamily="49" charset="-122"/>
                </a:rPr>
                <a:t>建立树的孩子兄弟表示法存储结构</a:t>
              </a:r>
              <a:endParaRPr lang="zh-CN" altLang="en-US" sz="2800" b="1" dirty="0">
                <a:solidFill>
                  <a:schemeClr val="tx1"/>
                </a:solidFill>
                <a:latin typeface="楷体" pitchFamily="49" charset="-122"/>
                <a:ea typeface="楷体" pitchFamily="49" charset="-122"/>
              </a:endParaRPr>
            </a:p>
          </p:txBody>
        </p:sp>
        <p:sp>
          <p:nvSpPr>
            <p:cNvPr id="30" name="矩形 29"/>
            <p:cNvSpPr/>
            <p:nvPr/>
          </p:nvSpPr>
          <p:spPr>
            <a:xfrm>
              <a:off x="2089100" y="4437112"/>
              <a:ext cx="5544616" cy="50405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smtClean="0">
                  <a:solidFill>
                    <a:schemeClr val="tx1"/>
                  </a:solidFill>
                  <a:latin typeface="楷体" pitchFamily="49" charset="-122"/>
                  <a:ea typeface="楷体" pitchFamily="49" charset="-122"/>
                </a:rPr>
                <a:t>遍历显示组织机构名称</a:t>
              </a:r>
              <a:endParaRPr lang="zh-CN" altLang="en-US" sz="2800" b="1" dirty="0">
                <a:solidFill>
                  <a:schemeClr val="tx1"/>
                </a:solidFill>
                <a:latin typeface="楷体" pitchFamily="49" charset="-122"/>
                <a:ea typeface="楷体" pitchFamily="49" charset="-122"/>
              </a:endParaRPr>
            </a:p>
          </p:txBody>
        </p:sp>
        <p:sp>
          <p:nvSpPr>
            <p:cNvPr id="31" name="矩形 30"/>
            <p:cNvSpPr/>
            <p:nvPr/>
          </p:nvSpPr>
          <p:spPr>
            <a:xfrm>
              <a:off x="2987824" y="1628800"/>
              <a:ext cx="3744416" cy="50405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solidFill>
                    <a:schemeClr val="tx1"/>
                  </a:solidFill>
                  <a:latin typeface="楷体" pitchFamily="49" charset="-122"/>
                  <a:ea typeface="楷体" pitchFamily="49" charset="-122"/>
                </a:rPr>
                <a:t>构造栈</a:t>
              </a:r>
              <a:r>
                <a:rPr lang="en-US" altLang="zh-CN" sz="2800" b="1" dirty="0">
                  <a:solidFill>
                    <a:schemeClr val="tx1"/>
                  </a:solidFill>
                  <a:latin typeface="楷体" pitchFamily="49" charset="-122"/>
                  <a:ea typeface="楷体" pitchFamily="49" charset="-122"/>
                </a:rPr>
                <a:t>S</a:t>
              </a:r>
              <a:r>
                <a:rPr lang="zh-CN" altLang="en-US" sz="2800" b="1" dirty="0">
                  <a:solidFill>
                    <a:schemeClr val="tx1"/>
                  </a:solidFill>
                  <a:latin typeface="楷体" pitchFamily="49" charset="-122"/>
                  <a:ea typeface="楷体" pitchFamily="49" charset="-122"/>
                </a:rPr>
                <a:t>及其基本操作</a:t>
              </a:r>
            </a:p>
          </p:txBody>
        </p:sp>
        <p:cxnSp>
          <p:nvCxnSpPr>
            <p:cNvPr id="4" name="直接箭头连接符 3"/>
            <p:cNvCxnSpPr>
              <a:stCxn id="31" idx="2"/>
            </p:cNvCxnSpPr>
            <p:nvPr/>
          </p:nvCxnSpPr>
          <p:spPr>
            <a:xfrm>
              <a:off x="4860032" y="2132856"/>
              <a:ext cx="0" cy="43204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p:nvPr/>
          </p:nvCxnSpPr>
          <p:spPr>
            <a:xfrm>
              <a:off x="4860032" y="3068960"/>
              <a:ext cx="0" cy="43204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p:nvPr/>
          </p:nvCxnSpPr>
          <p:spPr>
            <a:xfrm>
              <a:off x="4860032" y="4005064"/>
              <a:ext cx="0" cy="43204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p:nvPr/>
          </p:nvCxnSpPr>
          <p:spPr>
            <a:xfrm>
              <a:off x="4860032" y="4941168"/>
              <a:ext cx="0" cy="43204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p:nvPr/>
          </p:nvCxnSpPr>
          <p:spPr>
            <a:xfrm>
              <a:off x="4860032" y="1196752"/>
              <a:ext cx="0" cy="43204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64615752"/>
      </p:ext>
    </p:extLst>
  </p:cSld>
  <p:clrMapOvr>
    <a:masterClrMapping/>
  </p:clrMapOvr>
  <p:transition/>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a:xfrm>
            <a:off x="1000125" y="274638"/>
            <a:ext cx="7215188" cy="1143000"/>
          </a:xfrm>
        </p:spPr>
        <p:txBody>
          <a:bodyPr/>
          <a:lstStyle/>
          <a:p>
            <a:pPr eaLnBrk="1" hangingPunct="1"/>
            <a:r>
              <a:rPr lang="zh-CN" altLang="en-US" dirty="0" smtClean="0"/>
              <a:t>树的应用示例</a:t>
            </a:r>
          </a:p>
        </p:txBody>
      </p:sp>
      <p:sp>
        <p:nvSpPr>
          <p:cNvPr id="163843" name="Rectangle 3"/>
          <p:cNvSpPr>
            <a:spLocks noGrp="1" noChangeArrowheads="1"/>
          </p:cNvSpPr>
          <p:nvPr>
            <p:ph idx="1"/>
          </p:nvPr>
        </p:nvSpPr>
        <p:spPr>
          <a:xfrm>
            <a:off x="1000125" y="1600200"/>
            <a:ext cx="7215188" cy="4525963"/>
          </a:xfrm>
        </p:spPr>
        <p:txBody>
          <a:bodyPr/>
          <a:lstStyle/>
          <a:p>
            <a:pPr eaLnBrk="1" hangingPunct="1">
              <a:spcBef>
                <a:spcPts val="0"/>
              </a:spcBef>
            </a:pPr>
            <a:r>
              <a:rPr lang="en-US" altLang="zh-CN" dirty="0" smtClean="0">
                <a:solidFill>
                  <a:srgbClr val="3333FF"/>
                </a:solidFill>
              </a:rPr>
              <a:t> </a:t>
            </a:r>
            <a:r>
              <a:rPr lang="zh-CN" altLang="en-US" dirty="0">
                <a:solidFill>
                  <a:srgbClr val="3333FF"/>
                </a:solidFill>
              </a:rPr>
              <a:t>构造栈及其基本操作</a:t>
            </a:r>
            <a:r>
              <a:rPr lang="en-US" altLang="zh-CN" dirty="0">
                <a:solidFill>
                  <a:srgbClr val="3333FF"/>
                </a:solidFill>
              </a:rPr>
              <a:t>Push</a:t>
            </a:r>
            <a:r>
              <a:rPr lang="zh-CN" altLang="en-US" dirty="0">
                <a:solidFill>
                  <a:srgbClr val="3333FF"/>
                </a:solidFill>
              </a:rPr>
              <a:t>和</a:t>
            </a:r>
            <a:r>
              <a:rPr lang="en-US" altLang="zh-CN" dirty="0">
                <a:solidFill>
                  <a:srgbClr val="3333FF"/>
                </a:solidFill>
              </a:rPr>
              <a:t>Pop </a:t>
            </a:r>
            <a:r>
              <a:rPr lang="en-US" altLang="zh-CN" dirty="0">
                <a:solidFill>
                  <a:srgbClr val="008000"/>
                </a:solidFill>
              </a:rPr>
              <a:t>(</a:t>
            </a:r>
            <a:r>
              <a:rPr lang="zh-CN" altLang="en-US" dirty="0">
                <a:solidFill>
                  <a:srgbClr val="008000"/>
                </a:solidFill>
              </a:rPr>
              <a:t>略</a:t>
            </a:r>
            <a:r>
              <a:rPr lang="en-US" altLang="zh-CN" dirty="0">
                <a:solidFill>
                  <a:srgbClr val="008000"/>
                </a:solidFill>
              </a:rPr>
              <a:t>)</a:t>
            </a:r>
            <a:r>
              <a:rPr lang="zh-CN" altLang="en-US" dirty="0">
                <a:solidFill>
                  <a:srgbClr val="3333FF"/>
                </a:solidFill>
              </a:rPr>
              <a:t>。</a:t>
            </a:r>
          </a:p>
          <a:p>
            <a:pPr eaLnBrk="1" hangingPunct="1">
              <a:spcBef>
                <a:spcPts val="0"/>
              </a:spcBef>
            </a:pPr>
            <a:r>
              <a:rPr lang="zh-CN" altLang="en-US" dirty="0" smtClean="0">
                <a:solidFill>
                  <a:srgbClr val="3333FF"/>
                </a:solidFill>
              </a:rPr>
              <a:t> 建立树的根结点</a:t>
            </a:r>
          </a:p>
          <a:p>
            <a:pPr eaLnBrk="1" hangingPunct="1">
              <a:spcBef>
                <a:spcPts val="0"/>
              </a:spcBef>
              <a:buNone/>
            </a:pPr>
            <a:r>
              <a:rPr lang="en-US" altLang="zh-CN" dirty="0" smtClean="0"/>
              <a:t>	</a:t>
            </a:r>
            <a:r>
              <a:rPr lang="en-US" altLang="zh-CN" dirty="0" err="1" smtClean="0"/>
              <a:t>Tcs</a:t>
            </a:r>
            <a:r>
              <a:rPr lang="en-US" altLang="zh-CN" dirty="0" smtClean="0"/>
              <a:t> p=(</a:t>
            </a:r>
            <a:r>
              <a:rPr lang="en-US" altLang="zh-CN" dirty="0" err="1" smtClean="0"/>
              <a:t>Tcs</a:t>
            </a:r>
            <a:r>
              <a:rPr lang="en-US" altLang="zh-CN" dirty="0" smtClean="0"/>
              <a:t>)</a:t>
            </a:r>
            <a:r>
              <a:rPr lang="en-US" altLang="zh-CN" dirty="0" err="1" smtClean="0"/>
              <a:t>malloc</a:t>
            </a:r>
            <a:r>
              <a:rPr lang="en-US" altLang="zh-CN" dirty="0" smtClean="0"/>
              <a:t>(</a:t>
            </a:r>
            <a:r>
              <a:rPr lang="en-US" altLang="zh-CN" dirty="0" err="1" smtClean="0"/>
              <a:t>sizeof</a:t>
            </a:r>
            <a:r>
              <a:rPr lang="en-US" altLang="zh-CN" dirty="0" smtClean="0"/>
              <a:t>(Node));</a:t>
            </a:r>
          </a:p>
          <a:p>
            <a:pPr eaLnBrk="1" hangingPunct="1">
              <a:spcBef>
                <a:spcPts val="0"/>
              </a:spcBef>
              <a:buNone/>
            </a:pPr>
            <a:r>
              <a:rPr lang="en-US" altLang="zh-CN" dirty="0" smtClean="0"/>
              <a:t>	p-&gt;no=0;	</a:t>
            </a:r>
            <a:r>
              <a:rPr lang="en-US" altLang="zh-CN" dirty="0" smtClean="0">
                <a:solidFill>
                  <a:srgbClr val="008000"/>
                </a:solidFill>
              </a:rPr>
              <a:t>//</a:t>
            </a:r>
            <a:r>
              <a:rPr lang="zh-CN" altLang="en-US" dirty="0" smtClean="0">
                <a:solidFill>
                  <a:srgbClr val="008000"/>
                </a:solidFill>
              </a:rPr>
              <a:t>根结点的编号</a:t>
            </a:r>
            <a:endParaRPr lang="en-US" altLang="zh-CN" dirty="0" smtClean="0">
              <a:solidFill>
                <a:srgbClr val="008000"/>
              </a:solidFill>
            </a:endParaRPr>
          </a:p>
          <a:p>
            <a:pPr eaLnBrk="1" hangingPunct="1">
              <a:spcBef>
                <a:spcPts val="0"/>
              </a:spcBef>
              <a:buNone/>
            </a:pPr>
            <a:r>
              <a:rPr lang="en-US" altLang="zh-CN" dirty="0" smtClean="0"/>
              <a:t>	</a:t>
            </a:r>
            <a:r>
              <a:rPr lang="en-US" altLang="zh-CN" dirty="0" err="1" smtClean="0"/>
              <a:t>strcpy</a:t>
            </a:r>
            <a:r>
              <a:rPr lang="en-US" altLang="zh-CN" dirty="0" smtClean="0"/>
              <a:t>(p-&gt;data,“</a:t>
            </a:r>
            <a:r>
              <a:rPr lang="zh-CN" altLang="en-US" dirty="0" smtClean="0"/>
              <a:t>厦门大学</a:t>
            </a:r>
            <a:r>
              <a:rPr lang="en-US" altLang="zh-CN" dirty="0" smtClean="0"/>
              <a:t>”);   </a:t>
            </a:r>
            <a:r>
              <a:rPr lang="en-US" altLang="zh-CN" dirty="0" smtClean="0">
                <a:solidFill>
                  <a:srgbClr val="008000"/>
                </a:solidFill>
              </a:rPr>
              <a:t>//</a:t>
            </a:r>
            <a:r>
              <a:rPr lang="zh-CN" altLang="en-US" dirty="0" smtClean="0">
                <a:solidFill>
                  <a:srgbClr val="008000"/>
                </a:solidFill>
              </a:rPr>
              <a:t>元素值</a:t>
            </a:r>
            <a:endParaRPr lang="en-US" altLang="zh-CN" dirty="0" smtClean="0">
              <a:solidFill>
                <a:srgbClr val="008000"/>
              </a:solidFill>
            </a:endParaRPr>
          </a:p>
          <a:p>
            <a:pPr eaLnBrk="1" hangingPunct="1">
              <a:spcBef>
                <a:spcPts val="0"/>
              </a:spcBef>
              <a:buNone/>
            </a:pPr>
            <a:r>
              <a:rPr lang="en-US" altLang="zh-CN" dirty="0" smtClean="0"/>
              <a:t>	p-&gt;Child1=p-&gt;Sibling=NULL;</a:t>
            </a:r>
          </a:p>
        </p:txBody>
      </p:sp>
      <p:sp>
        <p:nvSpPr>
          <p:cNvPr id="163844" name="灯片编号占位符 10"/>
          <p:cNvSpPr>
            <a:spLocks noGrp="1"/>
          </p:cNvSpPr>
          <p:nvPr>
            <p:ph type="sldNum" sz="quarter" idx="10"/>
          </p:nvPr>
        </p:nvSpPr>
        <p:spPr>
          <a:noFill/>
        </p:spPr>
        <p:txBody>
          <a:bodyPr/>
          <a:lstStyle/>
          <a:p>
            <a:fld id="{655F35DC-1A9D-42B6-970B-6110BFCED6DE}" type="slidenum">
              <a:rPr lang="en-US" altLang="zh-CN" smtClean="0">
                <a:ea typeface="宋体" charset="-122"/>
              </a:rPr>
              <a:pPr/>
              <a:t>158</a:t>
            </a:fld>
            <a:endParaRPr lang="en-US" altLang="zh-CN" smtClean="0">
              <a:ea typeface="宋体" charset="-122"/>
            </a:endParaRPr>
          </a:p>
        </p:txBody>
      </p:sp>
    </p:spTree>
    <p:extLst>
      <p:ext uri="{BB962C8B-B14F-4D97-AF65-F5344CB8AC3E}">
        <p14:creationId xmlns:p14="http://schemas.microsoft.com/office/powerpoint/2010/main" val="3755791542"/>
      </p:ext>
    </p:extLst>
  </p:cSld>
  <p:clrMapOvr>
    <a:masterClrMapping/>
  </p:clrMapOvr>
  <p:transition/>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a:xfrm>
            <a:off x="1000125" y="274638"/>
            <a:ext cx="7215188" cy="1143000"/>
          </a:xfrm>
        </p:spPr>
        <p:txBody>
          <a:bodyPr/>
          <a:lstStyle/>
          <a:p>
            <a:pPr eaLnBrk="1" hangingPunct="1"/>
            <a:r>
              <a:rPr lang="zh-CN" altLang="en-US" dirty="0" smtClean="0"/>
              <a:t>树的应用示例</a:t>
            </a:r>
          </a:p>
        </p:txBody>
      </p:sp>
      <p:sp>
        <p:nvSpPr>
          <p:cNvPr id="163843" name="Rectangle 3"/>
          <p:cNvSpPr>
            <a:spLocks noGrp="1" noChangeArrowheads="1"/>
          </p:cNvSpPr>
          <p:nvPr>
            <p:ph idx="1"/>
          </p:nvPr>
        </p:nvSpPr>
        <p:spPr>
          <a:xfrm>
            <a:off x="1071538" y="1500174"/>
            <a:ext cx="7215188" cy="4525963"/>
          </a:xfrm>
        </p:spPr>
        <p:txBody>
          <a:bodyPr/>
          <a:lstStyle/>
          <a:p>
            <a:pPr eaLnBrk="1" hangingPunct="1">
              <a:lnSpc>
                <a:spcPct val="100000"/>
              </a:lnSpc>
              <a:spcBef>
                <a:spcPts val="0"/>
              </a:spcBef>
            </a:pPr>
            <a:r>
              <a:rPr lang="en-US" altLang="zh-CN" dirty="0" smtClean="0">
                <a:solidFill>
                  <a:srgbClr val="3333FF"/>
                </a:solidFill>
              </a:rPr>
              <a:t> </a:t>
            </a:r>
            <a:r>
              <a:rPr lang="zh-CN" altLang="en-US" dirty="0" smtClean="0">
                <a:solidFill>
                  <a:srgbClr val="3333FF"/>
                </a:solidFill>
              </a:rPr>
              <a:t>建立树的存储结构</a:t>
            </a:r>
            <a:r>
              <a:rPr lang="en-US" altLang="zh-CN" dirty="0" smtClean="0">
                <a:solidFill>
                  <a:srgbClr val="3333FF"/>
                </a:solidFill>
              </a:rPr>
              <a:t>(</a:t>
            </a:r>
            <a:r>
              <a:rPr lang="zh-CN" altLang="en-US" dirty="0" smtClean="0">
                <a:solidFill>
                  <a:srgbClr val="3333FF"/>
                </a:solidFill>
              </a:rPr>
              <a:t>递归算法</a:t>
            </a:r>
            <a:r>
              <a:rPr lang="en-US" altLang="zh-CN" dirty="0" smtClean="0">
                <a:solidFill>
                  <a:srgbClr val="3333FF"/>
                </a:solidFill>
              </a:rPr>
              <a:t>)</a:t>
            </a:r>
          </a:p>
          <a:p>
            <a:pPr eaLnBrk="1" hangingPunct="1">
              <a:lnSpc>
                <a:spcPct val="100000"/>
              </a:lnSpc>
              <a:spcBef>
                <a:spcPts val="0"/>
              </a:spcBef>
              <a:buNone/>
            </a:pPr>
            <a:r>
              <a:rPr lang="en-US" altLang="zh-CN" sz="2400" dirty="0" smtClean="0"/>
              <a:t>Tree.txt</a:t>
            </a:r>
            <a:r>
              <a:rPr lang="zh-CN" altLang="en-US" sz="2400" dirty="0" smtClean="0"/>
              <a:t>：存放数据元素的文件</a:t>
            </a:r>
            <a:endParaRPr lang="en-US" altLang="zh-CN" sz="2400" dirty="0" smtClean="0"/>
          </a:p>
          <a:p>
            <a:pPr eaLnBrk="1" hangingPunct="1">
              <a:lnSpc>
                <a:spcPct val="100000"/>
              </a:lnSpc>
              <a:spcBef>
                <a:spcPts val="0"/>
              </a:spcBef>
              <a:buNone/>
            </a:pPr>
            <a:r>
              <a:rPr lang="zh-CN" altLang="en-US" sz="2400" dirty="0" smtClean="0"/>
              <a:t>栈</a:t>
            </a:r>
            <a:r>
              <a:rPr lang="en-US" altLang="zh-CN" sz="2400" dirty="0" smtClean="0"/>
              <a:t>S</a:t>
            </a:r>
            <a:r>
              <a:rPr lang="zh-CN" altLang="en-US" sz="2400" dirty="0" smtClean="0"/>
              <a:t>：有左子树的结点进栈</a:t>
            </a:r>
            <a:endParaRPr lang="en-US" altLang="zh-CN" sz="2400" dirty="0" smtClean="0"/>
          </a:p>
          <a:p>
            <a:pPr eaLnBrk="1" hangingPunct="1">
              <a:lnSpc>
                <a:spcPct val="100000"/>
              </a:lnSpc>
              <a:spcBef>
                <a:spcPts val="0"/>
              </a:spcBef>
              <a:buNone/>
            </a:pPr>
            <a:r>
              <a:rPr lang="en-US" altLang="zh-CN" sz="2400" dirty="0" smtClean="0"/>
              <a:t> p</a:t>
            </a:r>
            <a:r>
              <a:rPr lang="zh-CN" altLang="en-US" sz="2400" dirty="0" smtClean="0"/>
              <a:t>：新申请的结点</a:t>
            </a:r>
            <a:endParaRPr lang="en-US" altLang="zh-CN" sz="2400" dirty="0" smtClean="0"/>
          </a:p>
          <a:p>
            <a:pPr eaLnBrk="1" hangingPunct="1">
              <a:lnSpc>
                <a:spcPct val="100000"/>
              </a:lnSpc>
              <a:spcBef>
                <a:spcPts val="0"/>
              </a:spcBef>
              <a:buNone/>
            </a:pPr>
            <a:endParaRPr lang="zh-CN" altLang="en-US" sz="2400" dirty="0" smtClean="0"/>
          </a:p>
        </p:txBody>
      </p:sp>
      <p:sp>
        <p:nvSpPr>
          <p:cNvPr id="163844" name="灯片编号占位符 10"/>
          <p:cNvSpPr>
            <a:spLocks noGrp="1"/>
          </p:cNvSpPr>
          <p:nvPr>
            <p:ph type="sldNum" sz="quarter" idx="10"/>
          </p:nvPr>
        </p:nvSpPr>
        <p:spPr>
          <a:noFill/>
        </p:spPr>
        <p:txBody>
          <a:bodyPr/>
          <a:lstStyle/>
          <a:p>
            <a:fld id="{655F35DC-1A9D-42B6-970B-6110BFCED6DE}" type="slidenum">
              <a:rPr lang="en-US" altLang="zh-CN" smtClean="0">
                <a:ea typeface="宋体" charset="-122"/>
              </a:rPr>
              <a:pPr/>
              <a:t>159</a:t>
            </a:fld>
            <a:endParaRPr lang="en-US" altLang="zh-CN" smtClean="0">
              <a:ea typeface="宋体" charset="-122"/>
            </a:endParaRPr>
          </a:p>
        </p:txBody>
      </p:sp>
      <p:grpSp>
        <p:nvGrpSpPr>
          <p:cNvPr id="5" name="组合 4"/>
          <p:cNvGrpSpPr>
            <a:grpSpLocks noChangeAspect="1"/>
          </p:cNvGrpSpPr>
          <p:nvPr/>
        </p:nvGrpSpPr>
        <p:grpSpPr>
          <a:xfrm>
            <a:off x="1642548" y="2678690"/>
            <a:ext cx="6072230" cy="3486614"/>
            <a:chOff x="3500430" y="2452314"/>
            <a:chExt cx="4857784" cy="2905512"/>
          </a:xfrm>
        </p:grpSpPr>
        <p:sp>
          <p:nvSpPr>
            <p:cNvPr id="6" name="椭圆 5"/>
            <p:cNvSpPr/>
            <p:nvPr/>
          </p:nvSpPr>
          <p:spPr>
            <a:xfrm>
              <a:off x="7643834" y="3929066"/>
              <a:ext cx="357190" cy="35719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rgbClr val="C00000"/>
                  </a:solidFill>
                  <a:latin typeface="Times New Roman" pitchFamily="18" charset="0"/>
                  <a:cs typeface="Times New Roman" pitchFamily="18" charset="0"/>
                </a:rPr>
                <a:t>3</a:t>
              </a:r>
              <a:endParaRPr lang="zh-CN" altLang="en-US" sz="2400" b="1" dirty="0">
                <a:solidFill>
                  <a:srgbClr val="C00000"/>
                </a:solidFill>
                <a:latin typeface="Times New Roman" pitchFamily="18" charset="0"/>
                <a:cs typeface="Times New Roman" pitchFamily="18" charset="0"/>
              </a:endParaRPr>
            </a:p>
          </p:txBody>
        </p:sp>
        <p:sp>
          <p:nvSpPr>
            <p:cNvPr id="7" name="椭圆 6"/>
            <p:cNvSpPr/>
            <p:nvPr/>
          </p:nvSpPr>
          <p:spPr>
            <a:xfrm>
              <a:off x="4643438" y="4643446"/>
              <a:ext cx="357190" cy="35719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b="1" dirty="0" smtClean="0">
                  <a:solidFill>
                    <a:schemeClr val="tx1"/>
                  </a:solidFill>
                  <a:latin typeface="Times New Roman" pitchFamily="18" charset="0"/>
                  <a:cs typeface="Times New Roman" pitchFamily="18" charset="0"/>
                </a:rPr>
                <a:t>12</a:t>
              </a:r>
              <a:endParaRPr lang="zh-CN" altLang="en-US" sz="2000" b="1" dirty="0">
                <a:solidFill>
                  <a:schemeClr val="tx1"/>
                </a:solidFill>
                <a:latin typeface="Times New Roman" pitchFamily="18" charset="0"/>
                <a:cs typeface="Times New Roman" pitchFamily="18" charset="0"/>
              </a:endParaRPr>
            </a:p>
          </p:txBody>
        </p:sp>
        <p:sp>
          <p:nvSpPr>
            <p:cNvPr id="8" name="椭圆 7"/>
            <p:cNvSpPr/>
            <p:nvPr/>
          </p:nvSpPr>
          <p:spPr>
            <a:xfrm>
              <a:off x="7215206" y="4929198"/>
              <a:ext cx="500066" cy="35719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b="1" dirty="0" smtClean="0">
                  <a:solidFill>
                    <a:schemeClr val="tx1"/>
                  </a:solidFill>
                  <a:latin typeface="Times New Roman" pitchFamily="18" charset="0"/>
                  <a:cs typeface="Times New Roman" pitchFamily="18" charset="0"/>
                </a:rPr>
                <a:t>312</a:t>
              </a:r>
              <a:endParaRPr lang="zh-CN" altLang="en-US" sz="2000" b="1" dirty="0">
                <a:solidFill>
                  <a:schemeClr val="tx1"/>
                </a:solidFill>
                <a:latin typeface="Times New Roman" pitchFamily="18" charset="0"/>
                <a:cs typeface="Times New Roman" pitchFamily="18" charset="0"/>
              </a:endParaRPr>
            </a:p>
          </p:txBody>
        </p:sp>
        <p:cxnSp>
          <p:nvCxnSpPr>
            <p:cNvPr id="9" name="直接连接符 8"/>
            <p:cNvCxnSpPr>
              <a:endCxn id="7" idx="1"/>
            </p:cNvCxnSpPr>
            <p:nvPr/>
          </p:nvCxnSpPr>
          <p:spPr>
            <a:xfrm>
              <a:off x="3643306" y="4143380"/>
              <a:ext cx="1052441" cy="55237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7476998" y="4466495"/>
              <a:ext cx="738340" cy="36781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6829915" y="4791570"/>
              <a:ext cx="424342" cy="2024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rot="10800000" flipV="1">
              <a:off x="5134709" y="3583599"/>
              <a:ext cx="1332177" cy="67187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rot="10800000" flipV="1">
              <a:off x="3692826" y="2710686"/>
              <a:ext cx="2808000" cy="1404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rot="10800000" flipV="1">
              <a:off x="6890841" y="4214818"/>
              <a:ext cx="786934" cy="40407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4929190" y="4286256"/>
              <a:ext cx="180000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5857884" y="3123950"/>
              <a:ext cx="180000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椭圆 16"/>
            <p:cNvSpPr/>
            <p:nvPr/>
          </p:nvSpPr>
          <p:spPr>
            <a:xfrm>
              <a:off x="5595578" y="2880942"/>
              <a:ext cx="357190" cy="35719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rgbClr val="C00000"/>
                  </a:solidFill>
                  <a:latin typeface="Times New Roman" pitchFamily="18" charset="0"/>
                  <a:cs typeface="Times New Roman" pitchFamily="18" charset="0"/>
                </a:rPr>
                <a:t>1</a:t>
              </a:r>
              <a:endParaRPr lang="zh-CN" altLang="en-US" sz="2400" b="1" dirty="0">
                <a:solidFill>
                  <a:srgbClr val="C00000"/>
                </a:solidFill>
                <a:latin typeface="Times New Roman" pitchFamily="18" charset="0"/>
                <a:cs typeface="Times New Roman" pitchFamily="18" charset="0"/>
              </a:endParaRPr>
            </a:p>
          </p:txBody>
        </p:sp>
        <p:sp>
          <p:nvSpPr>
            <p:cNvPr id="18" name="椭圆 17"/>
            <p:cNvSpPr/>
            <p:nvPr/>
          </p:nvSpPr>
          <p:spPr>
            <a:xfrm>
              <a:off x="3500430" y="3929066"/>
              <a:ext cx="357190" cy="35719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400" b="1" dirty="0" smtClean="0">
                  <a:solidFill>
                    <a:schemeClr val="tx1"/>
                  </a:solidFill>
                  <a:latin typeface="Times New Roman" pitchFamily="18" charset="0"/>
                  <a:cs typeface="Times New Roman" pitchFamily="18" charset="0"/>
                </a:rPr>
                <a:t>11</a:t>
              </a:r>
              <a:endParaRPr lang="zh-CN" altLang="en-US" sz="2400" b="1" dirty="0">
                <a:solidFill>
                  <a:schemeClr val="tx1"/>
                </a:solidFill>
                <a:latin typeface="Times New Roman" pitchFamily="18" charset="0"/>
                <a:cs typeface="Times New Roman" pitchFamily="18" charset="0"/>
              </a:endParaRPr>
            </a:p>
          </p:txBody>
        </p:sp>
        <p:sp>
          <p:nvSpPr>
            <p:cNvPr id="19" name="椭圆 18"/>
            <p:cNvSpPr/>
            <p:nvPr/>
          </p:nvSpPr>
          <p:spPr>
            <a:xfrm>
              <a:off x="4786314" y="4143380"/>
              <a:ext cx="357190" cy="35719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b="1" dirty="0" smtClean="0">
                  <a:solidFill>
                    <a:schemeClr val="tx1"/>
                  </a:solidFill>
                  <a:latin typeface="Times New Roman" pitchFamily="18" charset="0"/>
                  <a:cs typeface="Times New Roman" pitchFamily="18" charset="0"/>
                </a:rPr>
                <a:t>21</a:t>
              </a:r>
              <a:endParaRPr lang="zh-CN" altLang="en-US" sz="2000" b="1" dirty="0">
                <a:solidFill>
                  <a:schemeClr val="tx1"/>
                </a:solidFill>
                <a:latin typeface="Times New Roman" pitchFamily="18" charset="0"/>
                <a:cs typeface="Times New Roman" pitchFamily="18" charset="0"/>
              </a:endParaRPr>
            </a:p>
          </p:txBody>
        </p:sp>
        <p:sp>
          <p:nvSpPr>
            <p:cNvPr id="20" name="椭圆 19"/>
            <p:cNvSpPr/>
            <p:nvPr/>
          </p:nvSpPr>
          <p:spPr>
            <a:xfrm>
              <a:off x="5572132" y="4524016"/>
              <a:ext cx="357190" cy="35719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b="1" dirty="0" smtClean="0">
                  <a:solidFill>
                    <a:schemeClr val="tx1"/>
                  </a:solidFill>
                  <a:latin typeface="Times New Roman" pitchFamily="18" charset="0"/>
                  <a:cs typeface="Times New Roman" pitchFamily="18" charset="0"/>
                </a:rPr>
                <a:t>23</a:t>
              </a:r>
              <a:endParaRPr lang="zh-CN" altLang="en-US" sz="2000" b="1" dirty="0">
                <a:solidFill>
                  <a:schemeClr val="tx1"/>
                </a:solidFill>
                <a:latin typeface="Times New Roman" pitchFamily="18" charset="0"/>
                <a:cs typeface="Times New Roman" pitchFamily="18" charset="0"/>
              </a:endParaRPr>
            </a:p>
          </p:txBody>
        </p:sp>
        <p:sp>
          <p:nvSpPr>
            <p:cNvPr id="21" name="椭圆 20"/>
            <p:cNvSpPr/>
            <p:nvPr/>
          </p:nvSpPr>
          <p:spPr>
            <a:xfrm>
              <a:off x="7141440" y="4214818"/>
              <a:ext cx="357190" cy="35719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b="1" dirty="0" smtClean="0">
                  <a:solidFill>
                    <a:srgbClr val="C00000"/>
                  </a:solidFill>
                  <a:latin typeface="Times New Roman" pitchFamily="18" charset="0"/>
                  <a:cs typeface="Times New Roman" pitchFamily="18" charset="0"/>
                </a:rPr>
                <a:t>31</a:t>
              </a:r>
              <a:endParaRPr lang="zh-CN" altLang="en-US" sz="2000" b="1" dirty="0">
                <a:solidFill>
                  <a:srgbClr val="C00000"/>
                </a:solidFill>
                <a:latin typeface="Times New Roman" pitchFamily="18" charset="0"/>
                <a:cs typeface="Times New Roman" pitchFamily="18" charset="0"/>
              </a:endParaRPr>
            </a:p>
          </p:txBody>
        </p:sp>
        <p:sp>
          <p:nvSpPr>
            <p:cNvPr id="22" name="椭圆 21"/>
            <p:cNvSpPr/>
            <p:nvPr/>
          </p:nvSpPr>
          <p:spPr>
            <a:xfrm>
              <a:off x="6415337" y="4536839"/>
              <a:ext cx="500066" cy="35719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b="1" dirty="0" smtClean="0">
                  <a:solidFill>
                    <a:schemeClr val="tx1"/>
                  </a:solidFill>
                  <a:latin typeface="Times New Roman" pitchFamily="18" charset="0"/>
                  <a:cs typeface="Times New Roman" pitchFamily="18" charset="0"/>
                </a:rPr>
                <a:t>311</a:t>
              </a:r>
              <a:endParaRPr lang="zh-CN" altLang="en-US" sz="2000" b="1" dirty="0">
                <a:solidFill>
                  <a:schemeClr val="tx1"/>
                </a:solidFill>
                <a:latin typeface="Times New Roman" pitchFamily="18" charset="0"/>
                <a:cs typeface="Times New Roman" pitchFamily="18" charset="0"/>
              </a:endParaRPr>
            </a:p>
          </p:txBody>
        </p:sp>
        <p:sp>
          <p:nvSpPr>
            <p:cNvPr id="23" name="椭圆 22"/>
            <p:cNvSpPr/>
            <p:nvPr/>
          </p:nvSpPr>
          <p:spPr>
            <a:xfrm>
              <a:off x="6429388" y="3286124"/>
              <a:ext cx="357190" cy="35719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rgbClr val="C00000"/>
                  </a:solidFill>
                  <a:latin typeface="Times New Roman" pitchFamily="18" charset="0"/>
                  <a:cs typeface="Times New Roman" pitchFamily="18" charset="0"/>
                </a:rPr>
                <a:t>2</a:t>
              </a:r>
              <a:endParaRPr lang="zh-CN" altLang="en-US" sz="2400" b="1" dirty="0">
                <a:solidFill>
                  <a:srgbClr val="C00000"/>
                </a:solidFill>
                <a:latin typeface="Times New Roman" pitchFamily="18" charset="0"/>
                <a:cs typeface="Times New Roman" pitchFamily="18" charset="0"/>
              </a:endParaRPr>
            </a:p>
          </p:txBody>
        </p:sp>
        <p:sp>
          <p:nvSpPr>
            <p:cNvPr id="24" name="椭圆 23"/>
            <p:cNvSpPr/>
            <p:nvPr/>
          </p:nvSpPr>
          <p:spPr>
            <a:xfrm>
              <a:off x="8001024" y="4643446"/>
              <a:ext cx="357190" cy="35719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b="1" dirty="0" smtClean="0">
                  <a:solidFill>
                    <a:schemeClr val="tx1"/>
                  </a:solidFill>
                  <a:latin typeface="Times New Roman" pitchFamily="18" charset="0"/>
                  <a:cs typeface="Times New Roman" pitchFamily="18" charset="0"/>
                </a:rPr>
                <a:t>32</a:t>
              </a:r>
              <a:endParaRPr lang="zh-CN" altLang="en-US" sz="2000" b="1" dirty="0">
                <a:solidFill>
                  <a:schemeClr val="tx1"/>
                </a:solidFill>
                <a:latin typeface="Times New Roman" pitchFamily="18" charset="0"/>
                <a:cs typeface="Times New Roman" pitchFamily="18" charset="0"/>
              </a:endParaRPr>
            </a:p>
          </p:txBody>
        </p:sp>
        <p:sp>
          <p:nvSpPr>
            <p:cNvPr id="25" name="椭圆 24"/>
            <p:cNvSpPr/>
            <p:nvPr/>
          </p:nvSpPr>
          <p:spPr>
            <a:xfrm>
              <a:off x="6500826" y="5000636"/>
              <a:ext cx="357190" cy="35719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b="1" dirty="0" smtClean="0">
                  <a:solidFill>
                    <a:schemeClr val="tx1"/>
                  </a:solidFill>
                  <a:latin typeface="Times New Roman" pitchFamily="18" charset="0"/>
                  <a:cs typeface="Times New Roman" pitchFamily="18" charset="0"/>
                </a:rPr>
                <a:t>24</a:t>
              </a:r>
              <a:endParaRPr lang="zh-CN" altLang="en-US" sz="2000" b="1" dirty="0">
                <a:solidFill>
                  <a:schemeClr val="tx1"/>
                </a:solidFill>
                <a:latin typeface="Times New Roman" pitchFamily="18" charset="0"/>
                <a:cs typeface="Times New Roman" pitchFamily="18" charset="0"/>
              </a:endParaRPr>
            </a:p>
          </p:txBody>
        </p:sp>
        <p:sp>
          <p:nvSpPr>
            <p:cNvPr id="26" name="椭圆 25"/>
            <p:cNvSpPr/>
            <p:nvPr/>
          </p:nvSpPr>
          <p:spPr>
            <a:xfrm>
              <a:off x="6452834" y="2452314"/>
              <a:ext cx="357190" cy="35719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rgbClr val="C00000"/>
                  </a:solidFill>
                  <a:latin typeface="Times New Roman" pitchFamily="18" charset="0"/>
                  <a:cs typeface="Times New Roman" pitchFamily="18" charset="0"/>
                </a:rPr>
                <a:t>0</a:t>
              </a:r>
              <a:endParaRPr lang="zh-CN" altLang="en-US" sz="2400" b="1" dirty="0">
                <a:solidFill>
                  <a:srgbClr val="C00000"/>
                </a:solidFill>
                <a:latin typeface="Times New Roman" pitchFamily="18" charset="0"/>
                <a:cs typeface="Times New Roman" pitchFamily="18" charset="0"/>
              </a:endParaRPr>
            </a:p>
          </p:txBody>
        </p:sp>
      </p:grpSp>
      <p:grpSp>
        <p:nvGrpSpPr>
          <p:cNvPr id="32" name="组合 31"/>
          <p:cNvGrpSpPr/>
          <p:nvPr/>
        </p:nvGrpSpPr>
        <p:grpSpPr>
          <a:xfrm>
            <a:off x="1547664" y="3105193"/>
            <a:ext cx="2746705" cy="1356222"/>
            <a:chOff x="2705133" y="2692274"/>
            <a:chExt cx="2746705" cy="1356222"/>
          </a:xfrm>
        </p:grpSpPr>
        <p:sp>
          <p:nvSpPr>
            <p:cNvPr id="27" name="矩形 26"/>
            <p:cNvSpPr/>
            <p:nvPr/>
          </p:nvSpPr>
          <p:spPr>
            <a:xfrm rot="20100000">
              <a:off x="2705133" y="2787547"/>
              <a:ext cx="2720268" cy="584775"/>
            </a:xfrm>
            <a:prstGeom prst="rect">
              <a:avLst/>
            </a:prstGeom>
            <a:ln w="12700">
              <a:solidFill>
                <a:srgbClr val="008000"/>
              </a:solidFill>
            </a:ln>
          </p:spPr>
          <p:txBody>
            <a:bodyPr wrap="square">
              <a:spAutoFit/>
            </a:bodyPr>
            <a:lstStyle/>
            <a:p>
              <a:pPr eaLnBrk="1" hangingPunct="1">
                <a:lnSpc>
                  <a:spcPct val="100000"/>
                </a:lnSpc>
                <a:spcBef>
                  <a:spcPts val="0"/>
                </a:spcBef>
                <a:buNone/>
              </a:pPr>
              <a:r>
                <a:rPr lang="en-US" altLang="zh-CN" sz="1600" b="1" dirty="0" smtClean="0">
                  <a:latin typeface="Times New Roman" pitchFamily="18" charset="0"/>
                  <a:cs typeface="Times New Roman" pitchFamily="18" charset="0"/>
                </a:rPr>
                <a:t>if(T-&gt;no==p-&gt;no/10)</a:t>
              </a:r>
            </a:p>
            <a:p>
              <a:pPr eaLnBrk="1" hangingPunct="1">
                <a:lnSpc>
                  <a:spcPct val="100000"/>
                </a:lnSpc>
                <a:spcBef>
                  <a:spcPts val="0"/>
                </a:spcBef>
                <a:buNone/>
              </a:pPr>
              <a:r>
                <a:rPr lang="en-US" altLang="zh-CN" sz="1600" b="1" dirty="0" smtClean="0">
                  <a:latin typeface="Times New Roman" pitchFamily="18" charset="0"/>
                  <a:cs typeface="Times New Roman" pitchFamily="18" charset="0"/>
                </a:rPr>
                <a:t>{</a:t>
              </a:r>
              <a:r>
                <a:rPr lang="zh-CN" altLang="en-US" sz="1600" b="1" dirty="0" smtClean="0">
                  <a:latin typeface="Times New Roman" pitchFamily="18" charset="0"/>
                  <a:cs typeface="Times New Roman" pitchFamily="18" charset="0"/>
                </a:rPr>
                <a:t> </a:t>
              </a:r>
              <a:r>
                <a:rPr lang="en-US" altLang="zh-CN" sz="1600" b="1" dirty="0" smtClean="0">
                  <a:solidFill>
                    <a:srgbClr val="C00000"/>
                  </a:solidFill>
                  <a:latin typeface="Times New Roman" pitchFamily="18" charset="0"/>
                  <a:cs typeface="Times New Roman" pitchFamily="18" charset="0"/>
                </a:rPr>
                <a:t>Push(S,T)</a:t>
              </a:r>
              <a:r>
                <a:rPr lang="en-US" altLang="zh-CN" sz="1600" b="1" dirty="0" smtClean="0">
                  <a:latin typeface="Times New Roman" pitchFamily="18" charset="0"/>
                  <a:cs typeface="Times New Roman" pitchFamily="18" charset="0"/>
                </a:rPr>
                <a:t>;</a:t>
              </a:r>
              <a:r>
                <a:rPr lang="zh-CN" altLang="en-US" sz="1600" b="1" dirty="0" smtClean="0">
                  <a:latin typeface="Times New Roman" pitchFamily="18" charset="0"/>
                  <a:cs typeface="Times New Roman" pitchFamily="18" charset="0"/>
                </a:rPr>
                <a:t> </a:t>
              </a:r>
              <a:r>
                <a:rPr lang="en-US" altLang="zh-CN" sz="1600" b="1" dirty="0" smtClean="0">
                  <a:latin typeface="Times New Roman" pitchFamily="18" charset="0"/>
                  <a:cs typeface="Times New Roman" pitchFamily="18" charset="0"/>
                </a:rPr>
                <a:t>T-&gt;Child1=p;</a:t>
              </a:r>
              <a:r>
                <a:rPr lang="zh-CN" altLang="en-US" sz="1600" b="1" dirty="0" smtClean="0">
                  <a:latin typeface="Times New Roman" pitchFamily="18" charset="0"/>
                  <a:cs typeface="Times New Roman" pitchFamily="18" charset="0"/>
                </a:rPr>
                <a:t> </a:t>
              </a:r>
              <a:r>
                <a:rPr lang="en-US" altLang="zh-CN" sz="1600" b="1" dirty="0" smtClean="0">
                  <a:latin typeface="Times New Roman" pitchFamily="18" charset="0"/>
                  <a:cs typeface="Times New Roman" pitchFamily="18" charset="0"/>
                </a:rPr>
                <a:t>}</a:t>
              </a:r>
            </a:p>
          </p:txBody>
        </p:sp>
        <p:cxnSp>
          <p:nvCxnSpPr>
            <p:cNvPr id="30" name="直接箭头连接符 29"/>
            <p:cNvCxnSpPr/>
            <p:nvPr/>
          </p:nvCxnSpPr>
          <p:spPr>
            <a:xfrm rot="16200000" flipH="1">
              <a:off x="5344681" y="2727993"/>
              <a:ext cx="142876" cy="71438"/>
            </a:xfrm>
            <a:prstGeom prst="straightConnector1">
              <a:avLst/>
            </a:prstGeom>
            <a:ln w="12700">
              <a:solidFill>
                <a:srgbClr val="008000"/>
              </a:solidFill>
              <a:tailEnd type="arrow"/>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p:nvPr/>
          </p:nvCxnSpPr>
          <p:spPr>
            <a:xfrm rot="16200000" flipH="1">
              <a:off x="2916653" y="3941339"/>
              <a:ext cx="142876" cy="71438"/>
            </a:xfrm>
            <a:prstGeom prst="straightConnector1">
              <a:avLst/>
            </a:prstGeom>
            <a:ln w="12700">
              <a:solidFill>
                <a:srgbClr val="008000"/>
              </a:solidFill>
              <a:tailEnd type="arrow"/>
            </a:ln>
          </p:spPr>
          <p:style>
            <a:lnRef idx="1">
              <a:schemeClr val="accent1"/>
            </a:lnRef>
            <a:fillRef idx="0">
              <a:schemeClr val="accent1"/>
            </a:fillRef>
            <a:effectRef idx="0">
              <a:schemeClr val="accent1"/>
            </a:effectRef>
            <a:fontRef idx="minor">
              <a:schemeClr val="tx1"/>
            </a:fontRef>
          </p:style>
        </p:cxnSp>
      </p:grpSp>
      <p:grpSp>
        <p:nvGrpSpPr>
          <p:cNvPr id="41" name="组合 40"/>
          <p:cNvGrpSpPr/>
          <p:nvPr/>
        </p:nvGrpSpPr>
        <p:grpSpPr>
          <a:xfrm>
            <a:off x="5752527" y="2714783"/>
            <a:ext cx="2491881" cy="1074257"/>
            <a:chOff x="6040559" y="2643182"/>
            <a:chExt cx="2491881" cy="1074257"/>
          </a:xfrm>
        </p:grpSpPr>
        <p:cxnSp>
          <p:nvCxnSpPr>
            <p:cNvPr id="36" name="直接箭头连接符 35"/>
            <p:cNvCxnSpPr/>
            <p:nvPr/>
          </p:nvCxnSpPr>
          <p:spPr>
            <a:xfrm rot="10800000" flipV="1">
              <a:off x="6040559" y="3479919"/>
              <a:ext cx="544739" cy="237520"/>
            </a:xfrm>
            <a:prstGeom prst="straightConnector1">
              <a:avLst/>
            </a:prstGeom>
            <a:ln w="12700">
              <a:solidFill>
                <a:srgbClr val="008000"/>
              </a:solidFill>
              <a:tailEnd type="arrow"/>
            </a:ln>
          </p:spPr>
          <p:style>
            <a:lnRef idx="1">
              <a:schemeClr val="accent1"/>
            </a:lnRef>
            <a:fillRef idx="0">
              <a:schemeClr val="accent1"/>
            </a:fillRef>
            <a:effectRef idx="0">
              <a:schemeClr val="accent1"/>
            </a:effectRef>
            <a:fontRef idx="minor">
              <a:schemeClr val="tx1"/>
            </a:fontRef>
          </p:style>
        </p:cxnSp>
        <p:sp>
          <p:nvSpPr>
            <p:cNvPr id="34" name="矩形 33"/>
            <p:cNvSpPr/>
            <p:nvPr/>
          </p:nvSpPr>
          <p:spPr>
            <a:xfrm>
              <a:off x="6572264" y="2643182"/>
              <a:ext cx="1960176" cy="830997"/>
            </a:xfrm>
            <a:prstGeom prst="rect">
              <a:avLst/>
            </a:prstGeom>
            <a:solidFill>
              <a:schemeClr val="bg1"/>
            </a:solidFill>
            <a:ln w="12700">
              <a:solidFill>
                <a:srgbClr val="008000"/>
              </a:solidFill>
            </a:ln>
          </p:spPr>
          <p:txBody>
            <a:bodyPr wrap="square">
              <a:spAutoFit/>
            </a:bodyPr>
            <a:lstStyle/>
            <a:p>
              <a:pPr eaLnBrk="1" hangingPunct="1">
                <a:lnSpc>
                  <a:spcPct val="100000"/>
                </a:lnSpc>
                <a:spcBef>
                  <a:spcPts val="0"/>
                </a:spcBef>
                <a:buNone/>
              </a:pPr>
              <a:r>
                <a:rPr lang="en-US" altLang="zh-CN" sz="1600" b="1" dirty="0" smtClean="0">
                  <a:latin typeface="Times New Roman" pitchFamily="18" charset="0"/>
                  <a:cs typeface="Times New Roman" pitchFamily="18" charset="0"/>
                </a:rPr>
                <a:t>while(p-&gt;no&lt;T-&gt;no)</a:t>
              </a:r>
            </a:p>
            <a:p>
              <a:pPr algn="ctr" eaLnBrk="1" hangingPunct="1">
                <a:lnSpc>
                  <a:spcPct val="100000"/>
                </a:lnSpc>
                <a:spcBef>
                  <a:spcPts val="0"/>
                </a:spcBef>
                <a:buNone/>
              </a:pPr>
              <a:r>
                <a:rPr lang="en-US" altLang="zh-CN" sz="1600" b="1" dirty="0" smtClean="0">
                  <a:latin typeface="Times New Roman" pitchFamily="18" charset="0"/>
                  <a:cs typeface="Times New Roman" pitchFamily="18" charset="0"/>
                </a:rPr>
                <a:t>Pop(S,T);</a:t>
              </a:r>
            </a:p>
            <a:p>
              <a:pPr eaLnBrk="1" hangingPunct="1">
                <a:lnSpc>
                  <a:spcPct val="100000"/>
                </a:lnSpc>
                <a:spcBef>
                  <a:spcPts val="0"/>
                </a:spcBef>
                <a:buNone/>
              </a:pPr>
              <a:r>
                <a:rPr lang="en-US" altLang="zh-CN" sz="1600" b="1" dirty="0" smtClean="0">
                  <a:latin typeface="Times New Roman" pitchFamily="18" charset="0"/>
                  <a:cs typeface="Times New Roman" pitchFamily="18" charset="0"/>
                </a:rPr>
                <a:t>T-&gt;Sibling=p;</a:t>
              </a:r>
            </a:p>
          </p:txBody>
        </p:sp>
      </p:grpSp>
      <p:cxnSp>
        <p:nvCxnSpPr>
          <p:cNvPr id="44" name="直接箭头连接符 43"/>
          <p:cNvCxnSpPr/>
          <p:nvPr/>
        </p:nvCxnSpPr>
        <p:spPr>
          <a:xfrm rot="5400000" flipH="1" flipV="1">
            <a:off x="2892713" y="3915007"/>
            <a:ext cx="2000264" cy="1071570"/>
          </a:xfrm>
          <a:prstGeom prst="straightConnector1">
            <a:avLst/>
          </a:prstGeom>
          <a:ln w="38100" cmpd="sng">
            <a:solidFill>
              <a:srgbClr val="008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275158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0"/>
                                        <p:tgtEl>
                                          <p:spTgt spid="3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1"/>
                                        </p:tgtEl>
                                        <p:attrNameLst>
                                          <p:attrName>style.visibility</p:attrName>
                                        </p:attrNameLst>
                                      </p:cBhvr>
                                      <p:to>
                                        <p:strVal val="visible"/>
                                      </p:to>
                                    </p:set>
                                    <p:animEffect transition="in" filter="wipe(left)">
                                      <p:cBhvr>
                                        <p:cTn id="12" dur="1000"/>
                                        <p:tgtEl>
                                          <p:spTgt spid="41"/>
                                        </p:tgtEl>
                                      </p:cBhvr>
                                    </p:animEffect>
                                  </p:childTnLst>
                                </p:cTn>
                              </p:par>
                            </p:childTnLst>
                          </p:cTn>
                        </p:par>
                        <p:par>
                          <p:cTn id="13" fill="hold">
                            <p:stCondLst>
                              <p:cond delay="1000"/>
                            </p:stCondLst>
                            <p:childTnLst>
                              <p:par>
                                <p:cTn id="14" presetID="22" presetClass="entr" presetSubtype="4" fill="hold" nodeType="afterEffect">
                                  <p:stCondLst>
                                    <p:cond delay="0"/>
                                  </p:stCondLst>
                                  <p:childTnLst>
                                    <p:set>
                                      <p:cBhvr>
                                        <p:cTn id="15" dur="1" fill="hold">
                                          <p:stCondLst>
                                            <p:cond delay="0"/>
                                          </p:stCondLst>
                                        </p:cTn>
                                        <p:tgtEl>
                                          <p:spTgt spid="44"/>
                                        </p:tgtEl>
                                        <p:attrNameLst>
                                          <p:attrName>style.visibility</p:attrName>
                                        </p:attrNameLst>
                                      </p:cBhvr>
                                      <p:to>
                                        <p:strVal val="visible"/>
                                      </p:to>
                                    </p:set>
                                    <p:animEffect transition="in" filter="wipe(down)">
                                      <p:cBhvr>
                                        <p:cTn id="16" dur="30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1000125" y="274638"/>
            <a:ext cx="7215188" cy="1143000"/>
          </a:xfrm>
        </p:spPr>
        <p:txBody>
          <a:bodyPr/>
          <a:lstStyle/>
          <a:p>
            <a:pPr eaLnBrk="1" hangingPunct="1"/>
            <a:r>
              <a:rPr lang="zh-CN" altLang="en-US" smtClean="0"/>
              <a:t>基本概念</a:t>
            </a:r>
          </a:p>
        </p:txBody>
      </p:sp>
      <p:sp>
        <p:nvSpPr>
          <p:cNvPr id="21507" name="Rectangle 3"/>
          <p:cNvSpPr>
            <a:spLocks noGrp="1" noChangeArrowheads="1"/>
          </p:cNvSpPr>
          <p:nvPr>
            <p:ph idx="1"/>
          </p:nvPr>
        </p:nvSpPr>
        <p:spPr>
          <a:xfrm>
            <a:off x="1000125" y="1600200"/>
            <a:ext cx="7215188" cy="4525963"/>
          </a:xfrm>
        </p:spPr>
        <p:txBody>
          <a:bodyPr/>
          <a:lstStyle/>
          <a:p>
            <a:pPr marL="363538" indent="-363538" eaLnBrk="1" hangingPunct="1"/>
            <a:r>
              <a:rPr lang="zh-CN" altLang="en-US" dirty="0" smtClean="0">
                <a:solidFill>
                  <a:srgbClr val="0000FF"/>
                </a:solidFill>
              </a:rPr>
              <a:t>森林</a:t>
            </a:r>
            <a:r>
              <a:rPr lang="zh-CN" altLang="en-US" dirty="0" smtClean="0"/>
              <a:t>：</a:t>
            </a:r>
            <a:r>
              <a:rPr lang="en-US" altLang="zh-CN" dirty="0" smtClean="0"/>
              <a:t>m</a:t>
            </a:r>
            <a:r>
              <a:rPr lang="zh-CN" altLang="en-US" dirty="0" smtClean="0"/>
              <a:t>棵互不相交的树的有限集，</a:t>
            </a:r>
          </a:p>
          <a:p>
            <a:pPr marL="363538" indent="-363538" eaLnBrk="1" hangingPunct="1">
              <a:buFont typeface="Wingdings" pitchFamily="2" charset="2"/>
              <a:buNone/>
            </a:pPr>
            <a:r>
              <a:rPr lang="zh-CN" altLang="en-US" dirty="0" smtClean="0"/>
              <a:t>	即</a:t>
            </a:r>
            <a:r>
              <a:rPr lang="en-US" altLang="zh-CN" dirty="0" smtClean="0"/>
              <a:t>F={ T</a:t>
            </a:r>
            <a:r>
              <a:rPr lang="en-US" altLang="zh-CN" baseline="-25000" dirty="0" smtClean="0"/>
              <a:t>1</a:t>
            </a:r>
            <a:r>
              <a:rPr lang="en-US" altLang="zh-CN" dirty="0" smtClean="0"/>
              <a:t>, T</a:t>
            </a:r>
            <a:r>
              <a:rPr lang="en-US" altLang="zh-CN" baseline="-25000" dirty="0" smtClean="0"/>
              <a:t>2</a:t>
            </a:r>
            <a:r>
              <a:rPr lang="en-US" altLang="zh-CN" dirty="0" smtClean="0"/>
              <a:t>, …, T</a:t>
            </a:r>
            <a:r>
              <a:rPr lang="en-US" altLang="zh-CN" baseline="-25000" dirty="0" smtClean="0"/>
              <a:t>m </a:t>
            </a:r>
            <a:r>
              <a:rPr lang="en-US" altLang="zh-CN" dirty="0" smtClean="0"/>
              <a:t>}</a:t>
            </a:r>
            <a:r>
              <a:rPr lang="zh-CN" altLang="en-US" dirty="0" smtClean="0"/>
              <a:t>，</a:t>
            </a:r>
            <a:r>
              <a:rPr lang="en-US" altLang="zh-CN" dirty="0" smtClean="0"/>
              <a:t>m≥0</a:t>
            </a:r>
            <a:r>
              <a:rPr lang="zh-CN" altLang="en-US" dirty="0" smtClean="0"/>
              <a:t>。</a:t>
            </a:r>
          </a:p>
          <a:p>
            <a:pPr marL="363538" indent="-363538" eaLnBrk="1" hangingPunct="1">
              <a:buFont typeface="Wingdings" pitchFamily="2" charset="2"/>
              <a:buNone/>
            </a:pPr>
            <a:r>
              <a:rPr lang="en-US" altLang="zh-CN" dirty="0" smtClean="0"/>
              <a:t>	</a:t>
            </a:r>
            <a:r>
              <a:rPr lang="zh-CN" altLang="en-US" dirty="0" smtClean="0"/>
              <a:t>当</a:t>
            </a:r>
            <a:r>
              <a:rPr lang="en-US" altLang="zh-CN" dirty="0" smtClean="0"/>
              <a:t>m=0</a:t>
            </a:r>
            <a:r>
              <a:rPr lang="zh-CN" altLang="en-US" dirty="0" smtClean="0"/>
              <a:t>时，</a:t>
            </a:r>
            <a:r>
              <a:rPr lang="en-US" altLang="zh-CN" dirty="0" smtClean="0"/>
              <a:t>F</a:t>
            </a:r>
            <a:r>
              <a:rPr lang="zh-CN" altLang="en-US" dirty="0" smtClean="0"/>
              <a:t>称为空森林。</a:t>
            </a:r>
          </a:p>
          <a:p>
            <a:pPr marL="457200" indent="-457200" eaLnBrk="1" hangingPunct="1">
              <a:buFont typeface="Wingdings" panose="05000000000000000000" pitchFamily="2" charset="2"/>
              <a:buChar char="Ø"/>
            </a:pPr>
            <a:r>
              <a:rPr lang="zh-CN" altLang="en-US" dirty="0" smtClean="0"/>
              <a:t>对于森林</a:t>
            </a:r>
            <a:r>
              <a:rPr lang="en-US" altLang="zh-CN" dirty="0" smtClean="0"/>
              <a:t>F</a:t>
            </a:r>
            <a:r>
              <a:rPr lang="zh-CN" altLang="en-US" dirty="0" smtClean="0"/>
              <a:t>，如果</a:t>
            </a:r>
            <a:r>
              <a:rPr lang="zh-CN" altLang="en-US" dirty="0"/>
              <a:t>将</a:t>
            </a:r>
            <a:r>
              <a:rPr lang="zh-CN" altLang="en-US" dirty="0" smtClean="0"/>
              <a:t>每棵树都赋予同一个双亲结点</a:t>
            </a:r>
            <a:r>
              <a:rPr lang="en-US" altLang="zh-CN" dirty="0" smtClean="0"/>
              <a:t>R</a:t>
            </a:r>
            <a:r>
              <a:rPr lang="zh-CN" altLang="en-US" dirty="0" smtClean="0"/>
              <a:t>，即</a:t>
            </a:r>
            <a:r>
              <a:rPr lang="en-US" altLang="zh-CN" dirty="0" smtClean="0"/>
              <a:t>F=R(T</a:t>
            </a:r>
            <a:r>
              <a:rPr lang="en-US" altLang="zh-CN" baseline="-25000" dirty="0" smtClean="0"/>
              <a:t>1</a:t>
            </a:r>
            <a:r>
              <a:rPr lang="en-US" altLang="zh-CN" dirty="0" smtClean="0"/>
              <a:t>, …, T</a:t>
            </a:r>
            <a:r>
              <a:rPr lang="en-US" altLang="zh-CN" baseline="-25000" dirty="0" smtClean="0"/>
              <a:t>m</a:t>
            </a:r>
            <a:r>
              <a:rPr lang="en-US" altLang="zh-CN" dirty="0" smtClean="0"/>
              <a:t>)</a:t>
            </a:r>
            <a:r>
              <a:rPr lang="zh-CN" altLang="en-US" dirty="0" smtClean="0"/>
              <a:t>，则森林成为一棵树。</a:t>
            </a:r>
          </a:p>
        </p:txBody>
      </p:sp>
      <p:sp>
        <p:nvSpPr>
          <p:cNvPr id="18436" name="灯片编号占位符 1"/>
          <p:cNvSpPr>
            <a:spLocks noGrp="1"/>
          </p:cNvSpPr>
          <p:nvPr>
            <p:ph type="sldNum" sz="quarter" idx="10"/>
          </p:nvPr>
        </p:nvSpPr>
        <p:spPr>
          <a:noFill/>
        </p:spPr>
        <p:txBody>
          <a:bodyPr/>
          <a:lstStyle/>
          <a:p>
            <a:fld id="{19C93F2A-18FB-4EB8-8B48-04CB072BC022}" type="slidenum">
              <a:rPr lang="zh-CN" altLang="en-US" smtClean="0"/>
              <a:pPr/>
              <a:t>16</a:t>
            </a:fld>
            <a:endParaRPr lang="en-US" altLang="zh-CN" smtClean="0"/>
          </a:p>
        </p:txBody>
      </p:sp>
    </p:spTree>
  </p:cSld>
  <p:clrMapOvr>
    <a:masterClrMapping/>
  </p:clrMapOvr>
  <p:transition/>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a:xfrm>
            <a:off x="1000125" y="274638"/>
            <a:ext cx="7215188" cy="1143000"/>
          </a:xfrm>
        </p:spPr>
        <p:txBody>
          <a:bodyPr/>
          <a:lstStyle/>
          <a:p>
            <a:pPr eaLnBrk="1" hangingPunct="1"/>
            <a:r>
              <a:rPr lang="zh-CN" altLang="en-US" dirty="0" smtClean="0"/>
              <a:t>树的应用示例</a:t>
            </a:r>
          </a:p>
        </p:txBody>
      </p:sp>
      <p:sp>
        <p:nvSpPr>
          <p:cNvPr id="163843" name="Rectangle 3"/>
          <p:cNvSpPr>
            <a:spLocks noGrp="1" noChangeArrowheads="1"/>
          </p:cNvSpPr>
          <p:nvPr>
            <p:ph idx="1"/>
          </p:nvPr>
        </p:nvSpPr>
        <p:spPr>
          <a:xfrm>
            <a:off x="1000124" y="1600200"/>
            <a:ext cx="7388300" cy="4525963"/>
          </a:xfrm>
        </p:spPr>
        <p:txBody>
          <a:bodyPr/>
          <a:lstStyle/>
          <a:p>
            <a:pPr eaLnBrk="1" hangingPunct="1">
              <a:lnSpc>
                <a:spcPct val="100000"/>
              </a:lnSpc>
              <a:spcBef>
                <a:spcPts val="0"/>
              </a:spcBef>
            </a:pPr>
            <a:r>
              <a:rPr lang="en-US" altLang="zh-CN" sz="2400" dirty="0" smtClean="0">
                <a:solidFill>
                  <a:srgbClr val="3333FF"/>
                </a:solidFill>
              </a:rPr>
              <a:t> </a:t>
            </a:r>
            <a:r>
              <a:rPr lang="zh-CN" altLang="en-US" dirty="0" smtClean="0">
                <a:solidFill>
                  <a:srgbClr val="3333FF"/>
                </a:solidFill>
              </a:rPr>
              <a:t>建立树的存储结构递归算法</a:t>
            </a:r>
          </a:p>
          <a:p>
            <a:pPr eaLnBrk="1" hangingPunct="1">
              <a:lnSpc>
                <a:spcPct val="100000"/>
              </a:lnSpc>
              <a:spcBef>
                <a:spcPts val="0"/>
              </a:spcBef>
              <a:buNone/>
            </a:pPr>
            <a:r>
              <a:rPr lang="en-US" altLang="zh-CN" sz="2400" dirty="0" smtClean="0"/>
              <a:t>void </a:t>
            </a:r>
            <a:r>
              <a:rPr lang="en-US" altLang="zh-CN" sz="2400" dirty="0" err="1" smtClean="0"/>
              <a:t>CreateT</a:t>
            </a:r>
            <a:r>
              <a:rPr lang="en-US" altLang="zh-CN" sz="2400" dirty="0" smtClean="0"/>
              <a:t>(</a:t>
            </a:r>
            <a:r>
              <a:rPr lang="en-US" altLang="zh-CN" sz="2400" dirty="0" err="1" smtClean="0"/>
              <a:t>Tcs</a:t>
            </a:r>
            <a:r>
              <a:rPr lang="en-US" altLang="zh-CN" sz="2400" dirty="0" smtClean="0"/>
              <a:t> </a:t>
            </a:r>
            <a:r>
              <a:rPr lang="en-US" altLang="zh-CN" sz="2400" dirty="0" err="1" smtClean="0"/>
              <a:t>T,</a:t>
            </a:r>
            <a:r>
              <a:rPr lang="en-US" altLang="zh-CN" sz="2400" dirty="0" err="1" smtClean="0">
                <a:solidFill>
                  <a:srgbClr val="C00000"/>
                </a:solidFill>
              </a:rPr>
              <a:t>Stack</a:t>
            </a:r>
            <a:r>
              <a:rPr lang="en-US" altLang="zh-CN" sz="2400" dirty="0" smtClean="0">
                <a:solidFill>
                  <a:srgbClr val="C00000"/>
                </a:solidFill>
              </a:rPr>
              <a:t> S</a:t>
            </a:r>
            <a:r>
              <a:rPr lang="en-US" altLang="zh-CN" sz="2400" dirty="0" smtClean="0"/>
              <a:t>)</a:t>
            </a:r>
          </a:p>
          <a:p>
            <a:pPr eaLnBrk="1" hangingPunct="1">
              <a:lnSpc>
                <a:spcPct val="100000"/>
              </a:lnSpc>
              <a:spcBef>
                <a:spcPts val="0"/>
              </a:spcBef>
              <a:buNone/>
            </a:pPr>
            <a:r>
              <a:rPr lang="en-US" altLang="zh-CN" sz="2400" dirty="0" smtClean="0"/>
              <a:t>{	if(!</a:t>
            </a:r>
            <a:r>
              <a:rPr lang="en-US" altLang="zh-CN" sz="2400" dirty="0" err="1" smtClean="0"/>
              <a:t>feof</a:t>
            </a:r>
            <a:r>
              <a:rPr lang="en-US" altLang="zh-CN" sz="2400" dirty="0" smtClean="0"/>
              <a:t>(</a:t>
            </a:r>
            <a:r>
              <a:rPr lang="en-US" altLang="zh-CN" sz="2400" dirty="0" err="1" smtClean="0"/>
              <a:t>fp</a:t>
            </a:r>
            <a:r>
              <a:rPr lang="en-US" altLang="zh-CN" sz="2400" dirty="0" smtClean="0"/>
              <a:t>))	</a:t>
            </a:r>
            <a:r>
              <a:rPr lang="en-US" altLang="zh-CN" sz="2400" dirty="0" smtClean="0">
                <a:solidFill>
                  <a:srgbClr val="008000"/>
                </a:solidFill>
              </a:rPr>
              <a:t>//</a:t>
            </a:r>
            <a:r>
              <a:rPr lang="en-US" altLang="zh-CN" sz="2400" dirty="0" err="1" smtClean="0">
                <a:solidFill>
                  <a:srgbClr val="008000"/>
                </a:solidFill>
              </a:rPr>
              <a:t>fp</a:t>
            </a:r>
            <a:r>
              <a:rPr lang="en-US" altLang="zh-CN" sz="2400" dirty="0" smtClean="0">
                <a:solidFill>
                  <a:srgbClr val="008000"/>
                </a:solidFill>
              </a:rPr>
              <a:t>: </a:t>
            </a:r>
            <a:r>
              <a:rPr lang="zh-CN" altLang="en-US" sz="2400" dirty="0" smtClean="0">
                <a:solidFill>
                  <a:srgbClr val="008000"/>
                </a:solidFill>
              </a:rPr>
              <a:t>指向数据文件</a:t>
            </a:r>
            <a:r>
              <a:rPr lang="en-US" altLang="zh-CN" sz="2400" dirty="0" smtClean="0">
                <a:solidFill>
                  <a:srgbClr val="008000"/>
                </a:solidFill>
              </a:rPr>
              <a:t>tree.txt</a:t>
            </a:r>
            <a:r>
              <a:rPr lang="zh-CN" altLang="en-US" sz="2400" dirty="0" smtClean="0">
                <a:solidFill>
                  <a:srgbClr val="008000"/>
                </a:solidFill>
              </a:rPr>
              <a:t>的指针</a:t>
            </a:r>
            <a:endParaRPr lang="en-US" altLang="zh-CN" sz="2400" dirty="0" smtClean="0">
              <a:solidFill>
                <a:srgbClr val="008000"/>
              </a:solidFill>
            </a:endParaRPr>
          </a:p>
          <a:p>
            <a:pPr eaLnBrk="1" hangingPunct="1">
              <a:lnSpc>
                <a:spcPct val="100000"/>
              </a:lnSpc>
              <a:spcBef>
                <a:spcPts val="0"/>
              </a:spcBef>
              <a:buNone/>
            </a:pPr>
            <a:r>
              <a:rPr lang="en-US" altLang="zh-CN" sz="2400" dirty="0"/>
              <a:t>	</a:t>
            </a:r>
            <a:r>
              <a:rPr lang="en-US" altLang="zh-CN" sz="2400" dirty="0" smtClean="0"/>
              <a:t>{</a:t>
            </a:r>
            <a:r>
              <a:rPr lang="en-US" altLang="zh-CN" sz="2400" dirty="0"/>
              <a:t>	</a:t>
            </a:r>
            <a:r>
              <a:rPr lang="zh-CN" altLang="en-US" sz="2400" dirty="0" smtClean="0"/>
              <a:t>申请</a:t>
            </a:r>
            <a:r>
              <a:rPr lang="en-US" altLang="zh-CN" sz="2400" dirty="0"/>
              <a:t>1</a:t>
            </a:r>
            <a:r>
              <a:rPr lang="zh-CN" altLang="en-US" sz="2400" dirty="0"/>
              <a:t>个树</a:t>
            </a:r>
            <a:r>
              <a:rPr lang="zh-CN" altLang="en-US" sz="2400" dirty="0" smtClean="0"/>
              <a:t>结点并输入数据</a:t>
            </a:r>
            <a:r>
              <a:rPr lang="en-US" altLang="zh-CN" sz="2400" dirty="0" smtClean="0"/>
              <a:t>;</a:t>
            </a:r>
            <a:endParaRPr lang="zh-CN" altLang="en-US" sz="2400" dirty="0"/>
          </a:p>
          <a:p>
            <a:pPr eaLnBrk="1" hangingPunct="1">
              <a:lnSpc>
                <a:spcPct val="100000"/>
              </a:lnSpc>
              <a:spcBef>
                <a:spcPts val="0"/>
              </a:spcBef>
              <a:buNone/>
            </a:pPr>
            <a:r>
              <a:rPr lang="en-US" altLang="zh-CN" sz="2400" dirty="0">
                <a:solidFill>
                  <a:srgbClr val="3333FF"/>
                </a:solidFill>
              </a:rPr>
              <a:t>		if(p-&gt;</a:t>
            </a:r>
            <a:r>
              <a:rPr lang="en-US" altLang="zh-CN" sz="2400" dirty="0" smtClean="0">
                <a:solidFill>
                  <a:srgbClr val="3333FF"/>
                </a:solidFill>
              </a:rPr>
              <a:t>no/10</a:t>
            </a:r>
            <a:r>
              <a:rPr lang="en-US" altLang="zh-CN" sz="2400" dirty="0">
                <a:solidFill>
                  <a:srgbClr val="3333FF"/>
                </a:solidFill>
              </a:rPr>
              <a:t>==</a:t>
            </a:r>
            <a:r>
              <a:rPr lang="en-US" altLang="zh-CN" sz="2400" dirty="0" smtClean="0">
                <a:solidFill>
                  <a:srgbClr val="3333FF"/>
                </a:solidFill>
              </a:rPr>
              <a:t>T-</a:t>
            </a:r>
            <a:r>
              <a:rPr lang="en-US" altLang="zh-CN" sz="2400" dirty="0">
                <a:solidFill>
                  <a:srgbClr val="3333FF"/>
                </a:solidFill>
              </a:rPr>
              <a:t>&gt;</a:t>
            </a:r>
            <a:r>
              <a:rPr lang="en-US" altLang="zh-CN" sz="2400" dirty="0" smtClean="0">
                <a:solidFill>
                  <a:srgbClr val="3333FF"/>
                </a:solidFill>
              </a:rPr>
              <a:t>no) </a:t>
            </a:r>
            <a:r>
              <a:rPr lang="en-US" altLang="zh-CN" sz="2400" dirty="0" smtClean="0">
                <a:solidFill>
                  <a:srgbClr val="008000"/>
                </a:solidFill>
              </a:rPr>
              <a:t>//p</a:t>
            </a:r>
            <a:r>
              <a:rPr lang="zh-CN" altLang="en-US" sz="2400" dirty="0" smtClean="0">
                <a:solidFill>
                  <a:srgbClr val="008000"/>
                </a:solidFill>
              </a:rPr>
              <a:t>为第</a:t>
            </a:r>
            <a:r>
              <a:rPr lang="en-US" altLang="zh-CN" sz="2400" dirty="0">
                <a:solidFill>
                  <a:srgbClr val="008000"/>
                </a:solidFill>
              </a:rPr>
              <a:t>1</a:t>
            </a:r>
            <a:r>
              <a:rPr lang="zh-CN" altLang="en-US" sz="2400" dirty="0">
                <a:solidFill>
                  <a:srgbClr val="008000"/>
                </a:solidFill>
              </a:rPr>
              <a:t>个孩子</a:t>
            </a:r>
          </a:p>
          <a:p>
            <a:pPr eaLnBrk="1" hangingPunct="1">
              <a:lnSpc>
                <a:spcPct val="100000"/>
              </a:lnSpc>
              <a:spcBef>
                <a:spcPts val="0"/>
              </a:spcBef>
              <a:buNone/>
            </a:pPr>
            <a:r>
              <a:rPr lang="zh-CN" altLang="en-US" sz="2400" dirty="0">
                <a:solidFill>
                  <a:srgbClr val="3333FF"/>
                </a:solidFill>
              </a:rPr>
              <a:t>		</a:t>
            </a:r>
            <a:r>
              <a:rPr lang="en-US" altLang="zh-CN" sz="2400" dirty="0" smtClean="0">
                <a:solidFill>
                  <a:srgbClr val="3333FF"/>
                </a:solidFill>
              </a:rPr>
              <a:t>{ Push(S,T); T-</a:t>
            </a:r>
            <a:r>
              <a:rPr lang="en-US" altLang="zh-CN" sz="2400" dirty="0">
                <a:solidFill>
                  <a:srgbClr val="3333FF"/>
                </a:solidFill>
              </a:rPr>
              <a:t>&gt;Child1=p</a:t>
            </a:r>
            <a:r>
              <a:rPr lang="en-US" altLang="zh-CN" sz="2400" dirty="0" smtClean="0">
                <a:solidFill>
                  <a:srgbClr val="3333FF"/>
                </a:solidFill>
              </a:rPr>
              <a:t>; }</a:t>
            </a:r>
            <a:endParaRPr lang="en-US" altLang="zh-CN" sz="2400" dirty="0">
              <a:solidFill>
                <a:srgbClr val="3333FF"/>
              </a:solidFill>
            </a:endParaRPr>
          </a:p>
          <a:p>
            <a:pPr eaLnBrk="1" hangingPunct="1">
              <a:lnSpc>
                <a:spcPct val="100000"/>
              </a:lnSpc>
              <a:spcBef>
                <a:spcPts val="0"/>
              </a:spcBef>
              <a:buNone/>
            </a:pPr>
            <a:r>
              <a:rPr lang="en-US" altLang="zh-CN" sz="2400" dirty="0">
                <a:solidFill>
                  <a:srgbClr val="3333FF"/>
                </a:solidFill>
              </a:rPr>
              <a:t>		</a:t>
            </a:r>
            <a:r>
              <a:rPr lang="en-US" altLang="zh-CN" sz="2400" dirty="0" smtClean="0">
                <a:solidFill>
                  <a:srgbClr val="3333FF"/>
                </a:solidFill>
              </a:rPr>
              <a:t>else</a:t>
            </a:r>
            <a:endParaRPr lang="zh-CN" altLang="en-US" sz="2400" dirty="0">
              <a:solidFill>
                <a:srgbClr val="008000"/>
              </a:solidFill>
            </a:endParaRPr>
          </a:p>
          <a:p>
            <a:pPr eaLnBrk="1" hangingPunct="1">
              <a:lnSpc>
                <a:spcPct val="100000"/>
              </a:lnSpc>
              <a:spcBef>
                <a:spcPts val="0"/>
              </a:spcBef>
              <a:buNone/>
            </a:pPr>
            <a:r>
              <a:rPr lang="zh-CN" altLang="en-US" sz="2400" dirty="0">
                <a:solidFill>
                  <a:srgbClr val="3333FF"/>
                </a:solidFill>
              </a:rPr>
              <a:t>		</a:t>
            </a:r>
            <a:r>
              <a:rPr lang="en-US" altLang="zh-CN" sz="2400" dirty="0" smtClean="0">
                <a:solidFill>
                  <a:srgbClr val="3333FF"/>
                </a:solidFill>
              </a:rPr>
              <a:t>{while(p-</a:t>
            </a:r>
            <a:r>
              <a:rPr lang="en-US" altLang="zh-CN" sz="2400" dirty="0">
                <a:solidFill>
                  <a:srgbClr val="3333FF"/>
                </a:solidFill>
              </a:rPr>
              <a:t>&gt;no&lt;T-&gt;</a:t>
            </a:r>
            <a:r>
              <a:rPr lang="en-US" altLang="zh-CN" sz="2400" dirty="0" smtClean="0">
                <a:solidFill>
                  <a:srgbClr val="3333FF"/>
                </a:solidFill>
              </a:rPr>
              <a:t>no)Pop(S,T);</a:t>
            </a:r>
            <a:r>
              <a:rPr lang="en-US" altLang="zh-CN" sz="2400" dirty="0" smtClean="0">
                <a:solidFill>
                  <a:srgbClr val="008000"/>
                </a:solidFill>
              </a:rPr>
              <a:t>//</a:t>
            </a:r>
            <a:r>
              <a:rPr lang="zh-CN" altLang="en-US" sz="2400" dirty="0" smtClean="0">
                <a:solidFill>
                  <a:srgbClr val="008000"/>
                </a:solidFill>
              </a:rPr>
              <a:t>返回上层</a:t>
            </a:r>
            <a:endParaRPr lang="en-US" altLang="zh-CN" sz="2400" dirty="0">
              <a:solidFill>
                <a:srgbClr val="008000"/>
              </a:solidFill>
            </a:endParaRPr>
          </a:p>
          <a:p>
            <a:pPr eaLnBrk="1" hangingPunct="1">
              <a:lnSpc>
                <a:spcPct val="100000"/>
              </a:lnSpc>
              <a:spcBef>
                <a:spcPts val="0"/>
              </a:spcBef>
              <a:buNone/>
            </a:pPr>
            <a:r>
              <a:rPr lang="en-US" altLang="zh-CN" sz="2400" dirty="0">
                <a:solidFill>
                  <a:srgbClr val="3333FF"/>
                </a:solidFill>
              </a:rPr>
              <a:t>		</a:t>
            </a:r>
            <a:r>
              <a:rPr lang="en-US" altLang="zh-CN" sz="2400" dirty="0" smtClean="0">
                <a:solidFill>
                  <a:srgbClr val="3333FF"/>
                </a:solidFill>
              </a:rPr>
              <a:t>  T-</a:t>
            </a:r>
            <a:r>
              <a:rPr lang="en-US" altLang="zh-CN" sz="2400" dirty="0">
                <a:solidFill>
                  <a:srgbClr val="3333FF"/>
                </a:solidFill>
              </a:rPr>
              <a:t>&gt;Sibling=p</a:t>
            </a:r>
            <a:r>
              <a:rPr lang="en-US" altLang="zh-CN" sz="2400" dirty="0" smtClean="0">
                <a:solidFill>
                  <a:srgbClr val="3333FF"/>
                </a:solidFill>
              </a:rPr>
              <a:t>; </a:t>
            </a:r>
            <a:r>
              <a:rPr lang="en-US" altLang="zh-CN" sz="2400" dirty="0">
                <a:solidFill>
                  <a:srgbClr val="008000"/>
                </a:solidFill>
              </a:rPr>
              <a:t>//p</a:t>
            </a:r>
            <a:r>
              <a:rPr lang="zh-CN" altLang="en-US" sz="2400" dirty="0">
                <a:solidFill>
                  <a:srgbClr val="008000"/>
                </a:solidFill>
              </a:rPr>
              <a:t>为兄弟结点</a:t>
            </a:r>
            <a:r>
              <a:rPr lang="en-US" altLang="zh-CN" sz="2400" dirty="0" smtClean="0">
                <a:solidFill>
                  <a:srgbClr val="3333FF"/>
                </a:solidFill>
              </a:rPr>
              <a:t>}</a:t>
            </a:r>
            <a:endParaRPr lang="en-US" altLang="zh-CN" sz="2400" dirty="0">
              <a:solidFill>
                <a:srgbClr val="3333FF"/>
              </a:solidFill>
            </a:endParaRPr>
          </a:p>
          <a:p>
            <a:pPr eaLnBrk="1" hangingPunct="1">
              <a:lnSpc>
                <a:spcPct val="100000"/>
              </a:lnSpc>
              <a:spcBef>
                <a:spcPts val="0"/>
              </a:spcBef>
              <a:buNone/>
            </a:pPr>
            <a:r>
              <a:rPr lang="en-US" altLang="zh-CN" sz="2400" dirty="0"/>
              <a:t>		</a:t>
            </a:r>
            <a:r>
              <a:rPr lang="en-US" altLang="zh-CN" sz="2400" dirty="0" err="1"/>
              <a:t>CreateT</a:t>
            </a:r>
            <a:r>
              <a:rPr lang="en-US" altLang="zh-CN" sz="2400" dirty="0"/>
              <a:t>(</a:t>
            </a:r>
            <a:r>
              <a:rPr lang="en-US" altLang="zh-CN" sz="2400" dirty="0" err="1"/>
              <a:t>p,S</a:t>
            </a:r>
            <a:r>
              <a:rPr lang="en-US" altLang="zh-CN" sz="2400" dirty="0" smtClean="0"/>
              <a:t>); return</a:t>
            </a:r>
            <a:r>
              <a:rPr lang="en-US" altLang="zh-CN" sz="2400" dirty="0"/>
              <a:t>;</a:t>
            </a:r>
          </a:p>
          <a:p>
            <a:pPr eaLnBrk="1" hangingPunct="1">
              <a:lnSpc>
                <a:spcPct val="100000"/>
              </a:lnSpc>
              <a:spcBef>
                <a:spcPts val="0"/>
              </a:spcBef>
              <a:buNone/>
            </a:pPr>
            <a:r>
              <a:rPr lang="en-US" altLang="zh-CN" sz="2400" dirty="0"/>
              <a:t>	</a:t>
            </a:r>
            <a:r>
              <a:rPr lang="en-US" altLang="zh-CN" sz="2400" dirty="0" smtClean="0"/>
              <a:t>}</a:t>
            </a:r>
          </a:p>
          <a:p>
            <a:pPr eaLnBrk="1" hangingPunct="1">
              <a:lnSpc>
                <a:spcPct val="100000"/>
              </a:lnSpc>
              <a:spcBef>
                <a:spcPts val="0"/>
              </a:spcBef>
              <a:buNone/>
            </a:pPr>
            <a:r>
              <a:rPr lang="en-US" altLang="zh-CN" sz="2400" dirty="0" smtClean="0"/>
              <a:t>} </a:t>
            </a:r>
            <a:r>
              <a:rPr lang="en-US" altLang="zh-CN" sz="2400" b="0" dirty="0" smtClean="0">
                <a:solidFill>
                  <a:srgbClr val="008000"/>
                </a:solidFill>
              </a:rPr>
              <a:t>//</a:t>
            </a:r>
            <a:r>
              <a:rPr lang="en-US" altLang="zh-CN" sz="2400" b="0" dirty="0" err="1" smtClean="0">
                <a:solidFill>
                  <a:srgbClr val="008000"/>
                </a:solidFill>
              </a:rPr>
              <a:t>CreateT</a:t>
            </a:r>
            <a:endParaRPr lang="en-US" altLang="zh-CN" sz="2400" b="0" dirty="0" smtClean="0">
              <a:solidFill>
                <a:srgbClr val="008000"/>
              </a:solidFill>
            </a:endParaRPr>
          </a:p>
        </p:txBody>
      </p:sp>
      <p:sp>
        <p:nvSpPr>
          <p:cNvPr id="163844" name="灯片编号占位符 10"/>
          <p:cNvSpPr>
            <a:spLocks noGrp="1"/>
          </p:cNvSpPr>
          <p:nvPr>
            <p:ph type="sldNum" sz="quarter" idx="10"/>
          </p:nvPr>
        </p:nvSpPr>
        <p:spPr>
          <a:noFill/>
        </p:spPr>
        <p:txBody>
          <a:bodyPr/>
          <a:lstStyle/>
          <a:p>
            <a:fld id="{655F35DC-1A9D-42B6-970B-6110BFCED6DE}" type="slidenum">
              <a:rPr lang="en-US" altLang="zh-CN" smtClean="0">
                <a:ea typeface="宋体" charset="-122"/>
              </a:rPr>
              <a:pPr/>
              <a:t>160</a:t>
            </a:fld>
            <a:endParaRPr lang="en-US" altLang="zh-CN" smtClean="0">
              <a:ea typeface="宋体" charset="-122"/>
            </a:endParaRPr>
          </a:p>
        </p:txBody>
      </p:sp>
    </p:spTree>
    <p:extLst>
      <p:ext uri="{BB962C8B-B14F-4D97-AF65-F5344CB8AC3E}">
        <p14:creationId xmlns:p14="http://schemas.microsoft.com/office/powerpoint/2010/main" val="2260821073"/>
      </p:ext>
    </p:extLst>
  </p:cSld>
  <p:clrMapOvr>
    <a:masterClrMapping/>
  </p:clrMapOvr>
  <p:transition/>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a:xfrm>
            <a:off x="1000125" y="274638"/>
            <a:ext cx="7215188" cy="1143000"/>
          </a:xfrm>
        </p:spPr>
        <p:txBody>
          <a:bodyPr/>
          <a:lstStyle/>
          <a:p>
            <a:pPr eaLnBrk="1" hangingPunct="1"/>
            <a:r>
              <a:rPr lang="zh-CN" altLang="en-US" dirty="0" smtClean="0"/>
              <a:t>树的应用示例</a:t>
            </a:r>
          </a:p>
        </p:txBody>
      </p:sp>
      <p:sp>
        <p:nvSpPr>
          <p:cNvPr id="163843" name="Rectangle 3"/>
          <p:cNvSpPr>
            <a:spLocks noGrp="1" noChangeArrowheads="1"/>
          </p:cNvSpPr>
          <p:nvPr>
            <p:ph idx="1"/>
          </p:nvPr>
        </p:nvSpPr>
        <p:spPr>
          <a:xfrm>
            <a:off x="1000125" y="1600200"/>
            <a:ext cx="7215188" cy="4525963"/>
          </a:xfrm>
        </p:spPr>
        <p:txBody>
          <a:bodyPr/>
          <a:lstStyle/>
          <a:p>
            <a:pPr eaLnBrk="1" hangingPunct="1">
              <a:spcBef>
                <a:spcPts val="0"/>
              </a:spcBef>
            </a:pPr>
            <a:r>
              <a:rPr lang="en-US" altLang="zh-CN" dirty="0" smtClean="0">
                <a:solidFill>
                  <a:srgbClr val="3333FF"/>
                </a:solidFill>
              </a:rPr>
              <a:t> </a:t>
            </a:r>
            <a:r>
              <a:rPr lang="zh-CN" altLang="en-US" dirty="0" smtClean="0">
                <a:solidFill>
                  <a:srgbClr val="3333FF"/>
                </a:solidFill>
              </a:rPr>
              <a:t>用先序遍历树输出结点信息</a:t>
            </a:r>
          </a:p>
          <a:p>
            <a:pPr eaLnBrk="1" hangingPunct="1">
              <a:spcBef>
                <a:spcPts val="0"/>
              </a:spcBef>
              <a:buNone/>
            </a:pPr>
            <a:r>
              <a:rPr lang="en-US" altLang="zh-CN" dirty="0" smtClean="0"/>
              <a:t>void </a:t>
            </a:r>
            <a:r>
              <a:rPr lang="en-US" altLang="zh-CN" dirty="0" err="1" smtClean="0"/>
              <a:t>PrintT</a:t>
            </a:r>
            <a:r>
              <a:rPr lang="en-US" altLang="zh-CN" dirty="0" smtClean="0"/>
              <a:t>(</a:t>
            </a:r>
            <a:r>
              <a:rPr lang="en-US" altLang="zh-CN" dirty="0" err="1" smtClean="0"/>
              <a:t>Tcs</a:t>
            </a:r>
            <a:r>
              <a:rPr lang="en-US" altLang="zh-CN" dirty="0" smtClean="0"/>
              <a:t> T)</a:t>
            </a:r>
          </a:p>
          <a:p>
            <a:pPr eaLnBrk="1" hangingPunct="1">
              <a:spcBef>
                <a:spcPts val="0"/>
              </a:spcBef>
              <a:buNone/>
            </a:pPr>
            <a:r>
              <a:rPr lang="en-US" altLang="zh-CN" dirty="0" smtClean="0"/>
              <a:t>{	if(!T) return;</a:t>
            </a:r>
          </a:p>
          <a:p>
            <a:pPr eaLnBrk="1" hangingPunct="1">
              <a:spcBef>
                <a:spcPts val="0"/>
              </a:spcBef>
              <a:buNone/>
            </a:pPr>
            <a:r>
              <a:rPr lang="en-US" altLang="zh-CN" dirty="0" smtClean="0"/>
              <a:t>	</a:t>
            </a:r>
            <a:r>
              <a:rPr lang="zh-CN" altLang="en-US" dirty="0" smtClean="0">
                <a:solidFill>
                  <a:srgbClr val="3333FF"/>
                </a:solidFill>
              </a:rPr>
              <a:t>输出</a:t>
            </a:r>
            <a:r>
              <a:rPr lang="zh-CN" altLang="en-US" dirty="0">
                <a:solidFill>
                  <a:srgbClr val="3333FF"/>
                </a:solidFill>
              </a:rPr>
              <a:t>根结点</a:t>
            </a:r>
            <a:r>
              <a:rPr lang="en-US" altLang="zh-CN" dirty="0" smtClean="0">
                <a:solidFill>
                  <a:srgbClr val="3333FF"/>
                </a:solidFill>
              </a:rPr>
              <a:t>T</a:t>
            </a:r>
            <a:r>
              <a:rPr lang="zh-CN" altLang="en-US" dirty="0" smtClean="0">
                <a:solidFill>
                  <a:srgbClr val="3333FF"/>
                </a:solidFill>
              </a:rPr>
              <a:t>的数据元素值</a:t>
            </a:r>
            <a:r>
              <a:rPr lang="en-US" altLang="zh-CN" dirty="0" smtClean="0">
                <a:solidFill>
                  <a:srgbClr val="3333FF"/>
                </a:solidFill>
              </a:rPr>
              <a:t>;</a:t>
            </a:r>
          </a:p>
          <a:p>
            <a:pPr eaLnBrk="1" hangingPunct="1">
              <a:spcBef>
                <a:spcPts val="0"/>
              </a:spcBef>
              <a:buNone/>
            </a:pPr>
            <a:r>
              <a:rPr lang="en-US" altLang="zh-CN" dirty="0" smtClean="0"/>
              <a:t>	</a:t>
            </a:r>
            <a:r>
              <a:rPr lang="en-US" altLang="zh-CN" dirty="0" err="1" smtClean="0"/>
              <a:t>PrintT</a:t>
            </a:r>
            <a:r>
              <a:rPr lang="en-US" altLang="zh-CN" dirty="0" smtClean="0"/>
              <a:t>(T-&gt;Child1);</a:t>
            </a:r>
          </a:p>
          <a:p>
            <a:pPr eaLnBrk="1" hangingPunct="1">
              <a:spcBef>
                <a:spcPts val="0"/>
              </a:spcBef>
              <a:buNone/>
            </a:pPr>
            <a:r>
              <a:rPr lang="en-US" altLang="zh-CN" dirty="0" smtClean="0"/>
              <a:t>	</a:t>
            </a:r>
            <a:r>
              <a:rPr lang="en-US" altLang="zh-CN" dirty="0" err="1" smtClean="0"/>
              <a:t>PrintT</a:t>
            </a:r>
            <a:r>
              <a:rPr lang="en-US" altLang="zh-CN" dirty="0" smtClean="0"/>
              <a:t>(T-&gt;Sibling);</a:t>
            </a:r>
          </a:p>
          <a:p>
            <a:pPr eaLnBrk="1" hangingPunct="1">
              <a:spcBef>
                <a:spcPts val="0"/>
              </a:spcBef>
              <a:buNone/>
            </a:pPr>
            <a:r>
              <a:rPr lang="en-US" altLang="zh-CN" dirty="0" smtClean="0"/>
              <a:t>} </a:t>
            </a:r>
            <a:r>
              <a:rPr lang="en-US" altLang="zh-CN" b="0" dirty="0" smtClean="0">
                <a:solidFill>
                  <a:srgbClr val="008000"/>
                </a:solidFill>
              </a:rPr>
              <a:t>//</a:t>
            </a:r>
            <a:r>
              <a:rPr lang="en-US" altLang="zh-CN" b="0" dirty="0" err="1" smtClean="0">
                <a:solidFill>
                  <a:srgbClr val="008000"/>
                </a:solidFill>
              </a:rPr>
              <a:t>PrintT</a:t>
            </a:r>
            <a:endParaRPr lang="en-US" altLang="zh-CN" b="0" dirty="0" smtClean="0">
              <a:solidFill>
                <a:srgbClr val="008000"/>
              </a:solidFill>
            </a:endParaRPr>
          </a:p>
        </p:txBody>
      </p:sp>
      <p:sp>
        <p:nvSpPr>
          <p:cNvPr id="163844" name="灯片编号占位符 10"/>
          <p:cNvSpPr>
            <a:spLocks noGrp="1"/>
          </p:cNvSpPr>
          <p:nvPr>
            <p:ph type="sldNum" sz="quarter" idx="10"/>
          </p:nvPr>
        </p:nvSpPr>
        <p:spPr>
          <a:noFill/>
        </p:spPr>
        <p:txBody>
          <a:bodyPr/>
          <a:lstStyle/>
          <a:p>
            <a:fld id="{655F35DC-1A9D-42B6-970B-6110BFCED6DE}" type="slidenum">
              <a:rPr lang="en-US" altLang="zh-CN" smtClean="0">
                <a:ea typeface="宋体" charset="-122"/>
              </a:rPr>
              <a:pPr/>
              <a:t>161</a:t>
            </a:fld>
            <a:endParaRPr lang="en-US" altLang="zh-CN" smtClean="0">
              <a:ea typeface="宋体" charset="-122"/>
            </a:endParaRPr>
          </a:p>
        </p:txBody>
      </p:sp>
    </p:spTree>
    <p:extLst>
      <p:ext uri="{BB962C8B-B14F-4D97-AF65-F5344CB8AC3E}">
        <p14:creationId xmlns:p14="http://schemas.microsoft.com/office/powerpoint/2010/main" val="955776788"/>
      </p:ext>
    </p:extLst>
  </p:cSld>
  <p:clrMapOvr>
    <a:masterClrMapping/>
  </p:clrMapOvr>
  <p:transition/>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标题 3"/>
          <p:cNvSpPr>
            <a:spLocks noGrp="1"/>
          </p:cNvSpPr>
          <p:nvPr>
            <p:ph type="title"/>
          </p:nvPr>
        </p:nvSpPr>
        <p:spPr>
          <a:xfrm>
            <a:off x="1000125" y="274638"/>
            <a:ext cx="7215188" cy="1143000"/>
          </a:xfrm>
        </p:spPr>
        <p:txBody>
          <a:bodyPr/>
          <a:lstStyle/>
          <a:p>
            <a:r>
              <a:rPr lang="zh-CN" altLang="en-US" smtClean="0"/>
              <a:t>子集树</a:t>
            </a:r>
          </a:p>
        </p:txBody>
      </p:sp>
      <p:sp>
        <p:nvSpPr>
          <p:cNvPr id="187395" name="内容占位符 36"/>
          <p:cNvSpPr>
            <a:spLocks noGrp="1"/>
          </p:cNvSpPr>
          <p:nvPr>
            <p:ph idx="1"/>
          </p:nvPr>
        </p:nvSpPr>
        <p:spPr>
          <a:xfrm>
            <a:off x="799455" y="1517621"/>
            <a:ext cx="7531745" cy="4525963"/>
          </a:xfrm>
        </p:spPr>
        <p:txBody>
          <a:bodyPr/>
          <a:lstStyle/>
          <a:p>
            <a:pPr marL="457200" indent="-457200">
              <a:spcBef>
                <a:spcPts val="600"/>
              </a:spcBef>
            </a:pPr>
            <a:r>
              <a:rPr kumimoji="1" lang="zh-CN" altLang="en-US" dirty="0" smtClean="0">
                <a:latin typeface="楷体" pitchFamily="49" charset="-122"/>
              </a:rPr>
              <a:t>所有</a:t>
            </a:r>
            <a:r>
              <a:rPr kumimoji="1" lang="zh-CN" altLang="en-US" dirty="0" smtClean="0">
                <a:latin typeface="楷体" pitchFamily="49" charset="-122"/>
              </a:rPr>
              <a:t>的分支结点都含有相同个数的子树</a:t>
            </a:r>
            <a:r>
              <a:rPr kumimoji="1" lang="zh-CN" altLang="en-US" dirty="0" smtClean="0">
                <a:latin typeface="楷体" pitchFamily="49" charset="-122"/>
              </a:rPr>
              <a:t>。</a:t>
            </a:r>
            <a:endParaRPr kumimoji="1" lang="en-US" altLang="zh-CN" dirty="0" smtClean="0">
              <a:latin typeface="楷体" pitchFamily="49" charset="-122"/>
            </a:endParaRPr>
          </a:p>
          <a:p>
            <a:pPr marL="457200" indent="-457200">
              <a:spcBef>
                <a:spcPts val="600"/>
              </a:spcBef>
            </a:pPr>
            <a:r>
              <a:rPr kumimoji="1" lang="zh-CN" altLang="en-US" dirty="0" smtClean="0">
                <a:latin typeface="楷体" pitchFamily="49" charset="-122"/>
              </a:rPr>
              <a:t>解决</a:t>
            </a:r>
            <a:r>
              <a:rPr kumimoji="1" lang="en-US" altLang="zh-CN" dirty="0" smtClean="0">
                <a:latin typeface="楷体" pitchFamily="49" charset="-122"/>
              </a:rPr>
              <a:t>n</a:t>
            </a:r>
            <a:r>
              <a:rPr kumimoji="1" lang="zh-CN" altLang="en-US" dirty="0" smtClean="0">
                <a:latin typeface="楷体" pitchFamily="49" charset="-122"/>
              </a:rPr>
              <a:t>个数，每个数有</a:t>
            </a:r>
            <a:r>
              <a:rPr kumimoji="1" lang="en-US" altLang="zh-CN" dirty="0" smtClean="0">
                <a:latin typeface="楷体" pitchFamily="49" charset="-122"/>
              </a:rPr>
              <a:t>m</a:t>
            </a:r>
            <a:r>
              <a:rPr kumimoji="1" lang="zh-CN" altLang="en-US" dirty="0" smtClean="0">
                <a:latin typeface="楷体" pitchFamily="49" charset="-122"/>
              </a:rPr>
              <a:t>中选择的组合问题。</a:t>
            </a:r>
            <a:endParaRPr kumimoji="1" lang="en-US" altLang="zh-CN" dirty="0" smtClean="0">
              <a:latin typeface="楷体" pitchFamily="49" charset="-122"/>
            </a:endParaRPr>
          </a:p>
        </p:txBody>
      </p:sp>
      <p:sp>
        <p:nvSpPr>
          <p:cNvPr id="187396" name="灯片编号占位符 38"/>
          <p:cNvSpPr>
            <a:spLocks noGrp="1"/>
          </p:cNvSpPr>
          <p:nvPr>
            <p:ph type="sldNum" sz="quarter" idx="10"/>
          </p:nvPr>
        </p:nvSpPr>
        <p:spPr>
          <a:noFill/>
        </p:spPr>
        <p:txBody>
          <a:bodyPr/>
          <a:lstStyle/>
          <a:p>
            <a:fld id="{2AC27F44-AEFD-4EE4-9585-63E0FB5318A6}" type="slidenum">
              <a:rPr lang="zh-CN" altLang="en-US" smtClean="0"/>
              <a:pPr/>
              <a:t>162</a:t>
            </a:fld>
            <a:endParaRPr lang="en-US" altLang="zh-CN" smtClean="0"/>
          </a:p>
        </p:txBody>
      </p:sp>
      <p:grpSp>
        <p:nvGrpSpPr>
          <p:cNvPr id="187397" name="组合 68"/>
          <p:cNvGrpSpPr>
            <a:grpSpLocks/>
          </p:cNvGrpSpPr>
          <p:nvPr/>
        </p:nvGrpSpPr>
        <p:grpSpPr bwMode="auto">
          <a:xfrm>
            <a:off x="1821656" y="2780928"/>
            <a:ext cx="5572125" cy="3214687"/>
            <a:chOff x="1714480" y="2071678"/>
            <a:chExt cx="5929354" cy="3445870"/>
          </a:xfrm>
        </p:grpSpPr>
        <p:cxnSp>
          <p:nvCxnSpPr>
            <p:cNvPr id="187401" name="直接连接符 42"/>
            <p:cNvCxnSpPr>
              <a:cxnSpLocks noChangeShapeType="1"/>
            </p:cNvCxnSpPr>
            <p:nvPr/>
          </p:nvCxnSpPr>
          <p:spPr bwMode="auto">
            <a:xfrm flipV="1">
              <a:off x="2678000" y="2357430"/>
              <a:ext cx="2075274" cy="1500199"/>
            </a:xfrm>
            <a:prstGeom prst="line">
              <a:avLst/>
            </a:prstGeom>
            <a:noFill/>
            <a:ln w="19050" algn="ctr">
              <a:solidFill>
                <a:schemeClr val="tx1"/>
              </a:solidFill>
              <a:round/>
              <a:headEnd/>
              <a:tailEnd type="none" w="sm" len="lg"/>
            </a:ln>
          </p:spPr>
        </p:cxnSp>
        <p:cxnSp>
          <p:nvCxnSpPr>
            <p:cNvPr id="187402" name="直接连接符 44"/>
            <p:cNvCxnSpPr>
              <a:cxnSpLocks noChangeShapeType="1"/>
            </p:cNvCxnSpPr>
            <p:nvPr/>
          </p:nvCxnSpPr>
          <p:spPr bwMode="auto">
            <a:xfrm rot="10800000">
              <a:off x="4898648" y="2500298"/>
              <a:ext cx="1781667" cy="1285892"/>
            </a:xfrm>
            <a:prstGeom prst="line">
              <a:avLst/>
            </a:prstGeom>
            <a:noFill/>
            <a:ln w="19050" algn="ctr">
              <a:solidFill>
                <a:schemeClr val="tx1"/>
              </a:solidFill>
              <a:round/>
              <a:headEnd/>
              <a:tailEnd type="none" w="sm" len="lg"/>
            </a:ln>
          </p:spPr>
        </p:cxnSp>
        <p:sp>
          <p:nvSpPr>
            <p:cNvPr id="8" name="椭圆 7"/>
            <p:cNvSpPr/>
            <p:nvPr/>
          </p:nvSpPr>
          <p:spPr bwMode="auto">
            <a:xfrm>
              <a:off x="2410461" y="5000242"/>
              <a:ext cx="518607" cy="500289"/>
            </a:xfrm>
            <a:prstGeom prst="ellipse">
              <a:avLst/>
            </a:prstGeom>
            <a:solidFill>
              <a:schemeClr val="bg1"/>
            </a:solidFill>
            <a:ln w="9525" cap="flat" cmpd="sng" algn="ctr">
              <a:solidFill>
                <a:schemeClr val="tx1"/>
              </a:solidFill>
              <a:prstDash val="solid"/>
              <a:round/>
              <a:headEnd type="none" w="med" len="med"/>
              <a:tailEnd type="arrow" w="sm" len="lg"/>
            </a:ln>
            <a:effectLst/>
          </p:spPr>
          <p:txBody>
            <a:bodyPr/>
            <a:lstStyle/>
            <a:p>
              <a:pPr algn="ctr">
                <a:defRPr/>
              </a:pPr>
              <a:endParaRPr lang="zh-CN" altLang="en-US" sz="2400" b="1" dirty="0">
                <a:ln w="12700">
                  <a:solidFill>
                    <a:srgbClr val="000000"/>
                  </a:solidFill>
                </a:ln>
                <a:latin typeface="Times New Roman" pitchFamily="18" charset="0"/>
              </a:endParaRPr>
            </a:p>
          </p:txBody>
        </p:sp>
        <p:cxnSp>
          <p:nvCxnSpPr>
            <p:cNvPr id="187404" name="直接连接符 9"/>
            <p:cNvCxnSpPr>
              <a:cxnSpLocks noChangeShapeType="1"/>
            </p:cNvCxnSpPr>
            <p:nvPr/>
          </p:nvCxnSpPr>
          <p:spPr bwMode="auto">
            <a:xfrm rot="5400000" flipH="1" flipV="1">
              <a:off x="1667459" y="4208549"/>
              <a:ext cx="1296541" cy="612180"/>
            </a:xfrm>
            <a:prstGeom prst="line">
              <a:avLst/>
            </a:prstGeom>
            <a:noFill/>
            <a:ln w="19050" algn="ctr">
              <a:solidFill>
                <a:schemeClr val="tx1"/>
              </a:solidFill>
              <a:round/>
              <a:headEnd/>
              <a:tailEnd type="none" w="sm" len="lg"/>
            </a:ln>
          </p:spPr>
        </p:cxnSp>
        <p:cxnSp>
          <p:nvCxnSpPr>
            <p:cNvPr id="187405" name="直接连接符 11"/>
            <p:cNvCxnSpPr>
              <a:cxnSpLocks noChangeShapeType="1"/>
            </p:cNvCxnSpPr>
            <p:nvPr/>
          </p:nvCxnSpPr>
          <p:spPr bwMode="auto">
            <a:xfrm rot="5400000" flipH="1" flipV="1">
              <a:off x="2142215" y="4464821"/>
              <a:ext cx="1071570" cy="1648"/>
            </a:xfrm>
            <a:prstGeom prst="line">
              <a:avLst/>
            </a:prstGeom>
            <a:noFill/>
            <a:ln w="19050" algn="ctr">
              <a:solidFill>
                <a:schemeClr val="tx1"/>
              </a:solidFill>
              <a:round/>
              <a:headEnd/>
              <a:tailEnd type="none" w="sm" len="lg"/>
            </a:ln>
          </p:spPr>
        </p:cxnSp>
        <p:cxnSp>
          <p:nvCxnSpPr>
            <p:cNvPr id="187406" name="直接连接符 12"/>
            <p:cNvCxnSpPr>
              <a:cxnSpLocks noChangeShapeType="1"/>
            </p:cNvCxnSpPr>
            <p:nvPr/>
          </p:nvCxnSpPr>
          <p:spPr bwMode="auto">
            <a:xfrm rot="16200000" flipV="1">
              <a:off x="2404304" y="4276880"/>
              <a:ext cx="1214447" cy="518820"/>
            </a:xfrm>
            <a:prstGeom prst="line">
              <a:avLst/>
            </a:prstGeom>
            <a:noFill/>
            <a:ln w="19050" algn="ctr">
              <a:solidFill>
                <a:schemeClr val="tx1"/>
              </a:solidFill>
              <a:round/>
              <a:headEnd/>
              <a:tailEnd type="none" w="sm" len="lg"/>
            </a:ln>
          </p:spPr>
        </p:cxnSp>
        <p:sp>
          <p:nvSpPr>
            <p:cNvPr id="12" name="椭圆 11"/>
            <p:cNvSpPr/>
            <p:nvPr/>
          </p:nvSpPr>
          <p:spPr bwMode="auto">
            <a:xfrm>
              <a:off x="2410461" y="3570844"/>
              <a:ext cx="518607" cy="500289"/>
            </a:xfrm>
            <a:prstGeom prst="ellipse">
              <a:avLst/>
            </a:prstGeom>
            <a:solidFill>
              <a:schemeClr val="bg1"/>
            </a:solidFill>
            <a:ln w="9525" cap="flat" cmpd="sng" algn="ctr">
              <a:solidFill>
                <a:schemeClr val="tx1"/>
              </a:solidFill>
              <a:prstDash val="solid"/>
              <a:round/>
              <a:headEnd type="none" w="med" len="med"/>
              <a:tailEnd type="arrow" w="sm" len="lg"/>
            </a:ln>
            <a:effectLst/>
          </p:spPr>
          <p:txBody>
            <a:bodyPr/>
            <a:lstStyle/>
            <a:p>
              <a:pPr algn="ctr">
                <a:defRPr/>
              </a:pPr>
              <a:endParaRPr lang="zh-CN" altLang="en-US" sz="2400" b="1" dirty="0">
                <a:ln w="12700">
                  <a:solidFill>
                    <a:srgbClr val="000000"/>
                  </a:solidFill>
                </a:ln>
                <a:latin typeface="Times New Roman" pitchFamily="18" charset="0"/>
              </a:endParaRPr>
            </a:p>
          </p:txBody>
        </p:sp>
        <p:sp>
          <p:nvSpPr>
            <p:cNvPr id="13" name="椭圆 12"/>
            <p:cNvSpPr/>
            <p:nvPr/>
          </p:nvSpPr>
          <p:spPr bwMode="auto">
            <a:xfrm>
              <a:off x="1714480" y="5000242"/>
              <a:ext cx="518607" cy="500289"/>
            </a:xfrm>
            <a:prstGeom prst="ellipse">
              <a:avLst/>
            </a:prstGeom>
            <a:solidFill>
              <a:schemeClr val="bg1"/>
            </a:solidFill>
            <a:ln w="9525" cap="flat" cmpd="sng" algn="ctr">
              <a:solidFill>
                <a:schemeClr val="tx1"/>
              </a:solidFill>
              <a:prstDash val="solid"/>
              <a:round/>
              <a:headEnd type="none" w="med" len="med"/>
              <a:tailEnd type="arrow" w="sm" len="lg"/>
            </a:ln>
            <a:effectLst/>
          </p:spPr>
          <p:txBody>
            <a:bodyPr/>
            <a:lstStyle/>
            <a:p>
              <a:pPr algn="ctr">
                <a:defRPr/>
              </a:pPr>
              <a:endParaRPr lang="zh-CN" altLang="en-US" sz="2400" b="1" dirty="0">
                <a:ln w="12700">
                  <a:solidFill>
                    <a:srgbClr val="000000"/>
                  </a:solidFill>
                </a:ln>
                <a:latin typeface="Times New Roman" pitchFamily="18" charset="0"/>
              </a:endParaRPr>
            </a:p>
          </p:txBody>
        </p:sp>
        <p:sp>
          <p:nvSpPr>
            <p:cNvPr id="14" name="椭圆 13"/>
            <p:cNvSpPr/>
            <p:nvPr/>
          </p:nvSpPr>
          <p:spPr bwMode="auto">
            <a:xfrm>
              <a:off x="3047317" y="5000242"/>
              <a:ext cx="520297" cy="500289"/>
            </a:xfrm>
            <a:prstGeom prst="ellipse">
              <a:avLst/>
            </a:prstGeom>
            <a:solidFill>
              <a:schemeClr val="bg1"/>
            </a:solidFill>
            <a:ln w="9525" cap="flat" cmpd="sng" algn="ctr">
              <a:solidFill>
                <a:schemeClr val="tx1"/>
              </a:solidFill>
              <a:prstDash val="solid"/>
              <a:round/>
              <a:headEnd type="none" w="med" len="med"/>
              <a:tailEnd type="arrow" w="sm" len="lg"/>
            </a:ln>
            <a:effectLst/>
          </p:spPr>
          <p:txBody>
            <a:bodyPr/>
            <a:lstStyle/>
            <a:p>
              <a:pPr algn="ctr">
                <a:defRPr/>
              </a:pPr>
              <a:endParaRPr lang="zh-CN" altLang="en-US" sz="2400" b="1" dirty="0">
                <a:ln w="12700">
                  <a:solidFill>
                    <a:srgbClr val="000000"/>
                  </a:solidFill>
                </a:ln>
                <a:latin typeface="Times New Roman" pitchFamily="18" charset="0"/>
              </a:endParaRPr>
            </a:p>
          </p:txBody>
        </p:sp>
        <p:sp>
          <p:nvSpPr>
            <p:cNvPr id="15" name="椭圆 14"/>
            <p:cNvSpPr/>
            <p:nvPr/>
          </p:nvSpPr>
          <p:spPr bwMode="auto">
            <a:xfrm>
              <a:off x="4484890" y="5017259"/>
              <a:ext cx="518607" cy="500289"/>
            </a:xfrm>
            <a:prstGeom prst="ellipse">
              <a:avLst/>
            </a:prstGeom>
            <a:solidFill>
              <a:schemeClr val="bg1"/>
            </a:solidFill>
            <a:ln w="9525" cap="flat" cmpd="sng" algn="ctr">
              <a:solidFill>
                <a:schemeClr val="tx1"/>
              </a:solidFill>
              <a:prstDash val="solid"/>
              <a:round/>
              <a:headEnd type="none" w="med" len="med"/>
              <a:tailEnd type="arrow" w="sm" len="lg"/>
            </a:ln>
            <a:effectLst/>
          </p:spPr>
          <p:txBody>
            <a:bodyPr/>
            <a:lstStyle/>
            <a:p>
              <a:pPr algn="ctr">
                <a:defRPr/>
              </a:pPr>
              <a:endParaRPr lang="zh-CN" altLang="en-US" sz="2400" b="1" dirty="0">
                <a:ln w="12700">
                  <a:solidFill>
                    <a:srgbClr val="000000"/>
                  </a:solidFill>
                </a:ln>
                <a:latin typeface="Times New Roman" pitchFamily="18" charset="0"/>
              </a:endParaRPr>
            </a:p>
          </p:txBody>
        </p:sp>
        <p:cxnSp>
          <p:nvCxnSpPr>
            <p:cNvPr id="187411" name="直接连接符 26"/>
            <p:cNvCxnSpPr>
              <a:cxnSpLocks noChangeShapeType="1"/>
            </p:cNvCxnSpPr>
            <p:nvPr/>
          </p:nvCxnSpPr>
          <p:spPr bwMode="auto">
            <a:xfrm rot="5400000" flipH="1" flipV="1">
              <a:off x="3785679" y="4233840"/>
              <a:ext cx="1245149" cy="646680"/>
            </a:xfrm>
            <a:prstGeom prst="line">
              <a:avLst/>
            </a:prstGeom>
            <a:noFill/>
            <a:ln w="19050" algn="ctr">
              <a:solidFill>
                <a:schemeClr val="tx1"/>
              </a:solidFill>
              <a:round/>
              <a:headEnd/>
              <a:tailEnd type="none" w="sm" len="lg"/>
            </a:ln>
          </p:spPr>
        </p:cxnSp>
        <p:cxnSp>
          <p:nvCxnSpPr>
            <p:cNvPr id="187412" name="直接连接符 27"/>
            <p:cNvCxnSpPr>
              <a:cxnSpLocks noChangeShapeType="1"/>
            </p:cNvCxnSpPr>
            <p:nvPr/>
          </p:nvCxnSpPr>
          <p:spPr bwMode="auto">
            <a:xfrm rot="5400000" flipH="1" flipV="1">
              <a:off x="3487605" y="3751813"/>
              <a:ext cx="2517176" cy="14162"/>
            </a:xfrm>
            <a:prstGeom prst="line">
              <a:avLst/>
            </a:prstGeom>
            <a:noFill/>
            <a:ln w="19050" algn="ctr">
              <a:solidFill>
                <a:schemeClr val="tx1"/>
              </a:solidFill>
              <a:round/>
              <a:headEnd/>
              <a:tailEnd type="none" w="sm" len="lg"/>
            </a:ln>
          </p:spPr>
        </p:cxnSp>
        <p:cxnSp>
          <p:nvCxnSpPr>
            <p:cNvPr id="187413" name="直接连接符 28"/>
            <p:cNvCxnSpPr>
              <a:cxnSpLocks noChangeShapeType="1"/>
            </p:cNvCxnSpPr>
            <p:nvPr/>
          </p:nvCxnSpPr>
          <p:spPr bwMode="auto">
            <a:xfrm rot="16200000" flipV="1">
              <a:off x="4454601" y="4268749"/>
              <a:ext cx="1239401" cy="543819"/>
            </a:xfrm>
            <a:prstGeom prst="line">
              <a:avLst/>
            </a:prstGeom>
            <a:noFill/>
            <a:ln w="19050" algn="ctr">
              <a:solidFill>
                <a:schemeClr val="tx1"/>
              </a:solidFill>
              <a:round/>
              <a:headEnd/>
              <a:tailEnd type="none" w="sm" len="lg"/>
            </a:ln>
          </p:spPr>
        </p:cxnSp>
        <p:sp>
          <p:nvSpPr>
            <p:cNvPr id="19" name="椭圆 18"/>
            <p:cNvSpPr/>
            <p:nvPr/>
          </p:nvSpPr>
          <p:spPr bwMode="auto">
            <a:xfrm>
              <a:off x="4484890" y="3589563"/>
              <a:ext cx="518607" cy="500289"/>
            </a:xfrm>
            <a:prstGeom prst="ellipse">
              <a:avLst/>
            </a:prstGeom>
            <a:solidFill>
              <a:schemeClr val="bg1"/>
            </a:solidFill>
            <a:ln w="9525" cap="flat" cmpd="sng" algn="ctr">
              <a:solidFill>
                <a:schemeClr val="tx1"/>
              </a:solidFill>
              <a:prstDash val="solid"/>
              <a:round/>
              <a:headEnd type="none" w="med" len="med"/>
              <a:tailEnd type="arrow" w="sm" len="lg"/>
            </a:ln>
            <a:effectLst/>
          </p:spPr>
          <p:txBody>
            <a:bodyPr/>
            <a:lstStyle/>
            <a:p>
              <a:pPr algn="ctr">
                <a:defRPr/>
              </a:pPr>
              <a:endParaRPr lang="zh-CN" altLang="en-US" sz="2400" b="1" dirty="0">
                <a:ln w="12700">
                  <a:solidFill>
                    <a:srgbClr val="000000"/>
                  </a:solidFill>
                </a:ln>
                <a:latin typeface="Times New Roman" pitchFamily="18" charset="0"/>
              </a:endParaRPr>
            </a:p>
          </p:txBody>
        </p:sp>
        <p:sp>
          <p:nvSpPr>
            <p:cNvPr id="20" name="椭圆 19"/>
            <p:cNvSpPr/>
            <p:nvPr/>
          </p:nvSpPr>
          <p:spPr bwMode="auto">
            <a:xfrm>
              <a:off x="3788909" y="5017259"/>
              <a:ext cx="520297" cy="500289"/>
            </a:xfrm>
            <a:prstGeom prst="ellipse">
              <a:avLst/>
            </a:prstGeom>
            <a:solidFill>
              <a:schemeClr val="bg1"/>
            </a:solidFill>
            <a:ln w="9525" cap="flat" cmpd="sng" algn="ctr">
              <a:solidFill>
                <a:schemeClr val="tx1"/>
              </a:solidFill>
              <a:prstDash val="solid"/>
              <a:round/>
              <a:headEnd type="none" w="med" len="med"/>
              <a:tailEnd type="arrow" w="sm" len="lg"/>
            </a:ln>
            <a:effectLst/>
          </p:spPr>
          <p:txBody>
            <a:bodyPr/>
            <a:lstStyle/>
            <a:p>
              <a:pPr algn="ctr">
                <a:defRPr/>
              </a:pPr>
              <a:endParaRPr lang="zh-CN" altLang="en-US" sz="2400" b="1" dirty="0">
                <a:ln w="12700">
                  <a:solidFill>
                    <a:srgbClr val="000000"/>
                  </a:solidFill>
                </a:ln>
                <a:latin typeface="Times New Roman" pitchFamily="18" charset="0"/>
              </a:endParaRPr>
            </a:p>
          </p:txBody>
        </p:sp>
        <p:sp>
          <p:nvSpPr>
            <p:cNvPr id="21" name="椭圆 20"/>
            <p:cNvSpPr/>
            <p:nvPr/>
          </p:nvSpPr>
          <p:spPr bwMode="auto">
            <a:xfrm>
              <a:off x="5125125" y="5017259"/>
              <a:ext cx="516918" cy="500289"/>
            </a:xfrm>
            <a:prstGeom prst="ellipse">
              <a:avLst/>
            </a:prstGeom>
            <a:solidFill>
              <a:schemeClr val="bg1"/>
            </a:solidFill>
            <a:ln w="9525" cap="flat" cmpd="sng" algn="ctr">
              <a:solidFill>
                <a:schemeClr val="tx1"/>
              </a:solidFill>
              <a:prstDash val="solid"/>
              <a:round/>
              <a:headEnd type="none" w="med" len="med"/>
              <a:tailEnd type="arrow" w="sm" len="lg"/>
            </a:ln>
            <a:effectLst/>
          </p:spPr>
          <p:txBody>
            <a:bodyPr/>
            <a:lstStyle/>
            <a:p>
              <a:pPr algn="ctr">
                <a:defRPr/>
              </a:pPr>
              <a:endParaRPr lang="zh-CN" altLang="en-US" sz="2400" b="1" dirty="0">
                <a:ln w="12700">
                  <a:solidFill>
                    <a:srgbClr val="000000"/>
                  </a:solidFill>
                </a:ln>
                <a:latin typeface="Times New Roman" pitchFamily="18" charset="0"/>
              </a:endParaRPr>
            </a:p>
          </p:txBody>
        </p:sp>
        <p:sp>
          <p:nvSpPr>
            <p:cNvPr id="22" name="椭圆 21"/>
            <p:cNvSpPr/>
            <p:nvPr/>
          </p:nvSpPr>
          <p:spPr bwMode="auto">
            <a:xfrm>
              <a:off x="6486680" y="5000242"/>
              <a:ext cx="518608" cy="500289"/>
            </a:xfrm>
            <a:prstGeom prst="ellipse">
              <a:avLst/>
            </a:prstGeom>
            <a:solidFill>
              <a:schemeClr val="bg1"/>
            </a:solidFill>
            <a:ln w="9525" cap="flat" cmpd="sng" algn="ctr">
              <a:solidFill>
                <a:schemeClr val="tx1"/>
              </a:solidFill>
              <a:prstDash val="solid"/>
              <a:round/>
              <a:headEnd type="none" w="med" len="med"/>
              <a:tailEnd type="arrow" w="sm" len="lg"/>
            </a:ln>
            <a:effectLst/>
          </p:spPr>
          <p:txBody>
            <a:bodyPr/>
            <a:lstStyle/>
            <a:p>
              <a:pPr algn="ctr">
                <a:defRPr/>
              </a:pPr>
              <a:endParaRPr lang="zh-CN" altLang="en-US" sz="2400" b="1" dirty="0">
                <a:ln w="12700">
                  <a:solidFill>
                    <a:srgbClr val="000000"/>
                  </a:solidFill>
                </a:ln>
                <a:latin typeface="Times New Roman" pitchFamily="18" charset="0"/>
              </a:endParaRPr>
            </a:p>
          </p:txBody>
        </p:sp>
        <p:cxnSp>
          <p:nvCxnSpPr>
            <p:cNvPr id="187418" name="直接连接符 34"/>
            <p:cNvCxnSpPr>
              <a:cxnSpLocks noChangeShapeType="1"/>
            </p:cNvCxnSpPr>
            <p:nvPr/>
          </p:nvCxnSpPr>
          <p:spPr bwMode="auto">
            <a:xfrm rot="5400000" flipH="1" flipV="1">
              <a:off x="5792417" y="4255555"/>
              <a:ext cx="1201007" cy="613701"/>
            </a:xfrm>
            <a:prstGeom prst="line">
              <a:avLst/>
            </a:prstGeom>
            <a:noFill/>
            <a:ln w="19050" algn="ctr">
              <a:solidFill>
                <a:schemeClr val="tx1"/>
              </a:solidFill>
              <a:round/>
              <a:headEnd/>
              <a:tailEnd type="none" w="sm" len="lg"/>
            </a:ln>
          </p:spPr>
        </p:cxnSp>
        <p:cxnSp>
          <p:nvCxnSpPr>
            <p:cNvPr id="187419" name="直接连接符 35"/>
            <p:cNvCxnSpPr>
              <a:cxnSpLocks noChangeShapeType="1"/>
            </p:cNvCxnSpPr>
            <p:nvPr/>
          </p:nvCxnSpPr>
          <p:spPr bwMode="auto">
            <a:xfrm rot="5400000" flipH="1" flipV="1">
              <a:off x="6211565" y="4457770"/>
              <a:ext cx="1071570" cy="14162"/>
            </a:xfrm>
            <a:prstGeom prst="line">
              <a:avLst/>
            </a:prstGeom>
            <a:noFill/>
            <a:ln w="19050" algn="ctr">
              <a:solidFill>
                <a:schemeClr val="tx1"/>
              </a:solidFill>
              <a:round/>
              <a:headEnd/>
              <a:tailEnd type="none" w="sm" len="lg"/>
            </a:ln>
          </p:spPr>
        </p:cxnSp>
        <p:cxnSp>
          <p:nvCxnSpPr>
            <p:cNvPr id="187420" name="直接连接符 36"/>
            <p:cNvCxnSpPr>
              <a:cxnSpLocks noChangeShapeType="1"/>
            </p:cNvCxnSpPr>
            <p:nvPr/>
          </p:nvCxnSpPr>
          <p:spPr bwMode="auto">
            <a:xfrm rot="16200000" flipV="1">
              <a:off x="6455027" y="4251172"/>
              <a:ext cx="1236203" cy="548480"/>
            </a:xfrm>
            <a:prstGeom prst="line">
              <a:avLst/>
            </a:prstGeom>
            <a:noFill/>
            <a:ln w="19050" algn="ctr">
              <a:solidFill>
                <a:schemeClr val="tx1"/>
              </a:solidFill>
              <a:round/>
              <a:headEnd/>
              <a:tailEnd type="none" w="sm" len="lg"/>
            </a:ln>
          </p:spPr>
        </p:cxnSp>
        <p:sp>
          <p:nvSpPr>
            <p:cNvPr id="26" name="椭圆 25"/>
            <p:cNvSpPr/>
            <p:nvPr/>
          </p:nvSpPr>
          <p:spPr bwMode="auto">
            <a:xfrm>
              <a:off x="6486680" y="3570844"/>
              <a:ext cx="518608" cy="500289"/>
            </a:xfrm>
            <a:prstGeom prst="ellipse">
              <a:avLst/>
            </a:prstGeom>
            <a:solidFill>
              <a:schemeClr val="bg1"/>
            </a:solidFill>
            <a:ln w="9525" cap="flat" cmpd="sng" algn="ctr">
              <a:solidFill>
                <a:schemeClr val="tx1"/>
              </a:solidFill>
              <a:prstDash val="solid"/>
              <a:round/>
              <a:headEnd type="none" w="med" len="med"/>
              <a:tailEnd type="arrow" w="sm" len="lg"/>
            </a:ln>
            <a:effectLst/>
          </p:spPr>
          <p:txBody>
            <a:bodyPr/>
            <a:lstStyle/>
            <a:p>
              <a:pPr algn="ctr">
                <a:defRPr/>
              </a:pPr>
              <a:endParaRPr lang="zh-CN" altLang="en-US" sz="2400" b="1" dirty="0">
                <a:ln w="12700">
                  <a:solidFill>
                    <a:srgbClr val="000000"/>
                  </a:solidFill>
                </a:ln>
                <a:latin typeface="Times New Roman" pitchFamily="18" charset="0"/>
              </a:endParaRPr>
            </a:p>
          </p:txBody>
        </p:sp>
        <p:sp>
          <p:nvSpPr>
            <p:cNvPr id="27" name="椭圆 26"/>
            <p:cNvSpPr/>
            <p:nvPr/>
          </p:nvSpPr>
          <p:spPr bwMode="auto">
            <a:xfrm>
              <a:off x="5790699" y="5000242"/>
              <a:ext cx="520297" cy="500289"/>
            </a:xfrm>
            <a:prstGeom prst="ellipse">
              <a:avLst/>
            </a:prstGeom>
            <a:solidFill>
              <a:schemeClr val="bg1"/>
            </a:solidFill>
            <a:ln w="9525" cap="flat" cmpd="sng" algn="ctr">
              <a:solidFill>
                <a:schemeClr val="tx1"/>
              </a:solidFill>
              <a:prstDash val="solid"/>
              <a:round/>
              <a:headEnd type="none" w="med" len="med"/>
              <a:tailEnd type="arrow" w="sm" len="lg"/>
            </a:ln>
            <a:effectLst/>
          </p:spPr>
          <p:txBody>
            <a:bodyPr/>
            <a:lstStyle/>
            <a:p>
              <a:pPr algn="ctr">
                <a:defRPr/>
              </a:pPr>
              <a:endParaRPr lang="zh-CN" altLang="en-US" sz="2400" b="1" dirty="0">
                <a:ln w="12700">
                  <a:solidFill>
                    <a:srgbClr val="000000"/>
                  </a:solidFill>
                </a:ln>
                <a:latin typeface="Times New Roman" pitchFamily="18" charset="0"/>
              </a:endParaRPr>
            </a:p>
          </p:txBody>
        </p:sp>
        <p:sp>
          <p:nvSpPr>
            <p:cNvPr id="28" name="椭圆 27"/>
            <p:cNvSpPr/>
            <p:nvPr/>
          </p:nvSpPr>
          <p:spPr bwMode="auto">
            <a:xfrm>
              <a:off x="7125226" y="5000242"/>
              <a:ext cx="518608" cy="500289"/>
            </a:xfrm>
            <a:prstGeom prst="ellipse">
              <a:avLst/>
            </a:prstGeom>
            <a:solidFill>
              <a:schemeClr val="bg1"/>
            </a:solidFill>
            <a:ln w="9525" cap="flat" cmpd="sng" algn="ctr">
              <a:solidFill>
                <a:schemeClr val="tx1"/>
              </a:solidFill>
              <a:prstDash val="solid"/>
              <a:round/>
              <a:headEnd type="none" w="med" len="med"/>
              <a:tailEnd type="arrow" w="sm" len="lg"/>
            </a:ln>
            <a:effectLst/>
          </p:spPr>
          <p:txBody>
            <a:bodyPr/>
            <a:lstStyle/>
            <a:p>
              <a:pPr algn="ctr">
                <a:defRPr/>
              </a:pPr>
              <a:endParaRPr lang="zh-CN" altLang="en-US" sz="2400" b="1" dirty="0">
                <a:ln w="12700">
                  <a:solidFill>
                    <a:srgbClr val="000000"/>
                  </a:solidFill>
                </a:ln>
                <a:latin typeface="Times New Roman" pitchFamily="18" charset="0"/>
              </a:endParaRPr>
            </a:p>
          </p:txBody>
        </p:sp>
        <p:sp>
          <p:nvSpPr>
            <p:cNvPr id="29" name="椭圆 28"/>
            <p:cNvSpPr/>
            <p:nvPr/>
          </p:nvSpPr>
          <p:spPr bwMode="auto">
            <a:xfrm>
              <a:off x="4498405" y="2071678"/>
              <a:ext cx="520297" cy="500289"/>
            </a:xfrm>
            <a:prstGeom prst="ellipse">
              <a:avLst/>
            </a:prstGeom>
            <a:solidFill>
              <a:schemeClr val="bg1"/>
            </a:solidFill>
            <a:ln w="9525" cap="flat" cmpd="sng" algn="ctr">
              <a:solidFill>
                <a:schemeClr val="tx1"/>
              </a:solidFill>
              <a:prstDash val="solid"/>
              <a:round/>
              <a:headEnd type="none" w="med" len="med"/>
              <a:tailEnd type="arrow" w="sm" len="lg"/>
            </a:ln>
            <a:effectLst/>
          </p:spPr>
          <p:txBody>
            <a:bodyPr/>
            <a:lstStyle/>
            <a:p>
              <a:pPr algn="ctr">
                <a:defRPr/>
              </a:pPr>
              <a:endParaRPr lang="zh-CN" altLang="en-US" sz="2400" b="1" dirty="0">
                <a:ln w="12700">
                  <a:solidFill>
                    <a:srgbClr val="000000"/>
                  </a:solidFill>
                </a:ln>
                <a:latin typeface="Times New Roman" pitchFamily="18" charset="0"/>
              </a:endParaRPr>
            </a:p>
          </p:txBody>
        </p:sp>
        <p:sp>
          <p:nvSpPr>
            <p:cNvPr id="187425" name="TextBox 65"/>
            <p:cNvSpPr txBox="1">
              <a:spLocks noChangeArrowheads="1"/>
            </p:cNvSpPr>
            <p:nvPr/>
          </p:nvSpPr>
          <p:spPr bwMode="auto">
            <a:xfrm>
              <a:off x="3286116" y="2824459"/>
              <a:ext cx="428628" cy="461665"/>
            </a:xfrm>
            <a:prstGeom prst="rect">
              <a:avLst/>
            </a:prstGeom>
            <a:noFill/>
            <a:ln w="9525">
              <a:noFill/>
              <a:miter lim="800000"/>
              <a:headEnd/>
              <a:tailEnd/>
            </a:ln>
          </p:spPr>
          <p:txBody>
            <a:bodyPr>
              <a:spAutoFit/>
            </a:bodyPr>
            <a:lstStyle/>
            <a:p>
              <a:pPr algn="ctr"/>
              <a:r>
                <a:rPr lang="en-US" altLang="zh-CN" sz="2400" b="1">
                  <a:latin typeface="Times New Roman" pitchFamily="18" charset="0"/>
                </a:rPr>
                <a:t>1</a:t>
              </a:r>
              <a:endParaRPr lang="zh-CN" altLang="en-US" sz="2400" b="1">
                <a:latin typeface="Times New Roman" pitchFamily="18" charset="0"/>
              </a:endParaRPr>
            </a:p>
          </p:txBody>
        </p:sp>
        <p:sp>
          <p:nvSpPr>
            <p:cNvPr id="187426" name="TextBox 66"/>
            <p:cNvSpPr txBox="1">
              <a:spLocks noChangeArrowheads="1"/>
            </p:cNvSpPr>
            <p:nvPr/>
          </p:nvSpPr>
          <p:spPr bwMode="auto">
            <a:xfrm>
              <a:off x="4387666" y="2835196"/>
              <a:ext cx="428628" cy="461665"/>
            </a:xfrm>
            <a:prstGeom prst="rect">
              <a:avLst/>
            </a:prstGeom>
            <a:noFill/>
            <a:ln w="9525">
              <a:noFill/>
              <a:miter lim="800000"/>
              <a:headEnd/>
              <a:tailEnd/>
            </a:ln>
          </p:spPr>
          <p:txBody>
            <a:bodyPr>
              <a:spAutoFit/>
            </a:bodyPr>
            <a:lstStyle/>
            <a:p>
              <a:pPr algn="ctr"/>
              <a:r>
                <a:rPr lang="en-US" altLang="zh-CN" sz="2400" b="1">
                  <a:latin typeface="Times New Roman" pitchFamily="18" charset="0"/>
                </a:rPr>
                <a:t>2</a:t>
              </a:r>
              <a:endParaRPr lang="zh-CN" altLang="en-US" sz="2400" b="1">
                <a:latin typeface="Times New Roman" pitchFamily="18" charset="0"/>
              </a:endParaRPr>
            </a:p>
          </p:txBody>
        </p:sp>
        <p:sp>
          <p:nvSpPr>
            <p:cNvPr id="187427" name="TextBox 67"/>
            <p:cNvSpPr txBox="1">
              <a:spLocks noChangeArrowheads="1"/>
            </p:cNvSpPr>
            <p:nvPr/>
          </p:nvSpPr>
          <p:spPr bwMode="auto">
            <a:xfrm>
              <a:off x="5786446" y="2839446"/>
              <a:ext cx="428628" cy="461665"/>
            </a:xfrm>
            <a:prstGeom prst="rect">
              <a:avLst/>
            </a:prstGeom>
            <a:noFill/>
            <a:ln w="9525">
              <a:noFill/>
              <a:miter lim="800000"/>
              <a:headEnd/>
              <a:tailEnd/>
            </a:ln>
          </p:spPr>
          <p:txBody>
            <a:bodyPr>
              <a:spAutoFit/>
            </a:bodyPr>
            <a:lstStyle/>
            <a:p>
              <a:pPr algn="ctr"/>
              <a:r>
                <a:rPr lang="en-US" altLang="zh-CN" sz="2400" b="1">
                  <a:latin typeface="Times New Roman" pitchFamily="18" charset="0"/>
                </a:rPr>
                <a:t>3</a:t>
              </a:r>
              <a:endParaRPr lang="zh-CN" altLang="en-US" sz="2400" b="1">
                <a:latin typeface="Times New Roman" pitchFamily="18" charset="0"/>
              </a:endParaRPr>
            </a:p>
          </p:txBody>
        </p:sp>
      </p:grpSp>
      <p:sp>
        <p:nvSpPr>
          <p:cNvPr id="187398" name="TextBox 65"/>
          <p:cNvSpPr txBox="1">
            <a:spLocks noChangeArrowheads="1"/>
          </p:cNvSpPr>
          <p:nvPr/>
        </p:nvSpPr>
        <p:spPr bwMode="auto">
          <a:xfrm>
            <a:off x="2000250" y="4529138"/>
            <a:ext cx="403225" cy="400050"/>
          </a:xfrm>
          <a:prstGeom prst="rect">
            <a:avLst/>
          </a:prstGeom>
          <a:noFill/>
          <a:ln w="9525">
            <a:noFill/>
            <a:miter lim="800000"/>
            <a:headEnd/>
            <a:tailEnd/>
          </a:ln>
        </p:spPr>
        <p:txBody>
          <a:bodyPr>
            <a:spAutoFit/>
          </a:bodyPr>
          <a:lstStyle/>
          <a:p>
            <a:pPr algn="ctr"/>
            <a:r>
              <a:rPr lang="en-US" altLang="zh-CN" sz="2000" b="1">
                <a:latin typeface="Times New Roman" pitchFamily="18" charset="0"/>
              </a:rPr>
              <a:t>1</a:t>
            </a:r>
            <a:endParaRPr lang="zh-CN" altLang="en-US" sz="2000" b="1">
              <a:latin typeface="Times New Roman" pitchFamily="18" charset="0"/>
            </a:endParaRPr>
          </a:p>
        </p:txBody>
      </p:sp>
      <p:sp>
        <p:nvSpPr>
          <p:cNvPr id="187399" name="TextBox 66"/>
          <p:cNvSpPr txBox="1">
            <a:spLocks noChangeArrowheads="1"/>
          </p:cNvSpPr>
          <p:nvPr/>
        </p:nvSpPr>
        <p:spPr bwMode="auto">
          <a:xfrm>
            <a:off x="2382838" y="4529138"/>
            <a:ext cx="403225" cy="400050"/>
          </a:xfrm>
          <a:prstGeom prst="rect">
            <a:avLst/>
          </a:prstGeom>
          <a:noFill/>
          <a:ln w="9525">
            <a:noFill/>
            <a:miter lim="800000"/>
            <a:headEnd/>
            <a:tailEnd/>
          </a:ln>
        </p:spPr>
        <p:txBody>
          <a:bodyPr>
            <a:spAutoFit/>
          </a:bodyPr>
          <a:lstStyle/>
          <a:p>
            <a:pPr algn="ctr"/>
            <a:r>
              <a:rPr lang="en-US" altLang="zh-CN" sz="2000" b="1">
                <a:latin typeface="Times New Roman" pitchFamily="18" charset="0"/>
              </a:rPr>
              <a:t>2</a:t>
            </a:r>
            <a:endParaRPr lang="zh-CN" altLang="en-US" sz="2000" b="1">
              <a:latin typeface="Times New Roman" pitchFamily="18" charset="0"/>
            </a:endParaRPr>
          </a:p>
        </p:txBody>
      </p:sp>
      <p:sp>
        <p:nvSpPr>
          <p:cNvPr id="187400" name="TextBox 67"/>
          <p:cNvSpPr txBox="1">
            <a:spLocks noChangeArrowheads="1"/>
          </p:cNvSpPr>
          <p:nvPr/>
        </p:nvSpPr>
        <p:spPr bwMode="auto">
          <a:xfrm>
            <a:off x="2928938" y="4529138"/>
            <a:ext cx="403225" cy="400050"/>
          </a:xfrm>
          <a:prstGeom prst="rect">
            <a:avLst/>
          </a:prstGeom>
          <a:noFill/>
          <a:ln w="9525">
            <a:noFill/>
            <a:miter lim="800000"/>
            <a:headEnd/>
            <a:tailEnd/>
          </a:ln>
        </p:spPr>
        <p:txBody>
          <a:bodyPr>
            <a:spAutoFit/>
          </a:bodyPr>
          <a:lstStyle/>
          <a:p>
            <a:pPr algn="ctr"/>
            <a:r>
              <a:rPr lang="en-US" altLang="zh-CN" sz="2000" b="1">
                <a:latin typeface="Times New Roman" pitchFamily="18" charset="0"/>
              </a:rPr>
              <a:t>3</a:t>
            </a:r>
            <a:endParaRPr lang="zh-CN" altLang="en-US" sz="2000" b="1">
              <a:latin typeface="Times New Roman" pitchFamily="18" charset="0"/>
            </a:endParaRPr>
          </a:p>
        </p:txBody>
      </p:sp>
    </p:spTree>
    <p:extLst>
      <p:ext uri="{BB962C8B-B14F-4D97-AF65-F5344CB8AC3E}">
        <p14:creationId xmlns:p14="http://schemas.microsoft.com/office/powerpoint/2010/main" val="4289079703"/>
      </p:ext>
    </p:extLst>
  </p:cSld>
  <p:clrMapOvr>
    <a:masterClrMapping/>
  </p:clrMapOvr>
  <p:transition/>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标题 3"/>
          <p:cNvSpPr>
            <a:spLocks noGrp="1"/>
          </p:cNvSpPr>
          <p:nvPr>
            <p:ph type="title"/>
          </p:nvPr>
        </p:nvSpPr>
        <p:spPr>
          <a:xfrm>
            <a:off x="1000125" y="274638"/>
            <a:ext cx="7215188" cy="1143000"/>
          </a:xfrm>
        </p:spPr>
        <p:txBody>
          <a:bodyPr/>
          <a:lstStyle/>
          <a:p>
            <a:r>
              <a:rPr lang="zh-CN" altLang="en-US" smtClean="0"/>
              <a:t>子集树</a:t>
            </a:r>
          </a:p>
        </p:txBody>
      </p:sp>
      <p:sp>
        <p:nvSpPr>
          <p:cNvPr id="188419" name="内容占位符 5"/>
          <p:cNvSpPr>
            <a:spLocks noGrp="1"/>
          </p:cNvSpPr>
          <p:nvPr>
            <p:ph idx="1"/>
          </p:nvPr>
        </p:nvSpPr>
        <p:spPr>
          <a:xfrm>
            <a:off x="1000125" y="1600200"/>
            <a:ext cx="7215188" cy="4525963"/>
          </a:xfrm>
        </p:spPr>
        <p:txBody>
          <a:bodyPr/>
          <a:lstStyle/>
          <a:p>
            <a:pPr marL="174625" indent="1588">
              <a:lnSpc>
                <a:spcPct val="100000"/>
              </a:lnSpc>
              <a:spcBef>
                <a:spcPts val="600"/>
              </a:spcBef>
              <a:buFont typeface="Wingdings" pitchFamily="2" charset="2"/>
              <a:buNone/>
            </a:pPr>
            <a:r>
              <a:rPr kumimoji="1" lang="zh-CN" altLang="en-US" dirty="0" smtClean="0">
                <a:solidFill>
                  <a:srgbClr val="008000"/>
                </a:solidFill>
                <a:ea typeface="楷体_GB2312" pitchFamily="49" charset="-122"/>
                <a:sym typeface="Wingdings" pitchFamily="2" charset="2"/>
              </a:rPr>
              <a:t></a:t>
            </a:r>
            <a:r>
              <a:rPr lang="en-US" altLang="zh-CN" dirty="0" smtClean="0">
                <a:solidFill>
                  <a:srgbClr val="008000"/>
                </a:solidFill>
              </a:rPr>
              <a:t> </a:t>
            </a:r>
            <a:r>
              <a:rPr lang="zh-CN" altLang="en-US" b="0" dirty="0" smtClean="0">
                <a:solidFill>
                  <a:schemeClr val="hlink"/>
                </a:solidFill>
                <a:latin typeface="楷体" pitchFamily="49" charset="-122"/>
              </a:rPr>
              <a:t>遍历</a:t>
            </a:r>
            <a:r>
              <a:rPr lang="en-US" altLang="zh-CN" b="0" dirty="0" smtClean="0">
                <a:solidFill>
                  <a:schemeClr val="hlink"/>
                </a:solidFill>
                <a:latin typeface="楷体" pitchFamily="49" charset="-122"/>
              </a:rPr>
              <a:t>m</a:t>
            </a:r>
            <a:r>
              <a:rPr lang="zh-CN" altLang="en-US" b="0" dirty="0" smtClean="0">
                <a:solidFill>
                  <a:schemeClr val="hlink"/>
                </a:solidFill>
                <a:latin typeface="楷体" pitchFamily="49" charset="-122"/>
              </a:rPr>
              <a:t>叉子集树算法</a:t>
            </a:r>
          </a:p>
          <a:p>
            <a:pPr marL="174625" indent="1588">
              <a:lnSpc>
                <a:spcPct val="100000"/>
              </a:lnSpc>
              <a:spcBef>
                <a:spcPts val="600"/>
              </a:spcBef>
              <a:buFont typeface="Wingdings" pitchFamily="2" charset="2"/>
              <a:buNone/>
            </a:pPr>
            <a:r>
              <a:rPr lang="en-US" altLang="zh-CN" dirty="0" err="1" smtClean="0"/>
              <a:t>SubTree</a:t>
            </a:r>
            <a:r>
              <a:rPr lang="en-US" altLang="zh-CN" dirty="0" smtClean="0"/>
              <a:t>(</a:t>
            </a:r>
            <a:r>
              <a:rPr lang="en-US" altLang="zh-CN" dirty="0" err="1" smtClean="0"/>
              <a:t>int</a:t>
            </a:r>
            <a:r>
              <a:rPr lang="en-US" altLang="zh-CN" dirty="0" smtClean="0"/>
              <a:t> n, </a:t>
            </a:r>
            <a:r>
              <a:rPr lang="en-US" altLang="zh-CN" dirty="0" err="1" smtClean="0"/>
              <a:t>int</a:t>
            </a:r>
            <a:r>
              <a:rPr lang="en-US" altLang="zh-CN" dirty="0" smtClean="0"/>
              <a:t> k)</a:t>
            </a:r>
          </a:p>
          <a:p>
            <a:pPr marL="174625" indent="1588">
              <a:lnSpc>
                <a:spcPct val="100000"/>
              </a:lnSpc>
              <a:spcBef>
                <a:spcPts val="600"/>
              </a:spcBef>
              <a:buFont typeface="Wingdings" pitchFamily="2" charset="2"/>
              <a:buNone/>
            </a:pPr>
            <a:r>
              <a:rPr lang="en-US" altLang="zh-CN" dirty="0" smtClean="0"/>
              <a:t>{	if (k&gt;n)</a:t>
            </a:r>
            <a:r>
              <a:rPr lang="zh-CN" altLang="en-US" dirty="0" smtClean="0"/>
              <a:t> </a:t>
            </a:r>
            <a:r>
              <a:rPr lang="en-US" altLang="zh-CN" dirty="0" err="1" smtClean="0"/>
              <a:t>printf</a:t>
            </a:r>
            <a:r>
              <a:rPr lang="en-US" altLang="zh-CN" dirty="0" smtClean="0"/>
              <a:t>(x[1], …, x[n]);</a:t>
            </a:r>
          </a:p>
          <a:p>
            <a:pPr marL="174625" indent="1588">
              <a:lnSpc>
                <a:spcPct val="100000"/>
              </a:lnSpc>
              <a:spcBef>
                <a:spcPts val="600"/>
              </a:spcBef>
              <a:buFont typeface="Wingdings" pitchFamily="2" charset="2"/>
              <a:buNone/>
            </a:pPr>
            <a:r>
              <a:rPr lang="en-US" altLang="zh-CN" dirty="0" smtClean="0"/>
              <a:t>	else</a:t>
            </a:r>
          </a:p>
          <a:p>
            <a:pPr marL="174625" indent="1588">
              <a:lnSpc>
                <a:spcPct val="100000"/>
              </a:lnSpc>
              <a:spcBef>
                <a:spcPts val="600"/>
              </a:spcBef>
              <a:buFont typeface="Wingdings" pitchFamily="2" charset="2"/>
              <a:buNone/>
            </a:pPr>
            <a:r>
              <a:rPr lang="en-US" altLang="zh-CN" dirty="0" smtClean="0"/>
              <a:t>		for (</a:t>
            </a:r>
            <a:r>
              <a:rPr lang="en-US" altLang="zh-CN" dirty="0" err="1" smtClean="0"/>
              <a:t>i</a:t>
            </a:r>
            <a:r>
              <a:rPr lang="en-US" altLang="zh-CN" dirty="0" smtClean="0"/>
              <a:t>=1; </a:t>
            </a:r>
            <a:r>
              <a:rPr lang="en-US" altLang="zh-CN" dirty="0" err="1" smtClean="0"/>
              <a:t>i</a:t>
            </a:r>
            <a:r>
              <a:rPr lang="zh-CN" altLang="en-US" dirty="0" smtClean="0"/>
              <a:t>≤</a:t>
            </a:r>
            <a:r>
              <a:rPr lang="en-US" altLang="zh-CN" dirty="0" smtClean="0"/>
              <a:t>m; </a:t>
            </a:r>
            <a:r>
              <a:rPr lang="en-US" altLang="zh-CN" dirty="0" err="1" smtClean="0"/>
              <a:t>i</a:t>
            </a:r>
            <a:r>
              <a:rPr lang="en-US" altLang="zh-CN" dirty="0" smtClean="0"/>
              <a:t>++)</a:t>
            </a:r>
          </a:p>
          <a:p>
            <a:pPr marL="174625" indent="1588">
              <a:lnSpc>
                <a:spcPct val="100000"/>
              </a:lnSpc>
              <a:spcBef>
                <a:spcPts val="600"/>
              </a:spcBef>
              <a:buFont typeface="Wingdings" pitchFamily="2" charset="2"/>
              <a:buNone/>
            </a:pPr>
            <a:r>
              <a:rPr lang="en-US" altLang="zh-CN" dirty="0" smtClean="0"/>
              <a:t>		{	x[k]=</a:t>
            </a:r>
            <a:r>
              <a:rPr lang="en-US" altLang="zh-CN" dirty="0" err="1" smtClean="0"/>
              <a:t>i</a:t>
            </a:r>
            <a:r>
              <a:rPr lang="en-US" altLang="zh-CN" dirty="0" smtClean="0"/>
              <a:t>;</a:t>
            </a:r>
          </a:p>
          <a:p>
            <a:pPr marL="174625" indent="1588">
              <a:lnSpc>
                <a:spcPct val="100000"/>
              </a:lnSpc>
              <a:spcBef>
                <a:spcPts val="600"/>
              </a:spcBef>
              <a:buFont typeface="Wingdings" pitchFamily="2" charset="2"/>
              <a:buNone/>
            </a:pPr>
            <a:r>
              <a:rPr lang="en-US" altLang="zh-CN" dirty="0" smtClean="0"/>
              <a:t>			</a:t>
            </a:r>
            <a:r>
              <a:rPr lang="en-US" altLang="zh-CN" dirty="0" err="1" smtClean="0"/>
              <a:t>SubTree</a:t>
            </a:r>
            <a:r>
              <a:rPr lang="en-US" altLang="zh-CN" dirty="0" smtClean="0"/>
              <a:t>(n,</a:t>
            </a:r>
            <a:r>
              <a:rPr lang="zh-CN" altLang="en-US" dirty="0" smtClean="0"/>
              <a:t> </a:t>
            </a:r>
            <a:r>
              <a:rPr lang="en-US" altLang="zh-CN" dirty="0" smtClean="0"/>
              <a:t>k+1);</a:t>
            </a:r>
          </a:p>
          <a:p>
            <a:pPr marL="174625" indent="1588">
              <a:lnSpc>
                <a:spcPct val="100000"/>
              </a:lnSpc>
              <a:spcBef>
                <a:spcPts val="600"/>
              </a:spcBef>
              <a:buFont typeface="Wingdings" pitchFamily="2" charset="2"/>
              <a:buNone/>
            </a:pPr>
            <a:r>
              <a:rPr lang="en-US" altLang="zh-CN" dirty="0" smtClean="0"/>
              <a:t>		}</a:t>
            </a:r>
          </a:p>
          <a:p>
            <a:pPr marL="174625" indent="1588">
              <a:lnSpc>
                <a:spcPct val="100000"/>
              </a:lnSpc>
              <a:spcBef>
                <a:spcPts val="600"/>
              </a:spcBef>
              <a:buFont typeface="Wingdings" pitchFamily="2" charset="2"/>
              <a:buNone/>
            </a:pPr>
            <a:r>
              <a:rPr lang="en-US" altLang="zh-CN" dirty="0" smtClean="0"/>
              <a:t>}</a:t>
            </a:r>
            <a:r>
              <a:rPr lang="zh-CN" altLang="en-US" dirty="0" smtClean="0"/>
              <a:t> </a:t>
            </a:r>
            <a:r>
              <a:rPr lang="en-US" altLang="zh-CN" dirty="0" smtClean="0">
                <a:solidFill>
                  <a:srgbClr val="008000"/>
                </a:solidFill>
              </a:rPr>
              <a:t>//</a:t>
            </a:r>
            <a:r>
              <a:rPr lang="zh-CN" altLang="en-US" dirty="0" smtClean="0">
                <a:solidFill>
                  <a:srgbClr val="008000"/>
                </a:solidFill>
              </a:rPr>
              <a:t> 算法时间复杂度为</a:t>
            </a:r>
            <a:r>
              <a:rPr lang="en-US" altLang="zh-CN" dirty="0" smtClean="0">
                <a:solidFill>
                  <a:srgbClr val="008000"/>
                </a:solidFill>
              </a:rPr>
              <a:t>O(</a:t>
            </a:r>
            <a:r>
              <a:rPr lang="en-US" altLang="zh-CN" dirty="0" err="1" smtClean="0">
                <a:solidFill>
                  <a:srgbClr val="008000"/>
                </a:solidFill>
              </a:rPr>
              <a:t>m</a:t>
            </a:r>
            <a:r>
              <a:rPr lang="en-US" altLang="zh-CN" sz="3200" baseline="30000" dirty="0" err="1" smtClean="0">
                <a:solidFill>
                  <a:srgbClr val="008000"/>
                </a:solidFill>
              </a:rPr>
              <a:t>n</a:t>
            </a:r>
            <a:r>
              <a:rPr lang="en-US" altLang="zh-CN" dirty="0" smtClean="0">
                <a:solidFill>
                  <a:srgbClr val="008000"/>
                </a:solidFill>
              </a:rPr>
              <a:t>)</a:t>
            </a:r>
          </a:p>
        </p:txBody>
      </p:sp>
      <p:sp>
        <p:nvSpPr>
          <p:cNvPr id="188420" name="灯片编号占位符 6"/>
          <p:cNvSpPr>
            <a:spLocks noGrp="1"/>
          </p:cNvSpPr>
          <p:nvPr>
            <p:ph type="sldNum" sz="quarter" idx="10"/>
          </p:nvPr>
        </p:nvSpPr>
        <p:spPr>
          <a:noFill/>
        </p:spPr>
        <p:txBody>
          <a:bodyPr/>
          <a:lstStyle/>
          <a:p>
            <a:fld id="{BD719451-4457-42FE-811D-80E09888FC96}" type="slidenum">
              <a:rPr lang="zh-CN" altLang="en-US" smtClean="0"/>
              <a:pPr/>
              <a:t>163</a:t>
            </a:fld>
            <a:endParaRPr lang="en-US" altLang="zh-CN" smtClean="0"/>
          </a:p>
        </p:txBody>
      </p:sp>
    </p:spTree>
    <p:extLst>
      <p:ext uri="{BB962C8B-B14F-4D97-AF65-F5344CB8AC3E}">
        <p14:creationId xmlns:p14="http://schemas.microsoft.com/office/powerpoint/2010/main" val="85171837"/>
      </p:ext>
    </p:extLst>
  </p:cSld>
  <p:clrMapOvr>
    <a:masterClrMapping/>
  </p:clrMapOvr>
  <p:transition/>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标题 3"/>
          <p:cNvSpPr>
            <a:spLocks noGrp="1"/>
          </p:cNvSpPr>
          <p:nvPr>
            <p:ph type="title"/>
          </p:nvPr>
        </p:nvSpPr>
        <p:spPr>
          <a:xfrm>
            <a:off x="1000125" y="274638"/>
            <a:ext cx="7215188" cy="1143000"/>
          </a:xfrm>
        </p:spPr>
        <p:txBody>
          <a:bodyPr/>
          <a:lstStyle/>
          <a:p>
            <a:r>
              <a:rPr lang="zh-CN" altLang="en-US" smtClean="0"/>
              <a:t>子集树</a:t>
            </a:r>
          </a:p>
        </p:txBody>
      </p:sp>
      <p:sp>
        <p:nvSpPr>
          <p:cNvPr id="189443" name="内容占位符 5"/>
          <p:cNvSpPr>
            <a:spLocks noGrp="1"/>
          </p:cNvSpPr>
          <p:nvPr>
            <p:ph idx="1"/>
          </p:nvPr>
        </p:nvSpPr>
        <p:spPr>
          <a:xfrm>
            <a:off x="1000125" y="1600200"/>
            <a:ext cx="7215188" cy="4525963"/>
          </a:xfrm>
        </p:spPr>
        <p:txBody>
          <a:bodyPr/>
          <a:lstStyle/>
          <a:p>
            <a:pPr>
              <a:spcBef>
                <a:spcPts val="0"/>
              </a:spcBef>
              <a:buFont typeface="Wingdings" pitchFamily="2" charset="2"/>
              <a:buNone/>
            </a:pPr>
            <a:r>
              <a:rPr lang="zh-CN" altLang="en-US" dirty="0" smtClean="0">
                <a:solidFill>
                  <a:srgbClr val="008000"/>
                </a:solidFill>
              </a:rPr>
              <a:t>例</a:t>
            </a:r>
            <a:r>
              <a:rPr lang="en-US" altLang="zh-CN" dirty="0" smtClean="0">
                <a:solidFill>
                  <a:srgbClr val="008000"/>
                </a:solidFill>
              </a:rPr>
              <a:t>3-7</a:t>
            </a:r>
            <a:r>
              <a:rPr lang="zh-CN" altLang="en-US" dirty="0" smtClean="0">
                <a:solidFill>
                  <a:srgbClr val="008000"/>
                </a:solidFill>
              </a:rPr>
              <a:t>  </a:t>
            </a:r>
            <a:r>
              <a:rPr lang="zh-CN" altLang="en-US" dirty="0" smtClean="0"/>
              <a:t>设计算法，输出所有</a:t>
            </a:r>
            <a:r>
              <a:rPr lang="en-US" altLang="zh-CN" dirty="0" smtClean="0"/>
              <a:t>4</a:t>
            </a:r>
            <a:r>
              <a:rPr lang="zh-CN" altLang="en-US" dirty="0" smtClean="0"/>
              <a:t>位二进制数。</a:t>
            </a:r>
            <a:endParaRPr lang="en-US" altLang="zh-CN" dirty="0" smtClean="0"/>
          </a:p>
          <a:p>
            <a:pPr>
              <a:spcBef>
                <a:spcPts val="0"/>
              </a:spcBef>
              <a:buFont typeface="Wingdings" pitchFamily="2" charset="2"/>
              <a:buNone/>
            </a:pPr>
            <a:r>
              <a:rPr lang="en-US" altLang="zh-CN" dirty="0" smtClean="0"/>
              <a:t>void Backtrack(</a:t>
            </a:r>
            <a:r>
              <a:rPr lang="en-US" altLang="zh-CN" dirty="0" err="1" smtClean="0"/>
              <a:t>int</a:t>
            </a:r>
            <a:r>
              <a:rPr lang="en-US" altLang="zh-CN" dirty="0" smtClean="0"/>
              <a:t> t)</a:t>
            </a:r>
          </a:p>
          <a:p>
            <a:pPr>
              <a:spcBef>
                <a:spcPts val="0"/>
              </a:spcBef>
              <a:buFont typeface="Wingdings" pitchFamily="2" charset="2"/>
              <a:buNone/>
            </a:pPr>
            <a:r>
              <a:rPr lang="en-US" altLang="zh-CN" dirty="0" smtClean="0"/>
              <a:t>{	if(t&gt;3) for(</a:t>
            </a:r>
            <a:r>
              <a:rPr lang="en-US" altLang="zh-CN" dirty="0" err="1" smtClean="0"/>
              <a:t>i</a:t>
            </a:r>
            <a:r>
              <a:rPr lang="en-US" altLang="zh-CN" dirty="0" smtClean="0"/>
              <a:t>=0; </a:t>
            </a:r>
            <a:r>
              <a:rPr lang="en-US" altLang="zh-CN" dirty="0" err="1" smtClean="0"/>
              <a:t>i</a:t>
            </a:r>
            <a:r>
              <a:rPr lang="en-US" altLang="zh-CN" dirty="0" smtClean="0"/>
              <a:t>&lt;4; </a:t>
            </a:r>
            <a:r>
              <a:rPr lang="en-US" altLang="zh-CN" dirty="0" err="1" smtClean="0"/>
              <a:t>i</a:t>
            </a:r>
            <a:r>
              <a:rPr lang="en-US" altLang="zh-CN" dirty="0" smtClean="0"/>
              <a:t>++) </a:t>
            </a:r>
            <a:r>
              <a:rPr lang="en-US" altLang="zh-CN" dirty="0" err="1" smtClean="0"/>
              <a:t>printf</a:t>
            </a:r>
            <a:r>
              <a:rPr lang="en-US" altLang="zh-CN" dirty="0" smtClean="0"/>
              <a:t>(x[</a:t>
            </a:r>
            <a:r>
              <a:rPr lang="en-US" altLang="zh-CN" dirty="0" err="1" smtClean="0"/>
              <a:t>i</a:t>
            </a:r>
            <a:r>
              <a:rPr lang="en-US" altLang="zh-CN" dirty="0" smtClean="0"/>
              <a:t>]);</a:t>
            </a:r>
          </a:p>
          <a:p>
            <a:pPr>
              <a:spcBef>
                <a:spcPts val="0"/>
              </a:spcBef>
              <a:buFont typeface="Wingdings" pitchFamily="2" charset="2"/>
              <a:buNone/>
            </a:pPr>
            <a:r>
              <a:rPr lang="en-US" altLang="zh-CN" dirty="0" smtClean="0"/>
              <a:t>	else</a:t>
            </a:r>
          </a:p>
          <a:p>
            <a:pPr>
              <a:spcBef>
                <a:spcPts val="0"/>
              </a:spcBef>
              <a:buFont typeface="Wingdings" pitchFamily="2" charset="2"/>
              <a:buNone/>
            </a:pPr>
            <a:r>
              <a:rPr lang="en-US" altLang="zh-CN" dirty="0" smtClean="0"/>
              <a:t>		for(</a:t>
            </a:r>
            <a:r>
              <a:rPr lang="en-US" altLang="zh-CN" dirty="0" err="1" smtClean="0"/>
              <a:t>i</a:t>
            </a:r>
            <a:r>
              <a:rPr lang="en-US" altLang="zh-CN" dirty="0" smtClean="0"/>
              <a:t>=0; </a:t>
            </a:r>
            <a:r>
              <a:rPr lang="en-US" altLang="zh-CN" dirty="0" err="1" smtClean="0"/>
              <a:t>i</a:t>
            </a:r>
            <a:r>
              <a:rPr lang="en-US" altLang="zh-CN" dirty="0" smtClean="0"/>
              <a:t>&lt;2; </a:t>
            </a:r>
            <a:r>
              <a:rPr lang="en-US" altLang="zh-CN" dirty="0" err="1" smtClean="0"/>
              <a:t>i</a:t>
            </a:r>
            <a:r>
              <a:rPr lang="en-US" altLang="zh-CN" dirty="0" smtClean="0"/>
              <a:t>++)</a:t>
            </a:r>
          </a:p>
          <a:p>
            <a:pPr>
              <a:spcBef>
                <a:spcPts val="0"/>
              </a:spcBef>
              <a:buFont typeface="Wingdings" pitchFamily="2" charset="2"/>
              <a:buNone/>
            </a:pPr>
            <a:r>
              <a:rPr lang="en-US" altLang="zh-CN" dirty="0" smtClean="0"/>
              <a:t>		{</a:t>
            </a:r>
            <a:r>
              <a:rPr lang="zh-CN" altLang="en-US" dirty="0" smtClean="0"/>
              <a:t> </a:t>
            </a:r>
            <a:r>
              <a:rPr lang="en-US" altLang="zh-CN" dirty="0" smtClean="0"/>
              <a:t>x[t]=</a:t>
            </a:r>
            <a:r>
              <a:rPr lang="en-US" altLang="zh-CN" dirty="0" err="1" smtClean="0"/>
              <a:t>i</a:t>
            </a:r>
            <a:r>
              <a:rPr lang="en-US" altLang="zh-CN" dirty="0" smtClean="0"/>
              <a:t>;</a:t>
            </a:r>
            <a:r>
              <a:rPr lang="zh-CN" altLang="en-US" dirty="0" smtClean="0"/>
              <a:t> </a:t>
            </a:r>
            <a:r>
              <a:rPr lang="en-US" altLang="zh-CN" dirty="0" smtClean="0"/>
              <a:t>Backtrack(t+1);</a:t>
            </a:r>
            <a:r>
              <a:rPr lang="zh-CN" altLang="en-US" dirty="0" smtClean="0"/>
              <a:t> </a:t>
            </a:r>
            <a:r>
              <a:rPr lang="en-US" altLang="zh-CN" dirty="0" smtClean="0"/>
              <a:t>}</a:t>
            </a:r>
          </a:p>
          <a:p>
            <a:pPr>
              <a:spcBef>
                <a:spcPts val="0"/>
              </a:spcBef>
              <a:buFont typeface="Wingdings" pitchFamily="2" charset="2"/>
              <a:buNone/>
            </a:pPr>
            <a:r>
              <a:rPr lang="en-US" altLang="zh-CN" dirty="0" smtClean="0"/>
              <a:t>}</a:t>
            </a:r>
          </a:p>
        </p:txBody>
      </p:sp>
      <p:sp>
        <p:nvSpPr>
          <p:cNvPr id="189444" name="灯片编号占位符 6"/>
          <p:cNvSpPr>
            <a:spLocks noGrp="1"/>
          </p:cNvSpPr>
          <p:nvPr>
            <p:ph type="sldNum" sz="quarter" idx="10"/>
          </p:nvPr>
        </p:nvSpPr>
        <p:spPr>
          <a:noFill/>
        </p:spPr>
        <p:txBody>
          <a:bodyPr/>
          <a:lstStyle/>
          <a:p>
            <a:fld id="{6B2EC2A8-FD49-4A42-B619-CBF4751081F6}" type="slidenum">
              <a:rPr lang="zh-CN" altLang="en-US" smtClean="0"/>
              <a:pPr/>
              <a:t>164</a:t>
            </a:fld>
            <a:endParaRPr lang="en-US" altLang="zh-CN" smtClean="0"/>
          </a:p>
        </p:txBody>
      </p:sp>
    </p:spTree>
    <p:extLst>
      <p:ext uri="{BB962C8B-B14F-4D97-AF65-F5344CB8AC3E}">
        <p14:creationId xmlns:p14="http://schemas.microsoft.com/office/powerpoint/2010/main" val="4109521341"/>
      </p:ext>
    </p:extLst>
  </p:cSld>
  <p:clrMapOvr>
    <a:masterClrMapping/>
  </p:clrMapOvr>
  <p:transition/>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标题 3"/>
          <p:cNvSpPr>
            <a:spLocks noGrp="1"/>
          </p:cNvSpPr>
          <p:nvPr>
            <p:ph type="title"/>
          </p:nvPr>
        </p:nvSpPr>
        <p:spPr>
          <a:xfrm>
            <a:off x="1000125" y="274638"/>
            <a:ext cx="7215188" cy="1143000"/>
          </a:xfrm>
        </p:spPr>
        <p:txBody>
          <a:bodyPr/>
          <a:lstStyle/>
          <a:p>
            <a:r>
              <a:rPr lang="zh-CN" altLang="en-US" smtClean="0"/>
              <a:t>子集树</a:t>
            </a:r>
          </a:p>
        </p:txBody>
      </p:sp>
      <p:sp>
        <p:nvSpPr>
          <p:cNvPr id="190467" name="内容占位符 5"/>
          <p:cNvSpPr>
            <a:spLocks noGrp="1"/>
          </p:cNvSpPr>
          <p:nvPr>
            <p:ph idx="1"/>
          </p:nvPr>
        </p:nvSpPr>
        <p:spPr>
          <a:xfrm>
            <a:off x="1000125" y="1600200"/>
            <a:ext cx="7215188" cy="4525963"/>
          </a:xfrm>
        </p:spPr>
        <p:txBody>
          <a:bodyPr/>
          <a:lstStyle/>
          <a:p>
            <a:pPr indent="1588">
              <a:spcBef>
                <a:spcPts val="0"/>
              </a:spcBef>
              <a:buNone/>
            </a:pPr>
            <a:r>
              <a:rPr lang="zh-CN" altLang="en-US" dirty="0" smtClean="0">
                <a:solidFill>
                  <a:srgbClr val="008000"/>
                </a:solidFill>
              </a:rPr>
              <a:t>例</a:t>
            </a:r>
            <a:r>
              <a:rPr lang="en-US" altLang="zh-CN" dirty="0" smtClean="0">
                <a:solidFill>
                  <a:srgbClr val="008000"/>
                </a:solidFill>
              </a:rPr>
              <a:t>3-8</a:t>
            </a:r>
            <a:r>
              <a:rPr lang="zh-CN" altLang="en-US" dirty="0" smtClean="0">
                <a:solidFill>
                  <a:srgbClr val="008000"/>
                </a:solidFill>
              </a:rPr>
              <a:t>  </a:t>
            </a:r>
            <a:r>
              <a:rPr lang="en-US" altLang="zh-CN" dirty="0" smtClean="0"/>
              <a:t>n</a:t>
            </a:r>
            <a:r>
              <a:rPr lang="zh-CN" altLang="en-US" dirty="0" smtClean="0"/>
              <a:t>皇后问题找可行方案数的递归算法。</a:t>
            </a:r>
            <a:endParaRPr lang="en-US" altLang="zh-CN" dirty="0" smtClean="0"/>
          </a:p>
          <a:p>
            <a:pPr indent="1588">
              <a:spcBef>
                <a:spcPts val="0"/>
              </a:spcBef>
              <a:buNone/>
            </a:pPr>
            <a:r>
              <a:rPr lang="en-US" altLang="zh-CN" dirty="0" smtClean="0"/>
              <a:t>void </a:t>
            </a:r>
            <a:r>
              <a:rPr lang="en-US" altLang="zh-CN" dirty="0" err="1" smtClean="0"/>
              <a:t>nQueen</a:t>
            </a:r>
            <a:r>
              <a:rPr lang="en-US" altLang="zh-CN" dirty="0" smtClean="0"/>
              <a:t>(</a:t>
            </a:r>
            <a:r>
              <a:rPr lang="en-US" altLang="zh-CN" dirty="0" err="1" smtClean="0"/>
              <a:t>int</a:t>
            </a:r>
            <a:r>
              <a:rPr lang="en-US" altLang="zh-CN" dirty="0" smtClean="0"/>
              <a:t> x[],</a:t>
            </a:r>
            <a:r>
              <a:rPr lang="en-US" altLang="zh-CN" dirty="0" err="1" smtClean="0"/>
              <a:t>int</a:t>
            </a:r>
            <a:r>
              <a:rPr lang="en-US" altLang="zh-CN" dirty="0" smtClean="0"/>
              <a:t> </a:t>
            </a:r>
            <a:r>
              <a:rPr lang="en-US" altLang="zh-CN" dirty="0" err="1" smtClean="0"/>
              <a:t>n,int</a:t>
            </a:r>
            <a:r>
              <a:rPr lang="en-US" altLang="zh-CN" dirty="0" smtClean="0"/>
              <a:t> t)</a:t>
            </a:r>
          </a:p>
          <a:p>
            <a:pPr indent="1588">
              <a:lnSpc>
                <a:spcPct val="100000"/>
              </a:lnSpc>
              <a:spcBef>
                <a:spcPts val="600"/>
              </a:spcBef>
              <a:buNone/>
            </a:pPr>
            <a:r>
              <a:rPr lang="en-US" altLang="zh-CN" dirty="0" smtClean="0"/>
              <a:t>{	if(t+1&gt;n) sum++;	</a:t>
            </a:r>
            <a:r>
              <a:rPr lang="en-US" altLang="zh-CN" dirty="0" smtClean="0">
                <a:solidFill>
                  <a:srgbClr val="008000"/>
                </a:solidFill>
              </a:rPr>
              <a:t>//</a:t>
            </a:r>
            <a:r>
              <a:rPr lang="zh-CN" altLang="en-US" dirty="0" smtClean="0">
                <a:solidFill>
                  <a:srgbClr val="008000"/>
                </a:solidFill>
              </a:rPr>
              <a:t>可行方案数</a:t>
            </a:r>
            <a:endParaRPr lang="en-US" altLang="zh-CN" dirty="0" smtClean="0">
              <a:solidFill>
                <a:srgbClr val="008000"/>
              </a:solidFill>
            </a:endParaRPr>
          </a:p>
          <a:p>
            <a:pPr indent="1588">
              <a:lnSpc>
                <a:spcPct val="100000"/>
              </a:lnSpc>
              <a:spcBef>
                <a:spcPts val="600"/>
              </a:spcBef>
              <a:buNone/>
            </a:pPr>
            <a:r>
              <a:rPr lang="en-US" altLang="zh-CN" dirty="0" smtClean="0"/>
              <a:t>	else	for(</a:t>
            </a:r>
            <a:r>
              <a:rPr lang="en-US" altLang="zh-CN" dirty="0" err="1" smtClean="0"/>
              <a:t>i</a:t>
            </a:r>
            <a:r>
              <a:rPr lang="en-US" altLang="zh-CN" dirty="0" smtClean="0"/>
              <a:t>=0;i&lt;</a:t>
            </a:r>
            <a:r>
              <a:rPr lang="en-US" altLang="zh-CN" dirty="0" err="1" smtClean="0"/>
              <a:t>n;i</a:t>
            </a:r>
            <a:r>
              <a:rPr lang="en-US" altLang="zh-CN" dirty="0" smtClean="0"/>
              <a:t>++)</a:t>
            </a:r>
          </a:p>
          <a:p>
            <a:pPr indent="1588">
              <a:lnSpc>
                <a:spcPct val="100000"/>
              </a:lnSpc>
              <a:spcBef>
                <a:spcPts val="600"/>
              </a:spcBef>
              <a:buNone/>
            </a:pPr>
            <a:r>
              <a:rPr lang="en-US" altLang="zh-CN" dirty="0" smtClean="0"/>
              <a:t>		{	x[t]=</a:t>
            </a:r>
            <a:r>
              <a:rPr lang="en-US" altLang="zh-CN" dirty="0" err="1" smtClean="0"/>
              <a:t>i</a:t>
            </a:r>
            <a:r>
              <a:rPr lang="en-US" altLang="zh-CN" dirty="0" smtClean="0"/>
              <a:t>;</a:t>
            </a:r>
          </a:p>
          <a:p>
            <a:pPr indent="1588" algn="r">
              <a:lnSpc>
                <a:spcPct val="100000"/>
              </a:lnSpc>
              <a:spcBef>
                <a:spcPts val="600"/>
              </a:spcBef>
              <a:buNone/>
            </a:pPr>
            <a:r>
              <a:rPr lang="en-US" altLang="zh-CN" dirty="0" smtClean="0"/>
              <a:t>		if(Place(</a:t>
            </a:r>
            <a:r>
              <a:rPr lang="en-US" altLang="zh-CN" dirty="0" err="1" smtClean="0"/>
              <a:t>x,t</a:t>
            </a:r>
            <a:r>
              <a:rPr lang="en-US" altLang="zh-CN" dirty="0" smtClean="0"/>
              <a:t>))</a:t>
            </a:r>
            <a:r>
              <a:rPr lang="zh-CN" altLang="en-US" dirty="0" smtClean="0"/>
              <a:t> </a:t>
            </a:r>
            <a:r>
              <a:rPr lang="en-US" altLang="zh-CN" dirty="0" err="1" smtClean="0"/>
              <a:t>nQueen</a:t>
            </a:r>
            <a:r>
              <a:rPr lang="en-US" altLang="zh-CN" dirty="0" smtClean="0"/>
              <a:t>(x,n,t+1);</a:t>
            </a:r>
          </a:p>
          <a:p>
            <a:pPr indent="1588">
              <a:lnSpc>
                <a:spcPct val="100000"/>
              </a:lnSpc>
              <a:spcBef>
                <a:spcPts val="600"/>
              </a:spcBef>
              <a:buNone/>
            </a:pPr>
            <a:r>
              <a:rPr lang="en-US" altLang="zh-CN" dirty="0" smtClean="0"/>
              <a:t>		}</a:t>
            </a:r>
          </a:p>
          <a:p>
            <a:pPr indent="1588">
              <a:lnSpc>
                <a:spcPct val="100000"/>
              </a:lnSpc>
              <a:spcBef>
                <a:spcPts val="600"/>
              </a:spcBef>
              <a:buNone/>
            </a:pPr>
            <a:r>
              <a:rPr lang="en-US" altLang="zh-CN" dirty="0" smtClean="0"/>
              <a:t>}</a:t>
            </a:r>
            <a:r>
              <a:rPr lang="zh-CN" altLang="en-US" dirty="0" smtClean="0"/>
              <a:t> </a:t>
            </a:r>
            <a:r>
              <a:rPr lang="en-US" altLang="zh-CN" dirty="0" smtClean="0">
                <a:solidFill>
                  <a:srgbClr val="008000"/>
                </a:solidFill>
              </a:rPr>
              <a:t>//</a:t>
            </a:r>
            <a:r>
              <a:rPr lang="zh-CN" altLang="en-US" dirty="0" smtClean="0">
                <a:solidFill>
                  <a:srgbClr val="008000"/>
                </a:solidFill>
              </a:rPr>
              <a:t>算法的时间复杂度为</a:t>
            </a:r>
            <a:r>
              <a:rPr lang="en-US" altLang="zh-CN" dirty="0" smtClean="0">
                <a:solidFill>
                  <a:srgbClr val="008000"/>
                </a:solidFill>
              </a:rPr>
              <a:t>O(</a:t>
            </a:r>
            <a:r>
              <a:rPr lang="en-US" altLang="zh-CN" dirty="0" err="1" smtClean="0">
                <a:solidFill>
                  <a:srgbClr val="008000"/>
                </a:solidFill>
              </a:rPr>
              <a:t>n</a:t>
            </a:r>
            <a:r>
              <a:rPr lang="en-US" altLang="zh-CN" sz="3200" baseline="30000" dirty="0" err="1" smtClean="0">
                <a:solidFill>
                  <a:srgbClr val="008000"/>
                </a:solidFill>
              </a:rPr>
              <a:t>n</a:t>
            </a:r>
            <a:r>
              <a:rPr lang="en-US" altLang="zh-CN" dirty="0" smtClean="0">
                <a:solidFill>
                  <a:srgbClr val="008000"/>
                </a:solidFill>
              </a:rPr>
              <a:t>)</a:t>
            </a:r>
          </a:p>
        </p:txBody>
      </p:sp>
      <p:sp>
        <p:nvSpPr>
          <p:cNvPr id="190468" name="灯片编号占位符 6"/>
          <p:cNvSpPr>
            <a:spLocks noGrp="1"/>
          </p:cNvSpPr>
          <p:nvPr>
            <p:ph type="sldNum" sz="quarter" idx="10"/>
          </p:nvPr>
        </p:nvSpPr>
        <p:spPr>
          <a:noFill/>
        </p:spPr>
        <p:txBody>
          <a:bodyPr/>
          <a:lstStyle/>
          <a:p>
            <a:fld id="{3EDE6476-A436-451F-A0FD-DA687F166E5A}" type="slidenum">
              <a:rPr lang="zh-CN" altLang="en-US" smtClean="0"/>
              <a:pPr/>
              <a:t>165</a:t>
            </a:fld>
            <a:endParaRPr lang="en-US" altLang="zh-CN" smtClean="0"/>
          </a:p>
        </p:txBody>
      </p:sp>
    </p:spTree>
    <p:extLst>
      <p:ext uri="{BB962C8B-B14F-4D97-AF65-F5344CB8AC3E}">
        <p14:creationId xmlns:p14="http://schemas.microsoft.com/office/powerpoint/2010/main" val="3261335289"/>
      </p:ext>
    </p:extLst>
  </p:cSld>
  <p:clrMapOvr>
    <a:masterClrMapping/>
  </p:clrMapOvr>
  <p:transition/>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标题 3"/>
          <p:cNvSpPr>
            <a:spLocks noGrp="1"/>
          </p:cNvSpPr>
          <p:nvPr>
            <p:ph type="title"/>
          </p:nvPr>
        </p:nvSpPr>
        <p:spPr>
          <a:xfrm>
            <a:off x="1000125" y="274638"/>
            <a:ext cx="7215188" cy="1143000"/>
          </a:xfrm>
        </p:spPr>
        <p:txBody>
          <a:bodyPr/>
          <a:lstStyle/>
          <a:p>
            <a:r>
              <a:rPr lang="zh-CN" altLang="en-US" smtClean="0"/>
              <a:t>子集树</a:t>
            </a:r>
          </a:p>
        </p:txBody>
      </p:sp>
      <p:sp>
        <p:nvSpPr>
          <p:cNvPr id="190467" name="内容占位符 5"/>
          <p:cNvSpPr>
            <a:spLocks noGrp="1"/>
          </p:cNvSpPr>
          <p:nvPr>
            <p:ph idx="1"/>
          </p:nvPr>
        </p:nvSpPr>
        <p:spPr>
          <a:xfrm>
            <a:off x="1000125" y="1600200"/>
            <a:ext cx="7215188" cy="4525963"/>
          </a:xfrm>
        </p:spPr>
        <p:txBody>
          <a:bodyPr/>
          <a:lstStyle/>
          <a:p>
            <a:pPr indent="1588">
              <a:spcBef>
                <a:spcPts val="0"/>
              </a:spcBef>
              <a:buNone/>
            </a:pPr>
            <a:r>
              <a:rPr lang="en-US" altLang="zh-CN" dirty="0" smtClean="0">
                <a:solidFill>
                  <a:srgbClr val="008000"/>
                </a:solidFill>
              </a:rPr>
              <a:t>//</a:t>
            </a:r>
            <a:r>
              <a:rPr lang="zh-CN" altLang="en-US" dirty="0" smtClean="0">
                <a:solidFill>
                  <a:srgbClr val="008000"/>
                </a:solidFill>
              </a:rPr>
              <a:t>判断第</a:t>
            </a:r>
            <a:r>
              <a:rPr lang="en-US" altLang="zh-CN" dirty="0" smtClean="0">
                <a:solidFill>
                  <a:srgbClr val="008000"/>
                </a:solidFill>
              </a:rPr>
              <a:t>k</a:t>
            </a:r>
            <a:r>
              <a:rPr lang="zh-CN" altLang="en-US" dirty="0" smtClean="0">
                <a:solidFill>
                  <a:srgbClr val="008000"/>
                </a:solidFill>
              </a:rPr>
              <a:t>个皇后当前位置是否可行</a:t>
            </a:r>
            <a:endParaRPr lang="en-US" altLang="zh-CN" dirty="0" smtClean="0">
              <a:solidFill>
                <a:srgbClr val="008000"/>
              </a:solidFill>
            </a:endParaRPr>
          </a:p>
          <a:p>
            <a:pPr indent="1588">
              <a:spcBef>
                <a:spcPts val="0"/>
              </a:spcBef>
              <a:buNone/>
            </a:pPr>
            <a:r>
              <a:rPr lang="en-US" altLang="zh-CN" dirty="0" err="1" smtClean="0"/>
              <a:t>int</a:t>
            </a:r>
            <a:r>
              <a:rPr lang="en-US" altLang="zh-CN" dirty="0" smtClean="0"/>
              <a:t> Place(</a:t>
            </a:r>
            <a:r>
              <a:rPr lang="en-US" altLang="zh-CN" dirty="0" err="1" smtClean="0"/>
              <a:t>int</a:t>
            </a:r>
            <a:r>
              <a:rPr lang="en-US" altLang="zh-CN" dirty="0" smtClean="0"/>
              <a:t> x[],</a:t>
            </a:r>
            <a:r>
              <a:rPr lang="en-US" altLang="zh-CN" dirty="0" err="1" smtClean="0"/>
              <a:t>int</a:t>
            </a:r>
            <a:r>
              <a:rPr lang="en-US" altLang="zh-CN" dirty="0" smtClean="0"/>
              <a:t> k)</a:t>
            </a:r>
          </a:p>
          <a:p>
            <a:pPr indent="1588">
              <a:spcBef>
                <a:spcPts val="0"/>
              </a:spcBef>
              <a:buNone/>
            </a:pPr>
            <a:r>
              <a:rPr lang="en-US" altLang="zh-CN" dirty="0" smtClean="0"/>
              <a:t>{	for(</a:t>
            </a:r>
            <a:r>
              <a:rPr lang="en-US" altLang="zh-CN" dirty="0" err="1" smtClean="0"/>
              <a:t>int</a:t>
            </a:r>
            <a:r>
              <a:rPr lang="en-US" altLang="zh-CN" dirty="0" smtClean="0"/>
              <a:t> j=0;j&lt;</a:t>
            </a:r>
            <a:r>
              <a:rPr lang="en-US" altLang="zh-CN" dirty="0" err="1" smtClean="0"/>
              <a:t>k;j</a:t>
            </a:r>
            <a:r>
              <a:rPr lang="en-US" altLang="zh-CN" dirty="0" smtClean="0"/>
              <a:t>++)</a:t>
            </a:r>
          </a:p>
          <a:p>
            <a:pPr indent="1588">
              <a:spcBef>
                <a:spcPts val="0"/>
              </a:spcBef>
              <a:buNone/>
            </a:pPr>
            <a:r>
              <a:rPr lang="en-US" altLang="zh-CN" dirty="0" smtClean="0"/>
              <a:t>		if((abs(k-j)==abs(x[j]-x[k]))</a:t>
            </a:r>
          </a:p>
          <a:p>
            <a:pPr indent="1588">
              <a:spcBef>
                <a:spcPts val="0"/>
              </a:spcBef>
              <a:buNone/>
            </a:pPr>
            <a:r>
              <a:rPr lang="en-US" altLang="zh-CN" dirty="0" smtClean="0"/>
              <a:t>			||(x[j]==x[k])) return 0;</a:t>
            </a:r>
          </a:p>
          <a:p>
            <a:pPr indent="1588">
              <a:spcBef>
                <a:spcPts val="0"/>
              </a:spcBef>
              <a:buNone/>
            </a:pPr>
            <a:r>
              <a:rPr lang="en-US" altLang="zh-CN" dirty="0" smtClean="0"/>
              <a:t>	return 1;</a:t>
            </a:r>
          </a:p>
          <a:p>
            <a:pPr indent="1588">
              <a:spcBef>
                <a:spcPts val="0"/>
              </a:spcBef>
              <a:buNone/>
            </a:pPr>
            <a:r>
              <a:rPr lang="en-US" altLang="zh-CN" dirty="0" smtClean="0"/>
              <a:t>}</a:t>
            </a:r>
          </a:p>
        </p:txBody>
      </p:sp>
      <p:sp>
        <p:nvSpPr>
          <p:cNvPr id="190468" name="灯片编号占位符 6"/>
          <p:cNvSpPr>
            <a:spLocks noGrp="1"/>
          </p:cNvSpPr>
          <p:nvPr>
            <p:ph type="sldNum" sz="quarter" idx="10"/>
          </p:nvPr>
        </p:nvSpPr>
        <p:spPr>
          <a:noFill/>
        </p:spPr>
        <p:txBody>
          <a:bodyPr/>
          <a:lstStyle/>
          <a:p>
            <a:fld id="{3EDE6476-A436-451F-A0FD-DA687F166E5A}" type="slidenum">
              <a:rPr lang="zh-CN" altLang="en-US" smtClean="0"/>
              <a:pPr/>
              <a:t>166</a:t>
            </a:fld>
            <a:endParaRPr lang="en-US" altLang="zh-CN" smtClean="0"/>
          </a:p>
        </p:txBody>
      </p:sp>
    </p:spTree>
    <p:extLst>
      <p:ext uri="{BB962C8B-B14F-4D97-AF65-F5344CB8AC3E}">
        <p14:creationId xmlns:p14="http://schemas.microsoft.com/office/powerpoint/2010/main" val="3250679841"/>
      </p:ext>
    </p:extLst>
  </p:cSld>
  <p:clrMapOvr>
    <a:masterClrMapping/>
  </p:clrMapOvr>
  <p:transition/>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标题 3"/>
          <p:cNvSpPr>
            <a:spLocks noGrp="1"/>
          </p:cNvSpPr>
          <p:nvPr>
            <p:ph type="title"/>
          </p:nvPr>
        </p:nvSpPr>
        <p:spPr>
          <a:xfrm>
            <a:off x="1000125" y="274638"/>
            <a:ext cx="7215188" cy="1143000"/>
          </a:xfrm>
        </p:spPr>
        <p:txBody>
          <a:bodyPr/>
          <a:lstStyle/>
          <a:p>
            <a:r>
              <a:rPr lang="zh-CN" altLang="en-US" smtClean="0"/>
              <a:t>子集树</a:t>
            </a:r>
          </a:p>
        </p:txBody>
      </p:sp>
      <p:sp>
        <p:nvSpPr>
          <p:cNvPr id="191491" name="内容占位符 5"/>
          <p:cNvSpPr>
            <a:spLocks noGrp="1"/>
          </p:cNvSpPr>
          <p:nvPr>
            <p:ph idx="1"/>
          </p:nvPr>
        </p:nvSpPr>
        <p:spPr>
          <a:xfrm>
            <a:off x="1000125" y="1600200"/>
            <a:ext cx="7215188" cy="4525963"/>
          </a:xfrm>
        </p:spPr>
        <p:txBody>
          <a:bodyPr/>
          <a:lstStyle/>
          <a:p>
            <a:pPr marL="174625" indent="1588">
              <a:lnSpc>
                <a:spcPct val="100000"/>
              </a:lnSpc>
              <a:spcBef>
                <a:spcPts val="0"/>
              </a:spcBef>
              <a:buFont typeface="Wingdings" pitchFamily="2" charset="2"/>
              <a:buNone/>
            </a:pPr>
            <a:r>
              <a:rPr lang="zh-CN" altLang="en-US" dirty="0" smtClean="0">
                <a:solidFill>
                  <a:srgbClr val="008000"/>
                </a:solidFill>
              </a:rPr>
              <a:t>例</a:t>
            </a:r>
            <a:r>
              <a:rPr lang="en-US" altLang="zh-CN" dirty="0" smtClean="0">
                <a:solidFill>
                  <a:srgbClr val="008000"/>
                </a:solidFill>
              </a:rPr>
              <a:t>3-9</a:t>
            </a:r>
            <a:r>
              <a:rPr lang="zh-CN" altLang="en-US" dirty="0" smtClean="0">
                <a:solidFill>
                  <a:srgbClr val="008000"/>
                </a:solidFill>
              </a:rPr>
              <a:t>  </a:t>
            </a:r>
            <a:r>
              <a:rPr lang="zh-CN" altLang="en-US" dirty="0" smtClean="0"/>
              <a:t>背包问题递归算法。</a:t>
            </a:r>
          </a:p>
          <a:p>
            <a:pPr marL="174625" indent="1588">
              <a:lnSpc>
                <a:spcPct val="100000"/>
              </a:lnSpc>
              <a:spcBef>
                <a:spcPts val="0"/>
              </a:spcBef>
              <a:buFont typeface="Wingdings" pitchFamily="2" charset="2"/>
              <a:buNone/>
            </a:pPr>
            <a:r>
              <a:rPr lang="en-US" altLang="zh-CN" dirty="0" smtClean="0"/>
              <a:t>Knapsack(</a:t>
            </a:r>
            <a:r>
              <a:rPr lang="en-US" altLang="zh-CN" dirty="0" err="1" smtClean="0"/>
              <a:t>int</a:t>
            </a:r>
            <a:r>
              <a:rPr lang="en-US" altLang="zh-CN" dirty="0" smtClean="0"/>
              <a:t> </a:t>
            </a:r>
            <a:r>
              <a:rPr lang="en-US" altLang="zh-CN" dirty="0" err="1" smtClean="0"/>
              <a:t>n,int</a:t>
            </a:r>
            <a:r>
              <a:rPr lang="en-US" altLang="zh-CN" dirty="0" smtClean="0"/>
              <a:t> </a:t>
            </a:r>
            <a:r>
              <a:rPr lang="en-US" altLang="zh-CN" dirty="0" err="1" smtClean="0"/>
              <a:t>T,int</a:t>
            </a:r>
            <a:r>
              <a:rPr lang="en-US" altLang="zh-CN" dirty="0" smtClean="0"/>
              <a:t> k)</a:t>
            </a:r>
          </a:p>
          <a:p>
            <a:pPr marL="174625" indent="1588">
              <a:lnSpc>
                <a:spcPct val="100000"/>
              </a:lnSpc>
              <a:spcBef>
                <a:spcPts val="0"/>
              </a:spcBef>
              <a:buFont typeface="Wingdings" pitchFamily="2" charset="2"/>
              <a:buNone/>
            </a:pPr>
            <a:r>
              <a:rPr lang="en-US" altLang="zh-CN" dirty="0" smtClean="0"/>
              <a:t>{	if(w==T){</a:t>
            </a:r>
            <a:r>
              <a:rPr lang="zh-CN" altLang="en-US" dirty="0" smtClean="0"/>
              <a:t> </a:t>
            </a:r>
            <a:r>
              <a:rPr lang="en-US" altLang="zh-CN" dirty="0" err="1" smtClean="0"/>
              <a:t>printf</a:t>
            </a:r>
            <a:r>
              <a:rPr lang="en-US" altLang="zh-CN" dirty="0" smtClean="0"/>
              <a:t>(x</a:t>
            </a:r>
            <a:r>
              <a:rPr lang="en-US" altLang="zh-CN" sz="3200" baseline="-25000" dirty="0" smtClean="0"/>
              <a:t>1</a:t>
            </a:r>
            <a:r>
              <a:rPr lang="en-US" altLang="zh-CN" dirty="0" smtClean="0"/>
              <a:t>, …, </a:t>
            </a:r>
            <a:r>
              <a:rPr lang="en-US" altLang="zh-CN" dirty="0" err="1" smtClean="0"/>
              <a:t>x</a:t>
            </a:r>
            <a:r>
              <a:rPr lang="en-US" altLang="zh-CN" sz="3200" baseline="-25000" dirty="0" err="1" smtClean="0"/>
              <a:t>n</a:t>
            </a:r>
            <a:r>
              <a:rPr lang="en-US" altLang="zh-CN" dirty="0" smtClean="0"/>
              <a:t>); return;}</a:t>
            </a:r>
          </a:p>
          <a:p>
            <a:pPr marL="174625" indent="1588">
              <a:lnSpc>
                <a:spcPct val="100000"/>
              </a:lnSpc>
              <a:spcBef>
                <a:spcPts val="0"/>
              </a:spcBef>
              <a:buFont typeface="Wingdings" pitchFamily="2" charset="2"/>
              <a:buNone/>
            </a:pPr>
            <a:r>
              <a:rPr lang="en-US" altLang="zh-CN" dirty="0" smtClean="0"/>
              <a:t>	if(k&gt;n-1) return;</a:t>
            </a:r>
          </a:p>
          <a:p>
            <a:pPr marL="174625" indent="1588">
              <a:lnSpc>
                <a:spcPct val="100000"/>
              </a:lnSpc>
              <a:spcBef>
                <a:spcPts val="0"/>
              </a:spcBef>
              <a:buFont typeface="Wingdings" pitchFamily="2" charset="2"/>
              <a:buNone/>
            </a:pPr>
            <a:r>
              <a:rPr lang="en-US" altLang="zh-CN" dirty="0" smtClean="0"/>
              <a:t>	</a:t>
            </a:r>
            <a:r>
              <a:rPr lang="en-US" altLang="zh-CN" dirty="0" err="1" smtClean="0">
                <a:solidFill>
                  <a:srgbClr val="C00000"/>
                </a:solidFill>
              </a:rPr>
              <a:t>x</a:t>
            </a:r>
            <a:r>
              <a:rPr lang="en-US" altLang="zh-CN" sz="3200" baseline="-25000" dirty="0" err="1" smtClean="0">
                <a:solidFill>
                  <a:srgbClr val="C00000"/>
                </a:solidFill>
              </a:rPr>
              <a:t>k</a:t>
            </a:r>
            <a:r>
              <a:rPr lang="en-US" altLang="zh-CN" dirty="0" smtClean="0">
                <a:solidFill>
                  <a:srgbClr val="C00000"/>
                </a:solidFill>
              </a:rPr>
              <a:t>=0;</a:t>
            </a:r>
          </a:p>
          <a:p>
            <a:pPr marL="174625" indent="1588">
              <a:lnSpc>
                <a:spcPct val="100000"/>
              </a:lnSpc>
              <a:spcBef>
                <a:spcPts val="0"/>
              </a:spcBef>
              <a:buFont typeface="Wingdings" pitchFamily="2" charset="2"/>
              <a:buNone/>
            </a:pPr>
            <a:r>
              <a:rPr lang="en-US" altLang="zh-CN" dirty="0" smtClean="0">
                <a:solidFill>
                  <a:srgbClr val="C00000"/>
                </a:solidFill>
              </a:rPr>
              <a:t>	Knapsack(n,T,k+1);</a:t>
            </a:r>
          </a:p>
          <a:p>
            <a:pPr marL="174625" indent="1588">
              <a:lnSpc>
                <a:spcPct val="100000"/>
              </a:lnSpc>
              <a:spcBef>
                <a:spcPts val="0"/>
              </a:spcBef>
              <a:buFont typeface="Wingdings" pitchFamily="2" charset="2"/>
              <a:buNone/>
            </a:pPr>
            <a:r>
              <a:rPr lang="en-US" altLang="zh-CN" dirty="0" smtClean="0">
                <a:solidFill>
                  <a:srgbClr val="3333FF"/>
                </a:solidFill>
              </a:rPr>
              <a:t>	if(</a:t>
            </a:r>
            <a:r>
              <a:rPr lang="en-US" altLang="zh-CN" dirty="0" err="1" smtClean="0">
                <a:solidFill>
                  <a:srgbClr val="3333FF"/>
                </a:solidFill>
              </a:rPr>
              <a:t>w+w</a:t>
            </a:r>
            <a:r>
              <a:rPr lang="en-US" altLang="zh-CN" sz="3200" baseline="-25000" dirty="0" err="1" smtClean="0">
                <a:solidFill>
                  <a:srgbClr val="3333FF"/>
                </a:solidFill>
              </a:rPr>
              <a:t>k</a:t>
            </a:r>
            <a:r>
              <a:rPr lang="zh-CN" altLang="en-US" dirty="0" smtClean="0">
                <a:solidFill>
                  <a:srgbClr val="3333FF"/>
                </a:solidFill>
              </a:rPr>
              <a:t>≤</a:t>
            </a:r>
            <a:r>
              <a:rPr lang="en-US" altLang="zh-CN" dirty="0" smtClean="0">
                <a:solidFill>
                  <a:srgbClr val="3333FF"/>
                </a:solidFill>
              </a:rPr>
              <a:t>T){ </a:t>
            </a:r>
            <a:r>
              <a:rPr lang="en-US" altLang="zh-CN" dirty="0" err="1" smtClean="0">
                <a:solidFill>
                  <a:srgbClr val="3333FF"/>
                </a:solidFill>
              </a:rPr>
              <a:t>x</a:t>
            </a:r>
            <a:r>
              <a:rPr lang="en-US" altLang="zh-CN" baseline="-25000" dirty="0" err="1" smtClean="0">
                <a:solidFill>
                  <a:srgbClr val="3333FF"/>
                </a:solidFill>
              </a:rPr>
              <a:t>k</a:t>
            </a:r>
            <a:r>
              <a:rPr lang="en-US" altLang="zh-CN" dirty="0" smtClean="0">
                <a:solidFill>
                  <a:srgbClr val="3333FF"/>
                </a:solidFill>
              </a:rPr>
              <a:t>=1; w+=w</a:t>
            </a:r>
            <a:r>
              <a:rPr lang="en-US" altLang="zh-CN" baseline="-25000" dirty="0" smtClean="0">
                <a:solidFill>
                  <a:srgbClr val="3333FF"/>
                </a:solidFill>
              </a:rPr>
              <a:t>k</a:t>
            </a:r>
            <a:r>
              <a:rPr lang="en-US" altLang="zh-CN" dirty="0" smtClean="0">
                <a:solidFill>
                  <a:srgbClr val="3333FF"/>
                </a:solidFill>
              </a:rPr>
              <a:t>;</a:t>
            </a:r>
          </a:p>
          <a:p>
            <a:pPr marL="174625" indent="1588">
              <a:lnSpc>
                <a:spcPct val="100000"/>
              </a:lnSpc>
              <a:spcBef>
                <a:spcPts val="0"/>
              </a:spcBef>
              <a:buFont typeface="Wingdings" pitchFamily="2" charset="2"/>
              <a:buNone/>
            </a:pPr>
            <a:r>
              <a:rPr lang="en-US" altLang="zh-CN" dirty="0" smtClean="0">
                <a:solidFill>
                  <a:srgbClr val="3333FF"/>
                </a:solidFill>
              </a:rPr>
              <a:t>		Knapsack(n,T,k+1); w-=w</a:t>
            </a:r>
            <a:r>
              <a:rPr lang="en-US" altLang="zh-CN" baseline="-25000" dirty="0" smtClean="0">
                <a:solidFill>
                  <a:srgbClr val="3333FF"/>
                </a:solidFill>
              </a:rPr>
              <a:t>k</a:t>
            </a:r>
            <a:r>
              <a:rPr lang="en-US" altLang="zh-CN" dirty="0" smtClean="0">
                <a:solidFill>
                  <a:srgbClr val="3333FF"/>
                </a:solidFill>
              </a:rPr>
              <a:t>;</a:t>
            </a:r>
          </a:p>
          <a:p>
            <a:pPr marL="174625" indent="1588">
              <a:lnSpc>
                <a:spcPct val="100000"/>
              </a:lnSpc>
              <a:spcBef>
                <a:spcPts val="0"/>
              </a:spcBef>
              <a:buFont typeface="Wingdings" pitchFamily="2" charset="2"/>
              <a:buNone/>
            </a:pPr>
            <a:r>
              <a:rPr lang="en-US" altLang="zh-CN" dirty="0" smtClean="0">
                <a:solidFill>
                  <a:srgbClr val="3333FF"/>
                </a:solidFill>
              </a:rPr>
              <a:t>	}</a:t>
            </a:r>
          </a:p>
          <a:p>
            <a:pPr marL="174625" indent="1588">
              <a:lnSpc>
                <a:spcPct val="100000"/>
              </a:lnSpc>
              <a:spcBef>
                <a:spcPts val="0"/>
              </a:spcBef>
              <a:buFont typeface="Wingdings" pitchFamily="2" charset="2"/>
              <a:buNone/>
            </a:pPr>
            <a:r>
              <a:rPr lang="en-US" altLang="zh-CN" dirty="0" smtClean="0"/>
              <a:t>}</a:t>
            </a:r>
          </a:p>
        </p:txBody>
      </p:sp>
      <p:sp>
        <p:nvSpPr>
          <p:cNvPr id="191492" name="灯片编号占位符 6"/>
          <p:cNvSpPr>
            <a:spLocks noGrp="1"/>
          </p:cNvSpPr>
          <p:nvPr>
            <p:ph type="sldNum" sz="quarter" idx="10"/>
          </p:nvPr>
        </p:nvSpPr>
        <p:spPr>
          <a:noFill/>
        </p:spPr>
        <p:txBody>
          <a:bodyPr/>
          <a:lstStyle/>
          <a:p>
            <a:fld id="{63DD4F6B-FBE2-45B6-A006-976D7A1FCED3}" type="slidenum">
              <a:rPr lang="zh-CN" altLang="en-US" smtClean="0"/>
              <a:pPr/>
              <a:t>167</a:t>
            </a:fld>
            <a:endParaRPr lang="en-US" altLang="zh-CN" smtClean="0"/>
          </a:p>
        </p:txBody>
      </p:sp>
    </p:spTree>
    <p:extLst>
      <p:ext uri="{BB962C8B-B14F-4D97-AF65-F5344CB8AC3E}">
        <p14:creationId xmlns:p14="http://schemas.microsoft.com/office/powerpoint/2010/main" val="4096246558"/>
      </p:ext>
    </p:extLst>
  </p:cSld>
  <p:clrMapOvr>
    <a:masterClrMapping/>
  </p:clrMapOvr>
  <p:transition/>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标题 3"/>
          <p:cNvSpPr>
            <a:spLocks noGrp="1"/>
          </p:cNvSpPr>
          <p:nvPr>
            <p:ph type="title"/>
          </p:nvPr>
        </p:nvSpPr>
        <p:spPr>
          <a:xfrm>
            <a:off x="1000125" y="274638"/>
            <a:ext cx="7215188" cy="1143000"/>
          </a:xfrm>
        </p:spPr>
        <p:txBody>
          <a:bodyPr/>
          <a:lstStyle/>
          <a:p>
            <a:r>
              <a:rPr lang="zh-CN" altLang="en-US" smtClean="0"/>
              <a:t>排列树</a:t>
            </a:r>
          </a:p>
        </p:txBody>
      </p:sp>
      <p:sp>
        <p:nvSpPr>
          <p:cNvPr id="192515" name="内容占位符 6"/>
          <p:cNvSpPr>
            <a:spLocks noGrp="1"/>
          </p:cNvSpPr>
          <p:nvPr>
            <p:ph idx="1"/>
          </p:nvPr>
        </p:nvSpPr>
        <p:spPr>
          <a:xfrm>
            <a:off x="1000125" y="1385327"/>
            <a:ext cx="7215188" cy="4525963"/>
          </a:xfrm>
        </p:spPr>
        <p:txBody>
          <a:bodyPr/>
          <a:lstStyle/>
          <a:p>
            <a:pPr marL="457200" indent="-457200"/>
            <a:r>
              <a:rPr kumimoji="1" lang="zh-CN" altLang="en-US" dirty="0" smtClean="0">
                <a:latin typeface="楷体" pitchFamily="49" charset="-122"/>
              </a:rPr>
              <a:t>第</a:t>
            </a:r>
            <a:r>
              <a:rPr kumimoji="1" lang="en-US" altLang="zh-CN" dirty="0" err="1" smtClean="0">
                <a:latin typeface="楷体" pitchFamily="49" charset="-122"/>
              </a:rPr>
              <a:t>i</a:t>
            </a:r>
            <a:r>
              <a:rPr kumimoji="1" lang="zh-CN" altLang="en-US" dirty="0" smtClean="0">
                <a:latin typeface="楷体" pitchFamily="49" charset="-122"/>
              </a:rPr>
              <a:t>层分支结点都拥有跟其祖先结点都不同的</a:t>
            </a:r>
            <a:r>
              <a:rPr kumimoji="1" lang="en-US" altLang="zh-CN" dirty="0" smtClean="0">
                <a:latin typeface="楷体" pitchFamily="49" charset="-122"/>
              </a:rPr>
              <a:t>n-i+1</a:t>
            </a:r>
            <a:r>
              <a:rPr kumimoji="1" lang="zh-CN" altLang="en-US" dirty="0" smtClean="0">
                <a:latin typeface="楷体" pitchFamily="49" charset="-122"/>
              </a:rPr>
              <a:t>棵子树</a:t>
            </a:r>
            <a:r>
              <a:rPr kumimoji="1" lang="zh-CN" altLang="en-US" dirty="0" smtClean="0">
                <a:latin typeface="楷体" pitchFamily="49" charset="-122"/>
              </a:rPr>
              <a:t>。</a:t>
            </a:r>
            <a:endParaRPr kumimoji="1" lang="en-US" altLang="zh-CN" dirty="0" smtClean="0">
              <a:latin typeface="楷体" pitchFamily="49" charset="-122"/>
            </a:endParaRPr>
          </a:p>
          <a:p>
            <a:pPr marL="457200" indent="-457200"/>
            <a:r>
              <a:rPr kumimoji="1" lang="zh-CN" altLang="en-US" dirty="0" smtClean="0">
                <a:latin typeface="楷体" pitchFamily="49" charset="-122"/>
              </a:rPr>
              <a:t>解决</a:t>
            </a:r>
            <a:r>
              <a:rPr kumimoji="1" lang="en-US" altLang="zh-CN" dirty="0" smtClean="0">
                <a:latin typeface="楷体" pitchFamily="49" charset="-122"/>
              </a:rPr>
              <a:t>n</a:t>
            </a:r>
            <a:r>
              <a:rPr kumimoji="1" lang="zh-CN" altLang="en-US" dirty="0" smtClean="0">
                <a:latin typeface="楷体" pitchFamily="49" charset="-122"/>
              </a:rPr>
              <a:t>个数的全排列问题。</a:t>
            </a:r>
            <a:endParaRPr kumimoji="1" lang="en-US" altLang="zh-CN" dirty="0" smtClean="0">
              <a:latin typeface="楷体" pitchFamily="49" charset="-122"/>
            </a:endParaRPr>
          </a:p>
        </p:txBody>
      </p:sp>
      <p:sp>
        <p:nvSpPr>
          <p:cNvPr id="192516" name="灯片编号占位符 7"/>
          <p:cNvSpPr>
            <a:spLocks noGrp="1"/>
          </p:cNvSpPr>
          <p:nvPr>
            <p:ph type="sldNum" sz="quarter" idx="10"/>
          </p:nvPr>
        </p:nvSpPr>
        <p:spPr>
          <a:noFill/>
        </p:spPr>
        <p:txBody>
          <a:bodyPr/>
          <a:lstStyle/>
          <a:p>
            <a:fld id="{1B19938C-20E0-4764-8E91-6C516F65DA5E}" type="slidenum">
              <a:rPr lang="zh-CN" altLang="en-US" smtClean="0"/>
              <a:pPr/>
              <a:t>168</a:t>
            </a:fld>
            <a:endParaRPr lang="en-US" altLang="zh-CN" smtClean="0"/>
          </a:p>
        </p:txBody>
      </p:sp>
      <p:pic>
        <p:nvPicPr>
          <p:cNvPr id="192517" name="Picture 2"/>
          <p:cNvPicPr>
            <a:picLocks noChangeAspect="1" noChangeArrowheads="1"/>
          </p:cNvPicPr>
          <p:nvPr/>
        </p:nvPicPr>
        <p:blipFill>
          <a:blip r:embed="rId2" cstate="print"/>
          <a:srcRect/>
          <a:stretch>
            <a:fillRect/>
          </a:stretch>
        </p:blipFill>
        <p:spPr bwMode="auto">
          <a:xfrm>
            <a:off x="2071688" y="3349625"/>
            <a:ext cx="5072062" cy="3000375"/>
          </a:xfrm>
          <a:prstGeom prst="rect">
            <a:avLst/>
          </a:prstGeom>
          <a:noFill/>
          <a:ln w="9525">
            <a:noFill/>
            <a:miter lim="800000"/>
            <a:headEnd/>
            <a:tailEnd/>
          </a:ln>
        </p:spPr>
      </p:pic>
    </p:spTree>
    <p:extLst>
      <p:ext uri="{BB962C8B-B14F-4D97-AF65-F5344CB8AC3E}">
        <p14:creationId xmlns:p14="http://schemas.microsoft.com/office/powerpoint/2010/main" val="3502811766"/>
      </p:ext>
    </p:extLst>
  </p:cSld>
  <p:clrMapOvr>
    <a:masterClrMapping/>
  </p:clrMapOvr>
  <p:transition/>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标题 3"/>
          <p:cNvSpPr>
            <a:spLocks noGrp="1"/>
          </p:cNvSpPr>
          <p:nvPr>
            <p:ph type="title"/>
          </p:nvPr>
        </p:nvSpPr>
        <p:spPr>
          <a:xfrm>
            <a:off x="1000125" y="274638"/>
            <a:ext cx="7215188" cy="1143000"/>
          </a:xfrm>
        </p:spPr>
        <p:txBody>
          <a:bodyPr/>
          <a:lstStyle/>
          <a:p>
            <a:r>
              <a:rPr lang="zh-CN" altLang="en-US" smtClean="0"/>
              <a:t>排列树</a:t>
            </a:r>
          </a:p>
        </p:txBody>
      </p:sp>
      <p:sp>
        <p:nvSpPr>
          <p:cNvPr id="193539" name="内容占位符 5"/>
          <p:cNvSpPr>
            <a:spLocks noGrp="1"/>
          </p:cNvSpPr>
          <p:nvPr>
            <p:ph idx="1"/>
          </p:nvPr>
        </p:nvSpPr>
        <p:spPr>
          <a:xfrm>
            <a:off x="1000125" y="1600200"/>
            <a:ext cx="7215188" cy="4525963"/>
          </a:xfrm>
        </p:spPr>
        <p:txBody>
          <a:bodyPr/>
          <a:lstStyle/>
          <a:p>
            <a:pPr marL="174625" indent="1588">
              <a:lnSpc>
                <a:spcPct val="100000"/>
              </a:lnSpc>
              <a:spcBef>
                <a:spcPts val="300"/>
              </a:spcBef>
              <a:buFont typeface="Wingdings" pitchFamily="2" charset="2"/>
              <a:buNone/>
            </a:pPr>
            <a:r>
              <a:rPr kumimoji="1" lang="zh-CN" altLang="en-US" dirty="0" smtClean="0">
                <a:solidFill>
                  <a:srgbClr val="008000"/>
                </a:solidFill>
                <a:latin typeface="楷体" pitchFamily="49" charset="-122"/>
                <a:sym typeface="Wingdings" pitchFamily="2" charset="2"/>
              </a:rPr>
              <a:t>例</a:t>
            </a:r>
            <a:r>
              <a:rPr kumimoji="1" lang="en-US" altLang="zh-CN" dirty="0" smtClean="0">
                <a:solidFill>
                  <a:srgbClr val="008000"/>
                </a:solidFill>
                <a:latin typeface="楷体" pitchFamily="49" charset="-122"/>
                <a:sym typeface="Wingdings" pitchFamily="2" charset="2"/>
              </a:rPr>
              <a:t>3-10 </a:t>
            </a:r>
            <a:r>
              <a:rPr kumimoji="1" lang="zh-CN" altLang="en-US" dirty="0" smtClean="0">
                <a:solidFill>
                  <a:srgbClr val="008000"/>
                </a:solidFill>
                <a:latin typeface="楷体" pitchFamily="49" charset="-122"/>
                <a:sym typeface="Wingdings" pitchFamily="2" charset="2"/>
              </a:rPr>
              <a:t>  </a:t>
            </a:r>
            <a:r>
              <a:rPr lang="zh-CN" altLang="en-US" b="0" dirty="0" smtClean="0">
                <a:solidFill>
                  <a:schemeClr val="hlink"/>
                </a:solidFill>
                <a:latin typeface="楷体" pitchFamily="49" charset="-122"/>
              </a:rPr>
              <a:t>遍历排列树算法</a:t>
            </a:r>
            <a:r>
              <a:rPr lang="en-US" altLang="zh-CN" b="0" dirty="0" smtClean="0">
                <a:solidFill>
                  <a:schemeClr val="hlink"/>
                </a:solidFill>
                <a:latin typeface="楷体" pitchFamily="49" charset="-122"/>
              </a:rPr>
              <a:t>(</a:t>
            </a:r>
            <a:r>
              <a:rPr lang="zh-CN" altLang="en-US" b="0" dirty="0" smtClean="0">
                <a:solidFill>
                  <a:schemeClr val="hlink"/>
                </a:solidFill>
                <a:latin typeface="楷体" pitchFamily="49" charset="-122"/>
              </a:rPr>
              <a:t>输出全排列</a:t>
            </a:r>
            <a:r>
              <a:rPr lang="en-US" altLang="zh-CN" b="0" dirty="0" smtClean="0">
                <a:solidFill>
                  <a:schemeClr val="hlink"/>
                </a:solidFill>
                <a:latin typeface="楷体" pitchFamily="49" charset="-122"/>
              </a:rPr>
              <a:t>)</a:t>
            </a:r>
            <a:r>
              <a:rPr lang="zh-CN" altLang="en-US" b="0" dirty="0" smtClean="0">
                <a:solidFill>
                  <a:schemeClr val="hlink"/>
                </a:solidFill>
                <a:latin typeface="楷体" pitchFamily="49" charset="-122"/>
              </a:rPr>
              <a:t>。</a:t>
            </a:r>
            <a:endParaRPr lang="en-US" altLang="zh-CN" b="0" dirty="0" smtClean="0">
              <a:solidFill>
                <a:schemeClr val="hlink"/>
              </a:solidFill>
              <a:latin typeface="楷体" pitchFamily="49" charset="-122"/>
            </a:endParaRPr>
          </a:p>
          <a:p>
            <a:pPr marL="174625" indent="1588">
              <a:lnSpc>
                <a:spcPct val="100000"/>
              </a:lnSpc>
              <a:spcBef>
                <a:spcPts val="300"/>
              </a:spcBef>
              <a:buFont typeface="Wingdings" pitchFamily="2" charset="2"/>
              <a:buNone/>
            </a:pPr>
            <a:r>
              <a:rPr lang="en-US" altLang="zh-CN" dirty="0" err="1" smtClean="0"/>
              <a:t>FullArray</a:t>
            </a:r>
            <a:r>
              <a:rPr lang="en-US" altLang="zh-CN" dirty="0" smtClean="0"/>
              <a:t>(</a:t>
            </a:r>
            <a:r>
              <a:rPr lang="en-US" altLang="zh-CN" dirty="0" err="1" smtClean="0"/>
              <a:t>int</a:t>
            </a:r>
            <a:r>
              <a:rPr lang="en-US" altLang="zh-CN" dirty="0" smtClean="0"/>
              <a:t> </a:t>
            </a:r>
            <a:r>
              <a:rPr lang="en-US" altLang="zh-CN" dirty="0" err="1" smtClean="0"/>
              <a:t>n,int</a:t>
            </a:r>
            <a:r>
              <a:rPr lang="en-US" altLang="zh-CN" dirty="0" smtClean="0"/>
              <a:t> k)</a:t>
            </a:r>
          </a:p>
          <a:p>
            <a:pPr marL="174625" indent="1588">
              <a:lnSpc>
                <a:spcPct val="100000"/>
              </a:lnSpc>
              <a:spcBef>
                <a:spcPts val="300"/>
              </a:spcBef>
              <a:buFont typeface="Wingdings" pitchFamily="2" charset="2"/>
              <a:buNone/>
            </a:pPr>
            <a:r>
              <a:rPr lang="en-US" altLang="zh-CN" dirty="0" smtClean="0"/>
              <a:t>{	if(k&gt;n-1)</a:t>
            </a:r>
            <a:r>
              <a:rPr lang="zh-CN" altLang="en-US" dirty="0" smtClean="0"/>
              <a:t> </a:t>
            </a:r>
            <a:r>
              <a:rPr lang="en-US" altLang="zh-CN" dirty="0" err="1" smtClean="0"/>
              <a:t>printf</a:t>
            </a:r>
            <a:r>
              <a:rPr lang="en-US" altLang="zh-CN" dirty="0" smtClean="0"/>
              <a:t>(x[1], …, x[n]);</a:t>
            </a:r>
          </a:p>
          <a:p>
            <a:pPr marL="174625" indent="1588">
              <a:lnSpc>
                <a:spcPct val="100000"/>
              </a:lnSpc>
              <a:spcBef>
                <a:spcPts val="300"/>
              </a:spcBef>
              <a:buFont typeface="Wingdings" pitchFamily="2" charset="2"/>
              <a:buNone/>
            </a:pPr>
            <a:r>
              <a:rPr lang="en-US" altLang="zh-CN" dirty="0" smtClean="0"/>
              <a:t>	else for(</a:t>
            </a:r>
            <a:r>
              <a:rPr lang="en-US" altLang="zh-CN" dirty="0" err="1" smtClean="0"/>
              <a:t>i</a:t>
            </a:r>
            <a:r>
              <a:rPr lang="en-US" altLang="zh-CN" dirty="0" smtClean="0"/>
              <a:t>=</a:t>
            </a:r>
            <a:r>
              <a:rPr lang="en-US" altLang="zh-CN" dirty="0" err="1" smtClean="0"/>
              <a:t>k;i</a:t>
            </a:r>
            <a:r>
              <a:rPr lang="en-US" altLang="zh-CN" dirty="0" smtClean="0"/>
              <a:t>&lt;</a:t>
            </a:r>
            <a:r>
              <a:rPr lang="en-US" altLang="zh-CN" dirty="0" err="1" smtClean="0"/>
              <a:t>n;i</a:t>
            </a:r>
            <a:r>
              <a:rPr lang="en-US" altLang="zh-CN" dirty="0" smtClean="0"/>
              <a:t>++)</a:t>
            </a:r>
          </a:p>
          <a:p>
            <a:pPr marL="174625" indent="1588">
              <a:lnSpc>
                <a:spcPct val="100000"/>
              </a:lnSpc>
              <a:spcBef>
                <a:spcPts val="300"/>
              </a:spcBef>
              <a:buFont typeface="Wingdings" pitchFamily="2" charset="2"/>
              <a:buNone/>
            </a:pPr>
            <a:r>
              <a:rPr lang="en-US" altLang="zh-CN" dirty="0" smtClean="0"/>
              <a:t>	{	x[</a:t>
            </a:r>
            <a:r>
              <a:rPr lang="en-US" altLang="zh-CN" dirty="0" err="1" smtClean="0"/>
              <a:t>i</a:t>
            </a:r>
            <a:r>
              <a:rPr lang="en-US" altLang="zh-CN" dirty="0" smtClean="0"/>
              <a:t>]</a:t>
            </a:r>
            <a:r>
              <a:rPr lang="en-US" altLang="zh-CN" dirty="0" smtClean="0">
                <a:sym typeface="Wingdings" pitchFamily="2" charset="2"/>
              </a:rPr>
              <a:t></a:t>
            </a:r>
            <a:r>
              <a:rPr lang="en-US" altLang="zh-CN" dirty="0" smtClean="0"/>
              <a:t>x[k];</a:t>
            </a:r>
          </a:p>
          <a:p>
            <a:pPr marL="174625" indent="1588">
              <a:lnSpc>
                <a:spcPct val="100000"/>
              </a:lnSpc>
              <a:spcBef>
                <a:spcPts val="300"/>
              </a:spcBef>
              <a:buFont typeface="Wingdings" pitchFamily="2" charset="2"/>
              <a:buNone/>
            </a:pPr>
            <a:r>
              <a:rPr lang="en-US" altLang="zh-CN" dirty="0" smtClean="0"/>
              <a:t>		</a:t>
            </a:r>
            <a:r>
              <a:rPr lang="en-US" altLang="zh-CN" dirty="0" err="1" smtClean="0"/>
              <a:t>FullArray</a:t>
            </a:r>
            <a:r>
              <a:rPr lang="en-US" altLang="zh-CN" dirty="0" smtClean="0"/>
              <a:t>(n,k+1);</a:t>
            </a:r>
          </a:p>
          <a:p>
            <a:pPr marL="174625" indent="1588">
              <a:lnSpc>
                <a:spcPct val="100000"/>
              </a:lnSpc>
              <a:spcBef>
                <a:spcPts val="300"/>
              </a:spcBef>
              <a:buFont typeface="Wingdings" pitchFamily="2" charset="2"/>
              <a:buNone/>
            </a:pPr>
            <a:r>
              <a:rPr lang="en-US" altLang="zh-CN" dirty="0" smtClean="0"/>
              <a:t>		x[</a:t>
            </a:r>
            <a:r>
              <a:rPr lang="en-US" altLang="zh-CN" dirty="0" err="1" smtClean="0"/>
              <a:t>i</a:t>
            </a:r>
            <a:r>
              <a:rPr lang="en-US" altLang="zh-CN" dirty="0" smtClean="0"/>
              <a:t>]</a:t>
            </a:r>
            <a:r>
              <a:rPr lang="en-US" altLang="zh-CN" dirty="0" smtClean="0">
                <a:sym typeface="Wingdings" pitchFamily="2" charset="2"/>
              </a:rPr>
              <a:t></a:t>
            </a:r>
            <a:r>
              <a:rPr lang="en-US" altLang="zh-CN" dirty="0" smtClean="0"/>
              <a:t>x[k];</a:t>
            </a:r>
          </a:p>
          <a:p>
            <a:pPr marL="174625" indent="1588">
              <a:lnSpc>
                <a:spcPct val="100000"/>
              </a:lnSpc>
              <a:spcBef>
                <a:spcPts val="300"/>
              </a:spcBef>
              <a:buFont typeface="Wingdings" pitchFamily="2" charset="2"/>
              <a:buNone/>
            </a:pPr>
            <a:r>
              <a:rPr lang="en-US" altLang="zh-CN" dirty="0" smtClean="0"/>
              <a:t>	}</a:t>
            </a:r>
          </a:p>
          <a:p>
            <a:pPr marL="174625" indent="1588">
              <a:lnSpc>
                <a:spcPct val="100000"/>
              </a:lnSpc>
              <a:spcBef>
                <a:spcPts val="300"/>
              </a:spcBef>
              <a:buFont typeface="Wingdings" pitchFamily="2" charset="2"/>
              <a:buNone/>
            </a:pPr>
            <a:r>
              <a:rPr lang="en-US" altLang="zh-CN" dirty="0" smtClean="0"/>
              <a:t>} </a:t>
            </a:r>
            <a:r>
              <a:rPr lang="en-US" altLang="zh-CN" dirty="0" smtClean="0">
                <a:solidFill>
                  <a:srgbClr val="008000"/>
                </a:solidFill>
              </a:rPr>
              <a:t>//</a:t>
            </a:r>
            <a:r>
              <a:rPr lang="zh-CN" altLang="en-US" dirty="0" smtClean="0">
                <a:solidFill>
                  <a:srgbClr val="008000"/>
                </a:solidFill>
              </a:rPr>
              <a:t>算法时间复杂度为</a:t>
            </a:r>
            <a:r>
              <a:rPr lang="en-US" altLang="zh-CN" dirty="0" smtClean="0">
                <a:solidFill>
                  <a:srgbClr val="008000"/>
                </a:solidFill>
              </a:rPr>
              <a:t>O(n!)</a:t>
            </a:r>
          </a:p>
        </p:txBody>
      </p:sp>
      <p:sp>
        <p:nvSpPr>
          <p:cNvPr id="193540" name="灯片编号占位符 6"/>
          <p:cNvSpPr>
            <a:spLocks noGrp="1"/>
          </p:cNvSpPr>
          <p:nvPr>
            <p:ph type="sldNum" sz="quarter" idx="10"/>
          </p:nvPr>
        </p:nvSpPr>
        <p:spPr>
          <a:noFill/>
        </p:spPr>
        <p:txBody>
          <a:bodyPr/>
          <a:lstStyle/>
          <a:p>
            <a:fld id="{6280F3AF-C27B-4CD2-87EF-51C5D041007A}" type="slidenum">
              <a:rPr lang="zh-CN" altLang="en-US" smtClean="0"/>
              <a:pPr/>
              <a:t>169</a:t>
            </a:fld>
            <a:endParaRPr lang="en-US" altLang="zh-CN" smtClean="0"/>
          </a:p>
        </p:txBody>
      </p:sp>
    </p:spTree>
    <p:extLst>
      <p:ext uri="{BB962C8B-B14F-4D97-AF65-F5344CB8AC3E}">
        <p14:creationId xmlns:p14="http://schemas.microsoft.com/office/powerpoint/2010/main" val="2793447610"/>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1000125" y="274638"/>
            <a:ext cx="7215188" cy="1143000"/>
          </a:xfrm>
        </p:spPr>
        <p:txBody>
          <a:bodyPr/>
          <a:lstStyle/>
          <a:p>
            <a:pPr eaLnBrk="1" hangingPunct="1"/>
            <a:r>
              <a:rPr lang="zh-CN" altLang="en-US" smtClean="0"/>
              <a:t>二叉树</a:t>
            </a:r>
          </a:p>
        </p:txBody>
      </p:sp>
      <p:sp>
        <p:nvSpPr>
          <p:cNvPr id="19459" name="Rectangle 3"/>
          <p:cNvSpPr>
            <a:spLocks noGrp="1" noChangeArrowheads="1"/>
          </p:cNvSpPr>
          <p:nvPr>
            <p:ph idx="1"/>
          </p:nvPr>
        </p:nvSpPr>
        <p:spPr>
          <a:xfrm>
            <a:off x="1000125" y="1600200"/>
            <a:ext cx="7215188" cy="4525963"/>
          </a:xfrm>
        </p:spPr>
        <p:txBody>
          <a:bodyPr/>
          <a:lstStyle/>
          <a:p>
            <a:pPr eaLnBrk="1" hangingPunct="1"/>
            <a:r>
              <a:rPr lang="zh-CN" altLang="en-US" dirty="0" smtClean="0">
                <a:solidFill>
                  <a:srgbClr val="0000FF"/>
                </a:solidFill>
              </a:rPr>
              <a:t>二叉树</a:t>
            </a:r>
            <a:r>
              <a:rPr lang="zh-CN" altLang="en-US" dirty="0" smtClean="0"/>
              <a:t>：结点的度≤</a:t>
            </a:r>
            <a:r>
              <a:rPr lang="en-US" altLang="zh-CN" dirty="0" smtClean="0"/>
              <a:t>2</a:t>
            </a:r>
            <a:r>
              <a:rPr lang="zh-CN" altLang="en-US" dirty="0" smtClean="0"/>
              <a:t>的</a:t>
            </a:r>
            <a:r>
              <a:rPr lang="en-US" altLang="zh-CN" dirty="0" smtClean="0">
                <a:solidFill>
                  <a:srgbClr val="006600"/>
                </a:solidFill>
              </a:rPr>
              <a:t>(</a:t>
            </a:r>
            <a:r>
              <a:rPr lang="zh-CN" altLang="en-US" dirty="0" smtClean="0">
                <a:solidFill>
                  <a:srgbClr val="006600"/>
                </a:solidFill>
              </a:rPr>
              <a:t>有序</a:t>
            </a:r>
            <a:r>
              <a:rPr lang="en-US" altLang="zh-CN" dirty="0" smtClean="0">
                <a:solidFill>
                  <a:srgbClr val="006600"/>
                </a:solidFill>
              </a:rPr>
              <a:t>)</a:t>
            </a:r>
            <a:r>
              <a:rPr lang="zh-CN" altLang="en-US" dirty="0" smtClean="0"/>
              <a:t>树。</a:t>
            </a:r>
          </a:p>
          <a:p>
            <a:pPr eaLnBrk="1" hangingPunct="1">
              <a:buFont typeface="Wingdings" pitchFamily="2" charset="2"/>
              <a:buNone/>
            </a:pPr>
            <a:r>
              <a:rPr lang="zh-CN" altLang="en-US" dirty="0" smtClean="0">
                <a:solidFill>
                  <a:srgbClr val="008000"/>
                </a:solidFill>
              </a:rPr>
              <a:t> </a:t>
            </a:r>
            <a:r>
              <a:rPr lang="en-US" altLang="zh-CN" dirty="0" smtClean="0">
                <a:solidFill>
                  <a:srgbClr val="008000"/>
                </a:solidFill>
              </a:rPr>
              <a:t>——</a:t>
            </a:r>
            <a:r>
              <a:rPr lang="en-US" altLang="zh-CN" dirty="0" smtClean="0">
                <a:solidFill>
                  <a:srgbClr val="006600"/>
                </a:solidFill>
              </a:rPr>
              <a:t> </a:t>
            </a:r>
            <a:r>
              <a:rPr lang="zh-CN" altLang="en-US" dirty="0" smtClean="0"/>
              <a:t>二叉树中每个结点的子树最多</a:t>
            </a:r>
            <a:r>
              <a:rPr lang="en-US" altLang="zh-CN" dirty="0" smtClean="0"/>
              <a:t>2</a:t>
            </a:r>
            <a:r>
              <a:rPr lang="zh-CN" altLang="en-US" dirty="0" smtClean="0"/>
              <a:t>棵。</a:t>
            </a:r>
            <a:endParaRPr lang="en-US" altLang="zh-CN" dirty="0" smtClean="0"/>
          </a:p>
          <a:p>
            <a:pPr eaLnBrk="1" hangingPunct="1"/>
            <a:r>
              <a:rPr lang="zh-CN" altLang="en-US" dirty="0" smtClean="0"/>
              <a:t>二叉树的</a:t>
            </a:r>
            <a:r>
              <a:rPr lang="en-US" altLang="zh-CN" dirty="0" smtClean="0"/>
              <a:t>5</a:t>
            </a:r>
            <a:r>
              <a:rPr lang="zh-CN" altLang="en-US" dirty="0" smtClean="0"/>
              <a:t>种</a:t>
            </a:r>
            <a:r>
              <a:rPr lang="zh-CN" altLang="en-US" dirty="0" smtClean="0">
                <a:solidFill>
                  <a:srgbClr val="CC0000"/>
                </a:solidFill>
              </a:rPr>
              <a:t>基本形态</a:t>
            </a:r>
            <a:endParaRPr lang="zh-CN" altLang="en-US" dirty="0" smtClean="0"/>
          </a:p>
        </p:txBody>
      </p:sp>
      <p:sp>
        <p:nvSpPr>
          <p:cNvPr id="19460" name="灯片编号占位符 1"/>
          <p:cNvSpPr>
            <a:spLocks noGrp="1"/>
          </p:cNvSpPr>
          <p:nvPr>
            <p:ph type="sldNum" sz="quarter" idx="10"/>
          </p:nvPr>
        </p:nvSpPr>
        <p:spPr>
          <a:noFill/>
        </p:spPr>
        <p:txBody>
          <a:bodyPr/>
          <a:lstStyle/>
          <a:p>
            <a:fld id="{7BB56A64-BCDA-471B-AF72-1E7C06DB696C}" type="slidenum">
              <a:rPr lang="zh-CN" altLang="en-US" smtClean="0"/>
              <a:pPr/>
              <a:t>17</a:t>
            </a:fld>
            <a:endParaRPr lang="en-US" altLang="zh-CN" smtClean="0"/>
          </a:p>
        </p:txBody>
      </p:sp>
      <p:pic>
        <p:nvPicPr>
          <p:cNvPr id="142337" name="Picture 1"/>
          <p:cNvPicPr>
            <a:picLocks noChangeAspect="1" noChangeArrowheads="1"/>
          </p:cNvPicPr>
          <p:nvPr/>
        </p:nvPicPr>
        <p:blipFill>
          <a:blip r:embed="rId2" cstate="print"/>
          <a:srcRect/>
          <a:stretch>
            <a:fillRect/>
          </a:stretch>
        </p:blipFill>
        <p:spPr bwMode="auto">
          <a:xfrm>
            <a:off x="1571604" y="4214818"/>
            <a:ext cx="5905500" cy="1323975"/>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2"/>
          <p:cNvSpPr>
            <a:spLocks noGrp="1" noChangeArrowheads="1"/>
          </p:cNvSpPr>
          <p:nvPr>
            <p:ph type="title"/>
          </p:nvPr>
        </p:nvSpPr>
        <p:spPr>
          <a:xfrm>
            <a:off x="1000125" y="274638"/>
            <a:ext cx="7215188" cy="1143000"/>
          </a:xfrm>
        </p:spPr>
        <p:txBody>
          <a:bodyPr/>
          <a:lstStyle/>
          <a:p>
            <a:pPr eaLnBrk="1" hangingPunct="1"/>
            <a:r>
              <a:rPr lang="zh-CN" altLang="en-US" dirty="0" smtClean="0"/>
              <a:t>小结</a:t>
            </a:r>
          </a:p>
        </p:txBody>
      </p:sp>
      <p:sp>
        <p:nvSpPr>
          <p:cNvPr id="201731" name="Rectangle 3"/>
          <p:cNvSpPr>
            <a:spLocks noGrp="1" noChangeArrowheads="1"/>
          </p:cNvSpPr>
          <p:nvPr>
            <p:ph idx="1"/>
          </p:nvPr>
        </p:nvSpPr>
        <p:spPr>
          <a:xfrm>
            <a:off x="1000125" y="1600200"/>
            <a:ext cx="7215188" cy="4525963"/>
          </a:xfrm>
        </p:spPr>
        <p:txBody>
          <a:bodyPr/>
          <a:lstStyle/>
          <a:p>
            <a:pPr eaLnBrk="1" hangingPunct="1">
              <a:spcBef>
                <a:spcPts val="0"/>
              </a:spcBef>
              <a:buNone/>
            </a:pPr>
            <a:r>
              <a:rPr lang="zh-CN" altLang="en-US" dirty="0">
                <a:solidFill>
                  <a:srgbClr val="008000"/>
                </a:solidFill>
                <a:sym typeface="Wingdings"/>
              </a:rPr>
              <a:t></a:t>
            </a:r>
            <a:r>
              <a:rPr lang="zh-CN" altLang="en-US" dirty="0" smtClean="0"/>
              <a:t>树的存储结构</a:t>
            </a:r>
            <a:endParaRPr lang="en-US" altLang="zh-CN" dirty="0" smtClean="0"/>
          </a:p>
          <a:p>
            <a:pPr marL="457200" indent="-457200">
              <a:buFont typeface="Wingdings" panose="05000000000000000000" pitchFamily="2" charset="2"/>
              <a:buChar char="ü"/>
            </a:pPr>
            <a:r>
              <a:rPr lang="zh-CN" altLang="en-US" dirty="0">
                <a:solidFill>
                  <a:srgbClr val="3333FF"/>
                </a:solidFill>
                <a:latin typeface="楷体" panose="02010609060101010101" pitchFamily="49" charset="-122"/>
              </a:rPr>
              <a:t>树的</a:t>
            </a:r>
            <a:r>
              <a:rPr lang="zh-CN" altLang="en-US" dirty="0">
                <a:solidFill>
                  <a:srgbClr val="3333FF"/>
                </a:solidFill>
              </a:rPr>
              <a:t>双亲表示法</a:t>
            </a:r>
            <a:r>
              <a:rPr lang="zh-CN" altLang="en-US" dirty="0"/>
              <a:t>，用顺序表存储</a:t>
            </a:r>
            <a:r>
              <a:rPr lang="zh-CN" altLang="en-US" dirty="0" smtClean="0"/>
              <a:t>树结点</a:t>
            </a:r>
            <a:r>
              <a:rPr lang="zh-CN" altLang="en-US" dirty="0"/>
              <a:t>，每个结点包含数据域和指针域</a:t>
            </a:r>
            <a:r>
              <a:rPr lang="en-US" altLang="zh-CN" dirty="0"/>
              <a:t>(</a:t>
            </a:r>
            <a:r>
              <a:rPr lang="zh-CN" altLang="en-US" dirty="0"/>
              <a:t>双亲位置</a:t>
            </a:r>
            <a:r>
              <a:rPr lang="en-US" altLang="zh-CN" dirty="0"/>
              <a:t>)</a:t>
            </a:r>
            <a:r>
              <a:rPr lang="zh-CN" altLang="en-US" dirty="0"/>
              <a:t>。</a:t>
            </a:r>
            <a:endParaRPr lang="en-US" altLang="zh-CN" dirty="0"/>
          </a:p>
          <a:p>
            <a:pPr marL="457200" indent="-457200">
              <a:buFont typeface="Wingdings" panose="05000000000000000000" pitchFamily="2" charset="2"/>
              <a:buChar char="ü"/>
            </a:pPr>
            <a:r>
              <a:rPr lang="zh-CN" altLang="en-US" dirty="0">
                <a:solidFill>
                  <a:srgbClr val="3333FF"/>
                </a:solidFill>
                <a:latin typeface="楷体" panose="02010609060101010101" pitchFamily="49" charset="-122"/>
              </a:rPr>
              <a:t>树的孩子表示法</a:t>
            </a:r>
            <a:r>
              <a:rPr lang="zh-CN" altLang="en-US" dirty="0"/>
              <a:t>，每个结点建立</a:t>
            </a:r>
            <a:r>
              <a:rPr lang="en-US" altLang="zh-CN" dirty="0"/>
              <a:t>1</a:t>
            </a:r>
            <a:r>
              <a:rPr lang="zh-CN" altLang="en-US" dirty="0"/>
              <a:t>个链表，用于存储该结点的所有孩子结点。</a:t>
            </a:r>
            <a:endParaRPr lang="en-US" altLang="zh-CN" dirty="0"/>
          </a:p>
          <a:p>
            <a:pPr marL="457200" indent="-457200">
              <a:buFont typeface="Wingdings" panose="05000000000000000000" pitchFamily="2" charset="2"/>
              <a:buChar char="ü"/>
            </a:pPr>
            <a:r>
              <a:rPr lang="zh-CN" altLang="en-US" dirty="0">
                <a:solidFill>
                  <a:srgbClr val="3333FF"/>
                </a:solidFill>
                <a:latin typeface="楷体" panose="02010609060101010101" pitchFamily="49" charset="-122"/>
              </a:rPr>
              <a:t>树的孩子兄弟表示法</a:t>
            </a:r>
            <a:r>
              <a:rPr lang="zh-CN" altLang="en-US" dirty="0"/>
              <a:t>，用二叉树的存储结构表示树</a:t>
            </a:r>
            <a:r>
              <a:rPr lang="zh-CN" altLang="en-US" dirty="0" smtClean="0"/>
              <a:t>，</a:t>
            </a:r>
            <a:r>
              <a:rPr lang="zh-CN" altLang="en-US" dirty="0"/>
              <a:t>也</a:t>
            </a:r>
            <a:r>
              <a:rPr lang="zh-CN" altLang="en-US" dirty="0" smtClean="0"/>
              <a:t>称为树的二叉链表。</a:t>
            </a:r>
            <a:endParaRPr lang="zh-CN" altLang="en-US" dirty="0"/>
          </a:p>
        </p:txBody>
      </p:sp>
      <p:sp>
        <p:nvSpPr>
          <p:cNvPr id="201732" name="灯片编号占位符 1"/>
          <p:cNvSpPr>
            <a:spLocks noGrp="1"/>
          </p:cNvSpPr>
          <p:nvPr>
            <p:ph type="sldNum" sz="quarter" idx="10"/>
          </p:nvPr>
        </p:nvSpPr>
        <p:spPr>
          <a:noFill/>
        </p:spPr>
        <p:txBody>
          <a:bodyPr/>
          <a:lstStyle/>
          <a:p>
            <a:fld id="{A423DDCC-2A81-4F5A-8A79-5388ACD9A875}" type="slidenum">
              <a:rPr lang="zh-CN" altLang="en-US" smtClean="0"/>
              <a:pPr/>
              <a:t>170</a:t>
            </a:fld>
            <a:endParaRPr lang="en-US" altLang="zh-CN" smtClean="0"/>
          </a:p>
        </p:txBody>
      </p:sp>
    </p:spTree>
    <p:extLst>
      <p:ext uri="{BB962C8B-B14F-4D97-AF65-F5344CB8AC3E}">
        <p14:creationId xmlns:p14="http://schemas.microsoft.com/office/powerpoint/2010/main" val="1372964012"/>
      </p:ext>
    </p:extLst>
  </p:cSld>
  <p:clrMapOvr>
    <a:masterClrMapping/>
  </p:clrMapOvr>
  <p:transition/>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2"/>
          <p:cNvSpPr>
            <a:spLocks noGrp="1" noChangeArrowheads="1"/>
          </p:cNvSpPr>
          <p:nvPr>
            <p:ph type="title"/>
          </p:nvPr>
        </p:nvSpPr>
        <p:spPr>
          <a:xfrm>
            <a:off x="1000125" y="274638"/>
            <a:ext cx="7215188" cy="1143000"/>
          </a:xfrm>
        </p:spPr>
        <p:txBody>
          <a:bodyPr/>
          <a:lstStyle/>
          <a:p>
            <a:pPr eaLnBrk="1" hangingPunct="1"/>
            <a:r>
              <a:rPr lang="zh-CN" altLang="en-US" dirty="0" smtClean="0"/>
              <a:t>小结</a:t>
            </a:r>
          </a:p>
        </p:txBody>
      </p:sp>
      <p:sp>
        <p:nvSpPr>
          <p:cNvPr id="201731" name="Rectangle 3"/>
          <p:cNvSpPr>
            <a:spLocks noGrp="1" noChangeArrowheads="1"/>
          </p:cNvSpPr>
          <p:nvPr>
            <p:ph idx="1"/>
          </p:nvPr>
        </p:nvSpPr>
        <p:spPr>
          <a:xfrm>
            <a:off x="1000125" y="1600200"/>
            <a:ext cx="7215188" cy="4525963"/>
          </a:xfrm>
        </p:spPr>
        <p:txBody>
          <a:bodyPr/>
          <a:lstStyle/>
          <a:p>
            <a:pPr eaLnBrk="1" hangingPunct="1">
              <a:spcBef>
                <a:spcPts val="0"/>
              </a:spcBef>
              <a:buNone/>
            </a:pPr>
            <a:r>
              <a:rPr lang="zh-CN" altLang="en-US" sz="3200" dirty="0" smtClean="0">
                <a:solidFill>
                  <a:srgbClr val="008000"/>
                </a:solidFill>
                <a:sym typeface="Wingdings"/>
              </a:rPr>
              <a:t></a:t>
            </a:r>
            <a:r>
              <a:rPr lang="zh-CN" altLang="en-US" sz="3200" dirty="0" smtClean="0">
                <a:sym typeface="Wingdings"/>
              </a:rPr>
              <a:t>用</a:t>
            </a:r>
            <a:r>
              <a:rPr lang="zh-CN" altLang="en-US" sz="3200" dirty="0" smtClean="0"/>
              <a:t>树</a:t>
            </a:r>
            <a:r>
              <a:rPr lang="zh-CN" altLang="en-US" sz="3200" dirty="0"/>
              <a:t>的孩子兄弟表示</a:t>
            </a:r>
            <a:r>
              <a:rPr lang="zh-CN" altLang="en-US" sz="3200" dirty="0" smtClean="0"/>
              <a:t>法描述组织机构，其算法框架如下：</a:t>
            </a:r>
            <a:endParaRPr lang="en-US" altLang="zh-CN" sz="3200" dirty="0" smtClean="0"/>
          </a:p>
          <a:p>
            <a:pPr eaLnBrk="1" hangingPunct="1">
              <a:spcBef>
                <a:spcPts val="0"/>
              </a:spcBef>
              <a:buNone/>
            </a:pPr>
            <a:endParaRPr lang="en-US" altLang="zh-CN" sz="3200" dirty="0" smtClean="0"/>
          </a:p>
        </p:txBody>
      </p:sp>
      <p:sp>
        <p:nvSpPr>
          <p:cNvPr id="201732" name="灯片编号占位符 1"/>
          <p:cNvSpPr>
            <a:spLocks noGrp="1"/>
          </p:cNvSpPr>
          <p:nvPr>
            <p:ph type="sldNum" sz="quarter" idx="10"/>
          </p:nvPr>
        </p:nvSpPr>
        <p:spPr>
          <a:noFill/>
        </p:spPr>
        <p:txBody>
          <a:bodyPr/>
          <a:lstStyle/>
          <a:p>
            <a:fld id="{A423DDCC-2A81-4F5A-8A79-5388ACD9A875}" type="slidenum">
              <a:rPr lang="zh-CN" altLang="en-US" smtClean="0"/>
              <a:pPr/>
              <a:t>171</a:t>
            </a:fld>
            <a:endParaRPr lang="en-US" altLang="zh-CN" smtClean="0"/>
          </a:p>
        </p:txBody>
      </p:sp>
      <p:grpSp>
        <p:nvGrpSpPr>
          <p:cNvPr id="6" name="组合 5"/>
          <p:cNvGrpSpPr/>
          <p:nvPr/>
        </p:nvGrpSpPr>
        <p:grpSpPr>
          <a:xfrm>
            <a:off x="2215374" y="2708920"/>
            <a:ext cx="5668994" cy="3744416"/>
            <a:chOff x="1892714" y="1196752"/>
            <a:chExt cx="5957026" cy="4176464"/>
          </a:xfrm>
        </p:grpSpPr>
        <p:sp>
          <p:nvSpPr>
            <p:cNvPr id="7" name="矩形 6"/>
            <p:cNvSpPr/>
            <p:nvPr/>
          </p:nvSpPr>
          <p:spPr>
            <a:xfrm>
              <a:off x="2987824" y="2564904"/>
              <a:ext cx="3744416" cy="50405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tx1"/>
                  </a:solidFill>
                  <a:latin typeface="楷体" pitchFamily="49" charset="-122"/>
                  <a:ea typeface="楷体" pitchFamily="49" charset="-122"/>
                </a:rPr>
                <a:t>建立树的根结点</a:t>
              </a:r>
            </a:p>
          </p:txBody>
        </p:sp>
        <p:sp>
          <p:nvSpPr>
            <p:cNvPr id="8" name="矩形 7"/>
            <p:cNvSpPr/>
            <p:nvPr/>
          </p:nvSpPr>
          <p:spPr>
            <a:xfrm>
              <a:off x="1892714" y="3501008"/>
              <a:ext cx="5957026" cy="50405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tx1"/>
                  </a:solidFill>
                  <a:latin typeface="楷体" pitchFamily="49" charset="-122"/>
                  <a:ea typeface="楷体" pitchFamily="49" charset="-122"/>
                </a:rPr>
                <a:t>建立树的孩子兄弟表示法存储结构</a:t>
              </a:r>
            </a:p>
          </p:txBody>
        </p:sp>
        <p:sp>
          <p:nvSpPr>
            <p:cNvPr id="9" name="矩形 8"/>
            <p:cNvSpPr/>
            <p:nvPr/>
          </p:nvSpPr>
          <p:spPr>
            <a:xfrm>
              <a:off x="2411760" y="4437112"/>
              <a:ext cx="4896544" cy="50405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smtClean="0">
                  <a:solidFill>
                    <a:schemeClr val="tx1"/>
                  </a:solidFill>
                  <a:latin typeface="楷体" pitchFamily="49" charset="-122"/>
                  <a:ea typeface="楷体" pitchFamily="49" charset="-122"/>
                </a:rPr>
                <a:t>遍历显示组织</a:t>
              </a:r>
              <a:r>
                <a:rPr lang="zh-CN" altLang="en-US" sz="2400" b="1" dirty="0">
                  <a:solidFill>
                    <a:schemeClr val="tx1"/>
                  </a:solidFill>
                  <a:latin typeface="楷体" pitchFamily="49" charset="-122"/>
                  <a:ea typeface="楷体" pitchFamily="49" charset="-122"/>
                </a:rPr>
                <a:t>机构</a:t>
              </a:r>
            </a:p>
          </p:txBody>
        </p:sp>
        <p:sp>
          <p:nvSpPr>
            <p:cNvPr id="10" name="矩形 9"/>
            <p:cNvSpPr/>
            <p:nvPr/>
          </p:nvSpPr>
          <p:spPr>
            <a:xfrm>
              <a:off x="2704411" y="1628800"/>
              <a:ext cx="4237330" cy="50405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tx1"/>
                  </a:solidFill>
                  <a:latin typeface="楷体" pitchFamily="49" charset="-122"/>
                  <a:ea typeface="楷体" pitchFamily="49" charset="-122"/>
                </a:rPr>
                <a:t>构造栈</a:t>
              </a:r>
              <a:r>
                <a:rPr lang="en-US" altLang="zh-CN" sz="2400" b="1" dirty="0">
                  <a:solidFill>
                    <a:schemeClr val="tx1"/>
                  </a:solidFill>
                  <a:latin typeface="楷体" pitchFamily="49" charset="-122"/>
                  <a:ea typeface="楷体" pitchFamily="49" charset="-122"/>
                </a:rPr>
                <a:t>S</a:t>
              </a:r>
              <a:r>
                <a:rPr lang="zh-CN" altLang="en-US" sz="2400" b="1" dirty="0">
                  <a:solidFill>
                    <a:schemeClr val="tx1"/>
                  </a:solidFill>
                  <a:latin typeface="楷体" pitchFamily="49" charset="-122"/>
                  <a:ea typeface="楷体" pitchFamily="49" charset="-122"/>
                </a:rPr>
                <a:t>及其基本操作</a:t>
              </a:r>
            </a:p>
          </p:txBody>
        </p:sp>
        <p:cxnSp>
          <p:nvCxnSpPr>
            <p:cNvPr id="11" name="直接箭头连接符 10"/>
            <p:cNvCxnSpPr>
              <a:stCxn id="10" idx="2"/>
              <a:endCxn id="7" idx="0"/>
            </p:cNvCxnSpPr>
            <p:nvPr/>
          </p:nvCxnSpPr>
          <p:spPr>
            <a:xfrm>
              <a:off x="4823076" y="2132855"/>
              <a:ext cx="0" cy="432049"/>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a:off x="4860032" y="3068960"/>
              <a:ext cx="0" cy="43204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a:off x="4860032" y="4005064"/>
              <a:ext cx="0" cy="43204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a:off x="4860032" y="4941168"/>
              <a:ext cx="0" cy="43204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a:off x="4812777" y="1196752"/>
              <a:ext cx="0" cy="43204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74270398"/>
      </p:ext>
    </p:extLst>
  </p:cSld>
  <p:clrMapOvr>
    <a:masterClrMapping/>
  </p:clrMapOvr>
  <p:transition/>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2"/>
          <p:cNvSpPr>
            <a:spLocks noGrp="1" noChangeArrowheads="1"/>
          </p:cNvSpPr>
          <p:nvPr>
            <p:ph type="title"/>
          </p:nvPr>
        </p:nvSpPr>
        <p:spPr>
          <a:xfrm>
            <a:off x="1000125" y="274638"/>
            <a:ext cx="7215188" cy="1143000"/>
          </a:xfrm>
        </p:spPr>
        <p:txBody>
          <a:bodyPr/>
          <a:lstStyle/>
          <a:p>
            <a:pPr eaLnBrk="1" hangingPunct="1"/>
            <a:r>
              <a:rPr lang="zh-CN" altLang="en-US" dirty="0" smtClean="0"/>
              <a:t>小结</a:t>
            </a:r>
          </a:p>
        </p:txBody>
      </p:sp>
      <p:sp>
        <p:nvSpPr>
          <p:cNvPr id="201731" name="Rectangle 3"/>
          <p:cNvSpPr>
            <a:spLocks noGrp="1" noChangeArrowheads="1"/>
          </p:cNvSpPr>
          <p:nvPr>
            <p:ph idx="1"/>
          </p:nvPr>
        </p:nvSpPr>
        <p:spPr>
          <a:xfrm>
            <a:off x="1000125" y="1600200"/>
            <a:ext cx="7215188" cy="4525963"/>
          </a:xfrm>
        </p:spPr>
        <p:txBody>
          <a:bodyPr/>
          <a:lstStyle/>
          <a:p>
            <a:pPr eaLnBrk="1" hangingPunct="1">
              <a:spcBef>
                <a:spcPts val="0"/>
              </a:spcBef>
              <a:buNone/>
            </a:pPr>
            <a:r>
              <a:rPr lang="zh-CN" altLang="en-US" dirty="0" smtClean="0">
                <a:solidFill>
                  <a:srgbClr val="008000"/>
                </a:solidFill>
                <a:sym typeface="Wingdings"/>
              </a:rPr>
              <a:t></a:t>
            </a:r>
            <a:r>
              <a:rPr lang="zh-CN" altLang="en-US" dirty="0" smtClean="0">
                <a:sym typeface="Wingdings"/>
              </a:rPr>
              <a:t>子集树</a:t>
            </a:r>
            <a:endParaRPr lang="en-US" altLang="zh-CN" dirty="0" smtClean="0">
              <a:sym typeface="Wingdings"/>
            </a:endParaRPr>
          </a:p>
          <a:p>
            <a:pPr eaLnBrk="1" hangingPunct="1">
              <a:spcBef>
                <a:spcPts val="0"/>
              </a:spcBef>
              <a:buNone/>
            </a:pPr>
            <a:r>
              <a:rPr kumimoji="1" lang="zh-CN" altLang="en-US" dirty="0">
                <a:latin typeface="楷体" pitchFamily="49" charset="-122"/>
              </a:rPr>
              <a:t>所有的分支结点都含有相同个数的子树。</a:t>
            </a:r>
            <a:endParaRPr kumimoji="1" lang="en-US" altLang="zh-CN" dirty="0">
              <a:latin typeface="楷体" pitchFamily="49" charset="-122"/>
            </a:endParaRPr>
          </a:p>
          <a:p>
            <a:pPr eaLnBrk="1" hangingPunct="1">
              <a:spcBef>
                <a:spcPts val="0"/>
              </a:spcBef>
              <a:buNone/>
            </a:pPr>
            <a:r>
              <a:rPr lang="zh-CN" altLang="en-US" dirty="0" smtClean="0">
                <a:latin typeface="楷体" pitchFamily="49" charset="-122"/>
                <a:sym typeface="Wingdings"/>
              </a:rPr>
              <a:t>时间复制度一般为</a:t>
            </a:r>
            <a:r>
              <a:rPr lang="en-US" altLang="zh-CN" dirty="0" smtClean="0">
                <a:latin typeface="楷体" pitchFamily="49" charset="-122"/>
                <a:sym typeface="Wingdings"/>
              </a:rPr>
              <a:t>O(</a:t>
            </a:r>
            <a:r>
              <a:rPr lang="en-US" altLang="zh-CN" dirty="0" err="1" smtClean="0">
                <a:latin typeface="楷体" pitchFamily="49" charset="-122"/>
                <a:sym typeface="Wingdings"/>
              </a:rPr>
              <a:t>m</a:t>
            </a:r>
            <a:r>
              <a:rPr lang="en-US" altLang="zh-CN" baseline="30000" dirty="0" err="1" smtClean="0">
                <a:latin typeface="楷体" pitchFamily="49" charset="-122"/>
                <a:sym typeface="Wingdings"/>
              </a:rPr>
              <a:t>n</a:t>
            </a:r>
            <a:r>
              <a:rPr lang="en-US" altLang="zh-CN" dirty="0" smtClean="0">
                <a:latin typeface="楷体" pitchFamily="49" charset="-122"/>
                <a:sym typeface="Wingdings"/>
              </a:rPr>
              <a:t>)</a:t>
            </a:r>
            <a:r>
              <a:rPr lang="zh-CN" altLang="en-US" dirty="0" smtClean="0">
                <a:latin typeface="楷体" pitchFamily="49" charset="-122"/>
                <a:sym typeface="Wingdings"/>
              </a:rPr>
              <a:t>。</a:t>
            </a:r>
            <a:endParaRPr lang="en-US" altLang="zh-CN" dirty="0" smtClean="0">
              <a:latin typeface="楷体" pitchFamily="49" charset="-122"/>
              <a:sym typeface="Wingdings"/>
            </a:endParaRPr>
          </a:p>
          <a:p>
            <a:pPr eaLnBrk="1" hangingPunct="1">
              <a:spcBef>
                <a:spcPts val="0"/>
              </a:spcBef>
              <a:buNone/>
            </a:pPr>
            <a:r>
              <a:rPr lang="zh-CN" altLang="en-US" dirty="0">
                <a:solidFill>
                  <a:srgbClr val="008000"/>
                </a:solidFill>
                <a:latin typeface="楷体" pitchFamily="49" charset="-122"/>
                <a:sym typeface="Wingdings"/>
              </a:rPr>
              <a:t></a:t>
            </a:r>
            <a:r>
              <a:rPr lang="zh-CN" altLang="en-US" dirty="0" smtClean="0">
                <a:latin typeface="楷体" pitchFamily="49" charset="-122"/>
                <a:sym typeface="Wingdings"/>
              </a:rPr>
              <a:t>排列树</a:t>
            </a:r>
            <a:endParaRPr lang="en-US" altLang="zh-CN" dirty="0" smtClean="0">
              <a:latin typeface="楷体" pitchFamily="49" charset="-122"/>
            </a:endParaRPr>
          </a:p>
          <a:p>
            <a:pPr eaLnBrk="1" hangingPunct="1">
              <a:spcBef>
                <a:spcPts val="0"/>
              </a:spcBef>
              <a:buNone/>
            </a:pPr>
            <a:r>
              <a:rPr kumimoji="1" lang="zh-CN" altLang="en-US" dirty="0">
                <a:latin typeface="楷体" pitchFamily="49" charset="-122"/>
              </a:rPr>
              <a:t>第</a:t>
            </a:r>
            <a:r>
              <a:rPr kumimoji="1" lang="en-US" altLang="zh-CN" dirty="0" err="1">
                <a:latin typeface="楷体" pitchFamily="49" charset="-122"/>
              </a:rPr>
              <a:t>i</a:t>
            </a:r>
            <a:r>
              <a:rPr kumimoji="1" lang="zh-CN" altLang="en-US" dirty="0">
                <a:latin typeface="楷体" pitchFamily="49" charset="-122"/>
              </a:rPr>
              <a:t>层分支结点都拥有跟其祖先结点都不同的</a:t>
            </a:r>
            <a:r>
              <a:rPr kumimoji="1" lang="en-US" altLang="zh-CN" dirty="0">
                <a:latin typeface="楷体" pitchFamily="49" charset="-122"/>
              </a:rPr>
              <a:t>n-i+1</a:t>
            </a:r>
            <a:r>
              <a:rPr kumimoji="1" lang="zh-CN" altLang="en-US" dirty="0">
                <a:latin typeface="楷体" pitchFamily="49" charset="-122"/>
              </a:rPr>
              <a:t>棵子树</a:t>
            </a:r>
            <a:r>
              <a:rPr kumimoji="1" lang="zh-CN" altLang="en-US" dirty="0" smtClean="0">
                <a:latin typeface="楷体" pitchFamily="49" charset="-122"/>
              </a:rPr>
              <a:t>。</a:t>
            </a:r>
            <a:endParaRPr kumimoji="1" lang="en-US" altLang="zh-CN" dirty="0" smtClean="0">
              <a:latin typeface="楷体" pitchFamily="49" charset="-122"/>
            </a:endParaRPr>
          </a:p>
          <a:p>
            <a:pPr eaLnBrk="1" hangingPunct="1">
              <a:spcBef>
                <a:spcPts val="0"/>
              </a:spcBef>
              <a:buNone/>
            </a:pPr>
            <a:r>
              <a:rPr lang="zh-CN" altLang="en-US" dirty="0" smtClean="0">
                <a:latin typeface="楷体" pitchFamily="49" charset="-122"/>
                <a:sym typeface="Wingdings"/>
              </a:rPr>
              <a:t>时间</a:t>
            </a:r>
            <a:r>
              <a:rPr lang="zh-CN" altLang="en-US" dirty="0">
                <a:latin typeface="楷体" pitchFamily="49" charset="-122"/>
                <a:sym typeface="Wingdings"/>
              </a:rPr>
              <a:t>复制度一般为</a:t>
            </a:r>
            <a:r>
              <a:rPr lang="en-US" altLang="zh-CN" dirty="0" smtClean="0">
                <a:latin typeface="楷体" pitchFamily="49" charset="-122"/>
                <a:sym typeface="Wingdings"/>
              </a:rPr>
              <a:t>O(n!)</a:t>
            </a:r>
            <a:r>
              <a:rPr lang="zh-CN" altLang="en-US" dirty="0" smtClean="0">
                <a:latin typeface="楷体" pitchFamily="49" charset="-122"/>
                <a:sym typeface="Wingdings"/>
              </a:rPr>
              <a:t>。</a:t>
            </a:r>
            <a:endParaRPr kumimoji="1" lang="en-US" altLang="zh-CN" dirty="0">
              <a:latin typeface="楷体" pitchFamily="49" charset="-122"/>
            </a:endParaRPr>
          </a:p>
        </p:txBody>
      </p:sp>
      <p:sp>
        <p:nvSpPr>
          <p:cNvPr id="201732" name="灯片编号占位符 1"/>
          <p:cNvSpPr>
            <a:spLocks noGrp="1"/>
          </p:cNvSpPr>
          <p:nvPr>
            <p:ph type="sldNum" sz="quarter" idx="10"/>
          </p:nvPr>
        </p:nvSpPr>
        <p:spPr>
          <a:noFill/>
        </p:spPr>
        <p:txBody>
          <a:bodyPr/>
          <a:lstStyle/>
          <a:p>
            <a:fld id="{A423DDCC-2A81-4F5A-8A79-5388ACD9A875}" type="slidenum">
              <a:rPr lang="zh-CN" altLang="en-US" smtClean="0"/>
              <a:pPr/>
              <a:t>172</a:t>
            </a:fld>
            <a:endParaRPr lang="en-US" altLang="zh-CN" smtClean="0"/>
          </a:p>
        </p:txBody>
      </p:sp>
      <p:sp>
        <p:nvSpPr>
          <p:cNvPr id="16" name="动作按钮: 开始 15">
            <a:hlinkClick r:id="" action="ppaction://hlinkshowjump?jump=firstslide" highlightClick="1"/>
          </p:cNvPr>
          <p:cNvSpPr/>
          <p:nvPr/>
        </p:nvSpPr>
        <p:spPr>
          <a:xfrm rot="5400000">
            <a:off x="8319253" y="5769224"/>
            <a:ext cx="432000" cy="216000"/>
          </a:xfrm>
          <a:prstGeom prst="actionButtonBeginning">
            <a:avLst/>
          </a:prstGeom>
          <a:solidFill>
            <a:srgbClr val="008000">
              <a:alpha val="50000"/>
            </a:srgbClr>
          </a:solidFill>
          <a:ln w="6350">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975663822"/>
      </p:ext>
    </p:extLst>
  </p:cSld>
  <p:clrMapOvr>
    <a:masterClrMapping/>
  </p:clrMapOvr>
  <p:transition/>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p:cNvSpPr>
            <a:spLocks noGrp="1" noChangeArrowheads="1"/>
          </p:cNvSpPr>
          <p:nvPr>
            <p:ph type="title"/>
          </p:nvPr>
        </p:nvSpPr>
        <p:spPr>
          <a:xfrm>
            <a:off x="1000125" y="274638"/>
            <a:ext cx="7215188" cy="1143000"/>
          </a:xfrm>
        </p:spPr>
        <p:txBody>
          <a:bodyPr/>
          <a:lstStyle/>
          <a:p>
            <a:pPr eaLnBrk="1" hangingPunct="1"/>
            <a:r>
              <a:rPr lang="zh-CN" altLang="en-US" dirty="0" smtClean="0"/>
              <a:t>本单元小结</a:t>
            </a:r>
          </a:p>
        </p:txBody>
      </p:sp>
      <p:sp>
        <p:nvSpPr>
          <p:cNvPr id="194563" name="Rectangle 3"/>
          <p:cNvSpPr>
            <a:spLocks noGrp="1" noChangeArrowheads="1"/>
          </p:cNvSpPr>
          <p:nvPr>
            <p:ph idx="1"/>
          </p:nvPr>
        </p:nvSpPr>
        <p:spPr>
          <a:xfrm>
            <a:off x="1000125" y="1600200"/>
            <a:ext cx="7215188" cy="4525963"/>
          </a:xfrm>
        </p:spPr>
        <p:txBody>
          <a:bodyPr/>
          <a:lstStyle/>
          <a:p>
            <a:pPr eaLnBrk="1" hangingPunct="1">
              <a:spcBef>
                <a:spcPts val="0"/>
              </a:spcBef>
            </a:pPr>
            <a:r>
              <a:rPr lang="zh-CN" altLang="en-US" dirty="0" smtClean="0"/>
              <a:t>树的定义、满二叉树、完全二叉树。</a:t>
            </a:r>
          </a:p>
          <a:p>
            <a:pPr eaLnBrk="1" hangingPunct="1">
              <a:spcBef>
                <a:spcPts val="0"/>
              </a:spcBef>
            </a:pPr>
            <a:r>
              <a:rPr lang="zh-CN" altLang="en-US" dirty="0" smtClean="0"/>
              <a:t>二叉树性质。</a:t>
            </a:r>
            <a:endParaRPr lang="en-US" altLang="zh-CN" dirty="0" smtClean="0"/>
          </a:p>
          <a:p>
            <a:pPr eaLnBrk="1" hangingPunct="1">
              <a:spcBef>
                <a:spcPts val="0"/>
              </a:spcBef>
            </a:pPr>
            <a:r>
              <a:rPr lang="zh-CN" altLang="en-US" dirty="0" smtClean="0"/>
              <a:t>二叉树存储结构：</a:t>
            </a:r>
            <a:endParaRPr lang="en-US" altLang="zh-CN" dirty="0" smtClean="0"/>
          </a:p>
          <a:p>
            <a:pPr eaLnBrk="1" hangingPunct="1">
              <a:spcBef>
                <a:spcPts val="0"/>
              </a:spcBef>
              <a:buFont typeface="Wingdings" pitchFamily="2" charset="2"/>
              <a:buNone/>
            </a:pPr>
            <a:r>
              <a:rPr lang="en-US" altLang="zh-CN" dirty="0" smtClean="0">
                <a:solidFill>
                  <a:srgbClr val="008000"/>
                </a:solidFill>
              </a:rPr>
              <a:t>(1)</a:t>
            </a:r>
            <a:r>
              <a:rPr lang="zh-CN" altLang="en-US" dirty="0" smtClean="0"/>
              <a:t>顺序存储结构</a:t>
            </a:r>
            <a:r>
              <a:rPr lang="en-US" altLang="zh-CN" dirty="0" smtClean="0">
                <a:solidFill>
                  <a:srgbClr val="008000"/>
                </a:solidFill>
              </a:rPr>
              <a:t>(</a:t>
            </a:r>
            <a:r>
              <a:rPr lang="zh-CN" altLang="en-US" dirty="0" smtClean="0">
                <a:solidFill>
                  <a:srgbClr val="008000"/>
                </a:solidFill>
              </a:rPr>
              <a:t>适用于完全二叉树</a:t>
            </a:r>
            <a:r>
              <a:rPr lang="en-US" altLang="zh-CN" dirty="0" smtClean="0">
                <a:solidFill>
                  <a:srgbClr val="008000"/>
                </a:solidFill>
              </a:rPr>
              <a:t>)</a:t>
            </a:r>
            <a:r>
              <a:rPr lang="zh-CN" altLang="en-US" dirty="0" smtClean="0"/>
              <a:t>。</a:t>
            </a:r>
            <a:endParaRPr lang="en-US" altLang="zh-CN" dirty="0" smtClean="0"/>
          </a:p>
          <a:p>
            <a:pPr eaLnBrk="1" hangingPunct="1">
              <a:spcBef>
                <a:spcPts val="0"/>
              </a:spcBef>
              <a:buFont typeface="Wingdings" pitchFamily="2" charset="2"/>
              <a:buNone/>
            </a:pPr>
            <a:r>
              <a:rPr lang="en-US" altLang="zh-CN" dirty="0" smtClean="0">
                <a:solidFill>
                  <a:srgbClr val="008000"/>
                </a:solidFill>
              </a:rPr>
              <a:t>(2)</a:t>
            </a:r>
            <a:r>
              <a:rPr lang="zh-CN" altLang="en-US" dirty="0" smtClean="0"/>
              <a:t>链式存储结构及其基本操作。</a:t>
            </a:r>
            <a:endParaRPr lang="en-US" altLang="zh-CN" dirty="0" smtClean="0"/>
          </a:p>
          <a:p>
            <a:pPr eaLnBrk="1" hangingPunct="1">
              <a:spcBef>
                <a:spcPts val="0"/>
              </a:spcBef>
            </a:pPr>
            <a:r>
              <a:rPr lang="zh-CN" altLang="en-US" dirty="0" smtClean="0"/>
              <a:t>二叉树遍历递归算法</a:t>
            </a:r>
            <a:r>
              <a:rPr lang="en-US" altLang="zh-CN" dirty="0" smtClean="0"/>
              <a:t>(3</a:t>
            </a:r>
            <a:r>
              <a:rPr lang="zh-CN" altLang="en-US" dirty="0" smtClean="0"/>
              <a:t>个</a:t>
            </a:r>
            <a:r>
              <a:rPr lang="en-US" altLang="zh-CN" dirty="0" smtClean="0"/>
              <a:t>)</a:t>
            </a:r>
          </a:p>
          <a:p>
            <a:pPr eaLnBrk="1" hangingPunct="1">
              <a:spcBef>
                <a:spcPts val="0"/>
              </a:spcBef>
            </a:pPr>
            <a:r>
              <a:rPr lang="zh-CN" altLang="en-US" dirty="0" smtClean="0"/>
              <a:t>二叉树遍历非递归算法</a:t>
            </a:r>
            <a:r>
              <a:rPr lang="en-US" altLang="zh-CN" dirty="0" smtClean="0"/>
              <a:t>(3</a:t>
            </a:r>
            <a:r>
              <a:rPr lang="zh-CN" altLang="en-US" dirty="0" smtClean="0"/>
              <a:t>个</a:t>
            </a:r>
            <a:r>
              <a:rPr lang="en-US" altLang="zh-CN" dirty="0" smtClean="0"/>
              <a:t>)</a:t>
            </a:r>
            <a:endParaRPr lang="zh-CN" altLang="en-US" dirty="0" smtClean="0"/>
          </a:p>
        </p:txBody>
      </p:sp>
      <p:sp>
        <p:nvSpPr>
          <p:cNvPr id="194564" name="灯片编号占位符 1"/>
          <p:cNvSpPr>
            <a:spLocks noGrp="1"/>
          </p:cNvSpPr>
          <p:nvPr>
            <p:ph type="sldNum" sz="quarter" idx="10"/>
          </p:nvPr>
        </p:nvSpPr>
        <p:spPr>
          <a:noFill/>
        </p:spPr>
        <p:txBody>
          <a:bodyPr/>
          <a:lstStyle/>
          <a:p>
            <a:fld id="{2104083D-168B-46FA-AD5C-24751AE838CB}" type="slidenum">
              <a:rPr lang="zh-CN" altLang="en-US" smtClean="0"/>
              <a:pPr/>
              <a:t>173</a:t>
            </a:fld>
            <a:endParaRPr lang="en-US" altLang="zh-CN" smtClean="0"/>
          </a:p>
        </p:txBody>
      </p:sp>
    </p:spTree>
  </p:cSld>
  <p:clrMapOvr>
    <a:masterClrMapping/>
  </p:clrMapOvr>
  <p:transition/>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标题 3"/>
          <p:cNvSpPr>
            <a:spLocks noGrp="1"/>
          </p:cNvSpPr>
          <p:nvPr>
            <p:ph type="title"/>
          </p:nvPr>
        </p:nvSpPr>
        <p:spPr>
          <a:xfrm>
            <a:off x="1000125" y="274638"/>
            <a:ext cx="7215188" cy="1143000"/>
          </a:xfrm>
        </p:spPr>
        <p:txBody>
          <a:bodyPr/>
          <a:lstStyle/>
          <a:p>
            <a:r>
              <a:rPr lang="zh-CN" altLang="en-US" dirty="0"/>
              <a:t>本单元小结</a:t>
            </a:r>
            <a:endParaRPr lang="zh-CN" altLang="en-US" dirty="0" smtClean="0"/>
          </a:p>
        </p:txBody>
      </p:sp>
      <p:sp>
        <p:nvSpPr>
          <p:cNvPr id="196611" name="内容占位符 4"/>
          <p:cNvSpPr>
            <a:spLocks noGrp="1"/>
          </p:cNvSpPr>
          <p:nvPr>
            <p:ph idx="1"/>
          </p:nvPr>
        </p:nvSpPr>
        <p:spPr>
          <a:xfrm>
            <a:off x="1000125" y="1600200"/>
            <a:ext cx="7215188" cy="4525963"/>
          </a:xfrm>
        </p:spPr>
        <p:txBody>
          <a:bodyPr/>
          <a:lstStyle/>
          <a:p>
            <a:pPr eaLnBrk="1" hangingPunct="1">
              <a:spcBef>
                <a:spcPts val="0"/>
              </a:spcBef>
            </a:pPr>
            <a:r>
              <a:rPr lang="zh-CN" altLang="en-US" dirty="0"/>
              <a:t>先序后继线索化算法</a:t>
            </a:r>
            <a:endParaRPr lang="en-US" altLang="zh-CN" dirty="0"/>
          </a:p>
          <a:p>
            <a:pPr eaLnBrk="1" hangingPunct="1">
              <a:spcBef>
                <a:spcPts val="0"/>
              </a:spcBef>
            </a:pPr>
            <a:r>
              <a:rPr lang="zh-CN" altLang="en-US" dirty="0"/>
              <a:t>哈夫曼树、哈夫曼编码</a:t>
            </a:r>
            <a:endParaRPr lang="en-US" altLang="zh-CN" dirty="0"/>
          </a:p>
          <a:p>
            <a:pPr>
              <a:spcBef>
                <a:spcPts val="0"/>
              </a:spcBef>
            </a:pPr>
            <a:r>
              <a:rPr kumimoji="1" lang="zh-CN" altLang="en-US" dirty="0" smtClean="0"/>
              <a:t>树的存储结构及其应用</a:t>
            </a:r>
            <a:endParaRPr kumimoji="1" lang="en-US" altLang="zh-CN" dirty="0" smtClean="0"/>
          </a:p>
          <a:p>
            <a:pPr>
              <a:spcBef>
                <a:spcPts val="0"/>
              </a:spcBef>
            </a:pPr>
            <a:r>
              <a:rPr kumimoji="1" lang="zh-CN" altLang="en-US" dirty="0" smtClean="0"/>
              <a:t>子集树</a:t>
            </a:r>
            <a:endParaRPr kumimoji="1" lang="en-US" altLang="zh-CN" dirty="0" smtClean="0"/>
          </a:p>
          <a:p>
            <a:pPr>
              <a:spcBef>
                <a:spcPts val="0"/>
              </a:spcBef>
            </a:pPr>
            <a:r>
              <a:rPr kumimoji="1" lang="zh-CN" altLang="en-US" dirty="0" smtClean="0"/>
              <a:t>排列树</a:t>
            </a:r>
          </a:p>
        </p:txBody>
      </p:sp>
      <p:sp>
        <p:nvSpPr>
          <p:cNvPr id="196612" name="灯片编号占位符 5"/>
          <p:cNvSpPr>
            <a:spLocks noGrp="1"/>
          </p:cNvSpPr>
          <p:nvPr>
            <p:ph type="sldNum" sz="quarter" idx="10"/>
          </p:nvPr>
        </p:nvSpPr>
        <p:spPr>
          <a:noFill/>
        </p:spPr>
        <p:txBody>
          <a:bodyPr/>
          <a:lstStyle/>
          <a:p>
            <a:fld id="{4E56C761-70B7-4E5F-B4BB-80E54248B997}" type="slidenum">
              <a:rPr lang="zh-CN" altLang="en-US" smtClean="0"/>
              <a:pPr/>
              <a:t>174</a:t>
            </a:fld>
            <a:endParaRPr lang="en-US" altLang="zh-CN" smtClean="0"/>
          </a:p>
        </p:txBody>
      </p:sp>
    </p:spTree>
  </p:cSld>
  <p:clrMapOvr>
    <a:masterClrMapping/>
  </p:clrMapOvr>
  <p:transition/>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Grp="1" noChangeArrowheads="1"/>
          </p:cNvSpPr>
          <p:nvPr>
            <p:ph type="title"/>
          </p:nvPr>
        </p:nvSpPr>
        <p:spPr>
          <a:xfrm>
            <a:off x="1000125" y="274638"/>
            <a:ext cx="7215188" cy="1143000"/>
          </a:xfrm>
        </p:spPr>
        <p:txBody>
          <a:bodyPr/>
          <a:lstStyle/>
          <a:p>
            <a:pPr eaLnBrk="1" hangingPunct="1"/>
            <a:r>
              <a:rPr lang="zh-CN" altLang="en-US" dirty="0"/>
              <a:t>本单元小结</a:t>
            </a:r>
            <a:endParaRPr lang="zh-CN" altLang="en-US" dirty="0" smtClean="0"/>
          </a:p>
        </p:txBody>
      </p:sp>
      <p:sp>
        <p:nvSpPr>
          <p:cNvPr id="181251" name="Rectangle 3"/>
          <p:cNvSpPr>
            <a:spLocks noGrp="1" noChangeArrowheads="1"/>
          </p:cNvSpPr>
          <p:nvPr>
            <p:ph idx="1"/>
          </p:nvPr>
        </p:nvSpPr>
        <p:spPr>
          <a:xfrm>
            <a:off x="1000125" y="1600200"/>
            <a:ext cx="7215188" cy="4525963"/>
          </a:xfrm>
        </p:spPr>
        <p:txBody>
          <a:bodyPr/>
          <a:lstStyle/>
          <a:p>
            <a:pPr eaLnBrk="1" hangingPunct="1">
              <a:buFont typeface="Wingdings" pitchFamily="2" charset="2"/>
              <a:buNone/>
            </a:pPr>
            <a:r>
              <a:rPr lang="zh-CN" altLang="en-US" dirty="0" smtClean="0">
                <a:solidFill>
                  <a:srgbClr val="008000"/>
                </a:solidFill>
              </a:rPr>
              <a:t>例</a:t>
            </a:r>
            <a:r>
              <a:rPr lang="en-US" altLang="zh-CN" dirty="0" smtClean="0">
                <a:solidFill>
                  <a:srgbClr val="008000"/>
                </a:solidFill>
              </a:rPr>
              <a:t>3-11</a:t>
            </a:r>
            <a:r>
              <a:rPr lang="zh-CN" altLang="en-US" dirty="0" smtClean="0">
                <a:solidFill>
                  <a:srgbClr val="008000"/>
                </a:solidFill>
              </a:rPr>
              <a:t>  </a:t>
            </a:r>
            <a:r>
              <a:rPr lang="zh-CN" altLang="en-US" dirty="0" smtClean="0"/>
              <a:t>编写递归算法：对于二叉树中每一个元素值为</a:t>
            </a:r>
            <a:r>
              <a:rPr lang="en-US" altLang="zh-CN" dirty="0" smtClean="0"/>
              <a:t>x</a:t>
            </a:r>
            <a:r>
              <a:rPr lang="zh-CN" altLang="en-US" dirty="0" smtClean="0"/>
              <a:t>的结点，删去以它为根的子树，并释放相应的空间。</a:t>
            </a:r>
            <a:endParaRPr lang="en-US" altLang="zh-CN" dirty="0" smtClean="0"/>
          </a:p>
          <a:p>
            <a:pPr eaLnBrk="1" hangingPunct="1">
              <a:buFont typeface="Wingdings" pitchFamily="2" charset="2"/>
              <a:buNone/>
            </a:pPr>
            <a:r>
              <a:rPr lang="en-US" altLang="zh-CN" b="0" dirty="0" smtClean="0">
                <a:solidFill>
                  <a:srgbClr val="008000"/>
                </a:solidFill>
                <a:sym typeface="Wingdings" pitchFamily="2" charset="2"/>
              </a:rPr>
              <a:t></a:t>
            </a:r>
            <a:r>
              <a:rPr lang="en-US" altLang="zh-CN" dirty="0" smtClean="0">
                <a:solidFill>
                  <a:srgbClr val="008000"/>
                </a:solidFill>
                <a:sym typeface="Wingdings" pitchFamily="2" charset="2"/>
              </a:rPr>
              <a:t>	(1)</a:t>
            </a:r>
            <a:r>
              <a:rPr lang="zh-CN" altLang="en-US" dirty="0" smtClean="0">
                <a:sym typeface="Wingdings" pitchFamily="2" charset="2"/>
              </a:rPr>
              <a:t>查找</a:t>
            </a:r>
            <a:r>
              <a:rPr lang="zh-CN" altLang="en-US" dirty="0" smtClean="0"/>
              <a:t>元素值为</a:t>
            </a:r>
            <a:r>
              <a:rPr lang="en-US" altLang="zh-CN" dirty="0" smtClean="0"/>
              <a:t>x</a:t>
            </a:r>
            <a:r>
              <a:rPr lang="zh-CN" altLang="en-US" dirty="0" smtClean="0"/>
              <a:t>的结点</a:t>
            </a:r>
            <a:r>
              <a:rPr lang="en-US" altLang="zh-CN" dirty="0" err="1" smtClean="0"/>
              <a:t>bt</a:t>
            </a:r>
            <a:endParaRPr lang="en-US" altLang="zh-CN" dirty="0" smtClean="0"/>
          </a:p>
          <a:p>
            <a:pPr eaLnBrk="1" hangingPunct="1">
              <a:buFont typeface="Wingdings" pitchFamily="2" charset="2"/>
              <a:buNone/>
            </a:pPr>
            <a:r>
              <a:rPr lang="en-US" altLang="zh-CN" dirty="0" smtClean="0"/>
              <a:t>	Search(T, x);</a:t>
            </a:r>
          </a:p>
          <a:p>
            <a:pPr eaLnBrk="1" hangingPunct="1">
              <a:buFont typeface="Wingdings" pitchFamily="2" charset="2"/>
              <a:buNone/>
            </a:pPr>
            <a:r>
              <a:rPr lang="en-US" altLang="zh-CN" dirty="0" smtClean="0">
                <a:solidFill>
                  <a:srgbClr val="008000"/>
                </a:solidFill>
                <a:sym typeface="Wingdings" pitchFamily="2" charset="2"/>
              </a:rPr>
              <a:t>	(2)</a:t>
            </a:r>
            <a:r>
              <a:rPr lang="zh-CN" altLang="en-US" dirty="0" smtClean="0"/>
              <a:t>删去以</a:t>
            </a:r>
            <a:r>
              <a:rPr lang="en-US" altLang="zh-CN" dirty="0" err="1" smtClean="0"/>
              <a:t>bt</a:t>
            </a:r>
            <a:r>
              <a:rPr lang="zh-CN" altLang="en-US" dirty="0" smtClean="0"/>
              <a:t>为根的子树</a:t>
            </a:r>
            <a:endParaRPr lang="en-US" altLang="zh-CN" dirty="0" smtClean="0"/>
          </a:p>
          <a:p>
            <a:pPr eaLnBrk="1" hangingPunct="1">
              <a:buFont typeface="Wingdings" pitchFamily="2" charset="2"/>
              <a:buNone/>
            </a:pPr>
            <a:r>
              <a:rPr lang="en-US" altLang="zh-CN" dirty="0" smtClean="0"/>
              <a:t>	 Del-</a:t>
            </a:r>
            <a:r>
              <a:rPr lang="en-US" altLang="zh-CN" dirty="0" err="1" smtClean="0"/>
              <a:t>subtree</a:t>
            </a:r>
            <a:r>
              <a:rPr lang="en-US" altLang="zh-CN" dirty="0" smtClean="0"/>
              <a:t>(</a:t>
            </a:r>
            <a:r>
              <a:rPr lang="en-US" altLang="zh-CN" dirty="0" err="1" smtClean="0"/>
              <a:t>bt</a:t>
            </a:r>
            <a:r>
              <a:rPr lang="en-US" altLang="zh-CN" dirty="0" smtClean="0"/>
              <a:t>);</a:t>
            </a:r>
            <a:endParaRPr lang="zh-CN" altLang="en-US" dirty="0" smtClean="0">
              <a:solidFill>
                <a:srgbClr val="008000"/>
              </a:solidFill>
            </a:endParaRPr>
          </a:p>
          <a:p>
            <a:pPr eaLnBrk="1" hangingPunct="1">
              <a:buFont typeface="Wingdings" pitchFamily="2" charset="2"/>
              <a:buNone/>
            </a:pPr>
            <a:endParaRPr lang="zh-CN" altLang="en-US" dirty="0" smtClean="0">
              <a:solidFill>
                <a:srgbClr val="008000"/>
              </a:solidFill>
            </a:endParaRPr>
          </a:p>
        </p:txBody>
      </p:sp>
      <p:sp>
        <p:nvSpPr>
          <p:cNvPr id="197636" name="灯片编号占位符 1"/>
          <p:cNvSpPr>
            <a:spLocks noGrp="1"/>
          </p:cNvSpPr>
          <p:nvPr>
            <p:ph type="sldNum" sz="quarter" idx="10"/>
          </p:nvPr>
        </p:nvSpPr>
        <p:spPr>
          <a:noFill/>
        </p:spPr>
        <p:txBody>
          <a:bodyPr/>
          <a:lstStyle/>
          <a:p>
            <a:fld id="{827F7831-9704-41F2-9270-DF790115E840}" type="slidenum">
              <a:rPr lang="zh-CN" altLang="en-US" smtClean="0"/>
              <a:pPr/>
              <a:t>175</a:t>
            </a:fld>
            <a:endParaRPr lang="en-US" altLang="zh-CN" smtClean="0"/>
          </a:p>
        </p:txBody>
      </p:sp>
    </p:spTree>
  </p:cSld>
  <p:clrMapOvr>
    <a:masterClrMapping/>
  </p:clrMapOvr>
  <p:transition/>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p:cNvSpPr>
            <a:spLocks noGrp="1" noChangeArrowheads="1"/>
          </p:cNvSpPr>
          <p:nvPr>
            <p:ph type="title"/>
          </p:nvPr>
        </p:nvSpPr>
        <p:spPr>
          <a:xfrm>
            <a:off x="1000125" y="274638"/>
            <a:ext cx="7215188" cy="1143000"/>
          </a:xfrm>
        </p:spPr>
        <p:txBody>
          <a:bodyPr/>
          <a:lstStyle/>
          <a:p>
            <a:pPr eaLnBrk="1" hangingPunct="1"/>
            <a:r>
              <a:rPr lang="zh-CN" altLang="en-US" dirty="0"/>
              <a:t>本单元小结</a:t>
            </a:r>
            <a:endParaRPr lang="zh-CN" altLang="en-US" dirty="0" smtClean="0"/>
          </a:p>
        </p:txBody>
      </p:sp>
      <p:sp>
        <p:nvSpPr>
          <p:cNvPr id="198659" name="Rectangle 3"/>
          <p:cNvSpPr>
            <a:spLocks noGrp="1" noChangeArrowheads="1"/>
          </p:cNvSpPr>
          <p:nvPr>
            <p:ph idx="1"/>
          </p:nvPr>
        </p:nvSpPr>
        <p:spPr>
          <a:xfrm>
            <a:off x="1000125" y="1600200"/>
            <a:ext cx="7215188" cy="4525963"/>
          </a:xfrm>
        </p:spPr>
        <p:txBody>
          <a:bodyPr/>
          <a:lstStyle/>
          <a:p>
            <a:pPr eaLnBrk="1" hangingPunct="1">
              <a:lnSpc>
                <a:spcPct val="100000"/>
              </a:lnSpc>
              <a:spcBef>
                <a:spcPts val="1200"/>
              </a:spcBef>
              <a:buFont typeface="Wingdings" pitchFamily="2" charset="2"/>
              <a:buNone/>
            </a:pPr>
            <a:r>
              <a:rPr lang="en-US" altLang="zh-CN" dirty="0" smtClean="0"/>
              <a:t>void Search(Tree </a:t>
            </a:r>
            <a:r>
              <a:rPr lang="en-US" altLang="zh-CN" dirty="0" err="1" smtClean="0"/>
              <a:t>bt,Type</a:t>
            </a:r>
            <a:r>
              <a:rPr lang="en-US" altLang="zh-CN" dirty="0" smtClean="0"/>
              <a:t> x)</a:t>
            </a:r>
          </a:p>
          <a:p>
            <a:pPr eaLnBrk="1" hangingPunct="1">
              <a:lnSpc>
                <a:spcPct val="100000"/>
              </a:lnSpc>
              <a:spcBef>
                <a:spcPts val="1200"/>
              </a:spcBef>
              <a:buFont typeface="Wingdings" pitchFamily="2" charset="2"/>
              <a:buNone/>
            </a:pPr>
            <a:r>
              <a:rPr lang="en-US" altLang="zh-CN" dirty="0" smtClean="0"/>
              <a:t>{	if(!</a:t>
            </a:r>
            <a:r>
              <a:rPr lang="en-US" altLang="zh-CN" dirty="0" err="1" smtClean="0"/>
              <a:t>bt</a:t>
            </a:r>
            <a:r>
              <a:rPr lang="en-US" altLang="zh-CN" dirty="0" smtClean="0"/>
              <a:t>) return;</a:t>
            </a:r>
          </a:p>
          <a:p>
            <a:pPr eaLnBrk="1" hangingPunct="1">
              <a:lnSpc>
                <a:spcPct val="100000"/>
              </a:lnSpc>
              <a:spcBef>
                <a:spcPts val="1200"/>
              </a:spcBef>
              <a:buFont typeface="Wingdings" pitchFamily="2" charset="2"/>
              <a:buNone/>
            </a:pPr>
            <a:r>
              <a:rPr lang="en-US" altLang="zh-CN" dirty="0" smtClean="0"/>
              <a:t>	if(</a:t>
            </a:r>
            <a:r>
              <a:rPr lang="en-US" altLang="zh-CN" dirty="0" err="1" smtClean="0"/>
              <a:t>bt</a:t>
            </a:r>
            <a:r>
              <a:rPr lang="en-US" altLang="zh-CN" dirty="0" smtClean="0"/>
              <a:t>-&gt;data==x) </a:t>
            </a:r>
            <a:r>
              <a:rPr lang="en-US" altLang="zh-CN" dirty="0" smtClean="0">
                <a:solidFill>
                  <a:srgbClr val="3333FF"/>
                </a:solidFill>
              </a:rPr>
              <a:t>Del-</a:t>
            </a:r>
            <a:r>
              <a:rPr lang="en-US" altLang="zh-CN" dirty="0" err="1" smtClean="0">
                <a:solidFill>
                  <a:srgbClr val="3333FF"/>
                </a:solidFill>
              </a:rPr>
              <a:t>subtree</a:t>
            </a:r>
            <a:r>
              <a:rPr lang="en-US" altLang="zh-CN" dirty="0" smtClean="0">
                <a:solidFill>
                  <a:srgbClr val="3333FF"/>
                </a:solidFill>
              </a:rPr>
              <a:t>(</a:t>
            </a:r>
            <a:r>
              <a:rPr lang="en-US" altLang="zh-CN" dirty="0" err="1" smtClean="0">
                <a:solidFill>
                  <a:srgbClr val="3333FF"/>
                </a:solidFill>
              </a:rPr>
              <a:t>bt</a:t>
            </a:r>
            <a:r>
              <a:rPr lang="en-US" altLang="zh-CN" dirty="0" smtClean="0">
                <a:solidFill>
                  <a:srgbClr val="3333FF"/>
                </a:solidFill>
              </a:rPr>
              <a:t>)</a:t>
            </a:r>
            <a:r>
              <a:rPr lang="en-US" altLang="zh-CN" dirty="0" smtClean="0"/>
              <a:t>;</a:t>
            </a:r>
          </a:p>
          <a:p>
            <a:pPr eaLnBrk="1" hangingPunct="1">
              <a:lnSpc>
                <a:spcPct val="100000"/>
              </a:lnSpc>
              <a:spcBef>
                <a:spcPts val="1200"/>
              </a:spcBef>
              <a:buFont typeface="Wingdings" pitchFamily="2" charset="2"/>
              <a:buNone/>
            </a:pPr>
            <a:r>
              <a:rPr lang="en-US" altLang="zh-CN" dirty="0" smtClean="0"/>
              <a:t>	else</a:t>
            </a:r>
          </a:p>
          <a:p>
            <a:pPr eaLnBrk="1" hangingPunct="1">
              <a:lnSpc>
                <a:spcPct val="100000"/>
              </a:lnSpc>
              <a:spcBef>
                <a:spcPts val="1200"/>
              </a:spcBef>
              <a:buFont typeface="Wingdings" pitchFamily="2" charset="2"/>
              <a:buNone/>
            </a:pPr>
            <a:r>
              <a:rPr lang="en-US" altLang="zh-CN" dirty="0" smtClean="0"/>
              <a:t>	{	Search(</a:t>
            </a:r>
            <a:r>
              <a:rPr lang="en-US" altLang="zh-CN" dirty="0" err="1" smtClean="0"/>
              <a:t>bt</a:t>
            </a:r>
            <a:r>
              <a:rPr lang="en-US" altLang="zh-CN" dirty="0" smtClean="0"/>
              <a:t>-&gt;</a:t>
            </a:r>
            <a:r>
              <a:rPr lang="en-US" altLang="zh-CN" dirty="0" err="1" smtClean="0"/>
              <a:t>lc</a:t>
            </a:r>
            <a:r>
              <a:rPr lang="en-US" altLang="zh-CN" dirty="0" smtClean="0"/>
              <a:t>, x);</a:t>
            </a:r>
          </a:p>
          <a:p>
            <a:pPr eaLnBrk="1" hangingPunct="1">
              <a:lnSpc>
                <a:spcPct val="100000"/>
              </a:lnSpc>
              <a:spcBef>
                <a:spcPts val="1200"/>
              </a:spcBef>
              <a:buFont typeface="Wingdings" pitchFamily="2" charset="2"/>
              <a:buNone/>
            </a:pPr>
            <a:r>
              <a:rPr lang="en-US" altLang="zh-CN" dirty="0" smtClean="0"/>
              <a:t>		Search(</a:t>
            </a:r>
            <a:r>
              <a:rPr lang="en-US" altLang="zh-CN" dirty="0" err="1" smtClean="0"/>
              <a:t>bt</a:t>
            </a:r>
            <a:r>
              <a:rPr lang="en-US" altLang="zh-CN" dirty="0" smtClean="0"/>
              <a:t>-&gt;</a:t>
            </a:r>
            <a:r>
              <a:rPr lang="en-US" altLang="zh-CN" dirty="0" err="1" smtClean="0"/>
              <a:t>rc</a:t>
            </a:r>
            <a:r>
              <a:rPr lang="en-US" altLang="zh-CN" dirty="0" smtClean="0"/>
              <a:t>, x);</a:t>
            </a:r>
          </a:p>
          <a:p>
            <a:pPr eaLnBrk="1" hangingPunct="1">
              <a:lnSpc>
                <a:spcPct val="100000"/>
              </a:lnSpc>
              <a:spcBef>
                <a:spcPts val="1200"/>
              </a:spcBef>
              <a:buFont typeface="Wingdings" pitchFamily="2" charset="2"/>
              <a:buNone/>
            </a:pPr>
            <a:r>
              <a:rPr lang="en-US" altLang="zh-CN" dirty="0" smtClean="0"/>
              <a:t>	}</a:t>
            </a:r>
          </a:p>
          <a:p>
            <a:pPr eaLnBrk="1" hangingPunct="1">
              <a:lnSpc>
                <a:spcPct val="100000"/>
              </a:lnSpc>
              <a:spcBef>
                <a:spcPts val="1200"/>
              </a:spcBef>
              <a:buFont typeface="Wingdings" pitchFamily="2" charset="2"/>
              <a:buNone/>
            </a:pPr>
            <a:r>
              <a:rPr lang="en-US" altLang="zh-CN" dirty="0" smtClean="0"/>
              <a:t>}</a:t>
            </a:r>
            <a:r>
              <a:rPr lang="zh-CN" altLang="en-US" dirty="0" smtClean="0"/>
              <a:t> </a:t>
            </a:r>
            <a:r>
              <a:rPr lang="en-US" altLang="zh-CN" dirty="0" smtClean="0">
                <a:solidFill>
                  <a:srgbClr val="008000"/>
                </a:solidFill>
              </a:rPr>
              <a:t>//Search</a:t>
            </a:r>
          </a:p>
        </p:txBody>
      </p:sp>
      <p:sp>
        <p:nvSpPr>
          <p:cNvPr id="198660" name="灯片编号占位符 1"/>
          <p:cNvSpPr>
            <a:spLocks noGrp="1"/>
          </p:cNvSpPr>
          <p:nvPr>
            <p:ph type="sldNum" sz="quarter" idx="10"/>
          </p:nvPr>
        </p:nvSpPr>
        <p:spPr>
          <a:noFill/>
        </p:spPr>
        <p:txBody>
          <a:bodyPr/>
          <a:lstStyle/>
          <a:p>
            <a:fld id="{CC368D6F-7945-4222-B26B-CE5EBDFBBA94}" type="slidenum">
              <a:rPr lang="zh-CN" altLang="en-US" smtClean="0"/>
              <a:pPr/>
              <a:t>176</a:t>
            </a:fld>
            <a:endParaRPr lang="en-US" altLang="zh-CN" smtClean="0"/>
          </a:p>
        </p:txBody>
      </p:sp>
    </p:spTree>
  </p:cSld>
  <p:clrMapOvr>
    <a:masterClrMapping/>
  </p:clrMapOvr>
  <p:transition/>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noChangeArrowheads="1"/>
          </p:cNvSpPr>
          <p:nvPr>
            <p:ph type="title"/>
          </p:nvPr>
        </p:nvSpPr>
        <p:spPr>
          <a:xfrm>
            <a:off x="1000125" y="274638"/>
            <a:ext cx="7215188" cy="1143000"/>
          </a:xfrm>
        </p:spPr>
        <p:txBody>
          <a:bodyPr/>
          <a:lstStyle/>
          <a:p>
            <a:pPr eaLnBrk="1" hangingPunct="1"/>
            <a:r>
              <a:rPr lang="zh-CN" altLang="en-US" dirty="0"/>
              <a:t>本单元小结</a:t>
            </a:r>
            <a:endParaRPr lang="zh-CN" altLang="en-US" dirty="0" smtClean="0"/>
          </a:p>
        </p:txBody>
      </p:sp>
      <p:sp>
        <p:nvSpPr>
          <p:cNvPr id="199683" name="Rectangle 3"/>
          <p:cNvSpPr>
            <a:spLocks noGrp="1" noChangeArrowheads="1"/>
          </p:cNvSpPr>
          <p:nvPr>
            <p:ph idx="1"/>
          </p:nvPr>
        </p:nvSpPr>
        <p:spPr>
          <a:xfrm>
            <a:off x="1000125" y="1600200"/>
            <a:ext cx="7215188" cy="4525963"/>
          </a:xfrm>
        </p:spPr>
        <p:txBody>
          <a:bodyPr/>
          <a:lstStyle/>
          <a:p>
            <a:pPr eaLnBrk="1" hangingPunct="1">
              <a:spcBef>
                <a:spcPts val="0"/>
              </a:spcBef>
              <a:buFont typeface="Wingdings" pitchFamily="2" charset="2"/>
              <a:buNone/>
            </a:pPr>
            <a:r>
              <a:rPr lang="en-US" altLang="zh-CN" dirty="0" smtClean="0"/>
              <a:t>void </a:t>
            </a:r>
            <a:r>
              <a:rPr lang="en-US" altLang="zh-CN" dirty="0" smtClean="0">
                <a:solidFill>
                  <a:srgbClr val="3333FF"/>
                </a:solidFill>
              </a:rPr>
              <a:t>Del-</a:t>
            </a:r>
            <a:r>
              <a:rPr lang="en-US" altLang="zh-CN" dirty="0" err="1" smtClean="0">
                <a:solidFill>
                  <a:srgbClr val="3333FF"/>
                </a:solidFill>
              </a:rPr>
              <a:t>subtree</a:t>
            </a:r>
            <a:r>
              <a:rPr lang="en-US" altLang="zh-CN" dirty="0" smtClean="0">
                <a:solidFill>
                  <a:srgbClr val="3333FF"/>
                </a:solidFill>
              </a:rPr>
              <a:t>(Tree </a:t>
            </a:r>
            <a:r>
              <a:rPr lang="en-US" altLang="zh-CN" dirty="0" err="1" smtClean="0">
                <a:solidFill>
                  <a:srgbClr val="3333FF"/>
                </a:solidFill>
              </a:rPr>
              <a:t>bt</a:t>
            </a:r>
            <a:r>
              <a:rPr lang="en-US" altLang="zh-CN" dirty="0" smtClean="0">
                <a:solidFill>
                  <a:srgbClr val="3333FF"/>
                </a:solidFill>
              </a:rPr>
              <a:t>)</a:t>
            </a:r>
          </a:p>
          <a:p>
            <a:pPr eaLnBrk="1" hangingPunct="1">
              <a:spcBef>
                <a:spcPts val="0"/>
              </a:spcBef>
              <a:buFont typeface="Wingdings" pitchFamily="2" charset="2"/>
              <a:buNone/>
            </a:pPr>
            <a:r>
              <a:rPr lang="en-US" altLang="zh-CN" dirty="0" smtClean="0"/>
              <a:t>{	if(!</a:t>
            </a:r>
            <a:r>
              <a:rPr lang="en-US" altLang="zh-CN" dirty="0" err="1" smtClean="0"/>
              <a:t>bt</a:t>
            </a:r>
            <a:r>
              <a:rPr lang="en-US" altLang="zh-CN" dirty="0" smtClean="0"/>
              <a:t>) return;</a:t>
            </a:r>
          </a:p>
          <a:p>
            <a:pPr eaLnBrk="1" hangingPunct="1">
              <a:spcBef>
                <a:spcPts val="0"/>
              </a:spcBef>
              <a:buFont typeface="Wingdings" pitchFamily="2" charset="2"/>
              <a:buNone/>
            </a:pPr>
            <a:r>
              <a:rPr lang="en-US" altLang="zh-CN" dirty="0" smtClean="0"/>
              <a:t>	Del-</a:t>
            </a:r>
            <a:r>
              <a:rPr lang="en-US" altLang="zh-CN" dirty="0" err="1" smtClean="0"/>
              <a:t>subtree</a:t>
            </a:r>
            <a:r>
              <a:rPr lang="en-US" altLang="zh-CN" dirty="0" smtClean="0"/>
              <a:t>(</a:t>
            </a:r>
            <a:r>
              <a:rPr lang="en-US" altLang="zh-CN" dirty="0" err="1" smtClean="0"/>
              <a:t>bt</a:t>
            </a:r>
            <a:r>
              <a:rPr lang="en-US" altLang="zh-CN" dirty="0" smtClean="0"/>
              <a:t>-&gt;</a:t>
            </a:r>
            <a:r>
              <a:rPr lang="en-US" altLang="zh-CN" dirty="0" err="1" smtClean="0"/>
              <a:t>lc</a:t>
            </a:r>
            <a:r>
              <a:rPr lang="en-US" altLang="zh-CN" dirty="0" smtClean="0"/>
              <a:t>);</a:t>
            </a:r>
          </a:p>
          <a:p>
            <a:pPr eaLnBrk="1" hangingPunct="1">
              <a:spcBef>
                <a:spcPts val="0"/>
              </a:spcBef>
              <a:buFont typeface="Wingdings" pitchFamily="2" charset="2"/>
              <a:buNone/>
            </a:pPr>
            <a:r>
              <a:rPr lang="en-US" altLang="zh-CN" dirty="0" smtClean="0"/>
              <a:t>	Del-</a:t>
            </a:r>
            <a:r>
              <a:rPr lang="en-US" altLang="zh-CN" dirty="0" err="1" smtClean="0"/>
              <a:t>subtree</a:t>
            </a:r>
            <a:r>
              <a:rPr lang="en-US" altLang="zh-CN" dirty="0" smtClean="0"/>
              <a:t>(</a:t>
            </a:r>
            <a:r>
              <a:rPr lang="en-US" altLang="zh-CN" dirty="0" err="1" smtClean="0"/>
              <a:t>bt</a:t>
            </a:r>
            <a:r>
              <a:rPr lang="en-US" altLang="zh-CN" dirty="0" smtClean="0"/>
              <a:t>-&gt;</a:t>
            </a:r>
            <a:r>
              <a:rPr lang="en-US" altLang="zh-CN" dirty="0" err="1" smtClean="0"/>
              <a:t>rc</a:t>
            </a:r>
            <a:r>
              <a:rPr lang="en-US" altLang="zh-CN" dirty="0" smtClean="0"/>
              <a:t>);</a:t>
            </a:r>
          </a:p>
          <a:p>
            <a:pPr eaLnBrk="1" hangingPunct="1">
              <a:spcBef>
                <a:spcPts val="0"/>
              </a:spcBef>
              <a:buFont typeface="Wingdings" pitchFamily="2" charset="2"/>
              <a:buNone/>
            </a:pPr>
            <a:r>
              <a:rPr lang="en-US" altLang="zh-CN" dirty="0" smtClean="0"/>
              <a:t>	free(</a:t>
            </a:r>
            <a:r>
              <a:rPr lang="en-US" altLang="zh-CN" dirty="0" err="1" smtClean="0"/>
              <a:t>bt</a:t>
            </a:r>
            <a:r>
              <a:rPr lang="en-US" altLang="zh-CN" dirty="0" smtClean="0"/>
              <a:t>);</a:t>
            </a:r>
          </a:p>
          <a:p>
            <a:pPr eaLnBrk="1" hangingPunct="1">
              <a:spcBef>
                <a:spcPts val="0"/>
              </a:spcBef>
              <a:buFont typeface="Wingdings" pitchFamily="2" charset="2"/>
              <a:buNone/>
            </a:pPr>
            <a:r>
              <a:rPr lang="en-US" altLang="zh-CN" dirty="0" smtClean="0"/>
              <a:t>} </a:t>
            </a:r>
            <a:r>
              <a:rPr lang="en-US" altLang="zh-CN" dirty="0" smtClean="0">
                <a:solidFill>
                  <a:srgbClr val="008000"/>
                </a:solidFill>
              </a:rPr>
              <a:t>//Del-</a:t>
            </a:r>
            <a:r>
              <a:rPr lang="en-US" altLang="zh-CN" dirty="0" err="1" smtClean="0">
                <a:solidFill>
                  <a:srgbClr val="008000"/>
                </a:solidFill>
              </a:rPr>
              <a:t>subtree</a:t>
            </a:r>
            <a:endParaRPr lang="en-US" altLang="zh-CN" dirty="0" smtClean="0"/>
          </a:p>
          <a:p>
            <a:pPr eaLnBrk="1" hangingPunct="1">
              <a:spcBef>
                <a:spcPts val="0"/>
              </a:spcBef>
              <a:buFont typeface="Wingdings" pitchFamily="2" charset="2"/>
              <a:buNone/>
            </a:pPr>
            <a:endParaRPr lang="en-US" altLang="zh-CN" sz="1600" b="0" dirty="0" smtClean="0">
              <a:solidFill>
                <a:srgbClr val="008000"/>
              </a:solidFill>
            </a:endParaRPr>
          </a:p>
          <a:p>
            <a:pPr algn="r" eaLnBrk="1" hangingPunct="1">
              <a:spcBef>
                <a:spcPts val="0"/>
              </a:spcBef>
              <a:buFont typeface="Wingdings" pitchFamily="2" charset="2"/>
              <a:buNone/>
            </a:pPr>
            <a:r>
              <a:rPr lang="en-US" altLang="zh-CN" sz="1600" b="0" dirty="0" smtClean="0">
                <a:solidFill>
                  <a:srgbClr val="008000"/>
                </a:solidFill>
              </a:rPr>
              <a:t>[</a:t>
            </a:r>
            <a:r>
              <a:rPr lang="zh-CN" altLang="en-US" sz="1600" b="0" dirty="0" smtClean="0">
                <a:solidFill>
                  <a:srgbClr val="008000"/>
                </a:solidFill>
              </a:rPr>
              <a:t>算法结束</a:t>
            </a:r>
            <a:r>
              <a:rPr lang="en-US" altLang="zh-CN" sz="1600" b="0" dirty="0" smtClean="0">
                <a:solidFill>
                  <a:srgbClr val="008000"/>
                </a:solidFill>
              </a:rPr>
              <a:t>]</a:t>
            </a:r>
          </a:p>
        </p:txBody>
      </p:sp>
      <p:sp>
        <p:nvSpPr>
          <p:cNvPr id="199684" name="灯片编号占位符 1"/>
          <p:cNvSpPr>
            <a:spLocks noGrp="1"/>
          </p:cNvSpPr>
          <p:nvPr>
            <p:ph type="sldNum" sz="quarter" idx="10"/>
          </p:nvPr>
        </p:nvSpPr>
        <p:spPr>
          <a:noFill/>
        </p:spPr>
        <p:txBody>
          <a:bodyPr/>
          <a:lstStyle/>
          <a:p>
            <a:fld id="{8B0CD709-33A4-4CCA-AD96-8B2F4816C1BB}" type="slidenum">
              <a:rPr lang="zh-CN" altLang="en-US" smtClean="0"/>
              <a:pPr/>
              <a:t>177</a:t>
            </a:fld>
            <a:endParaRPr lang="en-US" altLang="zh-CN" smtClean="0"/>
          </a:p>
        </p:txBody>
      </p:sp>
    </p:spTree>
  </p:cSld>
  <p:clrMapOvr>
    <a:masterClrMapping/>
  </p:clrMapOvr>
  <p:transition/>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title"/>
          </p:nvPr>
        </p:nvSpPr>
        <p:spPr>
          <a:xfrm>
            <a:off x="1000125" y="274638"/>
            <a:ext cx="7215188" cy="1143000"/>
          </a:xfrm>
        </p:spPr>
        <p:txBody>
          <a:bodyPr/>
          <a:lstStyle/>
          <a:p>
            <a:pPr eaLnBrk="1" hangingPunct="1"/>
            <a:r>
              <a:rPr lang="zh-CN" altLang="en-US" dirty="0"/>
              <a:t>本单元小结</a:t>
            </a:r>
            <a:endParaRPr lang="zh-CN" altLang="en-US" dirty="0" smtClean="0"/>
          </a:p>
        </p:txBody>
      </p:sp>
      <p:sp>
        <p:nvSpPr>
          <p:cNvPr id="200707" name="Rectangle 3"/>
          <p:cNvSpPr>
            <a:spLocks noGrp="1" noChangeArrowheads="1"/>
          </p:cNvSpPr>
          <p:nvPr>
            <p:ph idx="1"/>
          </p:nvPr>
        </p:nvSpPr>
        <p:spPr>
          <a:xfrm>
            <a:off x="1000125" y="1600200"/>
            <a:ext cx="7215188" cy="4525963"/>
          </a:xfrm>
        </p:spPr>
        <p:txBody>
          <a:bodyPr/>
          <a:lstStyle/>
          <a:p>
            <a:pPr eaLnBrk="1" hangingPunct="1">
              <a:lnSpc>
                <a:spcPct val="100000"/>
              </a:lnSpc>
              <a:spcBef>
                <a:spcPts val="600"/>
              </a:spcBef>
              <a:buFont typeface="Wingdings" pitchFamily="2" charset="2"/>
              <a:buNone/>
            </a:pPr>
            <a:r>
              <a:rPr lang="zh-CN" altLang="en-US" sz="2400" dirty="0" smtClean="0">
                <a:solidFill>
                  <a:srgbClr val="008000"/>
                </a:solidFill>
              </a:rPr>
              <a:t>例</a:t>
            </a:r>
            <a:r>
              <a:rPr lang="en-US" altLang="zh-CN" sz="2400" dirty="0" smtClean="0">
                <a:solidFill>
                  <a:srgbClr val="008000"/>
                </a:solidFill>
              </a:rPr>
              <a:t>3-12 </a:t>
            </a:r>
            <a:r>
              <a:rPr lang="zh-CN" altLang="en-US" sz="2400" dirty="0" smtClean="0">
                <a:solidFill>
                  <a:srgbClr val="008000"/>
                </a:solidFill>
              </a:rPr>
              <a:t> </a:t>
            </a:r>
            <a:r>
              <a:rPr lang="zh-CN" altLang="en-US" sz="2400" dirty="0" smtClean="0"/>
              <a:t>求二叉链表</a:t>
            </a:r>
            <a:r>
              <a:rPr lang="en-US" altLang="zh-CN" sz="2400" dirty="0" smtClean="0"/>
              <a:t>T</a:t>
            </a:r>
            <a:r>
              <a:rPr lang="zh-CN" altLang="en-US" sz="2400" dirty="0" smtClean="0"/>
              <a:t>中值为</a:t>
            </a:r>
            <a:r>
              <a:rPr lang="en-US" altLang="zh-CN" sz="2400" dirty="0" smtClean="0"/>
              <a:t>x</a:t>
            </a:r>
            <a:r>
              <a:rPr lang="zh-CN" altLang="en-US" sz="2400" dirty="0" smtClean="0"/>
              <a:t>的数据元素所在的层次。</a:t>
            </a:r>
          </a:p>
          <a:p>
            <a:pPr eaLnBrk="1" hangingPunct="1">
              <a:lnSpc>
                <a:spcPct val="100000"/>
              </a:lnSpc>
              <a:spcBef>
                <a:spcPts val="600"/>
              </a:spcBef>
              <a:buFont typeface="Wingdings" pitchFamily="2" charset="2"/>
              <a:buNone/>
            </a:pPr>
            <a:r>
              <a:rPr lang="en-US" altLang="zh-CN" sz="2400" dirty="0" err="1" smtClean="0"/>
              <a:t>int</a:t>
            </a:r>
            <a:r>
              <a:rPr lang="en-US" altLang="zh-CN" sz="2400" dirty="0" smtClean="0"/>
              <a:t> BTL(Tree T,</a:t>
            </a:r>
            <a:r>
              <a:rPr lang="zh-CN" altLang="en-US" sz="2400" dirty="0" smtClean="0"/>
              <a:t> </a:t>
            </a:r>
            <a:r>
              <a:rPr lang="en-US" altLang="zh-CN" sz="2400" dirty="0" smtClean="0"/>
              <a:t>Type x)</a:t>
            </a:r>
          </a:p>
          <a:p>
            <a:pPr eaLnBrk="1" hangingPunct="1">
              <a:lnSpc>
                <a:spcPct val="100000"/>
              </a:lnSpc>
              <a:spcBef>
                <a:spcPts val="600"/>
              </a:spcBef>
              <a:buFont typeface="Wingdings" pitchFamily="2" charset="2"/>
              <a:buNone/>
            </a:pPr>
            <a:r>
              <a:rPr lang="en-US" altLang="zh-CN" sz="2400" dirty="0" smtClean="0"/>
              <a:t>{	if(!T) return 0;</a:t>
            </a:r>
          </a:p>
          <a:p>
            <a:pPr eaLnBrk="1" hangingPunct="1">
              <a:lnSpc>
                <a:spcPct val="100000"/>
              </a:lnSpc>
              <a:spcBef>
                <a:spcPts val="600"/>
              </a:spcBef>
              <a:buFont typeface="Wingdings" pitchFamily="2" charset="2"/>
              <a:buNone/>
            </a:pPr>
            <a:r>
              <a:rPr lang="en-US" altLang="zh-CN" sz="2400" dirty="0" smtClean="0"/>
              <a:t>	if(T-&gt;data==x) return 1;</a:t>
            </a:r>
          </a:p>
          <a:p>
            <a:pPr eaLnBrk="1" hangingPunct="1">
              <a:lnSpc>
                <a:spcPct val="100000"/>
              </a:lnSpc>
              <a:spcBef>
                <a:spcPts val="600"/>
              </a:spcBef>
              <a:buFont typeface="Wingdings" pitchFamily="2" charset="2"/>
              <a:buNone/>
            </a:pPr>
            <a:r>
              <a:rPr lang="en-US" altLang="zh-CN" sz="2400" dirty="0" smtClean="0"/>
              <a:t>	if(T-&gt;</a:t>
            </a:r>
            <a:r>
              <a:rPr lang="en-US" altLang="zh-CN" sz="2400" dirty="0" err="1" smtClean="0"/>
              <a:t>lc</a:t>
            </a:r>
            <a:r>
              <a:rPr lang="en-US" altLang="zh-CN" sz="2400" dirty="0" smtClean="0"/>
              <a:t>)	</a:t>
            </a:r>
            <a:r>
              <a:rPr lang="en-US" altLang="zh-CN" sz="2400" dirty="0" smtClean="0">
                <a:solidFill>
                  <a:srgbClr val="008000"/>
                </a:solidFill>
              </a:rPr>
              <a:t>//k</a:t>
            </a:r>
            <a:r>
              <a:rPr lang="zh-CN" altLang="en-US" sz="2400" dirty="0" smtClean="0">
                <a:solidFill>
                  <a:srgbClr val="008000"/>
                </a:solidFill>
              </a:rPr>
              <a:t>为全局变量，初值</a:t>
            </a:r>
            <a:r>
              <a:rPr lang="en-US" altLang="zh-CN" sz="2400" dirty="0" smtClean="0">
                <a:solidFill>
                  <a:srgbClr val="008000"/>
                </a:solidFill>
              </a:rPr>
              <a:t>=1</a:t>
            </a:r>
          </a:p>
          <a:p>
            <a:pPr eaLnBrk="1" hangingPunct="1">
              <a:lnSpc>
                <a:spcPct val="100000"/>
              </a:lnSpc>
              <a:spcBef>
                <a:spcPts val="600"/>
              </a:spcBef>
              <a:buFont typeface="Wingdings" pitchFamily="2" charset="2"/>
              <a:buNone/>
            </a:pPr>
            <a:r>
              <a:rPr lang="en-US" altLang="zh-CN" sz="2400" dirty="0" smtClean="0"/>
              <a:t>	{</a:t>
            </a:r>
            <a:r>
              <a:rPr lang="zh-CN" altLang="en-US" sz="2400" dirty="0" smtClean="0"/>
              <a:t> </a:t>
            </a:r>
            <a:r>
              <a:rPr lang="en-US" altLang="zh-CN" sz="2400" dirty="0" smtClean="0"/>
              <a:t>++k;</a:t>
            </a:r>
            <a:r>
              <a:rPr lang="zh-CN" altLang="en-US" sz="2400" dirty="0" smtClean="0"/>
              <a:t> </a:t>
            </a:r>
            <a:r>
              <a:rPr lang="en-US" altLang="zh-CN" sz="2400" dirty="0" smtClean="0"/>
              <a:t>if(BTL(T-&gt;</a:t>
            </a:r>
            <a:r>
              <a:rPr lang="en-US" altLang="zh-CN" sz="2400" dirty="0" err="1" smtClean="0"/>
              <a:t>lc</a:t>
            </a:r>
            <a:r>
              <a:rPr lang="en-US" altLang="zh-CN" sz="2400" dirty="0" smtClean="0"/>
              <a:t>,</a:t>
            </a:r>
            <a:r>
              <a:rPr lang="zh-CN" altLang="en-US" sz="2400" dirty="0" smtClean="0"/>
              <a:t> </a:t>
            </a:r>
            <a:r>
              <a:rPr lang="en-US" altLang="zh-CN" sz="2400" dirty="0" smtClean="0"/>
              <a:t>x)) return 1;</a:t>
            </a:r>
            <a:r>
              <a:rPr lang="zh-CN" altLang="en-US" sz="2400" dirty="0" smtClean="0"/>
              <a:t> </a:t>
            </a:r>
            <a:r>
              <a:rPr lang="en-US" altLang="zh-CN" sz="2400" dirty="0" smtClean="0"/>
              <a:t>--k;</a:t>
            </a:r>
            <a:r>
              <a:rPr lang="zh-CN" altLang="en-US" sz="2400" dirty="0" smtClean="0"/>
              <a:t> </a:t>
            </a:r>
            <a:r>
              <a:rPr lang="en-US" altLang="zh-CN" sz="2400" dirty="0" smtClean="0"/>
              <a:t>}</a:t>
            </a:r>
          </a:p>
          <a:p>
            <a:pPr eaLnBrk="1" hangingPunct="1">
              <a:lnSpc>
                <a:spcPct val="100000"/>
              </a:lnSpc>
              <a:spcBef>
                <a:spcPts val="600"/>
              </a:spcBef>
              <a:buFont typeface="Wingdings" pitchFamily="2" charset="2"/>
              <a:buNone/>
            </a:pPr>
            <a:r>
              <a:rPr lang="en-US" altLang="zh-CN" sz="2400" dirty="0" smtClean="0"/>
              <a:t>	if(T-&gt;</a:t>
            </a:r>
            <a:r>
              <a:rPr lang="en-US" altLang="zh-CN" sz="2400" dirty="0" err="1" smtClean="0"/>
              <a:t>rc</a:t>
            </a:r>
            <a:r>
              <a:rPr lang="en-US" altLang="zh-CN" sz="2400" dirty="0" smtClean="0"/>
              <a:t>)</a:t>
            </a:r>
          </a:p>
          <a:p>
            <a:pPr eaLnBrk="1" hangingPunct="1">
              <a:lnSpc>
                <a:spcPct val="100000"/>
              </a:lnSpc>
              <a:spcBef>
                <a:spcPts val="600"/>
              </a:spcBef>
              <a:buFont typeface="Wingdings" pitchFamily="2" charset="2"/>
              <a:buNone/>
            </a:pPr>
            <a:r>
              <a:rPr lang="en-US" altLang="zh-CN" sz="2400" dirty="0" smtClean="0"/>
              <a:t>	{</a:t>
            </a:r>
            <a:r>
              <a:rPr lang="zh-CN" altLang="en-US" sz="2400" dirty="0" smtClean="0"/>
              <a:t> </a:t>
            </a:r>
            <a:r>
              <a:rPr lang="en-US" altLang="zh-CN" sz="2400" dirty="0" smtClean="0"/>
              <a:t>++k;</a:t>
            </a:r>
            <a:r>
              <a:rPr lang="zh-CN" altLang="en-US" sz="2400" dirty="0" smtClean="0"/>
              <a:t> </a:t>
            </a:r>
            <a:r>
              <a:rPr lang="en-US" altLang="zh-CN" sz="2400" dirty="0" smtClean="0"/>
              <a:t>if(BTL(T-&gt;</a:t>
            </a:r>
            <a:r>
              <a:rPr lang="en-US" altLang="zh-CN" sz="2400" dirty="0" err="1" smtClean="0"/>
              <a:t>rc</a:t>
            </a:r>
            <a:r>
              <a:rPr lang="en-US" altLang="zh-CN" sz="2400" dirty="0" smtClean="0"/>
              <a:t>,</a:t>
            </a:r>
            <a:r>
              <a:rPr lang="zh-CN" altLang="en-US" sz="2400" dirty="0" smtClean="0"/>
              <a:t> </a:t>
            </a:r>
            <a:r>
              <a:rPr lang="en-US" altLang="zh-CN" sz="2400" dirty="0" smtClean="0"/>
              <a:t>x)) return 1;</a:t>
            </a:r>
            <a:r>
              <a:rPr lang="zh-CN" altLang="en-US" sz="2400" dirty="0" smtClean="0"/>
              <a:t> </a:t>
            </a:r>
            <a:r>
              <a:rPr lang="en-US" altLang="zh-CN" sz="2400" dirty="0" smtClean="0"/>
              <a:t>--k;</a:t>
            </a:r>
            <a:r>
              <a:rPr lang="zh-CN" altLang="en-US" sz="2400" dirty="0" smtClean="0"/>
              <a:t> </a:t>
            </a:r>
            <a:r>
              <a:rPr lang="en-US" altLang="zh-CN" sz="2400" dirty="0" smtClean="0"/>
              <a:t>}</a:t>
            </a:r>
          </a:p>
          <a:p>
            <a:pPr eaLnBrk="1" hangingPunct="1">
              <a:lnSpc>
                <a:spcPct val="100000"/>
              </a:lnSpc>
              <a:spcBef>
                <a:spcPts val="600"/>
              </a:spcBef>
              <a:buFont typeface="Wingdings" pitchFamily="2" charset="2"/>
              <a:buNone/>
            </a:pPr>
            <a:r>
              <a:rPr lang="en-US" altLang="zh-CN" sz="2400" dirty="0" smtClean="0"/>
              <a:t>	return 0;</a:t>
            </a:r>
          </a:p>
          <a:p>
            <a:pPr eaLnBrk="1" hangingPunct="1">
              <a:lnSpc>
                <a:spcPct val="100000"/>
              </a:lnSpc>
              <a:spcBef>
                <a:spcPts val="600"/>
              </a:spcBef>
              <a:buFont typeface="Wingdings" pitchFamily="2" charset="2"/>
              <a:buNone/>
            </a:pPr>
            <a:r>
              <a:rPr lang="en-US" altLang="zh-CN" sz="2400" dirty="0" smtClean="0"/>
              <a:t>}</a:t>
            </a:r>
            <a:endParaRPr lang="zh-CN" altLang="en-US" sz="2400" dirty="0" smtClean="0">
              <a:solidFill>
                <a:srgbClr val="008000"/>
              </a:solidFill>
            </a:endParaRPr>
          </a:p>
        </p:txBody>
      </p:sp>
      <p:sp>
        <p:nvSpPr>
          <p:cNvPr id="200708" name="灯片编号占位符 1"/>
          <p:cNvSpPr>
            <a:spLocks noGrp="1"/>
          </p:cNvSpPr>
          <p:nvPr>
            <p:ph type="sldNum" sz="quarter" idx="10"/>
          </p:nvPr>
        </p:nvSpPr>
        <p:spPr>
          <a:noFill/>
        </p:spPr>
        <p:txBody>
          <a:bodyPr/>
          <a:lstStyle/>
          <a:p>
            <a:fld id="{6DF4EA6B-83D3-47AF-8552-C840E2996D8C}" type="slidenum">
              <a:rPr lang="zh-CN" altLang="en-US" smtClean="0"/>
              <a:pPr/>
              <a:t>178</a:t>
            </a:fld>
            <a:endParaRPr lang="en-US" altLang="zh-CN" smtClean="0"/>
          </a:p>
        </p:txBody>
      </p:sp>
    </p:spTree>
  </p:cSld>
  <p:clrMapOvr>
    <a:masterClrMapping/>
  </p:clrMapOvr>
  <p:transition/>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2"/>
          <p:cNvSpPr>
            <a:spLocks noGrp="1" noChangeArrowheads="1"/>
          </p:cNvSpPr>
          <p:nvPr>
            <p:ph type="title"/>
          </p:nvPr>
        </p:nvSpPr>
        <p:spPr>
          <a:xfrm>
            <a:off x="1000125" y="274638"/>
            <a:ext cx="7215188" cy="1143000"/>
          </a:xfrm>
        </p:spPr>
        <p:txBody>
          <a:bodyPr/>
          <a:lstStyle/>
          <a:p>
            <a:pPr eaLnBrk="1" hangingPunct="1"/>
            <a:r>
              <a:rPr lang="zh-CN" altLang="en-US" dirty="0"/>
              <a:t>本单元小结</a:t>
            </a:r>
            <a:endParaRPr lang="zh-CN" altLang="en-US" dirty="0" smtClean="0"/>
          </a:p>
        </p:txBody>
      </p:sp>
      <p:sp>
        <p:nvSpPr>
          <p:cNvPr id="201731" name="Rectangle 3"/>
          <p:cNvSpPr>
            <a:spLocks noGrp="1" noChangeArrowheads="1"/>
          </p:cNvSpPr>
          <p:nvPr>
            <p:ph idx="1"/>
          </p:nvPr>
        </p:nvSpPr>
        <p:spPr>
          <a:xfrm>
            <a:off x="1000125" y="1600200"/>
            <a:ext cx="7215188" cy="4525963"/>
          </a:xfrm>
        </p:spPr>
        <p:txBody>
          <a:bodyPr/>
          <a:lstStyle/>
          <a:p>
            <a:pPr eaLnBrk="1" hangingPunct="1">
              <a:lnSpc>
                <a:spcPct val="100000"/>
              </a:lnSpc>
              <a:spcBef>
                <a:spcPts val="600"/>
              </a:spcBef>
              <a:buFont typeface="Wingdings" pitchFamily="2" charset="2"/>
              <a:buNone/>
            </a:pPr>
            <a:r>
              <a:rPr lang="zh-CN" altLang="en-US" dirty="0" smtClean="0">
                <a:solidFill>
                  <a:srgbClr val="008000"/>
                </a:solidFill>
              </a:rPr>
              <a:t>例</a:t>
            </a:r>
            <a:r>
              <a:rPr lang="en-US" altLang="zh-CN" dirty="0" smtClean="0">
                <a:solidFill>
                  <a:srgbClr val="008000"/>
                </a:solidFill>
              </a:rPr>
              <a:t>3-13 </a:t>
            </a:r>
            <a:r>
              <a:rPr lang="zh-CN" altLang="en-US" dirty="0" smtClean="0">
                <a:solidFill>
                  <a:srgbClr val="008000"/>
                </a:solidFill>
              </a:rPr>
              <a:t>  </a:t>
            </a:r>
            <a:r>
              <a:rPr lang="zh-CN" altLang="en-US" dirty="0" smtClean="0"/>
              <a:t>判断二叉树是否相似。</a:t>
            </a:r>
          </a:p>
          <a:p>
            <a:pPr eaLnBrk="1" hangingPunct="1">
              <a:lnSpc>
                <a:spcPct val="100000"/>
              </a:lnSpc>
              <a:spcBef>
                <a:spcPts val="600"/>
              </a:spcBef>
              <a:buFont typeface="Wingdings" pitchFamily="2" charset="2"/>
              <a:buNone/>
            </a:pPr>
            <a:r>
              <a:rPr lang="en-US" altLang="zh-CN" dirty="0" err="1" smtClean="0"/>
              <a:t>int</a:t>
            </a:r>
            <a:r>
              <a:rPr lang="en-US" altLang="zh-CN" dirty="0" smtClean="0"/>
              <a:t> </a:t>
            </a:r>
            <a:r>
              <a:rPr lang="en-US" altLang="zh-CN" dirty="0" err="1" smtClean="0"/>
              <a:t>LikeTree</a:t>
            </a:r>
            <a:r>
              <a:rPr lang="en-US" altLang="zh-CN" dirty="0" smtClean="0"/>
              <a:t>(Tree T1,Tree T2)</a:t>
            </a:r>
          </a:p>
          <a:p>
            <a:pPr eaLnBrk="1" hangingPunct="1">
              <a:lnSpc>
                <a:spcPct val="100000"/>
              </a:lnSpc>
              <a:spcBef>
                <a:spcPts val="600"/>
              </a:spcBef>
              <a:buFont typeface="Wingdings" pitchFamily="2" charset="2"/>
              <a:buNone/>
            </a:pPr>
            <a:r>
              <a:rPr lang="en-US" altLang="zh-CN" dirty="0" smtClean="0"/>
              <a:t>{	if(!T1&amp;&amp;!T2) return 1;</a:t>
            </a:r>
          </a:p>
          <a:p>
            <a:pPr eaLnBrk="1" hangingPunct="1">
              <a:lnSpc>
                <a:spcPct val="100000"/>
              </a:lnSpc>
              <a:spcBef>
                <a:spcPts val="600"/>
              </a:spcBef>
              <a:buFont typeface="Wingdings" pitchFamily="2" charset="2"/>
              <a:buNone/>
            </a:pPr>
            <a:r>
              <a:rPr lang="en-US" altLang="zh-CN" dirty="0" smtClean="0"/>
              <a:t>	if(!T1||!T2) return 0;</a:t>
            </a:r>
          </a:p>
          <a:p>
            <a:pPr eaLnBrk="1" hangingPunct="1">
              <a:lnSpc>
                <a:spcPct val="100000"/>
              </a:lnSpc>
              <a:spcBef>
                <a:spcPts val="600"/>
              </a:spcBef>
              <a:buFont typeface="Wingdings" pitchFamily="2" charset="2"/>
              <a:buNone/>
            </a:pPr>
            <a:r>
              <a:rPr lang="en-US" altLang="zh-CN" dirty="0" smtClean="0"/>
              <a:t>	n1=</a:t>
            </a:r>
            <a:r>
              <a:rPr lang="en-US" altLang="zh-CN" dirty="0" err="1" smtClean="0"/>
              <a:t>LikeTree</a:t>
            </a:r>
            <a:r>
              <a:rPr lang="en-US" altLang="zh-CN" dirty="0" smtClean="0"/>
              <a:t>(T1-&gt;lc,T2-&gt;</a:t>
            </a:r>
            <a:r>
              <a:rPr lang="en-US" altLang="zh-CN" dirty="0" err="1" smtClean="0"/>
              <a:t>lc</a:t>
            </a:r>
            <a:r>
              <a:rPr lang="en-US" altLang="zh-CN" dirty="0" smtClean="0"/>
              <a:t>);</a:t>
            </a:r>
          </a:p>
          <a:p>
            <a:pPr eaLnBrk="1" hangingPunct="1">
              <a:lnSpc>
                <a:spcPct val="100000"/>
              </a:lnSpc>
              <a:spcBef>
                <a:spcPts val="600"/>
              </a:spcBef>
              <a:buFont typeface="Wingdings" pitchFamily="2" charset="2"/>
              <a:buNone/>
            </a:pPr>
            <a:r>
              <a:rPr lang="en-US" altLang="zh-CN" dirty="0" smtClean="0"/>
              <a:t>	n2=</a:t>
            </a:r>
            <a:r>
              <a:rPr lang="en-US" altLang="zh-CN" dirty="0" err="1" smtClean="0"/>
              <a:t>LikeTree</a:t>
            </a:r>
            <a:r>
              <a:rPr lang="en-US" altLang="zh-CN" dirty="0" smtClean="0"/>
              <a:t>(T1-&gt;rc,T2-&gt;</a:t>
            </a:r>
            <a:r>
              <a:rPr lang="en-US" altLang="zh-CN" dirty="0" err="1" smtClean="0"/>
              <a:t>rc</a:t>
            </a:r>
            <a:r>
              <a:rPr lang="en-US" altLang="zh-CN" dirty="0" smtClean="0"/>
              <a:t>);</a:t>
            </a:r>
          </a:p>
          <a:p>
            <a:pPr eaLnBrk="1" hangingPunct="1">
              <a:lnSpc>
                <a:spcPct val="100000"/>
              </a:lnSpc>
              <a:spcBef>
                <a:spcPts val="600"/>
              </a:spcBef>
              <a:buFont typeface="Wingdings" pitchFamily="2" charset="2"/>
              <a:buNone/>
            </a:pPr>
            <a:r>
              <a:rPr lang="en-US" altLang="zh-CN" dirty="0" smtClean="0"/>
              <a:t>	return(n1&amp;&amp;n2);</a:t>
            </a:r>
          </a:p>
          <a:p>
            <a:pPr eaLnBrk="1" hangingPunct="1">
              <a:lnSpc>
                <a:spcPct val="100000"/>
              </a:lnSpc>
              <a:spcBef>
                <a:spcPts val="600"/>
              </a:spcBef>
              <a:buFont typeface="Wingdings" pitchFamily="2" charset="2"/>
              <a:buNone/>
            </a:pPr>
            <a:r>
              <a:rPr lang="en-US" altLang="zh-CN" dirty="0" smtClean="0"/>
              <a:t>}</a:t>
            </a:r>
            <a:r>
              <a:rPr lang="zh-CN" altLang="en-US" dirty="0" smtClean="0"/>
              <a:t> </a:t>
            </a:r>
            <a:r>
              <a:rPr lang="en-US" altLang="zh-CN" dirty="0" smtClean="0">
                <a:solidFill>
                  <a:srgbClr val="008000"/>
                </a:solidFill>
              </a:rPr>
              <a:t>//</a:t>
            </a:r>
            <a:r>
              <a:rPr lang="zh-CN" altLang="en-US" dirty="0" smtClean="0">
                <a:solidFill>
                  <a:srgbClr val="008000"/>
                </a:solidFill>
              </a:rPr>
              <a:t> </a:t>
            </a:r>
            <a:r>
              <a:rPr lang="en-US" altLang="zh-CN" dirty="0" err="1" smtClean="0">
                <a:solidFill>
                  <a:srgbClr val="008000"/>
                </a:solidFill>
              </a:rPr>
              <a:t>LikeTree</a:t>
            </a:r>
            <a:endParaRPr lang="zh-CN" altLang="en-US" dirty="0" smtClean="0">
              <a:solidFill>
                <a:srgbClr val="008000"/>
              </a:solidFill>
            </a:endParaRPr>
          </a:p>
        </p:txBody>
      </p:sp>
      <p:sp>
        <p:nvSpPr>
          <p:cNvPr id="201732" name="灯片编号占位符 1"/>
          <p:cNvSpPr>
            <a:spLocks noGrp="1"/>
          </p:cNvSpPr>
          <p:nvPr>
            <p:ph type="sldNum" sz="quarter" idx="10"/>
          </p:nvPr>
        </p:nvSpPr>
        <p:spPr>
          <a:noFill/>
        </p:spPr>
        <p:txBody>
          <a:bodyPr/>
          <a:lstStyle/>
          <a:p>
            <a:fld id="{A423DDCC-2A81-4F5A-8A79-5388ACD9A875}" type="slidenum">
              <a:rPr lang="zh-CN" altLang="en-US" smtClean="0"/>
              <a:pPr/>
              <a:t>179</a:t>
            </a:fld>
            <a:endParaRPr lang="en-US" altLang="zh-CN" smtClean="0"/>
          </a:p>
        </p:txBody>
      </p:sp>
      <p:sp>
        <p:nvSpPr>
          <p:cNvPr id="5" name="动作按钮: 开始 4">
            <a:hlinkClick r:id="" action="ppaction://hlinkshowjump?jump=firstslide" highlightClick="1"/>
          </p:cNvPr>
          <p:cNvSpPr/>
          <p:nvPr/>
        </p:nvSpPr>
        <p:spPr>
          <a:xfrm rot="5400000">
            <a:off x="8319253" y="5769224"/>
            <a:ext cx="432000" cy="216000"/>
          </a:xfrm>
          <a:prstGeom prst="actionButtonBeginning">
            <a:avLst/>
          </a:prstGeom>
          <a:solidFill>
            <a:srgbClr val="008000">
              <a:alpha val="50000"/>
            </a:srgbClr>
          </a:solidFill>
          <a:ln w="6350">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1000125" y="274638"/>
            <a:ext cx="7215188" cy="1143000"/>
          </a:xfrm>
        </p:spPr>
        <p:txBody>
          <a:bodyPr/>
          <a:lstStyle/>
          <a:p>
            <a:pPr eaLnBrk="1" hangingPunct="1"/>
            <a:r>
              <a:rPr lang="zh-CN" altLang="en-US" smtClean="0"/>
              <a:t>二叉树</a:t>
            </a:r>
          </a:p>
        </p:txBody>
      </p:sp>
      <p:sp>
        <p:nvSpPr>
          <p:cNvPr id="20483" name="Rectangle 3"/>
          <p:cNvSpPr>
            <a:spLocks noGrp="1" noChangeArrowheads="1"/>
          </p:cNvSpPr>
          <p:nvPr>
            <p:ph idx="1"/>
          </p:nvPr>
        </p:nvSpPr>
        <p:spPr>
          <a:xfrm>
            <a:off x="1000125" y="1600200"/>
            <a:ext cx="7215188" cy="4525963"/>
          </a:xfrm>
        </p:spPr>
        <p:txBody>
          <a:bodyPr/>
          <a:lstStyle/>
          <a:p>
            <a:pPr eaLnBrk="1" hangingPunct="1"/>
            <a:r>
              <a:rPr lang="zh-CN" altLang="en-US" smtClean="0">
                <a:solidFill>
                  <a:srgbClr val="0000FF"/>
                </a:solidFill>
              </a:rPr>
              <a:t>满二叉树</a:t>
            </a:r>
            <a:r>
              <a:rPr lang="zh-CN" altLang="en-US" smtClean="0"/>
              <a:t>：一棵高度为</a:t>
            </a:r>
            <a:r>
              <a:rPr lang="en-US" altLang="zh-CN" smtClean="0"/>
              <a:t>k </a:t>
            </a:r>
            <a:r>
              <a:rPr lang="zh-CN" altLang="en-US" smtClean="0"/>
              <a:t>且具有</a:t>
            </a:r>
            <a:r>
              <a:rPr lang="en-US" altLang="zh-CN" smtClean="0"/>
              <a:t>2</a:t>
            </a:r>
            <a:r>
              <a:rPr lang="en-US" altLang="zh-CN" baseline="30000" smtClean="0"/>
              <a:t>k</a:t>
            </a:r>
            <a:r>
              <a:rPr lang="en-US" altLang="zh-CN" smtClean="0"/>
              <a:t>-1</a:t>
            </a:r>
            <a:r>
              <a:rPr lang="zh-CN" altLang="en-US" smtClean="0"/>
              <a:t>个结点的二叉树。</a:t>
            </a:r>
            <a:r>
              <a:rPr lang="zh-CN" altLang="en-US" smtClean="0">
                <a:solidFill>
                  <a:srgbClr val="006600"/>
                </a:solidFill>
              </a:rPr>
              <a:t>如</a:t>
            </a:r>
            <a:r>
              <a:rPr lang="en-US" altLang="zh-CN" smtClean="0">
                <a:solidFill>
                  <a:srgbClr val="006600"/>
                </a:solidFill>
              </a:rPr>
              <a:t>k=4</a:t>
            </a:r>
            <a:r>
              <a:rPr lang="zh-CN" altLang="en-US" smtClean="0">
                <a:solidFill>
                  <a:srgbClr val="006600"/>
                </a:solidFill>
              </a:rPr>
              <a:t>的满二叉树：</a:t>
            </a:r>
            <a:endParaRPr lang="en-US" altLang="zh-CN" smtClean="0">
              <a:solidFill>
                <a:srgbClr val="006600"/>
              </a:solidFill>
            </a:endParaRPr>
          </a:p>
        </p:txBody>
      </p:sp>
      <p:sp>
        <p:nvSpPr>
          <p:cNvPr id="20484" name="灯片编号占位符 1"/>
          <p:cNvSpPr>
            <a:spLocks noGrp="1"/>
          </p:cNvSpPr>
          <p:nvPr>
            <p:ph type="sldNum" sz="quarter" idx="10"/>
          </p:nvPr>
        </p:nvSpPr>
        <p:spPr>
          <a:noFill/>
        </p:spPr>
        <p:txBody>
          <a:bodyPr/>
          <a:lstStyle/>
          <a:p>
            <a:fld id="{974B4555-0491-44BA-AA2C-DF606FA7FBEB}" type="slidenum">
              <a:rPr lang="zh-CN" altLang="en-US" smtClean="0"/>
              <a:pPr/>
              <a:t>18</a:t>
            </a:fld>
            <a:endParaRPr lang="en-US" altLang="zh-CN" smtClean="0"/>
          </a:p>
        </p:txBody>
      </p:sp>
      <p:grpSp>
        <p:nvGrpSpPr>
          <p:cNvPr id="20485" name="Group 22"/>
          <p:cNvGrpSpPr>
            <a:grpSpLocks/>
          </p:cNvGrpSpPr>
          <p:nvPr/>
        </p:nvGrpSpPr>
        <p:grpSpPr bwMode="auto">
          <a:xfrm>
            <a:off x="2000250" y="2928938"/>
            <a:ext cx="4784725" cy="2714625"/>
            <a:chOff x="1655" y="1847"/>
            <a:chExt cx="3039" cy="1765"/>
          </a:xfrm>
        </p:grpSpPr>
        <p:pic>
          <p:nvPicPr>
            <p:cNvPr id="20486" name="Picture 4"/>
            <p:cNvPicPr>
              <a:picLocks noChangeAspect="1" noChangeArrowheads="1"/>
            </p:cNvPicPr>
            <p:nvPr/>
          </p:nvPicPr>
          <p:blipFill>
            <a:blip r:embed="rId2" cstate="print">
              <a:clrChange>
                <a:clrFrom>
                  <a:srgbClr val="FFFFFF"/>
                </a:clrFrom>
                <a:clrTo>
                  <a:srgbClr val="FFFFFF">
                    <a:alpha val="0"/>
                  </a:srgbClr>
                </a:clrTo>
              </a:clrChange>
            </a:blip>
            <a:srcRect l="8063" t="36469" r="14110" b="14366"/>
            <a:stretch>
              <a:fillRect/>
            </a:stretch>
          </p:blipFill>
          <p:spPr bwMode="auto">
            <a:xfrm>
              <a:off x="1655" y="1847"/>
              <a:ext cx="3039" cy="1765"/>
            </a:xfrm>
            <a:prstGeom prst="rect">
              <a:avLst/>
            </a:prstGeom>
            <a:noFill/>
            <a:ln w="9525">
              <a:noFill/>
              <a:miter lim="800000"/>
              <a:headEnd/>
              <a:tailEnd/>
            </a:ln>
          </p:spPr>
        </p:pic>
        <p:sp>
          <p:nvSpPr>
            <p:cNvPr id="20487" name="Text Box 6"/>
            <p:cNvSpPr txBox="1">
              <a:spLocks noChangeArrowheads="1"/>
            </p:cNvSpPr>
            <p:nvPr/>
          </p:nvSpPr>
          <p:spPr bwMode="auto">
            <a:xfrm>
              <a:off x="4422" y="3339"/>
              <a:ext cx="182" cy="192"/>
            </a:xfrm>
            <a:prstGeom prst="rect">
              <a:avLst/>
            </a:prstGeom>
            <a:noFill/>
            <a:ln w="9525">
              <a:noFill/>
              <a:miter lim="800000"/>
              <a:headEnd/>
              <a:tailEnd/>
            </a:ln>
          </p:spPr>
          <p:txBody>
            <a:bodyPr lIns="0" tIns="0" rIns="0" bIns="0" anchor="ctr" anchorCtr="1">
              <a:spAutoFit/>
            </a:bodyPr>
            <a:lstStyle/>
            <a:p>
              <a:pPr algn="ctr">
                <a:spcBef>
                  <a:spcPct val="50000"/>
                </a:spcBef>
              </a:pPr>
              <a:r>
                <a:rPr kumimoji="1" lang="en-US" altLang="zh-CN" sz="2000" b="1">
                  <a:latin typeface="Times New Roman" pitchFamily="18" charset="0"/>
                </a:rPr>
                <a:t>15</a:t>
              </a:r>
            </a:p>
          </p:txBody>
        </p:sp>
        <p:sp>
          <p:nvSpPr>
            <p:cNvPr id="20488" name="Text Box 7"/>
            <p:cNvSpPr txBox="1">
              <a:spLocks noChangeArrowheads="1"/>
            </p:cNvSpPr>
            <p:nvPr/>
          </p:nvSpPr>
          <p:spPr bwMode="auto">
            <a:xfrm>
              <a:off x="4030" y="3339"/>
              <a:ext cx="182" cy="192"/>
            </a:xfrm>
            <a:prstGeom prst="rect">
              <a:avLst/>
            </a:prstGeom>
            <a:noFill/>
            <a:ln w="9525">
              <a:noFill/>
              <a:miter lim="800000"/>
              <a:headEnd/>
              <a:tailEnd/>
            </a:ln>
          </p:spPr>
          <p:txBody>
            <a:bodyPr lIns="0" tIns="0" rIns="0" bIns="0" anchor="ctr" anchorCtr="1">
              <a:spAutoFit/>
            </a:bodyPr>
            <a:lstStyle/>
            <a:p>
              <a:pPr algn="ctr">
                <a:spcBef>
                  <a:spcPct val="50000"/>
                </a:spcBef>
              </a:pPr>
              <a:r>
                <a:rPr kumimoji="1" lang="en-US" altLang="zh-CN" sz="2000" b="1">
                  <a:latin typeface="Times New Roman" pitchFamily="18" charset="0"/>
                </a:rPr>
                <a:t>14</a:t>
              </a:r>
            </a:p>
          </p:txBody>
        </p:sp>
        <p:sp>
          <p:nvSpPr>
            <p:cNvPr id="20489" name="Text Box 8"/>
            <p:cNvSpPr txBox="1">
              <a:spLocks noChangeArrowheads="1"/>
            </p:cNvSpPr>
            <p:nvPr/>
          </p:nvSpPr>
          <p:spPr bwMode="auto">
            <a:xfrm>
              <a:off x="3651" y="3339"/>
              <a:ext cx="182" cy="192"/>
            </a:xfrm>
            <a:prstGeom prst="rect">
              <a:avLst/>
            </a:prstGeom>
            <a:noFill/>
            <a:ln w="9525">
              <a:noFill/>
              <a:miter lim="800000"/>
              <a:headEnd/>
              <a:tailEnd/>
            </a:ln>
          </p:spPr>
          <p:txBody>
            <a:bodyPr lIns="0" tIns="0" rIns="0" bIns="0" anchor="ctr" anchorCtr="1">
              <a:spAutoFit/>
            </a:bodyPr>
            <a:lstStyle/>
            <a:p>
              <a:pPr algn="ctr">
                <a:spcBef>
                  <a:spcPct val="50000"/>
                </a:spcBef>
              </a:pPr>
              <a:r>
                <a:rPr kumimoji="1" lang="en-US" altLang="zh-CN" sz="2000" b="1">
                  <a:latin typeface="Times New Roman" pitchFamily="18" charset="0"/>
                </a:rPr>
                <a:t>13</a:t>
              </a:r>
            </a:p>
          </p:txBody>
        </p:sp>
        <p:sp>
          <p:nvSpPr>
            <p:cNvPr id="20490" name="Text Box 9"/>
            <p:cNvSpPr txBox="1">
              <a:spLocks noChangeArrowheads="1"/>
            </p:cNvSpPr>
            <p:nvPr/>
          </p:nvSpPr>
          <p:spPr bwMode="auto">
            <a:xfrm>
              <a:off x="3267" y="3339"/>
              <a:ext cx="182" cy="192"/>
            </a:xfrm>
            <a:prstGeom prst="rect">
              <a:avLst/>
            </a:prstGeom>
            <a:noFill/>
            <a:ln w="9525">
              <a:noFill/>
              <a:miter lim="800000"/>
              <a:headEnd/>
              <a:tailEnd/>
            </a:ln>
          </p:spPr>
          <p:txBody>
            <a:bodyPr lIns="0" tIns="0" rIns="0" bIns="0" anchor="ctr" anchorCtr="1">
              <a:spAutoFit/>
            </a:bodyPr>
            <a:lstStyle/>
            <a:p>
              <a:pPr algn="ctr">
                <a:spcBef>
                  <a:spcPct val="50000"/>
                </a:spcBef>
              </a:pPr>
              <a:r>
                <a:rPr kumimoji="1" lang="en-US" altLang="zh-CN" sz="2000" b="1">
                  <a:latin typeface="Times New Roman" pitchFamily="18" charset="0"/>
                </a:rPr>
                <a:t>12</a:t>
              </a:r>
            </a:p>
          </p:txBody>
        </p:sp>
        <p:sp>
          <p:nvSpPr>
            <p:cNvPr id="20491" name="Text Box 11"/>
            <p:cNvSpPr txBox="1">
              <a:spLocks noChangeArrowheads="1"/>
            </p:cNvSpPr>
            <p:nvPr/>
          </p:nvSpPr>
          <p:spPr bwMode="auto">
            <a:xfrm>
              <a:off x="2879" y="3339"/>
              <a:ext cx="182" cy="192"/>
            </a:xfrm>
            <a:prstGeom prst="rect">
              <a:avLst/>
            </a:prstGeom>
            <a:noFill/>
            <a:ln w="9525">
              <a:noFill/>
              <a:miter lim="800000"/>
              <a:headEnd/>
              <a:tailEnd/>
            </a:ln>
          </p:spPr>
          <p:txBody>
            <a:bodyPr lIns="0" tIns="0" rIns="0" bIns="0" anchor="ctr" anchorCtr="1">
              <a:spAutoFit/>
            </a:bodyPr>
            <a:lstStyle/>
            <a:p>
              <a:pPr algn="ctr">
                <a:spcBef>
                  <a:spcPct val="50000"/>
                </a:spcBef>
              </a:pPr>
              <a:r>
                <a:rPr kumimoji="1" lang="en-US" altLang="zh-CN" sz="2000" b="1">
                  <a:latin typeface="Times New Roman" pitchFamily="18" charset="0"/>
                </a:rPr>
                <a:t>11</a:t>
              </a:r>
            </a:p>
          </p:txBody>
        </p:sp>
        <p:sp>
          <p:nvSpPr>
            <p:cNvPr id="20492" name="Text Box 12"/>
            <p:cNvSpPr txBox="1">
              <a:spLocks noChangeArrowheads="1"/>
            </p:cNvSpPr>
            <p:nvPr/>
          </p:nvSpPr>
          <p:spPr bwMode="auto">
            <a:xfrm>
              <a:off x="2487" y="3339"/>
              <a:ext cx="182" cy="192"/>
            </a:xfrm>
            <a:prstGeom prst="rect">
              <a:avLst/>
            </a:prstGeom>
            <a:noFill/>
            <a:ln w="9525">
              <a:noFill/>
              <a:miter lim="800000"/>
              <a:headEnd/>
              <a:tailEnd/>
            </a:ln>
          </p:spPr>
          <p:txBody>
            <a:bodyPr lIns="0" tIns="0" rIns="0" bIns="0" anchor="ctr" anchorCtr="1">
              <a:spAutoFit/>
            </a:bodyPr>
            <a:lstStyle/>
            <a:p>
              <a:pPr algn="ctr">
                <a:spcBef>
                  <a:spcPct val="50000"/>
                </a:spcBef>
              </a:pPr>
              <a:r>
                <a:rPr kumimoji="1" lang="en-US" altLang="zh-CN" sz="2000" b="1">
                  <a:latin typeface="Times New Roman" pitchFamily="18" charset="0"/>
                </a:rPr>
                <a:t>10</a:t>
              </a:r>
            </a:p>
          </p:txBody>
        </p:sp>
        <p:sp>
          <p:nvSpPr>
            <p:cNvPr id="20493" name="Text Box 13"/>
            <p:cNvSpPr txBox="1">
              <a:spLocks noChangeArrowheads="1"/>
            </p:cNvSpPr>
            <p:nvPr/>
          </p:nvSpPr>
          <p:spPr bwMode="auto">
            <a:xfrm>
              <a:off x="2124" y="3347"/>
              <a:ext cx="182" cy="192"/>
            </a:xfrm>
            <a:prstGeom prst="rect">
              <a:avLst/>
            </a:prstGeom>
            <a:noFill/>
            <a:ln w="9525">
              <a:noFill/>
              <a:miter lim="800000"/>
              <a:headEnd/>
              <a:tailEnd/>
            </a:ln>
          </p:spPr>
          <p:txBody>
            <a:bodyPr lIns="0" tIns="0" rIns="0" bIns="0" anchor="ctr" anchorCtr="1">
              <a:spAutoFit/>
            </a:bodyPr>
            <a:lstStyle/>
            <a:p>
              <a:pPr algn="ctr">
                <a:spcBef>
                  <a:spcPct val="50000"/>
                </a:spcBef>
              </a:pPr>
              <a:r>
                <a:rPr kumimoji="1" lang="en-US" altLang="zh-CN" sz="2000" b="1">
                  <a:latin typeface="Times New Roman" pitchFamily="18" charset="0"/>
                </a:rPr>
                <a:t>9</a:t>
              </a:r>
            </a:p>
          </p:txBody>
        </p:sp>
        <p:sp>
          <p:nvSpPr>
            <p:cNvPr id="20494" name="Text Box 14"/>
            <p:cNvSpPr txBox="1">
              <a:spLocks noChangeArrowheads="1"/>
            </p:cNvSpPr>
            <p:nvPr/>
          </p:nvSpPr>
          <p:spPr bwMode="auto">
            <a:xfrm>
              <a:off x="1740" y="3339"/>
              <a:ext cx="182" cy="192"/>
            </a:xfrm>
            <a:prstGeom prst="rect">
              <a:avLst/>
            </a:prstGeom>
            <a:noFill/>
            <a:ln w="9525">
              <a:noFill/>
              <a:miter lim="800000"/>
              <a:headEnd/>
              <a:tailEnd/>
            </a:ln>
          </p:spPr>
          <p:txBody>
            <a:bodyPr lIns="0" tIns="0" rIns="0" bIns="0" anchor="ctr" anchorCtr="1">
              <a:spAutoFit/>
            </a:bodyPr>
            <a:lstStyle/>
            <a:p>
              <a:pPr algn="ctr">
                <a:spcBef>
                  <a:spcPct val="50000"/>
                </a:spcBef>
              </a:pPr>
              <a:r>
                <a:rPr kumimoji="1" lang="en-US" altLang="zh-CN" sz="2000" b="1">
                  <a:latin typeface="Times New Roman" pitchFamily="18" charset="0"/>
                </a:rPr>
                <a:t>8</a:t>
              </a:r>
            </a:p>
          </p:txBody>
        </p:sp>
        <p:sp>
          <p:nvSpPr>
            <p:cNvPr id="20495" name="Text Box 15"/>
            <p:cNvSpPr txBox="1">
              <a:spLocks noChangeArrowheads="1"/>
            </p:cNvSpPr>
            <p:nvPr/>
          </p:nvSpPr>
          <p:spPr bwMode="auto">
            <a:xfrm>
              <a:off x="1906" y="2870"/>
              <a:ext cx="182" cy="192"/>
            </a:xfrm>
            <a:prstGeom prst="rect">
              <a:avLst/>
            </a:prstGeom>
            <a:noFill/>
            <a:ln w="9525">
              <a:noFill/>
              <a:miter lim="800000"/>
              <a:headEnd/>
              <a:tailEnd/>
            </a:ln>
          </p:spPr>
          <p:txBody>
            <a:bodyPr lIns="0" tIns="0" rIns="0" bIns="0" anchor="ctr" anchorCtr="1">
              <a:spAutoFit/>
            </a:bodyPr>
            <a:lstStyle/>
            <a:p>
              <a:pPr algn="ctr">
                <a:spcBef>
                  <a:spcPct val="50000"/>
                </a:spcBef>
              </a:pPr>
              <a:r>
                <a:rPr kumimoji="1" lang="en-US" altLang="zh-CN" sz="2000" b="1">
                  <a:latin typeface="Times New Roman" pitchFamily="18" charset="0"/>
                </a:rPr>
                <a:t>4</a:t>
              </a:r>
            </a:p>
          </p:txBody>
        </p:sp>
        <p:sp>
          <p:nvSpPr>
            <p:cNvPr id="20496" name="Text Box 16"/>
            <p:cNvSpPr txBox="1">
              <a:spLocks noChangeArrowheads="1"/>
            </p:cNvSpPr>
            <p:nvPr/>
          </p:nvSpPr>
          <p:spPr bwMode="auto">
            <a:xfrm>
              <a:off x="2661" y="2878"/>
              <a:ext cx="182" cy="192"/>
            </a:xfrm>
            <a:prstGeom prst="rect">
              <a:avLst/>
            </a:prstGeom>
            <a:noFill/>
            <a:ln w="9525">
              <a:noFill/>
              <a:miter lim="800000"/>
              <a:headEnd/>
              <a:tailEnd/>
            </a:ln>
          </p:spPr>
          <p:txBody>
            <a:bodyPr lIns="0" tIns="0" rIns="0" bIns="0" anchor="ctr" anchorCtr="1">
              <a:spAutoFit/>
            </a:bodyPr>
            <a:lstStyle/>
            <a:p>
              <a:pPr algn="ctr">
                <a:spcBef>
                  <a:spcPct val="50000"/>
                </a:spcBef>
              </a:pPr>
              <a:r>
                <a:rPr kumimoji="1" lang="en-US" altLang="zh-CN" sz="2000" b="1">
                  <a:latin typeface="Times New Roman" pitchFamily="18" charset="0"/>
                </a:rPr>
                <a:t>5</a:t>
              </a:r>
            </a:p>
          </p:txBody>
        </p:sp>
        <p:sp>
          <p:nvSpPr>
            <p:cNvPr id="20497" name="Text Box 17"/>
            <p:cNvSpPr txBox="1">
              <a:spLocks noChangeArrowheads="1"/>
            </p:cNvSpPr>
            <p:nvPr/>
          </p:nvSpPr>
          <p:spPr bwMode="auto">
            <a:xfrm>
              <a:off x="3424" y="2870"/>
              <a:ext cx="182" cy="192"/>
            </a:xfrm>
            <a:prstGeom prst="rect">
              <a:avLst/>
            </a:prstGeom>
            <a:noFill/>
            <a:ln w="9525">
              <a:noFill/>
              <a:miter lim="800000"/>
              <a:headEnd/>
              <a:tailEnd/>
            </a:ln>
          </p:spPr>
          <p:txBody>
            <a:bodyPr lIns="0" tIns="0" rIns="0" bIns="0" anchor="ctr" anchorCtr="1">
              <a:spAutoFit/>
            </a:bodyPr>
            <a:lstStyle/>
            <a:p>
              <a:pPr algn="ctr">
                <a:spcBef>
                  <a:spcPct val="50000"/>
                </a:spcBef>
              </a:pPr>
              <a:r>
                <a:rPr kumimoji="1" lang="en-US" altLang="zh-CN" sz="2000" b="1">
                  <a:latin typeface="Times New Roman" pitchFamily="18" charset="0"/>
                </a:rPr>
                <a:t>6</a:t>
              </a:r>
            </a:p>
          </p:txBody>
        </p:sp>
        <p:sp>
          <p:nvSpPr>
            <p:cNvPr id="20498" name="Text Box 18"/>
            <p:cNvSpPr txBox="1">
              <a:spLocks noChangeArrowheads="1"/>
            </p:cNvSpPr>
            <p:nvPr/>
          </p:nvSpPr>
          <p:spPr bwMode="auto">
            <a:xfrm>
              <a:off x="4187" y="2878"/>
              <a:ext cx="182" cy="192"/>
            </a:xfrm>
            <a:prstGeom prst="rect">
              <a:avLst/>
            </a:prstGeom>
            <a:noFill/>
            <a:ln w="9525">
              <a:noFill/>
              <a:miter lim="800000"/>
              <a:headEnd/>
              <a:tailEnd/>
            </a:ln>
          </p:spPr>
          <p:txBody>
            <a:bodyPr lIns="0" tIns="0" rIns="0" bIns="0" anchor="ctr" anchorCtr="1">
              <a:spAutoFit/>
            </a:bodyPr>
            <a:lstStyle/>
            <a:p>
              <a:pPr algn="ctr">
                <a:spcBef>
                  <a:spcPct val="50000"/>
                </a:spcBef>
              </a:pPr>
              <a:r>
                <a:rPr kumimoji="1" lang="en-US" altLang="zh-CN" sz="2000" b="1">
                  <a:latin typeface="Times New Roman" pitchFamily="18" charset="0"/>
                </a:rPr>
                <a:t>7</a:t>
              </a:r>
            </a:p>
          </p:txBody>
        </p:sp>
        <p:sp>
          <p:nvSpPr>
            <p:cNvPr id="20499" name="Text Box 19"/>
            <p:cNvSpPr txBox="1">
              <a:spLocks noChangeArrowheads="1"/>
            </p:cNvSpPr>
            <p:nvPr/>
          </p:nvSpPr>
          <p:spPr bwMode="auto">
            <a:xfrm>
              <a:off x="2282" y="2395"/>
              <a:ext cx="182" cy="192"/>
            </a:xfrm>
            <a:prstGeom prst="rect">
              <a:avLst/>
            </a:prstGeom>
            <a:noFill/>
            <a:ln w="9525">
              <a:noFill/>
              <a:miter lim="800000"/>
              <a:headEnd/>
              <a:tailEnd/>
            </a:ln>
          </p:spPr>
          <p:txBody>
            <a:bodyPr lIns="0" tIns="0" rIns="0" bIns="0" anchor="ctr" anchorCtr="1">
              <a:spAutoFit/>
            </a:bodyPr>
            <a:lstStyle/>
            <a:p>
              <a:pPr algn="ctr">
                <a:spcBef>
                  <a:spcPct val="50000"/>
                </a:spcBef>
              </a:pPr>
              <a:r>
                <a:rPr kumimoji="1" lang="en-US" altLang="zh-CN" sz="2000" b="1">
                  <a:latin typeface="Times New Roman" pitchFamily="18" charset="0"/>
                </a:rPr>
                <a:t>2</a:t>
              </a:r>
            </a:p>
          </p:txBody>
        </p:sp>
        <p:sp>
          <p:nvSpPr>
            <p:cNvPr id="20500" name="Text Box 20"/>
            <p:cNvSpPr txBox="1">
              <a:spLocks noChangeArrowheads="1"/>
            </p:cNvSpPr>
            <p:nvPr/>
          </p:nvSpPr>
          <p:spPr bwMode="auto">
            <a:xfrm>
              <a:off x="3779" y="2403"/>
              <a:ext cx="182" cy="192"/>
            </a:xfrm>
            <a:prstGeom prst="rect">
              <a:avLst/>
            </a:prstGeom>
            <a:noFill/>
            <a:ln w="9525">
              <a:noFill/>
              <a:miter lim="800000"/>
              <a:headEnd/>
              <a:tailEnd/>
            </a:ln>
          </p:spPr>
          <p:txBody>
            <a:bodyPr lIns="0" tIns="0" rIns="0" bIns="0" anchor="ctr" anchorCtr="1">
              <a:spAutoFit/>
            </a:bodyPr>
            <a:lstStyle/>
            <a:p>
              <a:pPr algn="ctr">
                <a:spcBef>
                  <a:spcPct val="50000"/>
                </a:spcBef>
              </a:pPr>
              <a:r>
                <a:rPr kumimoji="1" lang="en-US" altLang="zh-CN" sz="2000" b="1">
                  <a:latin typeface="Times New Roman" pitchFamily="18" charset="0"/>
                </a:rPr>
                <a:t>3</a:t>
              </a:r>
            </a:p>
          </p:txBody>
        </p:sp>
        <p:sp>
          <p:nvSpPr>
            <p:cNvPr id="20501" name="Text Box 21"/>
            <p:cNvSpPr txBox="1">
              <a:spLocks noChangeArrowheads="1"/>
            </p:cNvSpPr>
            <p:nvPr/>
          </p:nvSpPr>
          <p:spPr bwMode="auto">
            <a:xfrm>
              <a:off x="3069" y="1925"/>
              <a:ext cx="182" cy="192"/>
            </a:xfrm>
            <a:prstGeom prst="rect">
              <a:avLst/>
            </a:prstGeom>
            <a:noFill/>
            <a:ln w="9525">
              <a:noFill/>
              <a:miter lim="800000"/>
              <a:headEnd/>
              <a:tailEnd/>
            </a:ln>
          </p:spPr>
          <p:txBody>
            <a:bodyPr lIns="0" tIns="0" rIns="0" bIns="0" anchor="ctr" anchorCtr="1">
              <a:spAutoFit/>
            </a:bodyPr>
            <a:lstStyle/>
            <a:p>
              <a:pPr algn="ctr">
                <a:spcBef>
                  <a:spcPct val="50000"/>
                </a:spcBef>
              </a:pPr>
              <a:r>
                <a:rPr kumimoji="1" lang="en-US" altLang="zh-CN" sz="2000" b="1">
                  <a:latin typeface="Times New Roman" pitchFamily="18" charset="0"/>
                </a:rPr>
                <a:t>1</a:t>
              </a:r>
            </a:p>
          </p:txBody>
        </p:sp>
      </p:gr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1000125" y="274638"/>
            <a:ext cx="7215188" cy="1143000"/>
          </a:xfrm>
        </p:spPr>
        <p:txBody>
          <a:bodyPr/>
          <a:lstStyle/>
          <a:p>
            <a:pPr eaLnBrk="1" hangingPunct="1"/>
            <a:r>
              <a:rPr lang="zh-CN" altLang="en-US" smtClean="0"/>
              <a:t>二叉树</a:t>
            </a:r>
          </a:p>
        </p:txBody>
      </p:sp>
      <p:sp>
        <p:nvSpPr>
          <p:cNvPr id="20483" name="Rectangle 3"/>
          <p:cNvSpPr>
            <a:spLocks noGrp="1" noChangeArrowheads="1"/>
          </p:cNvSpPr>
          <p:nvPr>
            <p:ph idx="1"/>
          </p:nvPr>
        </p:nvSpPr>
        <p:spPr>
          <a:xfrm>
            <a:off x="1000125" y="1600200"/>
            <a:ext cx="7215188" cy="4525963"/>
          </a:xfrm>
        </p:spPr>
        <p:txBody>
          <a:bodyPr/>
          <a:lstStyle/>
          <a:p>
            <a:pPr eaLnBrk="1" hangingPunct="1">
              <a:lnSpc>
                <a:spcPct val="140000"/>
              </a:lnSpc>
            </a:pPr>
            <a:r>
              <a:rPr lang="zh-CN" altLang="en-US" dirty="0" smtClean="0">
                <a:solidFill>
                  <a:srgbClr val="0000FF"/>
                </a:solidFill>
              </a:rPr>
              <a:t>完全二叉树</a:t>
            </a:r>
            <a:endParaRPr lang="en-US" altLang="zh-CN" dirty="0" smtClean="0"/>
          </a:p>
          <a:p>
            <a:pPr eaLnBrk="1" hangingPunct="1">
              <a:lnSpc>
                <a:spcPct val="140000"/>
              </a:lnSpc>
              <a:buNone/>
            </a:pPr>
            <a:r>
              <a:rPr lang="zh-CN" altLang="en-US" dirty="0" smtClean="0"/>
              <a:t>一棵高度为</a:t>
            </a:r>
            <a:r>
              <a:rPr lang="en-US" altLang="zh-CN" dirty="0" smtClean="0"/>
              <a:t>k</a:t>
            </a:r>
            <a:r>
              <a:rPr lang="zh-CN" altLang="en-US" dirty="0" smtClean="0"/>
              <a:t>、结点个数</a:t>
            </a:r>
            <a:r>
              <a:rPr lang="zh-CN" altLang="en-US" dirty="0" smtClean="0">
                <a:latin typeface="Arial" charset="0"/>
                <a:ea typeface="宋体" pitchFamily="2" charset="-122"/>
                <a:sym typeface="Symbol" pitchFamily="18" charset="2"/>
              </a:rPr>
              <a:t></a:t>
            </a:r>
            <a:r>
              <a:rPr lang="en-US" altLang="zh-CN" dirty="0" smtClean="0"/>
              <a:t>[2</a:t>
            </a:r>
            <a:r>
              <a:rPr lang="en-US" altLang="zh-CN" baseline="30000" dirty="0" smtClean="0"/>
              <a:t>k-1</a:t>
            </a:r>
            <a:r>
              <a:rPr lang="en-US" altLang="zh-CN" dirty="0" smtClean="0"/>
              <a:t>, 2</a:t>
            </a:r>
            <a:r>
              <a:rPr lang="en-US" altLang="zh-CN" baseline="30000" dirty="0" smtClean="0"/>
              <a:t>k</a:t>
            </a:r>
            <a:r>
              <a:rPr lang="en-US" altLang="zh-CN" dirty="0" smtClean="0"/>
              <a:t>-1]</a:t>
            </a:r>
            <a:r>
              <a:rPr lang="zh-CN" altLang="en-US" dirty="0" smtClean="0"/>
              <a:t>，且第</a:t>
            </a:r>
            <a:r>
              <a:rPr lang="en-US" altLang="zh-CN" dirty="0" smtClean="0"/>
              <a:t>k</a:t>
            </a:r>
            <a:r>
              <a:rPr lang="zh-CN" altLang="en-US" dirty="0" smtClean="0"/>
              <a:t>层结点都集中在左侧的二叉树。</a:t>
            </a:r>
          </a:p>
          <a:p>
            <a:pPr eaLnBrk="1" hangingPunct="1">
              <a:lnSpc>
                <a:spcPct val="140000"/>
              </a:lnSpc>
              <a:buFont typeface="Wingdings" pitchFamily="2" charset="2"/>
              <a:buNone/>
            </a:pPr>
            <a:endParaRPr lang="zh-CN" altLang="en-US" dirty="0" smtClean="0"/>
          </a:p>
          <a:p>
            <a:pPr eaLnBrk="1" hangingPunct="1">
              <a:lnSpc>
                <a:spcPct val="140000"/>
              </a:lnSpc>
            </a:pPr>
            <a:r>
              <a:rPr lang="zh-CN" altLang="en-US" dirty="0" smtClean="0"/>
              <a:t>满二叉树也是</a:t>
            </a:r>
          </a:p>
          <a:p>
            <a:pPr eaLnBrk="1" hangingPunct="1">
              <a:lnSpc>
                <a:spcPct val="140000"/>
              </a:lnSpc>
              <a:buFont typeface="Wingdings" pitchFamily="2" charset="2"/>
              <a:buNone/>
            </a:pPr>
            <a:r>
              <a:rPr lang="zh-CN" altLang="en-US" dirty="0" smtClean="0"/>
              <a:t>完全二叉树。 </a:t>
            </a:r>
          </a:p>
        </p:txBody>
      </p:sp>
      <p:sp>
        <p:nvSpPr>
          <p:cNvPr id="21508" name="灯片编号占位符 1"/>
          <p:cNvSpPr>
            <a:spLocks noGrp="1"/>
          </p:cNvSpPr>
          <p:nvPr>
            <p:ph type="sldNum" sz="quarter" idx="10"/>
          </p:nvPr>
        </p:nvSpPr>
        <p:spPr>
          <a:noFill/>
        </p:spPr>
        <p:txBody>
          <a:bodyPr/>
          <a:lstStyle/>
          <a:p>
            <a:fld id="{E75DF7BB-DC80-43DA-BFC8-A9176C611559}" type="slidenum">
              <a:rPr lang="zh-CN" altLang="en-US" smtClean="0"/>
              <a:pPr/>
              <a:t>19</a:t>
            </a:fld>
            <a:endParaRPr lang="en-US" altLang="zh-CN" smtClean="0"/>
          </a:p>
        </p:txBody>
      </p:sp>
      <p:pic>
        <p:nvPicPr>
          <p:cNvPr id="21509" name="Picture 4"/>
          <p:cNvPicPr>
            <a:picLocks noChangeAspect="1" noChangeArrowheads="1"/>
          </p:cNvPicPr>
          <p:nvPr/>
        </p:nvPicPr>
        <p:blipFill>
          <a:blip r:embed="rId2" cstate="print">
            <a:clrChange>
              <a:clrFrom>
                <a:srgbClr val="FFFFFF"/>
              </a:clrFrom>
              <a:clrTo>
                <a:srgbClr val="FFFFFF">
                  <a:alpha val="0"/>
                </a:srgbClr>
              </a:clrTo>
            </a:clrChange>
          </a:blip>
          <a:srcRect l="11215" t="36153" r="7851" b="14241"/>
          <a:stretch>
            <a:fillRect/>
          </a:stretch>
        </p:blipFill>
        <p:spPr bwMode="auto">
          <a:xfrm>
            <a:off x="4357686" y="3648091"/>
            <a:ext cx="3529012" cy="2138363"/>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4"/>
          <p:cNvSpPr>
            <a:spLocks noGrp="1"/>
          </p:cNvSpPr>
          <p:nvPr>
            <p:ph type="title"/>
          </p:nvPr>
        </p:nvSpPr>
        <p:spPr>
          <a:xfrm>
            <a:off x="1000125" y="274638"/>
            <a:ext cx="7215188" cy="1143000"/>
          </a:xfrm>
        </p:spPr>
        <p:txBody>
          <a:bodyPr/>
          <a:lstStyle/>
          <a:p>
            <a:pPr eaLnBrk="1" hangingPunct="1"/>
            <a:r>
              <a:rPr lang="zh-CN" altLang="en-US" smtClean="0"/>
              <a:t>数据结构与算法</a:t>
            </a:r>
            <a:r>
              <a:rPr lang="en-US" altLang="zh-CN" smtClean="0"/>
              <a:t/>
            </a:r>
            <a:br>
              <a:rPr lang="en-US" altLang="zh-CN" smtClean="0"/>
            </a:br>
            <a:r>
              <a:rPr lang="en-US" altLang="zh-CN" sz="2000" b="0" smtClean="0">
                <a:solidFill>
                  <a:srgbClr val="008000"/>
                </a:solidFill>
                <a:latin typeface="Times New Roman" pitchFamily="18" charset="0"/>
                <a:cs typeface="Times New Roman" pitchFamily="18" charset="0"/>
              </a:rPr>
              <a:t>Data Structures and Algorithms</a:t>
            </a:r>
            <a:endParaRPr lang="zh-CN" altLang="en-US" sz="1600" b="0" smtClean="0">
              <a:solidFill>
                <a:srgbClr val="008000"/>
              </a:solidFill>
              <a:latin typeface="Times New Roman" pitchFamily="18" charset="0"/>
              <a:cs typeface="Times New Roman" pitchFamily="18" charset="0"/>
            </a:endParaRPr>
          </a:p>
        </p:txBody>
      </p:sp>
      <p:sp>
        <p:nvSpPr>
          <p:cNvPr id="4099" name="灯片编号占位符 1"/>
          <p:cNvSpPr>
            <a:spLocks noGrp="1"/>
          </p:cNvSpPr>
          <p:nvPr>
            <p:ph type="sldNum" sz="quarter" idx="10"/>
          </p:nvPr>
        </p:nvSpPr>
        <p:spPr>
          <a:noFill/>
        </p:spPr>
        <p:txBody>
          <a:bodyPr/>
          <a:lstStyle/>
          <a:p>
            <a:fld id="{EC30E166-9A9A-4A6D-AAFD-1888A221AC64}" type="slidenum">
              <a:rPr lang="zh-CN" altLang="en-US" smtClean="0"/>
              <a:pPr/>
              <a:t>2</a:t>
            </a:fld>
            <a:endParaRPr lang="en-US" altLang="zh-CN" smtClean="0"/>
          </a:p>
        </p:txBody>
      </p:sp>
      <p:sp>
        <p:nvSpPr>
          <p:cNvPr id="13" name="六边形 12"/>
          <p:cNvSpPr/>
          <p:nvPr/>
        </p:nvSpPr>
        <p:spPr>
          <a:xfrm>
            <a:off x="2771800" y="2204864"/>
            <a:ext cx="3600400" cy="3024336"/>
          </a:xfrm>
          <a:prstGeom prst="hexagon">
            <a:avLst/>
          </a:prstGeom>
          <a:gradFill flip="none" rotWithShape="1">
            <a:gsLst>
              <a:gs pos="0">
                <a:srgbClr val="5E9EFF"/>
              </a:gs>
              <a:gs pos="39999">
                <a:srgbClr val="85C2FF"/>
              </a:gs>
              <a:gs pos="70000">
                <a:srgbClr val="C4D6EB"/>
              </a:gs>
              <a:gs pos="100000">
                <a:srgbClr val="FFEBFA"/>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1"/>
          <a:lstStyle/>
          <a:p>
            <a:pPr>
              <a:lnSpc>
                <a:spcPct val="150000"/>
              </a:lnSpc>
              <a:defRPr/>
            </a:pPr>
            <a:r>
              <a:rPr lang="zh-CN" altLang="en-US" sz="2800" b="1" dirty="0">
                <a:solidFill>
                  <a:schemeClr val="tx1"/>
                </a:solidFill>
                <a:latin typeface="楷体" pitchFamily="49" charset="-122"/>
                <a:ea typeface="楷体" pitchFamily="49" charset="-122"/>
              </a:rPr>
              <a:t>树的基本</a:t>
            </a:r>
            <a:r>
              <a:rPr lang="zh-CN" altLang="en-US" sz="2800" b="1" dirty="0" smtClean="0">
                <a:solidFill>
                  <a:schemeClr val="tx1"/>
                </a:solidFill>
                <a:latin typeface="楷体" pitchFamily="49" charset="-122"/>
                <a:ea typeface="楷体" pitchFamily="49" charset="-122"/>
              </a:rPr>
              <a:t>概念</a:t>
            </a:r>
            <a:endParaRPr lang="en-US" altLang="zh-CN" sz="2800" b="1" dirty="0" smtClean="0">
              <a:solidFill>
                <a:schemeClr val="tx1"/>
              </a:solidFill>
              <a:latin typeface="楷体" pitchFamily="49" charset="-122"/>
              <a:ea typeface="楷体" pitchFamily="49" charset="-122"/>
            </a:endParaRPr>
          </a:p>
          <a:p>
            <a:pPr>
              <a:lnSpc>
                <a:spcPct val="150000"/>
              </a:lnSpc>
              <a:defRPr/>
            </a:pPr>
            <a:r>
              <a:rPr lang="zh-CN" altLang="en-US" sz="2800" b="1" dirty="0" smtClean="0">
                <a:solidFill>
                  <a:schemeClr val="tx1"/>
                </a:solidFill>
                <a:latin typeface="楷体" pitchFamily="49" charset="-122"/>
                <a:ea typeface="楷体" pitchFamily="49" charset="-122"/>
              </a:rPr>
              <a:t>二叉树</a:t>
            </a:r>
            <a:r>
              <a:rPr lang="zh-CN" altLang="en-US" sz="2800" b="1" dirty="0">
                <a:solidFill>
                  <a:schemeClr val="tx1"/>
                </a:solidFill>
                <a:latin typeface="楷体" pitchFamily="49" charset="-122"/>
                <a:ea typeface="楷体" pitchFamily="49" charset="-122"/>
              </a:rPr>
              <a:t>的</a:t>
            </a:r>
            <a:r>
              <a:rPr lang="zh-CN" altLang="en-US" sz="2800" b="1" dirty="0" smtClean="0">
                <a:solidFill>
                  <a:schemeClr val="tx1"/>
                </a:solidFill>
                <a:latin typeface="楷体" pitchFamily="49" charset="-122"/>
                <a:ea typeface="楷体" pitchFamily="49" charset="-122"/>
              </a:rPr>
              <a:t>性质</a:t>
            </a:r>
            <a:r>
              <a:rPr lang="zh-CN" altLang="en-US" sz="2800" b="1" dirty="0">
                <a:solidFill>
                  <a:schemeClr val="tx1"/>
                </a:solidFill>
                <a:latin typeface="楷体" pitchFamily="49" charset="-122"/>
                <a:ea typeface="楷体" pitchFamily="49" charset="-122"/>
              </a:rPr>
              <a:t>与</a:t>
            </a:r>
            <a:r>
              <a:rPr lang="zh-CN" altLang="en-US" sz="2800" b="1" dirty="0" smtClean="0">
                <a:solidFill>
                  <a:schemeClr val="tx1"/>
                </a:solidFill>
                <a:latin typeface="楷体" pitchFamily="49" charset="-122"/>
                <a:ea typeface="楷体" pitchFamily="49" charset="-122"/>
              </a:rPr>
              <a:t>存储</a:t>
            </a:r>
            <a:r>
              <a:rPr lang="zh-CN" altLang="en-US" sz="2800" b="1" dirty="0">
                <a:solidFill>
                  <a:schemeClr val="tx1"/>
                </a:solidFill>
                <a:latin typeface="楷体" pitchFamily="49" charset="-122"/>
                <a:ea typeface="楷体" pitchFamily="49" charset="-122"/>
              </a:rPr>
              <a:t>结构</a:t>
            </a:r>
          </a:p>
        </p:txBody>
      </p:sp>
    </p:spTree>
    <p:extLst>
      <p:ext uri="{BB962C8B-B14F-4D97-AF65-F5344CB8AC3E}">
        <p14:creationId xmlns:p14="http://schemas.microsoft.com/office/powerpoint/2010/main" val="2672410746"/>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1000125" y="274638"/>
            <a:ext cx="7215188" cy="1143000"/>
          </a:xfrm>
        </p:spPr>
        <p:txBody>
          <a:bodyPr/>
          <a:lstStyle/>
          <a:p>
            <a:pPr eaLnBrk="1" hangingPunct="1"/>
            <a:r>
              <a:rPr lang="zh-CN" altLang="en-US" smtClean="0"/>
              <a:t>二叉树的性质</a:t>
            </a:r>
            <a:r>
              <a:rPr lang="zh-CN" altLang="en-US" sz="3600" b="0" smtClean="0"/>
              <a:t> </a:t>
            </a:r>
          </a:p>
        </p:txBody>
      </p:sp>
      <p:sp>
        <p:nvSpPr>
          <p:cNvPr id="21508" name="Rectangle 3"/>
          <p:cNvSpPr>
            <a:spLocks noGrp="1" noChangeArrowheads="1"/>
          </p:cNvSpPr>
          <p:nvPr>
            <p:ph idx="1"/>
          </p:nvPr>
        </p:nvSpPr>
        <p:spPr>
          <a:xfrm>
            <a:off x="1000125" y="1600200"/>
            <a:ext cx="7215188" cy="4525963"/>
          </a:xfrm>
        </p:spPr>
        <p:txBody>
          <a:bodyPr/>
          <a:lstStyle/>
          <a:p>
            <a:pPr eaLnBrk="1" hangingPunct="1">
              <a:lnSpc>
                <a:spcPct val="100000"/>
              </a:lnSpc>
              <a:buFont typeface="Wingdings" pitchFamily="2" charset="2"/>
              <a:buNone/>
            </a:pPr>
            <a:endParaRPr lang="en-US" altLang="zh-CN" smtClean="0">
              <a:solidFill>
                <a:srgbClr val="0000FF"/>
              </a:solidFill>
            </a:endParaRPr>
          </a:p>
          <a:p>
            <a:pPr eaLnBrk="1" hangingPunct="1"/>
            <a:r>
              <a:rPr lang="zh-CN" altLang="en-US" smtClean="0">
                <a:solidFill>
                  <a:srgbClr val="0000FF"/>
                </a:solidFill>
              </a:rPr>
              <a:t>性质</a:t>
            </a:r>
            <a:r>
              <a:rPr lang="en-US" altLang="zh-CN" smtClean="0">
                <a:solidFill>
                  <a:srgbClr val="0000FF"/>
                </a:solidFill>
              </a:rPr>
              <a:t>1</a:t>
            </a:r>
            <a:r>
              <a:rPr lang="zh-CN" altLang="en-US" smtClean="0"/>
              <a:t>：</a:t>
            </a:r>
            <a:endParaRPr lang="en-US" altLang="zh-CN" smtClean="0"/>
          </a:p>
          <a:p>
            <a:pPr eaLnBrk="1" hangingPunct="1">
              <a:buFont typeface="Wingdings" pitchFamily="2" charset="2"/>
              <a:buNone/>
            </a:pPr>
            <a:r>
              <a:rPr lang="zh-CN" altLang="en-US" smtClean="0"/>
              <a:t>在二叉树的第</a:t>
            </a:r>
            <a:r>
              <a:rPr lang="en-US" altLang="zh-CN" smtClean="0"/>
              <a:t>i</a:t>
            </a:r>
            <a:r>
              <a:rPr lang="zh-CN" altLang="en-US" smtClean="0"/>
              <a:t>层上最多有</a:t>
            </a:r>
            <a:r>
              <a:rPr lang="en-US" altLang="zh-CN" smtClean="0"/>
              <a:t>2</a:t>
            </a:r>
            <a:r>
              <a:rPr lang="en-US" altLang="zh-CN" baseline="30000" smtClean="0"/>
              <a:t>i-1</a:t>
            </a:r>
            <a:r>
              <a:rPr lang="zh-CN" altLang="en-US" smtClean="0"/>
              <a:t>个结点</a:t>
            </a:r>
            <a:r>
              <a:rPr lang="en-US" altLang="zh-CN" smtClean="0"/>
              <a:t>(i≥1)</a:t>
            </a:r>
            <a:r>
              <a:rPr lang="zh-CN" altLang="en-US" smtClean="0"/>
              <a:t>。</a:t>
            </a:r>
          </a:p>
          <a:p>
            <a:pPr eaLnBrk="1" hangingPunct="1">
              <a:lnSpc>
                <a:spcPct val="100000"/>
              </a:lnSpc>
              <a:buFont typeface="Wingdings" pitchFamily="2" charset="2"/>
              <a:buNone/>
            </a:pPr>
            <a:endParaRPr lang="zh-CN" altLang="en-US" smtClean="0"/>
          </a:p>
          <a:p>
            <a:pPr eaLnBrk="1" hangingPunct="1"/>
            <a:r>
              <a:rPr lang="zh-CN" altLang="en-US" smtClean="0">
                <a:solidFill>
                  <a:srgbClr val="0000FF"/>
                </a:solidFill>
              </a:rPr>
              <a:t>性质</a:t>
            </a:r>
            <a:r>
              <a:rPr lang="en-US" altLang="zh-CN" smtClean="0">
                <a:solidFill>
                  <a:srgbClr val="0000FF"/>
                </a:solidFill>
              </a:rPr>
              <a:t>2</a:t>
            </a:r>
            <a:r>
              <a:rPr lang="zh-CN" altLang="en-US" smtClean="0"/>
              <a:t>：</a:t>
            </a:r>
            <a:endParaRPr lang="en-US" altLang="zh-CN" smtClean="0"/>
          </a:p>
          <a:p>
            <a:pPr eaLnBrk="1" hangingPunct="1">
              <a:buFont typeface="Wingdings" pitchFamily="2" charset="2"/>
              <a:buNone/>
            </a:pPr>
            <a:r>
              <a:rPr lang="zh-CN" altLang="en-US" smtClean="0"/>
              <a:t>高度为</a:t>
            </a:r>
            <a:r>
              <a:rPr lang="en-US" altLang="zh-CN" smtClean="0"/>
              <a:t>k</a:t>
            </a:r>
            <a:r>
              <a:rPr lang="zh-CN" altLang="en-US" smtClean="0"/>
              <a:t>的二叉树最多有</a:t>
            </a:r>
            <a:r>
              <a:rPr lang="en-US" altLang="zh-CN" smtClean="0"/>
              <a:t>2</a:t>
            </a:r>
            <a:r>
              <a:rPr lang="en-US" altLang="zh-CN" baseline="30000" smtClean="0"/>
              <a:t>k</a:t>
            </a:r>
            <a:r>
              <a:rPr lang="en-US" altLang="zh-CN" smtClean="0"/>
              <a:t>-1</a:t>
            </a:r>
            <a:r>
              <a:rPr lang="zh-CN" altLang="en-US" smtClean="0"/>
              <a:t>个结点</a:t>
            </a:r>
            <a:r>
              <a:rPr lang="en-US" altLang="zh-CN" smtClean="0"/>
              <a:t>(k≥1)</a:t>
            </a:r>
            <a:r>
              <a:rPr lang="zh-CN" altLang="en-US" smtClean="0"/>
              <a:t>。</a:t>
            </a:r>
          </a:p>
        </p:txBody>
      </p:sp>
      <p:sp>
        <p:nvSpPr>
          <p:cNvPr id="22532" name="灯片编号占位符 1"/>
          <p:cNvSpPr>
            <a:spLocks noGrp="1"/>
          </p:cNvSpPr>
          <p:nvPr>
            <p:ph type="sldNum" sz="quarter" idx="10"/>
          </p:nvPr>
        </p:nvSpPr>
        <p:spPr>
          <a:noFill/>
        </p:spPr>
        <p:txBody>
          <a:bodyPr/>
          <a:lstStyle/>
          <a:p>
            <a:fld id="{1ADBEA07-AEE0-4862-B8DE-658684F7261C}" type="slidenum">
              <a:rPr lang="zh-CN" altLang="en-US" smtClean="0"/>
              <a:pPr/>
              <a:t>20</a:t>
            </a:fld>
            <a:endParaRPr lang="en-US" altLang="zh-CN" smtClean="0"/>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1000125" y="274638"/>
            <a:ext cx="7215188" cy="1143000"/>
          </a:xfrm>
        </p:spPr>
        <p:txBody>
          <a:bodyPr/>
          <a:lstStyle/>
          <a:p>
            <a:pPr eaLnBrk="1" hangingPunct="1"/>
            <a:r>
              <a:rPr lang="zh-CN" altLang="en-US" smtClean="0"/>
              <a:t>二叉树的性质</a:t>
            </a:r>
          </a:p>
        </p:txBody>
      </p:sp>
      <p:sp>
        <p:nvSpPr>
          <p:cNvPr id="22532" name="Rectangle 3"/>
          <p:cNvSpPr>
            <a:spLocks noGrp="1" noChangeArrowheads="1"/>
          </p:cNvSpPr>
          <p:nvPr>
            <p:ph idx="1"/>
          </p:nvPr>
        </p:nvSpPr>
        <p:spPr>
          <a:xfrm>
            <a:off x="1000125" y="1600200"/>
            <a:ext cx="7215188" cy="4525963"/>
          </a:xfrm>
        </p:spPr>
        <p:txBody>
          <a:bodyPr/>
          <a:lstStyle/>
          <a:p>
            <a:pPr eaLnBrk="1" hangingPunct="1"/>
            <a:r>
              <a:rPr lang="zh-CN" altLang="en-US" smtClean="0">
                <a:solidFill>
                  <a:srgbClr val="0000FF"/>
                </a:solidFill>
              </a:rPr>
              <a:t>性质</a:t>
            </a:r>
            <a:r>
              <a:rPr lang="en-US" altLang="zh-CN" smtClean="0">
                <a:solidFill>
                  <a:srgbClr val="0000FF"/>
                </a:solidFill>
              </a:rPr>
              <a:t>3</a:t>
            </a:r>
            <a:r>
              <a:rPr lang="zh-CN" altLang="en-US" smtClean="0"/>
              <a:t>：如果二叉树</a:t>
            </a:r>
            <a:r>
              <a:rPr lang="en-US" altLang="zh-CN" smtClean="0"/>
              <a:t>T</a:t>
            </a:r>
            <a:r>
              <a:rPr lang="zh-CN" altLang="en-US" smtClean="0"/>
              <a:t>的叶子结点数为</a:t>
            </a:r>
            <a:r>
              <a:rPr lang="en-US" altLang="zh-CN" smtClean="0"/>
              <a:t>n</a:t>
            </a:r>
            <a:r>
              <a:rPr lang="en-US" altLang="zh-CN" baseline="-25000" smtClean="0"/>
              <a:t>0</a:t>
            </a:r>
            <a:r>
              <a:rPr lang="zh-CN" altLang="en-US" smtClean="0"/>
              <a:t>，度为</a:t>
            </a:r>
            <a:r>
              <a:rPr lang="en-US" altLang="zh-CN" smtClean="0"/>
              <a:t>2</a:t>
            </a:r>
            <a:r>
              <a:rPr lang="zh-CN" altLang="en-US" smtClean="0"/>
              <a:t>的结点数为</a:t>
            </a:r>
            <a:r>
              <a:rPr lang="en-US" altLang="zh-CN" smtClean="0"/>
              <a:t>n</a:t>
            </a:r>
            <a:r>
              <a:rPr lang="en-US" altLang="zh-CN" baseline="-25000" smtClean="0"/>
              <a:t>2</a:t>
            </a:r>
            <a:r>
              <a:rPr lang="zh-CN" altLang="en-US" baseline="-25000" smtClean="0"/>
              <a:t>，</a:t>
            </a:r>
            <a:r>
              <a:rPr lang="zh-CN" altLang="en-US" smtClean="0"/>
              <a:t>则</a:t>
            </a:r>
            <a:r>
              <a:rPr lang="en-US" altLang="zh-CN" smtClean="0"/>
              <a:t>n</a:t>
            </a:r>
            <a:r>
              <a:rPr lang="en-US" altLang="zh-CN" baseline="-25000" smtClean="0"/>
              <a:t>0</a:t>
            </a:r>
            <a:r>
              <a:rPr lang="en-US" altLang="zh-CN" smtClean="0"/>
              <a:t>=n</a:t>
            </a:r>
            <a:r>
              <a:rPr lang="en-US" altLang="zh-CN" baseline="-25000" smtClean="0"/>
              <a:t>2</a:t>
            </a:r>
            <a:r>
              <a:rPr lang="en-US" altLang="zh-CN" smtClean="0"/>
              <a:t>+1</a:t>
            </a:r>
            <a:r>
              <a:rPr lang="zh-CN" altLang="en-US" smtClean="0"/>
              <a:t>。</a:t>
            </a:r>
          </a:p>
          <a:p>
            <a:pPr eaLnBrk="1" hangingPunct="1">
              <a:lnSpc>
                <a:spcPct val="100000"/>
              </a:lnSpc>
              <a:buFont typeface="Wingdings" pitchFamily="2" charset="2"/>
              <a:buNone/>
            </a:pPr>
            <a:endParaRPr lang="zh-CN" altLang="en-US" smtClean="0"/>
          </a:p>
          <a:p>
            <a:pPr eaLnBrk="1" hangingPunct="1">
              <a:buFont typeface="Wingdings" pitchFamily="2" charset="2"/>
              <a:buNone/>
            </a:pPr>
            <a:r>
              <a:rPr lang="zh-CN" altLang="en-US" smtClean="0">
                <a:solidFill>
                  <a:srgbClr val="C00000"/>
                </a:solidFill>
              </a:rPr>
              <a:t>证明</a:t>
            </a:r>
            <a:r>
              <a:rPr lang="zh-CN" altLang="en-US" smtClean="0"/>
              <a:t>：设二叉树</a:t>
            </a:r>
            <a:r>
              <a:rPr lang="en-US" altLang="zh-CN" smtClean="0"/>
              <a:t>T</a:t>
            </a:r>
            <a:r>
              <a:rPr lang="zh-CN" altLang="en-US" smtClean="0"/>
              <a:t>共有</a:t>
            </a:r>
            <a:r>
              <a:rPr lang="en-US" altLang="zh-CN" smtClean="0"/>
              <a:t>n</a:t>
            </a:r>
            <a:r>
              <a:rPr lang="zh-CN" altLang="en-US" smtClean="0"/>
              <a:t>个结点，</a:t>
            </a:r>
            <a:r>
              <a:rPr lang="zh-CN" altLang="en-US" smtClean="0">
                <a:solidFill>
                  <a:srgbClr val="008000"/>
                </a:solidFill>
              </a:rPr>
              <a:t>叶子结点数为</a:t>
            </a:r>
            <a:r>
              <a:rPr lang="en-US" altLang="zh-CN" smtClean="0">
                <a:solidFill>
                  <a:srgbClr val="008000"/>
                </a:solidFill>
              </a:rPr>
              <a:t>n</a:t>
            </a:r>
            <a:r>
              <a:rPr lang="en-US" altLang="zh-CN" baseline="-25000" smtClean="0">
                <a:solidFill>
                  <a:srgbClr val="008000"/>
                </a:solidFill>
              </a:rPr>
              <a:t>0</a:t>
            </a:r>
            <a:r>
              <a:rPr lang="en-US" altLang="zh-CN" baseline="-25000" smtClean="0">
                <a:solidFill>
                  <a:srgbClr val="006600"/>
                </a:solidFill>
              </a:rPr>
              <a:t> </a:t>
            </a:r>
            <a:r>
              <a:rPr lang="zh-CN" altLang="en-US" smtClean="0">
                <a:solidFill>
                  <a:srgbClr val="006600"/>
                </a:solidFill>
              </a:rPr>
              <a:t>，</a:t>
            </a:r>
            <a:r>
              <a:rPr lang="zh-CN" altLang="en-US" smtClean="0"/>
              <a:t>度</a:t>
            </a:r>
            <a:r>
              <a:rPr lang="en-US" altLang="zh-CN" smtClean="0"/>
              <a:t>=1</a:t>
            </a:r>
            <a:r>
              <a:rPr lang="zh-CN" altLang="en-US" smtClean="0"/>
              <a:t>的结点数为</a:t>
            </a:r>
            <a:r>
              <a:rPr lang="en-US" altLang="zh-CN" smtClean="0"/>
              <a:t>n</a:t>
            </a:r>
            <a:r>
              <a:rPr lang="en-US" altLang="zh-CN" baseline="-25000" smtClean="0"/>
              <a:t>1 </a:t>
            </a:r>
            <a:r>
              <a:rPr lang="zh-CN" altLang="en-US" smtClean="0"/>
              <a:t>，</a:t>
            </a:r>
            <a:r>
              <a:rPr lang="zh-CN" altLang="en-US" smtClean="0">
                <a:solidFill>
                  <a:srgbClr val="008000"/>
                </a:solidFill>
              </a:rPr>
              <a:t>度</a:t>
            </a:r>
            <a:r>
              <a:rPr lang="en-US" altLang="zh-CN" smtClean="0">
                <a:solidFill>
                  <a:srgbClr val="008000"/>
                </a:solidFill>
              </a:rPr>
              <a:t>=2</a:t>
            </a:r>
            <a:r>
              <a:rPr lang="zh-CN" altLang="en-US" smtClean="0">
                <a:solidFill>
                  <a:srgbClr val="008000"/>
                </a:solidFill>
              </a:rPr>
              <a:t>的结点数为</a:t>
            </a:r>
            <a:r>
              <a:rPr lang="en-US" altLang="zh-CN" smtClean="0">
                <a:solidFill>
                  <a:srgbClr val="008000"/>
                </a:solidFill>
              </a:rPr>
              <a:t>n</a:t>
            </a:r>
            <a:r>
              <a:rPr lang="en-US" altLang="zh-CN" baseline="-25000" smtClean="0">
                <a:solidFill>
                  <a:srgbClr val="008000"/>
                </a:solidFill>
              </a:rPr>
              <a:t>2</a:t>
            </a:r>
            <a:r>
              <a:rPr lang="en-US" altLang="zh-CN" baseline="-25000" smtClean="0">
                <a:solidFill>
                  <a:srgbClr val="006600"/>
                </a:solidFill>
              </a:rPr>
              <a:t> </a:t>
            </a:r>
            <a:r>
              <a:rPr lang="zh-CN" altLang="en-US" smtClean="0">
                <a:solidFill>
                  <a:srgbClr val="006600"/>
                </a:solidFill>
              </a:rPr>
              <a:t>，</a:t>
            </a:r>
            <a:r>
              <a:rPr lang="en-US" altLang="zh-CN" smtClean="0"/>
              <a:t>T</a:t>
            </a:r>
            <a:r>
              <a:rPr lang="zh-CN" altLang="en-US" smtClean="0"/>
              <a:t>的分支数为</a:t>
            </a:r>
            <a:r>
              <a:rPr lang="en-US" altLang="zh-CN" smtClean="0"/>
              <a:t>m</a:t>
            </a:r>
            <a:r>
              <a:rPr lang="zh-CN" altLang="en-US" smtClean="0"/>
              <a:t>。</a:t>
            </a:r>
          </a:p>
        </p:txBody>
      </p:sp>
      <p:sp>
        <p:nvSpPr>
          <p:cNvPr id="23556" name="灯片编号占位符 1"/>
          <p:cNvSpPr>
            <a:spLocks noGrp="1"/>
          </p:cNvSpPr>
          <p:nvPr>
            <p:ph type="sldNum" sz="quarter" idx="10"/>
          </p:nvPr>
        </p:nvSpPr>
        <p:spPr>
          <a:noFill/>
        </p:spPr>
        <p:txBody>
          <a:bodyPr/>
          <a:lstStyle/>
          <a:p>
            <a:fld id="{3497FA88-C9DD-47ED-B137-E28A8A9513E9}" type="slidenum">
              <a:rPr lang="zh-CN" altLang="en-US" smtClean="0"/>
              <a:pPr/>
              <a:t>21</a:t>
            </a:fld>
            <a:endParaRPr lang="en-US" altLang="zh-CN" smtClean="0"/>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1000125" y="274638"/>
            <a:ext cx="7215188" cy="1143000"/>
          </a:xfrm>
        </p:spPr>
        <p:txBody>
          <a:bodyPr/>
          <a:lstStyle/>
          <a:p>
            <a:pPr eaLnBrk="1" hangingPunct="1"/>
            <a:r>
              <a:rPr lang="zh-CN" altLang="en-US" smtClean="0"/>
              <a:t>二叉树的性质</a:t>
            </a:r>
          </a:p>
        </p:txBody>
      </p:sp>
      <p:sp>
        <p:nvSpPr>
          <p:cNvPr id="23556" name="Rectangle 3"/>
          <p:cNvSpPr>
            <a:spLocks noGrp="1" noChangeArrowheads="1"/>
          </p:cNvSpPr>
          <p:nvPr>
            <p:ph idx="1"/>
          </p:nvPr>
        </p:nvSpPr>
        <p:spPr>
          <a:xfrm>
            <a:off x="1000125" y="1600200"/>
            <a:ext cx="7215188" cy="4525963"/>
          </a:xfrm>
        </p:spPr>
        <p:txBody>
          <a:bodyPr/>
          <a:lstStyle/>
          <a:p>
            <a:pPr eaLnBrk="1" hangingPunct="1">
              <a:buFont typeface="Wingdings" pitchFamily="2" charset="2"/>
              <a:buNone/>
            </a:pPr>
            <a:r>
              <a:rPr lang="en-US" altLang="zh-CN" dirty="0" smtClean="0">
                <a:solidFill>
                  <a:srgbClr val="006600"/>
                </a:solidFill>
              </a:rPr>
              <a:t>(1)</a:t>
            </a:r>
            <a:r>
              <a:rPr lang="zh-CN" altLang="en-US" dirty="0" smtClean="0"/>
              <a:t>由于二叉树中所有结点的</a:t>
            </a:r>
            <a:endParaRPr lang="en-US" altLang="zh-CN" dirty="0" smtClean="0"/>
          </a:p>
          <a:p>
            <a:pPr eaLnBrk="1" hangingPunct="1">
              <a:buFont typeface="Wingdings" pitchFamily="2" charset="2"/>
              <a:buNone/>
            </a:pPr>
            <a:r>
              <a:rPr lang="zh-CN" altLang="en-US" dirty="0" smtClean="0"/>
              <a:t>度≤</a:t>
            </a:r>
            <a:r>
              <a:rPr lang="en-US" altLang="zh-CN" dirty="0" smtClean="0"/>
              <a:t>2</a:t>
            </a:r>
            <a:r>
              <a:rPr lang="zh-CN" altLang="en-US" dirty="0" smtClean="0"/>
              <a:t>，则有 </a:t>
            </a:r>
            <a:r>
              <a:rPr lang="en-US" altLang="zh-CN" dirty="0" smtClean="0">
                <a:solidFill>
                  <a:srgbClr val="0000FF"/>
                </a:solidFill>
              </a:rPr>
              <a:t>n</a:t>
            </a:r>
            <a:r>
              <a:rPr lang="zh-CN" altLang="en-US" dirty="0" smtClean="0">
                <a:solidFill>
                  <a:srgbClr val="0000FF"/>
                </a:solidFill>
              </a:rPr>
              <a:t>＝</a:t>
            </a:r>
            <a:r>
              <a:rPr lang="en-US" altLang="zh-CN" dirty="0" smtClean="0">
                <a:solidFill>
                  <a:srgbClr val="0000FF"/>
                </a:solidFill>
              </a:rPr>
              <a:t>n</a:t>
            </a:r>
            <a:r>
              <a:rPr lang="en-US" altLang="zh-CN" baseline="-25000" dirty="0" smtClean="0">
                <a:solidFill>
                  <a:srgbClr val="0000FF"/>
                </a:solidFill>
              </a:rPr>
              <a:t>0</a:t>
            </a:r>
            <a:r>
              <a:rPr lang="en-US" altLang="zh-CN" dirty="0" smtClean="0">
                <a:solidFill>
                  <a:srgbClr val="0000FF"/>
                </a:solidFill>
              </a:rPr>
              <a:t>+n</a:t>
            </a:r>
            <a:r>
              <a:rPr lang="en-US" altLang="zh-CN" baseline="-25000" dirty="0" smtClean="0">
                <a:solidFill>
                  <a:srgbClr val="0000FF"/>
                </a:solidFill>
              </a:rPr>
              <a:t>1</a:t>
            </a:r>
            <a:r>
              <a:rPr lang="en-US" altLang="zh-CN" dirty="0" smtClean="0">
                <a:solidFill>
                  <a:srgbClr val="0000FF"/>
                </a:solidFill>
              </a:rPr>
              <a:t>+n</a:t>
            </a:r>
            <a:r>
              <a:rPr lang="en-US" altLang="zh-CN" baseline="-25000" dirty="0" smtClean="0">
                <a:solidFill>
                  <a:srgbClr val="0000FF"/>
                </a:solidFill>
              </a:rPr>
              <a:t>2</a:t>
            </a:r>
            <a:endParaRPr lang="zh-CN" altLang="en-US" dirty="0" smtClean="0"/>
          </a:p>
          <a:p>
            <a:pPr eaLnBrk="1" hangingPunct="1">
              <a:buFont typeface="Wingdings" pitchFamily="2" charset="2"/>
              <a:buNone/>
            </a:pPr>
            <a:r>
              <a:rPr lang="en-US" altLang="zh-CN" dirty="0" smtClean="0">
                <a:solidFill>
                  <a:srgbClr val="006600"/>
                </a:solidFill>
              </a:rPr>
              <a:t>(2)</a:t>
            </a:r>
            <a:r>
              <a:rPr lang="zh-CN" altLang="en-US" dirty="0" smtClean="0"/>
              <a:t>除根结点外，其余结点都有一个分支对应</a:t>
            </a:r>
            <a:r>
              <a:rPr lang="en-US" altLang="zh-CN" dirty="0" smtClean="0">
                <a:solidFill>
                  <a:srgbClr val="008000"/>
                </a:solidFill>
              </a:rPr>
              <a:t>(</a:t>
            </a:r>
            <a:r>
              <a:rPr lang="zh-CN" altLang="en-US" dirty="0" smtClean="0">
                <a:solidFill>
                  <a:srgbClr val="008000"/>
                </a:solidFill>
              </a:rPr>
              <a:t>唯一前驱</a:t>
            </a:r>
            <a:r>
              <a:rPr lang="en-US" altLang="zh-CN" dirty="0" smtClean="0">
                <a:solidFill>
                  <a:srgbClr val="008000"/>
                </a:solidFill>
              </a:rPr>
              <a:t>)</a:t>
            </a:r>
            <a:r>
              <a:rPr lang="zh-CN" altLang="en-US" dirty="0" smtClean="0"/>
              <a:t>，则有 </a:t>
            </a:r>
            <a:r>
              <a:rPr lang="en-US" altLang="zh-CN" dirty="0" smtClean="0">
                <a:solidFill>
                  <a:srgbClr val="0000FF"/>
                </a:solidFill>
              </a:rPr>
              <a:t>n-1</a:t>
            </a:r>
            <a:r>
              <a:rPr lang="zh-CN" altLang="en-US" dirty="0" smtClean="0">
                <a:solidFill>
                  <a:srgbClr val="0000FF"/>
                </a:solidFill>
              </a:rPr>
              <a:t>＝</a:t>
            </a:r>
            <a:r>
              <a:rPr lang="en-US" altLang="zh-CN" dirty="0" smtClean="0">
                <a:solidFill>
                  <a:srgbClr val="0000FF"/>
                </a:solidFill>
              </a:rPr>
              <a:t>m</a:t>
            </a:r>
            <a:endParaRPr lang="zh-CN" altLang="en-US" dirty="0" smtClean="0"/>
          </a:p>
          <a:p>
            <a:pPr eaLnBrk="1" hangingPunct="1">
              <a:buFont typeface="Wingdings" pitchFamily="2" charset="2"/>
              <a:buNone/>
            </a:pPr>
            <a:r>
              <a:rPr lang="en-US" altLang="zh-CN" dirty="0" smtClean="0">
                <a:solidFill>
                  <a:srgbClr val="006600"/>
                </a:solidFill>
              </a:rPr>
              <a:t>(3)</a:t>
            </a:r>
            <a:r>
              <a:rPr lang="zh-CN" altLang="en-US" dirty="0" smtClean="0"/>
              <a:t>由于度</a:t>
            </a:r>
            <a:r>
              <a:rPr lang="en-US" altLang="zh-CN" dirty="0" smtClean="0"/>
              <a:t>= </a:t>
            </a:r>
            <a:r>
              <a:rPr lang="en-US" altLang="zh-CN" dirty="0" err="1" smtClean="0"/>
              <a:t>i</a:t>
            </a:r>
            <a:r>
              <a:rPr lang="en-US" altLang="zh-CN" dirty="0" smtClean="0"/>
              <a:t> ( </a:t>
            </a:r>
            <a:r>
              <a:rPr lang="en-US" altLang="zh-CN" dirty="0" err="1" smtClean="0"/>
              <a:t>i</a:t>
            </a:r>
            <a:r>
              <a:rPr lang="en-US" altLang="zh-CN" dirty="0" smtClean="0"/>
              <a:t> = 0, 1, 2 )</a:t>
            </a:r>
            <a:r>
              <a:rPr lang="zh-CN" altLang="en-US" dirty="0" smtClean="0"/>
              <a:t>的结点具有</a:t>
            </a:r>
            <a:r>
              <a:rPr lang="en-US" altLang="zh-CN" dirty="0" err="1" smtClean="0"/>
              <a:t>i</a:t>
            </a:r>
            <a:r>
              <a:rPr lang="zh-CN" altLang="en-US" dirty="0" smtClean="0"/>
              <a:t>个分支，则有</a:t>
            </a:r>
            <a:r>
              <a:rPr lang="en-US" altLang="zh-CN" dirty="0" smtClean="0">
                <a:solidFill>
                  <a:srgbClr val="0000FF"/>
                </a:solidFill>
              </a:rPr>
              <a:t>m</a:t>
            </a:r>
            <a:r>
              <a:rPr lang="zh-CN" altLang="en-US" dirty="0" smtClean="0">
                <a:solidFill>
                  <a:srgbClr val="0000FF"/>
                </a:solidFill>
              </a:rPr>
              <a:t>＝</a:t>
            </a:r>
            <a:r>
              <a:rPr lang="en-US" altLang="zh-CN" dirty="0" smtClean="0">
                <a:solidFill>
                  <a:srgbClr val="0000FF"/>
                </a:solidFill>
              </a:rPr>
              <a:t>0 + 1</a:t>
            </a:r>
            <a:r>
              <a:rPr lang="en-US" altLang="zh-CN" sz="2400" dirty="0" smtClean="0">
                <a:solidFill>
                  <a:srgbClr val="0000FF"/>
                </a:solidFill>
              </a:rPr>
              <a:t>×</a:t>
            </a:r>
            <a:r>
              <a:rPr lang="en-US" altLang="zh-CN" dirty="0" smtClean="0">
                <a:solidFill>
                  <a:srgbClr val="0000FF"/>
                </a:solidFill>
              </a:rPr>
              <a:t>n</a:t>
            </a:r>
            <a:r>
              <a:rPr lang="en-US" altLang="zh-CN" baseline="-25000" dirty="0" smtClean="0">
                <a:solidFill>
                  <a:srgbClr val="0000FF"/>
                </a:solidFill>
              </a:rPr>
              <a:t>1</a:t>
            </a:r>
            <a:r>
              <a:rPr lang="en-US" altLang="zh-CN" dirty="0" smtClean="0">
                <a:solidFill>
                  <a:srgbClr val="0000FF"/>
                </a:solidFill>
              </a:rPr>
              <a:t>+ 2</a:t>
            </a:r>
            <a:r>
              <a:rPr lang="en-US" altLang="zh-CN" sz="2400" dirty="0" smtClean="0">
                <a:solidFill>
                  <a:srgbClr val="0000FF"/>
                </a:solidFill>
              </a:rPr>
              <a:t>×</a:t>
            </a:r>
            <a:r>
              <a:rPr lang="en-US" altLang="zh-CN" dirty="0" smtClean="0">
                <a:solidFill>
                  <a:srgbClr val="0000FF"/>
                </a:solidFill>
              </a:rPr>
              <a:t>n</a:t>
            </a:r>
            <a:r>
              <a:rPr lang="en-US" altLang="zh-CN" baseline="-25000" dirty="0" smtClean="0">
                <a:solidFill>
                  <a:srgbClr val="0000FF"/>
                </a:solidFill>
              </a:rPr>
              <a:t>2</a:t>
            </a:r>
            <a:endParaRPr lang="zh-CN" altLang="en-US" dirty="0" smtClean="0"/>
          </a:p>
        </p:txBody>
      </p:sp>
      <p:sp>
        <p:nvSpPr>
          <p:cNvPr id="24580" name="灯片编号占位符 1"/>
          <p:cNvSpPr>
            <a:spLocks noGrp="1"/>
          </p:cNvSpPr>
          <p:nvPr>
            <p:ph type="sldNum" sz="quarter" idx="10"/>
          </p:nvPr>
        </p:nvSpPr>
        <p:spPr>
          <a:noFill/>
        </p:spPr>
        <p:txBody>
          <a:bodyPr/>
          <a:lstStyle/>
          <a:p>
            <a:fld id="{3799A37F-600D-4BBF-88CE-50F855AB582B}" type="slidenum">
              <a:rPr lang="zh-CN" altLang="en-US" smtClean="0"/>
              <a:pPr/>
              <a:t>22</a:t>
            </a:fld>
            <a:endParaRPr lang="en-US" altLang="zh-CN" smtClean="0"/>
          </a:p>
        </p:txBody>
      </p:sp>
      <p:grpSp>
        <p:nvGrpSpPr>
          <p:cNvPr id="24581" name="Group 34"/>
          <p:cNvGrpSpPr>
            <a:grpSpLocks/>
          </p:cNvGrpSpPr>
          <p:nvPr/>
        </p:nvGrpSpPr>
        <p:grpSpPr bwMode="auto">
          <a:xfrm>
            <a:off x="6072188" y="1071563"/>
            <a:ext cx="2071687" cy="1857375"/>
            <a:chOff x="2835" y="1752"/>
            <a:chExt cx="2041" cy="1814"/>
          </a:xfrm>
        </p:grpSpPr>
        <p:sp>
          <p:nvSpPr>
            <p:cNvPr id="24588" name="Line 5"/>
            <p:cNvSpPr>
              <a:spLocks noChangeShapeType="1"/>
            </p:cNvSpPr>
            <p:nvPr/>
          </p:nvSpPr>
          <p:spPr bwMode="auto">
            <a:xfrm flipV="1">
              <a:off x="2925" y="2432"/>
              <a:ext cx="232" cy="227"/>
            </a:xfrm>
            <a:prstGeom prst="line">
              <a:avLst/>
            </a:prstGeom>
            <a:noFill/>
            <a:ln w="9525">
              <a:solidFill>
                <a:srgbClr val="000000"/>
              </a:solidFill>
              <a:round/>
              <a:headEnd/>
              <a:tailEnd/>
            </a:ln>
          </p:spPr>
          <p:txBody>
            <a:bodyPr lIns="0" tIns="0" rIns="0" bIns="0" anchor="ctr" anchorCtr="1"/>
            <a:lstStyle/>
            <a:p>
              <a:endParaRPr lang="zh-CN" altLang="en-US"/>
            </a:p>
          </p:txBody>
        </p:sp>
        <p:sp>
          <p:nvSpPr>
            <p:cNvPr id="24589" name="Line 6"/>
            <p:cNvSpPr>
              <a:spLocks noChangeShapeType="1"/>
            </p:cNvSpPr>
            <p:nvPr/>
          </p:nvSpPr>
          <p:spPr bwMode="auto">
            <a:xfrm flipV="1">
              <a:off x="3302" y="1933"/>
              <a:ext cx="394" cy="380"/>
            </a:xfrm>
            <a:prstGeom prst="line">
              <a:avLst/>
            </a:prstGeom>
            <a:noFill/>
            <a:ln w="9525">
              <a:solidFill>
                <a:srgbClr val="000000"/>
              </a:solidFill>
              <a:round/>
              <a:headEnd/>
              <a:tailEnd/>
            </a:ln>
          </p:spPr>
          <p:txBody>
            <a:bodyPr lIns="0" tIns="0" rIns="0" bIns="0" anchor="ctr" anchorCtr="1"/>
            <a:lstStyle/>
            <a:p>
              <a:endParaRPr lang="zh-CN" altLang="en-US"/>
            </a:p>
          </p:txBody>
        </p:sp>
        <p:sp>
          <p:nvSpPr>
            <p:cNvPr id="24590" name="Line 7"/>
            <p:cNvSpPr>
              <a:spLocks noChangeShapeType="1"/>
            </p:cNvSpPr>
            <p:nvPr/>
          </p:nvSpPr>
          <p:spPr bwMode="auto">
            <a:xfrm flipH="1" flipV="1">
              <a:off x="3849" y="1925"/>
              <a:ext cx="430" cy="303"/>
            </a:xfrm>
            <a:prstGeom prst="line">
              <a:avLst/>
            </a:prstGeom>
            <a:noFill/>
            <a:ln w="9525">
              <a:solidFill>
                <a:srgbClr val="000000"/>
              </a:solidFill>
              <a:round/>
              <a:headEnd/>
              <a:tailEnd/>
            </a:ln>
          </p:spPr>
          <p:txBody>
            <a:bodyPr lIns="0" tIns="0" rIns="0" bIns="0" anchor="ctr" anchorCtr="1"/>
            <a:lstStyle/>
            <a:p>
              <a:endParaRPr lang="zh-CN" altLang="en-US"/>
            </a:p>
          </p:txBody>
        </p:sp>
        <p:sp>
          <p:nvSpPr>
            <p:cNvPr id="24591" name="Line 8"/>
            <p:cNvSpPr>
              <a:spLocks noChangeShapeType="1"/>
            </p:cNvSpPr>
            <p:nvPr/>
          </p:nvSpPr>
          <p:spPr bwMode="auto">
            <a:xfrm flipH="1" flipV="1">
              <a:off x="4441" y="2319"/>
              <a:ext cx="304" cy="343"/>
            </a:xfrm>
            <a:prstGeom prst="line">
              <a:avLst/>
            </a:prstGeom>
            <a:noFill/>
            <a:ln w="9525">
              <a:solidFill>
                <a:srgbClr val="000000"/>
              </a:solidFill>
              <a:round/>
              <a:headEnd/>
              <a:tailEnd/>
            </a:ln>
          </p:spPr>
          <p:txBody>
            <a:bodyPr lIns="0" tIns="0" rIns="0" bIns="0" anchor="ctr" anchorCtr="1"/>
            <a:lstStyle/>
            <a:p>
              <a:endParaRPr lang="zh-CN" altLang="en-US"/>
            </a:p>
          </p:txBody>
        </p:sp>
        <p:sp>
          <p:nvSpPr>
            <p:cNvPr id="24592" name="Line 9"/>
            <p:cNvSpPr>
              <a:spLocks noChangeShapeType="1"/>
            </p:cNvSpPr>
            <p:nvPr/>
          </p:nvSpPr>
          <p:spPr bwMode="auto">
            <a:xfrm flipV="1">
              <a:off x="4093" y="2319"/>
              <a:ext cx="261" cy="302"/>
            </a:xfrm>
            <a:prstGeom prst="line">
              <a:avLst/>
            </a:prstGeom>
            <a:noFill/>
            <a:ln w="9525">
              <a:solidFill>
                <a:srgbClr val="000000"/>
              </a:solidFill>
              <a:round/>
              <a:headEnd/>
              <a:tailEnd/>
            </a:ln>
          </p:spPr>
          <p:txBody>
            <a:bodyPr lIns="0" tIns="0" rIns="0" bIns="0" anchor="ctr" anchorCtr="1"/>
            <a:lstStyle/>
            <a:p>
              <a:endParaRPr lang="zh-CN" altLang="en-US"/>
            </a:p>
          </p:txBody>
        </p:sp>
        <p:sp>
          <p:nvSpPr>
            <p:cNvPr id="24593" name="Line 10"/>
            <p:cNvSpPr>
              <a:spLocks noChangeShapeType="1"/>
            </p:cNvSpPr>
            <p:nvPr/>
          </p:nvSpPr>
          <p:spPr bwMode="auto">
            <a:xfrm flipH="1" flipV="1">
              <a:off x="3223" y="2340"/>
              <a:ext cx="261" cy="322"/>
            </a:xfrm>
            <a:prstGeom prst="line">
              <a:avLst/>
            </a:prstGeom>
            <a:noFill/>
            <a:ln w="9525">
              <a:solidFill>
                <a:srgbClr val="000000"/>
              </a:solidFill>
              <a:round/>
              <a:headEnd/>
              <a:tailEnd/>
            </a:ln>
          </p:spPr>
          <p:txBody>
            <a:bodyPr lIns="0" tIns="0" rIns="0" bIns="0" anchor="ctr" anchorCtr="1"/>
            <a:lstStyle/>
            <a:p>
              <a:endParaRPr lang="zh-CN" altLang="en-US"/>
            </a:p>
          </p:txBody>
        </p:sp>
        <p:sp>
          <p:nvSpPr>
            <p:cNvPr id="24594" name="Line 11"/>
            <p:cNvSpPr>
              <a:spLocks noChangeShapeType="1"/>
            </p:cNvSpPr>
            <p:nvPr/>
          </p:nvSpPr>
          <p:spPr bwMode="auto">
            <a:xfrm flipV="1">
              <a:off x="3745" y="2726"/>
              <a:ext cx="261" cy="345"/>
            </a:xfrm>
            <a:prstGeom prst="line">
              <a:avLst/>
            </a:prstGeom>
            <a:noFill/>
            <a:ln w="9525">
              <a:solidFill>
                <a:srgbClr val="000000"/>
              </a:solidFill>
              <a:round/>
              <a:headEnd/>
              <a:tailEnd/>
            </a:ln>
          </p:spPr>
          <p:txBody>
            <a:bodyPr lIns="0" tIns="0" rIns="0" bIns="0" anchor="ctr" anchorCtr="1"/>
            <a:lstStyle/>
            <a:p>
              <a:endParaRPr lang="zh-CN" altLang="en-US"/>
            </a:p>
          </p:txBody>
        </p:sp>
        <p:sp>
          <p:nvSpPr>
            <p:cNvPr id="24595" name="Line 12"/>
            <p:cNvSpPr>
              <a:spLocks noChangeShapeType="1"/>
            </p:cNvSpPr>
            <p:nvPr/>
          </p:nvSpPr>
          <p:spPr bwMode="auto">
            <a:xfrm flipV="1">
              <a:off x="4093" y="3112"/>
              <a:ext cx="217" cy="258"/>
            </a:xfrm>
            <a:prstGeom prst="line">
              <a:avLst/>
            </a:prstGeom>
            <a:noFill/>
            <a:ln w="9525">
              <a:solidFill>
                <a:srgbClr val="000000"/>
              </a:solidFill>
              <a:round/>
              <a:headEnd/>
              <a:tailEnd/>
            </a:ln>
          </p:spPr>
          <p:txBody>
            <a:bodyPr lIns="0" tIns="0" rIns="0" bIns="0" anchor="ctr" anchorCtr="1"/>
            <a:lstStyle/>
            <a:p>
              <a:endParaRPr lang="zh-CN" altLang="en-US"/>
            </a:p>
          </p:txBody>
        </p:sp>
        <p:sp>
          <p:nvSpPr>
            <p:cNvPr id="24596" name="Line 13"/>
            <p:cNvSpPr>
              <a:spLocks noChangeShapeType="1"/>
            </p:cNvSpPr>
            <p:nvPr/>
          </p:nvSpPr>
          <p:spPr bwMode="auto">
            <a:xfrm flipH="1" flipV="1">
              <a:off x="4093" y="2726"/>
              <a:ext cx="261" cy="322"/>
            </a:xfrm>
            <a:prstGeom prst="line">
              <a:avLst/>
            </a:prstGeom>
            <a:noFill/>
            <a:ln w="9525">
              <a:solidFill>
                <a:srgbClr val="000000"/>
              </a:solidFill>
              <a:round/>
              <a:headEnd/>
              <a:tailEnd/>
            </a:ln>
          </p:spPr>
          <p:txBody>
            <a:bodyPr lIns="0" tIns="0" rIns="0" bIns="0" anchor="ctr" anchorCtr="1"/>
            <a:lstStyle/>
            <a:p>
              <a:endParaRPr lang="zh-CN" altLang="en-US"/>
            </a:p>
          </p:txBody>
        </p:sp>
        <p:sp>
          <p:nvSpPr>
            <p:cNvPr id="24597" name="Oval 15"/>
            <p:cNvSpPr>
              <a:spLocks noChangeArrowheads="1"/>
            </p:cNvSpPr>
            <p:nvPr/>
          </p:nvSpPr>
          <p:spPr bwMode="auto">
            <a:xfrm>
              <a:off x="3658" y="1752"/>
              <a:ext cx="217" cy="217"/>
            </a:xfrm>
            <a:prstGeom prst="ellipse">
              <a:avLst/>
            </a:prstGeom>
            <a:solidFill>
              <a:srgbClr val="FFFFFF"/>
            </a:solidFill>
            <a:ln w="9525">
              <a:solidFill>
                <a:srgbClr val="000000"/>
              </a:solidFill>
              <a:round/>
              <a:headEnd/>
              <a:tailEnd/>
            </a:ln>
          </p:spPr>
          <p:txBody>
            <a:bodyPr lIns="0" tIns="0" rIns="0" bIns="0" anchor="ctr" anchorCtr="1"/>
            <a:lstStyle/>
            <a:p>
              <a:pPr algn="ctr">
                <a:lnSpc>
                  <a:spcPct val="85000"/>
                </a:lnSpc>
              </a:pPr>
              <a:r>
                <a:rPr kumimoji="1" lang="en-US" altLang="zh-CN" sz="1600">
                  <a:solidFill>
                    <a:srgbClr val="0000FF"/>
                  </a:solidFill>
                  <a:latin typeface="黑体" pitchFamily="49" charset="-122"/>
                  <a:ea typeface="黑体" pitchFamily="49" charset="-122"/>
                </a:rPr>
                <a:t>a</a:t>
              </a:r>
            </a:p>
          </p:txBody>
        </p:sp>
        <p:sp>
          <p:nvSpPr>
            <p:cNvPr id="24598" name="Oval 16"/>
            <p:cNvSpPr>
              <a:spLocks noChangeArrowheads="1"/>
            </p:cNvSpPr>
            <p:nvPr/>
          </p:nvSpPr>
          <p:spPr bwMode="auto">
            <a:xfrm>
              <a:off x="3117" y="2262"/>
              <a:ext cx="217" cy="216"/>
            </a:xfrm>
            <a:prstGeom prst="ellipse">
              <a:avLst/>
            </a:prstGeom>
            <a:solidFill>
              <a:srgbClr val="FFFFFF"/>
            </a:solidFill>
            <a:ln w="9525">
              <a:solidFill>
                <a:srgbClr val="000000"/>
              </a:solidFill>
              <a:round/>
              <a:headEnd/>
              <a:tailEnd/>
            </a:ln>
          </p:spPr>
          <p:txBody>
            <a:bodyPr lIns="0" tIns="0" rIns="0" bIns="0" anchor="ctr" anchorCtr="1"/>
            <a:lstStyle/>
            <a:p>
              <a:pPr algn="ctr"/>
              <a:r>
                <a:rPr kumimoji="1" lang="en-US" altLang="zh-CN" sz="1600">
                  <a:solidFill>
                    <a:srgbClr val="0000FF"/>
                  </a:solidFill>
                  <a:latin typeface="Times New Roman" pitchFamily="18" charset="0"/>
                </a:rPr>
                <a:t>b</a:t>
              </a:r>
              <a:endParaRPr kumimoji="1" lang="zh-CN" altLang="en-US" sz="1600">
                <a:solidFill>
                  <a:srgbClr val="0000FF"/>
                </a:solidFill>
                <a:latin typeface="Times New Roman" pitchFamily="18" charset="0"/>
              </a:endParaRPr>
            </a:p>
          </p:txBody>
        </p:sp>
        <p:sp>
          <p:nvSpPr>
            <p:cNvPr id="24599" name="Oval 17"/>
            <p:cNvSpPr>
              <a:spLocks noChangeArrowheads="1"/>
            </p:cNvSpPr>
            <p:nvPr/>
          </p:nvSpPr>
          <p:spPr bwMode="auto">
            <a:xfrm>
              <a:off x="4267" y="2191"/>
              <a:ext cx="217" cy="216"/>
            </a:xfrm>
            <a:prstGeom prst="ellipse">
              <a:avLst/>
            </a:prstGeom>
            <a:solidFill>
              <a:srgbClr val="FFFFFF"/>
            </a:solidFill>
            <a:ln w="9525">
              <a:solidFill>
                <a:srgbClr val="000000"/>
              </a:solidFill>
              <a:round/>
              <a:headEnd/>
              <a:tailEnd/>
            </a:ln>
          </p:spPr>
          <p:txBody>
            <a:bodyPr lIns="0" tIns="0" rIns="0" bIns="0" anchor="ctr" anchorCtr="1"/>
            <a:lstStyle/>
            <a:p>
              <a:pPr algn="ctr"/>
              <a:r>
                <a:rPr kumimoji="1" lang="en-US" altLang="zh-CN" sz="1600">
                  <a:solidFill>
                    <a:srgbClr val="0000FF"/>
                  </a:solidFill>
                  <a:latin typeface="Times New Roman" pitchFamily="18" charset="0"/>
                </a:rPr>
                <a:t>c</a:t>
              </a:r>
              <a:endParaRPr kumimoji="1" lang="zh-CN" altLang="en-US" sz="1600">
                <a:solidFill>
                  <a:srgbClr val="0000FF"/>
                </a:solidFill>
                <a:latin typeface="Times New Roman" pitchFamily="18" charset="0"/>
              </a:endParaRPr>
            </a:p>
          </p:txBody>
        </p:sp>
        <p:sp>
          <p:nvSpPr>
            <p:cNvPr id="24600" name="Oval 18"/>
            <p:cNvSpPr>
              <a:spLocks noChangeArrowheads="1"/>
            </p:cNvSpPr>
            <p:nvPr/>
          </p:nvSpPr>
          <p:spPr bwMode="auto">
            <a:xfrm>
              <a:off x="2835" y="2568"/>
              <a:ext cx="218" cy="216"/>
            </a:xfrm>
            <a:prstGeom prst="ellipse">
              <a:avLst/>
            </a:prstGeom>
            <a:solidFill>
              <a:srgbClr val="FFFFFF"/>
            </a:solidFill>
            <a:ln w="9525">
              <a:solidFill>
                <a:srgbClr val="000000"/>
              </a:solidFill>
              <a:round/>
              <a:headEnd/>
              <a:tailEnd/>
            </a:ln>
          </p:spPr>
          <p:txBody>
            <a:bodyPr lIns="0" tIns="0" rIns="0" bIns="0" anchor="ctr" anchorCtr="1"/>
            <a:lstStyle/>
            <a:p>
              <a:pPr algn="ctr"/>
              <a:r>
                <a:rPr kumimoji="1" lang="en-US" altLang="zh-CN" sz="1600">
                  <a:solidFill>
                    <a:srgbClr val="0000FF"/>
                  </a:solidFill>
                  <a:latin typeface="Times New Roman" pitchFamily="18" charset="0"/>
                </a:rPr>
                <a:t>d</a:t>
              </a:r>
            </a:p>
          </p:txBody>
        </p:sp>
        <p:sp>
          <p:nvSpPr>
            <p:cNvPr id="24601" name="Oval 19"/>
            <p:cNvSpPr>
              <a:spLocks noChangeArrowheads="1"/>
            </p:cNvSpPr>
            <p:nvPr/>
          </p:nvSpPr>
          <p:spPr bwMode="auto">
            <a:xfrm>
              <a:off x="3397" y="2577"/>
              <a:ext cx="217" cy="216"/>
            </a:xfrm>
            <a:prstGeom prst="ellipse">
              <a:avLst/>
            </a:prstGeom>
            <a:solidFill>
              <a:srgbClr val="FFFFFF"/>
            </a:solidFill>
            <a:ln w="9525">
              <a:solidFill>
                <a:srgbClr val="000000"/>
              </a:solidFill>
              <a:round/>
              <a:headEnd/>
              <a:tailEnd/>
            </a:ln>
          </p:spPr>
          <p:txBody>
            <a:bodyPr lIns="0" tIns="0" rIns="0" bIns="0" anchor="ctr" anchorCtr="1"/>
            <a:lstStyle/>
            <a:p>
              <a:pPr algn="ctr"/>
              <a:r>
                <a:rPr kumimoji="1" lang="en-US" altLang="zh-CN" sz="1600">
                  <a:solidFill>
                    <a:srgbClr val="0000FF"/>
                  </a:solidFill>
                  <a:latin typeface="Times New Roman" pitchFamily="18" charset="0"/>
                </a:rPr>
                <a:t>e</a:t>
              </a:r>
            </a:p>
          </p:txBody>
        </p:sp>
        <p:sp>
          <p:nvSpPr>
            <p:cNvPr id="24602" name="Oval 20"/>
            <p:cNvSpPr>
              <a:spLocks noChangeArrowheads="1"/>
            </p:cNvSpPr>
            <p:nvPr/>
          </p:nvSpPr>
          <p:spPr bwMode="auto">
            <a:xfrm>
              <a:off x="3919" y="2577"/>
              <a:ext cx="217" cy="216"/>
            </a:xfrm>
            <a:prstGeom prst="ellipse">
              <a:avLst/>
            </a:prstGeom>
            <a:solidFill>
              <a:srgbClr val="FFFFFF"/>
            </a:solidFill>
            <a:ln w="9525">
              <a:solidFill>
                <a:srgbClr val="000000"/>
              </a:solidFill>
              <a:round/>
              <a:headEnd/>
              <a:tailEnd/>
            </a:ln>
          </p:spPr>
          <p:txBody>
            <a:bodyPr lIns="0" tIns="0" rIns="0" bIns="0" anchor="ctr" anchorCtr="1"/>
            <a:lstStyle/>
            <a:p>
              <a:pPr algn="ctr"/>
              <a:r>
                <a:rPr kumimoji="1" lang="en-US" altLang="zh-CN" sz="1600">
                  <a:solidFill>
                    <a:srgbClr val="0000FF"/>
                  </a:solidFill>
                  <a:latin typeface="Times New Roman" pitchFamily="18" charset="0"/>
                </a:rPr>
                <a:t>f</a:t>
              </a:r>
              <a:endParaRPr kumimoji="1" lang="zh-CN" altLang="en-US" sz="1600">
                <a:solidFill>
                  <a:srgbClr val="0000FF"/>
                </a:solidFill>
                <a:latin typeface="Times New Roman" pitchFamily="18" charset="0"/>
              </a:endParaRPr>
            </a:p>
          </p:txBody>
        </p:sp>
        <p:sp>
          <p:nvSpPr>
            <p:cNvPr id="24603" name="Oval 21"/>
            <p:cNvSpPr>
              <a:spLocks noChangeArrowheads="1"/>
            </p:cNvSpPr>
            <p:nvPr/>
          </p:nvSpPr>
          <p:spPr bwMode="auto">
            <a:xfrm>
              <a:off x="4658" y="2577"/>
              <a:ext cx="218" cy="216"/>
            </a:xfrm>
            <a:prstGeom prst="ellipse">
              <a:avLst/>
            </a:prstGeom>
            <a:solidFill>
              <a:srgbClr val="FFFFFF"/>
            </a:solidFill>
            <a:ln w="9525">
              <a:solidFill>
                <a:srgbClr val="000000"/>
              </a:solidFill>
              <a:round/>
              <a:headEnd/>
              <a:tailEnd/>
            </a:ln>
          </p:spPr>
          <p:txBody>
            <a:bodyPr lIns="0" tIns="0" rIns="0" bIns="0" anchor="ctr" anchorCtr="1"/>
            <a:lstStyle/>
            <a:p>
              <a:pPr algn="ctr"/>
              <a:r>
                <a:rPr kumimoji="1" lang="en-US" altLang="zh-CN" sz="1600">
                  <a:solidFill>
                    <a:srgbClr val="0000FF"/>
                  </a:solidFill>
                  <a:latin typeface="Times New Roman" pitchFamily="18" charset="0"/>
                </a:rPr>
                <a:t>g</a:t>
              </a:r>
            </a:p>
          </p:txBody>
        </p:sp>
        <p:sp>
          <p:nvSpPr>
            <p:cNvPr id="24604" name="Oval 22"/>
            <p:cNvSpPr>
              <a:spLocks noChangeArrowheads="1"/>
            </p:cNvSpPr>
            <p:nvPr/>
          </p:nvSpPr>
          <p:spPr bwMode="auto">
            <a:xfrm>
              <a:off x="4267" y="2963"/>
              <a:ext cx="217" cy="217"/>
            </a:xfrm>
            <a:prstGeom prst="ellipse">
              <a:avLst/>
            </a:prstGeom>
            <a:solidFill>
              <a:srgbClr val="FFFFFF"/>
            </a:solidFill>
            <a:ln w="9525">
              <a:solidFill>
                <a:srgbClr val="000000"/>
              </a:solidFill>
              <a:round/>
              <a:headEnd/>
              <a:tailEnd/>
            </a:ln>
          </p:spPr>
          <p:txBody>
            <a:bodyPr lIns="0" tIns="0" rIns="0" bIns="0" anchor="ctr" anchorCtr="1"/>
            <a:lstStyle/>
            <a:p>
              <a:pPr algn="ctr"/>
              <a:r>
                <a:rPr kumimoji="1" lang="en-US" altLang="zh-CN" sz="1600">
                  <a:solidFill>
                    <a:srgbClr val="0000FF"/>
                  </a:solidFill>
                  <a:latin typeface="Times New Roman" pitchFamily="18" charset="0"/>
                </a:rPr>
                <a:t>j</a:t>
              </a:r>
            </a:p>
          </p:txBody>
        </p:sp>
        <p:sp>
          <p:nvSpPr>
            <p:cNvPr id="24605" name="Oval 23"/>
            <p:cNvSpPr>
              <a:spLocks noChangeArrowheads="1"/>
            </p:cNvSpPr>
            <p:nvPr/>
          </p:nvSpPr>
          <p:spPr bwMode="auto">
            <a:xfrm>
              <a:off x="3614" y="2963"/>
              <a:ext cx="218" cy="217"/>
            </a:xfrm>
            <a:prstGeom prst="ellipse">
              <a:avLst/>
            </a:prstGeom>
            <a:solidFill>
              <a:srgbClr val="FFFFFF"/>
            </a:solidFill>
            <a:ln w="9525">
              <a:solidFill>
                <a:srgbClr val="000000"/>
              </a:solidFill>
              <a:round/>
              <a:headEnd/>
              <a:tailEnd/>
            </a:ln>
          </p:spPr>
          <p:txBody>
            <a:bodyPr lIns="0" tIns="0" rIns="0" bIns="0" anchor="ctr" anchorCtr="1"/>
            <a:lstStyle/>
            <a:p>
              <a:pPr algn="ctr"/>
              <a:r>
                <a:rPr kumimoji="1" lang="en-US" altLang="zh-CN" sz="1600">
                  <a:solidFill>
                    <a:srgbClr val="0000FF"/>
                  </a:solidFill>
                  <a:latin typeface="Times New Roman" pitchFamily="18" charset="0"/>
                </a:rPr>
                <a:t>h</a:t>
              </a:r>
            </a:p>
          </p:txBody>
        </p:sp>
        <p:sp>
          <p:nvSpPr>
            <p:cNvPr id="24606" name="Oval 24"/>
            <p:cNvSpPr>
              <a:spLocks noChangeArrowheads="1"/>
            </p:cNvSpPr>
            <p:nvPr/>
          </p:nvSpPr>
          <p:spPr bwMode="auto">
            <a:xfrm>
              <a:off x="3919" y="3349"/>
              <a:ext cx="217" cy="217"/>
            </a:xfrm>
            <a:prstGeom prst="ellipse">
              <a:avLst/>
            </a:prstGeom>
            <a:solidFill>
              <a:srgbClr val="FFFFFF"/>
            </a:solidFill>
            <a:ln w="9525">
              <a:solidFill>
                <a:srgbClr val="000000"/>
              </a:solidFill>
              <a:round/>
              <a:headEnd/>
              <a:tailEnd/>
            </a:ln>
          </p:spPr>
          <p:txBody>
            <a:bodyPr lIns="0" tIns="0" rIns="0" bIns="0" anchor="ctr" anchorCtr="1"/>
            <a:lstStyle/>
            <a:p>
              <a:pPr algn="ctr"/>
              <a:r>
                <a:rPr kumimoji="1" lang="en-US" altLang="zh-CN" sz="1600">
                  <a:solidFill>
                    <a:srgbClr val="0000FF"/>
                  </a:solidFill>
                  <a:latin typeface="Times New Roman" pitchFamily="18" charset="0"/>
                </a:rPr>
                <a:t>k</a:t>
              </a:r>
            </a:p>
          </p:txBody>
        </p:sp>
      </p:grpSp>
      <p:sp>
        <p:nvSpPr>
          <p:cNvPr id="7" name="椭圆 6"/>
          <p:cNvSpPr/>
          <p:nvPr/>
        </p:nvSpPr>
        <p:spPr>
          <a:xfrm>
            <a:off x="7180263" y="2714625"/>
            <a:ext cx="214312" cy="214313"/>
          </a:xfrm>
          <a:prstGeom prst="ellipse">
            <a:avLst/>
          </a:prstGeom>
          <a:solidFill>
            <a:srgbClr val="C00000">
              <a:alpha val="50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cxnSp>
        <p:nvCxnSpPr>
          <p:cNvPr id="9" name="直接连接符 8"/>
          <p:cNvCxnSpPr/>
          <p:nvPr/>
        </p:nvCxnSpPr>
        <p:spPr>
          <a:xfrm rot="5400000" flipH="1" flipV="1">
            <a:off x="7328694" y="2521744"/>
            <a:ext cx="238125" cy="198437"/>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sp>
        <p:nvSpPr>
          <p:cNvPr id="35" name="椭圆 34"/>
          <p:cNvSpPr/>
          <p:nvPr/>
        </p:nvSpPr>
        <p:spPr>
          <a:xfrm>
            <a:off x="6357938" y="1595438"/>
            <a:ext cx="214312" cy="214312"/>
          </a:xfrm>
          <a:prstGeom prst="ellipse">
            <a:avLst/>
          </a:prstGeom>
          <a:solidFill>
            <a:srgbClr val="C00000">
              <a:alpha val="50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p>
        </p:txBody>
      </p:sp>
      <p:cxnSp>
        <p:nvCxnSpPr>
          <p:cNvPr id="36" name="直接连接符 35"/>
          <p:cNvCxnSpPr>
            <a:endCxn id="24598" idx="3"/>
          </p:cNvCxnSpPr>
          <p:nvPr/>
        </p:nvCxnSpPr>
        <p:spPr>
          <a:xfrm flipV="1">
            <a:off x="6224588" y="1782763"/>
            <a:ext cx="166687" cy="139700"/>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a:stCxn id="24601" idx="1"/>
            <a:endCxn id="35" idx="5"/>
          </p:cNvCxnSpPr>
          <p:nvPr/>
        </p:nvCxnSpPr>
        <p:spPr>
          <a:xfrm rot="16200000" flipV="1">
            <a:off x="6523038" y="1797050"/>
            <a:ext cx="169862" cy="134938"/>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sp>
        <p:nvSpPr>
          <p:cNvPr id="34" name="椭圆 33"/>
          <p:cNvSpPr/>
          <p:nvPr/>
        </p:nvSpPr>
        <p:spPr>
          <a:xfrm>
            <a:off x="7537450" y="2309813"/>
            <a:ext cx="214313" cy="214312"/>
          </a:xfrm>
          <a:prstGeom prst="ellipse">
            <a:avLst/>
          </a:prstGeom>
          <a:solidFill>
            <a:srgbClr val="C00000">
              <a:alpha val="50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3556">
                                            <p:txEl>
                                              <p:pRg st="2" end="2"/>
                                            </p:txEl>
                                          </p:spTgt>
                                        </p:tgtEl>
                                        <p:attrNameLst>
                                          <p:attrName>style.visibility</p:attrName>
                                        </p:attrNameLst>
                                      </p:cBhvr>
                                      <p:to>
                                        <p:strVal val="visible"/>
                                      </p:to>
                                    </p:set>
                                    <p:animEffect transition="in" filter="wipe(left)">
                                      <p:cBhvr>
                                        <p:cTn id="7" dur="1000"/>
                                        <p:tgtEl>
                                          <p:spTgt spid="23556">
                                            <p:txEl>
                                              <p:pRg st="2" end="2"/>
                                            </p:txEl>
                                          </p:spTgt>
                                        </p:tgtEl>
                                      </p:cBhvr>
                                    </p:animEffect>
                                  </p:childTnLst>
                                </p:cTn>
                              </p:par>
                            </p:childTnLst>
                          </p:cTn>
                        </p:par>
                        <p:par>
                          <p:cTn id="8" fill="hold">
                            <p:stCondLst>
                              <p:cond delay="1000"/>
                            </p:stCondLst>
                            <p:childTnLst>
                              <p:par>
                                <p:cTn id="9" presetID="22" presetClass="entr" presetSubtype="4"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down)">
                                      <p:cBhvr>
                                        <p:cTn id="11" dur="3000"/>
                                        <p:tgtEl>
                                          <p:spTgt spid="7"/>
                                        </p:tgtEl>
                                      </p:cBhvr>
                                    </p:animEffect>
                                  </p:childTnLst>
                                </p:cTn>
                              </p:par>
                            </p:childTnLst>
                          </p:cTn>
                        </p:par>
                        <p:par>
                          <p:cTn id="12" fill="hold">
                            <p:stCondLst>
                              <p:cond delay="4000"/>
                            </p:stCondLst>
                            <p:childTnLst>
                              <p:par>
                                <p:cTn id="13" presetID="22" presetClass="entr" presetSubtype="4" fill="hold"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down)">
                                      <p:cBhvr>
                                        <p:cTn id="15" dur="30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xit" presetSubtype="0" fill="hold" nodeType="clickEffect">
                                  <p:stCondLst>
                                    <p:cond delay="0"/>
                                  </p:stCondLst>
                                  <p:childTnLst>
                                    <p:set>
                                      <p:cBhvr>
                                        <p:cTn id="19" dur="1" fill="hold">
                                          <p:stCondLst>
                                            <p:cond delay="0"/>
                                          </p:stCondLst>
                                        </p:cTn>
                                        <p:tgtEl>
                                          <p:spTgt spid="9"/>
                                        </p:tgtEl>
                                        <p:attrNameLst>
                                          <p:attrName>style.visibility</p:attrName>
                                        </p:attrNameLst>
                                      </p:cBhvr>
                                      <p:to>
                                        <p:strVal val="hidden"/>
                                      </p:to>
                                    </p:set>
                                  </p:childTnLst>
                                </p:cTn>
                              </p:par>
                            </p:childTnLst>
                          </p:cTn>
                        </p:par>
                        <p:par>
                          <p:cTn id="20" fill="hold">
                            <p:stCondLst>
                              <p:cond delay="0"/>
                            </p:stCondLst>
                            <p:childTnLst>
                              <p:par>
                                <p:cTn id="21" presetID="1" presetClass="exit" presetSubtype="0" fill="hold" grpId="1" nodeType="afterEffect">
                                  <p:stCondLst>
                                    <p:cond delay="0"/>
                                  </p:stCondLst>
                                  <p:childTnLst>
                                    <p:set>
                                      <p:cBhvr>
                                        <p:cTn id="22" dur="1" fill="hold">
                                          <p:stCondLst>
                                            <p:cond delay="0"/>
                                          </p:stCondLst>
                                        </p:cTn>
                                        <p:tgtEl>
                                          <p:spTgt spid="7"/>
                                        </p:tgtEl>
                                        <p:attrNameLst>
                                          <p:attrName>style.visibility</p:attrName>
                                        </p:attrNameLst>
                                      </p:cBhvr>
                                      <p:to>
                                        <p:strVal val="hidden"/>
                                      </p:to>
                                    </p:set>
                                  </p:childTnLst>
                                </p:cTn>
                              </p:par>
                            </p:childTnLst>
                          </p:cTn>
                        </p:par>
                        <p:par>
                          <p:cTn id="23" fill="hold">
                            <p:stCondLst>
                              <p:cond delay="0"/>
                            </p:stCondLst>
                            <p:childTnLst>
                              <p:par>
                                <p:cTn id="24" presetID="22" presetClass="entr" presetSubtype="8" fill="hold" nodeType="afterEffect">
                                  <p:stCondLst>
                                    <p:cond delay="0"/>
                                  </p:stCondLst>
                                  <p:childTnLst>
                                    <p:set>
                                      <p:cBhvr>
                                        <p:cTn id="25" dur="1" fill="hold">
                                          <p:stCondLst>
                                            <p:cond delay="0"/>
                                          </p:stCondLst>
                                        </p:cTn>
                                        <p:tgtEl>
                                          <p:spTgt spid="23556">
                                            <p:txEl>
                                              <p:pRg st="3" end="3"/>
                                            </p:txEl>
                                          </p:spTgt>
                                        </p:tgtEl>
                                        <p:attrNameLst>
                                          <p:attrName>style.visibility</p:attrName>
                                        </p:attrNameLst>
                                      </p:cBhvr>
                                      <p:to>
                                        <p:strVal val="visible"/>
                                      </p:to>
                                    </p:set>
                                    <p:animEffect transition="in" filter="wipe(left)">
                                      <p:cBhvr>
                                        <p:cTn id="26" dur="1000"/>
                                        <p:tgtEl>
                                          <p:spTgt spid="23556">
                                            <p:txEl>
                                              <p:pRg st="3" end="3"/>
                                            </p:txEl>
                                          </p:spTgt>
                                        </p:tgtEl>
                                      </p:cBhvr>
                                    </p:animEffect>
                                  </p:childTnLst>
                                </p:cTn>
                              </p:par>
                            </p:childTnLst>
                          </p:cTn>
                        </p:par>
                        <p:par>
                          <p:cTn id="27" fill="hold">
                            <p:stCondLst>
                              <p:cond delay="1000"/>
                            </p:stCondLst>
                            <p:childTnLst>
                              <p:par>
                                <p:cTn id="28" presetID="22" presetClass="entr" presetSubtype="1" fill="hold" grpId="0" nodeType="afterEffect">
                                  <p:stCondLst>
                                    <p:cond delay="0"/>
                                  </p:stCondLst>
                                  <p:childTnLst>
                                    <p:set>
                                      <p:cBhvr>
                                        <p:cTn id="29" dur="1" fill="hold">
                                          <p:stCondLst>
                                            <p:cond delay="0"/>
                                          </p:stCondLst>
                                        </p:cTn>
                                        <p:tgtEl>
                                          <p:spTgt spid="35"/>
                                        </p:tgtEl>
                                        <p:attrNameLst>
                                          <p:attrName>style.visibility</p:attrName>
                                        </p:attrNameLst>
                                      </p:cBhvr>
                                      <p:to>
                                        <p:strVal val="visible"/>
                                      </p:to>
                                    </p:set>
                                    <p:animEffect transition="in" filter="wipe(up)">
                                      <p:cBhvr>
                                        <p:cTn id="30" dur="3000"/>
                                        <p:tgtEl>
                                          <p:spTgt spid="35"/>
                                        </p:tgtEl>
                                      </p:cBhvr>
                                    </p:animEffect>
                                  </p:childTnLst>
                                </p:cTn>
                              </p:par>
                            </p:childTnLst>
                          </p:cTn>
                        </p:par>
                        <p:par>
                          <p:cTn id="31" fill="hold">
                            <p:stCondLst>
                              <p:cond delay="4000"/>
                            </p:stCondLst>
                            <p:childTnLst>
                              <p:par>
                                <p:cTn id="32" presetID="22" presetClass="entr" presetSubtype="1" fill="hold" nodeType="afterEffect">
                                  <p:stCondLst>
                                    <p:cond delay="0"/>
                                  </p:stCondLst>
                                  <p:childTnLst>
                                    <p:set>
                                      <p:cBhvr>
                                        <p:cTn id="33" dur="1" fill="hold">
                                          <p:stCondLst>
                                            <p:cond delay="0"/>
                                          </p:stCondLst>
                                        </p:cTn>
                                        <p:tgtEl>
                                          <p:spTgt spid="36"/>
                                        </p:tgtEl>
                                        <p:attrNameLst>
                                          <p:attrName>style.visibility</p:attrName>
                                        </p:attrNameLst>
                                      </p:cBhvr>
                                      <p:to>
                                        <p:strVal val="visible"/>
                                      </p:to>
                                    </p:set>
                                    <p:animEffect transition="in" filter="wipe(up)">
                                      <p:cBhvr>
                                        <p:cTn id="34" dur="3000"/>
                                        <p:tgtEl>
                                          <p:spTgt spid="36"/>
                                        </p:tgtEl>
                                      </p:cBhvr>
                                    </p:animEffect>
                                  </p:childTnLst>
                                </p:cTn>
                              </p:par>
                              <p:par>
                                <p:cTn id="35" presetID="22" presetClass="entr" presetSubtype="1" fill="hold" nodeType="withEffect">
                                  <p:stCondLst>
                                    <p:cond delay="0"/>
                                  </p:stCondLst>
                                  <p:childTnLst>
                                    <p:set>
                                      <p:cBhvr>
                                        <p:cTn id="36" dur="1" fill="hold">
                                          <p:stCondLst>
                                            <p:cond delay="0"/>
                                          </p:stCondLst>
                                        </p:cTn>
                                        <p:tgtEl>
                                          <p:spTgt spid="39"/>
                                        </p:tgtEl>
                                        <p:attrNameLst>
                                          <p:attrName>style.visibility</p:attrName>
                                        </p:attrNameLst>
                                      </p:cBhvr>
                                      <p:to>
                                        <p:strVal val="visible"/>
                                      </p:to>
                                    </p:set>
                                    <p:animEffect transition="in" filter="wipe(up)">
                                      <p:cBhvr>
                                        <p:cTn id="37" dur="3000"/>
                                        <p:tgtEl>
                                          <p:spTgt spid="39"/>
                                        </p:tgtEl>
                                      </p:cBhvr>
                                    </p:animEffect>
                                  </p:childTnLst>
                                </p:cTn>
                              </p:par>
                            </p:childTnLst>
                          </p:cTn>
                        </p:par>
                        <p:par>
                          <p:cTn id="38" fill="hold">
                            <p:stCondLst>
                              <p:cond delay="7000"/>
                            </p:stCondLst>
                            <p:childTnLst>
                              <p:par>
                                <p:cTn id="39" presetID="22" presetClass="entr" presetSubtype="4" fill="hold" grpId="0" nodeType="afterEffect">
                                  <p:stCondLst>
                                    <p:cond delay="0"/>
                                  </p:stCondLst>
                                  <p:childTnLst>
                                    <p:set>
                                      <p:cBhvr>
                                        <p:cTn id="40" dur="1" fill="hold">
                                          <p:stCondLst>
                                            <p:cond delay="0"/>
                                          </p:stCondLst>
                                        </p:cTn>
                                        <p:tgtEl>
                                          <p:spTgt spid="34"/>
                                        </p:tgtEl>
                                        <p:attrNameLst>
                                          <p:attrName>style.visibility</p:attrName>
                                        </p:attrNameLst>
                                      </p:cBhvr>
                                      <p:to>
                                        <p:strVal val="visible"/>
                                      </p:to>
                                    </p:set>
                                    <p:animEffect transition="in" filter="wipe(down)">
                                      <p:cBhvr>
                                        <p:cTn id="41" dur="3000"/>
                                        <p:tgtEl>
                                          <p:spTgt spid="34"/>
                                        </p:tgtEl>
                                      </p:cBhvr>
                                    </p:animEffect>
                                  </p:childTnLst>
                                </p:cTn>
                              </p:par>
                            </p:childTnLst>
                          </p:cTn>
                        </p:par>
                        <p:par>
                          <p:cTn id="42" fill="hold">
                            <p:stCondLst>
                              <p:cond delay="10000"/>
                            </p:stCondLst>
                            <p:childTnLst>
                              <p:par>
                                <p:cTn id="43" presetID="22" presetClass="entr" presetSubtype="1" fill="hold" nodeType="afterEffect">
                                  <p:stCondLst>
                                    <p:cond delay="0"/>
                                  </p:stCondLst>
                                  <p:childTnLst>
                                    <p:set>
                                      <p:cBhvr>
                                        <p:cTn id="44" dur="1" fill="hold">
                                          <p:stCondLst>
                                            <p:cond delay="0"/>
                                          </p:stCondLst>
                                        </p:cTn>
                                        <p:tgtEl>
                                          <p:spTgt spid="9"/>
                                        </p:tgtEl>
                                        <p:attrNameLst>
                                          <p:attrName>style.visibility</p:attrName>
                                        </p:attrNameLst>
                                      </p:cBhvr>
                                      <p:to>
                                        <p:strVal val="visible"/>
                                      </p:to>
                                    </p:set>
                                    <p:animEffect transition="in" filter="wipe(up)">
                                      <p:cBhvr>
                                        <p:cTn id="45"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35" grpId="0" animBg="1"/>
      <p:bldP spid="3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1000125" y="274638"/>
            <a:ext cx="7215188" cy="1143000"/>
          </a:xfrm>
        </p:spPr>
        <p:txBody>
          <a:bodyPr/>
          <a:lstStyle/>
          <a:p>
            <a:pPr eaLnBrk="1" hangingPunct="1"/>
            <a:r>
              <a:rPr lang="zh-CN" altLang="en-US" smtClean="0"/>
              <a:t>二叉树的性质</a:t>
            </a:r>
          </a:p>
        </p:txBody>
      </p:sp>
      <p:sp>
        <p:nvSpPr>
          <p:cNvPr id="25603" name="灯片编号占位符 1"/>
          <p:cNvSpPr>
            <a:spLocks noGrp="1"/>
          </p:cNvSpPr>
          <p:nvPr>
            <p:ph type="sldNum" sz="quarter" idx="10"/>
          </p:nvPr>
        </p:nvSpPr>
        <p:spPr>
          <a:noFill/>
        </p:spPr>
        <p:txBody>
          <a:bodyPr/>
          <a:lstStyle/>
          <a:p>
            <a:fld id="{BFD7FCE6-915D-4556-8241-6806F6739901}" type="slidenum">
              <a:rPr lang="zh-CN" altLang="en-US" smtClean="0"/>
              <a:pPr/>
              <a:t>23</a:t>
            </a:fld>
            <a:endParaRPr lang="en-US" altLang="zh-CN" smtClean="0"/>
          </a:p>
        </p:txBody>
      </p:sp>
      <p:sp>
        <p:nvSpPr>
          <p:cNvPr id="25604" name="内容占位符 6"/>
          <p:cNvSpPr>
            <a:spLocks noGrp="1"/>
          </p:cNvSpPr>
          <p:nvPr>
            <p:ph idx="1"/>
          </p:nvPr>
        </p:nvSpPr>
        <p:spPr>
          <a:xfrm>
            <a:off x="1000125" y="1600200"/>
            <a:ext cx="7215188" cy="4525963"/>
          </a:xfrm>
        </p:spPr>
        <p:txBody>
          <a:bodyPr/>
          <a:lstStyle/>
          <a:p>
            <a:r>
              <a:rPr lang="zh-CN" altLang="en-US" smtClean="0"/>
              <a:t>方程组</a:t>
            </a:r>
            <a:endParaRPr lang="en-US" altLang="zh-CN" smtClean="0"/>
          </a:p>
          <a:p>
            <a:pPr>
              <a:buFont typeface="Wingdings" pitchFamily="2" charset="2"/>
              <a:buNone/>
            </a:pPr>
            <a:r>
              <a:rPr lang="en-US" altLang="zh-CN" smtClean="0">
                <a:solidFill>
                  <a:srgbClr val="0000FF"/>
                </a:solidFill>
              </a:rPr>
              <a:t>		n</a:t>
            </a:r>
            <a:r>
              <a:rPr lang="zh-CN" altLang="en-US" smtClean="0">
                <a:solidFill>
                  <a:srgbClr val="0000FF"/>
                </a:solidFill>
              </a:rPr>
              <a:t>＝</a:t>
            </a:r>
            <a:r>
              <a:rPr lang="en-US" altLang="zh-CN" smtClean="0">
                <a:solidFill>
                  <a:srgbClr val="0000FF"/>
                </a:solidFill>
              </a:rPr>
              <a:t>n</a:t>
            </a:r>
            <a:r>
              <a:rPr lang="en-US" altLang="zh-CN" baseline="-25000" smtClean="0">
                <a:solidFill>
                  <a:srgbClr val="0000FF"/>
                </a:solidFill>
              </a:rPr>
              <a:t>0</a:t>
            </a:r>
            <a:r>
              <a:rPr lang="en-US" altLang="zh-CN" smtClean="0">
                <a:solidFill>
                  <a:srgbClr val="0000FF"/>
                </a:solidFill>
              </a:rPr>
              <a:t>+n</a:t>
            </a:r>
            <a:r>
              <a:rPr lang="en-US" altLang="zh-CN" baseline="-25000" smtClean="0">
                <a:solidFill>
                  <a:srgbClr val="0000FF"/>
                </a:solidFill>
              </a:rPr>
              <a:t>1</a:t>
            </a:r>
            <a:r>
              <a:rPr lang="en-US" altLang="zh-CN" smtClean="0">
                <a:solidFill>
                  <a:srgbClr val="0000FF"/>
                </a:solidFill>
              </a:rPr>
              <a:t>+n</a:t>
            </a:r>
            <a:r>
              <a:rPr lang="en-US" altLang="zh-CN" baseline="-25000" smtClean="0">
                <a:solidFill>
                  <a:srgbClr val="0000FF"/>
                </a:solidFill>
              </a:rPr>
              <a:t>2</a:t>
            </a:r>
          </a:p>
          <a:p>
            <a:pPr>
              <a:buFont typeface="Wingdings" pitchFamily="2" charset="2"/>
              <a:buNone/>
            </a:pPr>
            <a:r>
              <a:rPr lang="en-US" altLang="zh-CN" smtClean="0">
                <a:solidFill>
                  <a:srgbClr val="0000FF"/>
                </a:solidFill>
              </a:rPr>
              <a:t>		n-1</a:t>
            </a:r>
            <a:r>
              <a:rPr lang="zh-CN" altLang="en-US" smtClean="0">
                <a:solidFill>
                  <a:srgbClr val="0000FF"/>
                </a:solidFill>
              </a:rPr>
              <a:t>＝</a:t>
            </a:r>
            <a:r>
              <a:rPr lang="en-US" altLang="zh-CN" smtClean="0">
                <a:solidFill>
                  <a:srgbClr val="0000FF"/>
                </a:solidFill>
              </a:rPr>
              <a:t>m</a:t>
            </a:r>
          </a:p>
          <a:p>
            <a:pPr>
              <a:buFont typeface="Wingdings" pitchFamily="2" charset="2"/>
              <a:buNone/>
            </a:pPr>
            <a:r>
              <a:rPr lang="en-US" altLang="zh-CN" smtClean="0">
                <a:solidFill>
                  <a:srgbClr val="0000FF"/>
                </a:solidFill>
              </a:rPr>
              <a:t>		m</a:t>
            </a:r>
            <a:r>
              <a:rPr lang="zh-CN" altLang="en-US" smtClean="0">
                <a:solidFill>
                  <a:srgbClr val="0000FF"/>
                </a:solidFill>
              </a:rPr>
              <a:t>＝</a:t>
            </a:r>
            <a:r>
              <a:rPr lang="en-US" altLang="zh-CN" smtClean="0">
                <a:solidFill>
                  <a:srgbClr val="0000FF"/>
                </a:solidFill>
              </a:rPr>
              <a:t>n</a:t>
            </a:r>
            <a:r>
              <a:rPr lang="en-US" altLang="zh-CN" baseline="-25000" smtClean="0">
                <a:solidFill>
                  <a:srgbClr val="0000FF"/>
                </a:solidFill>
              </a:rPr>
              <a:t>1</a:t>
            </a:r>
            <a:r>
              <a:rPr lang="en-US" altLang="zh-CN" smtClean="0">
                <a:solidFill>
                  <a:srgbClr val="0000FF"/>
                </a:solidFill>
              </a:rPr>
              <a:t>+ 2n</a:t>
            </a:r>
            <a:r>
              <a:rPr lang="en-US" altLang="zh-CN" baseline="-25000" smtClean="0">
                <a:solidFill>
                  <a:srgbClr val="0000FF"/>
                </a:solidFill>
              </a:rPr>
              <a:t>2</a:t>
            </a:r>
          </a:p>
          <a:p>
            <a:r>
              <a:rPr lang="zh-CN" altLang="en-US" smtClean="0"/>
              <a:t>即</a:t>
            </a:r>
            <a:r>
              <a:rPr lang="en-US" altLang="zh-CN" smtClean="0"/>
              <a:t>		n</a:t>
            </a:r>
            <a:r>
              <a:rPr lang="en-US" altLang="zh-CN" baseline="-25000" smtClean="0"/>
              <a:t>0</a:t>
            </a:r>
            <a:r>
              <a:rPr lang="zh-CN" altLang="en-US" smtClean="0"/>
              <a:t>＝</a:t>
            </a:r>
            <a:r>
              <a:rPr lang="en-US" altLang="zh-CN" smtClean="0"/>
              <a:t>n</a:t>
            </a:r>
            <a:r>
              <a:rPr lang="en-US" altLang="zh-CN" baseline="-25000" smtClean="0"/>
              <a:t>2</a:t>
            </a:r>
            <a:r>
              <a:rPr lang="en-US" altLang="zh-CN" smtClean="0"/>
              <a:t>+1</a:t>
            </a:r>
          </a:p>
          <a:p>
            <a:pPr>
              <a:buFont typeface="Wingdings" pitchFamily="2" charset="2"/>
              <a:buNone/>
            </a:pPr>
            <a:r>
              <a:rPr lang="en-US" altLang="zh-CN" sz="2400" b="0" smtClean="0">
                <a:solidFill>
                  <a:srgbClr val="008000"/>
                </a:solidFill>
              </a:rPr>
              <a:t>[</a:t>
            </a:r>
            <a:r>
              <a:rPr lang="zh-CN" altLang="en-US" sz="2400" b="0" smtClean="0">
                <a:solidFill>
                  <a:srgbClr val="008000"/>
                </a:solidFill>
              </a:rPr>
              <a:t>证毕</a:t>
            </a:r>
            <a:r>
              <a:rPr lang="en-US" altLang="zh-CN" sz="2400" b="0" smtClean="0">
                <a:solidFill>
                  <a:srgbClr val="008000"/>
                </a:solidFill>
              </a:rPr>
              <a:t>]</a:t>
            </a:r>
          </a:p>
          <a:p>
            <a:endParaRPr lang="en-US" altLang="zh-CN" smtClean="0"/>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1000125" y="274638"/>
            <a:ext cx="7215188" cy="1143000"/>
          </a:xfrm>
        </p:spPr>
        <p:txBody>
          <a:bodyPr/>
          <a:lstStyle/>
          <a:p>
            <a:pPr eaLnBrk="1" hangingPunct="1"/>
            <a:r>
              <a:rPr lang="zh-CN" altLang="en-US" smtClean="0"/>
              <a:t>二叉树的性质</a:t>
            </a:r>
          </a:p>
        </p:txBody>
      </p:sp>
      <p:sp>
        <p:nvSpPr>
          <p:cNvPr id="26627" name="Rectangle 3"/>
          <p:cNvSpPr>
            <a:spLocks noGrp="1" noChangeArrowheads="1"/>
          </p:cNvSpPr>
          <p:nvPr>
            <p:ph idx="1"/>
          </p:nvPr>
        </p:nvSpPr>
        <p:spPr>
          <a:xfrm>
            <a:off x="1000125" y="1600200"/>
            <a:ext cx="7215188" cy="4525963"/>
          </a:xfrm>
        </p:spPr>
        <p:txBody>
          <a:bodyPr/>
          <a:lstStyle/>
          <a:p>
            <a:pPr eaLnBrk="1" hangingPunct="1">
              <a:spcBef>
                <a:spcPct val="50000"/>
              </a:spcBef>
            </a:pPr>
            <a:r>
              <a:rPr lang="zh-CN" altLang="en-US" smtClean="0">
                <a:solidFill>
                  <a:srgbClr val="0000FF"/>
                </a:solidFill>
              </a:rPr>
              <a:t>性质</a:t>
            </a:r>
            <a:r>
              <a:rPr lang="en-US" altLang="zh-CN" smtClean="0">
                <a:solidFill>
                  <a:srgbClr val="0000FF"/>
                </a:solidFill>
              </a:rPr>
              <a:t>4</a:t>
            </a:r>
            <a:r>
              <a:rPr lang="zh-CN" altLang="en-US" smtClean="0"/>
              <a:t>：具有</a:t>
            </a:r>
            <a:r>
              <a:rPr lang="en-US" altLang="zh-CN" smtClean="0"/>
              <a:t>n</a:t>
            </a:r>
            <a:r>
              <a:rPr lang="zh-CN" altLang="en-US" smtClean="0"/>
              <a:t>个结点的完全二叉树</a:t>
            </a:r>
            <a:r>
              <a:rPr lang="en-US" altLang="zh-CN" smtClean="0"/>
              <a:t>T</a:t>
            </a:r>
            <a:r>
              <a:rPr lang="zh-CN" altLang="en-US" smtClean="0"/>
              <a:t>的高度为</a:t>
            </a:r>
            <a:r>
              <a:rPr lang="zh-CN" altLang="en-US" smtClean="0">
                <a:sym typeface="Symbol" pitchFamily="18" charset="2"/>
              </a:rPr>
              <a:t></a:t>
            </a:r>
            <a:r>
              <a:rPr lang="en-US" altLang="zh-CN" smtClean="0"/>
              <a:t>log</a:t>
            </a:r>
            <a:r>
              <a:rPr lang="en-US" altLang="zh-CN" baseline="-25000" smtClean="0"/>
              <a:t>2</a:t>
            </a:r>
            <a:r>
              <a:rPr lang="en-US" altLang="zh-CN" smtClean="0"/>
              <a:t>n</a:t>
            </a:r>
            <a:r>
              <a:rPr lang="en-US" altLang="zh-CN" smtClean="0">
                <a:sym typeface="Symbol" pitchFamily="18" charset="2"/>
              </a:rPr>
              <a:t></a:t>
            </a:r>
            <a:r>
              <a:rPr lang="en-US" altLang="zh-CN" smtClean="0"/>
              <a:t> +1</a:t>
            </a:r>
            <a:r>
              <a:rPr lang="zh-CN" altLang="en-US" smtClean="0"/>
              <a:t>。</a:t>
            </a:r>
          </a:p>
          <a:p>
            <a:pPr eaLnBrk="1" hangingPunct="1">
              <a:lnSpc>
                <a:spcPct val="200000"/>
              </a:lnSpc>
              <a:spcBef>
                <a:spcPct val="50000"/>
              </a:spcBef>
              <a:buFont typeface="Wingdings" pitchFamily="2" charset="2"/>
              <a:buNone/>
            </a:pPr>
            <a:r>
              <a:rPr lang="zh-CN" altLang="en-US" smtClean="0">
                <a:solidFill>
                  <a:srgbClr val="C00000"/>
                </a:solidFill>
              </a:rPr>
              <a:t>证明</a:t>
            </a:r>
            <a:r>
              <a:rPr lang="zh-CN" altLang="en-US" smtClean="0"/>
              <a:t>：设</a:t>
            </a:r>
            <a:r>
              <a:rPr lang="en-US" altLang="zh-CN" smtClean="0"/>
              <a:t>T</a:t>
            </a:r>
            <a:r>
              <a:rPr lang="zh-CN" altLang="en-US" smtClean="0"/>
              <a:t>的高度为</a:t>
            </a:r>
            <a:r>
              <a:rPr lang="en-US" altLang="zh-CN" smtClean="0"/>
              <a:t>k</a:t>
            </a:r>
            <a:r>
              <a:rPr lang="zh-CN" altLang="en-US" smtClean="0"/>
              <a:t>。</a:t>
            </a:r>
            <a:r>
              <a:rPr lang="en-US" altLang="zh-CN" smtClean="0"/>
              <a:t>	</a:t>
            </a:r>
            <a:endParaRPr lang="zh-CN" altLang="en-US" smtClean="0"/>
          </a:p>
        </p:txBody>
      </p:sp>
      <p:sp>
        <p:nvSpPr>
          <p:cNvPr id="26628" name="灯片编号占位符 1"/>
          <p:cNvSpPr>
            <a:spLocks noGrp="1"/>
          </p:cNvSpPr>
          <p:nvPr>
            <p:ph type="sldNum" sz="quarter" idx="10"/>
          </p:nvPr>
        </p:nvSpPr>
        <p:spPr>
          <a:noFill/>
        </p:spPr>
        <p:txBody>
          <a:bodyPr/>
          <a:lstStyle/>
          <a:p>
            <a:fld id="{5B9F428C-003E-4CD9-86BD-BCE28201CE75}" type="slidenum">
              <a:rPr lang="zh-CN" altLang="en-US" smtClean="0"/>
              <a:pPr/>
              <a:t>24</a:t>
            </a:fld>
            <a:endParaRPr lang="en-US" altLang="zh-CN" smtClean="0"/>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1000125" y="274638"/>
            <a:ext cx="7215188" cy="1143000"/>
          </a:xfrm>
        </p:spPr>
        <p:txBody>
          <a:bodyPr/>
          <a:lstStyle/>
          <a:p>
            <a:pPr eaLnBrk="1" hangingPunct="1"/>
            <a:r>
              <a:rPr lang="zh-CN" altLang="en-US" smtClean="0"/>
              <a:t>二叉树的性质</a:t>
            </a:r>
          </a:p>
        </p:txBody>
      </p:sp>
      <p:sp>
        <p:nvSpPr>
          <p:cNvPr id="6" name="内容占位符 5"/>
          <p:cNvSpPr>
            <a:spLocks noGrp="1"/>
          </p:cNvSpPr>
          <p:nvPr>
            <p:ph idx="1"/>
          </p:nvPr>
        </p:nvSpPr>
        <p:spPr>
          <a:xfrm>
            <a:off x="1000125" y="1600200"/>
            <a:ext cx="7215188" cy="4525963"/>
          </a:xfrm>
        </p:spPr>
        <p:txBody>
          <a:bodyPr/>
          <a:lstStyle/>
          <a:p>
            <a:pPr eaLnBrk="1" hangingPunct="1"/>
            <a:r>
              <a:rPr lang="zh-CN" altLang="en-US" dirty="0" smtClean="0"/>
              <a:t>根据完全二叉树的定义可知，</a:t>
            </a:r>
            <a:endParaRPr lang="en-US" altLang="zh-CN" dirty="0" smtClean="0"/>
          </a:p>
          <a:p>
            <a:pPr eaLnBrk="1" hangingPunct="1">
              <a:buFont typeface="Wingdings" pitchFamily="2" charset="2"/>
              <a:buNone/>
            </a:pPr>
            <a:r>
              <a:rPr lang="en-US" altLang="zh-CN" dirty="0" smtClean="0"/>
              <a:t>T</a:t>
            </a:r>
            <a:r>
              <a:rPr lang="zh-CN" altLang="en-US" dirty="0" smtClean="0"/>
              <a:t>的结点个数</a:t>
            </a:r>
            <a:r>
              <a:rPr lang="en-US" altLang="zh-CN" dirty="0" smtClean="0"/>
              <a:t>n</a:t>
            </a:r>
            <a:r>
              <a:rPr lang="zh-CN" altLang="en-US" dirty="0" smtClean="0">
                <a:latin typeface="Arial" charset="0"/>
                <a:ea typeface="宋体" pitchFamily="2" charset="-122"/>
                <a:sym typeface="Symbol" pitchFamily="18" charset="2"/>
              </a:rPr>
              <a:t></a:t>
            </a:r>
            <a:r>
              <a:rPr lang="en-US" altLang="zh-CN" dirty="0" smtClean="0"/>
              <a:t>[2</a:t>
            </a:r>
            <a:r>
              <a:rPr lang="en-US" altLang="zh-CN" baseline="30000" dirty="0" smtClean="0"/>
              <a:t>k-1</a:t>
            </a:r>
            <a:r>
              <a:rPr lang="en-US" altLang="zh-CN" dirty="0" smtClean="0"/>
              <a:t>, 2</a:t>
            </a:r>
            <a:r>
              <a:rPr lang="en-US" altLang="zh-CN" baseline="30000" dirty="0" smtClean="0"/>
              <a:t>k</a:t>
            </a:r>
            <a:r>
              <a:rPr lang="en-US" altLang="zh-CN" dirty="0" smtClean="0"/>
              <a:t>-1] </a:t>
            </a:r>
            <a:r>
              <a:rPr lang="zh-CN" altLang="en-US" dirty="0" smtClean="0"/>
              <a:t>，即</a:t>
            </a:r>
            <a:endParaRPr lang="en-US" altLang="zh-CN" dirty="0" smtClean="0"/>
          </a:p>
          <a:p>
            <a:pPr eaLnBrk="1" hangingPunct="1">
              <a:buFont typeface="Wingdings" pitchFamily="2" charset="2"/>
              <a:buNone/>
            </a:pPr>
            <a:r>
              <a:rPr lang="en-US" altLang="zh-CN" dirty="0" smtClean="0"/>
              <a:t>		2</a:t>
            </a:r>
            <a:r>
              <a:rPr lang="en-US" altLang="zh-CN" baseline="30000" dirty="0" smtClean="0"/>
              <a:t>k-1 </a:t>
            </a:r>
            <a:r>
              <a:rPr lang="zh-CN" altLang="en-US" dirty="0" smtClean="0"/>
              <a:t>≤ </a:t>
            </a:r>
            <a:r>
              <a:rPr lang="en-US" altLang="zh-CN" dirty="0" smtClean="0"/>
              <a:t>n </a:t>
            </a:r>
            <a:r>
              <a:rPr lang="zh-CN" altLang="en-US" dirty="0" smtClean="0"/>
              <a:t>≤ </a:t>
            </a:r>
            <a:r>
              <a:rPr lang="en-US" altLang="zh-CN" dirty="0" smtClean="0"/>
              <a:t>2</a:t>
            </a:r>
            <a:r>
              <a:rPr lang="en-US" altLang="zh-CN" baseline="30000" dirty="0" smtClean="0"/>
              <a:t>k</a:t>
            </a:r>
            <a:r>
              <a:rPr lang="en-US" altLang="zh-CN" dirty="0" smtClean="0"/>
              <a:t>-1</a:t>
            </a:r>
            <a:r>
              <a:rPr lang="en-US" altLang="zh-CN" dirty="0" smtClean="0">
                <a:solidFill>
                  <a:srgbClr val="0000FF"/>
                </a:solidFill>
              </a:rPr>
              <a:t>&lt;</a:t>
            </a:r>
            <a:r>
              <a:rPr lang="zh-CN" altLang="en-US" dirty="0" smtClean="0">
                <a:solidFill>
                  <a:srgbClr val="0000FF"/>
                </a:solidFill>
              </a:rPr>
              <a:t> </a:t>
            </a:r>
            <a:r>
              <a:rPr lang="en-US" altLang="zh-CN" dirty="0" smtClean="0">
                <a:solidFill>
                  <a:srgbClr val="0000FF"/>
                </a:solidFill>
              </a:rPr>
              <a:t>2</a:t>
            </a:r>
            <a:r>
              <a:rPr lang="en-US" altLang="zh-CN" baseline="30000" dirty="0" smtClean="0">
                <a:solidFill>
                  <a:srgbClr val="0000FF"/>
                </a:solidFill>
              </a:rPr>
              <a:t>k</a:t>
            </a:r>
            <a:endParaRPr lang="en-US" altLang="zh-CN" dirty="0" smtClean="0">
              <a:solidFill>
                <a:srgbClr val="0000FF"/>
              </a:solidFill>
            </a:endParaRPr>
          </a:p>
          <a:p>
            <a:pPr eaLnBrk="1" hangingPunct="1">
              <a:buFont typeface="Wingdings" pitchFamily="2" charset="2"/>
              <a:buNone/>
            </a:pPr>
            <a:r>
              <a:rPr lang="en-US" altLang="zh-CN" dirty="0" smtClean="0"/>
              <a:t>		k-1 </a:t>
            </a:r>
            <a:r>
              <a:rPr lang="zh-CN" altLang="en-US" dirty="0" smtClean="0"/>
              <a:t>≤ </a:t>
            </a:r>
            <a:r>
              <a:rPr lang="en-US" altLang="zh-CN" dirty="0" smtClean="0"/>
              <a:t>log</a:t>
            </a:r>
            <a:r>
              <a:rPr lang="en-US" altLang="zh-CN" baseline="-25000" dirty="0" smtClean="0"/>
              <a:t>2</a:t>
            </a:r>
            <a:r>
              <a:rPr lang="en-US" altLang="zh-CN" dirty="0" smtClean="0"/>
              <a:t>n &lt;</a:t>
            </a:r>
            <a:r>
              <a:rPr lang="zh-CN" altLang="en-US" dirty="0" smtClean="0"/>
              <a:t> </a:t>
            </a:r>
            <a:r>
              <a:rPr lang="en-US" altLang="zh-CN" dirty="0" smtClean="0"/>
              <a:t>k</a:t>
            </a:r>
          </a:p>
          <a:p>
            <a:pPr eaLnBrk="1" hangingPunct="1">
              <a:buNone/>
            </a:pPr>
            <a:r>
              <a:rPr lang="en-US" altLang="zh-CN" dirty="0" smtClean="0"/>
              <a:t>		k-1 </a:t>
            </a:r>
            <a:r>
              <a:rPr lang="zh-CN" altLang="en-US" dirty="0" smtClean="0"/>
              <a:t>≤ </a:t>
            </a:r>
            <a:r>
              <a:rPr lang="zh-CN" altLang="en-US" dirty="0" smtClean="0">
                <a:sym typeface="Symbol" pitchFamily="18" charset="2"/>
              </a:rPr>
              <a:t></a:t>
            </a:r>
            <a:r>
              <a:rPr lang="en-US" altLang="zh-CN" dirty="0" smtClean="0"/>
              <a:t>log</a:t>
            </a:r>
            <a:r>
              <a:rPr lang="en-US" altLang="zh-CN" baseline="-25000" dirty="0" smtClean="0"/>
              <a:t>2</a:t>
            </a:r>
            <a:r>
              <a:rPr lang="en-US" altLang="zh-CN" dirty="0" smtClean="0"/>
              <a:t>n</a:t>
            </a:r>
            <a:r>
              <a:rPr lang="en-US" altLang="zh-CN" dirty="0" smtClean="0">
                <a:sym typeface="Symbol" pitchFamily="18" charset="2"/>
              </a:rPr>
              <a:t></a:t>
            </a:r>
            <a:r>
              <a:rPr lang="en-US" altLang="zh-CN" dirty="0" smtClean="0"/>
              <a:t> </a:t>
            </a:r>
            <a:r>
              <a:rPr lang="zh-CN" altLang="en-US" dirty="0" smtClean="0">
                <a:solidFill>
                  <a:srgbClr val="0000FF"/>
                </a:solidFill>
              </a:rPr>
              <a:t>≤</a:t>
            </a:r>
            <a:r>
              <a:rPr lang="en-US" altLang="zh-CN" dirty="0" smtClean="0">
                <a:solidFill>
                  <a:srgbClr val="0000FF"/>
                </a:solidFill>
              </a:rPr>
              <a:t>k-1</a:t>
            </a:r>
          </a:p>
          <a:p>
            <a:pPr eaLnBrk="1" hangingPunct="1">
              <a:buFont typeface="Wingdings" pitchFamily="2" charset="2"/>
              <a:buNone/>
            </a:pPr>
            <a:r>
              <a:rPr lang="en-US" altLang="zh-CN" dirty="0" smtClean="0">
                <a:sym typeface="Symbol" pitchFamily="18" charset="2"/>
              </a:rPr>
              <a:t>		k = </a:t>
            </a:r>
            <a:r>
              <a:rPr lang="zh-CN" altLang="en-US" dirty="0" smtClean="0">
                <a:sym typeface="Symbol" pitchFamily="18" charset="2"/>
              </a:rPr>
              <a:t></a:t>
            </a:r>
            <a:r>
              <a:rPr lang="en-US" altLang="zh-CN" dirty="0" smtClean="0"/>
              <a:t>log</a:t>
            </a:r>
            <a:r>
              <a:rPr lang="en-US" altLang="zh-CN" baseline="-25000" dirty="0" smtClean="0"/>
              <a:t>2</a:t>
            </a:r>
            <a:r>
              <a:rPr lang="en-US" altLang="zh-CN" dirty="0" smtClean="0"/>
              <a:t>n</a:t>
            </a:r>
            <a:r>
              <a:rPr lang="en-US" altLang="zh-CN" dirty="0" smtClean="0">
                <a:sym typeface="Symbol" pitchFamily="18" charset="2"/>
              </a:rPr>
              <a:t></a:t>
            </a:r>
            <a:r>
              <a:rPr lang="en-US" altLang="zh-CN" dirty="0" smtClean="0"/>
              <a:t> +1</a:t>
            </a:r>
          </a:p>
          <a:p>
            <a:pPr algn="r" eaLnBrk="1" hangingPunct="1">
              <a:buFont typeface="Wingdings" pitchFamily="2" charset="2"/>
              <a:buNone/>
            </a:pPr>
            <a:r>
              <a:rPr lang="en-US" altLang="zh-CN" sz="1600" b="0" dirty="0" smtClean="0">
                <a:solidFill>
                  <a:srgbClr val="006600"/>
                </a:solidFill>
              </a:rPr>
              <a:t>[</a:t>
            </a:r>
            <a:r>
              <a:rPr lang="zh-CN" altLang="en-US" sz="1600" b="0" dirty="0" smtClean="0">
                <a:solidFill>
                  <a:srgbClr val="006600"/>
                </a:solidFill>
              </a:rPr>
              <a:t>性质</a:t>
            </a:r>
            <a:r>
              <a:rPr lang="en-US" altLang="zh-CN" sz="1600" b="0" dirty="0" smtClean="0">
                <a:solidFill>
                  <a:srgbClr val="006600"/>
                </a:solidFill>
              </a:rPr>
              <a:t>4 </a:t>
            </a:r>
            <a:r>
              <a:rPr lang="zh-CN" altLang="en-US" sz="1600" b="0" dirty="0" smtClean="0">
                <a:solidFill>
                  <a:srgbClr val="006600"/>
                </a:solidFill>
              </a:rPr>
              <a:t>证毕</a:t>
            </a:r>
            <a:r>
              <a:rPr lang="en-US" altLang="zh-CN" sz="1600" b="0" dirty="0" smtClean="0">
                <a:solidFill>
                  <a:srgbClr val="006600"/>
                </a:solidFill>
              </a:rPr>
              <a:t>]</a:t>
            </a:r>
            <a:endParaRPr lang="zh-CN" altLang="en-US" sz="1600" b="0" dirty="0" smtClean="0">
              <a:solidFill>
                <a:srgbClr val="006600"/>
              </a:solidFill>
            </a:endParaRPr>
          </a:p>
        </p:txBody>
      </p:sp>
      <p:sp>
        <p:nvSpPr>
          <p:cNvPr id="27652" name="灯片编号占位符 1"/>
          <p:cNvSpPr>
            <a:spLocks noGrp="1"/>
          </p:cNvSpPr>
          <p:nvPr>
            <p:ph type="sldNum" sz="quarter" idx="10"/>
          </p:nvPr>
        </p:nvSpPr>
        <p:spPr>
          <a:noFill/>
        </p:spPr>
        <p:txBody>
          <a:bodyPr/>
          <a:lstStyle/>
          <a:p>
            <a:fld id="{20B0F740-3606-4EE2-ABFC-96B5F1E54A22}" type="slidenum">
              <a:rPr lang="zh-CN" altLang="en-US" smtClean="0"/>
              <a:pPr/>
              <a:t>25</a:t>
            </a:fld>
            <a:endParaRPr lang="en-US" altLang="zh-CN" smtClean="0"/>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1000125" y="274638"/>
            <a:ext cx="7215188" cy="1143000"/>
          </a:xfrm>
        </p:spPr>
        <p:txBody>
          <a:bodyPr/>
          <a:lstStyle/>
          <a:p>
            <a:pPr eaLnBrk="1" hangingPunct="1"/>
            <a:r>
              <a:rPr lang="zh-CN" altLang="en-US" smtClean="0"/>
              <a:t>二叉树的性质</a:t>
            </a:r>
          </a:p>
        </p:txBody>
      </p:sp>
      <p:sp>
        <p:nvSpPr>
          <p:cNvPr id="27652" name="Rectangle 3"/>
          <p:cNvSpPr>
            <a:spLocks noGrp="1" noChangeArrowheads="1"/>
          </p:cNvSpPr>
          <p:nvPr>
            <p:ph idx="1"/>
          </p:nvPr>
        </p:nvSpPr>
        <p:spPr>
          <a:xfrm>
            <a:off x="1000125" y="1600200"/>
            <a:ext cx="7215188" cy="4525963"/>
          </a:xfrm>
        </p:spPr>
        <p:txBody>
          <a:bodyPr/>
          <a:lstStyle/>
          <a:p>
            <a:pPr marL="357188" indent="-357188" eaLnBrk="1" hangingPunct="1"/>
            <a:r>
              <a:rPr lang="zh-CN" altLang="en-US" smtClean="0">
                <a:solidFill>
                  <a:srgbClr val="0000FF"/>
                </a:solidFill>
              </a:rPr>
              <a:t>性质</a:t>
            </a:r>
            <a:r>
              <a:rPr lang="en-US" altLang="zh-CN" smtClean="0">
                <a:solidFill>
                  <a:srgbClr val="0000FF"/>
                </a:solidFill>
              </a:rPr>
              <a:t>5</a:t>
            </a:r>
            <a:r>
              <a:rPr lang="zh-CN" altLang="en-US" smtClean="0"/>
              <a:t>：设</a:t>
            </a:r>
            <a:r>
              <a:rPr lang="zh-CN" altLang="en-US" smtClean="0">
                <a:solidFill>
                  <a:srgbClr val="C00000"/>
                </a:solidFill>
              </a:rPr>
              <a:t>完全二叉树</a:t>
            </a:r>
            <a:r>
              <a:rPr lang="zh-CN" altLang="en-US" smtClean="0"/>
              <a:t>含有</a:t>
            </a:r>
            <a:r>
              <a:rPr lang="en-US" altLang="zh-CN" smtClean="0"/>
              <a:t>n</a:t>
            </a:r>
            <a:r>
              <a:rPr lang="zh-CN" altLang="en-US" smtClean="0"/>
              <a:t>个结点。</a:t>
            </a:r>
            <a:endParaRPr lang="en-US" altLang="zh-CN" smtClean="0"/>
          </a:p>
          <a:p>
            <a:pPr marL="357188" indent="-357188" eaLnBrk="1" hangingPunct="1">
              <a:buFont typeface="Wingdings" pitchFamily="2" charset="2"/>
              <a:buNone/>
            </a:pPr>
            <a:r>
              <a:rPr lang="en-US" altLang="zh-CN" smtClean="0">
                <a:solidFill>
                  <a:srgbClr val="006600"/>
                </a:solidFill>
              </a:rPr>
              <a:t>(1)</a:t>
            </a:r>
            <a:r>
              <a:rPr lang="zh-CN" altLang="en-US" smtClean="0"/>
              <a:t>如果编号</a:t>
            </a:r>
            <a:r>
              <a:rPr lang="en-US" altLang="zh-CN" smtClean="0"/>
              <a:t>i=1</a:t>
            </a:r>
            <a:r>
              <a:rPr lang="zh-CN" altLang="en-US" smtClean="0"/>
              <a:t>，则结点</a:t>
            </a:r>
            <a:r>
              <a:rPr lang="en-US" altLang="zh-CN" smtClean="0"/>
              <a:t>i</a:t>
            </a:r>
            <a:r>
              <a:rPr lang="zh-CN" altLang="en-US" smtClean="0"/>
              <a:t>是根结点；</a:t>
            </a:r>
          </a:p>
          <a:p>
            <a:pPr marL="357188" indent="-357188" eaLnBrk="1" hangingPunct="1">
              <a:buFont typeface="Wingdings" pitchFamily="2" charset="2"/>
              <a:buNone/>
            </a:pPr>
            <a:r>
              <a:rPr lang="zh-CN" altLang="en-US" smtClean="0"/>
              <a:t>	如果编号</a:t>
            </a:r>
            <a:r>
              <a:rPr lang="en-US" altLang="zh-CN" smtClean="0"/>
              <a:t>i&gt;1</a:t>
            </a:r>
            <a:r>
              <a:rPr lang="zh-CN" altLang="en-US" smtClean="0"/>
              <a:t>，则结点</a:t>
            </a:r>
            <a:r>
              <a:rPr lang="en-US" altLang="zh-CN" smtClean="0"/>
              <a:t>i</a:t>
            </a:r>
            <a:r>
              <a:rPr lang="zh-CN" altLang="en-US" smtClean="0"/>
              <a:t>的双亲结点的编号是</a:t>
            </a:r>
            <a:r>
              <a:rPr lang="en-US" altLang="zh-CN" smtClean="0">
                <a:sym typeface="Symbol" pitchFamily="18" charset="2"/>
              </a:rPr>
              <a:t></a:t>
            </a:r>
            <a:r>
              <a:rPr lang="en-US" altLang="zh-CN" smtClean="0"/>
              <a:t>i/2</a:t>
            </a:r>
            <a:r>
              <a:rPr lang="en-US" altLang="zh-CN" smtClean="0">
                <a:sym typeface="Symbol" pitchFamily="18" charset="2"/>
              </a:rPr>
              <a:t></a:t>
            </a:r>
            <a:r>
              <a:rPr lang="zh-CN" altLang="en-US" smtClean="0">
                <a:sym typeface="Symbol" pitchFamily="18" charset="2"/>
              </a:rPr>
              <a:t>。</a:t>
            </a:r>
          </a:p>
          <a:p>
            <a:pPr marL="357188" indent="-357188" eaLnBrk="1" hangingPunct="1">
              <a:buFont typeface="Wingdings" pitchFamily="2" charset="2"/>
              <a:buNone/>
            </a:pPr>
            <a:r>
              <a:rPr lang="en-US" altLang="zh-CN" smtClean="0">
                <a:solidFill>
                  <a:srgbClr val="006600"/>
                </a:solidFill>
              </a:rPr>
              <a:t>(2)</a:t>
            </a:r>
            <a:r>
              <a:rPr lang="zh-CN" altLang="en-US" smtClean="0"/>
              <a:t>结点</a:t>
            </a:r>
            <a:r>
              <a:rPr lang="en-US" altLang="zh-CN" smtClean="0"/>
              <a:t>i</a:t>
            </a:r>
            <a:r>
              <a:rPr lang="zh-CN" altLang="en-US" smtClean="0"/>
              <a:t>的左孩子的编号为</a:t>
            </a:r>
            <a:r>
              <a:rPr lang="en-US" altLang="zh-CN" smtClean="0"/>
              <a:t>2i</a:t>
            </a:r>
            <a:r>
              <a:rPr lang="zh-CN" altLang="en-US" smtClean="0"/>
              <a:t>；</a:t>
            </a:r>
          </a:p>
          <a:p>
            <a:pPr marL="357188" indent="-357188" eaLnBrk="1" hangingPunct="1">
              <a:buFont typeface="Wingdings" pitchFamily="2" charset="2"/>
              <a:buNone/>
            </a:pPr>
            <a:r>
              <a:rPr lang="zh-CN" altLang="en-US" smtClean="0"/>
              <a:t>	结点</a:t>
            </a:r>
            <a:r>
              <a:rPr lang="en-US" altLang="zh-CN" smtClean="0"/>
              <a:t>i</a:t>
            </a:r>
            <a:r>
              <a:rPr lang="zh-CN" altLang="en-US" smtClean="0"/>
              <a:t>的右孩子的编号为</a:t>
            </a:r>
            <a:r>
              <a:rPr lang="en-US" altLang="zh-CN" smtClean="0"/>
              <a:t>2i+1</a:t>
            </a:r>
            <a:r>
              <a:rPr lang="zh-CN" altLang="en-US" smtClean="0"/>
              <a:t>。</a:t>
            </a:r>
          </a:p>
        </p:txBody>
      </p:sp>
      <p:sp>
        <p:nvSpPr>
          <p:cNvPr id="28676" name="灯片编号占位符 1"/>
          <p:cNvSpPr>
            <a:spLocks noGrp="1"/>
          </p:cNvSpPr>
          <p:nvPr>
            <p:ph type="sldNum" sz="quarter" idx="10"/>
          </p:nvPr>
        </p:nvSpPr>
        <p:spPr>
          <a:noFill/>
        </p:spPr>
        <p:txBody>
          <a:bodyPr/>
          <a:lstStyle/>
          <a:p>
            <a:fld id="{F23376D6-CF20-447B-AEF7-6FAF59498278}" type="slidenum">
              <a:rPr lang="zh-CN" altLang="en-US" smtClean="0"/>
              <a:pPr/>
              <a:t>26</a:t>
            </a:fld>
            <a:endParaRPr lang="en-US" altLang="zh-CN" smtClean="0"/>
          </a:p>
        </p:txBody>
      </p:sp>
      <p:pic>
        <p:nvPicPr>
          <p:cNvPr id="28677" name="Picture 4"/>
          <p:cNvPicPr>
            <a:picLocks noChangeAspect="1" noChangeArrowheads="1"/>
          </p:cNvPicPr>
          <p:nvPr/>
        </p:nvPicPr>
        <p:blipFill>
          <a:blip r:embed="rId2" cstate="print">
            <a:clrChange>
              <a:clrFrom>
                <a:srgbClr val="FFFFFF"/>
              </a:clrFrom>
              <a:clrTo>
                <a:srgbClr val="FFFFFF">
                  <a:alpha val="0"/>
                </a:srgbClr>
              </a:clrTo>
            </a:clrChange>
          </a:blip>
          <a:srcRect l="11215" t="36153" r="7851" b="14241"/>
          <a:stretch>
            <a:fillRect/>
          </a:stretch>
        </p:blipFill>
        <p:spPr bwMode="auto">
          <a:xfrm>
            <a:off x="6245225" y="4108450"/>
            <a:ext cx="2214563" cy="1481138"/>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1000125" y="274638"/>
            <a:ext cx="7215188" cy="1143000"/>
          </a:xfrm>
        </p:spPr>
        <p:txBody>
          <a:bodyPr/>
          <a:lstStyle/>
          <a:p>
            <a:pPr eaLnBrk="1" hangingPunct="1"/>
            <a:r>
              <a:rPr lang="zh-CN" altLang="en-US" smtClean="0"/>
              <a:t>二叉树的性质</a:t>
            </a:r>
          </a:p>
        </p:txBody>
      </p:sp>
      <p:sp>
        <p:nvSpPr>
          <p:cNvPr id="28676" name="Rectangle 3"/>
          <p:cNvSpPr>
            <a:spLocks noGrp="1" noChangeArrowheads="1"/>
          </p:cNvSpPr>
          <p:nvPr>
            <p:ph idx="1"/>
          </p:nvPr>
        </p:nvSpPr>
        <p:spPr>
          <a:xfrm>
            <a:off x="1000125" y="1600200"/>
            <a:ext cx="7215188" cy="4525963"/>
          </a:xfrm>
        </p:spPr>
        <p:txBody>
          <a:bodyPr/>
          <a:lstStyle/>
          <a:p>
            <a:pPr marL="357188" indent="-357188" eaLnBrk="1" hangingPunct="1">
              <a:buFont typeface="Wingdings" pitchFamily="2" charset="2"/>
              <a:buNone/>
            </a:pPr>
            <a:r>
              <a:rPr lang="en-US" altLang="zh-CN" dirty="0" smtClean="0">
                <a:solidFill>
                  <a:srgbClr val="006600"/>
                </a:solidFill>
              </a:rPr>
              <a:t>(3)</a:t>
            </a:r>
            <a:r>
              <a:rPr lang="zh-CN" altLang="en-US" dirty="0" smtClean="0"/>
              <a:t>如果</a:t>
            </a:r>
            <a:r>
              <a:rPr lang="en-US" altLang="zh-CN" dirty="0" smtClean="0"/>
              <a:t>2i</a:t>
            </a:r>
            <a:r>
              <a:rPr lang="en-US" altLang="zh-CN" sz="2400" dirty="0" smtClean="0"/>
              <a:t>≤</a:t>
            </a:r>
            <a:r>
              <a:rPr lang="en-US" altLang="zh-CN" dirty="0" smtClean="0"/>
              <a:t>n, </a:t>
            </a:r>
            <a:r>
              <a:rPr lang="zh-CN" altLang="en-US" dirty="0" smtClean="0"/>
              <a:t>则结点</a:t>
            </a:r>
            <a:r>
              <a:rPr lang="en-US" altLang="zh-CN" dirty="0" err="1" smtClean="0"/>
              <a:t>i</a:t>
            </a:r>
            <a:r>
              <a:rPr lang="zh-CN" altLang="en-US" dirty="0" smtClean="0"/>
              <a:t>为分支结点；</a:t>
            </a:r>
            <a:endParaRPr lang="zh-CN" altLang="en-US" b="0" dirty="0" smtClean="0">
              <a:solidFill>
                <a:srgbClr val="006600"/>
              </a:solidFill>
            </a:endParaRPr>
          </a:p>
          <a:p>
            <a:pPr marL="357188" indent="-357188" eaLnBrk="1" hangingPunct="1">
              <a:buFont typeface="Wingdings" pitchFamily="2" charset="2"/>
              <a:buNone/>
            </a:pPr>
            <a:r>
              <a:rPr lang="zh-CN" altLang="en-US" dirty="0" smtClean="0"/>
              <a:t>	如果</a:t>
            </a:r>
            <a:r>
              <a:rPr lang="en-US" altLang="zh-CN" dirty="0" smtClean="0"/>
              <a:t>2i&gt;n, </a:t>
            </a:r>
            <a:r>
              <a:rPr lang="zh-CN" altLang="en-US" dirty="0" smtClean="0"/>
              <a:t>则结点</a:t>
            </a:r>
            <a:r>
              <a:rPr lang="en-US" altLang="zh-CN" dirty="0" err="1" smtClean="0"/>
              <a:t>i</a:t>
            </a:r>
            <a:r>
              <a:rPr lang="zh-CN" altLang="en-US" dirty="0" smtClean="0"/>
              <a:t>为叶子结点。</a:t>
            </a:r>
            <a:endParaRPr lang="zh-CN" altLang="en-US" b="0" dirty="0" smtClean="0">
              <a:solidFill>
                <a:srgbClr val="006600"/>
              </a:solidFill>
              <a:latin typeface="宋体" pitchFamily="2" charset="-122"/>
              <a:ea typeface="宋体" pitchFamily="2" charset="-122"/>
            </a:endParaRPr>
          </a:p>
          <a:p>
            <a:pPr marL="357188" indent="-357188" eaLnBrk="1" hangingPunct="1">
              <a:buFont typeface="Wingdings" pitchFamily="2" charset="2"/>
              <a:buNone/>
            </a:pPr>
            <a:r>
              <a:rPr lang="en-US" altLang="zh-CN" dirty="0" smtClean="0">
                <a:solidFill>
                  <a:srgbClr val="006600"/>
                </a:solidFill>
              </a:rPr>
              <a:t>(4)</a:t>
            </a:r>
            <a:r>
              <a:rPr lang="zh-CN" altLang="en-US" dirty="0" smtClean="0"/>
              <a:t>如果</a:t>
            </a:r>
            <a:r>
              <a:rPr lang="en-US" altLang="zh-CN" dirty="0" smtClean="0"/>
              <a:t>n</a:t>
            </a:r>
            <a:r>
              <a:rPr lang="zh-CN" altLang="en-US" dirty="0" smtClean="0"/>
              <a:t>为奇数，则每个分支结点都有左孩子和右孩子；如果</a:t>
            </a:r>
            <a:r>
              <a:rPr lang="en-US" altLang="zh-CN" dirty="0" smtClean="0"/>
              <a:t>n</a:t>
            </a:r>
            <a:r>
              <a:rPr lang="zh-CN" altLang="en-US" dirty="0" smtClean="0"/>
              <a:t>为偶数，则编号为</a:t>
            </a:r>
            <a:r>
              <a:rPr lang="en-US" altLang="zh-CN" dirty="0" smtClean="0"/>
              <a:t>n/2</a:t>
            </a:r>
            <a:r>
              <a:rPr lang="zh-CN" altLang="en-US" dirty="0" smtClean="0"/>
              <a:t>的分支结点</a:t>
            </a:r>
            <a:r>
              <a:rPr lang="en-US" altLang="zh-CN" dirty="0" smtClean="0">
                <a:solidFill>
                  <a:srgbClr val="006600"/>
                </a:solidFill>
              </a:rPr>
              <a:t>(</a:t>
            </a:r>
            <a:r>
              <a:rPr lang="zh-CN" altLang="en-US" dirty="0" smtClean="0">
                <a:solidFill>
                  <a:srgbClr val="006600"/>
                </a:solidFill>
              </a:rPr>
              <a:t>最大的分支结点</a:t>
            </a:r>
            <a:r>
              <a:rPr lang="en-US" altLang="zh-CN" dirty="0" smtClean="0">
                <a:solidFill>
                  <a:srgbClr val="006600"/>
                </a:solidFill>
              </a:rPr>
              <a:t>)</a:t>
            </a:r>
            <a:r>
              <a:rPr lang="zh-CN" altLang="en-US" dirty="0" smtClean="0"/>
              <a:t>只有左孩子，没有右孩子。</a:t>
            </a:r>
          </a:p>
          <a:p>
            <a:pPr marL="357188" indent="-357188" algn="r" eaLnBrk="1" hangingPunct="1">
              <a:lnSpc>
                <a:spcPct val="140000"/>
              </a:lnSpc>
              <a:buFont typeface="Wingdings" pitchFamily="2" charset="2"/>
              <a:buNone/>
            </a:pPr>
            <a:r>
              <a:rPr lang="en-US" altLang="zh-CN" sz="1200" b="0" dirty="0" smtClean="0">
                <a:solidFill>
                  <a:srgbClr val="006600"/>
                </a:solidFill>
                <a:latin typeface="宋体" pitchFamily="2" charset="-122"/>
                <a:ea typeface="宋体" pitchFamily="2" charset="-122"/>
              </a:rPr>
              <a:t>[</a:t>
            </a:r>
            <a:r>
              <a:rPr lang="zh-CN" altLang="en-US" sz="1200" b="0" dirty="0" smtClean="0">
                <a:solidFill>
                  <a:srgbClr val="006600"/>
                </a:solidFill>
                <a:latin typeface="宋体" pitchFamily="2" charset="-122"/>
                <a:ea typeface="宋体" pitchFamily="2" charset="-122"/>
              </a:rPr>
              <a:t>性质</a:t>
            </a:r>
            <a:r>
              <a:rPr lang="en-US" altLang="zh-CN" sz="1200" b="0" dirty="0" smtClean="0">
                <a:solidFill>
                  <a:srgbClr val="006600"/>
                </a:solidFill>
                <a:latin typeface="宋体" pitchFamily="2" charset="-122"/>
                <a:ea typeface="宋体" pitchFamily="2" charset="-122"/>
              </a:rPr>
              <a:t>5 #]</a:t>
            </a:r>
          </a:p>
        </p:txBody>
      </p:sp>
      <p:sp>
        <p:nvSpPr>
          <p:cNvPr id="29700" name="灯片编号占位符 1"/>
          <p:cNvSpPr>
            <a:spLocks noGrp="1"/>
          </p:cNvSpPr>
          <p:nvPr>
            <p:ph type="sldNum" sz="quarter" idx="10"/>
          </p:nvPr>
        </p:nvSpPr>
        <p:spPr>
          <a:noFill/>
        </p:spPr>
        <p:txBody>
          <a:bodyPr/>
          <a:lstStyle/>
          <a:p>
            <a:fld id="{5861E221-6553-4465-A4E5-20DB821B0456}" type="slidenum">
              <a:rPr lang="zh-CN" altLang="en-US" smtClean="0"/>
              <a:pPr/>
              <a:t>27</a:t>
            </a:fld>
            <a:endParaRPr lang="en-US" altLang="zh-CN" smtClean="0"/>
          </a:p>
        </p:txBody>
      </p:sp>
      <p:pic>
        <p:nvPicPr>
          <p:cNvPr id="29701" name="Picture 4"/>
          <p:cNvPicPr>
            <a:picLocks noChangeAspect="1" noChangeArrowheads="1"/>
          </p:cNvPicPr>
          <p:nvPr/>
        </p:nvPicPr>
        <p:blipFill>
          <a:blip r:embed="rId2" cstate="print">
            <a:clrChange>
              <a:clrFrom>
                <a:srgbClr val="FFFFFF"/>
              </a:clrFrom>
              <a:clrTo>
                <a:srgbClr val="FFFFFF">
                  <a:alpha val="0"/>
                </a:srgbClr>
              </a:clrTo>
            </a:clrChange>
          </a:blip>
          <a:srcRect l="11215" t="36153" r="7851" b="14241"/>
          <a:stretch>
            <a:fillRect/>
          </a:stretch>
        </p:blipFill>
        <p:spPr bwMode="auto">
          <a:xfrm>
            <a:off x="3571868" y="4857760"/>
            <a:ext cx="2381250" cy="1500188"/>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1000125" y="274638"/>
            <a:ext cx="7215188" cy="1143000"/>
          </a:xfrm>
        </p:spPr>
        <p:txBody>
          <a:bodyPr/>
          <a:lstStyle/>
          <a:p>
            <a:pPr eaLnBrk="1" hangingPunct="1"/>
            <a:r>
              <a:rPr lang="zh-CN" altLang="en-US" smtClean="0"/>
              <a:t>二叉树的存储结构</a:t>
            </a:r>
          </a:p>
        </p:txBody>
      </p:sp>
      <p:sp>
        <p:nvSpPr>
          <p:cNvPr id="29700" name="Rectangle 3"/>
          <p:cNvSpPr>
            <a:spLocks noGrp="1" noChangeArrowheads="1"/>
          </p:cNvSpPr>
          <p:nvPr>
            <p:ph idx="1"/>
          </p:nvPr>
        </p:nvSpPr>
        <p:spPr>
          <a:xfrm>
            <a:off x="1000125" y="1600200"/>
            <a:ext cx="7215188" cy="4525963"/>
          </a:xfrm>
        </p:spPr>
        <p:txBody>
          <a:bodyPr/>
          <a:lstStyle/>
          <a:p>
            <a:pPr eaLnBrk="1" hangingPunct="1">
              <a:buFont typeface="Wingdings" pitchFamily="2" charset="2"/>
              <a:buNone/>
            </a:pPr>
            <a:r>
              <a:rPr lang="zh-CN" altLang="en-US" smtClean="0">
                <a:solidFill>
                  <a:srgbClr val="0000FF"/>
                </a:solidFill>
              </a:rPr>
              <a:t>二叉树的顺序存储结构：</a:t>
            </a:r>
          </a:p>
          <a:p>
            <a:pPr eaLnBrk="1" hangingPunct="1"/>
            <a:r>
              <a:rPr lang="zh-CN" altLang="en-US" smtClean="0"/>
              <a:t>将二叉树的所有结点按照一定的次序存放到一组地址连续的存储单元中。</a:t>
            </a:r>
          </a:p>
          <a:p>
            <a:pPr eaLnBrk="1" hangingPunct="1"/>
            <a:r>
              <a:rPr lang="zh-CN" altLang="en-US" smtClean="0">
                <a:solidFill>
                  <a:srgbClr val="008000"/>
                </a:solidFill>
              </a:rPr>
              <a:t>一般约定</a:t>
            </a:r>
            <a:r>
              <a:rPr lang="zh-CN" altLang="en-US" smtClean="0"/>
              <a:t>：从根结点开始，自上而下，自左而右排成一个线性序列。</a:t>
            </a:r>
          </a:p>
        </p:txBody>
      </p:sp>
      <p:sp>
        <p:nvSpPr>
          <p:cNvPr id="30724" name="灯片编号占位符 1"/>
          <p:cNvSpPr>
            <a:spLocks noGrp="1"/>
          </p:cNvSpPr>
          <p:nvPr>
            <p:ph type="sldNum" sz="quarter" idx="10"/>
          </p:nvPr>
        </p:nvSpPr>
        <p:spPr>
          <a:noFill/>
        </p:spPr>
        <p:txBody>
          <a:bodyPr/>
          <a:lstStyle/>
          <a:p>
            <a:fld id="{49974C8B-4077-4C0B-B648-754A7CFD2A4D}" type="slidenum">
              <a:rPr lang="zh-CN" altLang="en-US" smtClean="0"/>
              <a:pPr/>
              <a:t>28</a:t>
            </a:fld>
            <a:endParaRPr lang="en-US" altLang="zh-CN" smtClean="0"/>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1000125" y="274638"/>
            <a:ext cx="7215188" cy="1143000"/>
          </a:xfrm>
        </p:spPr>
        <p:txBody>
          <a:bodyPr/>
          <a:lstStyle/>
          <a:p>
            <a:pPr eaLnBrk="1" hangingPunct="1"/>
            <a:r>
              <a:rPr lang="zh-CN" altLang="en-US" smtClean="0"/>
              <a:t>二叉树的顺序存储结构</a:t>
            </a:r>
          </a:p>
        </p:txBody>
      </p:sp>
      <p:sp>
        <p:nvSpPr>
          <p:cNvPr id="31747" name="灯片编号占位符 1"/>
          <p:cNvSpPr>
            <a:spLocks noGrp="1"/>
          </p:cNvSpPr>
          <p:nvPr>
            <p:ph type="sldNum" sz="quarter" idx="10"/>
          </p:nvPr>
        </p:nvSpPr>
        <p:spPr>
          <a:noFill/>
        </p:spPr>
        <p:txBody>
          <a:bodyPr/>
          <a:lstStyle/>
          <a:p>
            <a:fld id="{387A6F0B-48B7-4EC6-8DA1-33CD2D3AD150}" type="slidenum">
              <a:rPr lang="zh-CN" altLang="en-US" smtClean="0"/>
              <a:pPr/>
              <a:t>29</a:t>
            </a:fld>
            <a:endParaRPr lang="en-US" altLang="zh-CN" smtClean="0"/>
          </a:p>
        </p:txBody>
      </p:sp>
      <p:sp>
        <p:nvSpPr>
          <p:cNvPr id="31748" name="内容占位符 5"/>
          <p:cNvSpPr>
            <a:spLocks noGrp="1"/>
          </p:cNvSpPr>
          <p:nvPr>
            <p:ph idx="1"/>
          </p:nvPr>
        </p:nvSpPr>
        <p:spPr>
          <a:xfrm>
            <a:off x="1071563" y="1571625"/>
            <a:ext cx="7215187" cy="4525963"/>
          </a:xfrm>
        </p:spPr>
        <p:txBody>
          <a:bodyPr/>
          <a:lstStyle/>
          <a:p>
            <a:pPr>
              <a:buFont typeface="Wingdings" pitchFamily="2" charset="2"/>
              <a:buNone/>
            </a:pPr>
            <a:r>
              <a:rPr kumimoji="1" lang="zh-CN" altLang="en-US" smtClean="0">
                <a:solidFill>
                  <a:srgbClr val="006600"/>
                </a:solidFill>
              </a:rPr>
              <a:t>例如，</a:t>
            </a:r>
            <a:r>
              <a:rPr kumimoji="1" lang="zh-CN" altLang="en-US" smtClean="0"/>
              <a:t>可以将下面的二叉树这样存储：</a:t>
            </a:r>
          </a:p>
        </p:txBody>
      </p:sp>
      <p:pic>
        <p:nvPicPr>
          <p:cNvPr id="31749" name="Picture 6"/>
          <p:cNvPicPr>
            <a:picLocks noChangeAspect="1" noChangeArrowheads="1"/>
          </p:cNvPicPr>
          <p:nvPr/>
        </p:nvPicPr>
        <p:blipFill>
          <a:blip r:embed="rId2" cstate="print"/>
          <a:srcRect/>
          <a:stretch>
            <a:fillRect/>
          </a:stretch>
        </p:blipFill>
        <p:spPr bwMode="auto">
          <a:xfrm>
            <a:off x="2881313" y="2357438"/>
            <a:ext cx="3695700" cy="2309812"/>
          </a:xfrm>
          <a:prstGeom prst="rect">
            <a:avLst/>
          </a:prstGeom>
          <a:noFill/>
          <a:ln w="9525">
            <a:noFill/>
            <a:miter lim="800000"/>
            <a:headEnd/>
            <a:tailEnd/>
          </a:ln>
        </p:spPr>
      </p:pic>
      <p:graphicFrame>
        <p:nvGraphicFramePr>
          <p:cNvPr id="10" name="表格 9"/>
          <p:cNvGraphicFramePr>
            <a:graphicFrameLocks noGrp="1"/>
          </p:cNvGraphicFramePr>
          <p:nvPr/>
        </p:nvGraphicFramePr>
        <p:xfrm>
          <a:off x="1285875" y="4929188"/>
          <a:ext cx="6500865" cy="828040"/>
        </p:xfrm>
        <a:graphic>
          <a:graphicData uri="http://schemas.openxmlformats.org/drawingml/2006/table">
            <a:tbl>
              <a:tblPr firstRow="1" bandRow="1">
                <a:tableStyleId>{5C22544A-7EE6-4342-B048-85BDC9FD1C3A}</a:tableStyleId>
              </a:tblPr>
              <a:tblGrid>
                <a:gridCol w="433391">
                  <a:extLst>
                    <a:ext uri="{9D8B030D-6E8A-4147-A177-3AD203B41FA5}">
                      <a16:colId xmlns:a16="http://schemas.microsoft.com/office/drawing/2014/main" val="20000"/>
                    </a:ext>
                  </a:extLst>
                </a:gridCol>
                <a:gridCol w="433391">
                  <a:extLst>
                    <a:ext uri="{9D8B030D-6E8A-4147-A177-3AD203B41FA5}">
                      <a16:colId xmlns:a16="http://schemas.microsoft.com/office/drawing/2014/main" val="20001"/>
                    </a:ext>
                  </a:extLst>
                </a:gridCol>
                <a:gridCol w="433391">
                  <a:extLst>
                    <a:ext uri="{9D8B030D-6E8A-4147-A177-3AD203B41FA5}">
                      <a16:colId xmlns:a16="http://schemas.microsoft.com/office/drawing/2014/main" val="20002"/>
                    </a:ext>
                  </a:extLst>
                </a:gridCol>
                <a:gridCol w="433391">
                  <a:extLst>
                    <a:ext uri="{9D8B030D-6E8A-4147-A177-3AD203B41FA5}">
                      <a16:colId xmlns:a16="http://schemas.microsoft.com/office/drawing/2014/main" val="20003"/>
                    </a:ext>
                  </a:extLst>
                </a:gridCol>
                <a:gridCol w="433391">
                  <a:extLst>
                    <a:ext uri="{9D8B030D-6E8A-4147-A177-3AD203B41FA5}">
                      <a16:colId xmlns:a16="http://schemas.microsoft.com/office/drawing/2014/main" val="20004"/>
                    </a:ext>
                  </a:extLst>
                </a:gridCol>
                <a:gridCol w="433391">
                  <a:extLst>
                    <a:ext uri="{9D8B030D-6E8A-4147-A177-3AD203B41FA5}">
                      <a16:colId xmlns:a16="http://schemas.microsoft.com/office/drawing/2014/main" val="20005"/>
                    </a:ext>
                  </a:extLst>
                </a:gridCol>
                <a:gridCol w="433391">
                  <a:extLst>
                    <a:ext uri="{9D8B030D-6E8A-4147-A177-3AD203B41FA5}">
                      <a16:colId xmlns:a16="http://schemas.microsoft.com/office/drawing/2014/main" val="20006"/>
                    </a:ext>
                  </a:extLst>
                </a:gridCol>
                <a:gridCol w="433391">
                  <a:extLst>
                    <a:ext uri="{9D8B030D-6E8A-4147-A177-3AD203B41FA5}">
                      <a16:colId xmlns:a16="http://schemas.microsoft.com/office/drawing/2014/main" val="20007"/>
                    </a:ext>
                  </a:extLst>
                </a:gridCol>
                <a:gridCol w="433391">
                  <a:extLst>
                    <a:ext uri="{9D8B030D-6E8A-4147-A177-3AD203B41FA5}">
                      <a16:colId xmlns:a16="http://schemas.microsoft.com/office/drawing/2014/main" val="20008"/>
                    </a:ext>
                  </a:extLst>
                </a:gridCol>
                <a:gridCol w="433391">
                  <a:extLst>
                    <a:ext uri="{9D8B030D-6E8A-4147-A177-3AD203B41FA5}">
                      <a16:colId xmlns:a16="http://schemas.microsoft.com/office/drawing/2014/main" val="20009"/>
                    </a:ext>
                  </a:extLst>
                </a:gridCol>
                <a:gridCol w="433391">
                  <a:extLst>
                    <a:ext uri="{9D8B030D-6E8A-4147-A177-3AD203B41FA5}">
                      <a16:colId xmlns:a16="http://schemas.microsoft.com/office/drawing/2014/main" val="20010"/>
                    </a:ext>
                  </a:extLst>
                </a:gridCol>
                <a:gridCol w="433391">
                  <a:extLst>
                    <a:ext uri="{9D8B030D-6E8A-4147-A177-3AD203B41FA5}">
                      <a16:colId xmlns:a16="http://schemas.microsoft.com/office/drawing/2014/main" val="20011"/>
                    </a:ext>
                  </a:extLst>
                </a:gridCol>
                <a:gridCol w="433391">
                  <a:extLst>
                    <a:ext uri="{9D8B030D-6E8A-4147-A177-3AD203B41FA5}">
                      <a16:colId xmlns:a16="http://schemas.microsoft.com/office/drawing/2014/main" val="20012"/>
                    </a:ext>
                  </a:extLst>
                </a:gridCol>
                <a:gridCol w="433391">
                  <a:extLst>
                    <a:ext uri="{9D8B030D-6E8A-4147-A177-3AD203B41FA5}">
                      <a16:colId xmlns:a16="http://schemas.microsoft.com/office/drawing/2014/main" val="20013"/>
                    </a:ext>
                  </a:extLst>
                </a:gridCol>
                <a:gridCol w="433391">
                  <a:extLst>
                    <a:ext uri="{9D8B030D-6E8A-4147-A177-3AD203B41FA5}">
                      <a16:colId xmlns:a16="http://schemas.microsoft.com/office/drawing/2014/main" val="20014"/>
                    </a:ext>
                  </a:extLst>
                </a:gridCol>
              </a:tblGrid>
              <a:tr h="370840">
                <a:tc>
                  <a:txBody>
                    <a:bodyPr/>
                    <a:lstStyle/>
                    <a:p>
                      <a:r>
                        <a:rPr lang="en-US" altLang="zh-CN" b="1" dirty="0" smtClean="0">
                          <a:solidFill>
                            <a:srgbClr val="008000"/>
                          </a:solidFill>
                        </a:rPr>
                        <a:t>1</a:t>
                      </a:r>
                      <a:endParaRPr lang="zh-CN" altLang="en-US" b="1" dirty="0">
                        <a:solidFill>
                          <a:srgbClr val="008000"/>
                        </a:solidFill>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b="1" dirty="0" smtClean="0">
                          <a:solidFill>
                            <a:srgbClr val="008000"/>
                          </a:solidFill>
                        </a:rPr>
                        <a:t>2</a:t>
                      </a:r>
                      <a:endParaRPr lang="zh-CN" altLang="en-US" b="1" dirty="0">
                        <a:solidFill>
                          <a:srgbClr val="008000"/>
                        </a:solidFill>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b="1" dirty="0" smtClean="0">
                          <a:solidFill>
                            <a:srgbClr val="008000"/>
                          </a:solidFill>
                        </a:rPr>
                        <a:t>3</a:t>
                      </a:r>
                      <a:endParaRPr lang="zh-CN" altLang="en-US" b="1" dirty="0">
                        <a:solidFill>
                          <a:srgbClr val="008000"/>
                        </a:solidFill>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b="1" dirty="0" smtClean="0">
                          <a:solidFill>
                            <a:srgbClr val="008000"/>
                          </a:solidFill>
                        </a:rPr>
                        <a:t>4</a:t>
                      </a:r>
                      <a:endParaRPr lang="zh-CN" altLang="en-US" b="1" dirty="0">
                        <a:solidFill>
                          <a:srgbClr val="008000"/>
                        </a:solidFill>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b="1" dirty="0" smtClean="0">
                          <a:solidFill>
                            <a:srgbClr val="008000"/>
                          </a:solidFill>
                        </a:rPr>
                        <a:t>5</a:t>
                      </a:r>
                      <a:endParaRPr lang="zh-CN" altLang="en-US" b="1" dirty="0">
                        <a:solidFill>
                          <a:srgbClr val="008000"/>
                        </a:solidFill>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b="1" dirty="0" smtClean="0">
                          <a:solidFill>
                            <a:srgbClr val="008000"/>
                          </a:solidFill>
                        </a:rPr>
                        <a:t>6</a:t>
                      </a:r>
                      <a:endParaRPr lang="zh-CN" altLang="en-US" b="1" dirty="0">
                        <a:solidFill>
                          <a:srgbClr val="008000"/>
                        </a:solidFill>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b="1" dirty="0" smtClean="0">
                          <a:solidFill>
                            <a:srgbClr val="008000"/>
                          </a:solidFill>
                        </a:rPr>
                        <a:t>7</a:t>
                      </a:r>
                      <a:endParaRPr lang="zh-CN" altLang="en-US" b="1" dirty="0">
                        <a:solidFill>
                          <a:srgbClr val="008000"/>
                        </a:solidFill>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b="1" dirty="0" smtClean="0">
                          <a:solidFill>
                            <a:srgbClr val="008000"/>
                          </a:solidFill>
                        </a:rPr>
                        <a:t>8</a:t>
                      </a:r>
                      <a:endParaRPr lang="zh-CN" altLang="en-US" b="1" dirty="0">
                        <a:solidFill>
                          <a:srgbClr val="008000"/>
                        </a:solidFill>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b="1" dirty="0" smtClean="0">
                          <a:solidFill>
                            <a:srgbClr val="008000"/>
                          </a:solidFill>
                        </a:rPr>
                        <a:t>9</a:t>
                      </a:r>
                      <a:endParaRPr lang="zh-CN" altLang="en-US" b="1" dirty="0">
                        <a:solidFill>
                          <a:srgbClr val="008000"/>
                        </a:solidFill>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b="1" dirty="0" smtClean="0">
                          <a:solidFill>
                            <a:srgbClr val="008000"/>
                          </a:solidFill>
                        </a:rPr>
                        <a:t>10</a:t>
                      </a:r>
                      <a:endParaRPr lang="zh-CN" altLang="en-US" b="1" dirty="0">
                        <a:solidFill>
                          <a:srgbClr val="008000"/>
                        </a:solidFill>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b="1" dirty="0" smtClean="0">
                          <a:solidFill>
                            <a:srgbClr val="008000"/>
                          </a:solidFill>
                        </a:rPr>
                        <a:t>11</a:t>
                      </a:r>
                      <a:endParaRPr lang="zh-CN" altLang="en-US" b="1" dirty="0">
                        <a:solidFill>
                          <a:srgbClr val="008000"/>
                        </a:solidFill>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b="1" dirty="0" smtClean="0">
                          <a:solidFill>
                            <a:srgbClr val="008000"/>
                          </a:solidFill>
                        </a:rPr>
                        <a:t>12</a:t>
                      </a:r>
                      <a:endParaRPr lang="zh-CN" altLang="en-US" b="1" dirty="0">
                        <a:solidFill>
                          <a:srgbClr val="008000"/>
                        </a:solidFill>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b="1" dirty="0" smtClean="0">
                          <a:solidFill>
                            <a:srgbClr val="008000"/>
                          </a:solidFill>
                        </a:rPr>
                        <a:t>13</a:t>
                      </a:r>
                      <a:endParaRPr lang="zh-CN" altLang="en-US" b="1" dirty="0">
                        <a:solidFill>
                          <a:srgbClr val="008000"/>
                        </a:solidFill>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b="1" dirty="0" smtClean="0">
                          <a:solidFill>
                            <a:srgbClr val="008000"/>
                          </a:solidFill>
                        </a:rPr>
                        <a:t>14</a:t>
                      </a:r>
                      <a:endParaRPr lang="zh-CN" altLang="en-US" b="1" dirty="0">
                        <a:solidFill>
                          <a:srgbClr val="008000"/>
                        </a:solidFill>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b="1" dirty="0" smtClean="0">
                          <a:solidFill>
                            <a:srgbClr val="008000"/>
                          </a:solidFill>
                        </a:rPr>
                        <a:t>15</a:t>
                      </a:r>
                      <a:endParaRPr lang="zh-CN" altLang="en-US" b="1" dirty="0">
                        <a:solidFill>
                          <a:srgbClr val="008000"/>
                        </a:solidFill>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0840">
                <a:tc>
                  <a:txBody>
                    <a:bodyPr/>
                    <a:lstStyle/>
                    <a:p>
                      <a:r>
                        <a:rPr lang="en-US" altLang="zh-CN" sz="2400" b="1" dirty="0" smtClean="0"/>
                        <a:t>+</a:t>
                      </a:r>
                      <a:endParaRPr lang="zh-CN" altLang="en-US" sz="2400" b="1" dirty="0"/>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2400" b="1" dirty="0" smtClean="0"/>
                        <a:t>*</a:t>
                      </a:r>
                      <a:endParaRPr lang="zh-CN" altLang="en-US" sz="2400" b="1" dirty="0"/>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2400" b="1" dirty="0" smtClean="0"/>
                        <a:t>/</a:t>
                      </a:r>
                      <a:endParaRPr lang="zh-CN" altLang="en-US" sz="2400" b="1" dirty="0"/>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2400" b="1" dirty="0" smtClean="0"/>
                        <a:t>a</a:t>
                      </a:r>
                      <a:endParaRPr lang="zh-CN" altLang="en-US" sz="2400" b="1" dirty="0"/>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2400" b="1" dirty="0" smtClean="0"/>
                        <a:t>b</a:t>
                      </a:r>
                      <a:endParaRPr lang="zh-CN" altLang="en-US" sz="2400" b="1" dirty="0"/>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2400" b="1" dirty="0" smtClean="0"/>
                        <a:t>-</a:t>
                      </a:r>
                      <a:endParaRPr lang="zh-CN" altLang="en-US" sz="2400" b="1" dirty="0"/>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2400" b="1" dirty="0" smtClean="0"/>
                        <a:t>e</a:t>
                      </a:r>
                      <a:endParaRPr lang="zh-CN" altLang="en-US" sz="2400" b="1" dirty="0"/>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2400" b="1" dirty="0"/>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2400" b="1" dirty="0"/>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2400" b="1" dirty="0"/>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2400" b="1" dirty="0"/>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2400" b="1" dirty="0" smtClean="0"/>
                        <a:t>c</a:t>
                      </a:r>
                      <a:endParaRPr lang="zh-CN" altLang="en-US" sz="2400" b="1" dirty="0"/>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2400" b="1" dirty="0" smtClean="0"/>
                        <a:t>d</a:t>
                      </a:r>
                      <a:endParaRPr lang="zh-CN" altLang="en-US" sz="2400" b="1" dirty="0"/>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2400" b="1" dirty="0"/>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2400" b="1" dirty="0"/>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000125" y="274638"/>
            <a:ext cx="7215188" cy="1143000"/>
          </a:xfrm>
        </p:spPr>
        <p:txBody>
          <a:bodyPr/>
          <a:lstStyle/>
          <a:p>
            <a:pPr eaLnBrk="1" hangingPunct="1"/>
            <a:r>
              <a:rPr lang="zh-CN" altLang="en-US" smtClean="0"/>
              <a:t>树的两个基本特点</a:t>
            </a:r>
          </a:p>
        </p:txBody>
      </p:sp>
      <p:sp>
        <p:nvSpPr>
          <p:cNvPr id="217091" name="Rectangle 3"/>
          <p:cNvSpPr>
            <a:spLocks noGrp="1" noChangeArrowheads="1"/>
          </p:cNvSpPr>
          <p:nvPr>
            <p:ph idx="1"/>
          </p:nvPr>
        </p:nvSpPr>
        <p:spPr>
          <a:xfrm>
            <a:off x="1000125" y="1600200"/>
            <a:ext cx="7215188" cy="4525963"/>
          </a:xfrm>
        </p:spPr>
        <p:txBody>
          <a:bodyPr/>
          <a:lstStyle/>
          <a:p>
            <a:pPr marL="92075" eaLnBrk="1" hangingPunct="1">
              <a:buFont typeface="Wingdings" pitchFamily="2" charset="2"/>
              <a:buNone/>
            </a:pPr>
            <a:r>
              <a:rPr lang="en-US" altLang="zh-CN" dirty="0" smtClean="0">
                <a:solidFill>
                  <a:srgbClr val="006600"/>
                </a:solidFill>
              </a:rPr>
              <a:t> (1)</a:t>
            </a:r>
            <a:r>
              <a:rPr lang="en-US" altLang="zh-CN" dirty="0" smtClean="0"/>
              <a:t> </a:t>
            </a:r>
            <a:r>
              <a:rPr lang="zh-CN" altLang="en-US" dirty="0" smtClean="0"/>
              <a:t>递归性质</a:t>
            </a:r>
          </a:p>
          <a:p>
            <a:pPr marL="92075" eaLnBrk="1" hangingPunct="1">
              <a:buFont typeface="Wingdings" pitchFamily="2" charset="2"/>
              <a:buNone/>
            </a:pPr>
            <a:r>
              <a:rPr lang="zh-CN" altLang="en-US" dirty="0" smtClean="0">
                <a:solidFill>
                  <a:srgbClr val="006600"/>
                </a:solidFill>
              </a:rPr>
              <a:t> </a:t>
            </a:r>
            <a:r>
              <a:rPr lang="en-US" altLang="zh-CN" dirty="0" smtClean="0">
                <a:solidFill>
                  <a:srgbClr val="006600"/>
                </a:solidFill>
              </a:rPr>
              <a:t>(2)</a:t>
            </a:r>
            <a:r>
              <a:rPr lang="en-US" altLang="zh-CN" dirty="0" smtClean="0"/>
              <a:t> </a:t>
            </a:r>
            <a:r>
              <a:rPr lang="zh-CN" altLang="en-US" dirty="0" smtClean="0"/>
              <a:t>层次结构</a:t>
            </a:r>
          </a:p>
          <a:p>
            <a:pPr marL="92075" eaLnBrk="1" hangingPunct="1">
              <a:buFont typeface="Wingdings" pitchFamily="2" charset="2"/>
              <a:buNone/>
            </a:pPr>
            <a:endParaRPr lang="en-US" altLang="zh-CN" dirty="0" smtClean="0">
              <a:solidFill>
                <a:srgbClr val="006600"/>
              </a:solidFill>
              <a:sym typeface="Wingdings" pitchFamily="2" charset="2"/>
            </a:endParaRPr>
          </a:p>
          <a:p>
            <a:pPr marL="92075" eaLnBrk="1" hangingPunct="1">
              <a:buFont typeface="Wingdings" pitchFamily="2" charset="2"/>
              <a:buNone/>
            </a:pPr>
            <a:r>
              <a:rPr lang="zh-CN" altLang="en-US" dirty="0" smtClean="0">
                <a:solidFill>
                  <a:srgbClr val="006600"/>
                </a:solidFill>
                <a:sym typeface="Wingdings" pitchFamily="2" charset="2"/>
              </a:rPr>
              <a:t> </a:t>
            </a:r>
            <a:r>
              <a:rPr lang="zh-CN" altLang="en-US" dirty="0" smtClean="0"/>
              <a:t>一个组织机构可以看成是一棵树。</a:t>
            </a:r>
          </a:p>
          <a:p>
            <a:pPr marL="92075" eaLnBrk="1" hangingPunct="1">
              <a:buFont typeface="Wingdings" pitchFamily="2" charset="2"/>
              <a:buNone/>
            </a:pPr>
            <a:r>
              <a:rPr lang="zh-CN" altLang="en-US" dirty="0" smtClean="0"/>
              <a:t>	结点：机构名称及相关信息</a:t>
            </a:r>
          </a:p>
          <a:p>
            <a:pPr marL="92075" eaLnBrk="1" hangingPunct="1">
              <a:buFont typeface="Wingdings" pitchFamily="2" charset="2"/>
              <a:buNone/>
            </a:pPr>
            <a:r>
              <a:rPr lang="zh-CN" altLang="en-US" dirty="0" smtClean="0"/>
              <a:t>	关系：</a:t>
            </a:r>
            <a:r>
              <a:rPr lang="en-US" altLang="zh-CN" dirty="0" smtClean="0"/>
              <a:t>&lt;</a:t>
            </a:r>
            <a:r>
              <a:rPr lang="zh-CN" altLang="en-US" dirty="0" smtClean="0"/>
              <a:t>上级机构，下级机构</a:t>
            </a:r>
            <a:r>
              <a:rPr lang="en-US" altLang="zh-CN" dirty="0" smtClean="0"/>
              <a:t>&gt;</a:t>
            </a:r>
          </a:p>
        </p:txBody>
      </p:sp>
      <p:sp>
        <p:nvSpPr>
          <p:cNvPr id="5124" name="灯片编号占位符 1"/>
          <p:cNvSpPr>
            <a:spLocks noGrp="1"/>
          </p:cNvSpPr>
          <p:nvPr>
            <p:ph type="sldNum" sz="quarter" idx="10"/>
          </p:nvPr>
        </p:nvSpPr>
        <p:spPr>
          <a:noFill/>
        </p:spPr>
        <p:txBody>
          <a:bodyPr/>
          <a:lstStyle/>
          <a:p>
            <a:fld id="{0213234E-3D3A-4878-8FE9-C9A511121C53}" type="slidenum">
              <a:rPr lang="zh-CN" altLang="en-US" smtClean="0"/>
              <a:pPr/>
              <a:t>3</a:t>
            </a:fld>
            <a:endParaRPr lang="en-US" altLang="zh-CN" smtClean="0"/>
          </a:p>
        </p:txBody>
      </p:sp>
      <p:sp>
        <p:nvSpPr>
          <p:cNvPr id="217096" name="Rectangle 8"/>
          <p:cNvSpPr>
            <a:spLocks noChangeArrowheads="1"/>
          </p:cNvSpPr>
          <p:nvPr/>
        </p:nvSpPr>
        <p:spPr bwMode="auto">
          <a:xfrm>
            <a:off x="5004048" y="2139712"/>
            <a:ext cx="3528392" cy="738664"/>
          </a:xfrm>
          <a:prstGeom prst="rect">
            <a:avLst/>
          </a:prstGeom>
          <a:solidFill>
            <a:srgbClr val="008000"/>
          </a:solidFill>
          <a:ln w="9525">
            <a:solidFill>
              <a:schemeClr val="tx1"/>
            </a:solidFill>
            <a:miter lim="800000"/>
            <a:headEnd/>
            <a:tailEnd/>
          </a:ln>
        </p:spPr>
        <p:txBody>
          <a:bodyPr wrap="square" anchor="ctr">
            <a:spAutoFit/>
          </a:bodyPr>
          <a:lstStyle/>
          <a:p>
            <a:pPr algn="ctr">
              <a:lnSpc>
                <a:spcPct val="150000"/>
              </a:lnSpc>
            </a:pPr>
            <a:r>
              <a:rPr kumimoji="1" lang="zh-CN" altLang="en-US" sz="2800" b="1" dirty="0">
                <a:solidFill>
                  <a:schemeClr val="bg1"/>
                </a:solidFill>
                <a:latin typeface="楷体" pitchFamily="49" charset="-122"/>
                <a:ea typeface="楷体" pitchFamily="49" charset="-122"/>
              </a:rPr>
              <a:t>树是一种非线性结构。</a:t>
            </a: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1000125" y="274638"/>
            <a:ext cx="7215188" cy="1143000"/>
          </a:xfrm>
        </p:spPr>
        <p:txBody>
          <a:bodyPr/>
          <a:lstStyle/>
          <a:p>
            <a:pPr eaLnBrk="1" hangingPunct="1"/>
            <a:r>
              <a:rPr lang="zh-CN" altLang="en-US" smtClean="0"/>
              <a:t>二叉树的顺序存储结构</a:t>
            </a:r>
          </a:p>
        </p:txBody>
      </p:sp>
      <p:sp>
        <p:nvSpPr>
          <p:cNvPr id="31748" name="Rectangle 3"/>
          <p:cNvSpPr>
            <a:spLocks noGrp="1" noChangeArrowheads="1"/>
          </p:cNvSpPr>
          <p:nvPr>
            <p:ph idx="1"/>
          </p:nvPr>
        </p:nvSpPr>
        <p:spPr>
          <a:xfrm>
            <a:off x="1000125" y="1600200"/>
            <a:ext cx="7215188" cy="4525963"/>
          </a:xfrm>
        </p:spPr>
        <p:txBody>
          <a:bodyPr/>
          <a:lstStyle/>
          <a:p>
            <a:pPr eaLnBrk="1" hangingPunct="1"/>
            <a:r>
              <a:rPr lang="zh-CN" altLang="en-US" dirty="0" smtClean="0"/>
              <a:t>二叉树的顺序存储可以直接用顺序表描述</a:t>
            </a:r>
          </a:p>
          <a:p>
            <a:pPr eaLnBrk="1" hangingPunct="1">
              <a:buFont typeface="Wingdings" pitchFamily="2" charset="2"/>
              <a:buNone/>
            </a:pPr>
            <a:r>
              <a:rPr lang="en-US" altLang="zh-CN" dirty="0" smtClean="0">
                <a:solidFill>
                  <a:srgbClr val="006600"/>
                </a:solidFill>
              </a:rPr>
              <a:t>——</a:t>
            </a:r>
            <a:r>
              <a:rPr lang="zh-CN" altLang="en-US" dirty="0" smtClean="0"/>
              <a:t>将结点的编号和数组下标一一对应；</a:t>
            </a:r>
          </a:p>
          <a:p>
            <a:pPr eaLnBrk="1" hangingPunct="1">
              <a:buFont typeface="Wingdings" pitchFamily="2" charset="2"/>
              <a:buNone/>
            </a:pPr>
            <a:r>
              <a:rPr lang="en-US" altLang="zh-CN" dirty="0" smtClean="0">
                <a:solidFill>
                  <a:srgbClr val="006600"/>
                </a:solidFill>
              </a:rPr>
              <a:t>——</a:t>
            </a:r>
            <a:r>
              <a:rPr lang="zh-CN" altLang="en-US" dirty="0" smtClean="0"/>
              <a:t>结点的编号必须能反映其逻辑关系。</a:t>
            </a:r>
          </a:p>
          <a:p>
            <a:pPr eaLnBrk="1" hangingPunct="1"/>
            <a:r>
              <a:rPr lang="zh-CN" altLang="en-US" dirty="0" smtClean="0">
                <a:solidFill>
                  <a:srgbClr val="3333FF"/>
                </a:solidFill>
              </a:rPr>
              <a:t>顺序存储结构适用于完全二叉树</a:t>
            </a:r>
          </a:p>
          <a:p>
            <a:pPr eaLnBrk="1" hangingPunct="1">
              <a:buFont typeface="Wingdings" pitchFamily="2" charset="2"/>
              <a:buNone/>
            </a:pPr>
            <a:r>
              <a:rPr lang="en-US" altLang="zh-CN" dirty="0" smtClean="0">
                <a:solidFill>
                  <a:srgbClr val="006600"/>
                </a:solidFill>
              </a:rPr>
              <a:t>——</a:t>
            </a:r>
            <a:r>
              <a:rPr lang="zh-CN" altLang="en-US" dirty="0" smtClean="0"/>
              <a:t>结点的编号容易和数组下标对应，且浪费的存储空间较小。</a:t>
            </a:r>
            <a:endParaRPr lang="zh-CN" altLang="en-US" dirty="0" smtClean="0">
              <a:solidFill>
                <a:srgbClr val="006600"/>
              </a:solidFill>
            </a:endParaRPr>
          </a:p>
        </p:txBody>
      </p:sp>
      <p:sp>
        <p:nvSpPr>
          <p:cNvPr id="32772" name="灯片编号占位符 1"/>
          <p:cNvSpPr>
            <a:spLocks noGrp="1"/>
          </p:cNvSpPr>
          <p:nvPr>
            <p:ph type="sldNum" sz="quarter" idx="10"/>
          </p:nvPr>
        </p:nvSpPr>
        <p:spPr>
          <a:noFill/>
        </p:spPr>
        <p:txBody>
          <a:bodyPr/>
          <a:lstStyle/>
          <a:p>
            <a:fld id="{2FF36E56-9768-4C2F-AC4A-9682D1DF22AE}" type="slidenum">
              <a:rPr lang="zh-CN" altLang="en-US" smtClean="0"/>
              <a:pPr/>
              <a:t>30</a:t>
            </a:fld>
            <a:endParaRPr lang="en-US" altLang="zh-CN" smtClean="0"/>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1000125" y="274638"/>
            <a:ext cx="7215188" cy="1143000"/>
          </a:xfrm>
        </p:spPr>
        <p:txBody>
          <a:bodyPr/>
          <a:lstStyle/>
          <a:p>
            <a:pPr eaLnBrk="1" hangingPunct="1"/>
            <a:r>
              <a:rPr lang="zh-CN" altLang="en-US" smtClean="0"/>
              <a:t>二叉树的链式存储结构</a:t>
            </a:r>
            <a:r>
              <a:rPr lang="zh-CN" altLang="en-US" sz="3600" b="0" smtClean="0"/>
              <a:t> </a:t>
            </a:r>
          </a:p>
        </p:txBody>
      </p:sp>
      <p:sp>
        <p:nvSpPr>
          <p:cNvPr id="33795" name="Rectangle 3"/>
          <p:cNvSpPr>
            <a:spLocks noGrp="1" noChangeArrowheads="1"/>
          </p:cNvSpPr>
          <p:nvPr>
            <p:ph idx="1"/>
          </p:nvPr>
        </p:nvSpPr>
        <p:spPr>
          <a:xfrm>
            <a:off x="1000125" y="1600200"/>
            <a:ext cx="7215188" cy="4525963"/>
          </a:xfrm>
        </p:spPr>
        <p:txBody>
          <a:bodyPr/>
          <a:lstStyle/>
          <a:p>
            <a:pPr eaLnBrk="1" hangingPunct="1"/>
            <a:r>
              <a:rPr lang="en-US" altLang="zh-CN" dirty="0" smtClean="0"/>
              <a:t> </a:t>
            </a:r>
            <a:r>
              <a:rPr lang="zh-CN" altLang="en-US" dirty="0" smtClean="0">
                <a:solidFill>
                  <a:srgbClr val="0000FF"/>
                </a:solidFill>
              </a:rPr>
              <a:t>也称为二叉链表。</a:t>
            </a:r>
          </a:p>
          <a:p>
            <a:pPr eaLnBrk="1" hangingPunct="1">
              <a:buFont typeface="Wingdings" pitchFamily="2" charset="2"/>
              <a:buNone/>
            </a:pPr>
            <a:r>
              <a:rPr lang="en-US" altLang="zh-CN" dirty="0" err="1" smtClean="0"/>
              <a:t>typedef</a:t>
            </a:r>
            <a:r>
              <a:rPr lang="en-US" altLang="zh-CN" dirty="0" smtClean="0"/>
              <a:t> </a:t>
            </a:r>
            <a:r>
              <a:rPr lang="en-US" altLang="zh-CN" dirty="0" err="1" smtClean="0"/>
              <a:t>struct</a:t>
            </a:r>
            <a:r>
              <a:rPr lang="en-US" altLang="zh-CN" dirty="0" smtClean="0"/>
              <a:t> </a:t>
            </a:r>
            <a:r>
              <a:rPr lang="en-US" altLang="zh-CN" dirty="0" err="1" smtClean="0"/>
              <a:t>Tnode</a:t>
            </a:r>
            <a:endParaRPr lang="en-US" altLang="zh-CN" dirty="0" smtClean="0"/>
          </a:p>
          <a:p>
            <a:pPr eaLnBrk="1" hangingPunct="1">
              <a:buFont typeface="Wingdings" pitchFamily="2" charset="2"/>
              <a:buNone/>
            </a:pPr>
            <a:r>
              <a:rPr lang="en-US" altLang="zh-CN" dirty="0" smtClean="0"/>
              <a:t>{	Type data</a:t>
            </a:r>
            <a:r>
              <a:rPr lang="zh-CN" altLang="en-US" dirty="0" smtClean="0"/>
              <a:t>；</a:t>
            </a:r>
            <a:r>
              <a:rPr lang="en-US" altLang="zh-CN" dirty="0" smtClean="0">
                <a:solidFill>
                  <a:srgbClr val="006600"/>
                </a:solidFill>
              </a:rPr>
              <a:t>//</a:t>
            </a:r>
            <a:r>
              <a:rPr lang="zh-CN" altLang="en-US" dirty="0" smtClean="0">
                <a:solidFill>
                  <a:srgbClr val="006600"/>
                </a:solidFill>
              </a:rPr>
              <a:t>数据元素域</a:t>
            </a:r>
            <a:endParaRPr lang="en-US" altLang="zh-CN" dirty="0" smtClean="0">
              <a:solidFill>
                <a:srgbClr val="006600"/>
              </a:solidFill>
            </a:endParaRPr>
          </a:p>
          <a:p>
            <a:pPr eaLnBrk="1" hangingPunct="1">
              <a:buFont typeface="Wingdings" pitchFamily="2" charset="2"/>
              <a:buNone/>
            </a:pPr>
            <a:r>
              <a:rPr lang="en-US" altLang="zh-CN" dirty="0" smtClean="0"/>
              <a:t>	</a:t>
            </a:r>
            <a:r>
              <a:rPr lang="en-US" altLang="zh-CN" dirty="0" err="1" smtClean="0"/>
              <a:t>struct</a:t>
            </a:r>
            <a:r>
              <a:rPr lang="en-US" altLang="zh-CN" dirty="0" smtClean="0"/>
              <a:t> </a:t>
            </a:r>
            <a:r>
              <a:rPr lang="en-US" altLang="zh-CN" dirty="0" err="1" smtClean="0"/>
              <a:t>Tnode</a:t>
            </a:r>
            <a:r>
              <a:rPr lang="en-US" altLang="zh-CN" dirty="0" smtClean="0"/>
              <a:t> *</a:t>
            </a:r>
            <a:r>
              <a:rPr lang="en-US" altLang="zh-CN" dirty="0" err="1" smtClean="0"/>
              <a:t>lc</a:t>
            </a:r>
            <a:r>
              <a:rPr lang="zh-CN" altLang="en-US" dirty="0" smtClean="0"/>
              <a:t>；</a:t>
            </a:r>
            <a:r>
              <a:rPr lang="en-US" altLang="zh-CN" dirty="0" smtClean="0">
                <a:solidFill>
                  <a:srgbClr val="006600"/>
                </a:solidFill>
              </a:rPr>
              <a:t>//</a:t>
            </a:r>
            <a:r>
              <a:rPr lang="zh-CN" altLang="en-US" dirty="0" smtClean="0">
                <a:solidFill>
                  <a:srgbClr val="006600"/>
                </a:solidFill>
              </a:rPr>
              <a:t>左孩子域</a:t>
            </a:r>
            <a:endParaRPr lang="en-US" altLang="zh-CN" dirty="0" smtClean="0">
              <a:solidFill>
                <a:srgbClr val="006600"/>
              </a:solidFill>
            </a:endParaRPr>
          </a:p>
          <a:p>
            <a:pPr eaLnBrk="1" hangingPunct="1">
              <a:buFont typeface="Wingdings" pitchFamily="2" charset="2"/>
              <a:buNone/>
            </a:pPr>
            <a:r>
              <a:rPr lang="en-US" altLang="zh-CN" dirty="0" smtClean="0"/>
              <a:t>	</a:t>
            </a:r>
            <a:r>
              <a:rPr lang="en-US" altLang="zh-CN" dirty="0" err="1" smtClean="0"/>
              <a:t>struct</a:t>
            </a:r>
            <a:r>
              <a:rPr lang="en-US" altLang="zh-CN" dirty="0" smtClean="0"/>
              <a:t> </a:t>
            </a:r>
            <a:r>
              <a:rPr lang="en-US" altLang="zh-CN" dirty="0" err="1" smtClean="0"/>
              <a:t>Tnode</a:t>
            </a:r>
            <a:r>
              <a:rPr lang="en-US" altLang="zh-CN" dirty="0" smtClean="0"/>
              <a:t> *</a:t>
            </a:r>
            <a:r>
              <a:rPr lang="en-US" altLang="zh-CN" dirty="0" err="1" smtClean="0"/>
              <a:t>rc</a:t>
            </a:r>
            <a:r>
              <a:rPr lang="zh-CN" altLang="en-US" dirty="0" smtClean="0"/>
              <a:t>；</a:t>
            </a:r>
            <a:r>
              <a:rPr lang="en-US" altLang="zh-CN" dirty="0" smtClean="0">
                <a:solidFill>
                  <a:srgbClr val="006600"/>
                </a:solidFill>
              </a:rPr>
              <a:t>//</a:t>
            </a:r>
            <a:r>
              <a:rPr lang="zh-CN" altLang="en-US" dirty="0" smtClean="0">
                <a:solidFill>
                  <a:srgbClr val="006600"/>
                </a:solidFill>
              </a:rPr>
              <a:t>右孩子域</a:t>
            </a:r>
            <a:endParaRPr lang="zh-CN" altLang="en-US" sz="2400" dirty="0" smtClean="0">
              <a:solidFill>
                <a:srgbClr val="006600"/>
              </a:solidFill>
            </a:endParaRPr>
          </a:p>
          <a:p>
            <a:pPr eaLnBrk="1" hangingPunct="1">
              <a:buFont typeface="Wingdings" pitchFamily="2" charset="2"/>
              <a:buNone/>
            </a:pPr>
            <a:r>
              <a:rPr lang="en-US" altLang="zh-CN" dirty="0" smtClean="0"/>
              <a:t>} </a:t>
            </a:r>
            <a:r>
              <a:rPr lang="en-US" altLang="zh-CN" dirty="0" err="1" smtClean="0"/>
              <a:t>Tnode</a:t>
            </a:r>
            <a:r>
              <a:rPr lang="zh-CN" altLang="en-US" dirty="0" smtClean="0"/>
              <a:t>，*</a:t>
            </a:r>
            <a:r>
              <a:rPr lang="en-US" altLang="zh-CN" dirty="0" smtClean="0"/>
              <a:t>Tree</a:t>
            </a:r>
            <a:r>
              <a:rPr lang="zh-CN" altLang="en-US" dirty="0" smtClean="0"/>
              <a:t>；</a:t>
            </a:r>
          </a:p>
        </p:txBody>
      </p:sp>
      <p:sp>
        <p:nvSpPr>
          <p:cNvPr id="33796" name="灯片编号占位符 1"/>
          <p:cNvSpPr>
            <a:spLocks noGrp="1"/>
          </p:cNvSpPr>
          <p:nvPr>
            <p:ph type="sldNum" sz="quarter" idx="10"/>
          </p:nvPr>
        </p:nvSpPr>
        <p:spPr>
          <a:noFill/>
        </p:spPr>
        <p:txBody>
          <a:bodyPr/>
          <a:lstStyle/>
          <a:p>
            <a:fld id="{94209C0D-4882-47CD-9F0D-7BE40BD0845E}" type="slidenum">
              <a:rPr lang="zh-CN" altLang="en-US" smtClean="0"/>
              <a:pPr/>
              <a:t>31</a:t>
            </a:fld>
            <a:endParaRPr lang="en-US" altLang="zh-CN" smtClean="0"/>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1000125" y="274638"/>
            <a:ext cx="7215188" cy="1143000"/>
          </a:xfrm>
        </p:spPr>
        <p:txBody>
          <a:bodyPr/>
          <a:lstStyle/>
          <a:p>
            <a:pPr eaLnBrk="1" hangingPunct="1"/>
            <a:r>
              <a:rPr lang="zh-CN" altLang="en-US" smtClean="0"/>
              <a:t>二叉链表的基本操作</a:t>
            </a:r>
            <a:r>
              <a:rPr lang="zh-CN" altLang="en-US" sz="3600" b="0" smtClean="0"/>
              <a:t> </a:t>
            </a:r>
          </a:p>
        </p:txBody>
      </p:sp>
      <p:sp>
        <p:nvSpPr>
          <p:cNvPr id="34819" name="Rectangle 3"/>
          <p:cNvSpPr>
            <a:spLocks noGrp="1" noChangeArrowheads="1"/>
          </p:cNvSpPr>
          <p:nvPr>
            <p:ph idx="1"/>
          </p:nvPr>
        </p:nvSpPr>
        <p:spPr>
          <a:xfrm>
            <a:off x="1000125" y="1600200"/>
            <a:ext cx="7215188" cy="4525963"/>
          </a:xfrm>
        </p:spPr>
        <p:txBody>
          <a:bodyPr/>
          <a:lstStyle/>
          <a:p>
            <a:pPr eaLnBrk="1" hangingPunct="1">
              <a:lnSpc>
                <a:spcPct val="135000"/>
              </a:lnSpc>
              <a:buFont typeface="Wingdings" pitchFamily="2" charset="2"/>
              <a:buNone/>
            </a:pPr>
            <a:r>
              <a:rPr lang="en-US" altLang="zh-CN" dirty="0" smtClean="0">
                <a:solidFill>
                  <a:srgbClr val="006600"/>
                </a:solidFill>
              </a:rPr>
              <a:t>(1)</a:t>
            </a:r>
            <a:r>
              <a:rPr lang="zh-CN" altLang="en-US" dirty="0" smtClean="0"/>
              <a:t>构造一个带头结点的空二叉链表</a:t>
            </a:r>
            <a:r>
              <a:rPr lang="en-US" altLang="zh-CN" dirty="0" smtClean="0"/>
              <a:t>T</a:t>
            </a:r>
            <a:r>
              <a:rPr lang="zh-CN" altLang="en-US" dirty="0" smtClean="0"/>
              <a:t>。</a:t>
            </a:r>
          </a:p>
          <a:p>
            <a:pPr eaLnBrk="1" hangingPunct="1">
              <a:lnSpc>
                <a:spcPct val="135000"/>
              </a:lnSpc>
              <a:buFont typeface="Wingdings" pitchFamily="2" charset="2"/>
              <a:buNone/>
            </a:pPr>
            <a:r>
              <a:rPr lang="en-US" altLang="zh-CN" dirty="0" err="1" smtClean="0"/>
              <a:t>int</a:t>
            </a:r>
            <a:r>
              <a:rPr lang="en-US" altLang="zh-CN" dirty="0" smtClean="0"/>
              <a:t> </a:t>
            </a:r>
            <a:r>
              <a:rPr lang="en-US" altLang="zh-CN" dirty="0" err="1" smtClean="0"/>
              <a:t>TreeInit</a:t>
            </a:r>
            <a:r>
              <a:rPr lang="en-US" altLang="zh-CN" dirty="0" smtClean="0"/>
              <a:t>(Tree &amp;T)</a:t>
            </a:r>
          </a:p>
          <a:p>
            <a:pPr eaLnBrk="1" hangingPunct="1">
              <a:lnSpc>
                <a:spcPct val="135000"/>
              </a:lnSpc>
              <a:buFont typeface="Wingdings" pitchFamily="2" charset="2"/>
              <a:buNone/>
            </a:pPr>
            <a:r>
              <a:rPr lang="en-US" altLang="zh-CN" dirty="0" smtClean="0"/>
              <a:t>{	T=(Tree) </a:t>
            </a:r>
            <a:r>
              <a:rPr lang="en-US" altLang="zh-CN" dirty="0" err="1" smtClean="0"/>
              <a:t>malloc</a:t>
            </a:r>
            <a:r>
              <a:rPr lang="en-US" altLang="zh-CN" dirty="0" smtClean="0"/>
              <a:t>(</a:t>
            </a:r>
            <a:r>
              <a:rPr lang="en-US" altLang="zh-CN" dirty="0" err="1" smtClean="0"/>
              <a:t>sizeof</a:t>
            </a:r>
            <a:r>
              <a:rPr lang="en-US" altLang="zh-CN" dirty="0" smtClean="0"/>
              <a:t>(</a:t>
            </a:r>
            <a:r>
              <a:rPr lang="en-US" altLang="zh-CN" dirty="0" err="1" smtClean="0"/>
              <a:t>Tnode</a:t>
            </a:r>
            <a:r>
              <a:rPr lang="en-US" altLang="zh-CN" dirty="0" smtClean="0"/>
              <a:t>));</a:t>
            </a:r>
            <a:endParaRPr lang="zh-CN" altLang="en-US" dirty="0" smtClean="0"/>
          </a:p>
          <a:p>
            <a:pPr eaLnBrk="1" hangingPunct="1">
              <a:lnSpc>
                <a:spcPct val="135000"/>
              </a:lnSpc>
              <a:buFont typeface="Wingdings" pitchFamily="2" charset="2"/>
              <a:buNone/>
            </a:pPr>
            <a:r>
              <a:rPr lang="zh-CN" altLang="en-US" dirty="0" smtClean="0"/>
              <a:t>	</a:t>
            </a:r>
            <a:r>
              <a:rPr lang="en-US" altLang="zh-CN" dirty="0" smtClean="0"/>
              <a:t>if (!T) return 0</a:t>
            </a:r>
            <a:r>
              <a:rPr lang="zh-CN" altLang="en-US" dirty="0" smtClean="0"/>
              <a:t>；</a:t>
            </a:r>
          </a:p>
          <a:p>
            <a:pPr eaLnBrk="1" hangingPunct="1">
              <a:lnSpc>
                <a:spcPct val="135000"/>
              </a:lnSpc>
              <a:buFont typeface="Wingdings" pitchFamily="2" charset="2"/>
              <a:buNone/>
            </a:pPr>
            <a:r>
              <a:rPr lang="zh-CN" altLang="en-US" dirty="0" smtClean="0"/>
              <a:t>	</a:t>
            </a:r>
            <a:r>
              <a:rPr lang="en-US" altLang="zh-CN" dirty="0" smtClean="0"/>
              <a:t>T-&gt;</a:t>
            </a:r>
            <a:r>
              <a:rPr lang="en-US" altLang="zh-CN" dirty="0" err="1" smtClean="0"/>
              <a:t>lc</a:t>
            </a:r>
            <a:r>
              <a:rPr lang="en-US" altLang="zh-CN" dirty="0" smtClean="0"/>
              <a:t> = T-&gt;</a:t>
            </a:r>
            <a:r>
              <a:rPr lang="en-US" altLang="zh-CN" dirty="0" err="1" smtClean="0"/>
              <a:t>rc</a:t>
            </a:r>
            <a:r>
              <a:rPr lang="en-US" altLang="zh-CN" dirty="0" smtClean="0"/>
              <a:t> = NULL</a:t>
            </a:r>
            <a:r>
              <a:rPr lang="zh-CN" altLang="en-US" dirty="0" smtClean="0"/>
              <a:t>；</a:t>
            </a:r>
          </a:p>
          <a:p>
            <a:pPr eaLnBrk="1" hangingPunct="1">
              <a:lnSpc>
                <a:spcPct val="135000"/>
              </a:lnSpc>
              <a:buFont typeface="Wingdings" pitchFamily="2" charset="2"/>
              <a:buNone/>
            </a:pPr>
            <a:r>
              <a:rPr lang="zh-CN" altLang="en-US" dirty="0" smtClean="0"/>
              <a:t>	</a:t>
            </a:r>
            <a:r>
              <a:rPr lang="en-US" altLang="zh-CN" dirty="0" smtClean="0"/>
              <a:t>return 1</a:t>
            </a:r>
            <a:r>
              <a:rPr lang="zh-CN" altLang="en-US" dirty="0" smtClean="0"/>
              <a:t>；</a:t>
            </a:r>
          </a:p>
          <a:p>
            <a:pPr eaLnBrk="1" hangingPunct="1">
              <a:lnSpc>
                <a:spcPct val="135000"/>
              </a:lnSpc>
              <a:buFont typeface="Wingdings" pitchFamily="2" charset="2"/>
              <a:buNone/>
            </a:pPr>
            <a:r>
              <a:rPr lang="en-US" altLang="zh-CN" dirty="0" smtClean="0"/>
              <a:t>} </a:t>
            </a:r>
            <a:r>
              <a:rPr lang="en-US" altLang="zh-CN" b="0" dirty="0" smtClean="0">
                <a:solidFill>
                  <a:srgbClr val="006600"/>
                </a:solidFill>
              </a:rPr>
              <a:t>//</a:t>
            </a:r>
            <a:r>
              <a:rPr lang="zh-CN" altLang="en-US" b="0" dirty="0" smtClean="0">
                <a:solidFill>
                  <a:srgbClr val="006600"/>
                </a:solidFill>
              </a:rPr>
              <a:t>算法结束</a:t>
            </a:r>
          </a:p>
        </p:txBody>
      </p:sp>
      <p:sp>
        <p:nvSpPr>
          <p:cNvPr id="34820" name="灯片编号占位符 1"/>
          <p:cNvSpPr>
            <a:spLocks noGrp="1"/>
          </p:cNvSpPr>
          <p:nvPr>
            <p:ph type="sldNum" sz="quarter" idx="10"/>
          </p:nvPr>
        </p:nvSpPr>
        <p:spPr>
          <a:noFill/>
        </p:spPr>
        <p:txBody>
          <a:bodyPr/>
          <a:lstStyle/>
          <a:p>
            <a:fld id="{DC741F31-E9E5-4509-9228-9EC64ADC57D4}" type="slidenum">
              <a:rPr lang="zh-CN" altLang="en-US" smtClean="0"/>
              <a:pPr/>
              <a:t>32</a:t>
            </a:fld>
            <a:endParaRPr lang="en-US" altLang="zh-CN" smtClean="0"/>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1000125" y="274638"/>
            <a:ext cx="7215188" cy="1143000"/>
          </a:xfrm>
        </p:spPr>
        <p:txBody>
          <a:bodyPr/>
          <a:lstStyle/>
          <a:p>
            <a:pPr eaLnBrk="1" hangingPunct="1"/>
            <a:r>
              <a:rPr lang="zh-CN" altLang="en-US" smtClean="0"/>
              <a:t>二叉链表的基本操作</a:t>
            </a:r>
          </a:p>
        </p:txBody>
      </p:sp>
      <p:sp>
        <p:nvSpPr>
          <p:cNvPr id="35843" name="Rectangle 3"/>
          <p:cNvSpPr>
            <a:spLocks noGrp="1" noChangeArrowheads="1"/>
          </p:cNvSpPr>
          <p:nvPr>
            <p:ph idx="1"/>
          </p:nvPr>
        </p:nvSpPr>
        <p:spPr>
          <a:xfrm>
            <a:off x="1000125" y="1600200"/>
            <a:ext cx="7215188" cy="4525963"/>
          </a:xfrm>
        </p:spPr>
        <p:txBody>
          <a:bodyPr/>
          <a:lstStyle/>
          <a:p>
            <a:pPr eaLnBrk="1" hangingPunct="1">
              <a:buFont typeface="Wingdings" pitchFamily="2" charset="2"/>
              <a:buNone/>
            </a:pPr>
            <a:r>
              <a:rPr lang="en-US" altLang="zh-CN" smtClean="0">
                <a:solidFill>
                  <a:srgbClr val="006600"/>
                </a:solidFill>
              </a:rPr>
              <a:t>(2)</a:t>
            </a:r>
            <a:r>
              <a:rPr lang="zh-CN" altLang="en-US" smtClean="0"/>
              <a:t>建立二叉链表</a:t>
            </a:r>
            <a:r>
              <a:rPr lang="en-US" altLang="zh-CN" smtClean="0"/>
              <a:t>T</a:t>
            </a:r>
            <a:r>
              <a:rPr lang="zh-CN" altLang="en-US" smtClean="0"/>
              <a:t>的存储结构。</a:t>
            </a:r>
            <a:endParaRPr lang="zh-CN" altLang="en-US" sz="1600" smtClean="0">
              <a:solidFill>
                <a:srgbClr val="006600"/>
              </a:solidFill>
            </a:endParaRPr>
          </a:p>
        </p:txBody>
      </p:sp>
      <p:sp>
        <p:nvSpPr>
          <p:cNvPr id="35844" name="灯片编号占位符 1"/>
          <p:cNvSpPr>
            <a:spLocks noGrp="1"/>
          </p:cNvSpPr>
          <p:nvPr>
            <p:ph type="sldNum" sz="quarter" idx="10"/>
          </p:nvPr>
        </p:nvSpPr>
        <p:spPr>
          <a:noFill/>
        </p:spPr>
        <p:txBody>
          <a:bodyPr/>
          <a:lstStyle/>
          <a:p>
            <a:fld id="{F36A47DA-711E-4A1F-8C40-1D2E8D221D88}" type="slidenum">
              <a:rPr lang="zh-CN" altLang="en-US" smtClean="0"/>
              <a:pPr/>
              <a:t>33</a:t>
            </a:fld>
            <a:endParaRPr lang="en-US" altLang="zh-CN" smtClean="0"/>
          </a:p>
        </p:txBody>
      </p:sp>
      <p:pic>
        <p:nvPicPr>
          <p:cNvPr id="35845" name="Picture 5"/>
          <p:cNvPicPr>
            <a:picLocks noChangeAspect="1" noChangeArrowheads="1"/>
          </p:cNvPicPr>
          <p:nvPr/>
        </p:nvPicPr>
        <p:blipFill>
          <a:blip r:embed="rId2" cstate="print"/>
          <a:srcRect/>
          <a:stretch>
            <a:fillRect/>
          </a:stretch>
        </p:blipFill>
        <p:spPr bwMode="auto">
          <a:xfrm>
            <a:off x="1285875" y="2286000"/>
            <a:ext cx="6643688" cy="3703638"/>
          </a:xfrm>
          <a:prstGeom prst="rect">
            <a:avLst/>
          </a:prstGeom>
          <a:noFill/>
          <a:ln w="9525">
            <a:noFill/>
            <a:miter lim="800000"/>
            <a:headEnd/>
            <a:tailEnd/>
          </a:ln>
        </p:spPr>
      </p:pic>
      <p:grpSp>
        <p:nvGrpSpPr>
          <p:cNvPr id="2" name="Group 34"/>
          <p:cNvGrpSpPr>
            <a:grpSpLocks/>
          </p:cNvGrpSpPr>
          <p:nvPr/>
        </p:nvGrpSpPr>
        <p:grpSpPr bwMode="auto">
          <a:xfrm>
            <a:off x="6429375" y="2038350"/>
            <a:ext cx="2071688" cy="1462088"/>
            <a:chOff x="2835" y="1752"/>
            <a:chExt cx="2041" cy="1428"/>
          </a:xfrm>
        </p:grpSpPr>
        <p:sp>
          <p:nvSpPr>
            <p:cNvPr id="35847" name="Line 5"/>
            <p:cNvSpPr>
              <a:spLocks noChangeShapeType="1"/>
            </p:cNvSpPr>
            <p:nvPr/>
          </p:nvSpPr>
          <p:spPr bwMode="auto">
            <a:xfrm flipV="1">
              <a:off x="2925" y="2432"/>
              <a:ext cx="232" cy="227"/>
            </a:xfrm>
            <a:prstGeom prst="line">
              <a:avLst/>
            </a:prstGeom>
            <a:noFill/>
            <a:ln w="9525">
              <a:solidFill>
                <a:srgbClr val="000000"/>
              </a:solidFill>
              <a:round/>
              <a:headEnd/>
              <a:tailEnd/>
            </a:ln>
          </p:spPr>
          <p:txBody>
            <a:bodyPr lIns="0" tIns="0" rIns="0" bIns="0" anchor="ctr" anchorCtr="1"/>
            <a:lstStyle/>
            <a:p>
              <a:endParaRPr lang="zh-CN" altLang="en-US"/>
            </a:p>
          </p:txBody>
        </p:sp>
        <p:sp>
          <p:nvSpPr>
            <p:cNvPr id="35848" name="Line 6"/>
            <p:cNvSpPr>
              <a:spLocks noChangeShapeType="1"/>
            </p:cNvSpPr>
            <p:nvPr/>
          </p:nvSpPr>
          <p:spPr bwMode="auto">
            <a:xfrm flipV="1">
              <a:off x="3302" y="1933"/>
              <a:ext cx="394" cy="380"/>
            </a:xfrm>
            <a:prstGeom prst="line">
              <a:avLst/>
            </a:prstGeom>
            <a:noFill/>
            <a:ln w="9525">
              <a:solidFill>
                <a:srgbClr val="000000"/>
              </a:solidFill>
              <a:round/>
              <a:headEnd/>
              <a:tailEnd/>
            </a:ln>
          </p:spPr>
          <p:txBody>
            <a:bodyPr lIns="0" tIns="0" rIns="0" bIns="0" anchor="ctr" anchorCtr="1"/>
            <a:lstStyle/>
            <a:p>
              <a:endParaRPr lang="zh-CN" altLang="en-US"/>
            </a:p>
          </p:txBody>
        </p:sp>
        <p:sp>
          <p:nvSpPr>
            <p:cNvPr id="35849" name="Line 7"/>
            <p:cNvSpPr>
              <a:spLocks noChangeShapeType="1"/>
            </p:cNvSpPr>
            <p:nvPr/>
          </p:nvSpPr>
          <p:spPr bwMode="auto">
            <a:xfrm flipH="1" flipV="1">
              <a:off x="3849" y="1925"/>
              <a:ext cx="430" cy="303"/>
            </a:xfrm>
            <a:prstGeom prst="line">
              <a:avLst/>
            </a:prstGeom>
            <a:noFill/>
            <a:ln w="9525">
              <a:solidFill>
                <a:srgbClr val="000000"/>
              </a:solidFill>
              <a:round/>
              <a:headEnd/>
              <a:tailEnd/>
            </a:ln>
          </p:spPr>
          <p:txBody>
            <a:bodyPr lIns="0" tIns="0" rIns="0" bIns="0" anchor="ctr" anchorCtr="1"/>
            <a:lstStyle/>
            <a:p>
              <a:endParaRPr lang="zh-CN" altLang="en-US"/>
            </a:p>
          </p:txBody>
        </p:sp>
        <p:sp>
          <p:nvSpPr>
            <p:cNvPr id="35850" name="Line 8"/>
            <p:cNvSpPr>
              <a:spLocks noChangeShapeType="1"/>
            </p:cNvSpPr>
            <p:nvPr/>
          </p:nvSpPr>
          <p:spPr bwMode="auto">
            <a:xfrm flipH="1" flipV="1">
              <a:off x="4441" y="2319"/>
              <a:ext cx="304" cy="343"/>
            </a:xfrm>
            <a:prstGeom prst="line">
              <a:avLst/>
            </a:prstGeom>
            <a:noFill/>
            <a:ln w="9525">
              <a:solidFill>
                <a:srgbClr val="000000"/>
              </a:solidFill>
              <a:round/>
              <a:headEnd/>
              <a:tailEnd/>
            </a:ln>
          </p:spPr>
          <p:txBody>
            <a:bodyPr lIns="0" tIns="0" rIns="0" bIns="0" anchor="ctr" anchorCtr="1"/>
            <a:lstStyle/>
            <a:p>
              <a:endParaRPr lang="zh-CN" altLang="en-US"/>
            </a:p>
          </p:txBody>
        </p:sp>
        <p:sp>
          <p:nvSpPr>
            <p:cNvPr id="35851" name="Line 9"/>
            <p:cNvSpPr>
              <a:spLocks noChangeShapeType="1"/>
            </p:cNvSpPr>
            <p:nvPr/>
          </p:nvSpPr>
          <p:spPr bwMode="auto">
            <a:xfrm flipV="1">
              <a:off x="4093" y="2319"/>
              <a:ext cx="261" cy="302"/>
            </a:xfrm>
            <a:prstGeom prst="line">
              <a:avLst/>
            </a:prstGeom>
            <a:noFill/>
            <a:ln w="9525">
              <a:solidFill>
                <a:srgbClr val="000000"/>
              </a:solidFill>
              <a:round/>
              <a:headEnd/>
              <a:tailEnd/>
            </a:ln>
          </p:spPr>
          <p:txBody>
            <a:bodyPr lIns="0" tIns="0" rIns="0" bIns="0" anchor="ctr" anchorCtr="1"/>
            <a:lstStyle/>
            <a:p>
              <a:endParaRPr lang="zh-CN" altLang="en-US"/>
            </a:p>
          </p:txBody>
        </p:sp>
        <p:sp>
          <p:nvSpPr>
            <p:cNvPr id="35852" name="Line 10"/>
            <p:cNvSpPr>
              <a:spLocks noChangeShapeType="1"/>
            </p:cNvSpPr>
            <p:nvPr/>
          </p:nvSpPr>
          <p:spPr bwMode="auto">
            <a:xfrm flipH="1" flipV="1">
              <a:off x="3223" y="2340"/>
              <a:ext cx="261" cy="322"/>
            </a:xfrm>
            <a:prstGeom prst="line">
              <a:avLst/>
            </a:prstGeom>
            <a:noFill/>
            <a:ln w="9525">
              <a:solidFill>
                <a:srgbClr val="000000"/>
              </a:solidFill>
              <a:round/>
              <a:headEnd/>
              <a:tailEnd/>
            </a:ln>
          </p:spPr>
          <p:txBody>
            <a:bodyPr lIns="0" tIns="0" rIns="0" bIns="0" anchor="ctr" anchorCtr="1"/>
            <a:lstStyle/>
            <a:p>
              <a:endParaRPr lang="zh-CN" altLang="en-US"/>
            </a:p>
          </p:txBody>
        </p:sp>
        <p:sp>
          <p:nvSpPr>
            <p:cNvPr id="35853" name="Line 11"/>
            <p:cNvSpPr>
              <a:spLocks noChangeShapeType="1"/>
            </p:cNvSpPr>
            <p:nvPr/>
          </p:nvSpPr>
          <p:spPr bwMode="auto">
            <a:xfrm flipV="1">
              <a:off x="3745" y="2726"/>
              <a:ext cx="261" cy="345"/>
            </a:xfrm>
            <a:prstGeom prst="line">
              <a:avLst/>
            </a:prstGeom>
            <a:noFill/>
            <a:ln w="9525">
              <a:solidFill>
                <a:srgbClr val="000000"/>
              </a:solidFill>
              <a:round/>
              <a:headEnd/>
              <a:tailEnd/>
            </a:ln>
          </p:spPr>
          <p:txBody>
            <a:bodyPr lIns="0" tIns="0" rIns="0" bIns="0" anchor="ctr" anchorCtr="1"/>
            <a:lstStyle/>
            <a:p>
              <a:endParaRPr lang="zh-CN" altLang="en-US"/>
            </a:p>
          </p:txBody>
        </p:sp>
        <p:sp>
          <p:nvSpPr>
            <p:cNvPr id="36" name="Oval 15"/>
            <p:cNvSpPr>
              <a:spLocks noChangeArrowheads="1"/>
            </p:cNvSpPr>
            <p:nvPr/>
          </p:nvSpPr>
          <p:spPr bwMode="auto">
            <a:xfrm>
              <a:off x="3658" y="1752"/>
              <a:ext cx="217" cy="217"/>
            </a:xfrm>
            <a:prstGeom prst="ellipse">
              <a:avLst/>
            </a:prstGeom>
            <a:solidFill>
              <a:srgbClr val="FFFFFF"/>
            </a:solidFill>
            <a:ln w="9525">
              <a:solidFill>
                <a:srgbClr val="000000"/>
              </a:solidFill>
              <a:round/>
              <a:headEnd/>
              <a:tailEnd/>
            </a:ln>
          </p:spPr>
          <p:txBody>
            <a:bodyPr lIns="0" tIns="0" rIns="0" bIns="0" anchor="ctr" anchorCtr="1"/>
            <a:lstStyle/>
            <a:p>
              <a:pPr algn="r">
                <a:lnSpc>
                  <a:spcPct val="85000"/>
                </a:lnSpc>
                <a:defRPr/>
              </a:pPr>
              <a:r>
                <a:rPr kumimoji="1" lang="en-US" altLang="zh-CN" sz="1600" b="1" dirty="0">
                  <a:latin typeface="+mn-lt"/>
                  <a:ea typeface="黑体" pitchFamily="2" charset="-122"/>
                </a:rPr>
                <a:t>A</a:t>
              </a:r>
            </a:p>
          </p:txBody>
        </p:sp>
        <p:sp>
          <p:nvSpPr>
            <p:cNvPr id="35855" name="Oval 16"/>
            <p:cNvSpPr>
              <a:spLocks noChangeArrowheads="1"/>
            </p:cNvSpPr>
            <p:nvPr/>
          </p:nvSpPr>
          <p:spPr bwMode="auto">
            <a:xfrm>
              <a:off x="3117" y="2262"/>
              <a:ext cx="217" cy="216"/>
            </a:xfrm>
            <a:prstGeom prst="ellipse">
              <a:avLst/>
            </a:prstGeom>
            <a:solidFill>
              <a:srgbClr val="FFFFFF"/>
            </a:solidFill>
            <a:ln w="9525">
              <a:solidFill>
                <a:srgbClr val="000000"/>
              </a:solidFill>
              <a:round/>
              <a:headEnd/>
              <a:tailEnd/>
            </a:ln>
          </p:spPr>
          <p:txBody>
            <a:bodyPr lIns="0" tIns="0" rIns="0" bIns="0" anchor="ctr" anchorCtr="1"/>
            <a:lstStyle/>
            <a:p>
              <a:pPr algn="ctr"/>
              <a:r>
                <a:rPr kumimoji="1" lang="en-US" altLang="zh-CN" sz="1600" b="1">
                  <a:solidFill>
                    <a:srgbClr val="0099CC"/>
                  </a:solidFill>
                  <a:latin typeface="Times New Roman" pitchFamily="18" charset="0"/>
                </a:rPr>
                <a:t>B</a:t>
              </a:r>
              <a:endParaRPr kumimoji="1" lang="zh-CN" altLang="en-US" sz="1600" b="1">
                <a:solidFill>
                  <a:srgbClr val="0099CC"/>
                </a:solidFill>
                <a:latin typeface="Times New Roman" pitchFamily="18" charset="0"/>
              </a:endParaRPr>
            </a:p>
          </p:txBody>
        </p:sp>
        <p:sp>
          <p:nvSpPr>
            <p:cNvPr id="35856" name="Oval 17"/>
            <p:cNvSpPr>
              <a:spLocks noChangeArrowheads="1"/>
            </p:cNvSpPr>
            <p:nvPr/>
          </p:nvSpPr>
          <p:spPr bwMode="auto">
            <a:xfrm>
              <a:off x="4267" y="2191"/>
              <a:ext cx="217" cy="216"/>
            </a:xfrm>
            <a:prstGeom prst="ellipse">
              <a:avLst/>
            </a:prstGeom>
            <a:solidFill>
              <a:srgbClr val="FFFFFF"/>
            </a:solidFill>
            <a:ln w="9525">
              <a:solidFill>
                <a:srgbClr val="000000"/>
              </a:solidFill>
              <a:round/>
              <a:headEnd/>
              <a:tailEnd/>
            </a:ln>
          </p:spPr>
          <p:txBody>
            <a:bodyPr lIns="0" tIns="0" rIns="0" bIns="0" anchor="ctr" anchorCtr="1"/>
            <a:lstStyle/>
            <a:p>
              <a:pPr algn="ctr"/>
              <a:r>
                <a:rPr kumimoji="1" lang="en-US" altLang="zh-CN" sz="1600" b="1" dirty="0">
                  <a:solidFill>
                    <a:srgbClr val="0000FF"/>
                  </a:solidFill>
                  <a:latin typeface="Times New Roman" pitchFamily="18" charset="0"/>
                </a:rPr>
                <a:t>C</a:t>
              </a:r>
              <a:endParaRPr kumimoji="1" lang="zh-CN" altLang="en-US" sz="1600" b="1" dirty="0">
                <a:solidFill>
                  <a:srgbClr val="0000FF"/>
                </a:solidFill>
                <a:latin typeface="Times New Roman" pitchFamily="18" charset="0"/>
              </a:endParaRPr>
            </a:p>
          </p:txBody>
        </p:sp>
        <p:sp>
          <p:nvSpPr>
            <p:cNvPr id="35857" name="Oval 18"/>
            <p:cNvSpPr>
              <a:spLocks noChangeArrowheads="1"/>
            </p:cNvSpPr>
            <p:nvPr/>
          </p:nvSpPr>
          <p:spPr bwMode="auto">
            <a:xfrm>
              <a:off x="2835" y="2568"/>
              <a:ext cx="218" cy="216"/>
            </a:xfrm>
            <a:prstGeom prst="ellipse">
              <a:avLst/>
            </a:prstGeom>
            <a:solidFill>
              <a:srgbClr val="FFFFFF"/>
            </a:solidFill>
            <a:ln w="9525">
              <a:solidFill>
                <a:srgbClr val="000000"/>
              </a:solidFill>
              <a:round/>
              <a:headEnd/>
              <a:tailEnd/>
            </a:ln>
          </p:spPr>
          <p:txBody>
            <a:bodyPr lIns="0" tIns="0" rIns="0" bIns="0" anchor="ctr" anchorCtr="1"/>
            <a:lstStyle/>
            <a:p>
              <a:pPr algn="ctr"/>
              <a:r>
                <a:rPr kumimoji="1" lang="en-US" altLang="zh-CN" sz="1600" b="1">
                  <a:solidFill>
                    <a:srgbClr val="0099CC"/>
                  </a:solidFill>
                  <a:latin typeface="Times New Roman" pitchFamily="18" charset="0"/>
                </a:rPr>
                <a:t>a</a:t>
              </a:r>
            </a:p>
          </p:txBody>
        </p:sp>
        <p:sp>
          <p:nvSpPr>
            <p:cNvPr id="35858" name="Oval 19"/>
            <p:cNvSpPr>
              <a:spLocks noChangeArrowheads="1"/>
            </p:cNvSpPr>
            <p:nvPr/>
          </p:nvSpPr>
          <p:spPr bwMode="auto">
            <a:xfrm>
              <a:off x="3397" y="2577"/>
              <a:ext cx="217" cy="216"/>
            </a:xfrm>
            <a:prstGeom prst="ellipse">
              <a:avLst/>
            </a:prstGeom>
            <a:solidFill>
              <a:srgbClr val="FFFFFF"/>
            </a:solidFill>
            <a:ln w="9525">
              <a:solidFill>
                <a:srgbClr val="000000"/>
              </a:solidFill>
              <a:round/>
              <a:headEnd/>
              <a:tailEnd/>
            </a:ln>
          </p:spPr>
          <p:txBody>
            <a:bodyPr lIns="0" tIns="0" rIns="0" bIns="0" anchor="ctr" anchorCtr="1"/>
            <a:lstStyle/>
            <a:p>
              <a:pPr algn="ctr"/>
              <a:r>
                <a:rPr kumimoji="1" lang="en-US" altLang="zh-CN" sz="1600" b="1">
                  <a:solidFill>
                    <a:srgbClr val="0099CC"/>
                  </a:solidFill>
                  <a:latin typeface="Times New Roman" pitchFamily="18" charset="0"/>
                </a:rPr>
                <a:t>b</a:t>
              </a:r>
            </a:p>
          </p:txBody>
        </p:sp>
        <p:sp>
          <p:nvSpPr>
            <p:cNvPr id="35859" name="Oval 20"/>
            <p:cNvSpPr>
              <a:spLocks noChangeArrowheads="1"/>
            </p:cNvSpPr>
            <p:nvPr/>
          </p:nvSpPr>
          <p:spPr bwMode="auto">
            <a:xfrm>
              <a:off x="3919" y="2577"/>
              <a:ext cx="217" cy="216"/>
            </a:xfrm>
            <a:prstGeom prst="ellipse">
              <a:avLst/>
            </a:prstGeom>
            <a:solidFill>
              <a:srgbClr val="FFFFFF"/>
            </a:solidFill>
            <a:ln w="9525">
              <a:solidFill>
                <a:srgbClr val="000000"/>
              </a:solidFill>
              <a:round/>
              <a:headEnd/>
              <a:tailEnd/>
            </a:ln>
          </p:spPr>
          <p:txBody>
            <a:bodyPr lIns="0" tIns="0" rIns="0" bIns="0" anchor="ctr" anchorCtr="1"/>
            <a:lstStyle/>
            <a:p>
              <a:pPr algn="ctr"/>
              <a:r>
                <a:rPr kumimoji="1" lang="en-US" altLang="zh-CN" sz="1600" b="1">
                  <a:solidFill>
                    <a:srgbClr val="008000"/>
                  </a:solidFill>
                  <a:latin typeface="Times New Roman" pitchFamily="18" charset="0"/>
                </a:rPr>
                <a:t>D</a:t>
              </a:r>
              <a:endParaRPr kumimoji="1" lang="zh-CN" altLang="en-US" sz="1600" b="1">
                <a:solidFill>
                  <a:srgbClr val="008000"/>
                </a:solidFill>
                <a:latin typeface="Times New Roman" pitchFamily="18" charset="0"/>
              </a:endParaRPr>
            </a:p>
          </p:txBody>
        </p:sp>
        <p:sp>
          <p:nvSpPr>
            <p:cNvPr id="35860" name="Oval 21"/>
            <p:cNvSpPr>
              <a:spLocks noChangeArrowheads="1"/>
            </p:cNvSpPr>
            <p:nvPr/>
          </p:nvSpPr>
          <p:spPr bwMode="auto">
            <a:xfrm>
              <a:off x="4658" y="2577"/>
              <a:ext cx="218" cy="216"/>
            </a:xfrm>
            <a:prstGeom prst="ellipse">
              <a:avLst/>
            </a:prstGeom>
            <a:solidFill>
              <a:srgbClr val="FFFFFF"/>
            </a:solidFill>
            <a:ln w="9525">
              <a:solidFill>
                <a:srgbClr val="000000"/>
              </a:solidFill>
              <a:round/>
              <a:headEnd/>
              <a:tailEnd/>
            </a:ln>
          </p:spPr>
          <p:txBody>
            <a:bodyPr lIns="0" tIns="0" rIns="0" bIns="0" anchor="ctr" anchorCtr="1"/>
            <a:lstStyle/>
            <a:p>
              <a:pPr algn="ctr"/>
              <a:r>
                <a:rPr kumimoji="1" lang="en-US" altLang="zh-CN" sz="1600" b="1">
                  <a:solidFill>
                    <a:srgbClr val="0000FF"/>
                  </a:solidFill>
                  <a:latin typeface="Times New Roman" pitchFamily="18" charset="0"/>
                </a:rPr>
                <a:t>c</a:t>
              </a:r>
            </a:p>
          </p:txBody>
        </p:sp>
        <p:sp>
          <p:nvSpPr>
            <p:cNvPr id="35861" name="Oval 23"/>
            <p:cNvSpPr>
              <a:spLocks noChangeArrowheads="1"/>
            </p:cNvSpPr>
            <p:nvPr/>
          </p:nvSpPr>
          <p:spPr bwMode="auto">
            <a:xfrm>
              <a:off x="3614" y="2963"/>
              <a:ext cx="218" cy="217"/>
            </a:xfrm>
            <a:prstGeom prst="ellipse">
              <a:avLst/>
            </a:prstGeom>
            <a:solidFill>
              <a:srgbClr val="FFFFFF"/>
            </a:solidFill>
            <a:ln w="9525">
              <a:solidFill>
                <a:srgbClr val="000000"/>
              </a:solidFill>
              <a:round/>
              <a:headEnd/>
              <a:tailEnd/>
            </a:ln>
          </p:spPr>
          <p:txBody>
            <a:bodyPr lIns="0" tIns="0" rIns="0" bIns="0" anchor="ctr" anchorCtr="1"/>
            <a:lstStyle/>
            <a:p>
              <a:pPr algn="ctr"/>
              <a:r>
                <a:rPr kumimoji="1" lang="en-US" altLang="zh-CN" sz="1600" b="1">
                  <a:solidFill>
                    <a:srgbClr val="008000"/>
                  </a:solidFill>
                  <a:latin typeface="Times New Roman" pitchFamily="18" charset="0"/>
                </a:rPr>
                <a:t>d</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0"/>
                                        <p:tgtEl>
                                          <p:spTgt spid="2"/>
                                        </p:tgtEl>
                                      </p:cBhvr>
                                    </p:animEffect>
                                  </p:childTnLst>
                                </p:cTn>
                              </p:par>
                            </p:childTnLst>
                          </p:cTn>
                        </p:par>
                        <p:par>
                          <p:cTn id="8" fill="hold">
                            <p:stCondLst>
                              <p:cond delay="5000"/>
                            </p:stCondLst>
                            <p:childTnLst>
                              <p:par>
                                <p:cTn id="9" presetID="10" presetClass="exit" presetSubtype="0" fill="hold" nodeType="afterEffect">
                                  <p:stCondLst>
                                    <p:cond delay="5000"/>
                                  </p:stCondLst>
                                  <p:childTnLst>
                                    <p:animEffect transition="out" filter="fade">
                                      <p:cBhvr>
                                        <p:cTn id="10" dur="5000"/>
                                        <p:tgtEl>
                                          <p:spTgt spid="2"/>
                                        </p:tgtEl>
                                      </p:cBhvr>
                                    </p:animEffect>
                                    <p:set>
                                      <p:cBhvr>
                                        <p:cTn id="11" dur="1" fill="hold">
                                          <p:stCondLst>
                                            <p:cond delay="49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1000125" y="274638"/>
            <a:ext cx="7215188" cy="1143000"/>
          </a:xfrm>
        </p:spPr>
        <p:txBody>
          <a:bodyPr/>
          <a:lstStyle/>
          <a:p>
            <a:pPr eaLnBrk="1" hangingPunct="1"/>
            <a:r>
              <a:rPr lang="zh-CN" altLang="en-US" smtClean="0"/>
              <a:t>二叉链表的基本操作</a:t>
            </a:r>
          </a:p>
        </p:txBody>
      </p:sp>
      <p:sp>
        <p:nvSpPr>
          <p:cNvPr id="36867" name="Rectangle 3"/>
          <p:cNvSpPr>
            <a:spLocks noGrp="1" noChangeArrowheads="1"/>
          </p:cNvSpPr>
          <p:nvPr>
            <p:ph idx="1"/>
          </p:nvPr>
        </p:nvSpPr>
        <p:spPr>
          <a:xfrm>
            <a:off x="1000125" y="1600200"/>
            <a:ext cx="7215188" cy="4525963"/>
          </a:xfrm>
        </p:spPr>
        <p:txBody>
          <a:bodyPr/>
          <a:lstStyle/>
          <a:p>
            <a:pPr eaLnBrk="1" hangingPunct="1">
              <a:buFont typeface="Wingdings" pitchFamily="2" charset="2"/>
              <a:buNone/>
            </a:pPr>
            <a:r>
              <a:rPr lang="en-US" altLang="zh-CN" smtClean="0">
                <a:solidFill>
                  <a:srgbClr val="006600"/>
                </a:solidFill>
                <a:sym typeface="Wingdings" pitchFamily="2" charset="2"/>
              </a:rPr>
              <a:t></a:t>
            </a:r>
            <a:r>
              <a:rPr lang="zh-CN" altLang="en-US" smtClean="0"/>
              <a:t>将二叉树</a:t>
            </a:r>
            <a:r>
              <a:rPr lang="en-US" altLang="zh-CN" smtClean="0"/>
              <a:t>T</a:t>
            </a:r>
            <a:r>
              <a:rPr lang="zh-CN" altLang="en-US" smtClean="0"/>
              <a:t>存入字符串</a:t>
            </a:r>
            <a:r>
              <a:rPr lang="en-US" altLang="zh-CN" smtClean="0"/>
              <a:t>Str[</a:t>
            </a:r>
            <a:r>
              <a:rPr lang="zh-CN" altLang="en-US" smtClean="0"/>
              <a:t> </a:t>
            </a:r>
            <a:r>
              <a:rPr lang="en-US" altLang="zh-CN" smtClean="0"/>
              <a:t>]</a:t>
            </a:r>
            <a:r>
              <a:rPr lang="zh-CN" altLang="en-US" smtClean="0"/>
              <a:t>：</a:t>
            </a:r>
          </a:p>
          <a:p>
            <a:pPr eaLnBrk="1" hangingPunct="1">
              <a:buFont typeface="Wingdings" pitchFamily="2" charset="2"/>
              <a:buChar char="Ø"/>
            </a:pPr>
            <a:r>
              <a:rPr lang="zh-CN" altLang="en-US" smtClean="0"/>
              <a:t> </a:t>
            </a:r>
            <a:r>
              <a:rPr lang="en-US" altLang="zh-CN" smtClean="0">
                <a:solidFill>
                  <a:srgbClr val="3333FF"/>
                </a:solidFill>
              </a:rPr>
              <a:t>1</a:t>
            </a:r>
            <a:r>
              <a:rPr lang="zh-CN" altLang="en-US" smtClean="0">
                <a:solidFill>
                  <a:srgbClr val="3333FF"/>
                </a:solidFill>
              </a:rPr>
              <a:t>个</a:t>
            </a:r>
            <a:r>
              <a:rPr lang="en-US" altLang="zh-CN" smtClean="0">
                <a:solidFill>
                  <a:srgbClr val="3333FF"/>
                </a:solidFill>
              </a:rPr>
              <a:t>data</a:t>
            </a:r>
            <a:r>
              <a:rPr lang="zh-CN" altLang="en-US" smtClean="0">
                <a:solidFill>
                  <a:srgbClr val="3333FF"/>
                </a:solidFill>
              </a:rPr>
              <a:t>域只含</a:t>
            </a:r>
            <a:r>
              <a:rPr lang="en-US" altLang="zh-CN" smtClean="0">
                <a:solidFill>
                  <a:srgbClr val="3333FF"/>
                </a:solidFill>
              </a:rPr>
              <a:t>1</a:t>
            </a:r>
            <a:r>
              <a:rPr lang="zh-CN" altLang="en-US" smtClean="0">
                <a:solidFill>
                  <a:srgbClr val="3333FF"/>
                </a:solidFill>
              </a:rPr>
              <a:t>个字母</a:t>
            </a:r>
            <a:r>
              <a:rPr lang="en-US" altLang="zh-CN" smtClean="0">
                <a:solidFill>
                  <a:srgbClr val="008000"/>
                </a:solidFill>
              </a:rPr>
              <a:t>(</a:t>
            </a:r>
            <a:r>
              <a:rPr lang="zh-CN" altLang="en-US" smtClean="0">
                <a:solidFill>
                  <a:srgbClr val="008000"/>
                </a:solidFill>
              </a:rPr>
              <a:t>或有效字符</a:t>
            </a:r>
            <a:r>
              <a:rPr lang="en-US" altLang="zh-CN" smtClean="0">
                <a:solidFill>
                  <a:srgbClr val="008000"/>
                </a:solidFill>
              </a:rPr>
              <a:t>)</a:t>
            </a:r>
            <a:r>
              <a:rPr lang="zh-CN" altLang="en-US" smtClean="0">
                <a:solidFill>
                  <a:srgbClr val="3333FF"/>
                </a:solidFill>
              </a:rPr>
              <a:t>：</a:t>
            </a:r>
          </a:p>
          <a:p>
            <a:pPr eaLnBrk="1" hangingPunct="1">
              <a:buFont typeface="Wingdings" pitchFamily="2" charset="2"/>
              <a:buNone/>
            </a:pPr>
            <a:r>
              <a:rPr lang="zh-CN" altLang="en-US" smtClean="0"/>
              <a:t>	</a:t>
            </a:r>
            <a:r>
              <a:rPr lang="en-US" altLang="zh-CN" smtClean="0"/>
              <a:t>1</a:t>
            </a:r>
            <a:r>
              <a:rPr lang="zh-CN" altLang="en-US" smtClean="0"/>
              <a:t>个字母表示结点。</a:t>
            </a:r>
          </a:p>
          <a:p>
            <a:pPr eaLnBrk="1" hangingPunct="1">
              <a:buFont typeface="Wingdings" pitchFamily="2" charset="2"/>
              <a:buChar char="Ø"/>
            </a:pPr>
            <a:r>
              <a:rPr lang="zh-CN" altLang="en-US" smtClean="0"/>
              <a:t> </a:t>
            </a:r>
            <a:r>
              <a:rPr lang="zh-CN" altLang="en-US" smtClean="0">
                <a:solidFill>
                  <a:srgbClr val="3333FF"/>
                </a:solidFill>
              </a:rPr>
              <a:t>左孩子和右孩子用</a:t>
            </a:r>
            <a:r>
              <a:rPr lang="en-US" altLang="zh-CN" smtClean="0">
                <a:solidFill>
                  <a:srgbClr val="3333FF"/>
                </a:solidFill>
              </a:rPr>
              <a:t>“</a:t>
            </a:r>
            <a:r>
              <a:rPr lang="zh-CN" altLang="en-US" smtClean="0">
                <a:solidFill>
                  <a:srgbClr val="C00000"/>
                </a:solidFill>
              </a:rPr>
              <a:t>，</a:t>
            </a:r>
            <a:r>
              <a:rPr lang="en-US" altLang="zh-CN" smtClean="0">
                <a:solidFill>
                  <a:srgbClr val="3333FF"/>
                </a:solidFill>
              </a:rPr>
              <a:t>”</a:t>
            </a:r>
            <a:r>
              <a:rPr lang="zh-CN" altLang="en-US" smtClean="0">
                <a:solidFill>
                  <a:srgbClr val="3333FF"/>
                </a:solidFill>
              </a:rPr>
              <a:t>分隔：</a:t>
            </a:r>
            <a:r>
              <a:rPr lang="en-US" altLang="zh-CN" smtClean="0"/>
              <a:t>(a, b)</a:t>
            </a:r>
          </a:p>
          <a:p>
            <a:pPr eaLnBrk="1" hangingPunct="1">
              <a:buFont typeface="Wingdings" pitchFamily="2" charset="2"/>
              <a:buNone/>
            </a:pPr>
            <a:r>
              <a:rPr lang="en-US" altLang="zh-CN" smtClean="0"/>
              <a:t>	(a)</a:t>
            </a:r>
            <a:r>
              <a:rPr lang="zh-CN" altLang="en-US" smtClean="0"/>
              <a:t>或</a:t>
            </a:r>
            <a:r>
              <a:rPr lang="en-US" altLang="zh-CN" smtClean="0"/>
              <a:t>(a,)</a:t>
            </a:r>
            <a:r>
              <a:rPr lang="zh-CN" altLang="en-US" smtClean="0"/>
              <a:t>表示只有左孩子；</a:t>
            </a:r>
          </a:p>
          <a:p>
            <a:pPr eaLnBrk="1" hangingPunct="1">
              <a:buFont typeface="Wingdings" pitchFamily="2" charset="2"/>
              <a:buNone/>
            </a:pPr>
            <a:r>
              <a:rPr lang="zh-CN" altLang="en-US" smtClean="0"/>
              <a:t>	</a:t>
            </a:r>
            <a:r>
              <a:rPr lang="en-US" altLang="zh-CN" smtClean="0"/>
              <a:t>(, b)</a:t>
            </a:r>
            <a:r>
              <a:rPr lang="zh-CN" altLang="en-US" smtClean="0"/>
              <a:t>表示只有右孩子。</a:t>
            </a:r>
          </a:p>
        </p:txBody>
      </p:sp>
      <p:sp>
        <p:nvSpPr>
          <p:cNvPr id="36868" name="灯片编号占位符 1"/>
          <p:cNvSpPr>
            <a:spLocks noGrp="1"/>
          </p:cNvSpPr>
          <p:nvPr>
            <p:ph type="sldNum" sz="quarter" idx="10"/>
          </p:nvPr>
        </p:nvSpPr>
        <p:spPr>
          <a:noFill/>
        </p:spPr>
        <p:txBody>
          <a:bodyPr/>
          <a:lstStyle/>
          <a:p>
            <a:fld id="{4F896CAF-279C-42AC-A2AC-47A976004CB9}" type="slidenum">
              <a:rPr lang="zh-CN" altLang="en-US" smtClean="0"/>
              <a:pPr/>
              <a:t>34</a:t>
            </a:fld>
            <a:endParaRPr lang="en-US" altLang="zh-CN" smtClean="0"/>
          </a:p>
        </p:txBody>
      </p:sp>
      <p:grpSp>
        <p:nvGrpSpPr>
          <p:cNvPr id="36869" name="Group 34"/>
          <p:cNvGrpSpPr>
            <a:grpSpLocks/>
          </p:cNvGrpSpPr>
          <p:nvPr/>
        </p:nvGrpSpPr>
        <p:grpSpPr bwMode="auto">
          <a:xfrm>
            <a:off x="5857875" y="4467225"/>
            <a:ext cx="2071688" cy="1462088"/>
            <a:chOff x="2835" y="1752"/>
            <a:chExt cx="2041" cy="1428"/>
          </a:xfrm>
        </p:grpSpPr>
        <p:sp>
          <p:nvSpPr>
            <p:cNvPr id="36870" name="Line 5"/>
            <p:cNvSpPr>
              <a:spLocks noChangeShapeType="1"/>
            </p:cNvSpPr>
            <p:nvPr/>
          </p:nvSpPr>
          <p:spPr bwMode="auto">
            <a:xfrm flipV="1">
              <a:off x="2925" y="2432"/>
              <a:ext cx="232" cy="227"/>
            </a:xfrm>
            <a:prstGeom prst="line">
              <a:avLst/>
            </a:prstGeom>
            <a:noFill/>
            <a:ln w="9525">
              <a:solidFill>
                <a:srgbClr val="000000"/>
              </a:solidFill>
              <a:round/>
              <a:headEnd/>
              <a:tailEnd/>
            </a:ln>
          </p:spPr>
          <p:txBody>
            <a:bodyPr lIns="0" tIns="0" rIns="0" bIns="0" anchor="ctr" anchorCtr="1"/>
            <a:lstStyle/>
            <a:p>
              <a:endParaRPr lang="zh-CN" altLang="en-US"/>
            </a:p>
          </p:txBody>
        </p:sp>
        <p:sp>
          <p:nvSpPr>
            <p:cNvPr id="36871" name="Line 6"/>
            <p:cNvSpPr>
              <a:spLocks noChangeShapeType="1"/>
            </p:cNvSpPr>
            <p:nvPr/>
          </p:nvSpPr>
          <p:spPr bwMode="auto">
            <a:xfrm flipV="1">
              <a:off x="3302" y="1933"/>
              <a:ext cx="394" cy="380"/>
            </a:xfrm>
            <a:prstGeom prst="line">
              <a:avLst/>
            </a:prstGeom>
            <a:noFill/>
            <a:ln w="9525">
              <a:solidFill>
                <a:srgbClr val="000000"/>
              </a:solidFill>
              <a:round/>
              <a:headEnd/>
              <a:tailEnd/>
            </a:ln>
          </p:spPr>
          <p:txBody>
            <a:bodyPr lIns="0" tIns="0" rIns="0" bIns="0" anchor="ctr" anchorCtr="1"/>
            <a:lstStyle/>
            <a:p>
              <a:endParaRPr lang="zh-CN" altLang="en-US"/>
            </a:p>
          </p:txBody>
        </p:sp>
        <p:sp>
          <p:nvSpPr>
            <p:cNvPr id="36872" name="Line 7"/>
            <p:cNvSpPr>
              <a:spLocks noChangeShapeType="1"/>
            </p:cNvSpPr>
            <p:nvPr/>
          </p:nvSpPr>
          <p:spPr bwMode="auto">
            <a:xfrm flipH="1" flipV="1">
              <a:off x="3849" y="1925"/>
              <a:ext cx="430" cy="303"/>
            </a:xfrm>
            <a:prstGeom prst="line">
              <a:avLst/>
            </a:prstGeom>
            <a:noFill/>
            <a:ln w="9525">
              <a:solidFill>
                <a:srgbClr val="000000"/>
              </a:solidFill>
              <a:round/>
              <a:headEnd/>
              <a:tailEnd/>
            </a:ln>
          </p:spPr>
          <p:txBody>
            <a:bodyPr lIns="0" tIns="0" rIns="0" bIns="0" anchor="ctr" anchorCtr="1"/>
            <a:lstStyle/>
            <a:p>
              <a:endParaRPr lang="zh-CN" altLang="en-US"/>
            </a:p>
          </p:txBody>
        </p:sp>
        <p:sp>
          <p:nvSpPr>
            <p:cNvPr id="36873" name="Line 8"/>
            <p:cNvSpPr>
              <a:spLocks noChangeShapeType="1"/>
            </p:cNvSpPr>
            <p:nvPr/>
          </p:nvSpPr>
          <p:spPr bwMode="auto">
            <a:xfrm flipH="1" flipV="1">
              <a:off x="4441" y="2319"/>
              <a:ext cx="304" cy="343"/>
            </a:xfrm>
            <a:prstGeom prst="line">
              <a:avLst/>
            </a:prstGeom>
            <a:noFill/>
            <a:ln w="9525">
              <a:solidFill>
                <a:srgbClr val="000000"/>
              </a:solidFill>
              <a:round/>
              <a:headEnd/>
              <a:tailEnd/>
            </a:ln>
          </p:spPr>
          <p:txBody>
            <a:bodyPr lIns="0" tIns="0" rIns="0" bIns="0" anchor="ctr" anchorCtr="1"/>
            <a:lstStyle/>
            <a:p>
              <a:endParaRPr lang="zh-CN" altLang="en-US"/>
            </a:p>
          </p:txBody>
        </p:sp>
        <p:sp>
          <p:nvSpPr>
            <p:cNvPr id="36874" name="Line 9"/>
            <p:cNvSpPr>
              <a:spLocks noChangeShapeType="1"/>
            </p:cNvSpPr>
            <p:nvPr/>
          </p:nvSpPr>
          <p:spPr bwMode="auto">
            <a:xfrm flipV="1">
              <a:off x="4093" y="2319"/>
              <a:ext cx="261" cy="302"/>
            </a:xfrm>
            <a:prstGeom prst="line">
              <a:avLst/>
            </a:prstGeom>
            <a:noFill/>
            <a:ln w="9525">
              <a:solidFill>
                <a:srgbClr val="000000"/>
              </a:solidFill>
              <a:round/>
              <a:headEnd/>
              <a:tailEnd/>
            </a:ln>
          </p:spPr>
          <p:txBody>
            <a:bodyPr lIns="0" tIns="0" rIns="0" bIns="0" anchor="ctr" anchorCtr="1"/>
            <a:lstStyle/>
            <a:p>
              <a:endParaRPr lang="zh-CN" altLang="en-US"/>
            </a:p>
          </p:txBody>
        </p:sp>
        <p:sp>
          <p:nvSpPr>
            <p:cNvPr id="36875" name="Line 10"/>
            <p:cNvSpPr>
              <a:spLocks noChangeShapeType="1"/>
            </p:cNvSpPr>
            <p:nvPr/>
          </p:nvSpPr>
          <p:spPr bwMode="auto">
            <a:xfrm flipH="1" flipV="1">
              <a:off x="3223" y="2340"/>
              <a:ext cx="261" cy="322"/>
            </a:xfrm>
            <a:prstGeom prst="line">
              <a:avLst/>
            </a:prstGeom>
            <a:noFill/>
            <a:ln w="9525">
              <a:solidFill>
                <a:srgbClr val="000000"/>
              </a:solidFill>
              <a:round/>
              <a:headEnd/>
              <a:tailEnd/>
            </a:ln>
          </p:spPr>
          <p:txBody>
            <a:bodyPr lIns="0" tIns="0" rIns="0" bIns="0" anchor="ctr" anchorCtr="1"/>
            <a:lstStyle/>
            <a:p>
              <a:endParaRPr lang="zh-CN" altLang="en-US"/>
            </a:p>
          </p:txBody>
        </p:sp>
        <p:sp>
          <p:nvSpPr>
            <p:cNvPr id="36876" name="Line 11"/>
            <p:cNvSpPr>
              <a:spLocks noChangeShapeType="1"/>
            </p:cNvSpPr>
            <p:nvPr/>
          </p:nvSpPr>
          <p:spPr bwMode="auto">
            <a:xfrm flipV="1">
              <a:off x="3745" y="2726"/>
              <a:ext cx="261" cy="345"/>
            </a:xfrm>
            <a:prstGeom prst="line">
              <a:avLst/>
            </a:prstGeom>
            <a:noFill/>
            <a:ln w="9525">
              <a:solidFill>
                <a:srgbClr val="000000"/>
              </a:solidFill>
              <a:round/>
              <a:headEnd/>
              <a:tailEnd/>
            </a:ln>
          </p:spPr>
          <p:txBody>
            <a:bodyPr lIns="0" tIns="0" rIns="0" bIns="0" anchor="ctr" anchorCtr="1"/>
            <a:lstStyle/>
            <a:p>
              <a:endParaRPr lang="zh-CN" altLang="en-US"/>
            </a:p>
          </p:txBody>
        </p:sp>
        <p:sp>
          <p:nvSpPr>
            <p:cNvPr id="13" name="Oval 15"/>
            <p:cNvSpPr>
              <a:spLocks noChangeArrowheads="1"/>
            </p:cNvSpPr>
            <p:nvPr/>
          </p:nvSpPr>
          <p:spPr bwMode="auto">
            <a:xfrm>
              <a:off x="3658" y="1752"/>
              <a:ext cx="217" cy="217"/>
            </a:xfrm>
            <a:prstGeom prst="ellipse">
              <a:avLst/>
            </a:prstGeom>
            <a:solidFill>
              <a:srgbClr val="FFFFFF"/>
            </a:solidFill>
            <a:ln w="9525">
              <a:solidFill>
                <a:srgbClr val="000000"/>
              </a:solidFill>
              <a:round/>
              <a:headEnd/>
              <a:tailEnd/>
            </a:ln>
          </p:spPr>
          <p:txBody>
            <a:bodyPr lIns="0" tIns="0" rIns="0" bIns="0" anchor="ctr" anchorCtr="1"/>
            <a:lstStyle/>
            <a:p>
              <a:pPr algn="r">
                <a:lnSpc>
                  <a:spcPct val="85000"/>
                </a:lnSpc>
                <a:defRPr/>
              </a:pPr>
              <a:r>
                <a:rPr kumimoji="1" lang="en-US" altLang="zh-CN" sz="1600" b="1" dirty="0">
                  <a:latin typeface="+mn-lt"/>
                  <a:ea typeface="黑体" pitchFamily="2" charset="-122"/>
                </a:rPr>
                <a:t>A</a:t>
              </a:r>
            </a:p>
          </p:txBody>
        </p:sp>
        <p:sp>
          <p:nvSpPr>
            <p:cNvPr id="36878" name="Oval 16"/>
            <p:cNvSpPr>
              <a:spLocks noChangeArrowheads="1"/>
            </p:cNvSpPr>
            <p:nvPr/>
          </p:nvSpPr>
          <p:spPr bwMode="auto">
            <a:xfrm>
              <a:off x="3117" y="2262"/>
              <a:ext cx="217" cy="216"/>
            </a:xfrm>
            <a:prstGeom prst="ellipse">
              <a:avLst/>
            </a:prstGeom>
            <a:solidFill>
              <a:srgbClr val="FFFFFF"/>
            </a:solidFill>
            <a:ln w="9525">
              <a:solidFill>
                <a:srgbClr val="000000"/>
              </a:solidFill>
              <a:round/>
              <a:headEnd/>
              <a:tailEnd/>
            </a:ln>
          </p:spPr>
          <p:txBody>
            <a:bodyPr lIns="0" tIns="0" rIns="0" bIns="0" anchor="ctr" anchorCtr="1"/>
            <a:lstStyle/>
            <a:p>
              <a:pPr algn="ctr"/>
              <a:r>
                <a:rPr kumimoji="1" lang="en-US" altLang="zh-CN" sz="1600" b="1">
                  <a:solidFill>
                    <a:srgbClr val="0099CC"/>
                  </a:solidFill>
                  <a:latin typeface="Times New Roman" pitchFamily="18" charset="0"/>
                </a:rPr>
                <a:t>B</a:t>
              </a:r>
              <a:endParaRPr kumimoji="1" lang="zh-CN" altLang="en-US" sz="1600" b="1">
                <a:solidFill>
                  <a:srgbClr val="0099CC"/>
                </a:solidFill>
                <a:latin typeface="Times New Roman" pitchFamily="18" charset="0"/>
              </a:endParaRPr>
            </a:p>
          </p:txBody>
        </p:sp>
        <p:sp>
          <p:nvSpPr>
            <p:cNvPr id="36879" name="Oval 17"/>
            <p:cNvSpPr>
              <a:spLocks noChangeArrowheads="1"/>
            </p:cNvSpPr>
            <p:nvPr/>
          </p:nvSpPr>
          <p:spPr bwMode="auto">
            <a:xfrm>
              <a:off x="4267" y="2191"/>
              <a:ext cx="217" cy="216"/>
            </a:xfrm>
            <a:prstGeom prst="ellipse">
              <a:avLst/>
            </a:prstGeom>
            <a:solidFill>
              <a:srgbClr val="FFFFFF"/>
            </a:solidFill>
            <a:ln w="9525">
              <a:solidFill>
                <a:srgbClr val="000000"/>
              </a:solidFill>
              <a:round/>
              <a:headEnd/>
              <a:tailEnd/>
            </a:ln>
          </p:spPr>
          <p:txBody>
            <a:bodyPr lIns="0" tIns="0" rIns="0" bIns="0" anchor="ctr" anchorCtr="1"/>
            <a:lstStyle/>
            <a:p>
              <a:pPr algn="ctr"/>
              <a:r>
                <a:rPr kumimoji="1" lang="en-US" altLang="zh-CN" sz="1600" b="1">
                  <a:solidFill>
                    <a:srgbClr val="0000FF"/>
                  </a:solidFill>
                  <a:latin typeface="Times New Roman" pitchFamily="18" charset="0"/>
                </a:rPr>
                <a:t>C</a:t>
              </a:r>
              <a:endParaRPr kumimoji="1" lang="zh-CN" altLang="en-US" sz="1600" b="1">
                <a:solidFill>
                  <a:srgbClr val="0000FF"/>
                </a:solidFill>
                <a:latin typeface="Times New Roman" pitchFamily="18" charset="0"/>
              </a:endParaRPr>
            </a:p>
          </p:txBody>
        </p:sp>
        <p:sp>
          <p:nvSpPr>
            <p:cNvPr id="36880" name="Oval 18"/>
            <p:cNvSpPr>
              <a:spLocks noChangeArrowheads="1"/>
            </p:cNvSpPr>
            <p:nvPr/>
          </p:nvSpPr>
          <p:spPr bwMode="auto">
            <a:xfrm>
              <a:off x="2835" y="2568"/>
              <a:ext cx="218" cy="216"/>
            </a:xfrm>
            <a:prstGeom prst="ellipse">
              <a:avLst/>
            </a:prstGeom>
            <a:solidFill>
              <a:srgbClr val="FFFFFF"/>
            </a:solidFill>
            <a:ln w="9525">
              <a:solidFill>
                <a:srgbClr val="000000"/>
              </a:solidFill>
              <a:round/>
              <a:headEnd/>
              <a:tailEnd/>
            </a:ln>
          </p:spPr>
          <p:txBody>
            <a:bodyPr lIns="0" tIns="0" rIns="0" bIns="0" anchor="ctr" anchorCtr="1"/>
            <a:lstStyle/>
            <a:p>
              <a:pPr algn="ctr"/>
              <a:r>
                <a:rPr kumimoji="1" lang="en-US" altLang="zh-CN" sz="1600" b="1">
                  <a:solidFill>
                    <a:srgbClr val="0099CC"/>
                  </a:solidFill>
                  <a:latin typeface="Times New Roman" pitchFamily="18" charset="0"/>
                </a:rPr>
                <a:t>a</a:t>
              </a:r>
            </a:p>
          </p:txBody>
        </p:sp>
        <p:sp>
          <p:nvSpPr>
            <p:cNvPr id="36881" name="Oval 19"/>
            <p:cNvSpPr>
              <a:spLocks noChangeArrowheads="1"/>
            </p:cNvSpPr>
            <p:nvPr/>
          </p:nvSpPr>
          <p:spPr bwMode="auto">
            <a:xfrm>
              <a:off x="3397" y="2577"/>
              <a:ext cx="217" cy="216"/>
            </a:xfrm>
            <a:prstGeom prst="ellipse">
              <a:avLst/>
            </a:prstGeom>
            <a:solidFill>
              <a:srgbClr val="FFFFFF"/>
            </a:solidFill>
            <a:ln w="9525">
              <a:solidFill>
                <a:srgbClr val="000000"/>
              </a:solidFill>
              <a:round/>
              <a:headEnd/>
              <a:tailEnd/>
            </a:ln>
          </p:spPr>
          <p:txBody>
            <a:bodyPr lIns="0" tIns="0" rIns="0" bIns="0" anchor="ctr" anchorCtr="1"/>
            <a:lstStyle/>
            <a:p>
              <a:pPr algn="ctr"/>
              <a:r>
                <a:rPr kumimoji="1" lang="en-US" altLang="zh-CN" sz="1600" b="1">
                  <a:solidFill>
                    <a:srgbClr val="0099CC"/>
                  </a:solidFill>
                  <a:latin typeface="Times New Roman" pitchFamily="18" charset="0"/>
                </a:rPr>
                <a:t>b</a:t>
              </a:r>
            </a:p>
          </p:txBody>
        </p:sp>
        <p:sp>
          <p:nvSpPr>
            <p:cNvPr id="36882" name="Oval 20"/>
            <p:cNvSpPr>
              <a:spLocks noChangeArrowheads="1"/>
            </p:cNvSpPr>
            <p:nvPr/>
          </p:nvSpPr>
          <p:spPr bwMode="auto">
            <a:xfrm>
              <a:off x="3919" y="2577"/>
              <a:ext cx="217" cy="216"/>
            </a:xfrm>
            <a:prstGeom prst="ellipse">
              <a:avLst/>
            </a:prstGeom>
            <a:solidFill>
              <a:srgbClr val="FFFFFF"/>
            </a:solidFill>
            <a:ln w="9525">
              <a:solidFill>
                <a:srgbClr val="000000"/>
              </a:solidFill>
              <a:round/>
              <a:headEnd/>
              <a:tailEnd/>
            </a:ln>
          </p:spPr>
          <p:txBody>
            <a:bodyPr lIns="0" tIns="0" rIns="0" bIns="0" anchor="ctr" anchorCtr="1"/>
            <a:lstStyle/>
            <a:p>
              <a:pPr algn="ctr"/>
              <a:r>
                <a:rPr kumimoji="1" lang="en-US" altLang="zh-CN" sz="1600" b="1">
                  <a:solidFill>
                    <a:srgbClr val="008000"/>
                  </a:solidFill>
                  <a:latin typeface="Times New Roman" pitchFamily="18" charset="0"/>
                </a:rPr>
                <a:t>D</a:t>
              </a:r>
              <a:endParaRPr kumimoji="1" lang="zh-CN" altLang="en-US" sz="1600" b="1">
                <a:solidFill>
                  <a:srgbClr val="008000"/>
                </a:solidFill>
                <a:latin typeface="Times New Roman" pitchFamily="18" charset="0"/>
              </a:endParaRPr>
            </a:p>
          </p:txBody>
        </p:sp>
        <p:sp>
          <p:nvSpPr>
            <p:cNvPr id="36883" name="Oval 21"/>
            <p:cNvSpPr>
              <a:spLocks noChangeArrowheads="1"/>
            </p:cNvSpPr>
            <p:nvPr/>
          </p:nvSpPr>
          <p:spPr bwMode="auto">
            <a:xfrm>
              <a:off x="4658" y="2577"/>
              <a:ext cx="218" cy="216"/>
            </a:xfrm>
            <a:prstGeom prst="ellipse">
              <a:avLst/>
            </a:prstGeom>
            <a:solidFill>
              <a:srgbClr val="FFFFFF"/>
            </a:solidFill>
            <a:ln w="9525">
              <a:solidFill>
                <a:srgbClr val="000000"/>
              </a:solidFill>
              <a:round/>
              <a:headEnd/>
              <a:tailEnd/>
            </a:ln>
          </p:spPr>
          <p:txBody>
            <a:bodyPr lIns="0" tIns="0" rIns="0" bIns="0" anchor="ctr" anchorCtr="1"/>
            <a:lstStyle/>
            <a:p>
              <a:pPr algn="ctr"/>
              <a:r>
                <a:rPr kumimoji="1" lang="en-US" altLang="zh-CN" sz="1600" b="1">
                  <a:solidFill>
                    <a:srgbClr val="0000FF"/>
                  </a:solidFill>
                  <a:latin typeface="Times New Roman" pitchFamily="18" charset="0"/>
                </a:rPr>
                <a:t>c</a:t>
              </a:r>
            </a:p>
          </p:txBody>
        </p:sp>
        <p:sp>
          <p:nvSpPr>
            <p:cNvPr id="36884" name="Oval 23"/>
            <p:cNvSpPr>
              <a:spLocks noChangeArrowheads="1"/>
            </p:cNvSpPr>
            <p:nvPr/>
          </p:nvSpPr>
          <p:spPr bwMode="auto">
            <a:xfrm>
              <a:off x="3614" y="2963"/>
              <a:ext cx="218" cy="217"/>
            </a:xfrm>
            <a:prstGeom prst="ellipse">
              <a:avLst/>
            </a:prstGeom>
            <a:solidFill>
              <a:srgbClr val="FFFFFF"/>
            </a:solidFill>
            <a:ln w="9525">
              <a:solidFill>
                <a:srgbClr val="000000"/>
              </a:solidFill>
              <a:round/>
              <a:headEnd/>
              <a:tailEnd/>
            </a:ln>
          </p:spPr>
          <p:txBody>
            <a:bodyPr lIns="0" tIns="0" rIns="0" bIns="0" anchor="ctr" anchorCtr="1"/>
            <a:lstStyle/>
            <a:p>
              <a:pPr algn="ctr"/>
              <a:r>
                <a:rPr kumimoji="1" lang="en-US" altLang="zh-CN" sz="1600" b="1">
                  <a:solidFill>
                    <a:srgbClr val="008000"/>
                  </a:solidFill>
                  <a:latin typeface="Times New Roman" pitchFamily="18" charset="0"/>
                </a:rPr>
                <a:t>d</a:t>
              </a:r>
            </a:p>
          </p:txBody>
        </p:sp>
      </p:gr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1000125" y="274638"/>
            <a:ext cx="7215188" cy="1143000"/>
          </a:xfrm>
        </p:spPr>
        <p:txBody>
          <a:bodyPr/>
          <a:lstStyle/>
          <a:p>
            <a:pPr eaLnBrk="1" hangingPunct="1"/>
            <a:r>
              <a:rPr lang="zh-CN" altLang="en-US" smtClean="0"/>
              <a:t>二叉链表的基本操作</a:t>
            </a:r>
          </a:p>
        </p:txBody>
      </p:sp>
      <p:sp>
        <p:nvSpPr>
          <p:cNvPr id="37892" name="Rectangle 3"/>
          <p:cNvSpPr>
            <a:spLocks noGrp="1" noChangeArrowheads="1"/>
          </p:cNvSpPr>
          <p:nvPr>
            <p:ph idx="1"/>
          </p:nvPr>
        </p:nvSpPr>
        <p:spPr>
          <a:xfrm>
            <a:off x="1000125" y="1600200"/>
            <a:ext cx="7215188" cy="4525963"/>
          </a:xfrm>
        </p:spPr>
        <p:txBody>
          <a:bodyPr/>
          <a:lstStyle/>
          <a:p>
            <a:pPr marL="450850" indent="-450850" eaLnBrk="1" hangingPunct="1">
              <a:buFont typeface="Wingdings" pitchFamily="2" charset="2"/>
              <a:buNone/>
            </a:pPr>
            <a:r>
              <a:rPr lang="en-US" altLang="zh-CN" smtClean="0"/>
              <a:t>	</a:t>
            </a:r>
            <a:r>
              <a:rPr lang="zh-CN" altLang="en-US" smtClean="0">
                <a:solidFill>
                  <a:srgbClr val="006600"/>
                </a:solidFill>
              </a:rPr>
              <a:t>分析：</a:t>
            </a:r>
            <a:endParaRPr lang="en-US" altLang="zh-CN" smtClean="0">
              <a:solidFill>
                <a:srgbClr val="006600"/>
              </a:solidFill>
            </a:endParaRPr>
          </a:p>
          <a:p>
            <a:pPr marL="450850" indent="-450850" eaLnBrk="1" hangingPunct="1">
              <a:buFont typeface="Wingdings" pitchFamily="2" charset="2"/>
              <a:buChar char="ð"/>
            </a:pPr>
            <a:r>
              <a:rPr lang="zh-CN" altLang="en-US" smtClean="0"/>
              <a:t>由一个字母表示一个结点：</a:t>
            </a:r>
          </a:p>
          <a:p>
            <a:pPr marL="450850" indent="-450850" eaLnBrk="1" hangingPunct="1">
              <a:buFont typeface="Wingdings" pitchFamily="2" charset="2"/>
              <a:buNone/>
            </a:pPr>
            <a:r>
              <a:rPr lang="en-US" altLang="zh-CN" smtClean="0">
                <a:solidFill>
                  <a:srgbClr val="0000FF"/>
                </a:solidFill>
              </a:rPr>
              <a:t>	T</a:t>
            </a:r>
            <a:r>
              <a:rPr lang="zh-CN" altLang="en-US" smtClean="0">
                <a:solidFill>
                  <a:srgbClr val="0000FF"/>
                </a:solidFill>
              </a:rPr>
              <a:t>中的结点数</a:t>
            </a:r>
            <a:r>
              <a:rPr lang="en-US" altLang="zh-CN" smtClean="0"/>
              <a:t>=</a:t>
            </a:r>
            <a:r>
              <a:rPr lang="zh-CN" altLang="en-US" smtClean="0">
                <a:solidFill>
                  <a:srgbClr val="0000FF"/>
                </a:solidFill>
              </a:rPr>
              <a:t>字符串中字母的个数</a:t>
            </a:r>
          </a:p>
          <a:p>
            <a:pPr marL="450850" indent="-450850" eaLnBrk="1" hangingPunct="1">
              <a:buFont typeface="Wingdings" pitchFamily="2" charset="2"/>
              <a:buChar char="ð"/>
            </a:pPr>
            <a:r>
              <a:rPr lang="zh-CN" altLang="en-US" smtClean="0"/>
              <a:t>读入字符时，遇到</a:t>
            </a:r>
            <a:r>
              <a:rPr lang="en-US" altLang="zh-CN" smtClean="0"/>
              <a:t>1</a:t>
            </a:r>
            <a:r>
              <a:rPr lang="zh-CN" altLang="en-US" smtClean="0"/>
              <a:t>个字母建立</a:t>
            </a:r>
            <a:r>
              <a:rPr lang="en-US" altLang="zh-CN" smtClean="0"/>
              <a:t>1</a:t>
            </a:r>
            <a:r>
              <a:rPr lang="zh-CN" altLang="en-US" smtClean="0"/>
              <a:t>个结点，</a:t>
            </a:r>
            <a:endParaRPr lang="en-US" altLang="zh-CN" smtClean="0"/>
          </a:p>
          <a:p>
            <a:pPr marL="450850" indent="-450850" eaLnBrk="1" hangingPunct="1">
              <a:buFont typeface="Wingdings" pitchFamily="2" charset="2"/>
              <a:buNone/>
            </a:pPr>
            <a:r>
              <a:rPr lang="en-US" altLang="zh-CN" smtClean="0"/>
              <a:t>	</a:t>
            </a:r>
            <a:r>
              <a:rPr lang="zh-CN" altLang="en-US" smtClean="0"/>
              <a:t>遇到“</a:t>
            </a:r>
            <a:r>
              <a:rPr lang="en-US" altLang="zh-CN" smtClean="0">
                <a:solidFill>
                  <a:srgbClr val="CC0000"/>
                </a:solidFill>
              </a:rPr>
              <a:t>, </a:t>
            </a:r>
            <a:r>
              <a:rPr lang="zh-CN" altLang="en-US" smtClean="0">
                <a:solidFill>
                  <a:srgbClr val="CC0000"/>
                </a:solidFill>
              </a:rPr>
              <a:t>字母</a:t>
            </a:r>
            <a:r>
              <a:rPr lang="zh-CN" altLang="en-US" smtClean="0"/>
              <a:t>”组合的链入右孩子树，</a:t>
            </a:r>
            <a:endParaRPr lang="en-US" altLang="zh-CN" smtClean="0"/>
          </a:p>
          <a:p>
            <a:pPr marL="450850" indent="-450850" eaLnBrk="1" hangingPunct="1">
              <a:buFont typeface="Wingdings" pitchFamily="2" charset="2"/>
              <a:buNone/>
            </a:pPr>
            <a:r>
              <a:rPr lang="en-US" altLang="zh-CN" smtClean="0"/>
              <a:t>	</a:t>
            </a:r>
            <a:r>
              <a:rPr lang="zh-CN" altLang="en-US" smtClean="0"/>
              <a:t>否则链入左孩子树。</a:t>
            </a:r>
          </a:p>
        </p:txBody>
      </p:sp>
      <p:sp>
        <p:nvSpPr>
          <p:cNvPr id="2" name="灯片编号占位符 1"/>
          <p:cNvSpPr>
            <a:spLocks noGrp="1"/>
          </p:cNvSpPr>
          <p:nvPr>
            <p:ph type="sldNum" sz="quarter" idx="10"/>
          </p:nvPr>
        </p:nvSpPr>
        <p:spPr>
          <a:noFill/>
        </p:spPr>
        <p:txBody>
          <a:bodyPr/>
          <a:lstStyle/>
          <a:p>
            <a:fld id="{52C3F6AC-67FE-45EE-B669-50E86D0251D9}" type="slidenum">
              <a:rPr lang="zh-CN" altLang="en-US" smtClean="0"/>
              <a:pPr/>
              <a:t>35</a:t>
            </a:fld>
            <a:endParaRPr lang="en-US" altLang="zh-CN" smtClean="0"/>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1000125" y="274638"/>
            <a:ext cx="7215188" cy="1143000"/>
          </a:xfrm>
        </p:spPr>
        <p:txBody>
          <a:bodyPr/>
          <a:lstStyle/>
          <a:p>
            <a:pPr eaLnBrk="1" hangingPunct="1"/>
            <a:r>
              <a:rPr lang="zh-CN" altLang="en-US" smtClean="0"/>
              <a:t>二叉链表的基本操作</a:t>
            </a:r>
          </a:p>
        </p:txBody>
      </p:sp>
      <p:sp>
        <p:nvSpPr>
          <p:cNvPr id="38915" name="灯片编号占位符 1"/>
          <p:cNvSpPr>
            <a:spLocks noGrp="1"/>
          </p:cNvSpPr>
          <p:nvPr>
            <p:ph type="sldNum" sz="quarter" idx="10"/>
          </p:nvPr>
        </p:nvSpPr>
        <p:spPr>
          <a:noFill/>
        </p:spPr>
        <p:txBody>
          <a:bodyPr/>
          <a:lstStyle/>
          <a:p>
            <a:fld id="{82C99638-648E-4418-8905-063B8F521210}" type="slidenum">
              <a:rPr lang="zh-CN" altLang="en-US" smtClean="0"/>
              <a:pPr/>
              <a:t>36</a:t>
            </a:fld>
            <a:endParaRPr lang="en-US" altLang="zh-CN" smtClean="0"/>
          </a:p>
        </p:txBody>
      </p:sp>
      <p:grpSp>
        <p:nvGrpSpPr>
          <p:cNvPr id="38916" name="组合 46"/>
          <p:cNvGrpSpPr>
            <a:grpSpLocks/>
          </p:cNvGrpSpPr>
          <p:nvPr/>
        </p:nvGrpSpPr>
        <p:grpSpPr bwMode="auto">
          <a:xfrm>
            <a:off x="1571604" y="1428750"/>
            <a:ext cx="4857769" cy="4500563"/>
            <a:chOff x="1785900" y="1214422"/>
            <a:chExt cx="4857802" cy="4500578"/>
          </a:xfrm>
        </p:grpSpPr>
        <p:sp>
          <p:nvSpPr>
            <p:cNvPr id="7" name="矩形 6"/>
            <p:cNvSpPr/>
            <p:nvPr/>
          </p:nvSpPr>
          <p:spPr bwMode="auto">
            <a:xfrm>
              <a:off x="3040053" y="1643048"/>
              <a:ext cx="1933588" cy="40640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000" b="1" kern="0" dirty="0" err="1">
                  <a:solidFill>
                    <a:schemeClr val="tx1"/>
                  </a:solidFill>
                  <a:ea typeface="楷体" pitchFamily="49" charset="-122"/>
                </a:rPr>
                <a:t>ch</a:t>
              </a:r>
              <a:r>
                <a:rPr lang="en-US" altLang="zh-CN" sz="2000" b="1" kern="0" dirty="0">
                  <a:solidFill>
                    <a:schemeClr val="tx1"/>
                  </a:solidFill>
                  <a:ea typeface="楷体" pitchFamily="49" charset="-122"/>
                </a:rPr>
                <a:t>=</a:t>
              </a:r>
              <a:r>
                <a:rPr lang="en-US" altLang="zh-CN" sz="2000" b="1" kern="0" dirty="0" err="1">
                  <a:solidFill>
                    <a:schemeClr val="tx1"/>
                  </a:solidFill>
                  <a:ea typeface="楷体" pitchFamily="49" charset="-122"/>
                </a:rPr>
                <a:t>Str</a:t>
              </a:r>
              <a:r>
                <a:rPr lang="en-US" altLang="zh-CN" sz="2000" b="1" kern="0" dirty="0">
                  <a:solidFill>
                    <a:schemeClr val="tx1"/>
                  </a:solidFill>
                  <a:ea typeface="楷体" pitchFamily="49" charset="-122"/>
                </a:rPr>
                <a:t>[</a:t>
              </a:r>
              <a:r>
                <a:rPr lang="en-US" altLang="zh-CN" sz="2000" b="1" kern="0" dirty="0">
                  <a:solidFill>
                    <a:srgbClr val="FF0000"/>
                  </a:solidFill>
                  <a:ea typeface="楷体" pitchFamily="49" charset="-122"/>
                </a:rPr>
                <a:t>k</a:t>
              </a:r>
              <a:r>
                <a:rPr lang="en-US" altLang="zh-CN" sz="2000" b="1" kern="0" dirty="0">
                  <a:solidFill>
                    <a:schemeClr val="tx1"/>
                  </a:solidFill>
                  <a:ea typeface="楷体" pitchFamily="49" charset="-122"/>
                </a:rPr>
                <a:t>];</a:t>
              </a:r>
              <a:endParaRPr lang="zh-CN" altLang="en-US" sz="2000" dirty="0"/>
            </a:p>
          </p:txBody>
        </p:sp>
        <p:sp>
          <p:nvSpPr>
            <p:cNvPr id="8" name="菱形 7"/>
            <p:cNvSpPr/>
            <p:nvPr/>
          </p:nvSpPr>
          <p:spPr bwMode="auto">
            <a:xfrm>
              <a:off x="3160703" y="2212963"/>
              <a:ext cx="1692286" cy="814390"/>
            </a:xfrm>
            <a:prstGeom prst="diamond">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US" altLang="zh-CN" b="1" kern="0" dirty="0" err="1">
                  <a:solidFill>
                    <a:schemeClr val="tx1"/>
                  </a:solidFill>
                  <a:ea typeface="楷体" pitchFamily="49" charset="-122"/>
                </a:rPr>
                <a:t>ch</a:t>
              </a:r>
              <a:r>
                <a:rPr lang="zh-CN" altLang="en-US" b="1" kern="0" dirty="0">
                  <a:solidFill>
                    <a:schemeClr val="tx1"/>
                  </a:solidFill>
                  <a:ea typeface="楷体" pitchFamily="49" charset="-122"/>
                </a:rPr>
                <a:t>是</a:t>
              </a:r>
              <a:endParaRPr lang="en-US" altLang="zh-CN" b="1" kern="0" dirty="0">
                <a:solidFill>
                  <a:schemeClr val="tx1"/>
                </a:solidFill>
                <a:ea typeface="楷体" pitchFamily="49" charset="-122"/>
              </a:endParaRPr>
            </a:p>
            <a:p>
              <a:pPr algn="ctr">
                <a:defRPr/>
              </a:pPr>
              <a:r>
                <a:rPr lang="zh-CN" altLang="en-US" b="1" kern="0" dirty="0">
                  <a:solidFill>
                    <a:schemeClr val="tx1"/>
                  </a:solidFill>
                  <a:ea typeface="楷体" pitchFamily="49" charset="-122"/>
                </a:rPr>
                <a:t>字母</a:t>
              </a:r>
              <a:r>
                <a:rPr lang="en-US" altLang="zh-CN" b="1" kern="0" dirty="0">
                  <a:solidFill>
                    <a:schemeClr val="tx1"/>
                  </a:solidFill>
                  <a:ea typeface="楷体" pitchFamily="49" charset="-122"/>
                </a:rPr>
                <a:t>?</a:t>
              </a:r>
              <a:endParaRPr lang="zh-CN" altLang="en-US" b="1" kern="0" dirty="0" err="1">
                <a:solidFill>
                  <a:schemeClr val="tx1"/>
                </a:solidFill>
                <a:ea typeface="楷体" pitchFamily="49" charset="-122"/>
              </a:endParaRPr>
            </a:p>
          </p:txBody>
        </p:sp>
        <p:sp>
          <p:nvSpPr>
            <p:cNvPr id="9" name="矩形 8"/>
            <p:cNvSpPr/>
            <p:nvPr/>
          </p:nvSpPr>
          <p:spPr bwMode="auto">
            <a:xfrm>
              <a:off x="2919402" y="3189279"/>
              <a:ext cx="2174890" cy="407989"/>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b="1" kern="0" dirty="0">
                  <a:solidFill>
                    <a:schemeClr val="tx1"/>
                  </a:solidFill>
                  <a:ea typeface="楷体" pitchFamily="49" charset="-122"/>
                </a:rPr>
                <a:t>申请</a:t>
              </a:r>
              <a:r>
                <a:rPr lang="en-US" altLang="zh-CN" sz="2000" b="1" kern="0" dirty="0">
                  <a:solidFill>
                    <a:schemeClr val="tx1"/>
                  </a:solidFill>
                  <a:ea typeface="楷体" pitchFamily="49" charset="-122"/>
                </a:rPr>
                <a:t>1</a:t>
              </a:r>
              <a:r>
                <a:rPr lang="zh-CN" altLang="en-US" sz="2000" b="1" kern="0" dirty="0">
                  <a:solidFill>
                    <a:schemeClr val="tx1"/>
                  </a:solidFill>
                  <a:ea typeface="楷体" pitchFamily="49" charset="-122"/>
                </a:rPr>
                <a:t>个结点</a:t>
              </a:r>
              <a:r>
                <a:rPr lang="en-US" altLang="zh-CN" sz="2000" b="1" kern="0" dirty="0">
                  <a:solidFill>
                    <a:schemeClr val="tx1"/>
                  </a:solidFill>
                  <a:ea typeface="楷体" pitchFamily="49" charset="-122"/>
                </a:rPr>
                <a:t>p;</a:t>
              </a:r>
              <a:endParaRPr lang="zh-CN" altLang="en-US" sz="2000" dirty="0"/>
            </a:p>
          </p:txBody>
        </p:sp>
        <p:sp>
          <p:nvSpPr>
            <p:cNvPr id="10" name="菱形 9"/>
            <p:cNvSpPr/>
            <p:nvPr/>
          </p:nvSpPr>
          <p:spPr bwMode="auto">
            <a:xfrm>
              <a:off x="2919402" y="3759193"/>
              <a:ext cx="2174890" cy="814390"/>
            </a:xfrm>
            <a:prstGeom prst="diamond">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US" altLang="zh-CN" b="1" kern="0" dirty="0" err="1">
                  <a:solidFill>
                    <a:schemeClr val="tx1"/>
                  </a:solidFill>
                  <a:ea typeface="楷体" pitchFamily="49" charset="-122"/>
                </a:rPr>
                <a:t>Str</a:t>
              </a:r>
              <a:r>
                <a:rPr lang="en-US" altLang="zh-CN" b="1" kern="0" dirty="0">
                  <a:solidFill>
                    <a:schemeClr val="tx1"/>
                  </a:solidFill>
                  <a:ea typeface="楷体" pitchFamily="49" charset="-122"/>
                </a:rPr>
                <a:t>[</a:t>
              </a:r>
              <a:r>
                <a:rPr lang="en-US" altLang="zh-CN" b="1" kern="0" dirty="0">
                  <a:solidFill>
                    <a:srgbClr val="3333FF"/>
                  </a:solidFill>
                  <a:ea typeface="楷体" pitchFamily="49" charset="-122"/>
                </a:rPr>
                <a:t>k-1</a:t>
              </a:r>
              <a:r>
                <a:rPr lang="en-US" altLang="zh-CN" b="1" kern="0" dirty="0">
                  <a:solidFill>
                    <a:schemeClr val="tx1"/>
                  </a:solidFill>
                  <a:ea typeface="楷体" pitchFamily="49" charset="-122"/>
                </a:rPr>
                <a:t>]</a:t>
              </a:r>
              <a:r>
                <a:rPr lang="zh-CN" altLang="en-US" b="1" kern="0" dirty="0">
                  <a:solidFill>
                    <a:schemeClr val="tx1"/>
                  </a:solidFill>
                  <a:ea typeface="楷体" pitchFamily="49" charset="-122"/>
                </a:rPr>
                <a:t> </a:t>
              </a:r>
              <a:r>
                <a:rPr lang="en-US" altLang="zh-CN" b="1" kern="0" dirty="0">
                  <a:solidFill>
                    <a:schemeClr val="tx1"/>
                  </a:solidFill>
                  <a:ea typeface="楷体" pitchFamily="49" charset="-122"/>
                </a:rPr>
                <a:t>=‘,’</a:t>
              </a:r>
              <a:r>
                <a:rPr lang="zh-CN" altLang="en-US" b="1" kern="0" dirty="0">
                  <a:solidFill>
                    <a:schemeClr val="tx1"/>
                  </a:solidFill>
                  <a:ea typeface="楷体" pitchFamily="49" charset="-122"/>
                </a:rPr>
                <a:t> </a:t>
              </a:r>
              <a:r>
                <a:rPr lang="en-US" altLang="zh-CN" b="1" kern="0" dirty="0">
                  <a:solidFill>
                    <a:schemeClr val="tx1"/>
                  </a:solidFill>
                  <a:ea typeface="楷体" pitchFamily="49" charset="-122"/>
                </a:rPr>
                <a:t>?</a:t>
              </a:r>
              <a:endParaRPr lang="zh-CN" altLang="en-US" b="1" kern="0" dirty="0" err="1">
                <a:solidFill>
                  <a:schemeClr val="tx1"/>
                </a:solidFill>
                <a:ea typeface="楷体" pitchFamily="49" charset="-122"/>
              </a:endParaRPr>
            </a:p>
          </p:txBody>
        </p:sp>
        <p:sp>
          <p:nvSpPr>
            <p:cNvPr id="11" name="矩形 10"/>
            <p:cNvSpPr/>
            <p:nvPr/>
          </p:nvSpPr>
          <p:spPr bwMode="auto">
            <a:xfrm>
              <a:off x="2214547" y="4737097"/>
              <a:ext cx="1500198" cy="65087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US" altLang="zh-CN" sz="2000" b="1" kern="0" dirty="0">
                  <a:solidFill>
                    <a:schemeClr val="tx1"/>
                  </a:solidFill>
                  <a:ea typeface="楷体" pitchFamily="49" charset="-122"/>
                </a:rPr>
                <a:t>p</a:t>
              </a:r>
              <a:r>
                <a:rPr lang="zh-CN" altLang="en-US" sz="2000" b="1" kern="0" dirty="0">
                  <a:solidFill>
                    <a:schemeClr val="tx1"/>
                  </a:solidFill>
                  <a:ea typeface="楷体" pitchFamily="49" charset="-122"/>
                </a:rPr>
                <a:t>链入左支</a:t>
              </a:r>
              <a:r>
                <a:rPr lang="en-US" altLang="zh-CN" sz="2000" b="1" kern="0" dirty="0">
                  <a:solidFill>
                    <a:schemeClr val="tx1"/>
                  </a:solidFill>
                  <a:ea typeface="楷体" pitchFamily="49" charset="-122"/>
                </a:rPr>
                <a:t>;</a:t>
              </a:r>
              <a:endParaRPr lang="zh-CN" altLang="en-US" sz="2000" dirty="0"/>
            </a:p>
          </p:txBody>
        </p:sp>
        <p:sp>
          <p:nvSpPr>
            <p:cNvPr id="12" name="矩形 11"/>
            <p:cNvSpPr/>
            <p:nvPr/>
          </p:nvSpPr>
          <p:spPr bwMode="auto">
            <a:xfrm>
              <a:off x="4357687" y="4737097"/>
              <a:ext cx="1500198" cy="65087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US" altLang="zh-CN" sz="2000" b="1" kern="0" dirty="0">
                  <a:solidFill>
                    <a:schemeClr val="tx1"/>
                  </a:solidFill>
                  <a:ea typeface="楷体" pitchFamily="49" charset="-122"/>
                </a:rPr>
                <a:t>p</a:t>
              </a:r>
              <a:r>
                <a:rPr lang="zh-CN" altLang="en-US" sz="2000" b="1" kern="0" dirty="0">
                  <a:solidFill>
                    <a:schemeClr val="tx1"/>
                  </a:solidFill>
                  <a:ea typeface="楷体" pitchFamily="49" charset="-122"/>
                </a:rPr>
                <a:t>链入右支</a:t>
              </a:r>
              <a:r>
                <a:rPr lang="en-US" altLang="zh-CN" sz="2000" b="1" kern="0" dirty="0">
                  <a:solidFill>
                    <a:schemeClr val="tx1"/>
                  </a:solidFill>
                  <a:ea typeface="楷体" pitchFamily="49" charset="-122"/>
                </a:rPr>
                <a:t>;</a:t>
              </a:r>
              <a:endParaRPr lang="zh-CN" altLang="en-US" sz="2000" b="1" kern="0" dirty="0">
                <a:solidFill>
                  <a:schemeClr val="tx1"/>
                </a:solidFill>
                <a:ea typeface="楷体" pitchFamily="49" charset="-122"/>
              </a:endParaRPr>
            </a:p>
          </p:txBody>
        </p:sp>
        <p:cxnSp>
          <p:nvCxnSpPr>
            <p:cNvPr id="14" name="直接箭头连接符 13"/>
            <p:cNvCxnSpPr>
              <a:stCxn id="10" idx="3"/>
              <a:endCxn id="12" idx="0"/>
            </p:cNvCxnSpPr>
            <p:nvPr/>
          </p:nvCxnSpPr>
          <p:spPr bwMode="auto">
            <a:xfrm>
              <a:off x="5094291" y="4167182"/>
              <a:ext cx="12700" cy="569915"/>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bwMode="auto">
            <a:xfrm>
              <a:off x="2919402" y="4167182"/>
              <a:ext cx="1588" cy="569915"/>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endCxn id="10" idx="0"/>
            </p:cNvCxnSpPr>
            <p:nvPr/>
          </p:nvCxnSpPr>
          <p:spPr bwMode="auto">
            <a:xfrm rot="5400000">
              <a:off x="3925091" y="3677436"/>
              <a:ext cx="163513" cy="3175"/>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p:nvPr/>
          </p:nvCxnSpPr>
          <p:spPr bwMode="auto">
            <a:xfrm rot="5400000">
              <a:off x="3925884" y="3106728"/>
              <a:ext cx="161926" cy="3175"/>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bwMode="auto">
            <a:xfrm rot="5400000">
              <a:off x="3925090" y="2129619"/>
              <a:ext cx="163514" cy="3175"/>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4" name="矩形 23"/>
            <p:cNvSpPr/>
            <p:nvPr/>
          </p:nvSpPr>
          <p:spPr bwMode="auto">
            <a:xfrm>
              <a:off x="6205549" y="2782877"/>
              <a:ext cx="438153" cy="260509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b="1" kern="0" dirty="0">
                  <a:solidFill>
                    <a:schemeClr val="tx1"/>
                  </a:solidFill>
                  <a:ea typeface="楷体" pitchFamily="49" charset="-122"/>
                </a:rPr>
                <a:t>处理相关字符</a:t>
              </a:r>
              <a:r>
                <a:rPr lang="en-US" altLang="zh-CN" sz="2000" b="1" kern="0" dirty="0" err="1">
                  <a:solidFill>
                    <a:srgbClr val="FF0000"/>
                  </a:solidFill>
                  <a:ea typeface="楷体" pitchFamily="49" charset="-122"/>
                </a:rPr>
                <a:t>ch</a:t>
              </a:r>
              <a:r>
                <a:rPr lang="en-US" altLang="zh-CN" sz="2000" b="1" kern="0" dirty="0">
                  <a:solidFill>
                    <a:schemeClr val="tx1"/>
                  </a:solidFill>
                  <a:ea typeface="楷体" pitchFamily="49" charset="-122"/>
                </a:rPr>
                <a:t>;</a:t>
              </a:r>
              <a:endParaRPr lang="zh-CN" altLang="en-US" sz="2000" dirty="0"/>
            </a:p>
          </p:txBody>
        </p:sp>
        <p:cxnSp>
          <p:nvCxnSpPr>
            <p:cNvPr id="25" name="直接箭头连接符 24"/>
            <p:cNvCxnSpPr/>
            <p:nvPr/>
          </p:nvCxnSpPr>
          <p:spPr bwMode="auto">
            <a:xfrm rot="5400000">
              <a:off x="6343663" y="2700327"/>
              <a:ext cx="163513"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直接连接符 26"/>
            <p:cNvCxnSpPr>
              <a:stCxn id="8" idx="3"/>
            </p:cNvCxnSpPr>
            <p:nvPr/>
          </p:nvCxnSpPr>
          <p:spPr bwMode="auto">
            <a:xfrm>
              <a:off x="4852990" y="2619365"/>
              <a:ext cx="1571636" cy="158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bwMode="auto">
            <a:xfrm>
              <a:off x="2071671" y="1428736"/>
              <a:ext cx="1933588" cy="1587"/>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bwMode="auto">
            <a:xfrm rot="16200000" flipH="1">
              <a:off x="1045668" y="4687409"/>
              <a:ext cx="2052007" cy="0"/>
            </a:xfrm>
            <a:prstGeom prst="line">
              <a:avLst/>
            </a:prstGeom>
            <a:ln w="12700">
              <a:solidFill>
                <a:schemeClr val="tx1"/>
              </a:solidFill>
              <a:headEnd type="arrow"/>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bwMode="auto">
            <a:xfrm>
              <a:off x="2071671" y="5713412"/>
              <a:ext cx="4352955"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p:nvPr/>
          </p:nvCxnSpPr>
          <p:spPr bwMode="auto">
            <a:xfrm rot="5400000">
              <a:off x="6262700" y="5549899"/>
              <a:ext cx="325438"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8" name="直接箭头连接符 37"/>
            <p:cNvCxnSpPr/>
            <p:nvPr/>
          </p:nvCxnSpPr>
          <p:spPr bwMode="auto">
            <a:xfrm rot="5400000">
              <a:off x="4932366" y="5549899"/>
              <a:ext cx="325438"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p:nvPr/>
          </p:nvCxnSpPr>
          <p:spPr bwMode="auto">
            <a:xfrm rot="5400000">
              <a:off x="2757476" y="5549899"/>
              <a:ext cx="325438"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bwMode="auto">
            <a:xfrm>
              <a:off x="5214942" y="2347901"/>
              <a:ext cx="482603" cy="287339"/>
            </a:xfrm>
            <a:prstGeom prst="rect">
              <a:avLst/>
            </a:prstGeom>
            <a:noFill/>
          </p:spPr>
          <p:txBody>
            <a:bodyPr lIns="0" tIns="0" rIns="0" bIns="0">
              <a:spAutoFit/>
            </a:bodyPr>
            <a:lstStyle/>
            <a:p>
              <a:pPr>
                <a:defRPr/>
              </a:pPr>
              <a:r>
                <a:rPr lang="en-US" altLang="zh-CN" b="1" dirty="0">
                  <a:latin typeface="+mn-lt"/>
                  <a:ea typeface="宋体" charset="-122"/>
                </a:rPr>
                <a:t>No</a:t>
              </a:r>
              <a:endParaRPr lang="zh-CN" altLang="en-US" b="1" dirty="0">
                <a:latin typeface="+mn-lt"/>
                <a:ea typeface="宋体" charset="-122"/>
              </a:endParaRPr>
            </a:p>
          </p:txBody>
        </p:sp>
        <p:sp>
          <p:nvSpPr>
            <p:cNvPr id="43" name="TextBox 42"/>
            <p:cNvSpPr txBox="1"/>
            <p:nvPr/>
          </p:nvSpPr>
          <p:spPr bwMode="auto">
            <a:xfrm>
              <a:off x="4246561" y="2909878"/>
              <a:ext cx="606429" cy="285751"/>
            </a:xfrm>
            <a:prstGeom prst="rect">
              <a:avLst/>
            </a:prstGeom>
            <a:noFill/>
          </p:spPr>
          <p:txBody>
            <a:bodyPr lIns="0" tIns="0" rIns="0" bIns="0">
              <a:spAutoFit/>
            </a:bodyPr>
            <a:lstStyle/>
            <a:p>
              <a:pPr>
                <a:defRPr/>
              </a:pPr>
              <a:r>
                <a:rPr lang="en-US" altLang="zh-CN" b="1" dirty="0">
                  <a:latin typeface="+mn-lt"/>
                  <a:ea typeface="宋体" charset="-122"/>
                </a:rPr>
                <a:t>Yes</a:t>
              </a:r>
              <a:endParaRPr lang="zh-CN" altLang="en-US" b="1" dirty="0">
                <a:latin typeface="+mn-lt"/>
                <a:ea typeface="宋体" charset="-122"/>
              </a:endParaRPr>
            </a:p>
          </p:txBody>
        </p:sp>
        <p:sp>
          <p:nvSpPr>
            <p:cNvPr id="44" name="TextBox 43"/>
            <p:cNvSpPr txBox="1"/>
            <p:nvPr/>
          </p:nvSpPr>
          <p:spPr bwMode="auto">
            <a:xfrm>
              <a:off x="5214942" y="4329107"/>
              <a:ext cx="482603" cy="287339"/>
            </a:xfrm>
            <a:prstGeom prst="rect">
              <a:avLst/>
            </a:prstGeom>
            <a:noFill/>
          </p:spPr>
          <p:txBody>
            <a:bodyPr lIns="0" tIns="0" rIns="0" bIns="0">
              <a:spAutoFit/>
            </a:bodyPr>
            <a:lstStyle/>
            <a:p>
              <a:pPr>
                <a:defRPr/>
              </a:pPr>
              <a:r>
                <a:rPr lang="en-US" altLang="zh-CN" b="1" dirty="0">
                  <a:latin typeface="+mn-lt"/>
                  <a:ea typeface="宋体" charset="-122"/>
                </a:rPr>
                <a:t>Yes</a:t>
              </a:r>
              <a:endParaRPr lang="zh-CN" altLang="en-US" b="1" dirty="0">
                <a:latin typeface="+mn-lt"/>
                <a:ea typeface="宋体" charset="-122"/>
              </a:endParaRPr>
            </a:p>
          </p:txBody>
        </p:sp>
        <p:sp>
          <p:nvSpPr>
            <p:cNvPr id="45" name="TextBox 44"/>
            <p:cNvSpPr txBox="1"/>
            <p:nvPr/>
          </p:nvSpPr>
          <p:spPr bwMode="auto">
            <a:xfrm>
              <a:off x="2500299" y="4329107"/>
              <a:ext cx="347665" cy="287339"/>
            </a:xfrm>
            <a:prstGeom prst="rect">
              <a:avLst/>
            </a:prstGeom>
            <a:noFill/>
          </p:spPr>
          <p:txBody>
            <a:bodyPr lIns="0" tIns="0" rIns="0" bIns="0">
              <a:spAutoFit/>
            </a:bodyPr>
            <a:lstStyle/>
            <a:p>
              <a:pPr algn="ctr">
                <a:defRPr/>
              </a:pPr>
              <a:r>
                <a:rPr lang="en-US" altLang="zh-CN" b="1" dirty="0">
                  <a:latin typeface="+mn-lt"/>
                  <a:ea typeface="宋体" charset="-122"/>
                </a:rPr>
                <a:t>No</a:t>
              </a:r>
              <a:endParaRPr lang="zh-CN" altLang="en-US" b="1" dirty="0">
                <a:latin typeface="+mn-lt"/>
                <a:ea typeface="宋体" charset="-122"/>
              </a:endParaRPr>
            </a:p>
          </p:txBody>
        </p:sp>
        <p:cxnSp>
          <p:nvCxnSpPr>
            <p:cNvPr id="41" name="直接箭头连接符 40"/>
            <p:cNvCxnSpPr/>
            <p:nvPr/>
          </p:nvCxnSpPr>
          <p:spPr bwMode="auto">
            <a:xfrm rot="16200000" flipH="1">
              <a:off x="3787771" y="1427148"/>
              <a:ext cx="427039" cy="1587"/>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bwMode="auto">
            <a:xfrm>
              <a:off x="1785900" y="3381001"/>
              <a:ext cx="571508" cy="285753"/>
            </a:xfrm>
            <a:prstGeom prst="rect">
              <a:avLst/>
            </a:prstGeom>
            <a:solidFill>
              <a:schemeClr val="bg1"/>
            </a:solidFill>
            <a:ln w="12700">
              <a:solidFill>
                <a:schemeClr val="tx1"/>
              </a:solidFill>
            </a:ln>
          </p:spPr>
          <p:txBody>
            <a:bodyPr wrap="square" lIns="0" tIns="0" rIns="0" bIns="0">
              <a:spAutoFit/>
            </a:bodyPr>
            <a:lstStyle/>
            <a:p>
              <a:pPr algn="ctr">
                <a:defRPr/>
              </a:pPr>
              <a:r>
                <a:rPr lang="en-US" altLang="zh-CN" b="1" dirty="0" smtClean="0">
                  <a:latin typeface="+mn-lt"/>
                  <a:ea typeface="宋体" charset="-122"/>
                </a:rPr>
                <a:t>k++</a:t>
              </a:r>
              <a:endParaRPr lang="zh-CN" altLang="en-US" b="1" dirty="0">
                <a:latin typeface="+mn-lt"/>
                <a:ea typeface="宋体" charset="-122"/>
              </a:endParaRPr>
            </a:p>
          </p:txBody>
        </p:sp>
        <p:cxnSp>
          <p:nvCxnSpPr>
            <p:cNvPr id="47" name="直接连接符 46"/>
            <p:cNvCxnSpPr/>
            <p:nvPr/>
          </p:nvCxnSpPr>
          <p:spPr bwMode="auto">
            <a:xfrm rot="16200000" flipH="1">
              <a:off x="1099650" y="2400727"/>
              <a:ext cx="1944006" cy="0"/>
            </a:xfrm>
            <a:prstGeom prst="line">
              <a:avLst/>
            </a:prstGeom>
            <a:ln w="12700">
              <a:solidFill>
                <a:schemeClr val="tx1"/>
              </a:solidFill>
              <a:headEnd type="arrow"/>
            </a:ln>
          </p:spPr>
          <p:style>
            <a:lnRef idx="1">
              <a:schemeClr val="accent1"/>
            </a:lnRef>
            <a:fillRef idx="0">
              <a:schemeClr val="accent1"/>
            </a:fillRef>
            <a:effectRef idx="0">
              <a:schemeClr val="accent1"/>
            </a:effectRef>
            <a:fontRef idx="minor">
              <a:schemeClr val="tx1"/>
            </a:fontRef>
          </p:style>
        </p:cxnSp>
      </p:grpSp>
      <p:grpSp>
        <p:nvGrpSpPr>
          <p:cNvPr id="38917" name="Group 34"/>
          <p:cNvGrpSpPr>
            <a:grpSpLocks/>
          </p:cNvGrpSpPr>
          <p:nvPr/>
        </p:nvGrpSpPr>
        <p:grpSpPr bwMode="auto">
          <a:xfrm>
            <a:off x="5857875" y="1395413"/>
            <a:ext cx="2071688" cy="1462087"/>
            <a:chOff x="2835" y="1752"/>
            <a:chExt cx="2041" cy="1428"/>
          </a:xfrm>
        </p:grpSpPr>
        <p:sp>
          <p:nvSpPr>
            <p:cNvPr id="38918" name="Line 5"/>
            <p:cNvSpPr>
              <a:spLocks noChangeShapeType="1"/>
            </p:cNvSpPr>
            <p:nvPr/>
          </p:nvSpPr>
          <p:spPr bwMode="auto">
            <a:xfrm flipV="1">
              <a:off x="2925" y="2432"/>
              <a:ext cx="232" cy="227"/>
            </a:xfrm>
            <a:prstGeom prst="line">
              <a:avLst/>
            </a:prstGeom>
            <a:noFill/>
            <a:ln w="9525">
              <a:solidFill>
                <a:srgbClr val="000000"/>
              </a:solidFill>
              <a:round/>
              <a:headEnd/>
              <a:tailEnd/>
            </a:ln>
          </p:spPr>
          <p:txBody>
            <a:bodyPr lIns="0" tIns="0" rIns="0" bIns="0" anchor="ctr" anchorCtr="1"/>
            <a:lstStyle/>
            <a:p>
              <a:endParaRPr lang="zh-CN" altLang="en-US"/>
            </a:p>
          </p:txBody>
        </p:sp>
        <p:sp>
          <p:nvSpPr>
            <p:cNvPr id="38919" name="Line 6"/>
            <p:cNvSpPr>
              <a:spLocks noChangeShapeType="1"/>
            </p:cNvSpPr>
            <p:nvPr/>
          </p:nvSpPr>
          <p:spPr bwMode="auto">
            <a:xfrm flipV="1">
              <a:off x="3302" y="1933"/>
              <a:ext cx="394" cy="380"/>
            </a:xfrm>
            <a:prstGeom prst="line">
              <a:avLst/>
            </a:prstGeom>
            <a:noFill/>
            <a:ln w="9525">
              <a:solidFill>
                <a:srgbClr val="000000"/>
              </a:solidFill>
              <a:round/>
              <a:headEnd/>
              <a:tailEnd/>
            </a:ln>
          </p:spPr>
          <p:txBody>
            <a:bodyPr lIns="0" tIns="0" rIns="0" bIns="0" anchor="ctr" anchorCtr="1"/>
            <a:lstStyle/>
            <a:p>
              <a:endParaRPr lang="zh-CN" altLang="en-US"/>
            </a:p>
          </p:txBody>
        </p:sp>
        <p:sp>
          <p:nvSpPr>
            <p:cNvPr id="38920" name="Line 7"/>
            <p:cNvSpPr>
              <a:spLocks noChangeShapeType="1"/>
            </p:cNvSpPr>
            <p:nvPr/>
          </p:nvSpPr>
          <p:spPr bwMode="auto">
            <a:xfrm flipH="1" flipV="1">
              <a:off x="3849" y="1925"/>
              <a:ext cx="430" cy="303"/>
            </a:xfrm>
            <a:prstGeom prst="line">
              <a:avLst/>
            </a:prstGeom>
            <a:noFill/>
            <a:ln w="9525">
              <a:solidFill>
                <a:srgbClr val="000000"/>
              </a:solidFill>
              <a:round/>
              <a:headEnd/>
              <a:tailEnd/>
            </a:ln>
          </p:spPr>
          <p:txBody>
            <a:bodyPr lIns="0" tIns="0" rIns="0" bIns="0" anchor="ctr" anchorCtr="1"/>
            <a:lstStyle/>
            <a:p>
              <a:endParaRPr lang="zh-CN" altLang="en-US"/>
            </a:p>
          </p:txBody>
        </p:sp>
        <p:sp>
          <p:nvSpPr>
            <p:cNvPr id="38921" name="Line 8"/>
            <p:cNvSpPr>
              <a:spLocks noChangeShapeType="1"/>
            </p:cNvSpPr>
            <p:nvPr/>
          </p:nvSpPr>
          <p:spPr bwMode="auto">
            <a:xfrm flipH="1" flipV="1">
              <a:off x="4441" y="2319"/>
              <a:ext cx="304" cy="343"/>
            </a:xfrm>
            <a:prstGeom prst="line">
              <a:avLst/>
            </a:prstGeom>
            <a:noFill/>
            <a:ln w="9525">
              <a:solidFill>
                <a:srgbClr val="000000"/>
              </a:solidFill>
              <a:round/>
              <a:headEnd/>
              <a:tailEnd/>
            </a:ln>
          </p:spPr>
          <p:txBody>
            <a:bodyPr lIns="0" tIns="0" rIns="0" bIns="0" anchor="ctr" anchorCtr="1"/>
            <a:lstStyle/>
            <a:p>
              <a:endParaRPr lang="zh-CN" altLang="en-US"/>
            </a:p>
          </p:txBody>
        </p:sp>
        <p:sp>
          <p:nvSpPr>
            <p:cNvPr id="38922" name="Line 9"/>
            <p:cNvSpPr>
              <a:spLocks noChangeShapeType="1"/>
            </p:cNvSpPr>
            <p:nvPr/>
          </p:nvSpPr>
          <p:spPr bwMode="auto">
            <a:xfrm flipV="1">
              <a:off x="4093" y="2319"/>
              <a:ext cx="261" cy="302"/>
            </a:xfrm>
            <a:prstGeom prst="line">
              <a:avLst/>
            </a:prstGeom>
            <a:noFill/>
            <a:ln w="9525">
              <a:solidFill>
                <a:srgbClr val="000000"/>
              </a:solidFill>
              <a:round/>
              <a:headEnd/>
              <a:tailEnd/>
            </a:ln>
          </p:spPr>
          <p:txBody>
            <a:bodyPr lIns="0" tIns="0" rIns="0" bIns="0" anchor="ctr" anchorCtr="1"/>
            <a:lstStyle/>
            <a:p>
              <a:endParaRPr lang="zh-CN" altLang="en-US"/>
            </a:p>
          </p:txBody>
        </p:sp>
        <p:sp>
          <p:nvSpPr>
            <p:cNvPr id="38923" name="Line 10"/>
            <p:cNvSpPr>
              <a:spLocks noChangeShapeType="1"/>
            </p:cNvSpPr>
            <p:nvPr/>
          </p:nvSpPr>
          <p:spPr bwMode="auto">
            <a:xfrm flipH="1" flipV="1">
              <a:off x="3223" y="2340"/>
              <a:ext cx="261" cy="322"/>
            </a:xfrm>
            <a:prstGeom prst="line">
              <a:avLst/>
            </a:prstGeom>
            <a:noFill/>
            <a:ln w="9525">
              <a:solidFill>
                <a:srgbClr val="000000"/>
              </a:solidFill>
              <a:round/>
              <a:headEnd/>
              <a:tailEnd/>
            </a:ln>
          </p:spPr>
          <p:txBody>
            <a:bodyPr lIns="0" tIns="0" rIns="0" bIns="0" anchor="ctr" anchorCtr="1"/>
            <a:lstStyle/>
            <a:p>
              <a:endParaRPr lang="zh-CN" altLang="en-US"/>
            </a:p>
          </p:txBody>
        </p:sp>
        <p:sp>
          <p:nvSpPr>
            <p:cNvPr id="38924" name="Line 11"/>
            <p:cNvSpPr>
              <a:spLocks noChangeShapeType="1"/>
            </p:cNvSpPr>
            <p:nvPr/>
          </p:nvSpPr>
          <p:spPr bwMode="auto">
            <a:xfrm flipV="1">
              <a:off x="3745" y="2726"/>
              <a:ext cx="261" cy="345"/>
            </a:xfrm>
            <a:prstGeom prst="line">
              <a:avLst/>
            </a:prstGeom>
            <a:noFill/>
            <a:ln w="9525">
              <a:solidFill>
                <a:srgbClr val="000000"/>
              </a:solidFill>
              <a:round/>
              <a:headEnd/>
              <a:tailEnd/>
            </a:ln>
          </p:spPr>
          <p:txBody>
            <a:bodyPr lIns="0" tIns="0" rIns="0" bIns="0" anchor="ctr" anchorCtr="1"/>
            <a:lstStyle/>
            <a:p>
              <a:endParaRPr lang="zh-CN" altLang="en-US"/>
            </a:p>
          </p:txBody>
        </p:sp>
        <p:sp>
          <p:nvSpPr>
            <p:cNvPr id="48" name="Oval 15"/>
            <p:cNvSpPr>
              <a:spLocks noChangeArrowheads="1"/>
            </p:cNvSpPr>
            <p:nvPr/>
          </p:nvSpPr>
          <p:spPr bwMode="auto">
            <a:xfrm>
              <a:off x="3658" y="1752"/>
              <a:ext cx="217" cy="217"/>
            </a:xfrm>
            <a:prstGeom prst="ellipse">
              <a:avLst/>
            </a:prstGeom>
            <a:solidFill>
              <a:srgbClr val="FFFFFF"/>
            </a:solidFill>
            <a:ln w="9525">
              <a:solidFill>
                <a:srgbClr val="000000"/>
              </a:solidFill>
              <a:round/>
              <a:headEnd/>
              <a:tailEnd/>
            </a:ln>
          </p:spPr>
          <p:txBody>
            <a:bodyPr lIns="0" tIns="0" rIns="0" bIns="0" anchor="ctr" anchorCtr="1"/>
            <a:lstStyle/>
            <a:p>
              <a:pPr algn="r">
                <a:lnSpc>
                  <a:spcPct val="85000"/>
                </a:lnSpc>
                <a:defRPr/>
              </a:pPr>
              <a:r>
                <a:rPr kumimoji="1" lang="en-US" altLang="zh-CN" sz="1600" b="1" dirty="0">
                  <a:latin typeface="+mn-lt"/>
                  <a:ea typeface="黑体" pitchFamily="2" charset="-122"/>
                </a:rPr>
                <a:t>A</a:t>
              </a:r>
            </a:p>
          </p:txBody>
        </p:sp>
        <p:sp>
          <p:nvSpPr>
            <p:cNvPr id="38926" name="Oval 16"/>
            <p:cNvSpPr>
              <a:spLocks noChangeArrowheads="1"/>
            </p:cNvSpPr>
            <p:nvPr/>
          </p:nvSpPr>
          <p:spPr bwMode="auto">
            <a:xfrm>
              <a:off x="3117" y="2262"/>
              <a:ext cx="217" cy="216"/>
            </a:xfrm>
            <a:prstGeom prst="ellipse">
              <a:avLst/>
            </a:prstGeom>
            <a:solidFill>
              <a:srgbClr val="FFFFFF"/>
            </a:solidFill>
            <a:ln w="9525">
              <a:solidFill>
                <a:srgbClr val="000000"/>
              </a:solidFill>
              <a:round/>
              <a:headEnd/>
              <a:tailEnd/>
            </a:ln>
          </p:spPr>
          <p:txBody>
            <a:bodyPr lIns="0" tIns="0" rIns="0" bIns="0" anchor="ctr" anchorCtr="1"/>
            <a:lstStyle/>
            <a:p>
              <a:pPr algn="ctr"/>
              <a:r>
                <a:rPr kumimoji="1" lang="en-US" altLang="zh-CN" sz="1600" b="1">
                  <a:solidFill>
                    <a:srgbClr val="0099CC"/>
                  </a:solidFill>
                  <a:latin typeface="Times New Roman" pitchFamily="18" charset="0"/>
                </a:rPr>
                <a:t>B</a:t>
              </a:r>
              <a:endParaRPr kumimoji="1" lang="zh-CN" altLang="en-US" sz="1600" b="1">
                <a:solidFill>
                  <a:srgbClr val="0099CC"/>
                </a:solidFill>
                <a:latin typeface="Times New Roman" pitchFamily="18" charset="0"/>
              </a:endParaRPr>
            </a:p>
          </p:txBody>
        </p:sp>
        <p:sp>
          <p:nvSpPr>
            <p:cNvPr id="38927" name="Oval 17"/>
            <p:cNvSpPr>
              <a:spLocks noChangeArrowheads="1"/>
            </p:cNvSpPr>
            <p:nvPr/>
          </p:nvSpPr>
          <p:spPr bwMode="auto">
            <a:xfrm>
              <a:off x="4267" y="2191"/>
              <a:ext cx="217" cy="216"/>
            </a:xfrm>
            <a:prstGeom prst="ellipse">
              <a:avLst/>
            </a:prstGeom>
            <a:solidFill>
              <a:srgbClr val="FFFFFF"/>
            </a:solidFill>
            <a:ln w="9525">
              <a:solidFill>
                <a:srgbClr val="000000"/>
              </a:solidFill>
              <a:round/>
              <a:headEnd/>
              <a:tailEnd/>
            </a:ln>
          </p:spPr>
          <p:txBody>
            <a:bodyPr lIns="0" tIns="0" rIns="0" bIns="0" anchor="ctr" anchorCtr="1"/>
            <a:lstStyle/>
            <a:p>
              <a:pPr algn="ctr"/>
              <a:r>
                <a:rPr kumimoji="1" lang="en-US" altLang="zh-CN" sz="1600" b="1">
                  <a:solidFill>
                    <a:srgbClr val="0000FF"/>
                  </a:solidFill>
                  <a:latin typeface="Times New Roman" pitchFamily="18" charset="0"/>
                </a:rPr>
                <a:t>C</a:t>
              </a:r>
              <a:endParaRPr kumimoji="1" lang="zh-CN" altLang="en-US" sz="1600" b="1">
                <a:solidFill>
                  <a:srgbClr val="0000FF"/>
                </a:solidFill>
                <a:latin typeface="Times New Roman" pitchFamily="18" charset="0"/>
              </a:endParaRPr>
            </a:p>
          </p:txBody>
        </p:sp>
        <p:sp>
          <p:nvSpPr>
            <p:cNvPr id="38928" name="Oval 18"/>
            <p:cNvSpPr>
              <a:spLocks noChangeArrowheads="1"/>
            </p:cNvSpPr>
            <p:nvPr/>
          </p:nvSpPr>
          <p:spPr bwMode="auto">
            <a:xfrm>
              <a:off x="2835" y="2568"/>
              <a:ext cx="218" cy="216"/>
            </a:xfrm>
            <a:prstGeom prst="ellipse">
              <a:avLst/>
            </a:prstGeom>
            <a:solidFill>
              <a:srgbClr val="FFFFFF"/>
            </a:solidFill>
            <a:ln w="9525">
              <a:solidFill>
                <a:srgbClr val="000000"/>
              </a:solidFill>
              <a:round/>
              <a:headEnd/>
              <a:tailEnd/>
            </a:ln>
          </p:spPr>
          <p:txBody>
            <a:bodyPr lIns="0" tIns="0" rIns="0" bIns="0" anchor="ctr" anchorCtr="1"/>
            <a:lstStyle/>
            <a:p>
              <a:pPr algn="ctr"/>
              <a:r>
                <a:rPr kumimoji="1" lang="en-US" altLang="zh-CN" sz="1600" b="1">
                  <a:solidFill>
                    <a:srgbClr val="0099CC"/>
                  </a:solidFill>
                  <a:latin typeface="Times New Roman" pitchFamily="18" charset="0"/>
                </a:rPr>
                <a:t>a</a:t>
              </a:r>
            </a:p>
          </p:txBody>
        </p:sp>
        <p:sp>
          <p:nvSpPr>
            <p:cNvPr id="38929" name="Oval 19"/>
            <p:cNvSpPr>
              <a:spLocks noChangeArrowheads="1"/>
            </p:cNvSpPr>
            <p:nvPr/>
          </p:nvSpPr>
          <p:spPr bwMode="auto">
            <a:xfrm>
              <a:off x="3397" y="2577"/>
              <a:ext cx="217" cy="216"/>
            </a:xfrm>
            <a:prstGeom prst="ellipse">
              <a:avLst/>
            </a:prstGeom>
            <a:solidFill>
              <a:srgbClr val="FFFFFF"/>
            </a:solidFill>
            <a:ln w="9525">
              <a:solidFill>
                <a:srgbClr val="000000"/>
              </a:solidFill>
              <a:round/>
              <a:headEnd/>
              <a:tailEnd/>
            </a:ln>
          </p:spPr>
          <p:txBody>
            <a:bodyPr lIns="0" tIns="0" rIns="0" bIns="0" anchor="ctr" anchorCtr="1"/>
            <a:lstStyle/>
            <a:p>
              <a:pPr algn="ctr"/>
              <a:r>
                <a:rPr kumimoji="1" lang="en-US" altLang="zh-CN" sz="1600" b="1">
                  <a:solidFill>
                    <a:srgbClr val="0099CC"/>
                  </a:solidFill>
                  <a:latin typeface="Times New Roman" pitchFamily="18" charset="0"/>
                </a:rPr>
                <a:t>b</a:t>
              </a:r>
            </a:p>
          </p:txBody>
        </p:sp>
        <p:sp>
          <p:nvSpPr>
            <p:cNvPr id="38930" name="Oval 20"/>
            <p:cNvSpPr>
              <a:spLocks noChangeArrowheads="1"/>
            </p:cNvSpPr>
            <p:nvPr/>
          </p:nvSpPr>
          <p:spPr bwMode="auto">
            <a:xfrm>
              <a:off x="3919" y="2577"/>
              <a:ext cx="217" cy="216"/>
            </a:xfrm>
            <a:prstGeom prst="ellipse">
              <a:avLst/>
            </a:prstGeom>
            <a:solidFill>
              <a:srgbClr val="FFFFFF"/>
            </a:solidFill>
            <a:ln w="9525">
              <a:solidFill>
                <a:srgbClr val="000000"/>
              </a:solidFill>
              <a:round/>
              <a:headEnd/>
              <a:tailEnd/>
            </a:ln>
          </p:spPr>
          <p:txBody>
            <a:bodyPr lIns="0" tIns="0" rIns="0" bIns="0" anchor="ctr" anchorCtr="1"/>
            <a:lstStyle/>
            <a:p>
              <a:pPr algn="ctr"/>
              <a:r>
                <a:rPr kumimoji="1" lang="en-US" altLang="zh-CN" sz="1600" b="1">
                  <a:solidFill>
                    <a:srgbClr val="008000"/>
                  </a:solidFill>
                  <a:latin typeface="Times New Roman" pitchFamily="18" charset="0"/>
                </a:rPr>
                <a:t>D</a:t>
              </a:r>
              <a:endParaRPr kumimoji="1" lang="zh-CN" altLang="en-US" sz="1600" b="1">
                <a:solidFill>
                  <a:srgbClr val="008000"/>
                </a:solidFill>
                <a:latin typeface="Times New Roman" pitchFamily="18" charset="0"/>
              </a:endParaRPr>
            </a:p>
          </p:txBody>
        </p:sp>
        <p:sp>
          <p:nvSpPr>
            <p:cNvPr id="38931" name="Oval 21"/>
            <p:cNvSpPr>
              <a:spLocks noChangeArrowheads="1"/>
            </p:cNvSpPr>
            <p:nvPr/>
          </p:nvSpPr>
          <p:spPr bwMode="auto">
            <a:xfrm>
              <a:off x="4658" y="2577"/>
              <a:ext cx="218" cy="216"/>
            </a:xfrm>
            <a:prstGeom prst="ellipse">
              <a:avLst/>
            </a:prstGeom>
            <a:solidFill>
              <a:srgbClr val="FFFFFF"/>
            </a:solidFill>
            <a:ln w="9525">
              <a:solidFill>
                <a:srgbClr val="000000"/>
              </a:solidFill>
              <a:round/>
              <a:headEnd/>
              <a:tailEnd/>
            </a:ln>
          </p:spPr>
          <p:txBody>
            <a:bodyPr lIns="0" tIns="0" rIns="0" bIns="0" anchor="ctr" anchorCtr="1"/>
            <a:lstStyle/>
            <a:p>
              <a:pPr algn="ctr"/>
              <a:r>
                <a:rPr kumimoji="1" lang="en-US" altLang="zh-CN" sz="1600" b="1">
                  <a:solidFill>
                    <a:srgbClr val="0000FF"/>
                  </a:solidFill>
                  <a:latin typeface="Times New Roman" pitchFamily="18" charset="0"/>
                </a:rPr>
                <a:t>c</a:t>
              </a:r>
            </a:p>
          </p:txBody>
        </p:sp>
        <p:sp>
          <p:nvSpPr>
            <p:cNvPr id="38932" name="Oval 23"/>
            <p:cNvSpPr>
              <a:spLocks noChangeArrowheads="1"/>
            </p:cNvSpPr>
            <p:nvPr/>
          </p:nvSpPr>
          <p:spPr bwMode="auto">
            <a:xfrm>
              <a:off x="3614" y="2963"/>
              <a:ext cx="218" cy="217"/>
            </a:xfrm>
            <a:prstGeom prst="ellipse">
              <a:avLst/>
            </a:prstGeom>
            <a:solidFill>
              <a:srgbClr val="FFFFFF"/>
            </a:solidFill>
            <a:ln w="9525">
              <a:solidFill>
                <a:srgbClr val="000000"/>
              </a:solidFill>
              <a:round/>
              <a:headEnd/>
              <a:tailEnd/>
            </a:ln>
          </p:spPr>
          <p:txBody>
            <a:bodyPr lIns="0" tIns="0" rIns="0" bIns="0" anchor="ctr" anchorCtr="1"/>
            <a:lstStyle/>
            <a:p>
              <a:pPr algn="ctr"/>
              <a:r>
                <a:rPr kumimoji="1" lang="en-US" altLang="zh-CN" sz="1600" b="1">
                  <a:solidFill>
                    <a:srgbClr val="008000"/>
                  </a:solidFill>
                  <a:latin typeface="Times New Roman" pitchFamily="18" charset="0"/>
                </a:rPr>
                <a:t>d</a:t>
              </a:r>
            </a:p>
          </p:txBody>
        </p:sp>
      </p:gr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1000125" y="274638"/>
            <a:ext cx="7215188" cy="1143000"/>
          </a:xfrm>
        </p:spPr>
        <p:txBody>
          <a:bodyPr/>
          <a:lstStyle/>
          <a:p>
            <a:pPr eaLnBrk="1" hangingPunct="1"/>
            <a:r>
              <a:rPr lang="zh-CN" altLang="en-US" smtClean="0"/>
              <a:t>二叉链表的基本操作</a:t>
            </a:r>
          </a:p>
        </p:txBody>
      </p:sp>
      <p:sp>
        <p:nvSpPr>
          <p:cNvPr id="39939" name="Rectangle 3"/>
          <p:cNvSpPr>
            <a:spLocks noGrp="1" noChangeArrowheads="1"/>
          </p:cNvSpPr>
          <p:nvPr>
            <p:ph idx="1"/>
          </p:nvPr>
        </p:nvSpPr>
        <p:spPr>
          <a:xfrm>
            <a:off x="1000125" y="1600200"/>
            <a:ext cx="7215188" cy="4525963"/>
          </a:xfrm>
        </p:spPr>
        <p:txBody>
          <a:bodyPr/>
          <a:lstStyle/>
          <a:p>
            <a:pPr eaLnBrk="1" hangingPunct="1">
              <a:buFont typeface="Wingdings" pitchFamily="2" charset="2"/>
              <a:buNone/>
            </a:pPr>
            <a:r>
              <a:rPr lang="zh-CN" altLang="en-US" dirty="0" smtClean="0">
                <a:solidFill>
                  <a:srgbClr val="3333FF"/>
                </a:solidFill>
              </a:rPr>
              <a:t>建立二叉链表结构的递归算法：</a:t>
            </a:r>
          </a:p>
          <a:p>
            <a:pPr eaLnBrk="1" hangingPunct="1">
              <a:buFont typeface="Wingdings" pitchFamily="2" charset="2"/>
              <a:buNone/>
            </a:pPr>
            <a:r>
              <a:rPr lang="en-US" altLang="zh-CN" dirty="0" err="1" smtClean="0"/>
              <a:t>TreeCreate</a:t>
            </a:r>
            <a:r>
              <a:rPr lang="en-US" altLang="zh-CN" dirty="0" smtClean="0"/>
              <a:t>(Tree &amp;T)</a:t>
            </a:r>
          </a:p>
          <a:p>
            <a:pPr eaLnBrk="1" hangingPunct="1">
              <a:buFont typeface="Wingdings" pitchFamily="2" charset="2"/>
              <a:buNone/>
            </a:pPr>
            <a:r>
              <a:rPr lang="en-US" altLang="zh-CN" dirty="0" smtClean="0"/>
              <a:t>{	</a:t>
            </a:r>
            <a:r>
              <a:rPr lang="en-US" altLang="zh-CN" dirty="0" err="1" smtClean="0"/>
              <a:t>ch</a:t>
            </a:r>
            <a:r>
              <a:rPr lang="en-US" altLang="zh-CN" dirty="0" smtClean="0"/>
              <a:t>=</a:t>
            </a:r>
            <a:r>
              <a:rPr lang="en-US" altLang="zh-CN" dirty="0" err="1" smtClean="0"/>
              <a:t>Str</a:t>
            </a:r>
            <a:r>
              <a:rPr lang="en-US" altLang="zh-CN" dirty="0" smtClean="0"/>
              <a:t>[</a:t>
            </a:r>
            <a:r>
              <a:rPr lang="en-US" altLang="zh-CN" dirty="0" smtClean="0">
                <a:solidFill>
                  <a:srgbClr val="3333FF"/>
                </a:solidFill>
              </a:rPr>
              <a:t>k</a:t>
            </a:r>
            <a:r>
              <a:rPr lang="en-US" altLang="zh-CN" dirty="0" smtClean="0"/>
              <a:t>];  </a:t>
            </a:r>
            <a:r>
              <a:rPr lang="en-US" altLang="zh-CN" sz="2400" dirty="0" smtClean="0">
                <a:solidFill>
                  <a:srgbClr val="006600"/>
                </a:solidFill>
              </a:rPr>
              <a:t>//</a:t>
            </a:r>
            <a:r>
              <a:rPr lang="zh-CN" altLang="en-US" sz="2400" dirty="0" smtClean="0">
                <a:solidFill>
                  <a:srgbClr val="006600"/>
                </a:solidFill>
              </a:rPr>
              <a:t>读入第</a:t>
            </a:r>
            <a:r>
              <a:rPr lang="en-US" altLang="zh-CN" sz="2400" dirty="0" smtClean="0">
                <a:solidFill>
                  <a:srgbClr val="3333FF"/>
                </a:solidFill>
              </a:rPr>
              <a:t>1</a:t>
            </a:r>
            <a:r>
              <a:rPr lang="zh-CN" altLang="en-US" sz="2400" dirty="0" smtClean="0">
                <a:solidFill>
                  <a:srgbClr val="006600"/>
                </a:solidFill>
              </a:rPr>
              <a:t>个字符到</a:t>
            </a:r>
            <a:r>
              <a:rPr lang="en-US" altLang="zh-CN" sz="2400" dirty="0" err="1" smtClean="0">
                <a:solidFill>
                  <a:srgbClr val="006600"/>
                </a:solidFill>
              </a:rPr>
              <a:t>ch</a:t>
            </a:r>
            <a:r>
              <a:rPr lang="en-US" altLang="zh-CN" sz="2400" dirty="0" smtClean="0"/>
              <a:t> </a:t>
            </a:r>
            <a:endParaRPr lang="en-US" altLang="zh-CN" sz="2400" dirty="0" smtClean="0">
              <a:solidFill>
                <a:srgbClr val="006600"/>
              </a:solidFill>
            </a:endParaRPr>
          </a:p>
          <a:p>
            <a:pPr eaLnBrk="1" hangingPunct="1">
              <a:buFont typeface="Wingdings" pitchFamily="2" charset="2"/>
              <a:buNone/>
            </a:pPr>
            <a:r>
              <a:rPr lang="en-US" altLang="zh-CN" dirty="0" smtClean="0"/>
              <a:t>	</a:t>
            </a:r>
            <a:r>
              <a:rPr lang="en-US" altLang="zh-CN" dirty="0" smtClean="0">
                <a:solidFill>
                  <a:srgbClr val="C00000"/>
                </a:solidFill>
              </a:rPr>
              <a:t>while</a:t>
            </a:r>
            <a:r>
              <a:rPr lang="en-US" altLang="zh-CN" dirty="0" smtClean="0"/>
              <a:t>(</a:t>
            </a:r>
            <a:r>
              <a:rPr lang="en-US" altLang="zh-CN" dirty="0" err="1" smtClean="0"/>
              <a:t>ch</a:t>
            </a:r>
            <a:r>
              <a:rPr lang="en-US" altLang="zh-CN" dirty="0" smtClean="0"/>
              <a:t>)</a:t>
            </a:r>
          </a:p>
          <a:p>
            <a:pPr eaLnBrk="1" hangingPunct="1">
              <a:buFont typeface="Wingdings" pitchFamily="2" charset="2"/>
              <a:buNone/>
            </a:pPr>
            <a:r>
              <a:rPr lang="en-US" altLang="zh-CN" dirty="0" smtClean="0">
                <a:solidFill>
                  <a:srgbClr val="C00000"/>
                </a:solidFill>
              </a:rPr>
              <a:t>	{ </a:t>
            </a:r>
            <a:r>
              <a:rPr lang="en-US" altLang="zh-CN" dirty="0" smtClean="0"/>
              <a:t>…… (</a:t>
            </a:r>
            <a:r>
              <a:rPr lang="zh-CN" altLang="en-US" sz="2400" dirty="0" smtClean="0"/>
              <a:t>根据当前字符进行相关处理</a:t>
            </a:r>
            <a:r>
              <a:rPr lang="en-US" altLang="zh-CN" dirty="0" smtClean="0"/>
              <a:t>) </a:t>
            </a:r>
            <a:r>
              <a:rPr lang="en-US" altLang="zh-CN" dirty="0" smtClean="0">
                <a:solidFill>
                  <a:srgbClr val="C00000"/>
                </a:solidFill>
              </a:rPr>
              <a:t>}</a:t>
            </a:r>
          </a:p>
          <a:p>
            <a:pPr eaLnBrk="1" hangingPunct="1">
              <a:buFont typeface="Wingdings" pitchFamily="2" charset="2"/>
              <a:buNone/>
            </a:pPr>
            <a:r>
              <a:rPr lang="en-US" altLang="zh-CN" dirty="0" smtClean="0"/>
              <a:t>} </a:t>
            </a:r>
            <a:r>
              <a:rPr lang="en-US" altLang="zh-CN" b="0" dirty="0" smtClean="0">
                <a:solidFill>
                  <a:srgbClr val="006600"/>
                </a:solidFill>
              </a:rPr>
              <a:t>//</a:t>
            </a:r>
            <a:r>
              <a:rPr lang="en-US" altLang="zh-CN" b="0" dirty="0" err="1" smtClean="0">
                <a:solidFill>
                  <a:srgbClr val="006600"/>
                </a:solidFill>
              </a:rPr>
              <a:t>TreeCreate</a:t>
            </a:r>
            <a:endParaRPr lang="en-US" altLang="zh-CN" b="0" dirty="0" smtClean="0">
              <a:solidFill>
                <a:srgbClr val="006600"/>
              </a:solidFill>
            </a:endParaRPr>
          </a:p>
        </p:txBody>
      </p:sp>
      <p:sp>
        <p:nvSpPr>
          <p:cNvPr id="39940" name="灯片编号占位符 1"/>
          <p:cNvSpPr>
            <a:spLocks noGrp="1"/>
          </p:cNvSpPr>
          <p:nvPr>
            <p:ph type="sldNum" sz="quarter" idx="10"/>
          </p:nvPr>
        </p:nvSpPr>
        <p:spPr>
          <a:noFill/>
        </p:spPr>
        <p:txBody>
          <a:bodyPr/>
          <a:lstStyle/>
          <a:p>
            <a:fld id="{52B9251D-58FC-462E-AC9E-2DDC099FEEA8}" type="slidenum">
              <a:rPr lang="zh-CN" altLang="en-US" smtClean="0"/>
              <a:pPr/>
              <a:t>37</a:t>
            </a:fld>
            <a:endParaRPr lang="en-US" altLang="zh-CN" smtClean="0"/>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1000125" y="274638"/>
            <a:ext cx="7215188" cy="1143000"/>
          </a:xfrm>
        </p:spPr>
        <p:txBody>
          <a:bodyPr/>
          <a:lstStyle/>
          <a:p>
            <a:pPr eaLnBrk="1" hangingPunct="1"/>
            <a:r>
              <a:rPr lang="zh-CN" altLang="en-US" smtClean="0"/>
              <a:t>二叉链表的基本操作</a:t>
            </a:r>
          </a:p>
        </p:txBody>
      </p:sp>
      <p:sp>
        <p:nvSpPr>
          <p:cNvPr id="40963" name="Rectangle 3"/>
          <p:cNvSpPr>
            <a:spLocks noGrp="1" noChangeArrowheads="1"/>
          </p:cNvSpPr>
          <p:nvPr>
            <p:ph idx="1"/>
          </p:nvPr>
        </p:nvSpPr>
        <p:spPr>
          <a:xfrm>
            <a:off x="1000125" y="1600200"/>
            <a:ext cx="7215188" cy="4525963"/>
          </a:xfrm>
        </p:spPr>
        <p:txBody>
          <a:bodyPr/>
          <a:lstStyle/>
          <a:p>
            <a:pPr eaLnBrk="1" hangingPunct="1">
              <a:lnSpc>
                <a:spcPct val="135000"/>
              </a:lnSpc>
              <a:buFont typeface="Wingdings" pitchFamily="2" charset="2"/>
              <a:buNone/>
            </a:pPr>
            <a:r>
              <a:rPr lang="en-US" altLang="zh-CN" dirty="0" smtClean="0">
                <a:solidFill>
                  <a:srgbClr val="C00000"/>
                </a:solidFill>
              </a:rPr>
              <a:t>  </a:t>
            </a:r>
            <a:r>
              <a:rPr lang="en-US" altLang="zh-CN" dirty="0" smtClean="0">
                <a:solidFill>
                  <a:srgbClr val="3333FF"/>
                </a:solidFill>
              </a:rPr>
              <a:t> if </a:t>
            </a:r>
            <a:r>
              <a:rPr lang="en-US" altLang="zh-CN" dirty="0" err="1" smtClean="0">
                <a:solidFill>
                  <a:srgbClr val="C00000"/>
                </a:solidFill>
              </a:rPr>
              <a:t>isalpha</a:t>
            </a:r>
            <a:r>
              <a:rPr lang="en-US" altLang="zh-CN" dirty="0" smtClean="0">
                <a:solidFill>
                  <a:srgbClr val="C00000"/>
                </a:solidFill>
              </a:rPr>
              <a:t>(</a:t>
            </a:r>
            <a:r>
              <a:rPr lang="en-US" altLang="zh-CN" dirty="0" err="1" smtClean="0">
                <a:solidFill>
                  <a:srgbClr val="C00000"/>
                </a:solidFill>
              </a:rPr>
              <a:t>ch</a:t>
            </a:r>
            <a:r>
              <a:rPr lang="en-US" altLang="zh-CN" dirty="0" smtClean="0">
                <a:solidFill>
                  <a:srgbClr val="C00000"/>
                </a:solidFill>
              </a:rPr>
              <a:t>)</a:t>
            </a:r>
            <a:r>
              <a:rPr lang="zh-CN" altLang="en-US" dirty="0" smtClean="0">
                <a:solidFill>
                  <a:srgbClr val="C00000"/>
                </a:solidFill>
              </a:rPr>
              <a:t>：</a:t>
            </a:r>
            <a:r>
              <a:rPr lang="en-US" altLang="zh-CN" dirty="0" smtClean="0">
                <a:solidFill>
                  <a:srgbClr val="006600"/>
                </a:solidFill>
              </a:rPr>
              <a:t>//</a:t>
            </a:r>
            <a:r>
              <a:rPr lang="zh-CN" altLang="en-US" dirty="0" smtClean="0">
                <a:solidFill>
                  <a:srgbClr val="006600"/>
                </a:solidFill>
              </a:rPr>
              <a:t>如果</a:t>
            </a:r>
            <a:r>
              <a:rPr lang="en-US" altLang="zh-CN" dirty="0" err="1" smtClean="0">
                <a:solidFill>
                  <a:srgbClr val="006600"/>
                </a:solidFill>
              </a:rPr>
              <a:t>ch</a:t>
            </a:r>
            <a:r>
              <a:rPr lang="zh-CN" altLang="en-US" dirty="0" smtClean="0">
                <a:solidFill>
                  <a:srgbClr val="006600"/>
                </a:solidFill>
              </a:rPr>
              <a:t>是字母</a:t>
            </a:r>
          </a:p>
          <a:p>
            <a:pPr eaLnBrk="1" hangingPunct="1">
              <a:lnSpc>
                <a:spcPct val="135000"/>
              </a:lnSpc>
              <a:buFont typeface="Wingdings" pitchFamily="2" charset="2"/>
              <a:buNone/>
            </a:pPr>
            <a:r>
              <a:rPr lang="zh-CN" altLang="en-US" dirty="0" smtClean="0"/>
              <a:t>	</a:t>
            </a:r>
            <a:r>
              <a:rPr lang="en-US" altLang="zh-CN" dirty="0" err="1" smtClean="0"/>
              <a:t>TreeInit</a:t>
            </a:r>
            <a:r>
              <a:rPr lang="en-US" altLang="zh-CN" dirty="0" smtClean="0"/>
              <a:t>(p)</a:t>
            </a:r>
            <a:r>
              <a:rPr lang="zh-CN" altLang="en-US" dirty="0" smtClean="0"/>
              <a:t>；</a:t>
            </a:r>
            <a:r>
              <a:rPr lang="en-US" altLang="zh-CN" dirty="0" smtClean="0">
                <a:solidFill>
                  <a:srgbClr val="006600"/>
                </a:solidFill>
              </a:rPr>
              <a:t>//</a:t>
            </a:r>
            <a:r>
              <a:rPr lang="zh-CN" altLang="en-US" dirty="0" smtClean="0">
                <a:solidFill>
                  <a:srgbClr val="006600"/>
                </a:solidFill>
              </a:rPr>
              <a:t>申请结点</a:t>
            </a:r>
          </a:p>
          <a:p>
            <a:pPr eaLnBrk="1" hangingPunct="1">
              <a:lnSpc>
                <a:spcPct val="135000"/>
              </a:lnSpc>
              <a:buFont typeface="Wingdings" pitchFamily="2" charset="2"/>
              <a:buNone/>
            </a:pPr>
            <a:r>
              <a:rPr lang="zh-CN" altLang="en-US" dirty="0" smtClean="0"/>
              <a:t>	</a:t>
            </a:r>
            <a:r>
              <a:rPr lang="en-US" altLang="zh-CN" dirty="0" smtClean="0"/>
              <a:t>p-&gt;data=</a:t>
            </a:r>
            <a:r>
              <a:rPr lang="en-US" altLang="zh-CN" dirty="0" err="1" smtClean="0"/>
              <a:t>ch</a:t>
            </a:r>
            <a:r>
              <a:rPr lang="zh-CN" altLang="en-US" dirty="0" smtClean="0"/>
              <a:t>；</a:t>
            </a:r>
            <a:r>
              <a:rPr lang="en-US" altLang="zh-CN" dirty="0" smtClean="0">
                <a:solidFill>
                  <a:srgbClr val="006600"/>
                </a:solidFill>
              </a:rPr>
              <a:t>//</a:t>
            </a:r>
            <a:r>
              <a:rPr lang="zh-CN" altLang="en-US" dirty="0" smtClean="0">
                <a:solidFill>
                  <a:srgbClr val="006600"/>
                </a:solidFill>
              </a:rPr>
              <a:t>写入结点数据值</a:t>
            </a:r>
          </a:p>
          <a:p>
            <a:pPr eaLnBrk="1" hangingPunct="1">
              <a:lnSpc>
                <a:spcPct val="135000"/>
              </a:lnSpc>
              <a:buFont typeface="Wingdings" pitchFamily="2" charset="2"/>
              <a:buNone/>
            </a:pPr>
            <a:r>
              <a:rPr lang="zh-CN" altLang="en-US" dirty="0" smtClean="0"/>
              <a:t>	</a:t>
            </a:r>
            <a:r>
              <a:rPr lang="en-US" altLang="zh-CN" dirty="0" smtClean="0">
                <a:solidFill>
                  <a:srgbClr val="3333FF"/>
                </a:solidFill>
              </a:rPr>
              <a:t>if </a:t>
            </a:r>
            <a:r>
              <a:rPr lang="en-US" altLang="zh-CN" dirty="0" err="1" smtClean="0">
                <a:solidFill>
                  <a:srgbClr val="3333FF"/>
                </a:solidFill>
              </a:rPr>
              <a:t>Str</a:t>
            </a:r>
            <a:r>
              <a:rPr lang="en-US" altLang="zh-CN" dirty="0" smtClean="0">
                <a:solidFill>
                  <a:srgbClr val="3333FF"/>
                </a:solidFill>
              </a:rPr>
              <a:t>[k-1]=',': </a:t>
            </a:r>
            <a:r>
              <a:rPr lang="en-US" altLang="zh-CN" dirty="0" smtClean="0"/>
              <a:t>T-&gt;</a:t>
            </a:r>
            <a:r>
              <a:rPr lang="en-US" altLang="zh-CN" dirty="0" err="1" smtClean="0"/>
              <a:t>rc</a:t>
            </a:r>
            <a:r>
              <a:rPr lang="en-US" altLang="zh-CN" dirty="0" smtClean="0"/>
              <a:t>=p; </a:t>
            </a:r>
            <a:r>
              <a:rPr lang="en-US" altLang="zh-CN" sz="2400" dirty="0" smtClean="0">
                <a:solidFill>
                  <a:srgbClr val="006600"/>
                </a:solidFill>
              </a:rPr>
              <a:t>//</a:t>
            </a:r>
            <a:r>
              <a:rPr lang="zh-CN" altLang="en-US" sz="2400" dirty="0" smtClean="0">
                <a:solidFill>
                  <a:srgbClr val="006600"/>
                </a:solidFill>
              </a:rPr>
              <a:t>链入右子树</a:t>
            </a:r>
            <a:endParaRPr lang="zh-CN" altLang="en-US" sz="2000" dirty="0" smtClean="0">
              <a:solidFill>
                <a:srgbClr val="006600"/>
              </a:solidFill>
            </a:endParaRPr>
          </a:p>
          <a:p>
            <a:pPr eaLnBrk="1" hangingPunct="1">
              <a:lnSpc>
                <a:spcPct val="135000"/>
              </a:lnSpc>
              <a:buFont typeface="Wingdings" pitchFamily="2" charset="2"/>
              <a:buNone/>
            </a:pPr>
            <a:r>
              <a:rPr lang="zh-CN" altLang="en-US" dirty="0" smtClean="0"/>
              <a:t>	</a:t>
            </a:r>
            <a:r>
              <a:rPr lang="en-US" altLang="zh-CN" dirty="0" smtClean="0">
                <a:solidFill>
                  <a:srgbClr val="3333FF"/>
                </a:solidFill>
              </a:rPr>
              <a:t>else</a:t>
            </a:r>
            <a:r>
              <a:rPr lang="zh-CN" altLang="en-US" dirty="0" smtClean="0">
                <a:solidFill>
                  <a:srgbClr val="3333FF"/>
                </a:solidFill>
              </a:rPr>
              <a:t>：</a:t>
            </a:r>
            <a:r>
              <a:rPr lang="en-US" altLang="zh-CN" dirty="0" smtClean="0"/>
              <a:t>T-&gt;</a:t>
            </a:r>
            <a:r>
              <a:rPr lang="en-US" altLang="zh-CN" dirty="0" err="1" smtClean="0"/>
              <a:t>lc</a:t>
            </a:r>
            <a:r>
              <a:rPr lang="en-US" altLang="zh-CN" dirty="0" smtClean="0"/>
              <a:t>=p</a:t>
            </a:r>
            <a:r>
              <a:rPr lang="zh-CN" altLang="en-US" dirty="0" smtClean="0"/>
              <a:t>；</a:t>
            </a:r>
            <a:r>
              <a:rPr lang="en-US" altLang="zh-CN" dirty="0" smtClean="0">
                <a:solidFill>
                  <a:srgbClr val="006600"/>
                </a:solidFill>
              </a:rPr>
              <a:t>//</a:t>
            </a:r>
            <a:r>
              <a:rPr lang="zh-CN" altLang="en-US" dirty="0" smtClean="0">
                <a:solidFill>
                  <a:srgbClr val="006600"/>
                </a:solidFill>
              </a:rPr>
              <a:t>链入左子树</a:t>
            </a:r>
          </a:p>
          <a:p>
            <a:pPr eaLnBrk="1" hangingPunct="1">
              <a:lnSpc>
                <a:spcPct val="135000"/>
              </a:lnSpc>
              <a:buFont typeface="Wingdings" pitchFamily="2" charset="2"/>
              <a:buNone/>
            </a:pPr>
            <a:r>
              <a:rPr lang="zh-CN" altLang="en-US" dirty="0" smtClean="0"/>
              <a:t>	</a:t>
            </a:r>
            <a:r>
              <a:rPr lang="en-US" altLang="zh-CN" dirty="0" smtClean="0"/>
              <a:t>++k</a:t>
            </a:r>
            <a:r>
              <a:rPr lang="zh-CN" altLang="en-US" dirty="0" smtClean="0"/>
              <a:t>；</a:t>
            </a:r>
            <a:r>
              <a:rPr lang="en-US" altLang="zh-CN" dirty="0" smtClean="0">
                <a:solidFill>
                  <a:srgbClr val="006600"/>
                </a:solidFill>
              </a:rPr>
              <a:t>//</a:t>
            </a:r>
            <a:r>
              <a:rPr lang="zh-CN" altLang="en-US" dirty="0" smtClean="0">
                <a:solidFill>
                  <a:srgbClr val="006600"/>
                </a:solidFill>
              </a:rPr>
              <a:t>指向</a:t>
            </a:r>
            <a:r>
              <a:rPr lang="en-US" altLang="zh-CN" dirty="0" err="1" smtClean="0">
                <a:solidFill>
                  <a:srgbClr val="006600"/>
                </a:solidFill>
              </a:rPr>
              <a:t>Str</a:t>
            </a:r>
            <a:r>
              <a:rPr lang="zh-CN" altLang="en-US" dirty="0" smtClean="0">
                <a:solidFill>
                  <a:srgbClr val="006600"/>
                </a:solidFill>
              </a:rPr>
              <a:t>中的下</a:t>
            </a:r>
            <a:r>
              <a:rPr lang="en-US" altLang="zh-CN" dirty="0" smtClean="0">
                <a:solidFill>
                  <a:srgbClr val="006600"/>
                </a:solidFill>
              </a:rPr>
              <a:t>1</a:t>
            </a:r>
            <a:r>
              <a:rPr lang="zh-CN" altLang="en-US" dirty="0" smtClean="0">
                <a:solidFill>
                  <a:srgbClr val="006600"/>
                </a:solidFill>
              </a:rPr>
              <a:t>个字符</a:t>
            </a:r>
          </a:p>
          <a:p>
            <a:pPr eaLnBrk="1" hangingPunct="1">
              <a:lnSpc>
                <a:spcPct val="135000"/>
              </a:lnSpc>
              <a:buFont typeface="Wingdings" pitchFamily="2" charset="2"/>
              <a:buNone/>
            </a:pPr>
            <a:r>
              <a:rPr lang="zh-CN" altLang="en-US" dirty="0" smtClean="0"/>
              <a:t>	</a:t>
            </a:r>
            <a:r>
              <a:rPr lang="en-US" altLang="zh-CN" dirty="0" err="1" smtClean="0"/>
              <a:t>TreeCreate</a:t>
            </a:r>
            <a:r>
              <a:rPr lang="en-US" altLang="zh-CN" dirty="0" smtClean="0"/>
              <a:t>(p)</a:t>
            </a:r>
            <a:r>
              <a:rPr lang="zh-CN" altLang="en-US" dirty="0" smtClean="0"/>
              <a:t>；</a:t>
            </a:r>
            <a:r>
              <a:rPr lang="en-US" altLang="zh-CN" dirty="0" smtClean="0">
                <a:solidFill>
                  <a:srgbClr val="006600"/>
                </a:solidFill>
              </a:rPr>
              <a:t>//</a:t>
            </a:r>
            <a:r>
              <a:rPr lang="zh-CN" altLang="en-US" dirty="0" smtClean="0">
                <a:solidFill>
                  <a:srgbClr val="006600"/>
                </a:solidFill>
              </a:rPr>
              <a:t>递归调用</a:t>
            </a:r>
          </a:p>
        </p:txBody>
      </p:sp>
      <p:sp>
        <p:nvSpPr>
          <p:cNvPr id="40964" name="灯片编号占位符 1"/>
          <p:cNvSpPr>
            <a:spLocks noGrp="1"/>
          </p:cNvSpPr>
          <p:nvPr>
            <p:ph type="sldNum" sz="quarter" idx="10"/>
          </p:nvPr>
        </p:nvSpPr>
        <p:spPr>
          <a:noFill/>
        </p:spPr>
        <p:txBody>
          <a:bodyPr/>
          <a:lstStyle/>
          <a:p>
            <a:fld id="{8E8B1DE6-3841-43CD-90AB-E4A31ADF4C6E}" type="slidenum">
              <a:rPr lang="zh-CN" altLang="en-US" smtClean="0"/>
              <a:pPr/>
              <a:t>38</a:t>
            </a:fld>
            <a:endParaRPr lang="en-US" altLang="zh-CN" smtClean="0"/>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000125" y="274638"/>
            <a:ext cx="7215188" cy="1143000"/>
          </a:xfrm>
        </p:spPr>
        <p:txBody>
          <a:bodyPr/>
          <a:lstStyle/>
          <a:p>
            <a:pPr eaLnBrk="1" hangingPunct="1"/>
            <a:r>
              <a:rPr lang="zh-CN" altLang="en-US" smtClean="0"/>
              <a:t>二叉链表的基本操作</a:t>
            </a:r>
          </a:p>
        </p:txBody>
      </p:sp>
      <p:sp>
        <p:nvSpPr>
          <p:cNvPr id="41987" name="Rectangle 3"/>
          <p:cNvSpPr>
            <a:spLocks noGrp="1" noChangeArrowheads="1"/>
          </p:cNvSpPr>
          <p:nvPr>
            <p:ph idx="1"/>
          </p:nvPr>
        </p:nvSpPr>
        <p:spPr>
          <a:xfrm>
            <a:off x="1000125" y="1600200"/>
            <a:ext cx="7215188" cy="4525963"/>
          </a:xfrm>
        </p:spPr>
        <p:txBody>
          <a:bodyPr/>
          <a:lstStyle/>
          <a:p>
            <a:pPr eaLnBrk="1" hangingPunct="1">
              <a:buFont typeface="Wingdings" pitchFamily="2" charset="2"/>
              <a:buNone/>
            </a:pPr>
            <a:r>
              <a:rPr lang="en-US" altLang="zh-CN" dirty="0" smtClean="0"/>
              <a:t>	if </a:t>
            </a:r>
            <a:r>
              <a:rPr lang="en-US" altLang="zh-CN" dirty="0" err="1" smtClean="0"/>
              <a:t>ch</a:t>
            </a:r>
            <a:r>
              <a:rPr lang="en-US" altLang="zh-CN" dirty="0" smtClean="0"/>
              <a:t> = ‘( ,’ : k+=2; </a:t>
            </a:r>
            <a:r>
              <a:rPr lang="en-US" altLang="zh-CN" dirty="0" smtClean="0">
                <a:solidFill>
                  <a:srgbClr val="006600"/>
                </a:solidFill>
              </a:rPr>
              <a:t>//</a:t>
            </a:r>
            <a:r>
              <a:rPr lang="zh-CN" altLang="en-US" dirty="0" smtClean="0">
                <a:solidFill>
                  <a:srgbClr val="006600"/>
                </a:solidFill>
              </a:rPr>
              <a:t>跳过</a:t>
            </a:r>
            <a:r>
              <a:rPr lang="en-US" altLang="zh-CN" dirty="0" smtClean="0">
                <a:solidFill>
                  <a:srgbClr val="006600"/>
                </a:solidFill>
              </a:rPr>
              <a:t>2</a:t>
            </a:r>
            <a:r>
              <a:rPr lang="zh-CN" altLang="en-US" dirty="0" smtClean="0">
                <a:solidFill>
                  <a:srgbClr val="006600"/>
                </a:solidFill>
              </a:rPr>
              <a:t>个字符</a:t>
            </a:r>
            <a:endParaRPr lang="zh-CN" altLang="en-US" dirty="0" smtClean="0">
              <a:solidFill>
                <a:srgbClr val="006600"/>
              </a:solidFill>
              <a:sym typeface="Wingdings" pitchFamily="2" charset="2"/>
            </a:endParaRPr>
          </a:p>
          <a:p>
            <a:pPr eaLnBrk="1" hangingPunct="1">
              <a:buFont typeface="Wingdings" pitchFamily="2" charset="2"/>
              <a:buNone/>
            </a:pPr>
            <a:r>
              <a:rPr lang="en-US" altLang="zh-CN" dirty="0" smtClean="0">
                <a:solidFill>
                  <a:srgbClr val="3333FF"/>
                </a:solidFill>
              </a:rPr>
              <a:t>	if </a:t>
            </a:r>
            <a:r>
              <a:rPr lang="en-US" altLang="zh-CN" dirty="0" err="1" smtClean="0">
                <a:solidFill>
                  <a:srgbClr val="3333FF"/>
                </a:solidFill>
              </a:rPr>
              <a:t>ch</a:t>
            </a:r>
            <a:r>
              <a:rPr lang="en-US" altLang="zh-CN" dirty="0" smtClean="0">
                <a:solidFill>
                  <a:srgbClr val="3333FF"/>
                </a:solidFill>
              </a:rPr>
              <a:t> = ‘(’ || ‘, )’ : ++k; </a:t>
            </a:r>
            <a:r>
              <a:rPr lang="en-US" altLang="zh-CN" dirty="0" smtClean="0">
                <a:solidFill>
                  <a:srgbClr val="006600"/>
                </a:solidFill>
              </a:rPr>
              <a:t>//</a:t>
            </a:r>
            <a:r>
              <a:rPr lang="zh-CN" altLang="en-US" dirty="0" smtClean="0">
                <a:solidFill>
                  <a:srgbClr val="006600"/>
                </a:solidFill>
              </a:rPr>
              <a:t>指向下</a:t>
            </a:r>
            <a:r>
              <a:rPr lang="en-US" altLang="zh-CN" dirty="0" smtClean="0">
                <a:solidFill>
                  <a:srgbClr val="006600"/>
                </a:solidFill>
              </a:rPr>
              <a:t>1</a:t>
            </a:r>
            <a:r>
              <a:rPr lang="zh-CN" altLang="en-US" dirty="0" smtClean="0">
                <a:solidFill>
                  <a:srgbClr val="006600"/>
                </a:solidFill>
              </a:rPr>
              <a:t>个字符</a:t>
            </a:r>
            <a:endParaRPr lang="zh-CN" altLang="en-US" dirty="0" smtClean="0">
              <a:solidFill>
                <a:srgbClr val="006600"/>
              </a:solidFill>
              <a:sym typeface="Wingdings" pitchFamily="2" charset="2"/>
            </a:endParaRPr>
          </a:p>
          <a:p>
            <a:pPr eaLnBrk="1" hangingPunct="1">
              <a:buFont typeface="Wingdings" pitchFamily="2" charset="2"/>
              <a:buNone/>
            </a:pPr>
            <a:r>
              <a:rPr lang="en-US" altLang="zh-CN" dirty="0" smtClean="0">
                <a:solidFill>
                  <a:srgbClr val="C00000"/>
                </a:solidFill>
              </a:rPr>
              <a:t>	if </a:t>
            </a:r>
            <a:r>
              <a:rPr lang="en-US" altLang="zh-CN" dirty="0" err="1" smtClean="0">
                <a:solidFill>
                  <a:srgbClr val="C00000"/>
                </a:solidFill>
              </a:rPr>
              <a:t>ch</a:t>
            </a:r>
            <a:r>
              <a:rPr lang="en-US" altLang="zh-CN" dirty="0" smtClean="0">
                <a:solidFill>
                  <a:srgbClr val="C00000"/>
                </a:solidFill>
              </a:rPr>
              <a:t>=')' || ',' : </a:t>
            </a:r>
          </a:p>
          <a:p>
            <a:pPr eaLnBrk="1" hangingPunct="1">
              <a:buFont typeface="Wingdings" pitchFamily="2" charset="2"/>
              <a:buNone/>
            </a:pPr>
            <a:r>
              <a:rPr lang="en-US" altLang="zh-CN" dirty="0" smtClean="0">
                <a:solidFill>
                  <a:srgbClr val="C00000"/>
                </a:solidFill>
              </a:rPr>
              <a:t>		++k; return; </a:t>
            </a:r>
            <a:r>
              <a:rPr lang="en-US" altLang="zh-CN" dirty="0" smtClean="0">
                <a:solidFill>
                  <a:srgbClr val="006600"/>
                </a:solidFill>
              </a:rPr>
              <a:t>//</a:t>
            </a:r>
            <a:r>
              <a:rPr lang="zh-CN" altLang="en-US" dirty="0" smtClean="0">
                <a:solidFill>
                  <a:srgbClr val="006600"/>
                </a:solidFill>
              </a:rPr>
              <a:t>指针回溯到上一层</a:t>
            </a:r>
            <a:endParaRPr lang="zh-CN" altLang="en-US" dirty="0" smtClean="0">
              <a:solidFill>
                <a:srgbClr val="006600"/>
              </a:solidFill>
              <a:sym typeface="Wingdings" pitchFamily="2" charset="2"/>
            </a:endParaRPr>
          </a:p>
          <a:p>
            <a:pPr eaLnBrk="1" hangingPunct="1">
              <a:buFont typeface="Wingdings" pitchFamily="2" charset="2"/>
              <a:buNone/>
            </a:pPr>
            <a:r>
              <a:rPr lang="en-US" altLang="zh-CN" dirty="0" smtClean="0"/>
              <a:t>	</a:t>
            </a:r>
            <a:r>
              <a:rPr lang="en-US" altLang="zh-CN" dirty="0" err="1" smtClean="0"/>
              <a:t>ch</a:t>
            </a:r>
            <a:r>
              <a:rPr lang="en-US" altLang="zh-CN" dirty="0" smtClean="0"/>
              <a:t>=</a:t>
            </a:r>
            <a:r>
              <a:rPr lang="en-US" altLang="zh-CN" dirty="0" err="1" smtClean="0"/>
              <a:t>Str</a:t>
            </a:r>
            <a:r>
              <a:rPr lang="en-US" altLang="zh-CN" dirty="0" smtClean="0"/>
              <a:t>[k];  </a:t>
            </a:r>
            <a:r>
              <a:rPr lang="en-US" altLang="zh-CN" dirty="0" smtClean="0">
                <a:solidFill>
                  <a:srgbClr val="006600"/>
                </a:solidFill>
              </a:rPr>
              <a:t>//</a:t>
            </a:r>
            <a:r>
              <a:rPr lang="zh-CN" altLang="en-US" dirty="0" smtClean="0">
                <a:solidFill>
                  <a:srgbClr val="006600"/>
                </a:solidFill>
              </a:rPr>
              <a:t>读入第</a:t>
            </a:r>
            <a:r>
              <a:rPr lang="en-US" altLang="zh-CN" dirty="0" smtClean="0">
                <a:solidFill>
                  <a:srgbClr val="006600"/>
                </a:solidFill>
              </a:rPr>
              <a:t>k</a:t>
            </a:r>
            <a:r>
              <a:rPr lang="zh-CN" altLang="en-US" dirty="0" smtClean="0">
                <a:solidFill>
                  <a:srgbClr val="006600"/>
                </a:solidFill>
              </a:rPr>
              <a:t>个字符到</a:t>
            </a:r>
            <a:r>
              <a:rPr lang="en-US" altLang="zh-CN" dirty="0" err="1" smtClean="0">
                <a:solidFill>
                  <a:srgbClr val="006600"/>
                </a:solidFill>
              </a:rPr>
              <a:t>ch</a:t>
            </a:r>
            <a:endParaRPr lang="en-US" altLang="zh-CN" dirty="0" smtClean="0">
              <a:solidFill>
                <a:srgbClr val="006600"/>
              </a:solidFill>
            </a:endParaRPr>
          </a:p>
          <a:p>
            <a:pPr eaLnBrk="1" hangingPunct="1">
              <a:spcBef>
                <a:spcPts val="1800"/>
              </a:spcBef>
              <a:buFont typeface="Wingdings" pitchFamily="2" charset="2"/>
              <a:buNone/>
            </a:pPr>
            <a:r>
              <a:rPr lang="en-US" altLang="zh-CN" dirty="0" smtClean="0">
                <a:solidFill>
                  <a:srgbClr val="006600"/>
                </a:solidFill>
              </a:rPr>
              <a:t>	</a:t>
            </a:r>
            <a:r>
              <a:rPr lang="en-US" altLang="zh-CN" b="0" dirty="0" smtClean="0">
                <a:solidFill>
                  <a:srgbClr val="006600"/>
                </a:solidFill>
              </a:rPr>
              <a:t>[</a:t>
            </a:r>
            <a:r>
              <a:rPr lang="zh-CN" altLang="en-US" b="0" dirty="0" smtClean="0">
                <a:solidFill>
                  <a:srgbClr val="006600"/>
                </a:solidFill>
              </a:rPr>
              <a:t>循环处理“当前”字符</a:t>
            </a:r>
            <a:r>
              <a:rPr lang="en-US" altLang="zh-CN" b="0" dirty="0" smtClean="0">
                <a:solidFill>
                  <a:srgbClr val="006600"/>
                </a:solidFill>
              </a:rPr>
              <a:t>]</a:t>
            </a:r>
          </a:p>
        </p:txBody>
      </p:sp>
      <p:sp>
        <p:nvSpPr>
          <p:cNvPr id="41988" name="灯片编号占位符 1"/>
          <p:cNvSpPr>
            <a:spLocks noGrp="1"/>
          </p:cNvSpPr>
          <p:nvPr>
            <p:ph type="sldNum" sz="quarter" idx="10"/>
          </p:nvPr>
        </p:nvSpPr>
        <p:spPr>
          <a:noFill/>
        </p:spPr>
        <p:txBody>
          <a:bodyPr/>
          <a:lstStyle/>
          <a:p>
            <a:fld id="{EC2197F1-3EE3-446B-AB9A-6AA0996900F1}" type="slidenum">
              <a:rPr lang="zh-CN" altLang="en-US" smtClean="0"/>
              <a:pPr/>
              <a:t>39</a:t>
            </a:fld>
            <a:endParaRPr lang="en-US" altLang="zh-CN" smtClean="0"/>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1000125" y="274638"/>
            <a:ext cx="7215188" cy="1143000"/>
          </a:xfrm>
        </p:spPr>
        <p:txBody>
          <a:bodyPr/>
          <a:lstStyle/>
          <a:p>
            <a:pPr eaLnBrk="1" hangingPunct="1"/>
            <a:r>
              <a:rPr lang="zh-CN" altLang="en-US" smtClean="0"/>
              <a:t>树的层次结构特性</a:t>
            </a:r>
          </a:p>
        </p:txBody>
      </p:sp>
      <p:sp>
        <p:nvSpPr>
          <p:cNvPr id="6147" name="Rectangle 3"/>
          <p:cNvSpPr>
            <a:spLocks noGrp="1" noChangeArrowheads="1"/>
          </p:cNvSpPr>
          <p:nvPr>
            <p:ph idx="1"/>
          </p:nvPr>
        </p:nvSpPr>
        <p:spPr>
          <a:xfrm>
            <a:off x="1000125" y="1600200"/>
            <a:ext cx="7215188" cy="4525963"/>
          </a:xfrm>
        </p:spPr>
        <p:txBody>
          <a:bodyPr/>
          <a:lstStyle/>
          <a:p>
            <a:pPr eaLnBrk="1" hangingPunct="1">
              <a:lnSpc>
                <a:spcPct val="200000"/>
              </a:lnSpc>
              <a:buFont typeface="Wingdings" pitchFamily="2" charset="2"/>
              <a:buNone/>
            </a:pPr>
            <a:r>
              <a:rPr lang="zh-CN" altLang="en-US" smtClean="0">
                <a:solidFill>
                  <a:srgbClr val="006600"/>
                </a:solidFill>
                <a:sym typeface="Wingdings" pitchFamily="2" charset="2"/>
              </a:rPr>
              <a:t></a:t>
            </a:r>
            <a:r>
              <a:rPr lang="zh-CN" altLang="en-US" smtClean="0"/>
              <a:t>存储器上的目录结构是树型结构。</a:t>
            </a:r>
          </a:p>
          <a:p>
            <a:pPr eaLnBrk="1" hangingPunct="1">
              <a:spcBef>
                <a:spcPct val="100000"/>
              </a:spcBef>
              <a:buFont typeface="Wingdings" pitchFamily="2" charset="2"/>
              <a:buNone/>
            </a:pPr>
            <a:r>
              <a:rPr lang="zh-CN" altLang="en-US" smtClean="0"/>
              <a:t>	结点：逻辑盘、文件夹、文件</a:t>
            </a:r>
          </a:p>
          <a:p>
            <a:pPr eaLnBrk="1" hangingPunct="1">
              <a:buFont typeface="Wingdings" pitchFamily="2" charset="2"/>
              <a:buNone/>
            </a:pPr>
            <a:r>
              <a:rPr lang="zh-CN" altLang="en-US" smtClean="0"/>
              <a:t>	关系：	</a:t>
            </a:r>
            <a:r>
              <a:rPr lang="en-US" altLang="zh-CN" smtClean="0"/>
              <a:t>&lt;</a:t>
            </a:r>
            <a:r>
              <a:rPr lang="zh-CN" altLang="en-US" smtClean="0"/>
              <a:t>逻辑盘，文件夹</a:t>
            </a:r>
            <a:r>
              <a:rPr lang="en-US" altLang="zh-CN" smtClean="0"/>
              <a:t>&gt;</a:t>
            </a:r>
          </a:p>
          <a:p>
            <a:pPr eaLnBrk="1" hangingPunct="1">
              <a:buFont typeface="Wingdings" pitchFamily="2" charset="2"/>
              <a:buNone/>
            </a:pPr>
            <a:r>
              <a:rPr lang="en-US" altLang="zh-CN" smtClean="0"/>
              <a:t>			&lt;</a:t>
            </a:r>
            <a:r>
              <a:rPr lang="zh-CN" altLang="en-US" smtClean="0"/>
              <a:t>文件夹，文件夹</a:t>
            </a:r>
            <a:r>
              <a:rPr lang="en-US" altLang="zh-CN" smtClean="0"/>
              <a:t>&gt;</a:t>
            </a:r>
          </a:p>
          <a:p>
            <a:pPr eaLnBrk="1" hangingPunct="1">
              <a:buFont typeface="Wingdings" pitchFamily="2" charset="2"/>
              <a:buNone/>
            </a:pPr>
            <a:r>
              <a:rPr lang="en-US" altLang="zh-CN" smtClean="0"/>
              <a:t>			&lt;</a:t>
            </a:r>
            <a:r>
              <a:rPr lang="zh-CN" altLang="en-US" smtClean="0"/>
              <a:t>文件夹，文件</a:t>
            </a:r>
            <a:r>
              <a:rPr lang="en-US" altLang="zh-CN" smtClean="0"/>
              <a:t>&gt;</a:t>
            </a:r>
          </a:p>
        </p:txBody>
      </p:sp>
      <p:sp>
        <p:nvSpPr>
          <p:cNvPr id="6148" name="灯片编号占位符 1"/>
          <p:cNvSpPr>
            <a:spLocks noGrp="1"/>
          </p:cNvSpPr>
          <p:nvPr>
            <p:ph type="sldNum" sz="quarter" idx="10"/>
          </p:nvPr>
        </p:nvSpPr>
        <p:spPr>
          <a:noFill/>
        </p:spPr>
        <p:txBody>
          <a:bodyPr/>
          <a:lstStyle/>
          <a:p>
            <a:fld id="{A5256B8D-0CE0-455E-83D3-5D5271119F0C}" type="slidenum">
              <a:rPr lang="zh-CN" altLang="en-US" smtClean="0"/>
              <a:pPr/>
              <a:t>4</a:t>
            </a:fld>
            <a:endParaRPr lang="en-US" altLang="zh-CN" smtClean="0"/>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1000125" y="274638"/>
            <a:ext cx="7215188" cy="1143000"/>
          </a:xfrm>
        </p:spPr>
        <p:txBody>
          <a:bodyPr/>
          <a:lstStyle/>
          <a:p>
            <a:pPr eaLnBrk="1" hangingPunct="1"/>
            <a:r>
              <a:rPr lang="zh-CN" altLang="en-US" smtClean="0"/>
              <a:t>二叉链表的基本操作</a:t>
            </a:r>
          </a:p>
        </p:txBody>
      </p:sp>
      <p:sp>
        <p:nvSpPr>
          <p:cNvPr id="43011" name="Rectangle 3"/>
          <p:cNvSpPr>
            <a:spLocks noGrp="1" noChangeArrowheads="1"/>
          </p:cNvSpPr>
          <p:nvPr>
            <p:ph idx="1"/>
          </p:nvPr>
        </p:nvSpPr>
        <p:spPr>
          <a:xfrm>
            <a:off x="1000125" y="1600200"/>
            <a:ext cx="7215188" cy="4525963"/>
          </a:xfrm>
        </p:spPr>
        <p:txBody>
          <a:bodyPr/>
          <a:lstStyle/>
          <a:p>
            <a:pPr eaLnBrk="1" hangingPunct="1">
              <a:lnSpc>
                <a:spcPct val="115000"/>
              </a:lnSpc>
              <a:buFont typeface="Wingdings" pitchFamily="2" charset="2"/>
              <a:buNone/>
            </a:pPr>
            <a:r>
              <a:rPr lang="en-US" altLang="zh-CN" sz="2600" dirty="0" smtClean="0">
                <a:solidFill>
                  <a:srgbClr val="006600"/>
                </a:solidFill>
              </a:rPr>
              <a:t>(3)</a:t>
            </a:r>
            <a:r>
              <a:rPr lang="zh-CN" altLang="en-US" sz="2600" dirty="0" smtClean="0">
                <a:solidFill>
                  <a:srgbClr val="3333FF"/>
                </a:solidFill>
              </a:rPr>
              <a:t>根据二叉链表输出字符型二叉树的递归算法</a:t>
            </a:r>
          </a:p>
          <a:p>
            <a:pPr eaLnBrk="1" hangingPunct="1">
              <a:lnSpc>
                <a:spcPct val="115000"/>
              </a:lnSpc>
              <a:buFont typeface="Wingdings" pitchFamily="2" charset="2"/>
              <a:buNone/>
            </a:pPr>
            <a:r>
              <a:rPr lang="en-US" altLang="zh-CN" dirty="0" err="1" smtClean="0"/>
              <a:t>TreePrintS</a:t>
            </a:r>
            <a:r>
              <a:rPr lang="en-US" altLang="zh-CN" dirty="0" smtClean="0"/>
              <a:t>(Tree T)</a:t>
            </a:r>
          </a:p>
          <a:p>
            <a:pPr eaLnBrk="1" hangingPunct="1">
              <a:lnSpc>
                <a:spcPct val="115000"/>
              </a:lnSpc>
              <a:buFont typeface="Wingdings" pitchFamily="2" charset="2"/>
              <a:buNone/>
            </a:pPr>
            <a:r>
              <a:rPr lang="en-US" altLang="zh-CN" dirty="0" smtClean="0"/>
              <a:t>{	if (!T) return</a:t>
            </a:r>
            <a:r>
              <a:rPr lang="zh-CN" altLang="en-US" dirty="0" smtClean="0"/>
              <a:t>；</a:t>
            </a:r>
            <a:r>
              <a:rPr lang="en-US" altLang="zh-CN" dirty="0" smtClean="0">
                <a:solidFill>
                  <a:srgbClr val="006600"/>
                </a:solidFill>
              </a:rPr>
              <a:t>//</a:t>
            </a:r>
            <a:r>
              <a:rPr lang="zh-CN" altLang="en-US" dirty="0" smtClean="0">
                <a:solidFill>
                  <a:srgbClr val="006600"/>
                </a:solidFill>
              </a:rPr>
              <a:t>空二叉树，返回</a:t>
            </a:r>
          </a:p>
          <a:p>
            <a:pPr eaLnBrk="1" hangingPunct="1">
              <a:lnSpc>
                <a:spcPct val="115000"/>
              </a:lnSpc>
              <a:buFont typeface="Wingdings" pitchFamily="2" charset="2"/>
              <a:buNone/>
            </a:pPr>
            <a:r>
              <a:rPr lang="zh-CN" altLang="en-US" dirty="0" smtClean="0"/>
              <a:t>	</a:t>
            </a:r>
            <a:r>
              <a:rPr lang="en-US" altLang="zh-CN" dirty="0" err="1" smtClean="0"/>
              <a:t>printf</a:t>
            </a:r>
            <a:r>
              <a:rPr lang="zh-CN" altLang="en-US" dirty="0" smtClean="0"/>
              <a:t>：</a:t>
            </a:r>
            <a:r>
              <a:rPr lang="en-US" altLang="zh-CN" dirty="0" smtClean="0"/>
              <a:t>T-&gt;data</a:t>
            </a:r>
            <a:r>
              <a:rPr lang="zh-CN" altLang="en-US" dirty="0" smtClean="0"/>
              <a:t>；</a:t>
            </a:r>
          </a:p>
          <a:p>
            <a:pPr eaLnBrk="1" hangingPunct="1">
              <a:lnSpc>
                <a:spcPct val="115000"/>
              </a:lnSpc>
              <a:buFont typeface="Wingdings" pitchFamily="2" charset="2"/>
              <a:buNone/>
            </a:pPr>
            <a:r>
              <a:rPr lang="zh-CN" altLang="en-US" dirty="0" smtClean="0"/>
              <a:t>	</a:t>
            </a:r>
            <a:r>
              <a:rPr lang="en-US" altLang="zh-CN" dirty="0" smtClean="0">
                <a:solidFill>
                  <a:srgbClr val="C00000"/>
                </a:solidFill>
              </a:rPr>
              <a:t>if (T-&gt;</a:t>
            </a:r>
            <a:r>
              <a:rPr lang="en-US" altLang="zh-CN" dirty="0" err="1" smtClean="0">
                <a:solidFill>
                  <a:srgbClr val="C00000"/>
                </a:solidFill>
              </a:rPr>
              <a:t>lc</a:t>
            </a:r>
            <a:r>
              <a:rPr lang="en-US" altLang="zh-CN" dirty="0" smtClean="0">
                <a:solidFill>
                  <a:srgbClr val="C00000"/>
                </a:solidFill>
              </a:rPr>
              <a:t>)</a:t>
            </a:r>
          </a:p>
          <a:p>
            <a:pPr eaLnBrk="1" hangingPunct="1">
              <a:lnSpc>
                <a:spcPct val="115000"/>
              </a:lnSpc>
              <a:buFont typeface="Wingdings" pitchFamily="2" charset="2"/>
              <a:buNone/>
            </a:pPr>
            <a:r>
              <a:rPr lang="en-US" altLang="zh-CN" dirty="0" smtClean="0">
                <a:solidFill>
                  <a:srgbClr val="C00000"/>
                </a:solidFill>
              </a:rPr>
              <a:t>	{ </a:t>
            </a:r>
            <a:r>
              <a:rPr lang="en-US" altLang="zh-CN" dirty="0" err="1" smtClean="0"/>
              <a:t>printf</a:t>
            </a:r>
            <a:r>
              <a:rPr lang="en-US" altLang="zh-CN" dirty="0" smtClean="0"/>
              <a:t>: "("; </a:t>
            </a:r>
            <a:r>
              <a:rPr lang="en-US" altLang="zh-CN" dirty="0" err="1" smtClean="0"/>
              <a:t>TreePrintS</a:t>
            </a:r>
            <a:r>
              <a:rPr lang="en-US" altLang="zh-CN" dirty="0" smtClean="0"/>
              <a:t>(T-&gt;</a:t>
            </a:r>
            <a:r>
              <a:rPr lang="en-US" altLang="zh-CN" dirty="0" err="1" smtClean="0"/>
              <a:t>lc</a:t>
            </a:r>
            <a:r>
              <a:rPr lang="en-US" altLang="zh-CN" dirty="0" smtClean="0"/>
              <a:t>); </a:t>
            </a:r>
            <a:r>
              <a:rPr lang="en-US" altLang="zh-CN" dirty="0" smtClean="0">
                <a:solidFill>
                  <a:srgbClr val="C00000"/>
                </a:solidFill>
              </a:rPr>
              <a:t>}</a:t>
            </a:r>
          </a:p>
          <a:p>
            <a:pPr eaLnBrk="1" hangingPunct="1">
              <a:lnSpc>
                <a:spcPct val="115000"/>
              </a:lnSpc>
              <a:buNone/>
            </a:pPr>
            <a:r>
              <a:rPr lang="en-US" altLang="zh-CN" dirty="0" smtClean="0"/>
              <a:t>	</a:t>
            </a:r>
            <a:r>
              <a:rPr lang="en-US" altLang="zh-CN" dirty="0" smtClean="0">
                <a:solidFill>
                  <a:srgbClr val="C00000"/>
                </a:solidFill>
              </a:rPr>
              <a:t>else </a:t>
            </a:r>
            <a:r>
              <a:rPr lang="en-US" altLang="zh-CN" dirty="0" smtClean="0">
                <a:solidFill>
                  <a:srgbClr val="3333FF"/>
                </a:solidFill>
              </a:rPr>
              <a:t>{</a:t>
            </a:r>
            <a:r>
              <a:rPr lang="en-US" altLang="zh-CN" dirty="0" smtClean="0"/>
              <a:t> if (T-&gt;</a:t>
            </a:r>
            <a:r>
              <a:rPr lang="en-US" altLang="zh-CN" dirty="0" err="1" smtClean="0"/>
              <a:t>rc</a:t>
            </a:r>
            <a:r>
              <a:rPr lang="en-US" altLang="zh-CN" dirty="0" smtClean="0"/>
              <a:t>) </a:t>
            </a:r>
            <a:r>
              <a:rPr lang="en-US" altLang="zh-CN" dirty="0" err="1" smtClean="0"/>
              <a:t>printf</a:t>
            </a:r>
            <a:r>
              <a:rPr lang="en-US" altLang="zh-CN" dirty="0" smtClean="0"/>
              <a:t>: "("</a:t>
            </a:r>
            <a:r>
              <a:rPr lang="zh-CN" altLang="en-US" dirty="0" smtClean="0"/>
              <a:t>；</a:t>
            </a:r>
          </a:p>
          <a:p>
            <a:pPr eaLnBrk="1" hangingPunct="1">
              <a:lnSpc>
                <a:spcPct val="115000"/>
              </a:lnSpc>
              <a:buNone/>
            </a:pPr>
            <a:r>
              <a:rPr lang="zh-CN" altLang="en-US" dirty="0" smtClean="0"/>
              <a:t>		</a:t>
            </a:r>
            <a:r>
              <a:rPr lang="en-US" altLang="zh-CN" dirty="0" smtClean="0"/>
              <a:t>else return; </a:t>
            </a:r>
            <a:r>
              <a:rPr lang="en-US" altLang="zh-CN" dirty="0" smtClean="0">
                <a:solidFill>
                  <a:srgbClr val="3333FF"/>
                </a:solidFill>
              </a:rPr>
              <a:t>}</a:t>
            </a:r>
          </a:p>
        </p:txBody>
      </p:sp>
      <p:sp>
        <p:nvSpPr>
          <p:cNvPr id="43012" name="灯片编号占位符 1"/>
          <p:cNvSpPr>
            <a:spLocks noGrp="1"/>
          </p:cNvSpPr>
          <p:nvPr>
            <p:ph type="sldNum" sz="quarter" idx="10"/>
          </p:nvPr>
        </p:nvSpPr>
        <p:spPr>
          <a:noFill/>
        </p:spPr>
        <p:txBody>
          <a:bodyPr/>
          <a:lstStyle/>
          <a:p>
            <a:fld id="{37820657-FDAC-4384-8646-9CBD49297AF5}" type="slidenum">
              <a:rPr lang="zh-CN" altLang="en-US" smtClean="0"/>
              <a:pPr/>
              <a:t>40</a:t>
            </a:fld>
            <a:endParaRPr lang="en-US" altLang="zh-CN" smtClean="0"/>
          </a:p>
        </p:txBody>
      </p:sp>
      <p:grpSp>
        <p:nvGrpSpPr>
          <p:cNvPr id="43013" name="Group 34"/>
          <p:cNvGrpSpPr>
            <a:grpSpLocks/>
          </p:cNvGrpSpPr>
          <p:nvPr/>
        </p:nvGrpSpPr>
        <p:grpSpPr bwMode="auto">
          <a:xfrm>
            <a:off x="6000775" y="4610119"/>
            <a:ext cx="2071687" cy="1462087"/>
            <a:chOff x="2835" y="1752"/>
            <a:chExt cx="2041" cy="1428"/>
          </a:xfrm>
        </p:grpSpPr>
        <p:sp>
          <p:nvSpPr>
            <p:cNvPr id="43014" name="Line 5"/>
            <p:cNvSpPr>
              <a:spLocks noChangeShapeType="1"/>
            </p:cNvSpPr>
            <p:nvPr/>
          </p:nvSpPr>
          <p:spPr bwMode="auto">
            <a:xfrm flipV="1">
              <a:off x="2925" y="2432"/>
              <a:ext cx="232" cy="227"/>
            </a:xfrm>
            <a:prstGeom prst="line">
              <a:avLst/>
            </a:prstGeom>
            <a:noFill/>
            <a:ln w="9525">
              <a:solidFill>
                <a:srgbClr val="000000"/>
              </a:solidFill>
              <a:round/>
              <a:headEnd/>
              <a:tailEnd/>
            </a:ln>
          </p:spPr>
          <p:txBody>
            <a:bodyPr lIns="0" tIns="0" rIns="0" bIns="0" anchor="ctr" anchorCtr="1"/>
            <a:lstStyle/>
            <a:p>
              <a:endParaRPr lang="zh-CN" altLang="en-US"/>
            </a:p>
          </p:txBody>
        </p:sp>
        <p:sp>
          <p:nvSpPr>
            <p:cNvPr id="43015" name="Line 6"/>
            <p:cNvSpPr>
              <a:spLocks noChangeShapeType="1"/>
            </p:cNvSpPr>
            <p:nvPr/>
          </p:nvSpPr>
          <p:spPr bwMode="auto">
            <a:xfrm flipV="1">
              <a:off x="3302" y="1933"/>
              <a:ext cx="394" cy="380"/>
            </a:xfrm>
            <a:prstGeom prst="line">
              <a:avLst/>
            </a:prstGeom>
            <a:noFill/>
            <a:ln w="9525">
              <a:solidFill>
                <a:srgbClr val="000000"/>
              </a:solidFill>
              <a:round/>
              <a:headEnd/>
              <a:tailEnd/>
            </a:ln>
          </p:spPr>
          <p:txBody>
            <a:bodyPr lIns="0" tIns="0" rIns="0" bIns="0" anchor="ctr" anchorCtr="1"/>
            <a:lstStyle/>
            <a:p>
              <a:endParaRPr lang="zh-CN" altLang="en-US"/>
            </a:p>
          </p:txBody>
        </p:sp>
        <p:sp>
          <p:nvSpPr>
            <p:cNvPr id="43016" name="Line 7"/>
            <p:cNvSpPr>
              <a:spLocks noChangeShapeType="1"/>
            </p:cNvSpPr>
            <p:nvPr/>
          </p:nvSpPr>
          <p:spPr bwMode="auto">
            <a:xfrm flipH="1" flipV="1">
              <a:off x="3849" y="1925"/>
              <a:ext cx="430" cy="303"/>
            </a:xfrm>
            <a:prstGeom prst="line">
              <a:avLst/>
            </a:prstGeom>
            <a:noFill/>
            <a:ln w="9525">
              <a:solidFill>
                <a:srgbClr val="000000"/>
              </a:solidFill>
              <a:round/>
              <a:headEnd/>
              <a:tailEnd/>
            </a:ln>
          </p:spPr>
          <p:txBody>
            <a:bodyPr lIns="0" tIns="0" rIns="0" bIns="0" anchor="ctr" anchorCtr="1"/>
            <a:lstStyle/>
            <a:p>
              <a:endParaRPr lang="zh-CN" altLang="en-US"/>
            </a:p>
          </p:txBody>
        </p:sp>
        <p:sp>
          <p:nvSpPr>
            <p:cNvPr id="43017" name="Line 8"/>
            <p:cNvSpPr>
              <a:spLocks noChangeShapeType="1"/>
            </p:cNvSpPr>
            <p:nvPr/>
          </p:nvSpPr>
          <p:spPr bwMode="auto">
            <a:xfrm flipH="1" flipV="1">
              <a:off x="4441" y="2319"/>
              <a:ext cx="304" cy="343"/>
            </a:xfrm>
            <a:prstGeom prst="line">
              <a:avLst/>
            </a:prstGeom>
            <a:noFill/>
            <a:ln w="9525">
              <a:solidFill>
                <a:srgbClr val="000000"/>
              </a:solidFill>
              <a:round/>
              <a:headEnd/>
              <a:tailEnd/>
            </a:ln>
          </p:spPr>
          <p:txBody>
            <a:bodyPr lIns="0" tIns="0" rIns="0" bIns="0" anchor="ctr" anchorCtr="1"/>
            <a:lstStyle/>
            <a:p>
              <a:endParaRPr lang="zh-CN" altLang="en-US"/>
            </a:p>
          </p:txBody>
        </p:sp>
        <p:sp>
          <p:nvSpPr>
            <p:cNvPr id="43018" name="Line 9"/>
            <p:cNvSpPr>
              <a:spLocks noChangeShapeType="1"/>
            </p:cNvSpPr>
            <p:nvPr/>
          </p:nvSpPr>
          <p:spPr bwMode="auto">
            <a:xfrm flipV="1">
              <a:off x="4093" y="2319"/>
              <a:ext cx="261" cy="302"/>
            </a:xfrm>
            <a:prstGeom prst="line">
              <a:avLst/>
            </a:prstGeom>
            <a:noFill/>
            <a:ln w="9525">
              <a:solidFill>
                <a:srgbClr val="000000"/>
              </a:solidFill>
              <a:round/>
              <a:headEnd/>
              <a:tailEnd/>
            </a:ln>
          </p:spPr>
          <p:txBody>
            <a:bodyPr lIns="0" tIns="0" rIns="0" bIns="0" anchor="ctr" anchorCtr="1"/>
            <a:lstStyle/>
            <a:p>
              <a:endParaRPr lang="zh-CN" altLang="en-US"/>
            </a:p>
          </p:txBody>
        </p:sp>
        <p:sp>
          <p:nvSpPr>
            <p:cNvPr id="43019" name="Line 10"/>
            <p:cNvSpPr>
              <a:spLocks noChangeShapeType="1"/>
            </p:cNvSpPr>
            <p:nvPr/>
          </p:nvSpPr>
          <p:spPr bwMode="auto">
            <a:xfrm flipH="1" flipV="1">
              <a:off x="3223" y="2340"/>
              <a:ext cx="261" cy="322"/>
            </a:xfrm>
            <a:prstGeom prst="line">
              <a:avLst/>
            </a:prstGeom>
            <a:noFill/>
            <a:ln w="9525">
              <a:solidFill>
                <a:srgbClr val="000000"/>
              </a:solidFill>
              <a:round/>
              <a:headEnd/>
              <a:tailEnd/>
            </a:ln>
          </p:spPr>
          <p:txBody>
            <a:bodyPr lIns="0" tIns="0" rIns="0" bIns="0" anchor="ctr" anchorCtr="1"/>
            <a:lstStyle/>
            <a:p>
              <a:endParaRPr lang="zh-CN" altLang="en-US"/>
            </a:p>
          </p:txBody>
        </p:sp>
        <p:sp>
          <p:nvSpPr>
            <p:cNvPr id="43020" name="Line 11"/>
            <p:cNvSpPr>
              <a:spLocks noChangeShapeType="1"/>
            </p:cNvSpPr>
            <p:nvPr/>
          </p:nvSpPr>
          <p:spPr bwMode="auto">
            <a:xfrm flipV="1">
              <a:off x="3745" y="2726"/>
              <a:ext cx="261" cy="345"/>
            </a:xfrm>
            <a:prstGeom prst="line">
              <a:avLst/>
            </a:prstGeom>
            <a:noFill/>
            <a:ln w="9525">
              <a:solidFill>
                <a:srgbClr val="000000"/>
              </a:solidFill>
              <a:round/>
              <a:headEnd/>
              <a:tailEnd/>
            </a:ln>
          </p:spPr>
          <p:txBody>
            <a:bodyPr lIns="0" tIns="0" rIns="0" bIns="0" anchor="ctr" anchorCtr="1"/>
            <a:lstStyle/>
            <a:p>
              <a:endParaRPr lang="zh-CN" altLang="en-US"/>
            </a:p>
          </p:txBody>
        </p:sp>
        <p:sp>
          <p:nvSpPr>
            <p:cNvPr id="13" name="Oval 15"/>
            <p:cNvSpPr>
              <a:spLocks noChangeArrowheads="1"/>
            </p:cNvSpPr>
            <p:nvPr/>
          </p:nvSpPr>
          <p:spPr bwMode="auto">
            <a:xfrm>
              <a:off x="3658" y="1752"/>
              <a:ext cx="217" cy="217"/>
            </a:xfrm>
            <a:prstGeom prst="ellipse">
              <a:avLst/>
            </a:prstGeom>
            <a:solidFill>
              <a:srgbClr val="FFFFFF"/>
            </a:solidFill>
            <a:ln w="9525">
              <a:solidFill>
                <a:srgbClr val="000000"/>
              </a:solidFill>
              <a:round/>
              <a:headEnd/>
              <a:tailEnd/>
            </a:ln>
          </p:spPr>
          <p:txBody>
            <a:bodyPr lIns="0" tIns="0" rIns="0" bIns="0" anchor="ctr" anchorCtr="1"/>
            <a:lstStyle/>
            <a:p>
              <a:pPr algn="r">
                <a:lnSpc>
                  <a:spcPct val="85000"/>
                </a:lnSpc>
                <a:defRPr/>
              </a:pPr>
              <a:r>
                <a:rPr kumimoji="1" lang="en-US" altLang="zh-CN" sz="1600" b="1" dirty="0">
                  <a:latin typeface="+mn-lt"/>
                  <a:ea typeface="黑体" pitchFamily="2" charset="-122"/>
                </a:rPr>
                <a:t>A</a:t>
              </a:r>
            </a:p>
          </p:txBody>
        </p:sp>
        <p:sp>
          <p:nvSpPr>
            <p:cNvPr id="43022" name="Oval 16"/>
            <p:cNvSpPr>
              <a:spLocks noChangeArrowheads="1"/>
            </p:cNvSpPr>
            <p:nvPr/>
          </p:nvSpPr>
          <p:spPr bwMode="auto">
            <a:xfrm>
              <a:off x="3117" y="2262"/>
              <a:ext cx="217" cy="216"/>
            </a:xfrm>
            <a:prstGeom prst="ellipse">
              <a:avLst/>
            </a:prstGeom>
            <a:solidFill>
              <a:srgbClr val="FFFFFF"/>
            </a:solidFill>
            <a:ln w="9525">
              <a:solidFill>
                <a:srgbClr val="000000"/>
              </a:solidFill>
              <a:round/>
              <a:headEnd/>
              <a:tailEnd/>
            </a:ln>
          </p:spPr>
          <p:txBody>
            <a:bodyPr lIns="0" tIns="0" rIns="0" bIns="0" anchor="ctr" anchorCtr="1"/>
            <a:lstStyle/>
            <a:p>
              <a:pPr algn="ctr"/>
              <a:r>
                <a:rPr kumimoji="1" lang="en-US" altLang="zh-CN" sz="1600" b="1">
                  <a:solidFill>
                    <a:srgbClr val="0099CC"/>
                  </a:solidFill>
                  <a:latin typeface="Times New Roman" pitchFamily="18" charset="0"/>
                </a:rPr>
                <a:t>B</a:t>
              </a:r>
              <a:endParaRPr kumimoji="1" lang="zh-CN" altLang="en-US" sz="1600" b="1">
                <a:solidFill>
                  <a:srgbClr val="0099CC"/>
                </a:solidFill>
                <a:latin typeface="Times New Roman" pitchFamily="18" charset="0"/>
              </a:endParaRPr>
            </a:p>
          </p:txBody>
        </p:sp>
        <p:sp>
          <p:nvSpPr>
            <p:cNvPr id="43023" name="Oval 17"/>
            <p:cNvSpPr>
              <a:spLocks noChangeArrowheads="1"/>
            </p:cNvSpPr>
            <p:nvPr/>
          </p:nvSpPr>
          <p:spPr bwMode="auto">
            <a:xfrm>
              <a:off x="4267" y="2191"/>
              <a:ext cx="217" cy="216"/>
            </a:xfrm>
            <a:prstGeom prst="ellipse">
              <a:avLst/>
            </a:prstGeom>
            <a:solidFill>
              <a:srgbClr val="FFFFFF"/>
            </a:solidFill>
            <a:ln w="9525">
              <a:solidFill>
                <a:srgbClr val="000000"/>
              </a:solidFill>
              <a:round/>
              <a:headEnd/>
              <a:tailEnd/>
            </a:ln>
          </p:spPr>
          <p:txBody>
            <a:bodyPr lIns="0" tIns="0" rIns="0" bIns="0" anchor="ctr" anchorCtr="1"/>
            <a:lstStyle/>
            <a:p>
              <a:pPr algn="ctr"/>
              <a:r>
                <a:rPr kumimoji="1" lang="en-US" altLang="zh-CN" sz="1600" b="1">
                  <a:solidFill>
                    <a:srgbClr val="0000FF"/>
                  </a:solidFill>
                  <a:latin typeface="Times New Roman" pitchFamily="18" charset="0"/>
                </a:rPr>
                <a:t>C</a:t>
              </a:r>
              <a:endParaRPr kumimoji="1" lang="zh-CN" altLang="en-US" sz="1600" b="1">
                <a:solidFill>
                  <a:srgbClr val="0000FF"/>
                </a:solidFill>
                <a:latin typeface="Times New Roman" pitchFamily="18" charset="0"/>
              </a:endParaRPr>
            </a:p>
          </p:txBody>
        </p:sp>
        <p:sp>
          <p:nvSpPr>
            <p:cNvPr id="43024" name="Oval 18"/>
            <p:cNvSpPr>
              <a:spLocks noChangeArrowheads="1"/>
            </p:cNvSpPr>
            <p:nvPr/>
          </p:nvSpPr>
          <p:spPr bwMode="auto">
            <a:xfrm>
              <a:off x="2835" y="2568"/>
              <a:ext cx="218" cy="216"/>
            </a:xfrm>
            <a:prstGeom prst="ellipse">
              <a:avLst/>
            </a:prstGeom>
            <a:solidFill>
              <a:srgbClr val="FFFFFF"/>
            </a:solidFill>
            <a:ln w="9525">
              <a:solidFill>
                <a:srgbClr val="000000"/>
              </a:solidFill>
              <a:round/>
              <a:headEnd/>
              <a:tailEnd/>
            </a:ln>
          </p:spPr>
          <p:txBody>
            <a:bodyPr lIns="0" tIns="0" rIns="0" bIns="0" anchor="ctr" anchorCtr="1"/>
            <a:lstStyle/>
            <a:p>
              <a:pPr algn="ctr"/>
              <a:r>
                <a:rPr kumimoji="1" lang="en-US" altLang="zh-CN" sz="1600" b="1">
                  <a:solidFill>
                    <a:srgbClr val="0099CC"/>
                  </a:solidFill>
                  <a:latin typeface="Times New Roman" pitchFamily="18" charset="0"/>
                </a:rPr>
                <a:t>a</a:t>
              </a:r>
            </a:p>
          </p:txBody>
        </p:sp>
        <p:sp>
          <p:nvSpPr>
            <p:cNvPr id="43025" name="Oval 19"/>
            <p:cNvSpPr>
              <a:spLocks noChangeArrowheads="1"/>
            </p:cNvSpPr>
            <p:nvPr/>
          </p:nvSpPr>
          <p:spPr bwMode="auto">
            <a:xfrm>
              <a:off x="3397" y="2577"/>
              <a:ext cx="217" cy="216"/>
            </a:xfrm>
            <a:prstGeom prst="ellipse">
              <a:avLst/>
            </a:prstGeom>
            <a:solidFill>
              <a:srgbClr val="FFFFFF"/>
            </a:solidFill>
            <a:ln w="9525">
              <a:solidFill>
                <a:srgbClr val="000000"/>
              </a:solidFill>
              <a:round/>
              <a:headEnd/>
              <a:tailEnd/>
            </a:ln>
          </p:spPr>
          <p:txBody>
            <a:bodyPr lIns="0" tIns="0" rIns="0" bIns="0" anchor="ctr" anchorCtr="1"/>
            <a:lstStyle/>
            <a:p>
              <a:pPr algn="ctr"/>
              <a:r>
                <a:rPr kumimoji="1" lang="en-US" altLang="zh-CN" sz="1600" b="1">
                  <a:solidFill>
                    <a:srgbClr val="0099CC"/>
                  </a:solidFill>
                  <a:latin typeface="Times New Roman" pitchFamily="18" charset="0"/>
                </a:rPr>
                <a:t>b</a:t>
              </a:r>
            </a:p>
          </p:txBody>
        </p:sp>
        <p:sp>
          <p:nvSpPr>
            <p:cNvPr id="43026" name="Oval 20"/>
            <p:cNvSpPr>
              <a:spLocks noChangeArrowheads="1"/>
            </p:cNvSpPr>
            <p:nvPr/>
          </p:nvSpPr>
          <p:spPr bwMode="auto">
            <a:xfrm>
              <a:off x="3919" y="2577"/>
              <a:ext cx="217" cy="216"/>
            </a:xfrm>
            <a:prstGeom prst="ellipse">
              <a:avLst/>
            </a:prstGeom>
            <a:solidFill>
              <a:srgbClr val="FFFFFF"/>
            </a:solidFill>
            <a:ln w="9525">
              <a:solidFill>
                <a:srgbClr val="000000"/>
              </a:solidFill>
              <a:round/>
              <a:headEnd/>
              <a:tailEnd/>
            </a:ln>
          </p:spPr>
          <p:txBody>
            <a:bodyPr lIns="0" tIns="0" rIns="0" bIns="0" anchor="ctr" anchorCtr="1"/>
            <a:lstStyle/>
            <a:p>
              <a:pPr algn="ctr"/>
              <a:r>
                <a:rPr kumimoji="1" lang="en-US" altLang="zh-CN" sz="1600" b="1">
                  <a:solidFill>
                    <a:srgbClr val="008000"/>
                  </a:solidFill>
                  <a:latin typeface="Times New Roman" pitchFamily="18" charset="0"/>
                </a:rPr>
                <a:t>D</a:t>
              </a:r>
              <a:endParaRPr kumimoji="1" lang="zh-CN" altLang="en-US" sz="1600" b="1">
                <a:solidFill>
                  <a:srgbClr val="008000"/>
                </a:solidFill>
                <a:latin typeface="Times New Roman" pitchFamily="18" charset="0"/>
              </a:endParaRPr>
            </a:p>
          </p:txBody>
        </p:sp>
        <p:sp>
          <p:nvSpPr>
            <p:cNvPr id="43027" name="Oval 21"/>
            <p:cNvSpPr>
              <a:spLocks noChangeArrowheads="1"/>
            </p:cNvSpPr>
            <p:nvPr/>
          </p:nvSpPr>
          <p:spPr bwMode="auto">
            <a:xfrm>
              <a:off x="4658" y="2577"/>
              <a:ext cx="218" cy="216"/>
            </a:xfrm>
            <a:prstGeom prst="ellipse">
              <a:avLst/>
            </a:prstGeom>
            <a:solidFill>
              <a:srgbClr val="FFFFFF"/>
            </a:solidFill>
            <a:ln w="9525">
              <a:solidFill>
                <a:srgbClr val="000000"/>
              </a:solidFill>
              <a:round/>
              <a:headEnd/>
              <a:tailEnd/>
            </a:ln>
          </p:spPr>
          <p:txBody>
            <a:bodyPr lIns="0" tIns="0" rIns="0" bIns="0" anchor="ctr" anchorCtr="1"/>
            <a:lstStyle/>
            <a:p>
              <a:pPr algn="ctr"/>
              <a:r>
                <a:rPr kumimoji="1" lang="en-US" altLang="zh-CN" sz="1600" b="1">
                  <a:solidFill>
                    <a:srgbClr val="0000FF"/>
                  </a:solidFill>
                  <a:latin typeface="Times New Roman" pitchFamily="18" charset="0"/>
                </a:rPr>
                <a:t>c</a:t>
              </a:r>
            </a:p>
          </p:txBody>
        </p:sp>
        <p:sp>
          <p:nvSpPr>
            <p:cNvPr id="43028" name="Oval 23"/>
            <p:cNvSpPr>
              <a:spLocks noChangeArrowheads="1"/>
            </p:cNvSpPr>
            <p:nvPr/>
          </p:nvSpPr>
          <p:spPr bwMode="auto">
            <a:xfrm>
              <a:off x="3614" y="2963"/>
              <a:ext cx="218" cy="217"/>
            </a:xfrm>
            <a:prstGeom prst="ellipse">
              <a:avLst/>
            </a:prstGeom>
            <a:solidFill>
              <a:srgbClr val="FFFFFF"/>
            </a:solidFill>
            <a:ln w="9525">
              <a:solidFill>
                <a:srgbClr val="000000"/>
              </a:solidFill>
              <a:round/>
              <a:headEnd/>
              <a:tailEnd/>
            </a:ln>
          </p:spPr>
          <p:txBody>
            <a:bodyPr lIns="0" tIns="0" rIns="0" bIns="0" anchor="ctr" anchorCtr="1"/>
            <a:lstStyle/>
            <a:p>
              <a:pPr algn="ctr"/>
              <a:r>
                <a:rPr kumimoji="1" lang="en-US" altLang="zh-CN" sz="1600" b="1">
                  <a:solidFill>
                    <a:srgbClr val="008000"/>
                  </a:solidFill>
                  <a:latin typeface="Times New Roman" pitchFamily="18" charset="0"/>
                </a:rPr>
                <a:t>d</a:t>
              </a:r>
            </a:p>
          </p:txBody>
        </p:sp>
      </p:gr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1000125" y="274638"/>
            <a:ext cx="7215188" cy="1143000"/>
          </a:xfrm>
        </p:spPr>
        <p:txBody>
          <a:bodyPr/>
          <a:lstStyle/>
          <a:p>
            <a:pPr eaLnBrk="1" hangingPunct="1"/>
            <a:r>
              <a:rPr lang="zh-CN" altLang="en-US" smtClean="0"/>
              <a:t>二叉链表的基本操作</a:t>
            </a:r>
          </a:p>
        </p:txBody>
      </p:sp>
      <p:sp>
        <p:nvSpPr>
          <p:cNvPr id="44035" name="Rectangle 3"/>
          <p:cNvSpPr>
            <a:spLocks noGrp="1" noChangeArrowheads="1"/>
          </p:cNvSpPr>
          <p:nvPr>
            <p:ph idx="1"/>
          </p:nvPr>
        </p:nvSpPr>
        <p:spPr>
          <a:xfrm>
            <a:off x="1000125" y="1600200"/>
            <a:ext cx="7215188" cy="4525963"/>
          </a:xfrm>
        </p:spPr>
        <p:txBody>
          <a:bodyPr/>
          <a:lstStyle/>
          <a:p>
            <a:pPr eaLnBrk="1" hangingPunct="1">
              <a:lnSpc>
                <a:spcPct val="130000"/>
              </a:lnSpc>
              <a:buFont typeface="Wingdings" pitchFamily="2" charset="2"/>
              <a:buNone/>
            </a:pPr>
            <a:r>
              <a:rPr lang="en-US" altLang="zh-CN" dirty="0" smtClean="0"/>
              <a:t>	if (T-&gt;</a:t>
            </a:r>
            <a:r>
              <a:rPr lang="en-US" altLang="zh-CN" dirty="0" err="1" smtClean="0"/>
              <a:t>rc</a:t>
            </a:r>
            <a:r>
              <a:rPr lang="en-US" altLang="zh-CN" dirty="0" smtClean="0"/>
              <a:t>)</a:t>
            </a:r>
          </a:p>
          <a:p>
            <a:pPr eaLnBrk="1" hangingPunct="1">
              <a:lnSpc>
                <a:spcPct val="130000"/>
              </a:lnSpc>
              <a:buFont typeface="Wingdings" pitchFamily="2" charset="2"/>
              <a:buNone/>
            </a:pPr>
            <a:r>
              <a:rPr lang="en-US" altLang="zh-CN" dirty="0" smtClean="0">
                <a:solidFill>
                  <a:srgbClr val="0000FF"/>
                </a:solidFill>
              </a:rPr>
              <a:t>	{</a:t>
            </a:r>
            <a:r>
              <a:rPr lang="en-US" altLang="zh-CN" dirty="0" smtClean="0"/>
              <a:t>	</a:t>
            </a:r>
            <a:r>
              <a:rPr lang="en-US" altLang="zh-CN" dirty="0" err="1" smtClean="0"/>
              <a:t>printf</a:t>
            </a:r>
            <a:r>
              <a:rPr lang="zh-CN" altLang="en-US" dirty="0" smtClean="0"/>
              <a:t> </a:t>
            </a:r>
            <a:r>
              <a:rPr lang="en-US" altLang="zh-CN" dirty="0" smtClean="0"/>
              <a:t>: ","</a:t>
            </a:r>
            <a:r>
              <a:rPr lang="zh-CN" altLang="en-US" dirty="0" smtClean="0"/>
              <a:t>；</a:t>
            </a:r>
          </a:p>
          <a:p>
            <a:pPr eaLnBrk="1" hangingPunct="1">
              <a:lnSpc>
                <a:spcPct val="130000"/>
              </a:lnSpc>
              <a:buFont typeface="Wingdings" pitchFamily="2" charset="2"/>
              <a:buNone/>
            </a:pPr>
            <a:r>
              <a:rPr lang="zh-CN" altLang="en-US" dirty="0" smtClean="0"/>
              <a:t>		</a:t>
            </a:r>
            <a:r>
              <a:rPr lang="en-US" altLang="zh-CN" dirty="0" err="1" smtClean="0"/>
              <a:t>TreePrintS</a:t>
            </a:r>
            <a:r>
              <a:rPr lang="en-US" altLang="zh-CN" dirty="0" smtClean="0"/>
              <a:t>(T-&gt;</a:t>
            </a:r>
            <a:r>
              <a:rPr lang="en-US" altLang="zh-CN" dirty="0" err="1" smtClean="0"/>
              <a:t>rc</a:t>
            </a:r>
            <a:r>
              <a:rPr lang="en-US" altLang="zh-CN" dirty="0" smtClean="0"/>
              <a:t>)</a:t>
            </a:r>
            <a:r>
              <a:rPr lang="zh-CN" altLang="en-US" dirty="0" smtClean="0"/>
              <a:t>；</a:t>
            </a:r>
          </a:p>
          <a:p>
            <a:pPr eaLnBrk="1" hangingPunct="1">
              <a:lnSpc>
                <a:spcPct val="130000"/>
              </a:lnSpc>
              <a:buFont typeface="Wingdings" pitchFamily="2" charset="2"/>
              <a:buNone/>
            </a:pPr>
            <a:r>
              <a:rPr lang="zh-CN" altLang="en-US" dirty="0" smtClean="0"/>
              <a:t>		</a:t>
            </a:r>
            <a:r>
              <a:rPr lang="en-US" altLang="zh-CN" dirty="0" err="1" smtClean="0"/>
              <a:t>printf</a:t>
            </a:r>
            <a:r>
              <a:rPr lang="zh-CN" altLang="en-US" dirty="0" smtClean="0"/>
              <a:t> </a:t>
            </a:r>
            <a:r>
              <a:rPr lang="en-US" altLang="zh-CN" dirty="0" smtClean="0"/>
              <a:t>: ")"</a:t>
            </a:r>
            <a:r>
              <a:rPr lang="zh-CN" altLang="en-US" dirty="0" smtClean="0"/>
              <a:t>；</a:t>
            </a:r>
            <a:r>
              <a:rPr lang="en-US" altLang="zh-CN" dirty="0" smtClean="0">
                <a:solidFill>
                  <a:srgbClr val="0000FF"/>
                </a:solidFill>
              </a:rPr>
              <a:t>}</a:t>
            </a:r>
          </a:p>
          <a:p>
            <a:pPr eaLnBrk="1" hangingPunct="1">
              <a:lnSpc>
                <a:spcPct val="130000"/>
              </a:lnSpc>
              <a:buFont typeface="Wingdings" pitchFamily="2" charset="2"/>
              <a:buNone/>
            </a:pPr>
            <a:r>
              <a:rPr lang="en-US" altLang="zh-CN" smtClean="0">
                <a:solidFill>
                  <a:srgbClr val="C00000"/>
                </a:solidFill>
              </a:rPr>
              <a:t>	while(!</a:t>
            </a:r>
            <a:r>
              <a:rPr lang="en-US" altLang="zh-CN" dirty="0" smtClean="0">
                <a:solidFill>
                  <a:srgbClr val="C00000"/>
                </a:solidFill>
              </a:rPr>
              <a:t>T-&gt;</a:t>
            </a:r>
            <a:r>
              <a:rPr lang="en-US" altLang="zh-CN" dirty="0" err="1" smtClean="0">
                <a:solidFill>
                  <a:srgbClr val="C00000"/>
                </a:solidFill>
              </a:rPr>
              <a:t>rc</a:t>
            </a:r>
            <a:r>
              <a:rPr lang="en-US" altLang="zh-CN" dirty="0" smtClean="0">
                <a:solidFill>
                  <a:srgbClr val="C00000"/>
                </a:solidFill>
              </a:rPr>
              <a:t>)</a:t>
            </a:r>
          </a:p>
          <a:p>
            <a:pPr eaLnBrk="1" hangingPunct="1">
              <a:lnSpc>
                <a:spcPct val="130000"/>
              </a:lnSpc>
              <a:buFont typeface="Wingdings" pitchFamily="2" charset="2"/>
              <a:buNone/>
            </a:pPr>
            <a:r>
              <a:rPr lang="en-US" altLang="zh-CN" dirty="0" smtClean="0">
                <a:solidFill>
                  <a:srgbClr val="C00000"/>
                </a:solidFill>
              </a:rPr>
              <a:t>	{ </a:t>
            </a:r>
            <a:r>
              <a:rPr lang="en-US" altLang="zh-CN" dirty="0" err="1" smtClean="0">
                <a:solidFill>
                  <a:srgbClr val="C00000"/>
                </a:solidFill>
              </a:rPr>
              <a:t>printf</a:t>
            </a:r>
            <a:r>
              <a:rPr lang="zh-CN" altLang="en-US" dirty="0" smtClean="0">
                <a:solidFill>
                  <a:srgbClr val="C00000"/>
                </a:solidFill>
              </a:rPr>
              <a:t> </a:t>
            </a:r>
            <a:r>
              <a:rPr lang="en-US" altLang="zh-CN" dirty="0" smtClean="0">
                <a:solidFill>
                  <a:srgbClr val="C00000"/>
                </a:solidFill>
              </a:rPr>
              <a:t>:</a:t>
            </a:r>
            <a:r>
              <a:rPr lang="zh-CN" altLang="en-US" dirty="0" smtClean="0">
                <a:solidFill>
                  <a:srgbClr val="C00000"/>
                </a:solidFill>
              </a:rPr>
              <a:t>“</a:t>
            </a:r>
            <a:r>
              <a:rPr lang="en-US" altLang="zh-CN" dirty="0" smtClean="0">
                <a:solidFill>
                  <a:srgbClr val="C00000"/>
                </a:solidFill>
              </a:rPr>
              <a:t>)”</a:t>
            </a:r>
            <a:r>
              <a:rPr lang="zh-CN" altLang="en-US" dirty="0" smtClean="0">
                <a:solidFill>
                  <a:srgbClr val="C00000"/>
                </a:solidFill>
              </a:rPr>
              <a:t>；</a:t>
            </a:r>
            <a:r>
              <a:rPr lang="en-US" altLang="zh-CN" dirty="0" smtClean="0">
                <a:solidFill>
                  <a:srgbClr val="C00000"/>
                </a:solidFill>
              </a:rPr>
              <a:t>return</a:t>
            </a:r>
            <a:r>
              <a:rPr lang="zh-CN" altLang="en-US" dirty="0" smtClean="0">
                <a:solidFill>
                  <a:srgbClr val="C00000"/>
                </a:solidFill>
              </a:rPr>
              <a:t>；</a:t>
            </a:r>
            <a:r>
              <a:rPr lang="en-US" altLang="zh-CN" dirty="0" smtClean="0">
                <a:solidFill>
                  <a:srgbClr val="C00000"/>
                </a:solidFill>
              </a:rPr>
              <a:t>}</a:t>
            </a:r>
          </a:p>
          <a:p>
            <a:pPr eaLnBrk="1" hangingPunct="1">
              <a:lnSpc>
                <a:spcPct val="130000"/>
              </a:lnSpc>
              <a:buFont typeface="Wingdings" pitchFamily="2" charset="2"/>
              <a:buNone/>
            </a:pPr>
            <a:r>
              <a:rPr lang="en-US" altLang="zh-CN" dirty="0" smtClean="0"/>
              <a:t>} </a:t>
            </a:r>
            <a:r>
              <a:rPr lang="en-US" altLang="zh-CN" b="0" dirty="0" smtClean="0">
                <a:solidFill>
                  <a:srgbClr val="006600"/>
                </a:solidFill>
              </a:rPr>
              <a:t>//</a:t>
            </a:r>
            <a:r>
              <a:rPr lang="zh-CN" altLang="en-US" b="0" dirty="0" smtClean="0">
                <a:solidFill>
                  <a:srgbClr val="008000"/>
                </a:solidFill>
                <a:ea typeface="宋体" pitchFamily="2" charset="-122"/>
              </a:rPr>
              <a:t>算法结束</a:t>
            </a:r>
            <a:r>
              <a:rPr lang="en-US" altLang="zh-CN" dirty="0" smtClean="0"/>
              <a:t> </a:t>
            </a:r>
          </a:p>
        </p:txBody>
      </p:sp>
      <p:sp>
        <p:nvSpPr>
          <p:cNvPr id="44036" name="灯片编号占位符 1"/>
          <p:cNvSpPr>
            <a:spLocks noGrp="1"/>
          </p:cNvSpPr>
          <p:nvPr>
            <p:ph type="sldNum" sz="quarter" idx="10"/>
          </p:nvPr>
        </p:nvSpPr>
        <p:spPr>
          <a:noFill/>
        </p:spPr>
        <p:txBody>
          <a:bodyPr/>
          <a:lstStyle/>
          <a:p>
            <a:fld id="{30E397B3-280B-494D-9FE1-6EABD49978CD}" type="slidenum">
              <a:rPr lang="zh-CN" altLang="en-US" smtClean="0"/>
              <a:pPr/>
              <a:t>41</a:t>
            </a:fld>
            <a:endParaRPr lang="en-US" altLang="zh-CN" smtClean="0"/>
          </a:p>
        </p:txBody>
      </p:sp>
      <p:grpSp>
        <p:nvGrpSpPr>
          <p:cNvPr id="44037" name="Group 34"/>
          <p:cNvGrpSpPr>
            <a:grpSpLocks/>
          </p:cNvGrpSpPr>
          <p:nvPr/>
        </p:nvGrpSpPr>
        <p:grpSpPr bwMode="auto">
          <a:xfrm>
            <a:off x="5643570" y="1609723"/>
            <a:ext cx="2071687" cy="1462087"/>
            <a:chOff x="2835" y="1752"/>
            <a:chExt cx="2041" cy="1428"/>
          </a:xfrm>
        </p:grpSpPr>
        <p:sp>
          <p:nvSpPr>
            <p:cNvPr id="44038" name="Line 5"/>
            <p:cNvSpPr>
              <a:spLocks noChangeShapeType="1"/>
            </p:cNvSpPr>
            <p:nvPr/>
          </p:nvSpPr>
          <p:spPr bwMode="auto">
            <a:xfrm flipV="1">
              <a:off x="2925" y="2432"/>
              <a:ext cx="232" cy="227"/>
            </a:xfrm>
            <a:prstGeom prst="line">
              <a:avLst/>
            </a:prstGeom>
            <a:noFill/>
            <a:ln w="9525">
              <a:solidFill>
                <a:srgbClr val="000000"/>
              </a:solidFill>
              <a:round/>
              <a:headEnd/>
              <a:tailEnd/>
            </a:ln>
          </p:spPr>
          <p:txBody>
            <a:bodyPr lIns="0" tIns="0" rIns="0" bIns="0" anchor="ctr" anchorCtr="1"/>
            <a:lstStyle/>
            <a:p>
              <a:endParaRPr lang="zh-CN" altLang="en-US"/>
            </a:p>
          </p:txBody>
        </p:sp>
        <p:sp>
          <p:nvSpPr>
            <p:cNvPr id="44039" name="Line 6"/>
            <p:cNvSpPr>
              <a:spLocks noChangeShapeType="1"/>
            </p:cNvSpPr>
            <p:nvPr/>
          </p:nvSpPr>
          <p:spPr bwMode="auto">
            <a:xfrm flipV="1">
              <a:off x="3302" y="1933"/>
              <a:ext cx="394" cy="380"/>
            </a:xfrm>
            <a:prstGeom prst="line">
              <a:avLst/>
            </a:prstGeom>
            <a:noFill/>
            <a:ln w="9525">
              <a:solidFill>
                <a:srgbClr val="000000"/>
              </a:solidFill>
              <a:round/>
              <a:headEnd/>
              <a:tailEnd/>
            </a:ln>
          </p:spPr>
          <p:txBody>
            <a:bodyPr lIns="0" tIns="0" rIns="0" bIns="0" anchor="ctr" anchorCtr="1"/>
            <a:lstStyle/>
            <a:p>
              <a:endParaRPr lang="zh-CN" altLang="en-US"/>
            </a:p>
          </p:txBody>
        </p:sp>
        <p:sp>
          <p:nvSpPr>
            <p:cNvPr id="44040" name="Line 7"/>
            <p:cNvSpPr>
              <a:spLocks noChangeShapeType="1"/>
            </p:cNvSpPr>
            <p:nvPr/>
          </p:nvSpPr>
          <p:spPr bwMode="auto">
            <a:xfrm flipH="1" flipV="1">
              <a:off x="3849" y="1925"/>
              <a:ext cx="430" cy="303"/>
            </a:xfrm>
            <a:prstGeom prst="line">
              <a:avLst/>
            </a:prstGeom>
            <a:noFill/>
            <a:ln w="9525">
              <a:solidFill>
                <a:srgbClr val="000000"/>
              </a:solidFill>
              <a:round/>
              <a:headEnd/>
              <a:tailEnd/>
            </a:ln>
          </p:spPr>
          <p:txBody>
            <a:bodyPr lIns="0" tIns="0" rIns="0" bIns="0" anchor="ctr" anchorCtr="1"/>
            <a:lstStyle/>
            <a:p>
              <a:endParaRPr lang="zh-CN" altLang="en-US"/>
            </a:p>
          </p:txBody>
        </p:sp>
        <p:sp>
          <p:nvSpPr>
            <p:cNvPr id="44041" name="Line 8"/>
            <p:cNvSpPr>
              <a:spLocks noChangeShapeType="1"/>
            </p:cNvSpPr>
            <p:nvPr/>
          </p:nvSpPr>
          <p:spPr bwMode="auto">
            <a:xfrm flipH="1" flipV="1">
              <a:off x="4441" y="2319"/>
              <a:ext cx="304" cy="343"/>
            </a:xfrm>
            <a:prstGeom prst="line">
              <a:avLst/>
            </a:prstGeom>
            <a:noFill/>
            <a:ln w="9525">
              <a:solidFill>
                <a:srgbClr val="000000"/>
              </a:solidFill>
              <a:round/>
              <a:headEnd/>
              <a:tailEnd/>
            </a:ln>
          </p:spPr>
          <p:txBody>
            <a:bodyPr lIns="0" tIns="0" rIns="0" bIns="0" anchor="ctr" anchorCtr="1"/>
            <a:lstStyle/>
            <a:p>
              <a:endParaRPr lang="zh-CN" altLang="en-US"/>
            </a:p>
          </p:txBody>
        </p:sp>
        <p:sp>
          <p:nvSpPr>
            <p:cNvPr id="44042" name="Line 9"/>
            <p:cNvSpPr>
              <a:spLocks noChangeShapeType="1"/>
            </p:cNvSpPr>
            <p:nvPr/>
          </p:nvSpPr>
          <p:spPr bwMode="auto">
            <a:xfrm flipV="1">
              <a:off x="4093" y="2319"/>
              <a:ext cx="261" cy="302"/>
            </a:xfrm>
            <a:prstGeom prst="line">
              <a:avLst/>
            </a:prstGeom>
            <a:noFill/>
            <a:ln w="9525">
              <a:solidFill>
                <a:srgbClr val="000000"/>
              </a:solidFill>
              <a:round/>
              <a:headEnd/>
              <a:tailEnd/>
            </a:ln>
          </p:spPr>
          <p:txBody>
            <a:bodyPr lIns="0" tIns="0" rIns="0" bIns="0" anchor="ctr" anchorCtr="1"/>
            <a:lstStyle/>
            <a:p>
              <a:endParaRPr lang="zh-CN" altLang="en-US"/>
            </a:p>
          </p:txBody>
        </p:sp>
        <p:sp>
          <p:nvSpPr>
            <p:cNvPr id="44043" name="Line 10"/>
            <p:cNvSpPr>
              <a:spLocks noChangeShapeType="1"/>
            </p:cNvSpPr>
            <p:nvPr/>
          </p:nvSpPr>
          <p:spPr bwMode="auto">
            <a:xfrm flipH="1" flipV="1">
              <a:off x="3223" y="2340"/>
              <a:ext cx="261" cy="322"/>
            </a:xfrm>
            <a:prstGeom prst="line">
              <a:avLst/>
            </a:prstGeom>
            <a:noFill/>
            <a:ln w="9525">
              <a:solidFill>
                <a:srgbClr val="000000"/>
              </a:solidFill>
              <a:round/>
              <a:headEnd/>
              <a:tailEnd/>
            </a:ln>
          </p:spPr>
          <p:txBody>
            <a:bodyPr lIns="0" tIns="0" rIns="0" bIns="0" anchor="ctr" anchorCtr="1"/>
            <a:lstStyle/>
            <a:p>
              <a:endParaRPr lang="zh-CN" altLang="en-US"/>
            </a:p>
          </p:txBody>
        </p:sp>
        <p:sp>
          <p:nvSpPr>
            <p:cNvPr id="44044" name="Line 11"/>
            <p:cNvSpPr>
              <a:spLocks noChangeShapeType="1"/>
            </p:cNvSpPr>
            <p:nvPr/>
          </p:nvSpPr>
          <p:spPr bwMode="auto">
            <a:xfrm flipV="1">
              <a:off x="3745" y="2726"/>
              <a:ext cx="261" cy="345"/>
            </a:xfrm>
            <a:prstGeom prst="line">
              <a:avLst/>
            </a:prstGeom>
            <a:noFill/>
            <a:ln w="9525">
              <a:solidFill>
                <a:srgbClr val="000000"/>
              </a:solidFill>
              <a:round/>
              <a:headEnd/>
              <a:tailEnd/>
            </a:ln>
          </p:spPr>
          <p:txBody>
            <a:bodyPr lIns="0" tIns="0" rIns="0" bIns="0" anchor="ctr" anchorCtr="1"/>
            <a:lstStyle/>
            <a:p>
              <a:endParaRPr lang="zh-CN" altLang="en-US"/>
            </a:p>
          </p:txBody>
        </p:sp>
        <p:sp>
          <p:nvSpPr>
            <p:cNvPr id="45" name="Oval 15"/>
            <p:cNvSpPr>
              <a:spLocks noChangeArrowheads="1"/>
            </p:cNvSpPr>
            <p:nvPr/>
          </p:nvSpPr>
          <p:spPr bwMode="auto">
            <a:xfrm>
              <a:off x="3658" y="1752"/>
              <a:ext cx="217" cy="217"/>
            </a:xfrm>
            <a:prstGeom prst="ellipse">
              <a:avLst/>
            </a:prstGeom>
            <a:solidFill>
              <a:srgbClr val="FFFFFF"/>
            </a:solidFill>
            <a:ln w="9525">
              <a:solidFill>
                <a:srgbClr val="000000"/>
              </a:solidFill>
              <a:round/>
              <a:headEnd/>
              <a:tailEnd/>
            </a:ln>
          </p:spPr>
          <p:txBody>
            <a:bodyPr lIns="0" tIns="0" rIns="0" bIns="0" anchor="ctr" anchorCtr="1"/>
            <a:lstStyle/>
            <a:p>
              <a:pPr algn="r">
                <a:lnSpc>
                  <a:spcPct val="85000"/>
                </a:lnSpc>
                <a:defRPr/>
              </a:pPr>
              <a:r>
                <a:rPr kumimoji="1" lang="en-US" altLang="zh-CN" sz="1600" b="1" dirty="0">
                  <a:latin typeface="+mn-lt"/>
                  <a:ea typeface="黑体" pitchFamily="2" charset="-122"/>
                </a:rPr>
                <a:t>A</a:t>
              </a:r>
            </a:p>
          </p:txBody>
        </p:sp>
        <p:sp>
          <p:nvSpPr>
            <p:cNvPr id="44046" name="Oval 16"/>
            <p:cNvSpPr>
              <a:spLocks noChangeArrowheads="1"/>
            </p:cNvSpPr>
            <p:nvPr/>
          </p:nvSpPr>
          <p:spPr bwMode="auto">
            <a:xfrm>
              <a:off x="3117" y="2262"/>
              <a:ext cx="217" cy="216"/>
            </a:xfrm>
            <a:prstGeom prst="ellipse">
              <a:avLst/>
            </a:prstGeom>
            <a:solidFill>
              <a:srgbClr val="FFFFFF"/>
            </a:solidFill>
            <a:ln w="9525">
              <a:solidFill>
                <a:srgbClr val="000000"/>
              </a:solidFill>
              <a:round/>
              <a:headEnd/>
              <a:tailEnd/>
            </a:ln>
          </p:spPr>
          <p:txBody>
            <a:bodyPr lIns="0" tIns="0" rIns="0" bIns="0" anchor="ctr" anchorCtr="1"/>
            <a:lstStyle/>
            <a:p>
              <a:pPr algn="ctr"/>
              <a:r>
                <a:rPr kumimoji="1" lang="en-US" altLang="zh-CN" sz="1600" b="1">
                  <a:solidFill>
                    <a:srgbClr val="0099CC"/>
                  </a:solidFill>
                  <a:latin typeface="Times New Roman" pitchFamily="18" charset="0"/>
                </a:rPr>
                <a:t>B</a:t>
              </a:r>
              <a:endParaRPr kumimoji="1" lang="zh-CN" altLang="en-US" sz="1600" b="1">
                <a:solidFill>
                  <a:srgbClr val="0099CC"/>
                </a:solidFill>
                <a:latin typeface="Times New Roman" pitchFamily="18" charset="0"/>
              </a:endParaRPr>
            </a:p>
          </p:txBody>
        </p:sp>
        <p:sp>
          <p:nvSpPr>
            <p:cNvPr id="44047" name="Oval 17"/>
            <p:cNvSpPr>
              <a:spLocks noChangeArrowheads="1"/>
            </p:cNvSpPr>
            <p:nvPr/>
          </p:nvSpPr>
          <p:spPr bwMode="auto">
            <a:xfrm>
              <a:off x="4267" y="2191"/>
              <a:ext cx="217" cy="216"/>
            </a:xfrm>
            <a:prstGeom prst="ellipse">
              <a:avLst/>
            </a:prstGeom>
            <a:solidFill>
              <a:srgbClr val="FFFFFF"/>
            </a:solidFill>
            <a:ln w="9525">
              <a:solidFill>
                <a:srgbClr val="000000"/>
              </a:solidFill>
              <a:round/>
              <a:headEnd/>
              <a:tailEnd/>
            </a:ln>
          </p:spPr>
          <p:txBody>
            <a:bodyPr lIns="0" tIns="0" rIns="0" bIns="0" anchor="ctr" anchorCtr="1"/>
            <a:lstStyle/>
            <a:p>
              <a:pPr algn="ctr"/>
              <a:r>
                <a:rPr kumimoji="1" lang="en-US" altLang="zh-CN" sz="1600" b="1">
                  <a:solidFill>
                    <a:srgbClr val="0000FF"/>
                  </a:solidFill>
                  <a:latin typeface="Times New Roman" pitchFamily="18" charset="0"/>
                </a:rPr>
                <a:t>C</a:t>
              </a:r>
              <a:endParaRPr kumimoji="1" lang="zh-CN" altLang="en-US" sz="1600" b="1">
                <a:solidFill>
                  <a:srgbClr val="0000FF"/>
                </a:solidFill>
                <a:latin typeface="Times New Roman" pitchFamily="18" charset="0"/>
              </a:endParaRPr>
            </a:p>
          </p:txBody>
        </p:sp>
        <p:sp>
          <p:nvSpPr>
            <p:cNvPr id="44048" name="Oval 18"/>
            <p:cNvSpPr>
              <a:spLocks noChangeArrowheads="1"/>
            </p:cNvSpPr>
            <p:nvPr/>
          </p:nvSpPr>
          <p:spPr bwMode="auto">
            <a:xfrm>
              <a:off x="2835" y="2568"/>
              <a:ext cx="218" cy="216"/>
            </a:xfrm>
            <a:prstGeom prst="ellipse">
              <a:avLst/>
            </a:prstGeom>
            <a:solidFill>
              <a:srgbClr val="FFFFFF"/>
            </a:solidFill>
            <a:ln w="9525">
              <a:solidFill>
                <a:srgbClr val="000000"/>
              </a:solidFill>
              <a:round/>
              <a:headEnd/>
              <a:tailEnd/>
            </a:ln>
          </p:spPr>
          <p:txBody>
            <a:bodyPr lIns="0" tIns="0" rIns="0" bIns="0" anchor="ctr" anchorCtr="1"/>
            <a:lstStyle/>
            <a:p>
              <a:pPr algn="ctr"/>
              <a:r>
                <a:rPr kumimoji="1" lang="en-US" altLang="zh-CN" sz="1600" b="1">
                  <a:solidFill>
                    <a:srgbClr val="0099CC"/>
                  </a:solidFill>
                  <a:latin typeface="Times New Roman" pitchFamily="18" charset="0"/>
                </a:rPr>
                <a:t>a</a:t>
              </a:r>
            </a:p>
          </p:txBody>
        </p:sp>
        <p:sp>
          <p:nvSpPr>
            <p:cNvPr id="44049" name="Oval 19"/>
            <p:cNvSpPr>
              <a:spLocks noChangeArrowheads="1"/>
            </p:cNvSpPr>
            <p:nvPr/>
          </p:nvSpPr>
          <p:spPr bwMode="auto">
            <a:xfrm>
              <a:off x="3397" y="2577"/>
              <a:ext cx="217" cy="216"/>
            </a:xfrm>
            <a:prstGeom prst="ellipse">
              <a:avLst/>
            </a:prstGeom>
            <a:solidFill>
              <a:srgbClr val="FFFFFF"/>
            </a:solidFill>
            <a:ln w="9525">
              <a:solidFill>
                <a:srgbClr val="000000"/>
              </a:solidFill>
              <a:round/>
              <a:headEnd/>
              <a:tailEnd/>
            </a:ln>
          </p:spPr>
          <p:txBody>
            <a:bodyPr lIns="0" tIns="0" rIns="0" bIns="0" anchor="ctr" anchorCtr="1"/>
            <a:lstStyle/>
            <a:p>
              <a:pPr algn="ctr"/>
              <a:r>
                <a:rPr kumimoji="1" lang="en-US" altLang="zh-CN" sz="1600" b="1">
                  <a:solidFill>
                    <a:srgbClr val="0099CC"/>
                  </a:solidFill>
                  <a:latin typeface="Times New Roman" pitchFamily="18" charset="0"/>
                </a:rPr>
                <a:t>b</a:t>
              </a:r>
            </a:p>
          </p:txBody>
        </p:sp>
        <p:sp>
          <p:nvSpPr>
            <p:cNvPr id="44050" name="Oval 20"/>
            <p:cNvSpPr>
              <a:spLocks noChangeArrowheads="1"/>
            </p:cNvSpPr>
            <p:nvPr/>
          </p:nvSpPr>
          <p:spPr bwMode="auto">
            <a:xfrm>
              <a:off x="3919" y="2577"/>
              <a:ext cx="217" cy="216"/>
            </a:xfrm>
            <a:prstGeom prst="ellipse">
              <a:avLst/>
            </a:prstGeom>
            <a:solidFill>
              <a:srgbClr val="FFFFFF"/>
            </a:solidFill>
            <a:ln w="9525">
              <a:solidFill>
                <a:srgbClr val="000000"/>
              </a:solidFill>
              <a:round/>
              <a:headEnd/>
              <a:tailEnd/>
            </a:ln>
          </p:spPr>
          <p:txBody>
            <a:bodyPr lIns="0" tIns="0" rIns="0" bIns="0" anchor="ctr" anchorCtr="1"/>
            <a:lstStyle/>
            <a:p>
              <a:pPr algn="ctr"/>
              <a:r>
                <a:rPr kumimoji="1" lang="en-US" altLang="zh-CN" sz="1600" b="1">
                  <a:solidFill>
                    <a:srgbClr val="008000"/>
                  </a:solidFill>
                  <a:latin typeface="Times New Roman" pitchFamily="18" charset="0"/>
                </a:rPr>
                <a:t>D</a:t>
              </a:r>
              <a:endParaRPr kumimoji="1" lang="zh-CN" altLang="en-US" sz="1600" b="1">
                <a:solidFill>
                  <a:srgbClr val="008000"/>
                </a:solidFill>
                <a:latin typeface="Times New Roman" pitchFamily="18" charset="0"/>
              </a:endParaRPr>
            </a:p>
          </p:txBody>
        </p:sp>
        <p:sp>
          <p:nvSpPr>
            <p:cNvPr id="44051" name="Oval 21"/>
            <p:cNvSpPr>
              <a:spLocks noChangeArrowheads="1"/>
            </p:cNvSpPr>
            <p:nvPr/>
          </p:nvSpPr>
          <p:spPr bwMode="auto">
            <a:xfrm>
              <a:off x="4658" y="2577"/>
              <a:ext cx="218" cy="216"/>
            </a:xfrm>
            <a:prstGeom prst="ellipse">
              <a:avLst/>
            </a:prstGeom>
            <a:solidFill>
              <a:srgbClr val="FFFFFF"/>
            </a:solidFill>
            <a:ln w="9525">
              <a:solidFill>
                <a:srgbClr val="000000"/>
              </a:solidFill>
              <a:round/>
              <a:headEnd/>
              <a:tailEnd/>
            </a:ln>
          </p:spPr>
          <p:txBody>
            <a:bodyPr lIns="0" tIns="0" rIns="0" bIns="0" anchor="ctr" anchorCtr="1"/>
            <a:lstStyle/>
            <a:p>
              <a:pPr algn="ctr"/>
              <a:r>
                <a:rPr kumimoji="1" lang="en-US" altLang="zh-CN" sz="1600" b="1">
                  <a:solidFill>
                    <a:srgbClr val="0000FF"/>
                  </a:solidFill>
                  <a:latin typeface="Times New Roman" pitchFamily="18" charset="0"/>
                </a:rPr>
                <a:t>c</a:t>
              </a:r>
            </a:p>
          </p:txBody>
        </p:sp>
        <p:sp>
          <p:nvSpPr>
            <p:cNvPr id="44052" name="Oval 23"/>
            <p:cNvSpPr>
              <a:spLocks noChangeArrowheads="1"/>
            </p:cNvSpPr>
            <p:nvPr/>
          </p:nvSpPr>
          <p:spPr bwMode="auto">
            <a:xfrm>
              <a:off x="3614" y="2963"/>
              <a:ext cx="218" cy="217"/>
            </a:xfrm>
            <a:prstGeom prst="ellipse">
              <a:avLst/>
            </a:prstGeom>
            <a:solidFill>
              <a:srgbClr val="FFFFFF"/>
            </a:solidFill>
            <a:ln w="9525">
              <a:solidFill>
                <a:srgbClr val="000000"/>
              </a:solidFill>
              <a:round/>
              <a:headEnd/>
              <a:tailEnd/>
            </a:ln>
          </p:spPr>
          <p:txBody>
            <a:bodyPr lIns="0" tIns="0" rIns="0" bIns="0" anchor="ctr" anchorCtr="1"/>
            <a:lstStyle/>
            <a:p>
              <a:pPr algn="ctr"/>
              <a:r>
                <a:rPr kumimoji="1" lang="en-US" altLang="zh-CN" sz="1600" b="1">
                  <a:solidFill>
                    <a:srgbClr val="008000"/>
                  </a:solidFill>
                  <a:latin typeface="Times New Roman" pitchFamily="18" charset="0"/>
                </a:rPr>
                <a:t>d</a:t>
              </a:r>
            </a:p>
          </p:txBody>
        </p:sp>
      </p:gr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1000125" y="274638"/>
            <a:ext cx="7215188" cy="1143000"/>
          </a:xfrm>
        </p:spPr>
        <p:txBody>
          <a:bodyPr/>
          <a:lstStyle/>
          <a:p>
            <a:pPr eaLnBrk="1" hangingPunct="1"/>
            <a:r>
              <a:rPr lang="zh-CN" altLang="en-US" smtClean="0"/>
              <a:t>二叉链表的基本操作</a:t>
            </a:r>
          </a:p>
        </p:txBody>
      </p:sp>
      <p:sp>
        <p:nvSpPr>
          <p:cNvPr id="45059" name="Rectangle 3"/>
          <p:cNvSpPr>
            <a:spLocks noGrp="1" noChangeArrowheads="1"/>
          </p:cNvSpPr>
          <p:nvPr>
            <p:ph idx="1"/>
          </p:nvPr>
        </p:nvSpPr>
        <p:spPr>
          <a:xfrm>
            <a:off x="1000125" y="1600200"/>
            <a:ext cx="7215188" cy="4525963"/>
          </a:xfrm>
        </p:spPr>
        <p:txBody>
          <a:bodyPr/>
          <a:lstStyle/>
          <a:p>
            <a:pPr eaLnBrk="1" hangingPunct="1">
              <a:buFont typeface="Wingdings" pitchFamily="2" charset="2"/>
              <a:buNone/>
            </a:pPr>
            <a:r>
              <a:rPr lang="en-US" altLang="zh-CN" dirty="0" smtClean="0">
                <a:solidFill>
                  <a:srgbClr val="006600"/>
                </a:solidFill>
              </a:rPr>
              <a:t>(4)</a:t>
            </a:r>
            <a:r>
              <a:rPr lang="zh-CN" altLang="en-US" dirty="0" smtClean="0"/>
              <a:t>根据二叉链表计算二叉树</a:t>
            </a:r>
            <a:r>
              <a:rPr lang="en-US" altLang="zh-CN" dirty="0" smtClean="0"/>
              <a:t>T</a:t>
            </a:r>
            <a:r>
              <a:rPr lang="zh-CN" altLang="en-US" dirty="0" smtClean="0"/>
              <a:t>的高度。</a:t>
            </a:r>
            <a:endParaRPr lang="en-US" altLang="zh-CN" dirty="0" smtClean="0"/>
          </a:p>
          <a:p>
            <a:pPr eaLnBrk="1" hangingPunct="1">
              <a:buFont typeface="Wingdings" pitchFamily="2" charset="2"/>
              <a:buNone/>
            </a:pPr>
            <a:endParaRPr lang="en-US" altLang="zh-CN" dirty="0" smtClean="0">
              <a:solidFill>
                <a:srgbClr val="FF0000"/>
              </a:solidFill>
            </a:endParaRPr>
          </a:p>
          <a:p>
            <a:pPr eaLnBrk="1" hangingPunct="1">
              <a:buFont typeface="Wingdings" pitchFamily="2" charset="2"/>
              <a:buNone/>
            </a:pPr>
            <a:r>
              <a:rPr lang="zh-CN" altLang="en-US" dirty="0" smtClean="0">
                <a:solidFill>
                  <a:srgbClr val="FF0000"/>
                </a:solidFill>
              </a:rPr>
              <a:t>递归算法的基本思路：</a:t>
            </a:r>
          </a:p>
          <a:p>
            <a:pPr eaLnBrk="1" hangingPunct="1">
              <a:buFont typeface="Wingdings" pitchFamily="2" charset="2"/>
              <a:buChar char="ü"/>
            </a:pPr>
            <a:r>
              <a:rPr lang="zh-CN" altLang="en-US" dirty="0" smtClean="0"/>
              <a:t>分别求左、右子树的高度</a:t>
            </a:r>
            <a:r>
              <a:rPr lang="en-US" altLang="zh-CN" dirty="0" smtClean="0"/>
              <a:t>ld</a:t>
            </a:r>
            <a:r>
              <a:rPr lang="zh-CN" altLang="en-US" dirty="0" smtClean="0"/>
              <a:t>、</a:t>
            </a:r>
            <a:r>
              <a:rPr lang="en-US" altLang="zh-CN" dirty="0" smtClean="0"/>
              <a:t>rd</a:t>
            </a:r>
          </a:p>
          <a:p>
            <a:pPr eaLnBrk="1" hangingPunct="1">
              <a:buFont typeface="Wingdings" pitchFamily="2" charset="2"/>
              <a:buChar char="ü"/>
            </a:pPr>
            <a:r>
              <a:rPr lang="en-US" altLang="zh-CN" dirty="0" smtClean="0"/>
              <a:t>T</a:t>
            </a:r>
            <a:r>
              <a:rPr lang="zh-CN" altLang="en-US" dirty="0" smtClean="0"/>
              <a:t>的高度</a:t>
            </a:r>
            <a:r>
              <a:rPr lang="en-US" altLang="zh-CN" dirty="0" smtClean="0"/>
              <a:t>=max(ld, rd)+1</a:t>
            </a:r>
          </a:p>
        </p:txBody>
      </p:sp>
      <p:sp>
        <p:nvSpPr>
          <p:cNvPr id="45060" name="灯片编号占位符 1"/>
          <p:cNvSpPr>
            <a:spLocks noGrp="1"/>
          </p:cNvSpPr>
          <p:nvPr>
            <p:ph type="sldNum" sz="quarter" idx="10"/>
          </p:nvPr>
        </p:nvSpPr>
        <p:spPr>
          <a:noFill/>
        </p:spPr>
        <p:txBody>
          <a:bodyPr/>
          <a:lstStyle/>
          <a:p>
            <a:fld id="{3BD03C8C-E9A0-4C73-8207-41D3458061E1}" type="slidenum">
              <a:rPr lang="zh-CN" altLang="en-US" smtClean="0"/>
              <a:pPr/>
              <a:t>42</a:t>
            </a:fld>
            <a:endParaRPr lang="en-US" altLang="zh-CN" smtClean="0"/>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1000125" y="274638"/>
            <a:ext cx="7215188" cy="1143000"/>
          </a:xfrm>
        </p:spPr>
        <p:txBody>
          <a:bodyPr/>
          <a:lstStyle/>
          <a:p>
            <a:pPr eaLnBrk="1" hangingPunct="1"/>
            <a:r>
              <a:rPr lang="zh-CN" altLang="en-US" smtClean="0"/>
              <a:t>二叉链表的基本操作</a:t>
            </a:r>
          </a:p>
        </p:txBody>
      </p:sp>
      <p:sp>
        <p:nvSpPr>
          <p:cNvPr id="46083" name="Rectangle 3"/>
          <p:cNvSpPr>
            <a:spLocks noGrp="1" noChangeArrowheads="1"/>
          </p:cNvSpPr>
          <p:nvPr>
            <p:ph idx="1"/>
          </p:nvPr>
        </p:nvSpPr>
        <p:spPr>
          <a:xfrm>
            <a:off x="1000125" y="1600200"/>
            <a:ext cx="7215188" cy="4525963"/>
          </a:xfrm>
        </p:spPr>
        <p:txBody>
          <a:bodyPr/>
          <a:lstStyle/>
          <a:p>
            <a:pPr eaLnBrk="1" hangingPunct="1">
              <a:lnSpc>
                <a:spcPct val="125000"/>
              </a:lnSpc>
              <a:buFont typeface="Wingdings" pitchFamily="2" charset="2"/>
              <a:buNone/>
            </a:pPr>
            <a:r>
              <a:rPr lang="zh-CN" altLang="en-US" dirty="0" smtClean="0">
                <a:solidFill>
                  <a:srgbClr val="008000"/>
                </a:solidFill>
              </a:rPr>
              <a:t>计算二叉树高度的递归算法：</a:t>
            </a:r>
          </a:p>
          <a:p>
            <a:pPr eaLnBrk="1" hangingPunct="1">
              <a:lnSpc>
                <a:spcPct val="125000"/>
              </a:lnSpc>
              <a:buFont typeface="Wingdings" pitchFamily="2" charset="2"/>
              <a:buNone/>
            </a:pPr>
            <a:r>
              <a:rPr lang="en-US" altLang="zh-CN" dirty="0" err="1" smtClean="0"/>
              <a:t>int</a:t>
            </a:r>
            <a:r>
              <a:rPr lang="en-US" altLang="zh-CN" dirty="0" smtClean="0"/>
              <a:t> </a:t>
            </a:r>
            <a:r>
              <a:rPr lang="en-US" altLang="zh-CN" dirty="0" err="1" smtClean="0"/>
              <a:t>TreeDepth</a:t>
            </a:r>
            <a:r>
              <a:rPr lang="en-US" altLang="zh-CN" dirty="0" smtClean="0"/>
              <a:t>(Tree T)</a:t>
            </a:r>
          </a:p>
          <a:p>
            <a:pPr eaLnBrk="1" hangingPunct="1">
              <a:lnSpc>
                <a:spcPct val="125000"/>
              </a:lnSpc>
              <a:buFont typeface="Wingdings" pitchFamily="2" charset="2"/>
              <a:buNone/>
            </a:pPr>
            <a:r>
              <a:rPr lang="en-US" altLang="zh-CN" dirty="0" smtClean="0"/>
              <a:t>{	if (!T) return 0;</a:t>
            </a:r>
          </a:p>
          <a:p>
            <a:pPr eaLnBrk="1" hangingPunct="1">
              <a:lnSpc>
                <a:spcPct val="125000"/>
              </a:lnSpc>
              <a:buFont typeface="Wingdings" pitchFamily="2" charset="2"/>
              <a:buNone/>
            </a:pPr>
            <a:r>
              <a:rPr lang="en-US" altLang="zh-CN" dirty="0" smtClean="0">
                <a:solidFill>
                  <a:srgbClr val="0000FF"/>
                </a:solidFill>
              </a:rPr>
              <a:t>	ld=</a:t>
            </a:r>
            <a:r>
              <a:rPr lang="en-US" altLang="zh-CN" dirty="0" err="1" smtClean="0">
                <a:solidFill>
                  <a:srgbClr val="0000FF"/>
                </a:solidFill>
              </a:rPr>
              <a:t>TreeDepth</a:t>
            </a:r>
            <a:r>
              <a:rPr lang="en-US" altLang="zh-CN" dirty="0" smtClean="0">
                <a:solidFill>
                  <a:srgbClr val="0000FF"/>
                </a:solidFill>
              </a:rPr>
              <a:t>(T-&gt;</a:t>
            </a:r>
            <a:r>
              <a:rPr lang="en-US" altLang="zh-CN" dirty="0" err="1" smtClean="0">
                <a:solidFill>
                  <a:srgbClr val="0000FF"/>
                </a:solidFill>
              </a:rPr>
              <a:t>lc</a:t>
            </a:r>
            <a:r>
              <a:rPr lang="en-US" altLang="zh-CN" dirty="0" smtClean="0">
                <a:solidFill>
                  <a:srgbClr val="0000FF"/>
                </a:solidFill>
              </a:rPr>
              <a:t>);</a:t>
            </a:r>
          </a:p>
          <a:p>
            <a:pPr eaLnBrk="1" hangingPunct="1">
              <a:lnSpc>
                <a:spcPct val="125000"/>
              </a:lnSpc>
              <a:buFont typeface="Wingdings" pitchFamily="2" charset="2"/>
              <a:buNone/>
            </a:pPr>
            <a:r>
              <a:rPr lang="en-US" altLang="zh-CN" dirty="0" smtClean="0">
                <a:solidFill>
                  <a:srgbClr val="0000FF"/>
                </a:solidFill>
              </a:rPr>
              <a:t>	rd=</a:t>
            </a:r>
            <a:r>
              <a:rPr lang="en-US" altLang="zh-CN" dirty="0" err="1" smtClean="0">
                <a:solidFill>
                  <a:srgbClr val="0000FF"/>
                </a:solidFill>
              </a:rPr>
              <a:t>TreeDepth</a:t>
            </a:r>
            <a:r>
              <a:rPr lang="en-US" altLang="zh-CN" dirty="0" smtClean="0">
                <a:solidFill>
                  <a:srgbClr val="0000FF"/>
                </a:solidFill>
              </a:rPr>
              <a:t>(T-&gt;</a:t>
            </a:r>
            <a:r>
              <a:rPr lang="en-US" altLang="zh-CN" dirty="0" err="1" smtClean="0">
                <a:solidFill>
                  <a:srgbClr val="0000FF"/>
                </a:solidFill>
              </a:rPr>
              <a:t>rc</a:t>
            </a:r>
            <a:r>
              <a:rPr lang="en-US" altLang="zh-CN" dirty="0" smtClean="0">
                <a:solidFill>
                  <a:srgbClr val="0000FF"/>
                </a:solidFill>
              </a:rPr>
              <a:t>);</a:t>
            </a:r>
          </a:p>
          <a:p>
            <a:pPr eaLnBrk="1" hangingPunct="1">
              <a:lnSpc>
                <a:spcPct val="125000"/>
              </a:lnSpc>
              <a:buFont typeface="Wingdings" pitchFamily="2" charset="2"/>
              <a:buNone/>
            </a:pPr>
            <a:r>
              <a:rPr lang="en-US" altLang="zh-CN" dirty="0" smtClean="0"/>
              <a:t>	if (rd&gt;ld) ld=rd;</a:t>
            </a:r>
          </a:p>
          <a:p>
            <a:pPr eaLnBrk="1" hangingPunct="1">
              <a:lnSpc>
                <a:spcPct val="125000"/>
              </a:lnSpc>
              <a:buFont typeface="Wingdings" pitchFamily="2" charset="2"/>
              <a:buNone/>
            </a:pPr>
            <a:r>
              <a:rPr lang="en-US" altLang="zh-CN" dirty="0" smtClean="0"/>
              <a:t>	return ld+1;	</a:t>
            </a:r>
            <a:r>
              <a:rPr lang="en-US" altLang="zh-CN" dirty="0" smtClean="0">
                <a:solidFill>
                  <a:srgbClr val="006600"/>
                </a:solidFill>
              </a:rPr>
              <a:t>//</a:t>
            </a:r>
            <a:r>
              <a:rPr lang="zh-CN" altLang="en-US" dirty="0" smtClean="0">
                <a:solidFill>
                  <a:srgbClr val="006600"/>
                </a:solidFill>
              </a:rPr>
              <a:t>加根结点</a:t>
            </a:r>
            <a:endParaRPr lang="en-US" altLang="zh-CN" dirty="0" smtClean="0">
              <a:solidFill>
                <a:srgbClr val="006600"/>
              </a:solidFill>
            </a:endParaRPr>
          </a:p>
          <a:p>
            <a:pPr eaLnBrk="1" hangingPunct="1">
              <a:lnSpc>
                <a:spcPct val="125000"/>
              </a:lnSpc>
              <a:buFont typeface="Wingdings" pitchFamily="2" charset="2"/>
              <a:buNone/>
            </a:pPr>
            <a:r>
              <a:rPr lang="en-US" altLang="zh-CN" dirty="0" smtClean="0"/>
              <a:t>} </a:t>
            </a:r>
            <a:r>
              <a:rPr lang="en-US" altLang="zh-CN" b="0" dirty="0" smtClean="0">
                <a:solidFill>
                  <a:srgbClr val="006600"/>
                </a:solidFill>
              </a:rPr>
              <a:t>//</a:t>
            </a:r>
            <a:r>
              <a:rPr lang="zh-CN" altLang="en-US" b="0" dirty="0" smtClean="0">
                <a:solidFill>
                  <a:srgbClr val="006600"/>
                </a:solidFill>
              </a:rPr>
              <a:t>算法结束</a:t>
            </a:r>
          </a:p>
        </p:txBody>
      </p:sp>
      <p:sp>
        <p:nvSpPr>
          <p:cNvPr id="46084" name="灯片编号占位符 1"/>
          <p:cNvSpPr>
            <a:spLocks noGrp="1"/>
          </p:cNvSpPr>
          <p:nvPr>
            <p:ph type="sldNum" sz="quarter" idx="10"/>
          </p:nvPr>
        </p:nvSpPr>
        <p:spPr>
          <a:noFill/>
        </p:spPr>
        <p:txBody>
          <a:bodyPr/>
          <a:lstStyle/>
          <a:p>
            <a:fld id="{B8CA0D3E-10D9-467A-BD3A-2F44A737F7BE}" type="slidenum">
              <a:rPr lang="zh-CN" altLang="en-US" smtClean="0"/>
              <a:pPr/>
              <a:t>43</a:t>
            </a:fld>
            <a:endParaRPr lang="en-US" altLang="zh-CN" smtClean="0"/>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1000125" y="274638"/>
            <a:ext cx="7215188" cy="1143000"/>
          </a:xfrm>
        </p:spPr>
        <p:txBody>
          <a:bodyPr/>
          <a:lstStyle/>
          <a:p>
            <a:pPr eaLnBrk="1" hangingPunct="1"/>
            <a:r>
              <a:rPr lang="zh-CN" altLang="en-US" smtClean="0"/>
              <a:t>二叉链表的基本操作</a:t>
            </a:r>
          </a:p>
        </p:txBody>
      </p:sp>
      <p:sp>
        <p:nvSpPr>
          <p:cNvPr id="47107" name="Rectangle 3"/>
          <p:cNvSpPr>
            <a:spLocks noGrp="1" noChangeArrowheads="1"/>
          </p:cNvSpPr>
          <p:nvPr>
            <p:ph idx="1"/>
          </p:nvPr>
        </p:nvSpPr>
        <p:spPr>
          <a:xfrm>
            <a:off x="1000125" y="1600200"/>
            <a:ext cx="7215188" cy="4525963"/>
          </a:xfrm>
        </p:spPr>
        <p:txBody>
          <a:bodyPr/>
          <a:lstStyle/>
          <a:p>
            <a:pPr eaLnBrk="1" hangingPunct="1">
              <a:lnSpc>
                <a:spcPct val="100000"/>
              </a:lnSpc>
              <a:spcBef>
                <a:spcPts val="300"/>
              </a:spcBef>
              <a:buFont typeface="Wingdings" pitchFamily="2" charset="2"/>
              <a:buNone/>
            </a:pPr>
            <a:r>
              <a:rPr lang="zh-CN" altLang="en-US" sz="2400" b="0" dirty="0" smtClean="0">
                <a:solidFill>
                  <a:srgbClr val="008000"/>
                </a:solidFill>
                <a:sym typeface="Wingdings" pitchFamily="2" charset="2"/>
              </a:rPr>
              <a:t></a:t>
            </a:r>
            <a:r>
              <a:rPr lang="zh-CN" altLang="en-US" sz="2400" b="0" dirty="0" smtClean="0">
                <a:sym typeface="Wingdings" pitchFamily="2" charset="2"/>
              </a:rPr>
              <a:t> </a:t>
            </a:r>
            <a:r>
              <a:rPr lang="zh-CN" altLang="en-US" sz="2400" dirty="0" smtClean="0"/>
              <a:t>求字符串型二叉树的高度。</a:t>
            </a:r>
          </a:p>
          <a:p>
            <a:pPr eaLnBrk="1" hangingPunct="1">
              <a:lnSpc>
                <a:spcPct val="100000"/>
              </a:lnSpc>
              <a:spcBef>
                <a:spcPts val="300"/>
              </a:spcBef>
              <a:buFont typeface="Wingdings" pitchFamily="2" charset="2"/>
              <a:buNone/>
            </a:pPr>
            <a:r>
              <a:rPr lang="zh-CN" altLang="en-US" sz="2400" dirty="0" smtClean="0">
                <a:solidFill>
                  <a:schemeClr val="hlink"/>
                </a:solidFill>
              </a:rPr>
              <a:t>基本思路：计算括号的最大嵌套数，再加</a:t>
            </a:r>
            <a:r>
              <a:rPr lang="en-US" altLang="zh-CN" sz="2400" dirty="0" smtClean="0">
                <a:solidFill>
                  <a:schemeClr val="hlink"/>
                </a:solidFill>
              </a:rPr>
              <a:t>1</a:t>
            </a:r>
            <a:r>
              <a:rPr lang="zh-CN" altLang="en-US" sz="2400" dirty="0" smtClean="0">
                <a:solidFill>
                  <a:schemeClr val="hlink"/>
                </a:solidFill>
              </a:rPr>
              <a:t>。</a:t>
            </a:r>
          </a:p>
          <a:p>
            <a:pPr eaLnBrk="1" hangingPunct="1">
              <a:lnSpc>
                <a:spcPct val="100000"/>
              </a:lnSpc>
              <a:spcBef>
                <a:spcPts val="300"/>
              </a:spcBef>
              <a:buFont typeface="Wingdings" pitchFamily="2" charset="2"/>
              <a:buNone/>
            </a:pPr>
            <a:r>
              <a:rPr lang="en-US" altLang="zh-CN" sz="2400" dirty="0" err="1" smtClean="0"/>
              <a:t>int</a:t>
            </a:r>
            <a:r>
              <a:rPr lang="en-US" altLang="zh-CN" sz="2400" dirty="0" smtClean="0"/>
              <a:t> </a:t>
            </a:r>
            <a:r>
              <a:rPr lang="en-US" altLang="zh-CN" sz="2400" dirty="0" err="1" smtClean="0"/>
              <a:t>TreeDepthS</a:t>
            </a:r>
            <a:r>
              <a:rPr lang="en-US" altLang="zh-CN" sz="2400" dirty="0" smtClean="0"/>
              <a:t>(char *S)</a:t>
            </a:r>
          </a:p>
          <a:p>
            <a:pPr eaLnBrk="1" hangingPunct="1">
              <a:lnSpc>
                <a:spcPct val="100000"/>
              </a:lnSpc>
              <a:spcBef>
                <a:spcPts val="300"/>
              </a:spcBef>
              <a:buFont typeface="Wingdings" pitchFamily="2" charset="2"/>
              <a:buNone/>
            </a:pPr>
            <a:r>
              <a:rPr lang="en-US" altLang="zh-CN" sz="2400" dirty="0" smtClean="0"/>
              <a:t>{	</a:t>
            </a:r>
            <a:r>
              <a:rPr lang="en-US" altLang="zh-CN" sz="2400" dirty="0" err="1" smtClean="0"/>
              <a:t>ch</a:t>
            </a:r>
            <a:r>
              <a:rPr lang="en-US" altLang="zh-CN" sz="2400" dirty="0" smtClean="0"/>
              <a:t>=S[1]; </a:t>
            </a:r>
            <a:r>
              <a:rPr lang="en-US" altLang="zh-CN" sz="2400" dirty="0" err="1" smtClean="0"/>
              <a:t>i</a:t>
            </a:r>
            <a:r>
              <a:rPr lang="en-US" altLang="zh-CN" sz="2400" dirty="0" smtClean="0"/>
              <a:t>=j=0; k=1;</a:t>
            </a:r>
            <a:endParaRPr lang="zh-CN" altLang="en-US" sz="2400" dirty="0" smtClean="0"/>
          </a:p>
          <a:p>
            <a:pPr eaLnBrk="1" hangingPunct="1">
              <a:lnSpc>
                <a:spcPct val="100000"/>
              </a:lnSpc>
              <a:spcBef>
                <a:spcPts val="300"/>
              </a:spcBef>
              <a:buFont typeface="Wingdings" pitchFamily="2" charset="2"/>
              <a:buNone/>
            </a:pPr>
            <a:r>
              <a:rPr lang="zh-CN" altLang="en-US" sz="2400" dirty="0" smtClean="0"/>
              <a:t>	</a:t>
            </a:r>
            <a:r>
              <a:rPr lang="en-US" altLang="zh-CN" sz="2400" dirty="0" smtClean="0"/>
              <a:t>while(</a:t>
            </a:r>
            <a:r>
              <a:rPr lang="en-US" altLang="zh-CN" sz="2400" dirty="0" err="1" smtClean="0"/>
              <a:t>ch</a:t>
            </a:r>
            <a:r>
              <a:rPr lang="en-US" altLang="zh-CN" sz="2400" dirty="0" smtClean="0"/>
              <a:t>)</a:t>
            </a:r>
          </a:p>
          <a:p>
            <a:pPr eaLnBrk="1" hangingPunct="1">
              <a:lnSpc>
                <a:spcPct val="100000"/>
              </a:lnSpc>
              <a:spcBef>
                <a:spcPts val="300"/>
              </a:spcBef>
              <a:buFont typeface="Wingdings" pitchFamily="2" charset="2"/>
              <a:buNone/>
            </a:pPr>
            <a:r>
              <a:rPr lang="en-US" altLang="zh-CN" sz="2400" dirty="0" smtClean="0">
                <a:solidFill>
                  <a:srgbClr val="0000FF"/>
                </a:solidFill>
              </a:rPr>
              <a:t>	{</a:t>
            </a:r>
            <a:r>
              <a:rPr lang="en-US" altLang="zh-CN" sz="2400" dirty="0" smtClean="0"/>
              <a:t>	if (</a:t>
            </a:r>
            <a:r>
              <a:rPr lang="en-US" altLang="zh-CN" sz="2400" dirty="0" err="1" smtClean="0">
                <a:solidFill>
                  <a:srgbClr val="CC0000"/>
                </a:solidFill>
              </a:rPr>
              <a:t>ch</a:t>
            </a:r>
            <a:r>
              <a:rPr lang="en-US" altLang="zh-CN" sz="2400" dirty="0" smtClean="0">
                <a:solidFill>
                  <a:srgbClr val="CC0000"/>
                </a:solidFill>
              </a:rPr>
              <a:t>==‘(’</a:t>
            </a:r>
            <a:r>
              <a:rPr lang="en-US" altLang="zh-CN" sz="2400" dirty="0" smtClean="0"/>
              <a:t>) { ++</a:t>
            </a:r>
            <a:r>
              <a:rPr lang="en-US" altLang="zh-CN" sz="2400" dirty="0" err="1" smtClean="0"/>
              <a:t>i</a:t>
            </a:r>
            <a:r>
              <a:rPr lang="en-US" altLang="zh-CN" sz="2400" dirty="0" smtClean="0"/>
              <a:t>; if (</a:t>
            </a:r>
            <a:r>
              <a:rPr lang="en-US" altLang="zh-CN" sz="2400" dirty="0" err="1" smtClean="0"/>
              <a:t>i</a:t>
            </a:r>
            <a:r>
              <a:rPr lang="en-US" altLang="zh-CN" sz="2400" dirty="0" smtClean="0"/>
              <a:t>&gt;j) j=</a:t>
            </a:r>
            <a:r>
              <a:rPr lang="en-US" altLang="zh-CN" sz="2400" dirty="0" err="1" smtClean="0"/>
              <a:t>i</a:t>
            </a:r>
            <a:r>
              <a:rPr lang="en-US" altLang="zh-CN" sz="2400" dirty="0" smtClean="0"/>
              <a:t>; }</a:t>
            </a:r>
          </a:p>
          <a:p>
            <a:pPr eaLnBrk="1" hangingPunct="1">
              <a:lnSpc>
                <a:spcPct val="100000"/>
              </a:lnSpc>
              <a:spcBef>
                <a:spcPts val="300"/>
              </a:spcBef>
              <a:buFont typeface="Wingdings" pitchFamily="2" charset="2"/>
              <a:buNone/>
            </a:pPr>
            <a:r>
              <a:rPr lang="en-US" altLang="zh-CN" sz="2400" dirty="0" smtClean="0"/>
              <a:t>		if (</a:t>
            </a:r>
            <a:r>
              <a:rPr lang="en-US" altLang="zh-CN" sz="2400" dirty="0" err="1" smtClean="0">
                <a:solidFill>
                  <a:srgbClr val="CC0000"/>
                </a:solidFill>
              </a:rPr>
              <a:t>ch</a:t>
            </a:r>
            <a:r>
              <a:rPr lang="en-US" altLang="zh-CN" sz="2400" dirty="0" smtClean="0">
                <a:solidFill>
                  <a:srgbClr val="CC0000"/>
                </a:solidFill>
              </a:rPr>
              <a:t>==')'</a:t>
            </a:r>
            <a:r>
              <a:rPr lang="en-US" altLang="zh-CN" sz="2400" dirty="0" smtClean="0"/>
              <a:t>) --</a:t>
            </a:r>
            <a:r>
              <a:rPr lang="en-US" altLang="zh-CN" sz="2400" dirty="0" err="1" smtClean="0"/>
              <a:t>i</a:t>
            </a:r>
            <a:r>
              <a:rPr lang="zh-CN" altLang="en-US" sz="2400" dirty="0" smtClean="0"/>
              <a:t>；</a:t>
            </a:r>
          </a:p>
          <a:p>
            <a:pPr eaLnBrk="1" hangingPunct="1">
              <a:lnSpc>
                <a:spcPct val="100000"/>
              </a:lnSpc>
              <a:spcBef>
                <a:spcPts val="300"/>
              </a:spcBef>
              <a:buFont typeface="Wingdings" pitchFamily="2" charset="2"/>
              <a:buNone/>
            </a:pPr>
            <a:r>
              <a:rPr lang="zh-CN" altLang="en-US" sz="2400" dirty="0" smtClean="0"/>
              <a:t>		</a:t>
            </a:r>
            <a:r>
              <a:rPr lang="en-US" altLang="zh-CN" sz="2400" dirty="0" smtClean="0"/>
              <a:t>++k; </a:t>
            </a:r>
            <a:r>
              <a:rPr lang="en-US" altLang="zh-CN" sz="2400" dirty="0" err="1" smtClean="0"/>
              <a:t>ch</a:t>
            </a:r>
            <a:r>
              <a:rPr lang="en-US" altLang="zh-CN" sz="2400" dirty="0" smtClean="0"/>
              <a:t>=S[k];</a:t>
            </a:r>
          </a:p>
          <a:p>
            <a:pPr eaLnBrk="1" hangingPunct="1">
              <a:lnSpc>
                <a:spcPct val="100000"/>
              </a:lnSpc>
              <a:spcBef>
                <a:spcPts val="300"/>
              </a:spcBef>
              <a:buFont typeface="Wingdings" pitchFamily="2" charset="2"/>
              <a:buNone/>
            </a:pPr>
            <a:r>
              <a:rPr lang="en-US" altLang="zh-CN" sz="2400" dirty="0" smtClean="0">
                <a:solidFill>
                  <a:srgbClr val="0000FF"/>
                </a:solidFill>
              </a:rPr>
              <a:t>	} </a:t>
            </a:r>
            <a:r>
              <a:rPr lang="en-US" altLang="zh-CN" sz="2400" dirty="0" smtClean="0"/>
              <a:t>return j+1;</a:t>
            </a:r>
            <a:endParaRPr lang="zh-CN" altLang="en-US" sz="2400" dirty="0" smtClean="0"/>
          </a:p>
          <a:p>
            <a:pPr eaLnBrk="1" hangingPunct="1">
              <a:lnSpc>
                <a:spcPct val="100000"/>
              </a:lnSpc>
              <a:spcBef>
                <a:spcPts val="300"/>
              </a:spcBef>
              <a:buFont typeface="Wingdings" pitchFamily="2" charset="2"/>
              <a:buNone/>
            </a:pPr>
            <a:r>
              <a:rPr lang="en-US" altLang="zh-CN" sz="2400" dirty="0" smtClean="0"/>
              <a:t>}</a:t>
            </a:r>
            <a:endParaRPr lang="zh-CN" altLang="en-US" sz="2400" b="0" dirty="0" smtClean="0">
              <a:solidFill>
                <a:srgbClr val="006600"/>
              </a:solidFill>
            </a:endParaRPr>
          </a:p>
        </p:txBody>
      </p:sp>
      <p:sp>
        <p:nvSpPr>
          <p:cNvPr id="47108" name="灯片编号占位符 1"/>
          <p:cNvSpPr>
            <a:spLocks noGrp="1"/>
          </p:cNvSpPr>
          <p:nvPr>
            <p:ph type="sldNum" sz="quarter" idx="10"/>
          </p:nvPr>
        </p:nvSpPr>
        <p:spPr>
          <a:noFill/>
        </p:spPr>
        <p:txBody>
          <a:bodyPr/>
          <a:lstStyle/>
          <a:p>
            <a:fld id="{3D2D5AD4-3472-4948-B802-7434B6B2F3B4}" type="slidenum">
              <a:rPr lang="zh-CN" altLang="en-US" smtClean="0"/>
              <a:pPr/>
              <a:t>44</a:t>
            </a:fld>
            <a:endParaRPr lang="en-US" altLang="zh-CN" smtClean="0"/>
          </a:p>
        </p:txBody>
      </p:sp>
      <p:graphicFrame>
        <p:nvGraphicFramePr>
          <p:cNvPr id="6" name="表格 5"/>
          <p:cNvGraphicFramePr>
            <a:graphicFrameLocks noGrp="1"/>
          </p:cNvGraphicFramePr>
          <p:nvPr/>
        </p:nvGraphicFramePr>
        <p:xfrm>
          <a:off x="2428860" y="5543568"/>
          <a:ext cx="4929222" cy="457200"/>
        </p:xfrm>
        <a:graphic>
          <a:graphicData uri="http://schemas.openxmlformats.org/drawingml/2006/table">
            <a:tbl>
              <a:tblPr firstRow="1" bandRow="1">
                <a:tableStyleId>{5C22544A-7EE6-4342-B048-85BDC9FD1C3A}</a:tableStyleId>
              </a:tblPr>
              <a:tblGrid>
                <a:gridCol w="4929222">
                  <a:extLst>
                    <a:ext uri="{9D8B030D-6E8A-4147-A177-3AD203B41FA5}">
                      <a16:colId xmlns:a16="http://schemas.microsoft.com/office/drawing/2014/main" val="20000"/>
                    </a:ext>
                  </a:extLst>
                </a:gridCol>
              </a:tblGrid>
              <a:tr h="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altLang="zh-CN" sz="2400" dirty="0" smtClean="0">
                          <a:solidFill>
                            <a:srgbClr val="008000"/>
                          </a:solidFill>
                        </a:rPr>
                        <a:t>A(B(D(a, ), b), C(E(c, d), F(, e)));</a:t>
                      </a:r>
                      <a:endParaRPr lang="zh-CN" altLang="en-US" sz="2400" dirty="0">
                        <a:solidFill>
                          <a:srgbClr val="008000"/>
                        </a:solidFill>
                      </a:endParaRPr>
                    </a:p>
                  </a:txBody>
                  <a:tcPr>
                    <a:lnL w="12700" cap="flat" cmpd="sng" algn="ctr">
                      <a:solidFill>
                        <a:srgbClr val="008000"/>
                      </a:solidFill>
                      <a:prstDash val="solid"/>
                      <a:round/>
                      <a:headEnd type="none" w="med" len="med"/>
                      <a:tailEnd type="none" w="med" len="med"/>
                    </a:lnL>
                    <a:lnR w="12700" cap="flat" cmpd="sng" algn="ctr">
                      <a:solidFill>
                        <a:srgbClr val="008000"/>
                      </a:solidFill>
                      <a:prstDash val="solid"/>
                      <a:round/>
                      <a:headEnd type="none" w="med" len="med"/>
                      <a:tailEnd type="none" w="med" len="med"/>
                    </a:lnR>
                    <a:lnT w="12700" cap="flat" cmpd="sng" algn="ctr">
                      <a:solidFill>
                        <a:srgbClr val="008000"/>
                      </a:solidFill>
                      <a:prstDash val="solid"/>
                      <a:round/>
                      <a:headEnd type="none" w="med" len="med"/>
                      <a:tailEnd type="none" w="med" len="med"/>
                    </a:lnT>
                    <a:lnB w="12700" cap="flat" cmpd="sng" algn="ctr">
                      <a:solidFill>
                        <a:srgbClr val="008000"/>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1000125" y="274638"/>
            <a:ext cx="7215188" cy="1143000"/>
          </a:xfrm>
        </p:spPr>
        <p:txBody>
          <a:bodyPr/>
          <a:lstStyle/>
          <a:p>
            <a:pPr eaLnBrk="1" hangingPunct="1"/>
            <a:r>
              <a:rPr lang="zh-CN" altLang="en-US" dirty="0" smtClean="0"/>
              <a:t>小结</a:t>
            </a:r>
          </a:p>
        </p:txBody>
      </p:sp>
      <p:sp>
        <p:nvSpPr>
          <p:cNvPr id="6147" name="Rectangle 3"/>
          <p:cNvSpPr>
            <a:spLocks noGrp="1" noChangeArrowheads="1"/>
          </p:cNvSpPr>
          <p:nvPr>
            <p:ph idx="1"/>
          </p:nvPr>
        </p:nvSpPr>
        <p:spPr>
          <a:xfrm>
            <a:off x="1000125" y="1600200"/>
            <a:ext cx="7215188" cy="4525963"/>
          </a:xfrm>
        </p:spPr>
        <p:txBody>
          <a:bodyPr/>
          <a:lstStyle/>
          <a:p>
            <a:pPr eaLnBrk="1" hangingPunct="1">
              <a:buNone/>
            </a:pPr>
            <a:r>
              <a:rPr lang="zh-CN" altLang="en-US" dirty="0" smtClean="0">
                <a:solidFill>
                  <a:srgbClr val="006600"/>
                </a:solidFill>
                <a:sym typeface="Wingdings" pitchFamily="2" charset="2"/>
              </a:rPr>
              <a:t></a:t>
            </a:r>
            <a:r>
              <a:rPr lang="zh-CN" altLang="en-US" dirty="0" smtClean="0"/>
              <a:t>树</a:t>
            </a:r>
            <a:r>
              <a:rPr lang="zh-CN" altLang="en-US" dirty="0"/>
              <a:t>是一种非线性</a:t>
            </a:r>
            <a:r>
              <a:rPr lang="zh-CN" altLang="en-US" dirty="0" smtClean="0"/>
              <a:t>结构，具有递归性质和层次结构两种基本特点。</a:t>
            </a:r>
            <a:endParaRPr lang="en-US" altLang="zh-CN" dirty="0" smtClean="0"/>
          </a:p>
          <a:p>
            <a:pPr eaLnBrk="1" hangingPunct="1">
              <a:buNone/>
            </a:pPr>
            <a:r>
              <a:rPr lang="zh-CN" altLang="en-US" dirty="0" smtClean="0">
                <a:solidFill>
                  <a:srgbClr val="006600"/>
                </a:solidFill>
                <a:sym typeface="Wingdings" pitchFamily="2" charset="2"/>
              </a:rPr>
              <a:t></a:t>
            </a:r>
            <a:r>
              <a:rPr lang="zh-CN" altLang="en-US" dirty="0" smtClean="0">
                <a:solidFill>
                  <a:schemeClr val="hlink"/>
                </a:solidFill>
              </a:rPr>
              <a:t>树</a:t>
            </a:r>
            <a:r>
              <a:rPr lang="zh-CN" altLang="en-US" dirty="0">
                <a:solidFill>
                  <a:schemeClr val="hlink"/>
                </a:solidFill>
              </a:rPr>
              <a:t>的图形</a:t>
            </a:r>
            <a:r>
              <a:rPr lang="zh-CN" altLang="en-US" dirty="0" smtClean="0">
                <a:solidFill>
                  <a:schemeClr val="hlink"/>
                </a:solidFill>
              </a:rPr>
              <a:t>表示比较直观，常被用于算法的设计与分析，而树的字符</a:t>
            </a:r>
            <a:r>
              <a:rPr lang="zh-CN" altLang="en-US" dirty="0">
                <a:solidFill>
                  <a:schemeClr val="hlink"/>
                </a:solidFill>
              </a:rPr>
              <a:t>形式</a:t>
            </a:r>
            <a:r>
              <a:rPr lang="zh-CN" altLang="en-US" dirty="0" smtClean="0">
                <a:solidFill>
                  <a:schemeClr val="hlink"/>
                </a:solidFill>
              </a:rPr>
              <a:t>表示易于存储，常被用于构建树的输入。</a:t>
            </a:r>
            <a:endParaRPr lang="en-US" altLang="zh-CN" dirty="0" smtClean="0">
              <a:solidFill>
                <a:schemeClr val="hlink"/>
              </a:solidFill>
            </a:endParaRPr>
          </a:p>
          <a:p>
            <a:pPr eaLnBrk="1" hangingPunct="1">
              <a:spcBef>
                <a:spcPts val="0"/>
              </a:spcBef>
              <a:buNone/>
            </a:pPr>
            <a:r>
              <a:rPr lang="zh-CN" altLang="en-US" dirty="0" smtClean="0">
                <a:solidFill>
                  <a:srgbClr val="006600"/>
                </a:solidFill>
                <a:sym typeface="Wingdings" pitchFamily="2" charset="2"/>
              </a:rPr>
              <a:t></a:t>
            </a:r>
            <a:r>
              <a:rPr lang="zh-CN" altLang="en-US" dirty="0"/>
              <a:t>性质</a:t>
            </a:r>
            <a:r>
              <a:rPr lang="en-US" altLang="zh-CN" dirty="0"/>
              <a:t>3</a:t>
            </a:r>
            <a:r>
              <a:rPr lang="zh-CN" altLang="en-US" dirty="0"/>
              <a:t>：如果二叉树</a:t>
            </a:r>
            <a:r>
              <a:rPr lang="en-US" altLang="zh-CN" dirty="0"/>
              <a:t>T</a:t>
            </a:r>
            <a:r>
              <a:rPr lang="zh-CN" altLang="en-US" dirty="0"/>
              <a:t>的叶子结点数为</a:t>
            </a:r>
            <a:r>
              <a:rPr lang="en-US" altLang="zh-CN" dirty="0"/>
              <a:t>n</a:t>
            </a:r>
            <a:r>
              <a:rPr lang="en-US" altLang="zh-CN" baseline="-25000" dirty="0"/>
              <a:t>0</a:t>
            </a:r>
            <a:r>
              <a:rPr lang="zh-CN" altLang="en-US" dirty="0"/>
              <a:t>，度为</a:t>
            </a:r>
            <a:r>
              <a:rPr lang="en-US" altLang="zh-CN" dirty="0"/>
              <a:t>2</a:t>
            </a:r>
            <a:r>
              <a:rPr lang="zh-CN" altLang="en-US" dirty="0"/>
              <a:t>的结点数为</a:t>
            </a:r>
            <a:r>
              <a:rPr lang="en-US" altLang="zh-CN" dirty="0"/>
              <a:t>n</a:t>
            </a:r>
            <a:r>
              <a:rPr lang="en-US" altLang="zh-CN" baseline="-25000" dirty="0"/>
              <a:t>2</a:t>
            </a:r>
            <a:r>
              <a:rPr lang="zh-CN" altLang="en-US" baseline="-25000" dirty="0"/>
              <a:t>，</a:t>
            </a:r>
            <a:r>
              <a:rPr lang="zh-CN" altLang="en-US" dirty="0"/>
              <a:t>则</a:t>
            </a:r>
            <a:r>
              <a:rPr lang="en-US" altLang="zh-CN" dirty="0"/>
              <a:t>n</a:t>
            </a:r>
            <a:r>
              <a:rPr lang="en-US" altLang="zh-CN" baseline="-25000" dirty="0"/>
              <a:t>0</a:t>
            </a:r>
            <a:r>
              <a:rPr lang="en-US" altLang="zh-CN" dirty="0"/>
              <a:t>=n</a:t>
            </a:r>
            <a:r>
              <a:rPr lang="en-US" altLang="zh-CN" baseline="-25000" dirty="0"/>
              <a:t>2</a:t>
            </a:r>
            <a:r>
              <a:rPr lang="en-US" altLang="zh-CN" dirty="0"/>
              <a:t>+1</a:t>
            </a:r>
            <a:r>
              <a:rPr lang="zh-CN" altLang="en-US" dirty="0"/>
              <a:t>。</a:t>
            </a:r>
          </a:p>
        </p:txBody>
      </p:sp>
      <p:sp>
        <p:nvSpPr>
          <p:cNvPr id="6148" name="灯片编号占位符 1"/>
          <p:cNvSpPr>
            <a:spLocks noGrp="1"/>
          </p:cNvSpPr>
          <p:nvPr>
            <p:ph type="sldNum" sz="quarter" idx="10"/>
          </p:nvPr>
        </p:nvSpPr>
        <p:spPr>
          <a:noFill/>
        </p:spPr>
        <p:txBody>
          <a:bodyPr/>
          <a:lstStyle/>
          <a:p>
            <a:fld id="{A5256B8D-0CE0-455E-83D3-5D5271119F0C}" type="slidenum">
              <a:rPr lang="zh-CN" altLang="en-US" smtClean="0"/>
              <a:pPr/>
              <a:t>45</a:t>
            </a:fld>
            <a:endParaRPr lang="en-US" altLang="zh-CN" smtClean="0"/>
          </a:p>
        </p:txBody>
      </p:sp>
    </p:spTree>
    <p:extLst>
      <p:ext uri="{BB962C8B-B14F-4D97-AF65-F5344CB8AC3E}">
        <p14:creationId xmlns:p14="http://schemas.microsoft.com/office/powerpoint/2010/main" val="3664294963"/>
      </p:ext>
    </p:extLst>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1000125" y="274638"/>
            <a:ext cx="7215188" cy="1143000"/>
          </a:xfrm>
        </p:spPr>
        <p:txBody>
          <a:bodyPr/>
          <a:lstStyle/>
          <a:p>
            <a:pPr eaLnBrk="1" hangingPunct="1"/>
            <a:r>
              <a:rPr lang="zh-CN" altLang="en-US" dirty="0"/>
              <a:t>小结</a:t>
            </a:r>
            <a:endParaRPr lang="zh-CN" altLang="en-US" dirty="0" smtClean="0"/>
          </a:p>
        </p:txBody>
      </p:sp>
      <p:sp>
        <p:nvSpPr>
          <p:cNvPr id="20483" name="Rectangle 3"/>
          <p:cNvSpPr>
            <a:spLocks noGrp="1" noChangeArrowheads="1"/>
          </p:cNvSpPr>
          <p:nvPr>
            <p:ph idx="1"/>
          </p:nvPr>
        </p:nvSpPr>
        <p:spPr>
          <a:xfrm>
            <a:off x="1000125" y="1600200"/>
            <a:ext cx="7215188" cy="4525963"/>
          </a:xfrm>
        </p:spPr>
        <p:txBody>
          <a:bodyPr/>
          <a:lstStyle/>
          <a:p>
            <a:pPr eaLnBrk="1" hangingPunct="1">
              <a:spcBef>
                <a:spcPts val="0"/>
              </a:spcBef>
            </a:pPr>
            <a:r>
              <a:rPr lang="zh-CN" altLang="en-US" dirty="0" smtClean="0"/>
              <a:t>完全二叉树</a:t>
            </a:r>
            <a:r>
              <a:rPr lang="zh-CN" altLang="en-US" dirty="0"/>
              <a:t>是</a:t>
            </a:r>
            <a:r>
              <a:rPr lang="zh-CN" altLang="en-US" dirty="0" smtClean="0"/>
              <a:t>一棵高度为</a:t>
            </a:r>
            <a:r>
              <a:rPr lang="en-US" altLang="zh-CN" dirty="0" smtClean="0"/>
              <a:t>k</a:t>
            </a:r>
            <a:r>
              <a:rPr lang="zh-CN" altLang="en-US" dirty="0" smtClean="0"/>
              <a:t>、结点个数</a:t>
            </a:r>
            <a:r>
              <a:rPr lang="zh-CN" altLang="en-US" dirty="0" smtClean="0">
                <a:latin typeface="Arial" charset="0"/>
                <a:ea typeface="宋体" pitchFamily="2" charset="-122"/>
                <a:sym typeface="Symbol" pitchFamily="18" charset="2"/>
              </a:rPr>
              <a:t></a:t>
            </a:r>
            <a:r>
              <a:rPr lang="en-US" altLang="zh-CN" dirty="0" smtClean="0"/>
              <a:t>[2</a:t>
            </a:r>
            <a:r>
              <a:rPr lang="en-US" altLang="zh-CN" baseline="30000" dirty="0" smtClean="0"/>
              <a:t>k-1</a:t>
            </a:r>
            <a:r>
              <a:rPr lang="en-US" altLang="zh-CN" dirty="0" smtClean="0"/>
              <a:t>, 2</a:t>
            </a:r>
            <a:r>
              <a:rPr lang="en-US" altLang="zh-CN" baseline="30000" dirty="0" smtClean="0"/>
              <a:t>k</a:t>
            </a:r>
            <a:r>
              <a:rPr lang="en-US" altLang="zh-CN" dirty="0" smtClean="0"/>
              <a:t>-1]</a:t>
            </a:r>
            <a:r>
              <a:rPr lang="zh-CN" altLang="en-US" dirty="0" smtClean="0"/>
              <a:t>，且第</a:t>
            </a:r>
            <a:r>
              <a:rPr lang="en-US" altLang="zh-CN" dirty="0" smtClean="0"/>
              <a:t>k</a:t>
            </a:r>
            <a:r>
              <a:rPr lang="zh-CN" altLang="en-US" dirty="0" smtClean="0"/>
              <a:t>层结点都集中在左侧的二叉树。</a:t>
            </a:r>
            <a:endParaRPr lang="en-US" altLang="zh-CN" dirty="0" smtClean="0"/>
          </a:p>
          <a:p>
            <a:pPr eaLnBrk="1" hangingPunct="1">
              <a:spcBef>
                <a:spcPts val="0"/>
              </a:spcBef>
            </a:pPr>
            <a:r>
              <a:rPr lang="zh-CN" altLang="en-US" dirty="0" smtClean="0">
                <a:solidFill>
                  <a:srgbClr val="3333FF"/>
                </a:solidFill>
              </a:rPr>
              <a:t>对于完全二叉树，结点</a:t>
            </a:r>
            <a:r>
              <a:rPr lang="en-US" altLang="zh-CN" dirty="0" err="1" smtClean="0">
                <a:solidFill>
                  <a:srgbClr val="3333FF"/>
                </a:solidFill>
              </a:rPr>
              <a:t>i</a:t>
            </a:r>
            <a:r>
              <a:rPr lang="zh-CN" altLang="en-US" dirty="0" smtClean="0">
                <a:solidFill>
                  <a:srgbClr val="3333FF"/>
                </a:solidFill>
              </a:rPr>
              <a:t>的孩子是结点</a:t>
            </a:r>
            <a:r>
              <a:rPr lang="en-US" altLang="zh-CN" dirty="0" smtClean="0">
                <a:solidFill>
                  <a:srgbClr val="3333FF"/>
                </a:solidFill>
              </a:rPr>
              <a:t>2i</a:t>
            </a:r>
            <a:r>
              <a:rPr lang="zh-CN" altLang="en-US" dirty="0" smtClean="0">
                <a:solidFill>
                  <a:srgbClr val="3333FF"/>
                </a:solidFill>
              </a:rPr>
              <a:t>和</a:t>
            </a:r>
            <a:r>
              <a:rPr lang="zh-CN" altLang="en-US" dirty="0">
                <a:solidFill>
                  <a:srgbClr val="3333FF"/>
                </a:solidFill>
              </a:rPr>
              <a:t>结点</a:t>
            </a:r>
            <a:r>
              <a:rPr lang="en-US" altLang="zh-CN" dirty="0" smtClean="0">
                <a:solidFill>
                  <a:srgbClr val="3333FF"/>
                </a:solidFill>
              </a:rPr>
              <a:t>2i+1</a:t>
            </a:r>
            <a:r>
              <a:rPr lang="zh-CN" altLang="en-US" dirty="0" smtClean="0">
                <a:solidFill>
                  <a:srgbClr val="3333FF"/>
                </a:solidFill>
              </a:rPr>
              <a:t>，结点</a:t>
            </a:r>
            <a:r>
              <a:rPr lang="en-US" altLang="zh-CN" dirty="0" smtClean="0">
                <a:solidFill>
                  <a:srgbClr val="3333FF"/>
                </a:solidFill>
              </a:rPr>
              <a:t>j</a:t>
            </a:r>
            <a:r>
              <a:rPr lang="zh-CN" altLang="en-US" dirty="0" smtClean="0">
                <a:solidFill>
                  <a:srgbClr val="3333FF"/>
                </a:solidFill>
              </a:rPr>
              <a:t>的双亲是结点</a:t>
            </a:r>
            <a:r>
              <a:rPr lang="en-US" altLang="zh-CN" dirty="0" smtClean="0">
                <a:solidFill>
                  <a:srgbClr val="3333FF"/>
                </a:solidFill>
              </a:rPr>
              <a:t>j/2</a:t>
            </a:r>
            <a:r>
              <a:rPr lang="zh-CN" altLang="en-US" dirty="0" smtClean="0">
                <a:solidFill>
                  <a:srgbClr val="3333FF"/>
                </a:solidFill>
              </a:rPr>
              <a:t>。</a:t>
            </a:r>
          </a:p>
          <a:p>
            <a:pPr eaLnBrk="1" hangingPunct="1">
              <a:spcBef>
                <a:spcPts val="0"/>
              </a:spcBef>
            </a:pPr>
            <a:r>
              <a:rPr lang="zh-CN" altLang="en-US" dirty="0" smtClean="0"/>
              <a:t>性质</a:t>
            </a:r>
            <a:r>
              <a:rPr lang="en-US" altLang="zh-CN" dirty="0"/>
              <a:t>4</a:t>
            </a:r>
            <a:r>
              <a:rPr lang="zh-CN" altLang="en-US" dirty="0"/>
              <a:t>：具有</a:t>
            </a:r>
            <a:r>
              <a:rPr lang="en-US" altLang="zh-CN" dirty="0"/>
              <a:t>n</a:t>
            </a:r>
            <a:r>
              <a:rPr lang="zh-CN" altLang="en-US" dirty="0"/>
              <a:t>个结点的完全二叉树</a:t>
            </a:r>
            <a:r>
              <a:rPr lang="en-US" altLang="zh-CN" dirty="0"/>
              <a:t>T</a:t>
            </a:r>
            <a:r>
              <a:rPr lang="zh-CN" altLang="en-US" dirty="0"/>
              <a:t>的高度为</a:t>
            </a:r>
            <a:r>
              <a:rPr lang="zh-CN" altLang="en-US" dirty="0">
                <a:sym typeface="Symbol" pitchFamily="18" charset="2"/>
              </a:rPr>
              <a:t></a:t>
            </a:r>
            <a:r>
              <a:rPr lang="en-US" altLang="zh-CN" dirty="0"/>
              <a:t>log</a:t>
            </a:r>
            <a:r>
              <a:rPr lang="en-US" altLang="zh-CN" baseline="-25000" dirty="0"/>
              <a:t>2</a:t>
            </a:r>
            <a:r>
              <a:rPr lang="en-US" altLang="zh-CN" dirty="0"/>
              <a:t>n</a:t>
            </a:r>
            <a:r>
              <a:rPr lang="en-US" altLang="zh-CN" dirty="0">
                <a:sym typeface="Symbol" pitchFamily="18" charset="2"/>
              </a:rPr>
              <a:t></a:t>
            </a:r>
            <a:r>
              <a:rPr lang="en-US" altLang="zh-CN" dirty="0"/>
              <a:t> +1</a:t>
            </a:r>
            <a:r>
              <a:rPr lang="zh-CN" altLang="en-US" dirty="0" smtClean="0"/>
              <a:t>。</a:t>
            </a:r>
            <a:endParaRPr lang="en-US" altLang="zh-CN" dirty="0" smtClean="0"/>
          </a:p>
          <a:p>
            <a:pPr eaLnBrk="1" hangingPunct="1">
              <a:spcBef>
                <a:spcPts val="0"/>
              </a:spcBef>
            </a:pPr>
            <a:r>
              <a:rPr lang="zh-CN" altLang="en-US" dirty="0">
                <a:solidFill>
                  <a:srgbClr val="3333FF"/>
                </a:solidFill>
              </a:rPr>
              <a:t>完全</a:t>
            </a:r>
            <a:r>
              <a:rPr lang="zh-CN" altLang="en-US" dirty="0" smtClean="0">
                <a:solidFill>
                  <a:srgbClr val="3333FF"/>
                </a:solidFill>
              </a:rPr>
              <a:t>二叉树可以用顺序表存储。</a:t>
            </a:r>
            <a:endParaRPr lang="zh-CN" altLang="en-US" dirty="0">
              <a:solidFill>
                <a:srgbClr val="3333FF"/>
              </a:solidFill>
            </a:endParaRPr>
          </a:p>
        </p:txBody>
      </p:sp>
      <p:sp>
        <p:nvSpPr>
          <p:cNvPr id="21508" name="灯片编号占位符 1"/>
          <p:cNvSpPr>
            <a:spLocks noGrp="1"/>
          </p:cNvSpPr>
          <p:nvPr>
            <p:ph type="sldNum" sz="quarter" idx="10"/>
          </p:nvPr>
        </p:nvSpPr>
        <p:spPr>
          <a:noFill/>
        </p:spPr>
        <p:txBody>
          <a:bodyPr/>
          <a:lstStyle/>
          <a:p>
            <a:fld id="{E75DF7BB-DC80-43DA-BFC8-A9176C611559}" type="slidenum">
              <a:rPr lang="zh-CN" altLang="en-US" smtClean="0"/>
              <a:pPr/>
              <a:t>46</a:t>
            </a:fld>
            <a:endParaRPr lang="en-US" altLang="zh-CN" smtClean="0"/>
          </a:p>
        </p:txBody>
      </p:sp>
    </p:spTree>
    <p:extLst>
      <p:ext uri="{BB962C8B-B14F-4D97-AF65-F5344CB8AC3E}">
        <p14:creationId xmlns:p14="http://schemas.microsoft.com/office/powerpoint/2010/main" val="2621800587"/>
      </p:ext>
    </p:extLst>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1000125" y="274638"/>
            <a:ext cx="7215188" cy="1143000"/>
          </a:xfrm>
        </p:spPr>
        <p:txBody>
          <a:bodyPr/>
          <a:lstStyle/>
          <a:p>
            <a:pPr eaLnBrk="1" hangingPunct="1"/>
            <a:r>
              <a:rPr lang="zh-CN" altLang="en-US" dirty="0"/>
              <a:t>小结</a:t>
            </a:r>
            <a:endParaRPr lang="zh-CN" altLang="en-US" sz="3600" b="0" dirty="0" smtClean="0"/>
          </a:p>
        </p:txBody>
      </p:sp>
      <p:sp>
        <p:nvSpPr>
          <p:cNvPr id="33795" name="Rectangle 3"/>
          <p:cNvSpPr>
            <a:spLocks noGrp="1" noChangeArrowheads="1"/>
          </p:cNvSpPr>
          <p:nvPr>
            <p:ph idx="1"/>
          </p:nvPr>
        </p:nvSpPr>
        <p:spPr>
          <a:xfrm>
            <a:off x="1000125" y="1600200"/>
            <a:ext cx="7215188" cy="4525963"/>
          </a:xfrm>
        </p:spPr>
        <p:txBody>
          <a:bodyPr/>
          <a:lstStyle/>
          <a:p>
            <a:pPr eaLnBrk="1" hangingPunct="1"/>
            <a:r>
              <a:rPr lang="zh-CN" altLang="en-US" dirty="0" smtClean="0"/>
              <a:t>二叉树一般采用链式</a:t>
            </a:r>
            <a:r>
              <a:rPr lang="zh-CN" altLang="en-US" dirty="0"/>
              <a:t>存储</a:t>
            </a:r>
            <a:r>
              <a:rPr lang="zh-CN" altLang="en-US" dirty="0" smtClean="0"/>
              <a:t>结构，即</a:t>
            </a:r>
            <a:r>
              <a:rPr lang="zh-CN" altLang="en-US" dirty="0" smtClean="0">
                <a:solidFill>
                  <a:srgbClr val="0000FF"/>
                </a:solidFill>
              </a:rPr>
              <a:t>二叉链表</a:t>
            </a:r>
          </a:p>
          <a:p>
            <a:pPr eaLnBrk="1" hangingPunct="1">
              <a:buFont typeface="Wingdings" pitchFamily="2" charset="2"/>
              <a:buNone/>
            </a:pPr>
            <a:r>
              <a:rPr lang="en-US" altLang="zh-CN" dirty="0" err="1" smtClean="0"/>
              <a:t>typedef</a:t>
            </a:r>
            <a:r>
              <a:rPr lang="en-US" altLang="zh-CN" dirty="0" smtClean="0"/>
              <a:t> </a:t>
            </a:r>
            <a:r>
              <a:rPr lang="en-US" altLang="zh-CN" dirty="0" err="1" smtClean="0"/>
              <a:t>struct</a:t>
            </a:r>
            <a:r>
              <a:rPr lang="en-US" altLang="zh-CN" dirty="0" smtClean="0"/>
              <a:t> </a:t>
            </a:r>
            <a:r>
              <a:rPr lang="en-US" altLang="zh-CN" dirty="0" err="1" smtClean="0"/>
              <a:t>Tnode</a:t>
            </a:r>
            <a:endParaRPr lang="en-US" altLang="zh-CN" dirty="0" smtClean="0"/>
          </a:p>
          <a:p>
            <a:pPr eaLnBrk="1" hangingPunct="1">
              <a:buFont typeface="Wingdings" pitchFamily="2" charset="2"/>
              <a:buNone/>
            </a:pPr>
            <a:r>
              <a:rPr lang="en-US" altLang="zh-CN" dirty="0" smtClean="0"/>
              <a:t>{	Type data</a:t>
            </a:r>
            <a:r>
              <a:rPr lang="zh-CN" altLang="en-US" dirty="0" smtClean="0"/>
              <a:t>；</a:t>
            </a:r>
            <a:r>
              <a:rPr lang="en-US" altLang="zh-CN" dirty="0" smtClean="0">
                <a:solidFill>
                  <a:srgbClr val="006600"/>
                </a:solidFill>
              </a:rPr>
              <a:t>//</a:t>
            </a:r>
            <a:r>
              <a:rPr lang="zh-CN" altLang="en-US" dirty="0" smtClean="0">
                <a:solidFill>
                  <a:srgbClr val="006600"/>
                </a:solidFill>
              </a:rPr>
              <a:t>数据元素域</a:t>
            </a:r>
            <a:endParaRPr lang="en-US" altLang="zh-CN" dirty="0" smtClean="0">
              <a:solidFill>
                <a:srgbClr val="006600"/>
              </a:solidFill>
            </a:endParaRPr>
          </a:p>
          <a:p>
            <a:pPr eaLnBrk="1" hangingPunct="1">
              <a:buFont typeface="Wingdings" pitchFamily="2" charset="2"/>
              <a:buNone/>
            </a:pPr>
            <a:r>
              <a:rPr lang="en-US" altLang="zh-CN" dirty="0" smtClean="0"/>
              <a:t>	</a:t>
            </a:r>
            <a:r>
              <a:rPr lang="en-US" altLang="zh-CN" dirty="0" err="1" smtClean="0"/>
              <a:t>struct</a:t>
            </a:r>
            <a:r>
              <a:rPr lang="en-US" altLang="zh-CN" dirty="0" smtClean="0"/>
              <a:t> </a:t>
            </a:r>
            <a:r>
              <a:rPr lang="en-US" altLang="zh-CN" dirty="0" err="1" smtClean="0"/>
              <a:t>Tnode</a:t>
            </a:r>
            <a:r>
              <a:rPr lang="en-US" altLang="zh-CN" dirty="0" smtClean="0"/>
              <a:t> *</a:t>
            </a:r>
            <a:r>
              <a:rPr lang="en-US" altLang="zh-CN" dirty="0" err="1" smtClean="0"/>
              <a:t>lc</a:t>
            </a:r>
            <a:r>
              <a:rPr lang="zh-CN" altLang="en-US" dirty="0" smtClean="0"/>
              <a:t>；</a:t>
            </a:r>
            <a:r>
              <a:rPr lang="en-US" altLang="zh-CN" dirty="0" smtClean="0">
                <a:solidFill>
                  <a:srgbClr val="006600"/>
                </a:solidFill>
              </a:rPr>
              <a:t>//</a:t>
            </a:r>
            <a:r>
              <a:rPr lang="zh-CN" altLang="en-US" dirty="0" smtClean="0">
                <a:solidFill>
                  <a:srgbClr val="006600"/>
                </a:solidFill>
              </a:rPr>
              <a:t>左孩子域</a:t>
            </a:r>
            <a:endParaRPr lang="en-US" altLang="zh-CN" dirty="0" smtClean="0">
              <a:solidFill>
                <a:srgbClr val="006600"/>
              </a:solidFill>
            </a:endParaRPr>
          </a:p>
          <a:p>
            <a:pPr eaLnBrk="1" hangingPunct="1">
              <a:buFont typeface="Wingdings" pitchFamily="2" charset="2"/>
              <a:buNone/>
            </a:pPr>
            <a:r>
              <a:rPr lang="en-US" altLang="zh-CN" dirty="0" smtClean="0"/>
              <a:t>	</a:t>
            </a:r>
            <a:r>
              <a:rPr lang="en-US" altLang="zh-CN" dirty="0" err="1" smtClean="0"/>
              <a:t>struct</a:t>
            </a:r>
            <a:r>
              <a:rPr lang="en-US" altLang="zh-CN" dirty="0" smtClean="0"/>
              <a:t> </a:t>
            </a:r>
            <a:r>
              <a:rPr lang="en-US" altLang="zh-CN" dirty="0" err="1" smtClean="0"/>
              <a:t>Tnode</a:t>
            </a:r>
            <a:r>
              <a:rPr lang="en-US" altLang="zh-CN" dirty="0" smtClean="0"/>
              <a:t> *</a:t>
            </a:r>
            <a:r>
              <a:rPr lang="en-US" altLang="zh-CN" dirty="0" err="1" smtClean="0"/>
              <a:t>rc</a:t>
            </a:r>
            <a:r>
              <a:rPr lang="zh-CN" altLang="en-US" dirty="0" smtClean="0"/>
              <a:t>；</a:t>
            </a:r>
            <a:r>
              <a:rPr lang="en-US" altLang="zh-CN" dirty="0" smtClean="0">
                <a:solidFill>
                  <a:srgbClr val="006600"/>
                </a:solidFill>
              </a:rPr>
              <a:t>//</a:t>
            </a:r>
            <a:r>
              <a:rPr lang="zh-CN" altLang="en-US" dirty="0" smtClean="0">
                <a:solidFill>
                  <a:srgbClr val="006600"/>
                </a:solidFill>
              </a:rPr>
              <a:t>右孩子域</a:t>
            </a:r>
            <a:endParaRPr lang="zh-CN" altLang="en-US" sz="2400" dirty="0" smtClean="0">
              <a:solidFill>
                <a:srgbClr val="006600"/>
              </a:solidFill>
            </a:endParaRPr>
          </a:p>
          <a:p>
            <a:pPr eaLnBrk="1" hangingPunct="1">
              <a:buFont typeface="Wingdings" pitchFamily="2" charset="2"/>
              <a:buNone/>
            </a:pPr>
            <a:r>
              <a:rPr lang="en-US" altLang="zh-CN" dirty="0" smtClean="0"/>
              <a:t>} </a:t>
            </a:r>
            <a:r>
              <a:rPr lang="en-US" altLang="zh-CN" dirty="0" err="1" smtClean="0"/>
              <a:t>Tnode</a:t>
            </a:r>
            <a:r>
              <a:rPr lang="en-US" altLang="zh-CN" dirty="0" smtClean="0"/>
              <a:t>,</a:t>
            </a:r>
            <a:r>
              <a:rPr lang="zh-CN" altLang="en-US" dirty="0" smtClean="0"/>
              <a:t>*</a:t>
            </a:r>
            <a:r>
              <a:rPr lang="en-US" altLang="zh-CN" dirty="0" smtClean="0"/>
              <a:t>Tree</a:t>
            </a:r>
            <a:r>
              <a:rPr lang="zh-CN" altLang="en-US" dirty="0" smtClean="0"/>
              <a:t>；</a:t>
            </a:r>
          </a:p>
        </p:txBody>
      </p:sp>
      <p:sp>
        <p:nvSpPr>
          <p:cNvPr id="33796" name="灯片编号占位符 1"/>
          <p:cNvSpPr>
            <a:spLocks noGrp="1"/>
          </p:cNvSpPr>
          <p:nvPr>
            <p:ph type="sldNum" sz="quarter" idx="10"/>
          </p:nvPr>
        </p:nvSpPr>
        <p:spPr>
          <a:noFill/>
        </p:spPr>
        <p:txBody>
          <a:bodyPr/>
          <a:lstStyle/>
          <a:p>
            <a:fld id="{94209C0D-4882-47CD-9F0D-7BE40BD0845E}" type="slidenum">
              <a:rPr lang="zh-CN" altLang="en-US" smtClean="0"/>
              <a:pPr/>
              <a:t>47</a:t>
            </a:fld>
            <a:endParaRPr lang="en-US" altLang="zh-CN" smtClean="0"/>
          </a:p>
        </p:txBody>
      </p:sp>
    </p:spTree>
    <p:extLst>
      <p:ext uri="{BB962C8B-B14F-4D97-AF65-F5344CB8AC3E}">
        <p14:creationId xmlns:p14="http://schemas.microsoft.com/office/powerpoint/2010/main" val="4117228239"/>
      </p:ext>
    </p:extLst>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1000125" y="274638"/>
            <a:ext cx="7215188" cy="1143000"/>
          </a:xfrm>
        </p:spPr>
        <p:txBody>
          <a:bodyPr/>
          <a:lstStyle/>
          <a:p>
            <a:pPr eaLnBrk="1" hangingPunct="1"/>
            <a:r>
              <a:rPr lang="zh-CN" altLang="en-US" dirty="0"/>
              <a:t>小结</a:t>
            </a:r>
            <a:endParaRPr lang="zh-CN" altLang="en-US" sz="3600" b="0" dirty="0" smtClean="0"/>
          </a:p>
        </p:txBody>
      </p:sp>
      <p:sp>
        <p:nvSpPr>
          <p:cNvPr id="34819" name="Rectangle 3"/>
          <p:cNvSpPr>
            <a:spLocks noGrp="1" noChangeArrowheads="1"/>
          </p:cNvSpPr>
          <p:nvPr>
            <p:ph idx="1"/>
          </p:nvPr>
        </p:nvSpPr>
        <p:spPr>
          <a:xfrm>
            <a:off x="1000125" y="1600200"/>
            <a:ext cx="7215188" cy="4525963"/>
          </a:xfrm>
        </p:spPr>
        <p:txBody>
          <a:bodyPr/>
          <a:lstStyle/>
          <a:p>
            <a:pPr eaLnBrk="1" hangingPunct="1">
              <a:buNone/>
            </a:pPr>
            <a:r>
              <a:rPr lang="zh-CN" altLang="en-US" dirty="0">
                <a:solidFill>
                  <a:srgbClr val="006600"/>
                </a:solidFill>
                <a:sym typeface="Wingdings" pitchFamily="2" charset="2"/>
              </a:rPr>
              <a:t></a:t>
            </a:r>
            <a:r>
              <a:rPr lang="zh-CN" altLang="en-US" dirty="0" smtClean="0"/>
              <a:t>二</a:t>
            </a:r>
            <a:r>
              <a:rPr lang="zh-CN" altLang="en-US" dirty="0"/>
              <a:t>叉链表的基本操作</a:t>
            </a:r>
            <a:r>
              <a:rPr lang="zh-CN" altLang="en-US" sz="2400" b="0" dirty="0"/>
              <a:t> </a:t>
            </a:r>
          </a:p>
          <a:p>
            <a:pPr eaLnBrk="1" hangingPunct="1">
              <a:buFont typeface="Wingdings" pitchFamily="2" charset="2"/>
              <a:buNone/>
            </a:pPr>
            <a:r>
              <a:rPr lang="en-US" altLang="zh-CN" dirty="0" smtClean="0">
                <a:solidFill>
                  <a:srgbClr val="006600"/>
                </a:solidFill>
              </a:rPr>
              <a:t>(1)</a:t>
            </a:r>
            <a:r>
              <a:rPr lang="zh-CN" altLang="en-US" dirty="0" smtClean="0"/>
              <a:t>构造一个带头结点的空二叉链表</a:t>
            </a:r>
            <a:r>
              <a:rPr lang="en-US" altLang="zh-CN" dirty="0" smtClean="0"/>
              <a:t>T</a:t>
            </a:r>
            <a:endParaRPr lang="zh-CN" altLang="en-US" dirty="0" smtClean="0"/>
          </a:p>
          <a:p>
            <a:pPr eaLnBrk="1" hangingPunct="1">
              <a:buFont typeface="Wingdings" pitchFamily="2" charset="2"/>
              <a:buNone/>
            </a:pPr>
            <a:r>
              <a:rPr lang="en-US" altLang="zh-CN" dirty="0" err="1" smtClean="0"/>
              <a:t>int</a:t>
            </a:r>
            <a:r>
              <a:rPr lang="en-US" altLang="zh-CN" dirty="0" smtClean="0"/>
              <a:t> </a:t>
            </a:r>
            <a:r>
              <a:rPr lang="en-US" altLang="zh-CN" dirty="0" err="1" smtClean="0"/>
              <a:t>TreeInit</a:t>
            </a:r>
            <a:r>
              <a:rPr lang="en-US" altLang="zh-CN" dirty="0" smtClean="0"/>
              <a:t>(Tree &amp;T);</a:t>
            </a:r>
          </a:p>
          <a:p>
            <a:pPr eaLnBrk="1" hangingPunct="1">
              <a:buNone/>
            </a:pPr>
            <a:r>
              <a:rPr lang="en-US" altLang="zh-CN" dirty="0">
                <a:solidFill>
                  <a:srgbClr val="006600"/>
                </a:solidFill>
              </a:rPr>
              <a:t>(2)</a:t>
            </a:r>
            <a:r>
              <a:rPr lang="zh-CN" altLang="en-US" dirty="0"/>
              <a:t>建立二叉链表</a:t>
            </a:r>
            <a:r>
              <a:rPr lang="en-US" altLang="zh-CN" dirty="0"/>
              <a:t>T</a:t>
            </a:r>
            <a:r>
              <a:rPr lang="zh-CN" altLang="en-US" dirty="0"/>
              <a:t>的存储</a:t>
            </a:r>
            <a:r>
              <a:rPr lang="zh-CN" altLang="en-US" dirty="0" smtClean="0"/>
              <a:t>结构</a:t>
            </a:r>
            <a:endParaRPr lang="en-US" altLang="zh-CN" dirty="0" smtClean="0"/>
          </a:p>
          <a:p>
            <a:pPr eaLnBrk="1" hangingPunct="1">
              <a:buNone/>
            </a:pPr>
            <a:r>
              <a:rPr lang="en-US" altLang="zh-CN" dirty="0" err="1" smtClean="0"/>
              <a:t>TreeCreate</a:t>
            </a:r>
            <a:r>
              <a:rPr lang="en-US" altLang="zh-CN" dirty="0" smtClean="0"/>
              <a:t>(Tree </a:t>
            </a:r>
            <a:r>
              <a:rPr lang="en-US" altLang="zh-CN" dirty="0"/>
              <a:t>&amp;T</a:t>
            </a:r>
            <a:r>
              <a:rPr lang="en-US" altLang="zh-CN" dirty="0" smtClean="0"/>
              <a:t>);	</a:t>
            </a:r>
            <a:r>
              <a:rPr lang="en-US" altLang="zh-CN" dirty="0" smtClean="0">
                <a:solidFill>
                  <a:srgbClr val="008000"/>
                </a:solidFill>
              </a:rPr>
              <a:t>//</a:t>
            </a:r>
            <a:r>
              <a:rPr lang="zh-CN" altLang="en-US" dirty="0" smtClean="0">
                <a:solidFill>
                  <a:srgbClr val="008000"/>
                </a:solidFill>
              </a:rPr>
              <a:t>递归算法</a:t>
            </a:r>
            <a:endParaRPr lang="en-US" altLang="zh-CN" dirty="0" smtClean="0">
              <a:solidFill>
                <a:srgbClr val="008000"/>
              </a:solidFill>
            </a:endParaRPr>
          </a:p>
          <a:p>
            <a:pPr eaLnBrk="1" hangingPunct="1">
              <a:buNone/>
            </a:pPr>
            <a:r>
              <a:rPr lang="en-US" altLang="zh-CN" dirty="0">
                <a:solidFill>
                  <a:srgbClr val="006600"/>
                </a:solidFill>
              </a:rPr>
              <a:t>(3)</a:t>
            </a:r>
            <a:r>
              <a:rPr lang="zh-CN" altLang="en-US" dirty="0"/>
              <a:t>根据二叉</a:t>
            </a:r>
            <a:r>
              <a:rPr lang="zh-CN" altLang="en-US" dirty="0" smtClean="0"/>
              <a:t>链表</a:t>
            </a:r>
            <a:r>
              <a:rPr lang="en-US" altLang="zh-CN" dirty="0" smtClean="0"/>
              <a:t>T</a:t>
            </a:r>
            <a:r>
              <a:rPr lang="zh-CN" altLang="en-US" dirty="0" smtClean="0"/>
              <a:t>输出字符表示的二叉树</a:t>
            </a:r>
            <a:r>
              <a:rPr lang="en-US" altLang="zh-CN" dirty="0" err="1" smtClean="0"/>
              <a:t>TreePrintS</a:t>
            </a:r>
            <a:r>
              <a:rPr lang="en-US" altLang="zh-CN" dirty="0" smtClean="0"/>
              <a:t>(Tree T</a:t>
            </a:r>
            <a:r>
              <a:rPr lang="en-US" altLang="zh-CN" dirty="0"/>
              <a:t>);	</a:t>
            </a:r>
            <a:r>
              <a:rPr lang="en-US" altLang="zh-CN" dirty="0">
                <a:solidFill>
                  <a:srgbClr val="008000"/>
                </a:solidFill>
              </a:rPr>
              <a:t>//</a:t>
            </a:r>
            <a:r>
              <a:rPr lang="zh-CN" altLang="en-US" dirty="0">
                <a:solidFill>
                  <a:srgbClr val="008000"/>
                </a:solidFill>
              </a:rPr>
              <a:t>递归</a:t>
            </a:r>
            <a:r>
              <a:rPr lang="zh-CN" altLang="en-US" dirty="0" smtClean="0">
                <a:solidFill>
                  <a:srgbClr val="008000"/>
                </a:solidFill>
              </a:rPr>
              <a:t>算法</a:t>
            </a:r>
            <a:endParaRPr lang="en-US" altLang="zh-CN" dirty="0">
              <a:solidFill>
                <a:srgbClr val="008000"/>
              </a:solidFill>
            </a:endParaRPr>
          </a:p>
        </p:txBody>
      </p:sp>
      <p:sp>
        <p:nvSpPr>
          <p:cNvPr id="34820" name="灯片编号占位符 1"/>
          <p:cNvSpPr>
            <a:spLocks noGrp="1"/>
          </p:cNvSpPr>
          <p:nvPr>
            <p:ph type="sldNum" sz="quarter" idx="10"/>
          </p:nvPr>
        </p:nvSpPr>
        <p:spPr>
          <a:noFill/>
        </p:spPr>
        <p:txBody>
          <a:bodyPr/>
          <a:lstStyle/>
          <a:p>
            <a:fld id="{DC741F31-E9E5-4509-9228-9EC64ADC57D4}" type="slidenum">
              <a:rPr lang="zh-CN" altLang="en-US" smtClean="0"/>
              <a:pPr/>
              <a:t>48</a:t>
            </a:fld>
            <a:endParaRPr lang="en-US" altLang="zh-CN" smtClean="0"/>
          </a:p>
        </p:txBody>
      </p:sp>
      <p:sp>
        <p:nvSpPr>
          <p:cNvPr id="5" name="动作按钮: 开始 4">
            <a:hlinkClick r:id="" action="ppaction://hlinkshowjump?jump=firstslide" highlightClick="1"/>
          </p:cNvPr>
          <p:cNvSpPr/>
          <p:nvPr/>
        </p:nvSpPr>
        <p:spPr>
          <a:xfrm rot="5400000">
            <a:off x="8319253" y="5769224"/>
            <a:ext cx="432000" cy="216000"/>
          </a:xfrm>
          <a:prstGeom prst="actionButtonBeginning">
            <a:avLst/>
          </a:prstGeom>
          <a:solidFill>
            <a:srgbClr val="008000">
              <a:alpha val="50000"/>
            </a:srgbClr>
          </a:solidFill>
          <a:ln w="6350">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66709937"/>
      </p:ext>
    </p:extLst>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000125" y="274638"/>
            <a:ext cx="7215188" cy="1143000"/>
          </a:xfrm>
        </p:spPr>
        <p:txBody>
          <a:bodyPr/>
          <a:lstStyle/>
          <a:p>
            <a:pPr eaLnBrk="1" hangingPunct="1"/>
            <a:r>
              <a:rPr lang="zh-CN" altLang="en-US" dirty="0" smtClean="0"/>
              <a:t>二叉树遍历</a:t>
            </a:r>
          </a:p>
        </p:txBody>
      </p:sp>
      <p:sp>
        <p:nvSpPr>
          <p:cNvPr id="5124" name="灯片编号占位符 1"/>
          <p:cNvSpPr>
            <a:spLocks noGrp="1"/>
          </p:cNvSpPr>
          <p:nvPr>
            <p:ph type="sldNum" sz="quarter" idx="10"/>
          </p:nvPr>
        </p:nvSpPr>
        <p:spPr>
          <a:noFill/>
        </p:spPr>
        <p:txBody>
          <a:bodyPr/>
          <a:lstStyle/>
          <a:p>
            <a:fld id="{0213234E-3D3A-4878-8FE9-C9A511121C53}" type="slidenum">
              <a:rPr lang="zh-CN" altLang="en-US" smtClean="0"/>
              <a:pPr/>
              <a:t>49</a:t>
            </a:fld>
            <a:endParaRPr lang="en-US" altLang="zh-CN" smtClean="0"/>
          </a:p>
        </p:txBody>
      </p:sp>
      <p:sp>
        <p:nvSpPr>
          <p:cNvPr id="6" name="六边形 5">
            <a:hlinkClick r:id="rId2" action="ppaction://hlinksldjump"/>
          </p:cNvPr>
          <p:cNvSpPr>
            <a:spLocks noChangeAspect="1"/>
          </p:cNvSpPr>
          <p:nvPr/>
        </p:nvSpPr>
        <p:spPr>
          <a:xfrm>
            <a:off x="2483768" y="1917192"/>
            <a:ext cx="4320000" cy="3600040"/>
          </a:xfrm>
          <a:prstGeom prst="hexagon">
            <a:avLst/>
          </a:prstGeom>
          <a:gradFill flip="none" rotWithShape="1">
            <a:gsLst>
              <a:gs pos="0">
                <a:srgbClr val="5E9EFF"/>
              </a:gs>
              <a:gs pos="39999">
                <a:srgbClr val="85C2FF"/>
              </a:gs>
              <a:gs pos="70000">
                <a:srgbClr val="C4D6EB"/>
              </a:gs>
              <a:gs pos="100000">
                <a:srgbClr val="FFEBFA"/>
              </a:gs>
            </a:gsLst>
            <a:lin ang="8100000" scaled="1"/>
            <a:tileRect/>
          </a:gradFill>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1"/>
          <a:lstStyle/>
          <a:p>
            <a:pPr algn="ctr">
              <a:spcBef>
                <a:spcPts val="600"/>
              </a:spcBef>
              <a:defRPr/>
            </a:pPr>
            <a:r>
              <a:rPr lang="zh-CN" altLang="en-US" sz="3200" b="1" dirty="0" smtClean="0">
                <a:solidFill>
                  <a:srgbClr val="FF0000"/>
                </a:solidFill>
                <a:latin typeface="楷体" panose="02010609060101010101" pitchFamily="49" charset="-122"/>
                <a:ea typeface="楷体" panose="02010609060101010101" pitchFamily="49" charset="-122"/>
              </a:rPr>
              <a:t>二叉树遍历</a:t>
            </a:r>
            <a:endParaRPr lang="en-US" altLang="zh-CN" sz="3200" b="1" dirty="0" smtClean="0">
              <a:solidFill>
                <a:srgbClr val="FF0000"/>
              </a:solidFill>
              <a:latin typeface="楷体" panose="02010609060101010101" pitchFamily="49" charset="-122"/>
              <a:ea typeface="楷体" panose="02010609060101010101" pitchFamily="49" charset="-122"/>
            </a:endParaRPr>
          </a:p>
          <a:p>
            <a:pPr algn="ctr">
              <a:spcBef>
                <a:spcPts val="600"/>
              </a:spcBef>
              <a:defRPr/>
            </a:pPr>
            <a:r>
              <a:rPr lang="zh-CN" altLang="en-US" sz="3200" b="1" dirty="0">
                <a:solidFill>
                  <a:schemeClr val="tx1"/>
                </a:solidFill>
                <a:latin typeface="楷体" panose="02010609060101010101" pitchFamily="49" charset="-122"/>
                <a:ea typeface="楷体" panose="02010609060101010101" pitchFamily="49" charset="-122"/>
              </a:rPr>
              <a:t>先</a:t>
            </a:r>
            <a:r>
              <a:rPr lang="zh-CN" altLang="en-US" sz="3200" b="1" dirty="0" smtClean="0">
                <a:solidFill>
                  <a:schemeClr val="tx1"/>
                </a:solidFill>
                <a:latin typeface="楷体" panose="02010609060101010101" pitchFamily="49" charset="-122"/>
                <a:ea typeface="楷体" panose="02010609060101010101" pitchFamily="49" charset="-122"/>
              </a:rPr>
              <a:t>序遍历</a:t>
            </a:r>
            <a:endParaRPr lang="en-US" altLang="zh-CN" sz="3200" b="1" dirty="0" smtClean="0">
              <a:solidFill>
                <a:schemeClr val="tx1"/>
              </a:solidFill>
              <a:latin typeface="楷体" panose="02010609060101010101" pitchFamily="49" charset="-122"/>
              <a:ea typeface="楷体" panose="02010609060101010101" pitchFamily="49" charset="-122"/>
            </a:endParaRPr>
          </a:p>
          <a:p>
            <a:pPr algn="ctr">
              <a:spcBef>
                <a:spcPts val="600"/>
              </a:spcBef>
              <a:defRPr/>
            </a:pPr>
            <a:r>
              <a:rPr lang="zh-CN" altLang="en-US" sz="3200" b="1" dirty="0" smtClean="0">
                <a:solidFill>
                  <a:schemeClr val="tx1"/>
                </a:solidFill>
                <a:latin typeface="楷体" panose="02010609060101010101" pitchFamily="49" charset="-122"/>
                <a:ea typeface="楷体" panose="02010609060101010101" pitchFamily="49" charset="-122"/>
              </a:rPr>
              <a:t>中序遍历</a:t>
            </a:r>
            <a:endParaRPr lang="en-US" altLang="zh-CN" sz="3200" b="1" dirty="0" smtClean="0">
              <a:solidFill>
                <a:schemeClr val="tx1"/>
              </a:solidFill>
              <a:latin typeface="楷体" panose="02010609060101010101" pitchFamily="49" charset="-122"/>
              <a:ea typeface="楷体" panose="02010609060101010101" pitchFamily="49" charset="-122"/>
            </a:endParaRPr>
          </a:p>
          <a:p>
            <a:pPr algn="ctr">
              <a:spcBef>
                <a:spcPts val="600"/>
              </a:spcBef>
              <a:defRPr/>
            </a:pPr>
            <a:r>
              <a:rPr lang="zh-CN" altLang="en-US" sz="3200" b="1" dirty="0" smtClean="0">
                <a:solidFill>
                  <a:schemeClr val="tx1"/>
                </a:solidFill>
                <a:latin typeface="楷体" panose="02010609060101010101" pitchFamily="49" charset="-122"/>
                <a:ea typeface="楷体" panose="02010609060101010101" pitchFamily="49" charset="-122"/>
              </a:rPr>
              <a:t>后序遍历</a:t>
            </a:r>
            <a:endParaRPr lang="en-US" altLang="zh-CN" sz="3200" b="1" dirty="0" smtClean="0">
              <a:solidFill>
                <a:schemeClr val="tx1"/>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739513455"/>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1000125" y="274638"/>
            <a:ext cx="7215188" cy="1143000"/>
          </a:xfrm>
        </p:spPr>
        <p:txBody>
          <a:bodyPr/>
          <a:lstStyle/>
          <a:p>
            <a:pPr eaLnBrk="1" hangingPunct="1"/>
            <a:r>
              <a:rPr lang="zh-CN" altLang="en-US" smtClean="0"/>
              <a:t>树的层次结构特性</a:t>
            </a:r>
          </a:p>
        </p:txBody>
      </p:sp>
      <p:sp>
        <p:nvSpPr>
          <p:cNvPr id="7171" name="Rectangle 3"/>
          <p:cNvSpPr>
            <a:spLocks noGrp="1" noChangeArrowheads="1"/>
          </p:cNvSpPr>
          <p:nvPr>
            <p:ph idx="1"/>
          </p:nvPr>
        </p:nvSpPr>
        <p:spPr>
          <a:xfrm>
            <a:off x="1000125" y="1600200"/>
            <a:ext cx="7215188" cy="4525963"/>
          </a:xfrm>
        </p:spPr>
        <p:txBody>
          <a:bodyPr/>
          <a:lstStyle/>
          <a:p>
            <a:pPr eaLnBrk="1" hangingPunct="1">
              <a:lnSpc>
                <a:spcPct val="200000"/>
              </a:lnSpc>
              <a:buFont typeface="Wingdings" pitchFamily="2" charset="2"/>
              <a:buNone/>
            </a:pPr>
            <a:r>
              <a:rPr lang="zh-CN" altLang="en-US" smtClean="0">
                <a:solidFill>
                  <a:srgbClr val="006600"/>
                </a:solidFill>
                <a:sym typeface="Wingdings" pitchFamily="2" charset="2"/>
              </a:rPr>
              <a:t> </a:t>
            </a:r>
            <a:r>
              <a:rPr lang="zh-CN" altLang="en-US" smtClean="0"/>
              <a:t>书目通常用树型结构描述。</a:t>
            </a:r>
          </a:p>
          <a:p>
            <a:pPr eaLnBrk="1" hangingPunct="1">
              <a:spcBef>
                <a:spcPct val="100000"/>
              </a:spcBef>
              <a:buFont typeface="Wingdings" pitchFamily="2" charset="2"/>
              <a:buNone/>
            </a:pPr>
            <a:r>
              <a:rPr lang="zh-CN" altLang="en-US" smtClean="0"/>
              <a:t>	结点：分类、书名、章节名称</a:t>
            </a:r>
          </a:p>
          <a:p>
            <a:pPr eaLnBrk="1" hangingPunct="1">
              <a:buFont typeface="Wingdings" pitchFamily="2" charset="2"/>
              <a:buNone/>
            </a:pPr>
            <a:r>
              <a:rPr lang="zh-CN" altLang="en-US" smtClean="0"/>
              <a:t>	关系：	</a:t>
            </a:r>
            <a:r>
              <a:rPr lang="en-US" altLang="zh-CN" smtClean="0"/>
              <a:t>&lt;</a:t>
            </a:r>
            <a:r>
              <a:rPr lang="zh-CN" altLang="en-US" smtClean="0"/>
              <a:t>分类，书名</a:t>
            </a:r>
            <a:r>
              <a:rPr lang="en-US" altLang="zh-CN" smtClean="0"/>
              <a:t>&gt;</a:t>
            </a:r>
          </a:p>
          <a:p>
            <a:pPr eaLnBrk="1" hangingPunct="1">
              <a:buFont typeface="Wingdings" pitchFamily="2" charset="2"/>
              <a:buNone/>
            </a:pPr>
            <a:r>
              <a:rPr lang="en-US" altLang="zh-CN" smtClean="0"/>
              <a:t>			&lt;</a:t>
            </a:r>
            <a:r>
              <a:rPr lang="zh-CN" altLang="en-US" smtClean="0"/>
              <a:t>书名，章</a:t>
            </a:r>
            <a:r>
              <a:rPr lang="en-US" altLang="zh-CN" smtClean="0"/>
              <a:t>&gt;</a:t>
            </a:r>
          </a:p>
          <a:p>
            <a:pPr eaLnBrk="1" hangingPunct="1">
              <a:buFont typeface="Wingdings" pitchFamily="2" charset="2"/>
              <a:buNone/>
            </a:pPr>
            <a:r>
              <a:rPr lang="en-US" altLang="zh-CN" smtClean="0"/>
              <a:t>			&lt;</a:t>
            </a:r>
            <a:r>
              <a:rPr lang="zh-CN" altLang="en-US" smtClean="0"/>
              <a:t>章，节</a:t>
            </a:r>
            <a:r>
              <a:rPr lang="en-US" altLang="zh-CN" smtClean="0"/>
              <a:t>&gt;</a:t>
            </a:r>
          </a:p>
        </p:txBody>
      </p:sp>
      <p:sp>
        <p:nvSpPr>
          <p:cNvPr id="7172" name="灯片编号占位符 1"/>
          <p:cNvSpPr>
            <a:spLocks noGrp="1"/>
          </p:cNvSpPr>
          <p:nvPr>
            <p:ph type="sldNum" sz="quarter" idx="10"/>
          </p:nvPr>
        </p:nvSpPr>
        <p:spPr>
          <a:noFill/>
        </p:spPr>
        <p:txBody>
          <a:bodyPr/>
          <a:lstStyle/>
          <a:p>
            <a:fld id="{F587210C-2054-4789-A3D3-7357553F416A}" type="slidenum">
              <a:rPr lang="zh-CN" altLang="en-US" smtClean="0"/>
              <a:pPr/>
              <a:t>5</a:t>
            </a:fld>
            <a:endParaRPr lang="en-US" altLang="zh-CN" smtClean="0"/>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1000125" y="274638"/>
            <a:ext cx="7215188" cy="1143000"/>
          </a:xfrm>
        </p:spPr>
        <p:txBody>
          <a:bodyPr/>
          <a:lstStyle/>
          <a:p>
            <a:pPr eaLnBrk="1" hangingPunct="1"/>
            <a:r>
              <a:rPr lang="zh-CN" altLang="en-US" smtClean="0"/>
              <a:t>二叉树遍历</a:t>
            </a:r>
          </a:p>
        </p:txBody>
      </p:sp>
      <p:sp>
        <p:nvSpPr>
          <p:cNvPr id="48132" name="Rectangle 3"/>
          <p:cNvSpPr>
            <a:spLocks noGrp="1" noChangeArrowheads="1"/>
          </p:cNvSpPr>
          <p:nvPr>
            <p:ph idx="1"/>
          </p:nvPr>
        </p:nvSpPr>
        <p:spPr>
          <a:xfrm>
            <a:off x="1000125" y="1600200"/>
            <a:ext cx="7215188" cy="4525963"/>
          </a:xfrm>
        </p:spPr>
        <p:txBody>
          <a:bodyPr/>
          <a:lstStyle/>
          <a:p>
            <a:pPr marL="363538" indent="-363538" eaLnBrk="1" hangingPunct="1"/>
            <a:r>
              <a:rPr lang="zh-CN" altLang="en-US" dirty="0" smtClean="0">
                <a:solidFill>
                  <a:srgbClr val="0000FF"/>
                </a:solidFill>
              </a:rPr>
              <a:t>遍历二叉树：</a:t>
            </a:r>
            <a:r>
              <a:rPr lang="zh-CN" altLang="en-US" dirty="0" smtClean="0"/>
              <a:t>按照 </a:t>
            </a:r>
            <a:r>
              <a:rPr lang="zh-CN" altLang="en-US" dirty="0" smtClean="0">
                <a:solidFill>
                  <a:srgbClr val="006600"/>
                </a:solidFill>
                <a:ea typeface="华文新魏" pitchFamily="2" charset="-122"/>
              </a:rPr>
              <a:t>一定规则 </a:t>
            </a:r>
            <a:r>
              <a:rPr lang="zh-CN" altLang="en-US" dirty="0" smtClean="0"/>
              <a:t>访问二叉树中的每个结点，使得每个结点均能被访问一次，而且仅被访问一次。</a:t>
            </a:r>
          </a:p>
          <a:p>
            <a:pPr marL="363538" indent="-363538" eaLnBrk="1" hangingPunct="1"/>
            <a:r>
              <a:rPr lang="zh-CN" altLang="en-US" dirty="0" smtClean="0"/>
              <a:t>通过一次遍历，可以使二叉树中的结点由非线性排列变为线性排列</a:t>
            </a:r>
          </a:p>
          <a:p>
            <a:pPr marL="363538" indent="-363538" eaLnBrk="1" hangingPunct="1">
              <a:buFont typeface="Wingdings" pitchFamily="2" charset="2"/>
              <a:buNone/>
            </a:pPr>
            <a:r>
              <a:rPr lang="zh-CN" altLang="en-US" dirty="0" smtClean="0">
                <a:solidFill>
                  <a:srgbClr val="006600"/>
                </a:solidFill>
              </a:rPr>
              <a:t>	</a:t>
            </a:r>
            <a:r>
              <a:rPr lang="en-US" altLang="zh-CN" dirty="0" smtClean="0">
                <a:solidFill>
                  <a:srgbClr val="006600"/>
                </a:solidFill>
              </a:rPr>
              <a:t>——</a:t>
            </a:r>
            <a:r>
              <a:rPr lang="zh-CN" altLang="en-US" dirty="0" smtClean="0">
                <a:solidFill>
                  <a:srgbClr val="C00000"/>
                </a:solidFill>
              </a:rPr>
              <a:t>遍历操作可以使二叉树线性化。</a:t>
            </a:r>
          </a:p>
        </p:txBody>
      </p:sp>
      <p:sp>
        <p:nvSpPr>
          <p:cNvPr id="2" name="灯片编号占位符 6"/>
          <p:cNvSpPr>
            <a:spLocks noGrp="1"/>
          </p:cNvSpPr>
          <p:nvPr>
            <p:ph type="sldNum" sz="quarter" idx="10"/>
          </p:nvPr>
        </p:nvSpPr>
        <p:spPr>
          <a:noFill/>
        </p:spPr>
        <p:txBody>
          <a:bodyPr/>
          <a:lstStyle/>
          <a:p>
            <a:fld id="{413273D2-7681-4D67-9CF7-D51C7ED33417}" type="slidenum">
              <a:rPr lang="zh-CN" altLang="en-US" smtClean="0"/>
              <a:pPr/>
              <a:t>50</a:t>
            </a:fld>
            <a:endParaRPr lang="en-US" altLang="zh-CN" smtClean="0"/>
          </a:p>
        </p:txBody>
      </p:sp>
    </p:spTree>
    <p:extLst>
      <p:ext uri="{BB962C8B-B14F-4D97-AF65-F5344CB8AC3E}">
        <p14:creationId xmlns:p14="http://schemas.microsoft.com/office/powerpoint/2010/main" val="3669231697"/>
      </p:ext>
    </p:extLst>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1000125" y="274638"/>
            <a:ext cx="7215188" cy="1143000"/>
          </a:xfrm>
        </p:spPr>
        <p:txBody>
          <a:bodyPr/>
          <a:lstStyle/>
          <a:p>
            <a:pPr eaLnBrk="1" hangingPunct="1"/>
            <a:r>
              <a:rPr lang="zh-CN" altLang="en-US" smtClean="0"/>
              <a:t>二叉树遍历</a:t>
            </a:r>
          </a:p>
        </p:txBody>
      </p:sp>
      <p:sp>
        <p:nvSpPr>
          <p:cNvPr id="49155" name="内容占位符 36"/>
          <p:cNvSpPr>
            <a:spLocks noGrp="1"/>
          </p:cNvSpPr>
          <p:nvPr>
            <p:ph idx="1"/>
          </p:nvPr>
        </p:nvSpPr>
        <p:spPr>
          <a:xfrm>
            <a:off x="1000125" y="1600200"/>
            <a:ext cx="7215188" cy="4525963"/>
          </a:xfrm>
        </p:spPr>
        <p:txBody>
          <a:bodyPr/>
          <a:lstStyle/>
          <a:p>
            <a:r>
              <a:rPr kumimoji="1" lang="zh-CN" altLang="en-US" smtClean="0">
                <a:solidFill>
                  <a:srgbClr val="006600"/>
                </a:solidFill>
              </a:rPr>
              <a:t>例</a:t>
            </a:r>
            <a:endParaRPr lang="zh-CN" altLang="en-US" smtClean="0"/>
          </a:p>
        </p:txBody>
      </p:sp>
      <p:sp>
        <p:nvSpPr>
          <p:cNvPr id="49156" name="灯片编号占位符 37"/>
          <p:cNvSpPr>
            <a:spLocks noGrp="1"/>
          </p:cNvSpPr>
          <p:nvPr>
            <p:ph type="sldNum" sz="quarter" idx="10"/>
          </p:nvPr>
        </p:nvSpPr>
        <p:spPr>
          <a:noFill/>
        </p:spPr>
        <p:txBody>
          <a:bodyPr/>
          <a:lstStyle/>
          <a:p>
            <a:fld id="{C660F5DB-9AD2-49EE-897C-69236AB7C960}" type="slidenum">
              <a:rPr lang="zh-CN" altLang="en-US" smtClean="0"/>
              <a:pPr/>
              <a:t>51</a:t>
            </a:fld>
            <a:endParaRPr lang="en-US" altLang="zh-CN" smtClean="0"/>
          </a:p>
        </p:txBody>
      </p:sp>
      <p:sp>
        <p:nvSpPr>
          <p:cNvPr id="49157" name="Oval 45"/>
          <p:cNvSpPr>
            <a:spLocks noChangeArrowheads="1"/>
          </p:cNvSpPr>
          <p:nvPr/>
        </p:nvSpPr>
        <p:spPr bwMode="auto">
          <a:xfrm>
            <a:off x="4438650" y="2371725"/>
            <a:ext cx="395288" cy="395288"/>
          </a:xfrm>
          <a:prstGeom prst="ellipse">
            <a:avLst/>
          </a:prstGeom>
          <a:noFill/>
          <a:ln w="19050">
            <a:solidFill>
              <a:schemeClr val="tx1"/>
            </a:solidFill>
            <a:round/>
            <a:headEnd/>
            <a:tailEnd/>
          </a:ln>
        </p:spPr>
        <p:txBody>
          <a:bodyPr wrap="none" lIns="0" tIns="0" rIns="0" bIns="0" anchor="ctr" anchorCtr="1"/>
          <a:lstStyle/>
          <a:p>
            <a:pPr algn="ctr"/>
            <a:r>
              <a:rPr kumimoji="1" lang="en-US" altLang="zh-CN" sz="2800" b="1">
                <a:latin typeface="Times New Roman" pitchFamily="18" charset="0"/>
              </a:rPr>
              <a:t>A</a:t>
            </a:r>
          </a:p>
        </p:txBody>
      </p:sp>
      <p:sp>
        <p:nvSpPr>
          <p:cNvPr id="49158" name="Oval 46"/>
          <p:cNvSpPr>
            <a:spLocks noChangeArrowheads="1"/>
          </p:cNvSpPr>
          <p:nvPr/>
        </p:nvSpPr>
        <p:spPr bwMode="auto">
          <a:xfrm>
            <a:off x="3538538" y="3379788"/>
            <a:ext cx="395287" cy="395287"/>
          </a:xfrm>
          <a:prstGeom prst="ellipse">
            <a:avLst/>
          </a:prstGeom>
          <a:noFill/>
          <a:ln w="19050">
            <a:solidFill>
              <a:schemeClr val="tx1"/>
            </a:solidFill>
            <a:round/>
            <a:headEnd/>
            <a:tailEnd/>
          </a:ln>
        </p:spPr>
        <p:txBody>
          <a:bodyPr wrap="none" lIns="0" tIns="0" rIns="0" bIns="0" anchor="ctr" anchorCtr="1"/>
          <a:lstStyle/>
          <a:p>
            <a:pPr algn="ctr"/>
            <a:r>
              <a:rPr kumimoji="1" lang="en-US" altLang="zh-CN" sz="2800" b="1">
                <a:latin typeface="Times New Roman" pitchFamily="18" charset="0"/>
              </a:rPr>
              <a:t>B</a:t>
            </a:r>
          </a:p>
        </p:txBody>
      </p:sp>
      <p:sp>
        <p:nvSpPr>
          <p:cNvPr id="49159" name="Oval 47"/>
          <p:cNvSpPr>
            <a:spLocks noChangeArrowheads="1"/>
          </p:cNvSpPr>
          <p:nvPr/>
        </p:nvSpPr>
        <p:spPr bwMode="auto">
          <a:xfrm>
            <a:off x="5302250" y="3379788"/>
            <a:ext cx="395288" cy="395287"/>
          </a:xfrm>
          <a:prstGeom prst="ellipse">
            <a:avLst/>
          </a:prstGeom>
          <a:noFill/>
          <a:ln w="19050">
            <a:solidFill>
              <a:schemeClr val="tx1"/>
            </a:solidFill>
            <a:round/>
            <a:headEnd/>
            <a:tailEnd/>
          </a:ln>
        </p:spPr>
        <p:txBody>
          <a:bodyPr wrap="none" lIns="0" tIns="0" rIns="0" bIns="0" anchor="ctr" anchorCtr="1"/>
          <a:lstStyle/>
          <a:p>
            <a:pPr algn="ctr"/>
            <a:r>
              <a:rPr kumimoji="1" lang="en-US" altLang="zh-CN" sz="2800" b="1">
                <a:latin typeface="Times New Roman" pitchFamily="18" charset="0"/>
              </a:rPr>
              <a:t>C</a:t>
            </a:r>
          </a:p>
        </p:txBody>
      </p:sp>
      <p:sp>
        <p:nvSpPr>
          <p:cNvPr id="49160" name="Oval 48"/>
          <p:cNvSpPr>
            <a:spLocks noChangeArrowheads="1"/>
          </p:cNvSpPr>
          <p:nvPr/>
        </p:nvSpPr>
        <p:spPr bwMode="auto">
          <a:xfrm>
            <a:off x="2854325" y="4206875"/>
            <a:ext cx="395288" cy="395288"/>
          </a:xfrm>
          <a:prstGeom prst="ellipse">
            <a:avLst/>
          </a:prstGeom>
          <a:noFill/>
          <a:ln w="19050">
            <a:solidFill>
              <a:schemeClr val="tx1"/>
            </a:solidFill>
            <a:round/>
            <a:headEnd/>
            <a:tailEnd/>
          </a:ln>
        </p:spPr>
        <p:txBody>
          <a:bodyPr wrap="none" lIns="0" tIns="0" rIns="0" bIns="0" anchor="ctr" anchorCtr="1"/>
          <a:lstStyle/>
          <a:p>
            <a:pPr algn="ctr"/>
            <a:r>
              <a:rPr kumimoji="1" lang="en-US" altLang="zh-CN" sz="2800" b="1">
                <a:latin typeface="Times New Roman" pitchFamily="18" charset="0"/>
              </a:rPr>
              <a:t>D</a:t>
            </a:r>
          </a:p>
        </p:txBody>
      </p:sp>
      <p:sp>
        <p:nvSpPr>
          <p:cNvPr id="49161" name="Oval 49"/>
          <p:cNvSpPr>
            <a:spLocks noChangeArrowheads="1"/>
          </p:cNvSpPr>
          <p:nvPr/>
        </p:nvSpPr>
        <p:spPr bwMode="auto">
          <a:xfrm>
            <a:off x="2268538" y="4986338"/>
            <a:ext cx="395287" cy="395287"/>
          </a:xfrm>
          <a:prstGeom prst="ellipse">
            <a:avLst/>
          </a:prstGeom>
          <a:noFill/>
          <a:ln w="19050">
            <a:solidFill>
              <a:schemeClr val="tx1"/>
            </a:solidFill>
            <a:round/>
            <a:headEnd/>
            <a:tailEnd/>
          </a:ln>
        </p:spPr>
        <p:txBody>
          <a:bodyPr wrap="none" lIns="0" tIns="0" rIns="0" bIns="0" anchor="ctr" anchorCtr="1"/>
          <a:lstStyle/>
          <a:p>
            <a:pPr algn="ctr"/>
            <a:r>
              <a:rPr kumimoji="1" lang="en-US" altLang="zh-CN" sz="2800" b="1">
                <a:latin typeface="Times New Roman" pitchFamily="18" charset="0"/>
              </a:rPr>
              <a:t>a</a:t>
            </a:r>
          </a:p>
        </p:txBody>
      </p:sp>
      <p:sp>
        <p:nvSpPr>
          <p:cNvPr id="49162" name="Oval 50"/>
          <p:cNvSpPr>
            <a:spLocks noChangeArrowheads="1"/>
          </p:cNvSpPr>
          <p:nvPr/>
        </p:nvSpPr>
        <p:spPr bwMode="auto">
          <a:xfrm>
            <a:off x="3954463" y="4206875"/>
            <a:ext cx="395287" cy="395288"/>
          </a:xfrm>
          <a:prstGeom prst="ellipse">
            <a:avLst/>
          </a:prstGeom>
          <a:noFill/>
          <a:ln w="19050">
            <a:solidFill>
              <a:schemeClr val="tx1"/>
            </a:solidFill>
            <a:round/>
            <a:headEnd/>
            <a:tailEnd/>
          </a:ln>
        </p:spPr>
        <p:txBody>
          <a:bodyPr wrap="none" lIns="0" tIns="0" rIns="0" bIns="0" anchor="ctr" anchorCtr="1"/>
          <a:lstStyle/>
          <a:p>
            <a:pPr algn="ctr"/>
            <a:r>
              <a:rPr kumimoji="1" lang="en-US" altLang="zh-CN" sz="2800" b="1">
                <a:latin typeface="Times New Roman" pitchFamily="18" charset="0"/>
              </a:rPr>
              <a:t>b</a:t>
            </a:r>
          </a:p>
        </p:txBody>
      </p:sp>
      <p:sp>
        <p:nvSpPr>
          <p:cNvPr id="49163" name="Oval 51"/>
          <p:cNvSpPr>
            <a:spLocks noChangeArrowheads="1"/>
          </p:cNvSpPr>
          <p:nvPr/>
        </p:nvSpPr>
        <p:spPr bwMode="auto">
          <a:xfrm>
            <a:off x="4835525" y="4208463"/>
            <a:ext cx="395288" cy="395287"/>
          </a:xfrm>
          <a:prstGeom prst="ellipse">
            <a:avLst/>
          </a:prstGeom>
          <a:noFill/>
          <a:ln w="19050">
            <a:solidFill>
              <a:schemeClr val="tx1"/>
            </a:solidFill>
            <a:round/>
            <a:headEnd/>
            <a:tailEnd/>
          </a:ln>
        </p:spPr>
        <p:txBody>
          <a:bodyPr wrap="none" lIns="0" tIns="0" rIns="0" bIns="0" anchor="ctr" anchorCtr="1"/>
          <a:lstStyle/>
          <a:p>
            <a:pPr algn="ctr"/>
            <a:r>
              <a:rPr kumimoji="1" lang="en-US" altLang="zh-CN" sz="2800" b="1">
                <a:latin typeface="Times New Roman" pitchFamily="18" charset="0"/>
              </a:rPr>
              <a:t>E</a:t>
            </a:r>
          </a:p>
        </p:txBody>
      </p:sp>
      <p:sp>
        <p:nvSpPr>
          <p:cNvPr id="49164" name="Oval 52"/>
          <p:cNvSpPr>
            <a:spLocks noChangeArrowheads="1"/>
          </p:cNvSpPr>
          <p:nvPr/>
        </p:nvSpPr>
        <p:spPr bwMode="auto">
          <a:xfrm>
            <a:off x="4403725" y="5037138"/>
            <a:ext cx="395288" cy="395287"/>
          </a:xfrm>
          <a:prstGeom prst="ellipse">
            <a:avLst/>
          </a:prstGeom>
          <a:noFill/>
          <a:ln w="19050">
            <a:solidFill>
              <a:schemeClr val="tx1"/>
            </a:solidFill>
            <a:round/>
            <a:headEnd/>
            <a:tailEnd/>
          </a:ln>
        </p:spPr>
        <p:txBody>
          <a:bodyPr wrap="none" lIns="0" tIns="0" rIns="0" bIns="0" anchor="ctr" anchorCtr="1"/>
          <a:lstStyle/>
          <a:p>
            <a:pPr algn="ctr"/>
            <a:r>
              <a:rPr kumimoji="1" lang="en-US" altLang="zh-CN" sz="2800" b="1">
                <a:latin typeface="Times New Roman" pitchFamily="18" charset="0"/>
              </a:rPr>
              <a:t>c</a:t>
            </a:r>
          </a:p>
        </p:txBody>
      </p:sp>
      <p:sp>
        <p:nvSpPr>
          <p:cNvPr id="49165" name="Oval 53"/>
          <p:cNvSpPr>
            <a:spLocks noChangeArrowheads="1"/>
          </p:cNvSpPr>
          <p:nvPr/>
        </p:nvSpPr>
        <p:spPr bwMode="auto">
          <a:xfrm>
            <a:off x="5302250" y="5037138"/>
            <a:ext cx="395288" cy="395287"/>
          </a:xfrm>
          <a:prstGeom prst="ellipse">
            <a:avLst/>
          </a:prstGeom>
          <a:noFill/>
          <a:ln w="19050">
            <a:solidFill>
              <a:schemeClr val="tx1"/>
            </a:solidFill>
            <a:round/>
            <a:headEnd/>
            <a:tailEnd/>
          </a:ln>
        </p:spPr>
        <p:txBody>
          <a:bodyPr wrap="none" lIns="0" tIns="0" rIns="0" bIns="0" anchor="ctr" anchorCtr="1"/>
          <a:lstStyle/>
          <a:p>
            <a:pPr algn="ctr"/>
            <a:r>
              <a:rPr kumimoji="1" lang="en-US" altLang="zh-CN" sz="2800" b="1">
                <a:latin typeface="Times New Roman" pitchFamily="18" charset="0"/>
              </a:rPr>
              <a:t>d</a:t>
            </a:r>
          </a:p>
        </p:txBody>
      </p:sp>
      <p:sp>
        <p:nvSpPr>
          <p:cNvPr id="49166" name="Oval 54"/>
          <p:cNvSpPr>
            <a:spLocks noChangeArrowheads="1"/>
          </p:cNvSpPr>
          <p:nvPr/>
        </p:nvSpPr>
        <p:spPr bwMode="auto">
          <a:xfrm>
            <a:off x="5988050" y="4194175"/>
            <a:ext cx="395288" cy="395288"/>
          </a:xfrm>
          <a:prstGeom prst="ellipse">
            <a:avLst/>
          </a:prstGeom>
          <a:noFill/>
          <a:ln w="19050">
            <a:solidFill>
              <a:schemeClr val="tx1"/>
            </a:solidFill>
            <a:round/>
            <a:headEnd/>
            <a:tailEnd/>
          </a:ln>
        </p:spPr>
        <p:txBody>
          <a:bodyPr wrap="none" lIns="0" tIns="0" rIns="0" bIns="0" anchor="ctr" anchorCtr="1"/>
          <a:lstStyle/>
          <a:p>
            <a:pPr algn="ctr"/>
            <a:r>
              <a:rPr kumimoji="1" lang="en-US" altLang="zh-CN" sz="2800" b="1">
                <a:latin typeface="Times New Roman" pitchFamily="18" charset="0"/>
              </a:rPr>
              <a:t>F</a:t>
            </a:r>
          </a:p>
        </p:txBody>
      </p:sp>
      <p:sp>
        <p:nvSpPr>
          <p:cNvPr id="49167" name="Oval 55"/>
          <p:cNvSpPr>
            <a:spLocks noChangeArrowheads="1"/>
          </p:cNvSpPr>
          <p:nvPr/>
        </p:nvSpPr>
        <p:spPr bwMode="auto">
          <a:xfrm>
            <a:off x="6635750" y="5049838"/>
            <a:ext cx="395288" cy="395287"/>
          </a:xfrm>
          <a:prstGeom prst="ellipse">
            <a:avLst/>
          </a:prstGeom>
          <a:noFill/>
          <a:ln w="19050">
            <a:solidFill>
              <a:schemeClr val="tx1"/>
            </a:solidFill>
            <a:round/>
            <a:headEnd/>
            <a:tailEnd/>
          </a:ln>
        </p:spPr>
        <p:txBody>
          <a:bodyPr wrap="none" lIns="0" tIns="0" rIns="0" bIns="0" anchor="ctr" anchorCtr="1"/>
          <a:lstStyle/>
          <a:p>
            <a:pPr algn="ctr"/>
            <a:r>
              <a:rPr kumimoji="1" lang="en-US" altLang="zh-CN" sz="2800" b="1">
                <a:latin typeface="Times New Roman" pitchFamily="18" charset="0"/>
              </a:rPr>
              <a:t>e</a:t>
            </a:r>
          </a:p>
        </p:txBody>
      </p:sp>
      <p:sp>
        <p:nvSpPr>
          <p:cNvPr id="49168" name="Line 56"/>
          <p:cNvSpPr>
            <a:spLocks noChangeShapeType="1"/>
          </p:cNvSpPr>
          <p:nvPr/>
        </p:nvSpPr>
        <p:spPr bwMode="auto">
          <a:xfrm flipV="1">
            <a:off x="2566988" y="4567238"/>
            <a:ext cx="333375" cy="431800"/>
          </a:xfrm>
          <a:prstGeom prst="line">
            <a:avLst/>
          </a:prstGeom>
          <a:noFill/>
          <a:ln w="19050">
            <a:solidFill>
              <a:schemeClr val="tx1"/>
            </a:solidFill>
            <a:round/>
            <a:headEnd/>
            <a:tailEnd/>
          </a:ln>
        </p:spPr>
        <p:txBody>
          <a:bodyPr/>
          <a:lstStyle/>
          <a:p>
            <a:endParaRPr lang="zh-CN" altLang="en-US"/>
          </a:p>
        </p:txBody>
      </p:sp>
      <p:sp>
        <p:nvSpPr>
          <p:cNvPr id="49169" name="Line 57"/>
          <p:cNvSpPr>
            <a:spLocks noChangeShapeType="1"/>
          </p:cNvSpPr>
          <p:nvPr/>
        </p:nvSpPr>
        <p:spPr bwMode="auto">
          <a:xfrm flipV="1">
            <a:off x="3836988" y="2670175"/>
            <a:ext cx="636587" cy="736600"/>
          </a:xfrm>
          <a:prstGeom prst="line">
            <a:avLst/>
          </a:prstGeom>
          <a:noFill/>
          <a:ln w="19050">
            <a:solidFill>
              <a:schemeClr val="tx1"/>
            </a:solidFill>
            <a:round/>
            <a:headEnd/>
            <a:tailEnd/>
          </a:ln>
        </p:spPr>
        <p:txBody>
          <a:bodyPr/>
          <a:lstStyle/>
          <a:p>
            <a:endParaRPr lang="zh-CN" altLang="en-US"/>
          </a:p>
        </p:txBody>
      </p:sp>
      <p:sp>
        <p:nvSpPr>
          <p:cNvPr id="49170" name="Line 58"/>
          <p:cNvSpPr>
            <a:spLocks noChangeShapeType="1"/>
          </p:cNvSpPr>
          <p:nvPr/>
        </p:nvSpPr>
        <p:spPr bwMode="auto">
          <a:xfrm flipV="1">
            <a:off x="3155950" y="3695700"/>
            <a:ext cx="419100" cy="523875"/>
          </a:xfrm>
          <a:prstGeom prst="line">
            <a:avLst/>
          </a:prstGeom>
          <a:noFill/>
          <a:ln w="19050">
            <a:solidFill>
              <a:schemeClr val="tx1"/>
            </a:solidFill>
            <a:round/>
            <a:headEnd/>
            <a:tailEnd/>
          </a:ln>
        </p:spPr>
        <p:txBody>
          <a:bodyPr/>
          <a:lstStyle/>
          <a:p>
            <a:endParaRPr lang="zh-CN" altLang="en-US"/>
          </a:p>
        </p:txBody>
      </p:sp>
      <p:sp>
        <p:nvSpPr>
          <p:cNvPr id="355387" name="Line 59"/>
          <p:cNvSpPr>
            <a:spLocks noChangeShapeType="1"/>
          </p:cNvSpPr>
          <p:nvPr/>
        </p:nvSpPr>
        <p:spPr bwMode="auto">
          <a:xfrm flipH="1" flipV="1">
            <a:off x="3849688" y="3727450"/>
            <a:ext cx="228600" cy="479425"/>
          </a:xfrm>
          <a:prstGeom prst="line">
            <a:avLst/>
          </a:prstGeom>
          <a:noFill/>
          <a:ln w="19050">
            <a:solidFill>
              <a:schemeClr val="tx1"/>
            </a:solidFill>
            <a:round/>
            <a:headEnd/>
            <a:tailEnd/>
          </a:ln>
        </p:spPr>
        <p:txBody>
          <a:bodyPr/>
          <a:lstStyle/>
          <a:p>
            <a:endParaRPr lang="zh-CN" altLang="en-US"/>
          </a:p>
        </p:txBody>
      </p:sp>
      <p:sp>
        <p:nvSpPr>
          <p:cNvPr id="49172" name="Line 60"/>
          <p:cNvSpPr>
            <a:spLocks noChangeShapeType="1"/>
          </p:cNvSpPr>
          <p:nvPr/>
        </p:nvSpPr>
        <p:spPr bwMode="auto">
          <a:xfrm flipV="1">
            <a:off x="5095875" y="3735388"/>
            <a:ext cx="271463" cy="503237"/>
          </a:xfrm>
          <a:prstGeom prst="line">
            <a:avLst/>
          </a:prstGeom>
          <a:noFill/>
          <a:ln w="19050">
            <a:solidFill>
              <a:schemeClr val="tx1"/>
            </a:solidFill>
            <a:round/>
            <a:headEnd/>
            <a:tailEnd/>
          </a:ln>
        </p:spPr>
        <p:txBody>
          <a:bodyPr/>
          <a:lstStyle/>
          <a:p>
            <a:endParaRPr lang="zh-CN" altLang="en-US"/>
          </a:p>
        </p:txBody>
      </p:sp>
      <p:sp>
        <p:nvSpPr>
          <p:cNvPr id="355389" name="Line 61"/>
          <p:cNvSpPr>
            <a:spLocks noChangeShapeType="1"/>
          </p:cNvSpPr>
          <p:nvPr/>
        </p:nvSpPr>
        <p:spPr bwMode="auto">
          <a:xfrm flipH="1" flipV="1">
            <a:off x="5662613" y="3705225"/>
            <a:ext cx="431800" cy="501650"/>
          </a:xfrm>
          <a:prstGeom prst="line">
            <a:avLst/>
          </a:prstGeom>
          <a:noFill/>
          <a:ln w="19050">
            <a:solidFill>
              <a:schemeClr val="tx1"/>
            </a:solidFill>
            <a:round/>
            <a:headEnd/>
            <a:tailEnd/>
          </a:ln>
        </p:spPr>
        <p:txBody>
          <a:bodyPr/>
          <a:lstStyle/>
          <a:p>
            <a:endParaRPr lang="zh-CN" altLang="en-US"/>
          </a:p>
        </p:txBody>
      </p:sp>
      <p:sp>
        <p:nvSpPr>
          <p:cNvPr id="49174" name="Line 62"/>
          <p:cNvSpPr>
            <a:spLocks noChangeShapeType="1"/>
          </p:cNvSpPr>
          <p:nvPr/>
        </p:nvSpPr>
        <p:spPr bwMode="auto">
          <a:xfrm flipV="1">
            <a:off x="4678363" y="4573588"/>
            <a:ext cx="250825" cy="458787"/>
          </a:xfrm>
          <a:prstGeom prst="line">
            <a:avLst/>
          </a:prstGeom>
          <a:noFill/>
          <a:ln w="19050">
            <a:solidFill>
              <a:schemeClr val="tx1"/>
            </a:solidFill>
            <a:round/>
            <a:headEnd/>
            <a:tailEnd/>
          </a:ln>
        </p:spPr>
        <p:txBody>
          <a:bodyPr/>
          <a:lstStyle/>
          <a:p>
            <a:endParaRPr lang="zh-CN" altLang="en-US"/>
          </a:p>
        </p:txBody>
      </p:sp>
      <p:sp>
        <p:nvSpPr>
          <p:cNvPr id="355391" name="Line 63"/>
          <p:cNvSpPr>
            <a:spLocks noChangeShapeType="1"/>
          </p:cNvSpPr>
          <p:nvPr/>
        </p:nvSpPr>
        <p:spPr bwMode="auto">
          <a:xfrm flipH="1" flipV="1">
            <a:off x="5157788" y="4559300"/>
            <a:ext cx="280987" cy="485775"/>
          </a:xfrm>
          <a:prstGeom prst="line">
            <a:avLst/>
          </a:prstGeom>
          <a:noFill/>
          <a:ln w="19050">
            <a:solidFill>
              <a:schemeClr val="tx1"/>
            </a:solidFill>
            <a:round/>
            <a:headEnd/>
            <a:tailEnd/>
          </a:ln>
        </p:spPr>
        <p:txBody>
          <a:bodyPr/>
          <a:lstStyle/>
          <a:p>
            <a:endParaRPr lang="zh-CN" altLang="en-US"/>
          </a:p>
        </p:txBody>
      </p:sp>
      <p:sp>
        <p:nvSpPr>
          <p:cNvPr id="49176" name="Line 64"/>
          <p:cNvSpPr>
            <a:spLocks noChangeShapeType="1"/>
          </p:cNvSpPr>
          <p:nvPr/>
        </p:nvSpPr>
        <p:spPr bwMode="auto">
          <a:xfrm flipH="1" flipV="1">
            <a:off x="6324600" y="4560888"/>
            <a:ext cx="417513" cy="511175"/>
          </a:xfrm>
          <a:prstGeom prst="line">
            <a:avLst/>
          </a:prstGeom>
          <a:noFill/>
          <a:ln w="19050">
            <a:solidFill>
              <a:schemeClr val="tx1"/>
            </a:solidFill>
            <a:round/>
            <a:headEnd/>
            <a:tailEnd/>
          </a:ln>
        </p:spPr>
        <p:txBody>
          <a:bodyPr/>
          <a:lstStyle/>
          <a:p>
            <a:endParaRPr lang="zh-CN" altLang="en-US"/>
          </a:p>
        </p:txBody>
      </p:sp>
      <p:sp>
        <p:nvSpPr>
          <p:cNvPr id="355393" name="Line 65"/>
          <p:cNvSpPr>
            <a:spLocks noChangeShapeType="1"/>
          </p:cNvSpPr>
          <p:nvPr/>
        </p:nvSpPr>
        <p:spPr bwMode="auto">
          <a:xfrm flipH="1" flipV="1">
            <a:off x="4786313" y="2684463"/>
            <a:ext cx="601662" cy="711200"/>
          </a:xfrm>
          <a:prstGeom prst="line">
            <a:avLst/>
          </a:prstGeom>
          <a:noFill/>
          <a:ln w="19050">
            <a:solidFill>
              <a:schemeClr val="tx1"/>
            </a:solidFill>
            <a:round/>
            <a:headEnd/>
            <a:tailEnd/>
          </a:ln>
        </p:spPr>
        <p:txBody>
          <a:bodyPr/>
          <a:lstStyle/>
          <a:p>
            <a:endParaRPr lang="zh-CN" altLang="en-US"/>
          </a:p>
        </p:txBody>
      </p:sp>
      <p:sp>
        <p:nvSpPr>
          <p:cNvPr id="355395" name="Line 67"/>
          <p:cNvSpPr>
            <a:spLocks noChangeShapeType="1"/>
          </p:cNvSpPr>
          <p:nvPr/>
        </p:nvSpPr>
        <p:spPr bwMode="auto">
          <a:xfrm flipV="1">
            <a:off x="2644775" y="4492625"/>
            <a:ext cx="1312863" cy="647700"/>
          </a:xfrm>
          <a:prstGeom prst="line">
            <a:avLst/>
          </a:prstGeom>
          <a:noFill/>
          <a:ln w="19050">
            <a:solidFill>
              <a:srgbClr val="0000FF"/>
            </a:solidFill>
            <a:round/>
            <a:headEnd/>
            <a:tailEnd/>
          </a:ln>
        </p:spPr>
        <p:txBody>
          <a:bodyPr/>
          <a:lstStyle/>
          <a:p>
            <a:endParaRPr lang="zh-CN" altLang="en-US"/>
          </a:p>
        </p:txBody>
      </p:sp>
      <p:sp>
        <p:nvSpPr>
          <p:cNvPr id="355396" name="Line 68"/>
          <p:cNvSpPr>
            <a:spLocks noChangeShapeType="1"/>
          </p:cNvSpPr>
          <p:nvPr/>
        </p:nvSpPr>
        <p:spPr bwMode="auto">
          <a:xfrm flipV="1">
            <a:off x="4319588" y="3667125"/>
            <a:ext cx="1000125" cy="622300"/>
          </a:xfrm>
          <a:prstGeom prst="line">
            <a:avLst/>
          </a:prstGeom>
          <a:noFill/>
          <a:ln w="19050">
            <a:solidFill>
              <a:srgbClr val="0000FF"/>
            </a:solidFill>
            <a:round/>
            <a:headEnd/>
            <a:tailEnd/>
          </a:ln>
        </p:spPr>
        <p:txBody>
          <a:bodyPr/>
          <a:lstStyle/>
          <a:p>
            <a:endParaRPr lang="zh-CN" altLang="en-US"/>
          </a:p>
        </p:txBody>
      </p:sp>
      <p:sp>
        <p:nvSpPr>
          <p:cNvPr id="355397" name="Line 69"/>
          <p:cNvSpPr>
            <a:spLocks noChangeShapeType="1"/>
          </p:cNvSpPr>
          <p:nvPr/>
        </p:nvSpPr>
        <p:spPr bwMode="auto">
          <a:xfrm flipV="1">
            <a:off x="4811713" y="5238750"/>
            <a:ext cx="503237" cy="0"/>
          </a:xfrm>
          <a:prstGeom prst="line">
            <a:avLst/>
          </a:prstGeom>
          <a:noFill/>
          <a:ln w="19050">
            <a:solidFill>
              <a:srgbClr val="0000FF"/>
            </a:solidFill>
            <a:round/>
            <a:headEnd/>
            <a:tailEnd/>
          </a:ln>
        </p:spPr>
        <p:txBody>
          <a:bodyPr/>
          <a:lstStyle/>
          <a:p>
            <a:endParaRPr lang="zh-CN" altLang="en-US"/>
          </a:p>
        </p:txBody>
      </p:sp>
      <p:sp>
        <p:nvSpPr>
          <p:cNvPr id="355398" name="Line 70"/>
          <p:cNvSpPr>
            <a:spLocks noChangeShapeType="1"/>
          </p:cNvSpPr>
          <p:nvPr/>
        </p:nvSpPr>
        <p:spPr bwMode="auto">
          <a:xfrm flipV="1">
            <a:off x="5662613" y="4545013"/>
            <a:ext cx="415925" cy="561975"/>
          </a:xfrm>
          <a:prstGeom prst="line">
            <a:avLst/>
          </a:prstGeom>
          <a:noFill/>
          <a:ln w="19050">
            <a:solidFill>
              <a:srgbClr val="0000FF"/>
            </a:solidFill>
            <a:round/>
            <a:headEnd/>
            <a:tailEnd/>
          </a:ln>
        </p:spPr>
        <p:txBody>
          <a:bodyPr/>
          <a:lstStyle/>
          <a:p>
            <a:endParaRPr lang="zh-CN" altLang="en-US"/>
          </a:p>
        </p:txBody>
      </p:sp>
      <p:sp>
        <p:nvSpPr>
          <p:cNvPr id="355399" name="Line 71"/>
          <p:cNvSpPr>
            <a:spLocks noChangeShapeType="1"/>
          </p:cNvSpPr>
          <p:nvPr/>
        </p:nvSpPr>
        <p:spPr bwMode="auto">
          <a:xfrm flipH="1">
            <a:off x="4078288" y="2527300"/>
            <a:ext cx="314325" cy="347663"/>
          </a:xfrm>
          <a:prstGeom prst="line">
            <a:avLst/>
          </a:prstGeom>
          <a:noFill/>
          <a:ln w="38100">
            <a:solidFill>
              <a:srgbClr val="0000FF"/>
            </a:solidFill>
            <a:round/>
            <a:headEnd/>
            <a:tailEnd type="triangle" w="med" len="med"/>
          </a:ln>
        </p:spPr>
        <p:txBody>
          <a:bodyPr/>
          <a:lstStyle/>
          <a:p>
            <a:endParaRPr lang="zh-CN" altLang="en-US"/>
          </a:p>
        </p:txBody>
      </p:sp>
      <p:sp>
        <p:nvSpPr>
          <p:cNvPr id="355400" name="Line 72"/>
          <p:cNvSpPr>
            <a:spLocks noChangeShapeType="1"/>
          </p:cNvSpPr>
          <p:nvPr/>
        </p:nvSpPr>
        <p:spPr bwMode="auto">
          <a:xfrm>
            <a:off x="6599238" y="4675188"/>
            <a:ext cx="271462" cy="314325"/>
          </a:xfrm>
          <a:prstGeom prst="line">
            <a:avLst/>
          </a:prstGeom>
          <a:noFill/>
          <a:ln w="38100">
            <a:solidFill>
              <a:srgbClr val="0000FF"/>
            </a:solidFill>
            <a:round/>
            <a:headEnd/>
            <a:tailEnd type="triangle" w="med" len="med"/>
          </a:ln>
        </p:spPr>
        <p:txBody>
          <a:bodyPr/>
          <a:lstStyle/>
          <a:p>
            <a:endParaRPr lang="zh-CN" altLang="en-US"/>
          </a:p>
        </p:txBody>
      </p:sp>
      <p:sp>
        <p:nvSpPr>
          <p:cNvPr id="355401" name="Line 73"/>
          <p:cNvSpPr>
            <a:spLocks noChangeShapeType="1"/>
          </p:cNvSpPr>
          <p:nvPr/>
        </p:nvSpPr>
        <p:spPr bwMode="auto">
          <a:xfrm flipH="1" flipV="1">
            <a:off x="3849688" y="3730625"/>
            <a:ext cx="228600" cy="479425"/>
          </a:xfrm>
          <a:prstGeom prst="line">
            <a:avLst/>
          </a:prstGeom>
          <a:noFill/>
          <a:ln w="19050" cap="rnd">
            <a:solidFill>
              <a:srgbClr val="008000"/>
            </a:solidFill>
            <a:prstDash val="sysDot"/>
            <a:round/>
            <a:headEnd/>
            <a:tailEnd/>
          </a:ln>
        </p:spPr>
        <p:txBody>
          <a:bodyPr/>
          <a:lstStyle/>
          <a:p>
            <a:endParaRPr lang="zh-CN" altLang="en-US"/>
          </a:p>
        </p:txBody>
      </p:sp>
      <p:sp>
        <p:nvSpPr>
          <p:cNvPr id="355402" name="Line 74"/>
          <p:cNvSpPr>
            <a:spLocks noChangeShapeType="1"/>
          </p:cNvSpPr>
          <p:nvPr/>
        </p:nvSpPr>
        <p:spPr bwMode="auto">
          <a:xfrm flipH="1" flipV="1">
            <a:off x="4786313" y="2684463"/>
            <a:ext cx="601662" cy="711200"/>
          </a:xfrm>
          <a:prstGeom prst="line">
            <a:avLst/>
          </a:prstGeom>
          <a:noFill/>
          <a:ln w="19050" cap="rnd">
            <a:solidFill>
              <a:srgbClr val="008000"/>
            </a:solidFill>
            <a:prstDash val="sysDot"/>
            <a:round/>
            <a:headEnd/>
            <a:tailEnd/>
          </a:ln>
        </p:spPr>
        <p:txBody>
          <a:bodyPr/>
          <a:lstStyle/>
          <a:p>
            <a:endParaRPr lang="zh-CN" altLang="en-US"/>
          </a:p>
        </p:txBody>
      </p:sp>
      <p:sp>
        <p:nvSpPr>
          <p:cNvPr id="355403" name="Line 75"/>
          <p:cNvSpPr>
            <a:spLocks noChangeShapeType="1"/>
          </p:cNvSpPr>
          <p:nvPr/>
        </p:nvSpPr>
        <p:spPr bwMode="auto">
          <a:xfrm flipH="1" flipV="1">
            <a:off x="5153025" y="4562475"/>
            <a:ext cx="280988" cy="485775"/>
          </a:xfrm>
          <a:prstGeom prst="line">
            <a:avLst/>
          </a:prstGeom>
          <a:noFill/>
          <a:ln w="19050" cap="rnd">
            <a:solidFill>
              <a:srgbClr val="008000"/>
            </a:solidFill>
            <a:prstDash val="sysDot"/>
            <a:round/>
            <a:headEnd/>
            <a:tailEnd/>
          </a:ln>
        </p:spPr>
        <p:txBody>
          <a:bodyPr/>
          <a:lstStyle/>
          <a:p>
            <a:endParaRPr lang="zh-CN" altLang="en-US"/>
          </a:p>
        </p:txBody>
      </p:sp>
      <p:sp>
        <p:nvSpPr>
          <p:cNvPr id="355404" name="Line 76"/>
          <p:cNvSpPr>
            <a:spLocks noChangeShapeType="1"/>
          </p:cNvSpPr>
          <p:nvPr/>
        </p:nvSpPr>
        <p:spPr bwMode="auto">
          <a:xfrm flipH="1" flipV="1">
            <a:off x="5649913" y="3695700"/>
            <a:ext cx="431800" cy="501650"/>
          </a:xfrm>
          <a:prstGeom prst="line">
            <a:avLst/>
          </a:prstGeom>
          <a:noFill/>
          <a:ln w="19050" cap="rnd">
            <a:solidFill>
              <a:srgbClr val="008000"/>
            </a:solidFill>
            <a:prstDash val="sysDot"/>
            <a:round/>
            <a:headEnd/>
            <a:tailEnd/>
          </a:ln>
        </p:spPr>
        <p:txBody>
          <a:bodyP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55395"/>
                                        </p:tgtEl>
                                        <p:attrNameLst>
                                          <p:attrName>style.visibility</p:attrName>
                                        </p:attrNameLst>
                                      </p:cBhvr>
                                      <p:to>
                                        <p:strVal val="visible"/>
                                      </p:to>
                                    </p:set>
                                    <p:animEffect transition="in" filter="wipe(down)">
                                      <p:cBhvr>
                                        <p:cTn id="7" dur="1000"/>
                                        <p:tgtEl>
                                          <p:spTgt spid="355395"/>
                                        </p:tgtEl>
                                      </p:cBhvr>
                                    </p:animEffect>
                                  </p:childTnLst>
                                </p:cTn>
                              </p:par>
                            </p:childTnLst>
                          </p:cTn>
                        </p:par>
                        <p:par>
                          <p:cTn id="8" fill="hold">
                            <p:stCondLst>
                              <p:cond delay="1000"/>
                            </p:stCondLst>
                            <p:childTnLst>
                              <p:par>
                                <p:cTn id="9" presetID="22" presetClass="exit" presetSubtype="4" fill="hold" grpId="0" nodeType="afterEffect">
                                  <p:stCondLst>
                                    <p:cond delay="0"/>
                                  </p:stCondLst>
                                  <p:childTnLst>
                                    <p:animEffect transition="out" filter="wipe(down)">
                                      <p:cBhvr>
                                        <p:cTn id="10" dur="1000"/>
                                        <p:tgtEl>
                                          <p:spTgt spid="355387"/>
                                        </p:tgtEl>
                                      </p:cBhvr>
                                    </p:animEffect>
                                    <p:set>
                                      <p:cBhvr>
                                        <p:cTn id="11" dur="1" fill="hold">
                                          <p:stCondLst>
                                            <p:cond delay="999"/>
                                          </p:stCondLst>
                                        </p:cTn>
                                        <p:tgtEl>
                                          <p:spTgt spid="355387"/>
                                        </p:tgtEl>
                                        <p:attrNameLst>
                                          <p:attrName>style.visibility</p:attrName>
                                        </p:attrNameLst>
                                      </p:cBhvr>
                                      <p:to>
                                        <p:strVal val="hidden"/>
                                      </p:to>
                                    </p:set>
                                  </p:childTnLst>
                                </p:cTn>
                              </p:par>
                              <p:par>
                                <p:cTn id="12" presetID="22" presetClass="entr" presetSubtype="4" fill="hold" grpId="0" nodeType="withEffect">
                                  <p:stCondLst>
                                    <p:cond delay="0"/>
                                  </p:stCondLst>
                                  <p:childTnLst>
                                    <p:set>
                                      <p:cBhvr>
                                        <p:cTn id="13" dur="1" fill="hold">
                                          <p:stCondLst>
                                            <p:cond delay="0"/>
                                          </p:stCondLst>
                                        </p:cTn>
                                        <p:tgtEl>
                                          <p:spTgt spid="355401"/>
                                        </p:tgtEl>
                                        <p:attrNameLst>
                                          <p:attrName>style.visibility</p:attrName>
                                        </p:attrNameLst>
                                      </p:cBhvr>
                                      <p:to>
                                        <p:strVal val="visible"/>
                                      </p:to>
                                    </p:set>
                                    <p:animEffect transition="in" filter="wipe(down)">
                                      <p:cBhvr>
                                        <p:cTn id="14" dur="1000"/>
                                        <p:tgtEl>
                                          <p:spTgt spid="355401"/>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355396"/>
                                        </p:tgtEl>
                                        <p:attrNameLst>
                                          <p:attrName>style.visibility</p:attrName>
                                        </p:attrNameLst>
                                      </p:cBhvr>
                                      <p:to>
                                        <p:strVal val="visible"/>
                                      </p:to>
                                    </p:set>
                                    <p:animEffect transition="in" filter="wipe(down)">
                                      <p:cBhvr>
                                        <p:cTn id="19" dur="1000"/>
                                        <p:tgtEl>
                                          <p:spTgt spid="355396"/>
                                        </p:tgtEl>
                                      </p:cBhvr>
                                    </p:animEffect>
                                  </p:childTnLst>
                                </p:cTn>
                              </p:par>
                            </p:childTnLst>
                          </p:cTn>
                        </p:par>
                        <p:par>
                          <p:cTn id="20" fill="hold">
                            <p:stCondLst>
                              <p:cond delay="1000"/>
                            </p:stCondLst>
                            <p:childTnLst>
                              <p:par>
                                <p:cTn id="21" presetID="22" presetClass="exit" presetSubtype="4" fill="hold" grpId="0" nodeType="afterEffect">
                                  <p:stCondLst>
                                    <p:cond delay="0"/>
                                  </p:stCondLst>
                                  <p:childTnLst>
                                    <p:animEffect transition="out" filter="wipe(down)">
                                      <p:cBhvr>
                                        <p:cTn id="22" dur="1000"/>
                                        <p:tgtEl>
                                          <p:spTgt spid="355393"/>
                                        </p:tgtEl>
                                      </p:cBhvr>
                                    </p:animEffect>
                                    <p:set>
                                      <p:cBhvr>
                                        <p:cTn id="23" dur="1" fill="hold">
                                          <p:stCondLst>
                                            <p:cond delay="999"/>
                                          </p:stCondLst>
                                        </p:cTn>
                                        <p:tgtEl>
                                          <p:spTgt spid="355393"/>
                                        </p:tgtEl>
                                        <p:attrNameLst>
                                          <p:attrName>style.visibility</p:attrName>
                                        </p:attrNameLst>
                                      </p:cBhvr>
                                      <p:to>
                                        <p:strVal val="hidden"/>
                                      </p:to>
                                    </p:set>
                                  </p:childTnLst>
                                </p:cTn>
                              </p:par>
                              <p:par>
                                <p:cTn id="24" presetID="22" presetClass="entr" presetSubtype="4" fill="hold" grpId="0" nodeType="withEffect">
                                  <p:stCondLst>
                                    <p:cond delay="0"/>
                                  </p:stCondLst>
                                  <p:childTnLst>
                                    <p:set>
                                      <p:cBhvr>
                                        <p:cTn id="25" dur="1" fill="hold">
                                          <p:stCondLst>
                                            <p:cond delay="0"/>
                                          </p:stCondLst>
                                        </p:cTn>
                                        <p:tgtEl>
                                          <p:spTgt spid="355402"/>
                                        </p:tgtEl>
                                        <p:attrNameLst>
                                          <p:attrName>style.visibility</p:attrName>
                                        </p:attrNameLst>
                                      </p:cBhvr>
                                      <p:to>
                                        <p:strVal val="visible"/>
                                      </p:to>
                                    </p:set>
                                    <p:animEffect transition="in" filter="wipe(down)">
                                      <p:cBhvr>
                                        <p:cTn id="26" dur="1000"/>
                                        <p:tgtEl>
                                          <p:spTgt spid="355402"/>
                                        </p:tgtEl>
                                      </p:cBhvr>
                                    </p:animEffect>
                                  </p:childTnLst>
                                </p:cTn>
                              </p:par>
                            </p:childTnLst>
                          </p:cTn>
                        </p:par>
                        <p:par>
                          <p:cTn id="27" fill="hold">
                            <p:stCondLst>
                              <p:cond delay="2000"/>
                            </p:stCondLst>
                            <p:childTnLst>
                              <p:par>
                                <p:cTn id="28" presetID="22" presetClass="entr" presetSubtype="8" fill="hold" grpId="0" nodeType="afterEffect">
                                  <p:stCondLst>
                                    <p:cond delay="0"/>
                                  </p:stCondLst>
                                  <p:childTnLst>
                                    <p:set>
                                      <p:cBhvr>
                                        <p:cTn id="29" dur="1" fill="hold">
                                          <p:stCondLst>
                                            <p:cond delay="0"/>
                                          </p:stCondLst>
                                        </p:cTn>
                                        <p:tgtEl>
                                          <p:spTgt spid="355397"/>
                                        </p:tgtEl>
                                        <p:attrNameLst>
                                          <p:attrName>style.visibility</p:attrName>
                                        </p:attrNameLst>
                                      </p:cBhvr>
                                      <p:to>
                                        <p:strVal val="visible"/>
                                      </p:to>
                                    </p:set>
                                    <p:animEffect transition="in" filter="wipe(left)">
                                      <p:cBhvr>
                                        <p:cTn id="30" dur="1000"/>
                                        <p:tgtEl>
                                          <p:spTgt spid="355397"/>
                                        </p:tgtEl>
                                      </p:cBhvr>
                                    </p:animEffect>
                                  </p:childTnLst>
                                </p:cTn>
                              </p:par>
                            </p:childTnLst>
                          </p:cTn>
                        </p:par>
                        <p:par>
                          <p:cTn id="31" fill="hold">
                            <p:stCondLst>
                              <p:cond delay="3000"/>
                            </p:stCondLst>
                            <p:childTnLst>
                              <p:par>
                                <p:cTn id="32" presetID="22" presetClass="exit" presetSubtype="4" fill="hold" grpId="0" nodeType="afterEffect">
                                  <p:stCondLst>
                                    <p:cond delay="0"/>
                                  </p:stCondLst>
                                  <p:childTnLst>
                                    <p:animEffect transition="out" filter="wipe(down)">
                                      <p:cBhvr>
                                        <p:cTn id="33" dur="1000"/>
                                        <p:tgtEl>
                                          <p:spTgt spid="355391"/>
                                        </p:tgtEl>
                                      </p:cBhvr>
                                    </p:animEffect>
                                    <p:set>
                                      <p:cBhvr>
                                        <p:cTn id="34" dur="1" fill="hold">
                                          <p:stCondLst>
                                            <p:cond delay="999"/>
                                          </p:stCondLst>
                                        </p:cTn>
                                        <p:tgtEl>
                                          <p:spTgt spid="355391"/>
                                        </p:tgtEl>
                                        <p:attrNameLst>
                                          <p:attrName>style.visibility</p:attrName>
                                        </p:attrNameLst>
                                      </p:cBhvr>
                                      <p:to>
                                        <p:strVal val="hidden"/>
                                      </p:to>
                                    </p:set>
                                  </p:childTnLst>
                                </p:cTn>
                              </p:par>
                              <p:par>
                                <p:cTn id="35" presetID="22" presetClass="entr" presetSubtype="4" fill="hold" grpId="0" nodeType="withEffect">
                                  <p:stCondLst>
                                    <p:cond delay="0"/>
                                  </p:stCondLst>
                                  <p:childTnLst>
                                    <p:set>
                                      <p:cBhvr>
                                        <p:cTn id="36" dur="1" fill="hold">
                                          <p:stCondLst>
                                            <p:cond delay="0"/>
                                          </p:stCondLst>
                                        </p:cTn>
                                        <p:tgtEl>
                                          <p:spTgt spid="355403"/>
                                        </p:tgtEl>
                                        <p:attrNameLst>
                                          <p:attrName>style.visibility</p:attrName>
                                        </p:attrNameLst>
                                      </p:cBhvr>
                                      <p:to>
                                        <p:strVal val="visible"/>
                                      </p:to>
                                    </p:set>
                                    <p:animEffect transition="in" filter="wipe(down)">
                                      <p:cBhvr>
                                        <p:cTn id="37" dur="1000"/>
                                        <p:tgtEl>
                                          <p:spTgt spid="355403"/>
                                        </p:tgtEl>
                                      </p:cBhvr>
                                    </p:animEffect>
                                  </p:childTnLst>
                                </p:cTn>
                              </p:par>
                            </p:childTnLst>
                          </p:cTn>
                        </p:par>
                        <p:par>
                          <p:cTn id="38" fill="hold">
                            <p:stCondLst>
                              <p:cond delay="4000"/>
                            </p:stCondLst>
                            <p:childTnLst>
                              <p:par>
                                <p:cTn id="39" presetID="22" presetClass="entr" presetSubtype="4" fill="hold" grpId="0" nodeType="afterEffect">
                                  <p:stCondLst>
                                    <p:cond delay="0"/>
                                  </p:stCondLst>
                                  <p:childTnLst>
                                    <p:set>
                                      <p:cBhvr>
                                        <p:cTn id="40" dur="1" fill="hold">
                                          <p:stCondLst>
                                            <p:cond delay="0"/>
                                          </p:stCondLst>
                                        </p:cTn>
                                        <p:tgtEl>
                                          <p:spTgt spid="355398"/>
                                        </p:tgtEl>
                                        <p:attrNameLst>
                                          <p:attrName>style.visibility</p:attrName>
                                        </p:attrNameLst>
                                      </p:cBhvr>
                                      <p:to>
                                        <p:strVal val="visible"/>
                                      </p:to>
                                    </p:set>
                                    <p:animEffect transition="in" filter="wipe(down)">
                                      <p:cBhvr>
                                        <p:cTn id="41" dur="1000"/>
                                        <p:tgtEl>
                                          <p:spTgt spid="355398"/>
                                        </p:tgtEl>
                                      </p:cBhvr>
                                    </p:animEffect>
                                  </p:childTnLst>
                                </p:cTn>
                              </p:par>
                            </p:childTnLst>
                          </p:cTn>
                        </p:par>
                        <p:par>
                          <p:cTn id="42" fill="hold">
                            <p:stCondLst>
                              <p:cond delay="5000"/>
                            </p:stCondLst>
                            <p:childTnLst>
                              <p:par>
                                <p:cTn id="43" presetID="22" presetClass="exit" presetSubtype="4" fill="hold" grpId="0" nodeType="afterEffect">
                                  <p:stCondLst>
                                    <p:cond delay="0"/>
                                  </p:stCondLst>
                                  <p:childTnLst>
                                    <p:animEffect transition="out" filter="wipe(down)">
                                      <p:cBhvr>
                                        <p:cTn id="44" dur="1000"/>
                                        <p:tgtEl>
                                          <p:spTgt spid="355389"/>
                                        </p:tgtEl>
                                      </p:cBhvr>
                                    </p:animEffect>
                                    <p:set>
                                      <p:cBhvr>
                                        <p:cTn id="45" dur="1" fill="hold">
                                          <p:stCondLst>
                                            <p:cond delay="999"/>
                                          </p:stCondLst>
                                        </p:cTn>
                                        <p:tgtEl>
                                          <p:spTgt spid="355389"/>
                                        </p:tgtEl>
                                        <p:attrNameLst>
                                          <p:attrName>style.visibility</p:attrName>
                                        </p:attrNameLst>
                                      </p:cBhvr>
                                      <p:to>
                                        <p:strVal val="hidden"/>
                                      </p:to>
                                    </p:set>
                                  </p:childTnLst>
                                </p:cTn>
                              </p:par>
                              <p:par>
                                <p:cTn id="46" presetID="22" presetClass="entr" presetSubtype="4" fill="hold" grpId="0" nodeType="withEffect">
                                  <p:stCondLst>
                                    <p:cond delay="0"/>
                                  </p:stCondLst>
                                  <p:childTnLst>
                                    <p:set>
                                      <p:cBhvr>
                                        <p:cTn id="47" dur="1" fill="hold">
                                          <p:stCondLst>
                                            <p:cond delay="0"/>
                                          </p:stCondLst>
                                        </p:cTn>
                                        <p:tgtEl>
                                          <p:spTgt spid="355404"/>
                                        </p:tgtEl>
                                        <p:attrNameLst>
                                          <p:attrName>style.visibility</p:attrName>
                                        </p:attrNameLst>
                                      </p:cBhvr>
                                      <p:to>
                                        <p:strVal val="visible"/>
                                      </p:to>
                                    </p:set>
                                    <p:animEffect transition="in" filter="wipe(down)">
                                      <p:cBhvr>
                                        <p:cTn id="48" dur="1000"/>
                                        <p:tgtEl>
                                          <p:spTgt spid="355404"/>
                                        </p:tgtEl>
                                      </p:cBhvr>
                                    </p:animEffect>
                                  </p:childTnLst>
                                </p:cTn>
                              </p:par>
                            </p:childTnLst>
                          </p:cTn>
                        </p:par>
                        <p:par>
                          <p:cTn id="49" fill="hold">
                            <p:stCondLst>
                              <p:cond delay="6000"/>
                            </p:stCondLst>
                            <p:childTnLst>
                              <p:par>
                                <p:cTn id="50" presetID="22" presetClass="entr" presetSubtype="1" fill="hold" grpId="0" nodeType="afterEffect">
                                  <p:stCondLst>
                                    <p:cond delay="0"/>
                                  </p:stCondLst>
                                  <p:childTnLst>
                                    <p:set>
                                      <p:cBhvr>
                                        <p:cTn id="51" dur="1" fill="hold">
                                          <p:stCondLst>
                                            <p:cond delay="0"/>
                                          </p:stCondLst>
                                        </p:cTn>
                                        <p:tgtEl>
                                          <p:spTgt spid="355399"/>
                                        </p:tgtEl>
                                        <p:attrNameLst>
                                          <p:attrName>style.visibility</p:attrName>
                                        </p:attrNameLst>
                                      </p:cBhvr>
                                      <p:to>
                                        <p:strVal val="visible"/>
                                      </p:to>
                                    </p:set>
                                    <p:animEffect transition="in" filter="wipe(up)">
                                      <p:cBhvr>
                                        <p:cTn id="52" dur="2000"/>
                                        <p:tgtEl>
                                          <p:spTgt spid="355399"/>
                                        </p:tgtEl>
                                      </p:cBhvr>
                                    </p:animEffect>
                                  </p:childTnLst>
                                </p:cTn>
                              </p:par>
                            </p:childTnLst>
                          </p:cTn>
                        </p:par>
                        <p:par>
                          <p:cTn id="53" fill="hold">
                            <p:stCondLst>
                              <p:cond delay="8000"/>
                            </p:stCondLst>
                            <p:childTnLst>
                              <p:par>
                                <p:cTn id="54" presetID="22" presetClass="entr" presetSubtype="1" fill="hold" grpId="0" nodeType="afterEffect">
                                  <p:stCondLst>
                                    <p:cond delay="0"/>
                                  </p:stCondLst>
                                  <p:childTnLst>
                                    <p:set>
                                      <p:cBhvr>
                                        <p:cTn id="55" dur="1" fill="hold">
                                          <p:stCondLst>
                                            <p:cond delay="0"/>
                                          </p:stCondLst>
                                        </p:cTn>
                                        <p:tgtEl>
                                          <p:spTgt spid="355400"/>
                                        </p:tgtEl>
                                        <p:attrNameLst>
                                          <p:attrName>style.visibility</p:attrName>
                                        </p:attrNameLst>
                                      </p:cBhvr>
                                      <p:to>
                                        <p:strVal val="visible"/>
                                      </p:to>
                                    </p:set>
                                    <p:animEffect transition="in" filter="wipe(up)">
                                      <p:cBhvr>
                                        <p:cTn id="56" dur="2000"/>
                                        <p:tgtEl>
                                          <p:spTgt spid="3554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5387" grpId="0" animBg="1"/>
      <p:bldP spid="355389" grpId="0" animBg="1"/>
      <p:bldP spid="355391" grpId="0" animBg="1"/>
      <p:bldP spid="355393" grpId="0" animBg="1"/>
      <p:bldP spid="355395" grpId="0" animBg="1"/>
      <p:bldP spid="355396" grpId="0" animBg="1"/>
      <p:bldP spid="355397" grpId="0" animBg="1"/>
      <p:bldP spid="355398" grpId="0" animBg="1"/>
      <p:bldP spid="355399" grpId="0" animBg="1"/>
      <p:bldP spid="355400" grpId="0" animBg="1"/>
      <p:bldP spid="355401" grpId="0" animBg="1"/>
      <p:bldP spid="355402" grpId="0" animBg="1"/>
      <p:bldP spid="355403" grpId="0" animBg="1"/>
      <p:bldP spid="355404"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1000125" y="274638"/>
            <a:ext cx="7215188" cy="1143000"/>
          </a:xfrm>
        </p:spPr>
        <p:txBody>
          <a:bodyPr/>
          <a:lstStyle/>
          <a:p>
            <a:pPr eaLnBrk="1" hangingPunct="1"/>
            <a:r>
              <a:rPr lang="zh-CN" altLang="en-US" smtClean="0"/>
              <a:t>二叉树遍历</a:t>
            </a:r>
          </a:p>
        </p:txBody>
      </p:sp>
      <p:sp>
        <p:nvSpPr>
          <p:cNvPr id="50179" name="Rectangle 3"/>
          <p:cNvSpPr>
            <a:spLocks noGrp="1" noChangeArrowheads="1"/>
          </p:cNvSpPr>
          <p:nvPr>
            <p:ph idx="1"/>
          </p:nvPr>
        </p:nvSpPr>
        <p:spPr>
          <a:xfrm>
            <a:off x="1000125" y="1600200"/>
            <a:ext cx="7215188" cy="4525963"/>
          </a:xfrm>
        </p:spPr>
        <p:txBody>
          <a:bodyPr/>
          <a:lstStyle/>
          <a:p>
            <a:pPr eaLnBrk="1" hangingPunct="1"/>
            <a:r>
              <a:rPr lang="zh-CN" altLang="en-US" smtClean="0"/>
              <a:t>二叉树由</a:t>
            </a:r>
            <a:r>
              <a:rPr lang="en-US" altLang="zh-CN" smtClean="0"/>
              <a:t>3</a:t>
            </a:r>
            <a:r>
              <a:rPr lang="zh-CN" altLang="en-US" smtClean="0"/>
              <a:t>个基本单元组成：</a:t>
            </a:r>
            <a:r>
              <a:rPr lang="zh-CN" altLang="en-US" smtClean="0">
                <a:solidFill>
                  <a:srgbClr val="0000FF"/>
                </a:solidFill>
              </a:rPr>
              <a:t>根结点</a:t>
            </a:r>
            <a:r>
              <a:rPr lang="zh-CN" altLang="en-US" smtClean="0"/>
              <a:t>、</a:t>
            </a:r>
            <a:r>
              <a:rPr lang="zh-CN" altLang="en-US" smtClean="0">
                <a:solidFill>
                  <a:srgbClr val="0000FF"/>
                </a:solidFill>
              </a:rPr>
              <a:t>左子树</a:t>
            </a:r>
            <a:r>
              <a:rPr lang="zh-CN" altLang="en-US" smtClean="0"/>
              <a:t>和</a:t>
            </a:r>
            <a:r>
              <a:rPr lang="zh-CN" altLang="en-US" smtClean="0">
                <a:solidFill>
                  <a:srgbClr val="0000FF"/>
                </a:solidFill>
              </a:rPr>
              <a:t>右子树</a:t>
            </a:r>
            <a:r>
              <a:rPr lang="zh-CN" altLang="en-US" smtClean="0"/>
              <a:t>，因此，遍历二叉树的问题可归结为解决三个子问题：</a:t>
            </a:r>
          </a:p>
          <a:p>
            <a:pPr algn="ctr" eaLnBrk="1" hangingPunct="1">
              <a:buFont typeface="Wingdings" pitchFamily="2" charset="2"/>
              <a:buNone/>
            </a:pPr>
            <a:r>
              <a:rPr lang="en-US" altLang="zh-CN" smtClean="0">
                <a:solidFill>
                  <a:srgbClr val="006600"/>
                </a:solidFill>
              </a:rPr>
              <a:t>(1)</a:t>
            </a:r>
            <a:r>
              <a:rPr lang="en-US" altLang="zh-CN" smtClean="0"/>
              <a:t> </a:t>
            </a:r>
            <a:r>
              <a:rPr lang="zh-CN" altLang="en-US" smtClean="0"/>
              <a:t>访问根结点</a:t>
            </a:r>
            <a:r>
              <a:rPr lang="en-US" altLang="zh-CN" smtClean="0">
                <a:solidFill>
                  <a:srgbClr val="008000"/>
                </a:solidFill>
              </a:rPr>
              <a:t>(D)</a:t>
            </a:r>
            <a:r>
              <a:rPr lang="zh-CN" altLang="en-US" smtClean="0"/>
              <a:t>；</a:t>
            </a:r>
          </a:p>
          <a:p>
            <a:pPr algn="ctr" eaLnBrk="1" hangingPunct="1">
              <a:buFont typeface="Wingdings" pitchFamily="2" charset="2"/>
              <a:buNone/>
            </a:pPr>
            <a:r>
              <a:rPr lang="en-US" altLang="zh-CN" smtClean="0">
                <a:solidFill>
                  <a:srgbClr val="006600"/>
                </a:solidFill>
              </a:rPr>
              <a:t>(2)</a:t>
            </a:r>
            <a:r>
              <a:rPr lang="en-US" altLang="zh-CN" smtClean="0"/>
              <a:t> </a:t>
            </a:r>
            <a:r>
              <a:rPr lang="zh-CN" altLang="en-US" smtClean="0"/>
              <a:t>遍历左子树</a:t>
            </a:r>
            <a:r>
              <a:rPr lang="en-US" altLang="zh-CN" smtClean="0">
                <a:solidFill>
                  <a:srgbClr val="008000"/>
                </a:solidFill>
              </a:rPr>
              <a:t>(L)</a:t>
            </a:r>
            <a:r>
              <a:rPr lang="zh-CN" altLang="en-US" smtClean="0"/>
              <a:t>；</a:t>
            </a:r>
          </a:p>
          <a:p>
            <a:pPr algn="ctr" eaLnBrk="1" hangingPunct="1">
              <a:buFont typeface="Wingdings" pitchFamily="2" charset="2"/>
              <a:buNone/>
            </a:pPr>
            <a:r>
              <a:rPr lang="en-US" altLang="zh-CN" smtClean="0">
                <a:solidFill>
                  <a:srgbClr val="006600"/>
                </a:solidFill>
              </a:rPr>
              <a:t>(3)</a:t>
            </a:r>
            <a:r>
              <a:rPr lang="en-US" altLang="zh-CN" smtClean="0"/>
              <a:t> </a:t>
            </a:r>
            <a:r>
              <a:rPr lang="zh-CN" altLang="en-US" smtClean="0"/>
              <a:t>遍历右子树</a:t>
            </a:r>
            <a:r>
              <a:rPr lang="en-US" altLang="zh-CN" smtClean="0">
                <a:solidFill>
                  <a:srgbClr val="008000"/>
                </a:solidFill>
              </a:rPr>
              <a:t>(R)</a:t>
            </a:r>
            <a:r>
              <a:rPr lang="zh-CN" altLang="en-US" smtClean="0"/>
              <a:t>。</a:t>
            </a:r>
          </a:p>
        </p:txBody>
      </p:sp>
      <p:sp>
        <p:nvSpPr>
          <p:cNvPr id="50180" name="灯片编号占位符 6"/>
          <p:cNvSpPr>
            <a:spLocks noGrp="1"/>
          </p:cNvSpPr>
          <p:nvPr>
            <p:ph type="sldNum" sz="quarter" idx="10"/>
          </p:nvPr>
        </p:nvSpPr>
        <p:spPr>
          <a:noFill/>
        </p:spPr>
        <p:txBody>
          <a:bodyPr/>
          <a:lstStyle/>
          <a:p>
            <a:fld id="{097BD821-7527-4AD6-8489-989E8B555779}" type="slidenum">
              <a:rPr lang="zh-CN" altLang="en-US" smtClean="0"/>
              <a:pPr/>
              <a:t>52</a:t>
            </a:fld>
            <a:endParaRPr lang="en-US" altLang="zh-CN" smtClean="0"/>
          </a:p>
        </p:txBody>
      </p:sp>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1000125" y="274638"/>
            <a:ext cx="7215188" cy="1143000"/>
          </a:xfrm>
        </p:spPr>
        <p:txBody>
          <a:bodyPr/>
          <a:lstStyle/>
          <a:p>
            <a:pPr eaLnBrk="1" hangingPunct="1"/>
            <a:r>
              <a:rPr lang="zh-CN" altLang="en-US" smtClean="0"/>
              <a:t>二叉树遍历</a:t>
            </a:r>
          </a:p>
        </p:txBody>
      </p:sp>
      <p:sp>
        <p:nvSpPr>
          <p:cNvPr id="51203" name="Rectangle 3"/>
          <p:cNvSpPr>
            <a:spLocks noGrp="1" noChangeArrowheads="1"/>
          </p:cNvSpPr>
          <p:nvPr>
            <p:ph idx="1"/>
          </p:nvPr>
        </p:nvSpPr>
        <p:spPr>
          <a:xfrm>
            <a:off x="1000125" y="1600200"/>
            <a:ext cx="7215188" cy="4525963"/>
          </a:xfrm>
        </p:spPr>
        <p:txBody>
          <a:bodyPr/>
          <a:lstStyle/>
          <a:p>
            <a:pPr marL="363538" indent="-363538" eaLnBrk="1" hangingPunct="1">
              <a:lnSpc>
                <a:spcPct val="130000"/>
              </a:lnSpc>
            </a:pPr>
            <a:r>
              <a:rPr lang="zh-CN" altLang="en-US" dirty="0" smtClean="0"/>
              <a:t> </a:t>
            </a:r>
            <a:r>
              <a:rPr lang="en-US" altLang="zh-CN" dirty="0" smtClean="0"/>
              <a:t>1</a:t>
            </a:r>
            <a:r>
              <a:rPr lang="zh-CN" altLang="en-US" dirty="0" smtClean="0"/>
              <a:t>个结点</a:t>
            </a:r>
            <a:r>
              <a:rPr lang="en-US" altLang="zh-CN" dirty="0" smtClean="0"/>
              <a:t>+2</a:t>
            </a:r>
            <a:r>
              <a:rPr lang="zh-CN" altLang="en-US" dirty="0" smtClean="0"/>
              <a:t>个后继，先处理哪个</a:t>
            </a:r>
            <a:r>
              <a:rPr lang="en-US" altLang="zh-CN" dirty="0" smtClean="0"/>
              <a:t>?</a:t>
            </a:r>
          </a:p>
        </p:txBody>
      </p:sp>
      <p:sp>
        <p:nvSpPr>
          <p:cNvPr id="51204" name="灯片编号占位符 51"/>
          <p:cNvSpPr>
            <a:spLocks noGrp="1"/>
          </p:cNvSpPr>
          <p:nvPr>
            <p:ph type="sldNum" sz="quarter" idx="10"/>
          </p:nvPr>
        </p:nvSpPr>
        <p:spPr>
          <a:noFill/>
        </p:spPr>
        <p:txBody>
          <a:bodyPr/>
          <a:lstStyle/>
          <a:p>
            <a:fld id="{7AEA4825-D1A7-4B76-95DA-A7A7C9AFE3BE}" type="slidenum">
              <a:rPr lang="zh-CN" altLang="en-US" smtClean="0"/>
              <a:pPr/>
              <a:t>53</a:t>
            </a:fld>
            <a:endParaRPr lang="en-US" altLang="zh-CN" smtClean="0"/>
          </a:p>
        </p:txBody>
      </p:sp>
      <p:sp>
        <p:nvSpPr>
          <p:cNvPr id="51205" name="Oval 6"/>
          <p:cNvSpPr>
            <a:spLocks noChangeArrowheads="1"/>
          </p:cNvSpPr>
          <p:nvPr/>
        </p:nvSpPr>
        <p:spPr bwMode="auto">
          <a:xfrm>
            <a:off x="2051050" y="2889250"/>
            <a:ext cx="395288" cy="395288"/>
          </a:xfrm>
          <a:prstGeom prst="ellipse">
            <a:avLst/>
          </a:prstGeom>
          <a:noFill/>
          <a:ln w="12700">
            <a:solidFill>
              <a:schemeClr val="tx1"/>
            </a:solidFill>
            <a:round/>
            <a:headEnd/>
            <a:tailEnd/>
          </a:ln>
        </p:spPr>
        <p:txBody>
          <a:bodyPr wrap="none" lIns="0" tIns="0" rIns="0" bIns="0" anchor="ctr" anchorCtr="1"/>
          <a:lstStyle/>
          <a:p>
            <a:pPr algn="ctr"/>
            <a:r>
              <a:rPr kumimoji="1" lang="en-US" altLang="zh-CN" sz="2400" b="1">
                <a:latin typeface="Times New Roman" pitchFamily="18" charset="0"/>
              </a:rPr>
              <a:t>D</a:t>
            </a:r>
          </a:p>
        </p:txBody>
      </p:sp>
      <p:sp>
        <p:nvSpPr>
          <p:cNvPr id="51206" name="Oval 7"/>
          <p:cNvSpPr>
            <a:spLocks noChangeArrowheads="1"/>
          </p:cNvSpPr>
          <p:nvPr/>
        </p:nvSpPr>
        <p:spPr bwMode="auto">
          <a:xfrm>
            <a:off x="1282700" y="3970338"/>
            <a:ext cx="395288" cy="395287"/>
          </a:xfrm>
          <a:prstGeom prst="ellipse">
            <a:avLst/>
          </a:prstGeom>
          <a:noFill/>
          <a:ln w="12700">
            <a:solidFill>
              <a:schemeClr val="tx1"/>
            </a:solidFill>
            <a:round/>
            <a:headEnd/>
            <a:tailEnd/>
          </a:ln>
        </p:spPr>
        <p:txBody>
          <a:bodyPr wrap="none" lIns="0" tIns="0" rIns="0" bIns="0" anchor="ctr" anchorCtr="1"/>
          <a:lstStyle/>
          <a:p>
            <a:pPr algn="ctr"/>
            <a:r>
              <a:rPr kumimoji="1" lang="en-US" altLang="zh-CN" sz="2400" b="1">
                <a:latin typeface="Times New Roman" pitchFamily="18" charset="0"/>
              </a:rPr>
              <a:t>L</a:t>
            </a:r>
          </a:p>
        </p:txBody>
      </p:sp>
      <p:sp>
        <p:nvSpPr>
          <p:cNvPr id="51207" name="Oval 8"/>
          <p:cNvSpPr>
            <a:spLocks noChangeArrowheads="1"/>
          </p:cNvSpPr>
          <p:nvPr/>
        </p:nvSpPr>
        <p:spPr bwMode="auto">
          <a:xfrm>
            <a:off x="2817813" y="3970338"/>
            <a:ext cx="395287" cy="395287"/>
          </a:xfrm>
          <a:prstGeom prst="ellipse">
            <a:avLst/>
          </a:prstGeom>
          <a:noFill/>
          <a:ln w="12700">
            <a:solidFill>
              <a:schemeClr val="tx1"/>
            </a:solidFill>
            <a:round/>
            <a:headEnd/>
            <a:tailEnd/>
          </a:ln>
        </p:spPr>
        <p:txBody>
          <a:bodyPr wrap="none" lIns="0" tIns="0" rIns="0" bIns="0" anchor="ctr" anchorCtr="1"/>
          <a:lstStyle/>
          <a:p>
            <a:pPr algn="ctr"/>
            <a:r>
              <a:rPr kumimoji="1" lang="en-US" altLang="zh-CN" sz="2400" b="1">
                <a:latin typeface="Times New Roman" pitchFamily="18" charset="0"/>
              </a:rPr>
              <a:t>R</a:t>
            </a:r>
          </a:p>
        </p:txBody>
      </p:sp>
      <p:sp>
        <p:nvSpPr>
          <p:cNvPr id="51208" name="Line 19"/>
          <p:cNvSpPr>
            <a:spLocks noChangeShapeType="1"/>
          </p:cNvSpPr>
          <p:nvPr/>
        </p:nvSpPr>
        <p:spPr bwMode="auto">
          <a:xfrm flipV="1">
            <a:off x="1581150" y="3260725"/>
            <a:ext cx="576263" cy="719138"/>
          </a:xfrm>
          <a:prstGeom prst="line">
            <a:avLst/>
          </a:prstGeom>
          <a:noFill/>
          <a:ln w="12700">
            <a:solidFill>
              <a:schemeClr val="tx1"/>
            </a:solidFill>
            <a:round/>
            <a:headEnd/>
            <a:tailEnd/>
          </a:ln>
        </p:spPr>
        <p:txBody>
          <a:bodyPr/>
          <a:lstStyle/>
          <a:p>
            <a:endParaRPr lang="zh-CN" altLang="en-US"/>
          </a:p>
        </p:txBody>
      </p:sp>
      <p:sp>
        <p:nvSpPr>
          <p:cNvPr id="51209" name="Line 33"/>
          <p:cNvSpPr>
            <a:spLocks noChangeShapeType="1"/>
          </p:cNvSpPr>
          <p:nvPr/>
        </p:nvSpPr>
        <p:spPr bwMode="auto">
          <a:xfrm>
            <a:off x="2327275" y="3260725"/>
            <a:ext cx="576263" cy="719138"/>
          </a:xfrm>
          <a:prstGeom prst="line">
            <a:avLst/>
          </a:prstGeom>
          <a:noFill/>
          <a:ln w="12700">
            <a:solidFill>
              <a:schemeClr val="tx1"/>
            </a:solidFill>
            <a:round/>
            <a:headEnd/>
            <a:tailEnd/>
          </a:ln>
        </p:spPr>
        <p:txBody>
          <a:bodyPr/>
          <a:lstStyle/>
          <a:p>
            <a:endParaRPr lang="zh-CN" altLang="en-US"/>
          </a:p>
        </p:txBody>
      </p:sp>
      <p:sp>
        <p:nvSpPr>
          <p:cNvPr id="259107" name="Oval 35"/>
          <p:cNvSpPr>
            <a:spLocks noChangeArrowheads="1"/>
          </p:cNvSpPr>
          <p:nvPr/>
        </p:nvSpPr>
        <p:spPr bwMode="auto">
          <a:xfrm>
            <a:off x="4418013" y="2889250"/>
            <a:ext cx="395287" cy="395288"/>
          </a:xfrm>
          <a:prstGeom prst="ellipse">
            <a:avLst/>
          </a:prstGeom>
          <a:noFill/>
          <a:ln w="12700">
            <a:solidFill>
              <a:schemeClr val="tx1"/>
            </a:solidFill>
            <a:round/>
            <a:headEnd/>
            <a:tailEnd/>
          </a:ln>
        </p:spPr>
        <p:txBody>
          <a:bodyPr wrap="none" lIns="0" tIns="0" rIns="0" bIns="0" anchor="ctr" anchorCtr="1"/>
          <a:lstStyle/>
          <a:p>
            <a:pPr algn="ctr"/>
            <a:r>
              <a:rPr kumimoji="1" lang="en-US" altLang="zh-CN" sz="2400" b="1">
                <a:latin typeface="Times New Roman" pitchFamily="18" charset="0"/>
              </a:rPr>
              <a:t>D</a:t>
            </a:r>
          </a:p>
        </p:txBody>
      </p:sp>
      <p:sp>
        <p:nvSpPr>
          <p:cNvPr id="259108" name="Oval 36"/>
          <p:cNvSpPr>
            <a:spLocks noChangeArrowheads="1"/>
          </p:cNvSpPr>
          <p:nvPr/>
        </p:nvSpPr>
        <p:spPr bwMode="auto">
          <a:xfrm>
            <a:off x="3649663" y="3970338"/>
            <a:ext cx="395287" cy="395287"/>
          </a:xfrm>
          <a:prstGeom prst="ellipse">
            <a:avLst/>
          </a:prstGeom>
          <a:noFill/>
          <a:ln w="12700">
            <a:solidFill>
              <a:schemeClr val="tx1"/>
            </a:solidFill>
            <a:round/>
            <a:headEnd/>
            <a:tailEnd/>
          </a:ln>
        </p:spPr>
        <p:txBody>
          <a:bodyPr wrap="none" lIns="0" tIns="0" rIns="0" bIns="0" anchor="ctr" anchorCtr="1"/>
          <a:lstStyle/>
          <a:p>
            <a:pPr algn="ctr"/>
            <a:r>
              <a:rPr kumimoji="1" lang="en-US" altLang="zh-CN" sz="2400" b="1">
                <a:latin typeface="Times New Roman" pitchFamily="18" charset="0"/>
              </a:rPr>
              <a:t>L</a:t>
            </a:r>
          </a:p>
        </p:txBody>
      </p:sp>
      <p:sp>
        <p:nvSpPr>
          <p:cNvPr id="259109" name="Oval 37"/>
          <p:cNvSpPr>
            <a:spLocks noChangeArrowheads="1"/>
          </p:cNvSpPr>
          <p:nvPr/>
        </p:nvSpPr>
        <p:spPr bwMode="auto">
          <a:xfrm>
            <a:off x="5184775" y="3970338"/>
            <a:ext cx="395288" cy="395287"/>
          </a:xfrm>
          <a:prstGeom prst="ellipse">
            <a:avLst/>
          </a:prstGeom>
          <a:noFill/>
          <a:ln w="12700">
            <a:solidFill>
              <a:schemeClr val="tx1"/>
            </a:solidFill>
            <a:round/>
            <a:headEnd/>
            <a:tailEnd/>
          </a:ln>
        </p:spPr>
        <p:txBody>
          <a:bodyPr wrap="none" lIns="0" tIns="0" rIns="0" bIns="0" anchor="ctr" anchorCtr="1"/>
          <a:lstStyle/>
          <a:p>
            <a:pPr algn="ctr"/>
            <a:r>
              <a:rPr kumimoji="1" lang="en-US" altLang="zh-CN" sz="2400" b="1">
                <a:latin typeface="Times New Roman" pitchFamily="18" charset="0"/>
              </a:rPr>
              <a:t>R</a:t>
            </a:r>
          </a:p>
        </p:txBody>
      </p:sp>
      <p:sp>
        <p:nvSpPr>
          <p:cNvPr id="259110" name="Line 38"/>
          <p:cNvSpPr>
            <a:spLocks noChangeShapeType="1"/>
          </p:cNvSpPr>
          <p:nvPr/>
        </p:nvSpPr>
        <p:spPr bwMode="auto">
          <a:xfrm flipV="1">
            <a:off x="3948113" y="3260725"/>
            <a:ext cx="576262" cy="719138"/>
          </a:xfrm>
          <a:prstGeom prst="line">
            <a:avLst/>
          </a:prstGeom>
          <a:noFill/>
          <a:ln w="12700">
            <a:solidFill>
              <a:schemeClr val="tx1"/>
            </a:solidFill>
            <a:round/>
            <a:headEnd/>
            <a:tailEnd/>
          </a:ln>
        </p:spPr>
        <p:txBody>
          <a:bodyPr/>
          <a:lstStyle/>
          <a:p>
            <a:endParaRPr lang="zh-CN" altLang="en-US"/>
          </a:p>
        </p:txBody>
      </p:sp>
      <p:sp>
        <p:nvSpPr>
          <p:cNvPr id="259111" name="Line 39"/>
          <p:cNvSpPr>
            <a:spLocks noChangeShapeType="1"/>
          </p:cNvSpPr>
          <p:nvPr/>
        </p:nvSpPr>
        <p:spPr bwMode="auto">
          <a:xfrm>
            <a:off x="4694238" y="3260725"/>
            <a:ext cx="576262" cy="719138"/>
          </a:xfrm>
          <a:prstGeom prst="line">
            <a:avLst/>
          </a:prstGeom>
          <a:noFill/>
          <a:ln w="12700">
            <a:solidFill>
              <a:schemeClr val="tx1"/>
            </a:solidFill>
            <a:round/>
            <a:headEnd/>
            <a:tailEnd/>
          </a:ln>
        </p:spPr>
        <p:txBody>
          <a:bodyPr/>
          <a:lstStyle/>
          <a:p>
            <a:endParaRPr lang="zh-CN" altLang="en-US"/>
          </a:p>
        </p:txBody>
      </p:sp>
      <p:sp>
        <p:nvSpPr>
          <p:cNvPr id="259112" name="Oval 40"/>
          <p:cNvSpPr>
            <a:spLocks noChangeArrowheads="1"/>
          </p:cNvSpPr>
          <p:nvPr/>
        </p:nvSpPr>
        <p:spPr bwMode="auto">
          <a:xfrm>
            <a:off x="6780213" y="2889250"/>
            <a:ext cx="395287" cy="395288"/>
          </a:xfrm>
          <a:prstGeom prst="ellipse">
            <a:avLst/>
          </a:prstGeom>
          <a:noFill/>
          <a:ln w="12700">
            <a:solidFill>
              <a:schemeClr val="tx1"/>
            </a:solidFill>
            <a:round/>
            <a:headEnd/>
            <a:tailEnd/>
          </a:ln>
        </p:spPr>
        <p:txBody>
          <a:bodyPr wrap="none" lIns="0" tIns="0" rIns="0" bIns="0" anchor="ctr" anchorCtr="1"/>
          <a:lstStyle/>
          <a:p>
            <a:pPr algn="ctr"/>
            <a:r>
              <a:rPr kumimoji="1" lang="en-US" altLang="zh-CN" sz="2400" b="1">
                <a:latin typeface="Times New Roman" pitchFamily="18" charset="0"/>
              </a:rPr>
              <a:t>D</a:t>
            </a:r>
          </a:p>
        </p:txBody>
      </p:sp>
      <p:sp>
        <p:nvSpPr>
          <p:cNvPr id="259113" name="Oval 41"/>
          <p:cNvSpPr>
            <a:spLocks noChangeArrowheads="1"/>
          </p:cNvSpPr>
          <p:nvPr/>
        </p:nvSpPr>
        <p:spPr bwMode="auto">
          <a:xfrm>
            <a:off x="6011863" y="3970338"/>
            <a:ext cx="395287" cy="395287"/>
          </a:xfrm>
          <a:prstGeom prst="ellipse">
            <a:avLst/>
          </a:prstGeom>
          <a:noFill/>
          <a:ln w="12700">
            <a:solidFill>
              <a:schemeClr val="tx1"/>
            </a:solidFill>
            <a:round/>
            <a:headEnd/>
            <a:tailEnd/>
          </a:ln>
        </p:spPr>
        <p:txBody>
          <a:bodyPr wrap="none" lIns="0" tIns="0" rIns="0" bIns="0" anchor="ctr" anchorCtr="1"/>
          <a:lstStyle/>
          <a:p>
            <a:pPr algn="ctr"/>
            <a:r>
              <a:rPr kumimoji="1" lang="en-US" altLang="zh-CN" sz="2400" b="1">
                <a:latin typeface="Times New Roman" pitchFamily="18" charset="0"/>
              </a:rPr>
              <a:t>L</a:t>
            </a:r>
          </a:p>
        </p:txBody>
      </p:sp>
      <p:sp>
        <p:nvSpPr>
          <p:cNvPr id="259114" name="Oval 42"/>
          <p:cNvSpPr>
            <a:spLocks noChangeArrowheads="1"/>
          </p:cNvSpPr>
          <p:nvPr/>
        </p:nvSpPr>
        <p:spPr bwMode="auto">
          <a:xfrm>
            <a:off x="7546975" y="3970338"/>
            <a:ext cx="395288" cy="395287"/>
          </a:xfrm>
          <a:prstGeom prst="ellipse">
            <a:avLst/>
          </a:prstGeom>
          <a:noFill/>
          <a:ln w="12700">
            <a:solidFill>
              <a:schemeClr val="tx1"/>
            </a:solidFill>
            <a:round/>
            <a:headEnd/>
            <a:tailEnd/>
          </a:ln>
        </p:spPr>
        <p:txBody>
          <a:bodyPr wrap="none" lIns="0" tIns="0" rIns="0" bIns="0" anchor="ctr" anchorCtr="1"/>
          <a:lstStyle/>
          <a:p>
            <a:pPr algn="ctr"/>
            <a:r>
              <a:rPr kumimoji="1" lang="en-US" altLang="zh-CN" sz="2400" b="1">
                <a:latin typeface="Times New Roman" pitchFamily="18" charset="0"/>
              </a:rPr>
              <a:t>R</a:t>
            </a:r>
          </a:p>
        </p:txBody>
      </p:sp>
      <p:sp>
        <p:nvSpPr>
          <p:cNvPr id="259115" name="Line 43"/>
          <p:cNvSpPr>
            <a:spLocks noChangeShapeType="1"/>
          </p:cNvSpPr>
          <p:nvPr/>
        </p:nvSpPr>
        <p:spPr bwMode="auto">
          <a:xfrm flipV="1">
            <a:off x="6310313" y="3260725"/>
            <a:ext cx="576262" cy="719138"/>
          </a:xfrm>
          <a:prstGeom prst="line">
            <a:avLst/>
          </a:prstGeom>
          <a:noFill/>
          <a:ln w="12700">
            <a:solidFill>
              <a:schemeClr val="tx1"/>
            </a:solidFill>
            <a:round/>
            <a:headEnd/>
            <a:tailEnd/>
          </a:ln>
        </p:spPr>
        <p:txBody>
          <a:bodyPr/>
          <a:lstStyle/>
          <a:p>
            <a:endParaRPr lang="zh-CN" altLang="en-US"/>
          </a:p>
        </p:txBody>
      </p:sp>
      <p:sp>
        <p:nvSpPr>
          <p:cNvPr id="259116" name="Line 44"/>
          <p:cNvSpPr>
            <a:spLocks noChangeShapeType="1"/>
          </p:cNvSpPr>
          <p:nvPr/>
        </p:nvSpPr>
        <p:spPr bwMode="auto">
          <a:xfrm>
            <a:off x="7056438" y="3260725"/>
            <a:ext cx="576262" cy="719138"/>
          </a:xfrm>
          <a:prstGeom prst="line">
            <a:avLst/>
          </a:prstGeom>
          <a:noFill/>
          <a:ln w="12700">
            <a:solidFill>
              <a:schemeClr val="tx1"/>
            </a:solidFill>
            <a:round/>
            <a:headEnd/>
            <a:tailEnd/>
          </a:ln>
        </p:spPr>
        <p:txBody>
          <a:bodyPr/>
          <a:lstStyle/>
          <a:p>
            <a:endParaRPr lang="zh-CN" altLang="en-US"/>
          </a:p>
        </p:txBody>
      </p:sp>
      <p:sp>
        <p:nvSpPr>
          <p:cNvPr id="259118" name="Oval 46"/>
          <p:cNvSpPr>
            <a:spLocks noChangeArrowheads="1"/>
          </p:cNvSpPr>
          <p:nvPr/>
        </p:nvSpPr>
        <p:spPr bwMode="auto">
          <a:xfrm>
            <a:off x="1439863" y="4941888"/>
            <a:ext cx="395287" cy="395287"/>
          </a:xfrm>
          <a:prstGeom prst="ellipse">
            <a:avLst/>
          </a:prstGeom>
          <a:noFill/>
          <a:ln w="12700">
            <a:solidFill>
              <a:schemeClr val="tx1"/>
            </a:solidFill>
            <a:round/>
            <a:headEnd/>
            <a:tailEnd/>
          </a:ln>
        </p:spPr>
        <p:txBody>
          <a:bodyPr wrap="none" lIns="0" tIns="0" rIns="0" bIns="0" anchor="ctr" anchorCtr="1"/>
          <a:lstStyle/>
          <a:p>
            <a:pPr algn="ctr"/>
            <a:r>
              <a:rPr kumimoji="1" lang="en-US" altLang="zh-CN" sz="2400" b="1">
                <a:latin typeface="Times New Roman" pitchFamily="18" charset="0"/>
              </a:rPr>
              <a:t>D</a:t>
            </a:r>
          </a:p>
        </p:txBody>
      </p:sp>
      <p:sp>
        <p:nvSpPr>
          <p:cNvPr id="259119" name="Oval 47"/>
          <p:cNvSpPr>
            <a:spLocks noChangeArrowheads="1"/>
          </p:cNvSpPr>
          <p:nvPr/>
        </p:nvSpPr>
        <p:spPr bwMode="auto">
          <a:xfrm>
            <a:off x="2016125" y="4941888"/>
            <a:ext cx="395288" cy="395287"/>
          </a:xfrm>
          <a:prstGeom prst="ellipse">
            <a:avLst/>
          </a:prstGeom>
          <a:noFill/>
          <a:ln w="12700">
            <a:solidFill>
              <a:schemeClr val="tx1"/>
            </a:solidFill>
            <a:round/>
            <a:headEnd/>
            <a:tailEnd/>
          </a:ln>
        </p:spPr>
        <p:txBody>
          <a:bodyPr wrap="none" lIns="0" tIns="0" rIns="0" bIns="0" anchor="ctr" anchorCtr="1"/>
          <a:lstStyle/>
          <a:p>
            <a:pPr algn="ctr"/>
            <a:r>
              <a:rPr kumimoji="1" lang="en-US" altLang="zh-CN" sz="2400" b="1">
                <a:latin typeface="Times New Roman" pitchFamily="18" charset="0"/>
              </a:rPr>
              <a:t>L</a:t>
            </a:r>
          </a:p>
        </p:txBody>
      </p:sp>
      <p:sp>
        <p:nvSpPr>
          <p:cNvPr id="259120" name="Oval 48"/>
          <p:cNvSpPr>
            <a:spLocks noChangeArrowheads="1"/>
          </p:cNvSpPr>
          <p:nvPr/>
        </p:nvSpPr>
        <p:spPr bwMode="auto">
          <a:xfrm>
            <a:off x="2592388" y="4941888"/>
            <a:ext cx="395287" cy="395287"/>
          </a:xfrm>
          <a:prstGeom prst="ellipse">
            <a:avLst/>
          </a:prstGeom>
          <a:noFill/>
          <a:ln w="12700">
            <a:solidFill>
              <a:schemeClr val="tx1"/>
            </a:solidFill>
            <a:round/>
            <a:headEnd/>
            <a:tailEnd/>
          </a:ln>
        </p:spPr>
        <p:txBody>
          <a:bodyPr wrap="none" lIns="0" tIns="0" rIns="0" bIns="0" anchor="ctr" anchorCtr="1"/>
          <a:lstStyle/>
          <a:p>
            <a:pPr algn="ctr"/>
            <a:r>
              <a:rPr kumimoji="1" lang="en-US" altLang="zh-CN" sz="2400" b="1">
                <a:latin typeface="Times New Roman" pitchFamily="18" charset="0"/>
              </a:rPr>
              <a:t>R</a:t>
            </a:r>
          </a:p>
        </p:txBody>
      </p:sp>
      <p:sp>
        <p:nvSpPr>
          <p:cNvPr id="259121" name="Oval 49"/>
          <p:cNvSpPr>
            <a:spLocks noChangeArrowheads="1"/>
          </p:cNvSpPr>
          <p:nvPr/>
        </p:nvSpPr>
        <p:spPr bwMode="auto">
          <a:xfrm>
            <a:off x="3816350" y="4941888"/>
            <a:ext cx="395288" cy="395287"/>
          </a:xfrm>
          <a:prstGeom prst="ellipse">
            <a:avLst/>
          </a:prstGeom>
          <a:noFill/>
          <a:ln w="12700">
            <a:solidFill>
              <a:srgbClr val="0000FF"/>
            </a:solidFill>
            <a:round/>
            <a:headEnd/>
            <a:tailEnd/>
          </a:ln>
        </p:spPr>
        <p:txBody>
          <a:bodyPr wrap="none" lIns="0" tIns="0" rIns="0" bIns="0" anchor="ctr" anchorCtr="1"/>
          <a:lstStyle/>
          <a:p>
            <a:pPr algn="ctr"/>
            <a:r>
              <a:rPr kumimoji="1" lang="en-US" altLang="zh-CN" sz="2400" b="1">
                <a:solidFill>
                  <a:srgbClr val="0000FF"/>
                </a:solidFill>
                <a:latin typeface="Times New Roman" pitchFamily="18" charset="0"/>
              </a:rPr>
              <a:t>L</a:t>
            </a:r>
          </a:p>
        </p:txBody>
      </p:sp>
      <p:sp>
        <p:nvSpPr>
          <p:cNvPr id="259122" name="Oval 50"/>
          <p:cNvSpPr>
            <a:spLocks noChangeArrowheads="1"/>
          </p:cNvSpPr>
          <p:nvPr/>
        </p:nvSpPr>
        <p:spPr bwMode="auto">
          <a:xfrm>
            <a:off x="4392613" y="4941888"/>
            <a:ext cx="395287" cy="395287"/>
          </a:xfrm>
          <a:prstGeom prst="ellipse">
            <a:avLst/>
          </a:prstGeom>
          <a:noFill/>
          <a:ln w="12700">
            <a:solidFill>
              <a:srgbClr val="0000FF"/>
            </a:solidFill>
            <a:round/>
            <a:headEnd/>
            <a:tailEnd/>
          </a:ln>
        </p:spPr>
        <p:txBody>
          <a:bodyPr wrap="none" lIns="0" tIns="0" rIns="0" bIns="0" anchor="ctr" anchorCtr="1"/>
          <a:lstStyle/>
          <a:p>
            <a:pPr algn="ctr"/>
            <a:r>
              <a:rPr kumimoji="1" lang="en-US" altLang="zh-CN" sz="2400" b="1">
                <a:solidFill>
                  <a:srgbClr val="0000FF"/>
                </a:solidFill>
                <a:latin typeface="Times New Roman" pitchFamily="18" charset="0"/>
              </a:rPr>
              <a:t>D</a:t>
            </a:r>
          </a:p>
        </p:txBody>
      </p:sp>
      <p:sp>
        <p:nvSpPr>
          <p:cNvPr id="259123" name="Oval 51"/>
          <p:cNvSpPr>
            <a:spLocks noChangeArrowheads="1"/>
          </p:cNvSpPr>
          <p:nvPr/>
        </p:nvSpPr>
        <p:spPr bwMode="auto">
          <a:xfrm>
            <a:off x="4968875" y="4941888"/>
            <a:ext cx="395288" cy="395287"/>
          </a:xfrm>
          <a:prstGeom prst="ellipse">
            <a:avLst/>
          </a:prstGeom>
          <a:noFill/>
          <a:ln w="12700">
            <a:solidFill>
              <a:srgbClr val="0000FF"/>
            </a:solidFill>
            <a:round/>
            <a:headEnd/>
            <a:tailEnd/>
          </a:ln>
        </p:spPr>
        <p:txBody>
          <a:bodyPr wrap="none" lIns="0" tIns="0" rIns="0" bIns="0" anchor="ctr" anchorCtr="1"/>
          <a:lstStyle/>
          <a:p>
            <a:pPr algn="ctr"/>
            <a:r>
              <a:rPr kumimoji="1" lang="en-US" altLang="zh-CN" sz="2400" b="1">
                <a:solidFill>
                  <a:srgbClr val="0000FF"/>
                </a:solidFill>
                <a:latin typeface="Times New Roman" pitchFamily="18" charset="0"/>
              </a:rPr>
              <a:t>R</a:t>
            </a:r>
          </a:p>
        </p:txBody>
      </p:sp>
      <p:sp>
        <p:nvSpPr>
          <p:cNvPr id="259124" name="Oval 52"/>
          <p:cNvSpPr>
            <a:spLocks noChangeArrowheads="1"/>
          </p:cNvSpPr>
          <p:nvPr/>
        </p:nvSpPr>
        <p:spPr bwMode="auto">
          <a:xfrm>
            <a:off x="6227763" y="4941888"/>
            <a:ext cx="395287" cy="395287"/>
          </a:xfrm>
          <a:prstGeom prst="ellipse">
            <a:avLst/>
          </a:prstGeom>
          <a:noFill/>
          <a:ln w="12700">
            <a:solidFill>
              <a:srgbClr val="008000"/>
            </a:solidFill>
            <a:round/>
            <a:headEnd/>
            <a:tailEnd/>
          </a:ln>
        </p:spPr>
        <p:txBody>
          <a:bodyPr wrap="none" lIns="0" tIns="0" rIns="0" bIns="0" anchor="ctr" anchorCtr="1"/>
          <a:lstStyle/>
          <a:p>
            <a:pPr algn="ctr"/>
            <a:r>
              <a:rPr kumimoji="1" lang="en-US" altLang="zh-CN" sz="2400" b="1">
                <a:solidFill>
                  <a:srgbClr val="006600"/>
                </a:solidFill>
                <a:latin typeface="Times New Roman" pitchFamily="18" charset="0"/>
              </a:rPr>
              <a:t>L</a:t>
            </a:r>
          </a:p>
        </p:txBody>
      </p:sp>
      <p:sp>
        <p:nvSpPr>
          <p:cNvPr id="259125" name="Oval 53"/>
          <p:cNvSpPr>
            <a:spLocks noChangeArrowheads="1"/>
          </p:cNvSpPr>
          <p:nvPr/>
        </p:nvSpPr>
        <p:spPr bwMode="auto">
          <a:xfrm>
            <a:off x="6769100" y="4941888"/>
            <a:ext cx="395288" cy="395287"/>
          </a:xfrm>
          <a:prstGeom prst="ellipse">
            <a:avLst/>
          </a:prstGeom>
          <a:noFill/>
          <a:ln w="12700">
            <a:solidFill>
              <a:srgbClr val="008000"/>
            </a:solidFill>
            <a:round/>
            <a:headEnd/>
            <a:tailEnd/>
          </a:ln>
        </p:spPr>
        <p:txBody>
          <a:bodyPr wrap="none" lIns="0" tIns="0" rIns="0" bIns="0" anchor="ctr" anchorCtr="1"/>
          <a:lstStyle/>
          <a:p>
            <a:pPr algn="ctr"/>
            <a:r>
              <a:rPr kumimoji="1" lang="en-US" altLang="zh-CN" sz="2400" b="1">
                <a:solidFill>
                  <a:srgbClr val="006600"/>
                </a:solidFill>
                <a:latin typeface="Times New Roman" pitchFamily="18" charset="0"/>
              </a:rPr>
              <a:t>R</a:t>
            </a:r>
          </a:p>
        </p:txBody>
      </p:sp>
      <p:sp>
        <p:nvSpPr>
          <p:cNvPr id="259126" name="Oval 54"/>
          <p:cNvSpPr>
            <a:spLocks noChangeArrowheads="1"/>
          </p:cNvSpPr>
          <p:nvPr/>
        </p:nvSpPr>
        <p:spPr bwMode="auto">
          <a:xfrm>
            <a:off x="7308850" y="4941888"/>
            <a:ext cx="395288" cy="395287"/>
          </a:xfrm>
          <a:prstGeom prst="ellipse">
            <a:avLst/>
          </a:prstGeom>
          <a:noFill/>
          <a:ln w="12700">
            <a:solidFill>
              <a:srgbClr val="008000"/>
            </a:solidFill>
            <a:round/>
            <a:headEnd/>
            <a:tailEnd/>
          </a:ln>
        </p:spPr>
        <p:txBody>
          <a:bodyPr wrap="none" lIns="0" tIns="0" rIns="0" bIns="0" anchor="ctr" anchorCtr="1"/>
          <a:lstStyle/>
          <a:p>
            <a:pPr algn="ctr"/>
            <a:r>
              <a:rPr kumimoji="1" lang="en-US" altLang="zh-CN" sz="2400" b="1">
                <a:solidFill>
                  <a:srgbClr val="006600"/>
                </a:solidFill>
                <a:latin typeface="Times New Roman" pitchFamily="18" charset="0"/>
              </a:rPr>
              <a:t>D</a:t>
            </a:r>
          </a:p>
        </p:txBody>
      </p:sp>
      <p:sp>
        <p:nvSpPr>
          <p:cNvPr id="259128" name="Oval 56"/>
          <p:cNvSpPr>
            <a:spLocks noChangeArrowheads="1"/>
          </p:cNvSpPr>
          <p:nvPr/>
        </p:nvSpPr>
        <p:spPr bwMode="auto">
          <a:xfrm>
            <a:off x="2052638" y="2889250"/>
            <a:ext cx="395287" cy="395288"/>
          </a:xfrm>
          <a:prstGeom prst="ellipse">
            <a:avLst/>
          </a:prstGeom>
          <a:solidFill>
            <a:srgbClr val="CCFFFF"/>
          </a:solidFill>
          <a:ln w="19050">
            <a:solidFill>
              <a:srgbClr val="FF0000"/>
            </a:solidFill>
            <a:round/>
            <a:headEnd/>
            <a:tailEnd/>
          </a:ln>
        </p:spPr>
        <p:txBody>
          <a:bodyPr wrap="none" lIns="0" tIns="0" rIns="0" bIns="0" anchor="ctr" anchorCtr="1"/>
          <a:lstStyle/>
          <a:p>
            <a:pPr algn="ctr"/>
            <a:r>
              <a:rPr kumimoji="1" lang="en-US" altLang="zh-CN" sz="2400" b="1">
                <a:solidFill>
                  <a:srgbClr val="CC0000"/>
                </a:solidFill>
                <a:latin typeface="Times New Roman" pitchFamily="18" charset="0"/>
              </a:rPr>
              <a:t>D</a:t>
            </a:r>
          </a:p>
        </p:txBody>
      </p:sp>
      <p:sp>
        <p:nvSpPr>
          <p:cNvPr id="259129" name="Oval 57"/>
          <p:cNvSpPr>
            <a:spLocks noChangeArrowheads="1"/>
          </p:cNvSpPr>
          <p:nvPr/>
        </p:nvSpPr>
        <p:spPr bwMode="auto">
          <a:xfrm>
            <a:off x="1284288" y="3970338"/>
            <a:ext cx="395287" cy="395287"/>
          </a:xfrm>
          <a:prstGeom prst="ellipse">
            <a:avLst/>
          </a:prstGeom>
          <a:solidFill>
            <a:srgbClr val="CCFFFF"/>
          </a:solidFill>
          <a:ln w="19050">
            <a:solidFill>
              <a:srgbClr val="FF0000"/>
            </a:solidFill>
            <a:round/>
            <a:headEnd/>
            <a:tailEnd/>
          </a:ln>
        </p:spPr>
        <p:txBody>
          <a:bodyPr wrap="none" lIns="0" tIns="0" rIns="0" bIns="0" anchor="ctr" anchorCtr="1"/>
          <a:lstStyle/>
          <a:p>
            <a:pPr algn="ctr"/>
            <a:r>
              <a:rPr kumimoji="1" lang="en-US" altLang="zh-CN" sz="2400" b="1">
                <a:solidFill>
                  <a:srgbClr val="CC0000"/>
                </a:solidFill>
                <a:latin typeface="Times New Roman" pitchFamily="18" charset="0"/>
              </a:rPr>
              <a:t>L</a:t>
            </a:r>
          </a:p>
        </p:txBody>
      </p:sp>
      <p:sp>
        <p:nvSpPr>
          <p:cNvPr id="259130" name="Oval 58"/>
          <p:cNvSpPr>
            <a:spLocks noChangeArrowheads="1"/>
          </p:cNvSpPr>
          <p:nvPr/>
        </p:nvSpPr>
        <p:spPr bwMode="auto">
          <a:xfrm>
            <a:off x="2819400" y="3970338"/>
            <a:ext cx="395288" cy="395287"/>
          </a:xfrm>
          <a:prstGeom prst="ellipse">
            <a:avLst/>
          </a:prstGeom>
          <a:solidFill>
            <a:srgbClr val="CCFFFF"/>
          </a:solidFill>
          <a:ln w="19050">
            <a:solidFill>
              <a:srgbClr val="FF0000"/>
            </a:solidFill>
            <a:round/>
            <a:headEnd/>
            <a:tailEnd/>
          </a:ln>
        </p:spPr>
        <p:txBody>
          <a:bodyPr wrap="none" lIns="0" tIns="0" rIns="0" bIns="0" anchor="ctr" anchorCtr="1"/>
          <a:lstStyle/>
          <a:p>
            <a:pPr algn="ctr"/>
            <a:r>
              <a:rPr kumimoji="1" lang="en-US" altLang="zh-CN" sz="2400" b="1">
                <a:solidFill>
                  <a:srgbClr val="CC0000"/>
                </a:solidFill>
                <a:latin typeface="Times New Roman" pitchFamily="18" charset="0"/>
              </a:rPr>
              <a:t>R</a:t>
            </a:r>
          </a:p>
        </p:txBody>
      </p:sp>
      <p:sp>
        <p:nvSpPr>
          <p:cNvPr id="259131" name="Line 59"/>
          <p:cNvSpPr>
            <a:spLocks noChangeShapeType="1"/>
          </p:cNvSpPr>
          <p:nvPr/>
        </p:nvSpPr>
        <p:spPr bwMode="auto">
          <a:xfrm flipV="1">
            <a:off x="1582738" y="3260725"/>
            <a:ext cx="576262" cy="719138"/>
          </a:xfrm>
          <a:prstGeom prst="line">
            <a:avLst/>
          </a:prstGeom>
          <a:noFill/>
          <a:ln w="19050">
            <a:solidFill>
              <a:srgbClr val="FF0000"/>
            </a:solidFill>
            <a:round/>
            <a:headEnd/>
            <a:tailEnd/>
          </a:ln>
        </p:spPr>
        <p:txBody>
          <a:bodyPr/>
          <a:lstStyle/>
          <a:p>
            <a:endParaRPr lang="zh-CN" altLang="en-US"/>
          </a:p>
        </p:txBody>
      </p:sp>
      <p:sp>
        <p:nvSpPr>
          <p:cNvPr id="259132" name="Line 60"/>
          <p:cNvSpPr>
            <a:spLocks noChangeShapeType="1"/>
          </p:cNvSpPr>
          <p:nvPr/>
        </p:nvSpPr>
        <p:spPr bwMode="auto">
          <a:xfrm>
            <a:off x="2328863" y="3260725"/>
            <a:ext cx="576262" cy="719138"/>
          </a:xfrm>
          <a:prstGeom prst="line">
            <a:avLst/>
          </a:prstGeom>
          <a:noFill/>
          <a:ln w="19050">
            <a:solidFill>
              <a:srgbClr val="FF0000"/>
            </a:solidFill>
            <a:round/>
            <a:headEnd/>
            <a:tailEnd/>
          </a:ln>
        </p:spPr>
        <p:txBody>
          <a:bodyPr/>
          <a:lstStyle/>
          <a:p>
            <a:endParaRPr lang="zh-CN" altLang="en-US"/>
          </a:p>
        </p:txBody>
      </p:sp>
      <p:sp>
        <p:nvSpPr>
          <p:cNvPr id="259133" name="Oval 61"/>
          <p:cNvSpPr>
            <a:spLocks noChangeArrowheads="1"/>
          </p:cNvSpPr>
          <p:nvPr/>
        </p:nvSpPr>
        <p:spPr bwMode="auto">
          <a:xfrm>
            <a:off x="4416425" y="2889250"/>
            <a:ext cx="395288" cy="395288"/>
          </a:xfrm>
          <a:prstGeom prst="ellipse">
            <a:avLst/>
          </a:prstGeom>
          <a:solidFill>
            <a:srgbClr val="CCFFFF"/>
          </a:solidFill>
          <a:ln w="19050">
            <a:solidFill>
              <a:srgbClr val="FF0000"/>
            </a:solidFill>
            <a:round/>
            <a:headEnd/>
            <a:tailEnd/>
          </a:ln>
        </p:spPr>
        <p:txBody>
          <a:bodyPr wrap="none" lIns="0" tIns="0" rIns="0" bIns="0" anchor="ctr" anchorCtr="1"/>
          <a:lstStyle/>
          <a:p>
            <a:pPr algn="ctr"/>
            <a:r>
              <a:rPr kumimoji="1" lang="en-US" altLang="zh-CN" sz="2400" b="1">
                <a:solidFill>
                  <a:srgbClr val="CC0000"/>
                </a:solidFill>
                <a:latin typeface="Times New Roman" pitchFamily="18" charset="0"/>
              </a:rPr>
              <a:t>D</a:t>
            </a:r>
          </a:p>
        </p:txBody>
      </p:sp>
      <p:sp>
        <p:nvSpPr>
          <p:cNvPr id="259134" name="Oval 62"/>
          <p:cNvSpPr>
            <a:spLocks noChangeArrowheads="1"/>
          </p:cNvSpPr>
          <p:nvPr/>
        </p:nvSpPr>
        <p:spPr bwMode="auto">
          <a:xfrm>
            <a:off x="3648075" y="3970338"/>
            <a:ext cx="395288" cy="395287"/>
          </a:xfrm>
          <a:prstGeom prst="ellipse">
            <a:avLst/>
          </a:prstGeom>
          <a:solidFill>
            <a:srgbClr val="CCFFFF"/>
          </a:solidFill>
          <a:ln w="19050">
            <a:solidFill>
              <a:srgbClr val="FF0000"/>
            </a:solidFill>
            <a:round/>
            <a:headEnd/>
            <a:tailEnd/>
          </a:ln>
        </p:spPr>
        <p:txBody>
          <a:bodyPr wrap="none" lIns="0" tIns="0" rIns="0" bIns="0" anchor="ctr" anchorCtr="1"/>
          <a:lstStyle/>
          <a:p>
            <a:pPr algn="ctr"/>
            <a:r>
              <a:rPr kumimoji="1" lang="en-US" altLang="zh-CN" sz="2400" b="1">
                <a:solidFill>
                  <a:srgbClr val="CC0000"/>
                </a:solidFill>
                <a:latin typeface="Times New Roman" pitchFamily="18" charset="0"/>
              </a:rPr>
              <a:t>L</a:t>
            </a:r>
          </a:p>
        </p:txBody>
      </p:sp>
      <p:sp>
        <p:nvSpPr>
          <p:cNvPr id="259135" name="Oval 63"/>
          <p:cNvSpPr>
            <a:spLocks noChangeArrowheads="1"/>
          </p:cNvSpPr>
          <p:nvPr/>
        </p:nvSpPr>
        <p:spPr bwMode="auto">
          <a:xfrm>
            <a:off x="5183188" y="3970338"/>
            <a:ext cx="395287" cy="395287"/>
          </a:xfrm>
          <a:prstGeom prst="ellipse">
            <a:avLst/>
          </a:prstGeom>
          <a:solidFill>
            <a:srgbClr val="CCFFFF"/>
          </a:solidFill>
          <a:ln w="19050">
            <a:solidFill>
              <a:srgbClr val="FF0000"/>
            </a:solidFill>
            <a:round/>
            <a:headEnd/>
            <a:tailEnd/>
          </a:ln>
        </p:spPr>
        <p:txBody>
          <a:bodyPr wrap="none" lIns="0" tIns="0" rIns="0" bIns="0" anchor="ctr" anchorCtr="1"/>
          <a:lstStyle/>
          <a:p>
            <a:pPr algn="ctr"/>
            <a:r>
              <a:rPr kumimoji="1" lang="en-US" altLang="zh-CN" sz="2400" b="1">
                <a:solidFill>
                  <a:srgbClr val="CC0000"/>
                </a:solidFill>
                <a:latin typeface="Times New Roman" pitchFamily="18" charset="0"/>
              </a:rPr>
              <a:t>R</a:t>
            </a:r>
          </a:p>
        </p:txBody>
      </p:sp>
      <p:sp>
        <p:nvSpPr>
          <p:cNvPr id="259136" name="Line 64"/>
          <p:cNvSpPr>
            <a:spLocks noChangeShapeType="1"/>
          </p:cNvSpPr>
          <p:nvPr/>
        </p:nvSpPr>
        <p:spPr bwMode="auto">
          <a:xfrm flipV="1">
            <a:off x="3946525" y="3260725"/>
            <a:ext cx="576263" cy="719138"/>
          </a:xfrm>
          <a:prstGeom prst="line">
            <a:avLst/>
          </a:prstGeom>
          <a:noFill/>
          <a:ln w="19050">
            <a:solidFill>
              <a:srgbClr val="FF0000"/>
            </a:solidFill>
            <a:round/>
            <a:headEnd/>
            <a:tailEnd/>
          </a:ln>
        </p:spPr>
        <p:txBody>
          <a:bodyPr/>
          <a:lstStyle/>
          <a:p>
            <a:endParaRPr lang="zh-CN" altLang="en-US"/>
          </a:p>
        </p:txBody>
      </p:sp>
      <p:sp>
        <p:nvSpPr>
          <p:cNvPr id="259137" name="Line 65"/>
          <p:cNvSpPr>
            <a:spLocks noChangeShapeType="1"/>
          </p:cNvSpPr>
          <p:nvPr/>
        </p:nvSpPr>
        <p:spPr bwMode="auto">
          <a:xfrm>
            <a:off x="4692650" y="3260725"/>
            <a:ext cx="576263" cy="719138"/>
          </a:xfrm>
          <a:prstGeom prst="line">
            <a:avLst/>
          </a:prstGeom>
          <a:noFill/>
          <a:ln w="19050">
            <a:solidFill>
              <a:srgbClr val="FF0000"/>
            </a:solidFill>
            <a:round/>
            <a:headEnd/>
            <a:tailEnd/>
          </a:ln>
        </p:spPr>
        <p:txBody>
          <a:bodyPr/>
          <a:lstStyle/>
          <a:p>
            <a:endParaRPr lang="zh-CN" altLang="en-US"/>
          </a:p>
        </p:txBody>
      </p:sp>
      <p:sp>
        <p:nvSpPr>
          <p:cNvPr id="259138" name="Oval 66"/>
          <p:cNvSpPr>
            <a:spLocks noChangeArrowheads="1"/>
          </p:cNvSpPr>
          <p:nvPr/>
        </p:nvSpPr>
        <p:spPr bwMode="auto">
          <a:xfrm>
            <a:off x="6778625" y="2889250"/>
            <a:ext cx="395288" cy="395288"/>
          </a:xfrm>
          <a:prstGeom prst="ellipse">
            <a:avLst/>
          </a:prstGeom>
          <a:solidFill>
            <a:srgbClr val="CCFFFF"/>
          </a:solidFill>
          <a:ln w="19050">
            <a:solidFill>
              <a:srgbClr val="FF0000"/>
            </a:solidFill>
            <a:round/>
            <a:headEnd/>
            <a:tailEnd/>
          </a:ln>
        </p:spPr>
        <p:txBody>
          <a:bodyPr wrap="none" lIns="0" tIns="0" rIns="0" bIns="0" anchor="ctr" anchorCtr="1"/>
          <a:lstStyle/>
          <a:p>
            <a:pPr algn="ctr"/>
            <a:r>
              <a:rPr kumimoji="1" lang="en-US" altLang="zh-CN" sz="2400" b="1">
                <a:solidFill>
                  <a:srgbClr val="CC0000"/>
                </a:solidFill>
                <a:latin typeface="Times New Roman" pitchFamily="18" charset="0"/>
              </a:rPr>
              <a:t>D</a:t>
            </a:r>
          </a:p>
        </p:txBody>
      </p:sp>
      <p:sp>
        <p:nvSpPr>
          <p:cNvPr id="259139" name="Oval 67"/>
          <p:cNvSpPr>
            <a:spLocks noChangeArrowheads="1"/>
          </p:cNvSpPr>
          <p:nvPr/>
        </p:nvSpPr>
        <p:spPr bwMode="auto">
          <a:xfrm>
            <a:off x="6010275" y="3970338"/>
            <a:ext cx="395288" cy="395287"/>
          </a:xfrm>
          <a:prstGeom prst="ellipse">
            <a:avLst/>
          </a:prstGeom>
          <a:solidFill>
            <a:srgbClr val="CCFFFF"/>
          </a:solidFill>
          <a:ln w="19050">
            <a:solidFill>
              <a:srgbClr val="FF0000"/>
            </a:solidFill>
            <a:round/>
            <a:headEnd/>
            <a:tailEnd/>
          </a:ln>
        </p:spPr>
        <p:txBody>
          <a:bodyPr wrap="none" lIns="0" tIns="0" rIns="0" bIns="0" anchor="ctr" anchorCtr="1"/>
          <a:lstStyle/>
          <a:p>
            <a:pPr algn="ctr"/>
            <a:r>
              <a:rPr kumimoji="1" lang="en-US" altLang="zh-CN" sz="2400" b="1">
                <a:solidFill>
                  <a:srgbClr val="CC0000"/>
                </a:solidFill>
                <a:latin typeface="Times New Roman" pitchFamily="18" charset="0"/>
              </a:rPr>
              <a:t>L</a:t>
            </a:r>
          </a:p>
        </p:txBody>
      </p:sp>
      <p:sp>
        <p:nvSpPr>
          <p:cNvPr id="259140" name="Oval 68"/>
          <p:cNvSpPr>
            <a:spLocks noChangeArrowheads="1"/>
          </p:cNvSpPr>
          <p:nvPr/>
        </p:nvSpPr>
        <p:spPr bwMode="auto">
          <a:xfrm>
            <a:off x="7545388" y="3970338"/>
            <a:ext cx="395287" cy="395287"/>
          </a:xfrm>
          <a:prstGeom prst="ellipse">
            <a:avLst/>
          </a:prstGeom>
          <a:solidFill>
            <a:srgbClr val="CCFFFF"/>
          </a:solidFill>
          <a:ln w="19050">
            <a:solidFill>
              <a:srgbClr val="FF0000"/>
            </a:solidFill>
            <a:round/>
            <a:headEnd/>
            <a:tailEnd/>
          </a:ln>
        </p:spPr>
        <p:txBody>
          <a:bodyPr wrap="none" lIns="0" tIns="0" rIns="0" bIns="0" anchor="ctr" anchorCtr="1"/>
          <a:lstStyle/>
          <a:p>
            <a:pPr algn="ctr"/>
            <a:r>
              <a:rPr kumimoji="1" lang="en-US" altLang="zh-CN" sz="2400" b="1">
                <a:solidFill>
                  <a:srgbClr val="CC0000"/>
                </a:solidFill>
                <a:latin typeface="Times New Roman" pitchFamily="18" charset="0"/>
              </a:rPr>
              <a:t>R</a:t>
            </a:r>
          </a:p>
        </p:txBody>
      </p:sp>
      <p:sp>
        <p:nvSpPr>
          <p:cNvPr id="259141" name="Line 69"/>
          <p:cNvSpPr>
            <a:spLocks noChangeShapeType="1"/>
          </p:cNvSpPr>
          <p:nvPr/>
        </p:nvSpPr>
        <p:spPr bwMode="auto">
          <a:xfrm flipV="1">
            <a:off x="6308725" y="3260725"/>
            <a:ext cx="576263" cy="719138"/>
          </a:xfrm>
          <a:prstGeom prst="line">
            <a:avLst/>
          </a:prstGeom>
          <a:noFill/>
          <a:ln w="19050">
            <a:solidFill>
              <a:srgbClr val="FF0000"/>
            </a:solidFill>
            <a:round/>
            <a:headEnd/>
            <a:tailEnd/>
          </a:ln>
        </p:spPr>
        <p:txBody>
          <a:bodyPr/>
          <a:lstStyle/>
          <a:p>
            <a:endParaRPr lang="zh-CN" altLang="en-US"/>
          </a:p>
        </p:txBody>
      </p:sp>
      <p:sp>
        <p:nvSpPr>
          <p:cNvPr id="259142" name="Line 70"/>
          <p:cNvSpPr>
            <a:spLocks noChangeShapeType="1"/>
          </p:cNvSpPr>
          <p:nvPr/>
        </p:nvSpPr>
        <p:spPr bwMode="auto">
          <a:xfrm>
            <a:off x="7054850" y="3260725"/>
            <a:ext cx="576263" cy="719138"/>
          </a:xfrm>
          <a:prstGeom prst="line">
            <a:avLst/>
          </a:prstGeom>
          <a:noFill/>
          <a:ln w="19050">
            <a:solidFill>
              <a:srgbClr val="FF0000"/>
            </a:solidFill>
            <a:round/>
            <a:headEnd/>
            <a:tailEnd/>
          </a:ln>
        </p:spPr>
        <p:txBody>
          <a:bodyPr/>
          <a:lstStyle/>
          <a:p>
            <a:endParaRPr lang="zh-CN" altLang="en-US"/>
          </a:p>
        </p:txBody>
      </p:sp>
      <p:sp>
        <p:nvSpPr>
          <p:cNvPr id="259143" name="Line 71"/>
          <p:cNvSpPr>
            <a:spLocks noChangeShapeType="1"/>
          </p:cNvSpPr>
          <p:nvPr/>
        </p:nvSpPr>
        <p:spPr bwMode="auto">
          <a:xfrm flipH="1">
            <a:off x="1908175" y="3644900"/>
            <a:ext cx="288925" cy="360363"/>
          </a:xfrm>
          <a:prstGeom prst="line">
            <a:avLst/>
          </a:prstGeom>
          <a:noFill/>
          <a:ln w="12700">
            <a:solidFill>
              <a:srgbClr val="008000"/>
            </a:solidFill>
            <a:round/>
            <a:headEnd/>
            <a:tailEnd type="triangle" w="med" len="med"/>
          </a:ln>
        </p:spPr>
        <p:txBody>
          <a:bodyPr/>
          <a:lstStyle/>
          <a:p>
            <a:endParaRPr lang="zh-CN" altLang="en-US"/>
          </a:p>
        </p:txBody>
      </p:sp>
      <p:sp>
        <p:nvSpPr>
          <p:cNvPr id="259144" name="Line 72"/>
          <p:cNvSpPr>
            <a:spLocks noChangeShapeType="1"/>
          </p:cNvSpPr>
          <p:nvPr/>
        </p:nvSpPr>
        <p:spPr bwMode="auto">
          <a:xfrm>
            <a:off x="2027238" y="4221163"/>
            <a:ext cx="503237" cy="0"/>
          </a:xfrm>
          <a:prstGeom prst="line">
            <a:avLst/>
          </a:prstGeom>
          <a:noFill/>
          <a:ln w="12700">
            <a:solidFill>
              <a:srgbClr val="008000"/>
            </a:solidFill>
            <a:round/>
            <a:headEnd/>
            <a:tailEnd type="triangle" w="med" len="med"/>
          </a:ln>
        </p:spPr>
        <p:txBody>
          <a:bodyPr/>
          <a:lstStyle/>
          <a:p>
            <a:endParaRPr lang="zh-CN" altLang="en-US"/>
          </a:p>
        </p:txBody>
      </p:sp>
      <p:sp>
        <p:nvSpPr>
          <p:cNvPr id="259145" name="Line 73"/>
          <p:cNvSpPr>
            <a:spLocks noChangeShapeType="1"/>
          </p:cNvSpPr>
          <p:nvPr/>
        </p:nvSpPr>
        <p:spPr bwMode="auto">
          <a:xfrm flipH="1">
            <a:off x="4271963" y="3657600"/>
            <a:ext cx="288925" cy="360363"/>
          </a:xfrm>
          <a:prstGeom prst="line">
            <a:avLst/>
          </a:prstGeom>
          <a:noFill/>
          <a:ln w="12700">
            <a:solidFill>
              <a:srgbClr val="008000"/>
            </a:solidFill>
            <a:round/>
            <a:headEnd type="triangle" w="med" len="med"/>
            <a:tailEnd/>
          </a:ln>
        </p:spPr>
        <p:txBody>
          <a:bodyPr/>
          <a:lstStyle/>
          <a:p>
            <a:endParaRPr lang="zh-CN" altLang="en-US"/>
          </a:p>
        </p:txBody>
      </p:sp>
      <p:sp>
        <p:nvSpPr>
          <p:cNvPr id="259146" name="Line 74"/>
          <p:cNvSpPr>
            <a:spLocks noChangeShapeType="1"/>
          </p:cNvSpPr>
          <p:nvPr/>
        </p:nvSpPr>
        <p:spPr bwMode="auto">
          <a:xfrm>
            <a:off x="4668838" y="3670300"/>
            <a:ext cx="288925" cy="360363"/>
          </a:xfrm>
          <a:prstGeom prst="line">
            <a:avLst/>
          </a:prstGeom>
          <a:noFill/>
          <a:ln w="12700">
            <a:solidFill>
              <a:srgbClr val="008000"/>
            </a:solidFill>
            <a:round/>
            <a:headEnd/>
            <a:tailEnd type="triangle" w="med" len="med"/>
          </a:ln>
        </p:spPr>
        <p:txBody>
          <a:bodyPr/>
          <a:lstStyle/>
          <a:p>
            <a:endParaRPr lang="zh-CN" altLang="en-US"/>
          </a:p>
        </p:txBody>
      </p:sp>
      <p:sp>
        <p:nvSpPr>
          <p:cNvPr id="259147" name="Line 75"/>
          <p:cNvSpPr>
            <a:spLocks noChangeShapeType="1"/>
          </p:cNvSpPr>
          <p:nvPr/>
        </p:nvSpPr>
        <p:spPr bwMode="auto">
          <a:xfrm>
            <a:off x="6732588" y="4149725"/>
            <a:ext cx="503237" cy="0"/>
          </a:xfrm>
          <a:prstGeom prst="line">
            <a:avLst/>
          </a:prstGeom>
          <a:noFill/>
          <a:ln w="12700">
            <a:solidFill>
              <a:srgbClr val="008000"/>
            </a:solidFill>
            <a:round/>
            <a:headEnd/>
            <a:tailEnd type="triangle" w="med" len="med"/>
          </a:ln>
        </p:spPr>
        <p:txBody>
          <a:bodyPr/>
          <a:lstStyle/>
          <a:p>
            <a:endParaRPr lang="zh-CN" altLang="en-US"/>
          </a:p>
        </p:txBody>
      </p:sp>
      <p:sp>
        <p:nvSpPr>
          <p:cNvPr id="259148" name="Line 76"/>
          <p:cNvSpPr>
            <a:spLocks noChangeShapeType="1"/>
          </p:cNvSpPr>
          <p:nvPr/>
        </p:nvSpPr>
        <p:spPr bwMode="auto">
          <a:xfrm>
            <a:off x="7007225" y="3632200"/>
            <a:ext cx="288925" cy="360363"/>
          </a:xfrm>
          <a:prstGeom prst="line">
            <a:avLst/>
          </a:prstGeom>
          <a:noFill/>
          <a:ln w="12700">
            <a:solidFill>
              <a:srgbClr val="008000"/>
            </a:solidFill>
            <a:round/>
            <a:headEnd type="triangle" w="med" len="med"/>
            <a:tailEnd/>
          </a:ln>
        </p:spPr>
        <p:txBody>
          <a:bodyP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59128"/>
                                        </p:tgtEl>
                                        <p:attrNameLst>
                                          <p:attrName>style.visibility</p:attrName>
                                        </p:attrNameLst>
                                      </p:cBhvr>
                                      <p:to>
                                        <p:strVal val="visible"/>
                                      </p:to>
                                    </p:set>
                                    <p:animEffect transition="in" filter="wipe(up)">
                                      <p:cBhvr>
                                        <p:cTn id="7" dur="1000"/>
                                        <p:tgtEl>
                                          <p:spTgt spid="259128"/>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259118"/>
                                        </p:tgtEl>
                                        <p:attrNameLst>
                                          <p:attrName>style.visibility</p:attrName>
                                        </p:attrNameLst>
                                      </p:cBhvr>
                                      <p:to>
                                        <p:strVal val="visible"/>
                                      </p:to>
                                    </p:set>
                                    <p:animEffect transition="in" filter="wipe(left)">
                                      <p:cBhvr>
                                        <p:cTn id="11" dur="1000"/>
                                        <p:tgtEl>
                                          <p:spTgt spid="259118"/>
                                        </p:tgtEl>
                                      </p:cBhvr>
                                    </p:animEffect>
                                  </p:childTnLst>
                                </p:cTn>
                              </p:par>
                            </p:childTnLst>
                          </p:cTn>
                        </p:par>
                        <p:par>
                          <p:cTn id="12" fill="hold">
                            <p:stCondLst>
                              <p:cond delay="2000"/>
                            </p:stCondLst>
                            <p:childTnLst>
                              <p:par>
                                <p:cTn id="13" presetID="22" presetClass="entr" presetSubtype="1" fill="hold" grpId="0" nodeType="afterEffect">
                                  <p:stCondLst>
                                    <p:cond delay="0"/>
                                  </p:stCondLst>
                                  <p:childTnLst>
                                    <p:set>
                                      <p:cBhvr>
                                        <p:cTn id="14" dur="1" fill="hold">
                                          <p:stCondLst>
                                            <p:cond delay="0"/>
                                          </p:stCondLst>
                                        </p:cTn>
                                        <p:tgtEl>
                                          <p:spTgt spid="259131"/>
                                        </p:tgtEl>
                                        <p:attrNameLst>
                                          <p:attrName>style.visibility</p:attrName>
                                        </p:attrNameLst>
                                      </p:cBhvr>
                                      <p:to>
                                        <p:strVal val="visible"/>
                                      </p:to>
                                    </p:set>
                                    <p:animEffect transition="in" filter="wipe(up)">
                                      <p:cBhvr>
                                        <p:cTn id="15" dur="1000"/>
                                        <p:tgtEl>
                                          <p:spTgt spid="259131"/>
                                        </p:tgtEl>
                                      </p:cBhvr>
                                    </p:animEffect>
                                  </p:childTnLst>
                                </p:cTn>
                              </p:par>
                              <p:par>
                                <p:cTn id="16" presetID="22" presetClass="entr" presetSubtype="1" fill="hold" grpId="0" nodeType="withEffect">
                                  <p:stCondLst>
                                    <p:cond delay="0"/>
                                  </p:stCondLst>
                                  <p:childTnLst>
                                    <p:set>
                                      <p:cBhvr>
                                        <p:cTn id="17" dur="1" fill="hold">
                                          <p:stCondLst>
                                            <p:cond delay="0"/>
                                          </p:stCondLst>
                                        </p:cTn>
                                        <p:tgtEl>
                                          <p:spTgt spid="259143"/>
                                        </p:tgtEl>
                                        <p:attrNameLst>
                                          <p:attrName>style.visibility</p:attrName>
                                        </p:attrNameLst>
                                      </p:cBhvr>
                                      <p:to>
                                        <p:strVal val="visible"/>
                                      </p:to>
                                    </p:set>
                                    <p:animEffect transition="in" filter="wipe(up)">
                                      <p:cBhvr>
                                        <p:cTn id="18" dur="1000"/>
                                        <p:tgtEl>
                                          <p:spTgt spid="259143"/>
                                        </p:tgtEl>
                                      </p:cBhvr>
                                    </p:animEffect>
                                  </p:childTnLst>
                                </p:cTn>
                              </p:par>
                            </p:childTnLst>
                          </p:cTn>
                        </p:par>
                        <p:par>
                          <p:cTn id="19" fill="hold">
                            <p:stCondLst>
                              <p:cond delay="3000"/>
                            </p:stCondLst>
                            <p:childTnLst>
                              <p:par>
                                <p:cTn id="20" presetID="22" presetClass="entr" presetSubtype="1" fill="hold" grpId="0" nodeType="afterEffect">
                                  <p:stCondLst>
                                    <p:cond delay="0"/>
                                  </p:stCondLst>
                                  <p:childTnLst>
                                    <p:set>
                                      <p:cBhvr>
                                        <p:cTn id="21" dur="1" fill="hold">
                                          <p:stCondLst>
                                            <p:cond delay="0"/>
                                          </p:stCondLst>
                                        </p:cTn>
                                        <p:tgtEl>
                                          <p:spTgt spid="259129"/>
                                        </p:tgtEl>
                                        <p:attrNameLst>
                                          <p:attrName>style.visibility</p:attrName>
                                        </p:attrNameLst>
                                      </p:cBhvr>
                                      <p:to>
                                        <p:strVal val="visible"/>
                                      </p:to>
                                    </p:set>
                                    <p:animEffect transition="in" filter="wipe(up)">
                                      <p:cBhvr>
                                        <p:cTn id="22" dur="1000"/>
                                        <p:tgtEl>
                                          <p:spTgt spid="259129"/>
                                        </p:tgtEl>
                                      </p:cBhvr>
                                    </p:animEffect>
                                  </p:childTnLst>
                                </p:cTn>
                              </p:par>
                            </p:childTnLst>
                          </p:cTn>
                        </p:par>
                        <p:par>
                          <p:cTn id="23" fill="hold">
                            <p:stCondLst>
                              <p:cond delay="4000"/>
                            </p:stCondLst>
                            <p:childTnLst>
                              <p:par>
                                <p:cTn id="24" presetID="22" presetClass="entr" presetSubtype="8" fill="hold" grpId="0" nodeType="afterEffect">
                                  <p:stCondLst>
                                    <p:cond delay="0"/>
                                  </p:stCondLst>
                                  <p:childTnLst>
                                    <p:set>
                                      <p:cBhvr>
                                        <p:cTn id="25" dur="1" fill="hold">
                                          <p:stCondLst>
                                            <p:cond delay="0"/>
                                          </p:stCondLst>
                                        </p:cTn>
                                        <p:tgtEl>
                                          <p:spTgt spid="259119"/>
                                        </p:tgtEl>
                                        <p:attrNameLst>
                                          <p:attrName>style.visibility</p:attrName>
                                        </p:attrNameLst>
                                      </p:cBhvr>
                                      <p:to>
                                        <p:strVal val="visible"/>
                                      </p:to>
                                    </p:set>
                                    <p:animEffect transition="in" filter="wipe(left)">
                                      <p:cBhvr>
                                        <p:cTn id="26" dur="1000"/>
                                        <p:tgtEl>
                                          <p:spTgt spid="259119"/>
                                        </p:tgtEl>
                                      </p:cBhvr>
                                    </p:animEffect>
                                  </p:childTnLst>
                                </p:cTn>
                              </p:par>
                            </p:childTnLst>
                          </p:cTn>
                        </p:par>
                        <p:par>
                          <p:cTn id="27" fill="hold">
                            <p:stCondLst>
                              <p:cond delay="5000"/>
                            </p:stCondLst>
                            <p:childTnLst>
                              <p:par>
                                <p:cTn id="28" presetID="22" presetClass="entr" presetSubtype="1" fill="hold" grpId="0" nodeType="afterEffect">
                                  <p:stCondLst>
                                    <p:cond delay="0"/>
                                  </p:stCondLst>
                                  <p:childTnLst>
                                    <p:set>
                                      <p:cBhvr>
                                        <p:cTn id="29" dur="1" fill="hold">
                                          <p:stCondLst>
                                            <p:cond delay="0"/>
                                          </p:stCondLst>
                                        </p:cTn>
                                        <p:tgtEl>
                                          <p:spTgt spid="259132"/>
                                        </p:tgtEl>
                                        <p:attrNameLst>
                                          <p:attrName>style.visibility</p:attrName>
                                        </p:attrNameLst>
                                      </p:cBhvr>
                                      <p:to>
                                        <p:strVal val="visible"/>
                                      </p:to>
                                    </p:set>
                                    <p:animEffect transition="in" filter="wipe(up)">
                                      <p:cBhvr>
                                        <p:cTn id="30" dur="1000"/>
                                        <p:tgtEl>
                                          <p:spTgt spid="259132"/>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259144"/>
                                        </p:tgtEl>
                                        <p:attrNameLst>
                                          <p:attrName>style.visibility</p:attrName>
                                        </p:attrNameLst>
                                      </p:cBhvr>
                                      <p:to>
                                        <p:strVal val="visible"/>
                                      </p:to>
                                    </p:set>
                                    <p:animEffect transition="in" filter="wipe(left)">
                                      <p:cBhvr>
                                        <p:cTn id="33" dur="1000"/>
                                        <p:tgtEl>
                                          <p:spTgt spid="259144"/>
                                        </p:tgtEl>
                                      </p:cBhvr>
                                    </p:animEffect>
                                  </p:childTnLst>
                                </p:cTn>
                              </p:par>
                            </p:childTnLst>
                          </p:cTn>
                        </p:par>
                        <p:par>
                          <p:cTn id="34" fill="hold">
                            <p:stCondLst>
                              <p:cond delay="6000"/>
                            </p:stCondLst>
                            <p:childTnLst>
                              <p:par>
                                <p:cTn id="35" presetID="22" presetClass="entr" presetSubtype="1" fill="hold" grpId="0" nodeType="afterEffect">
                                  <p:stCondLst>
                                    <p:cond delay="0"/>
                                  </p:stCondLst>
                                  <p:childTnLst>
                                    <p:set>
                                      <p:cBhvr>
                                        <p:cTn id="36" dur="1" fill="hold">
                                          <p:stCondLst>
                                            <p:cond delay="0"/>
                                          </p:stCondLst>
                                        </p:cTn>
                                        <p:tgtEl>
                                          <p:spTgt spid="259130"/>
                                        </p:tgtEl>
                                        <p:attrNameLst>
                                          <p:attrName>style.visibility</p:attrName>
                                        </p:attrNameLst>
                                      </p:cBhvr>
                                      <p:to>
                                        <p:strVal val="visible"/>
                                      </p:to>
                                    </p:set>
                                    <p:animEffect transition="in" filter="wipe(up)">
                                      <p:cBhvr>
                                        <p:cTn id="37" dur="1000"/>
                                        <p:tgtEl>
                                          <p:spTgt spid="259130"/>
                                        </p:tgtEl>
                                      </p:cBhvr>
                                    </p:animEffect>
                                  </p:childTnLst>
                                </p:cTn>
                              </p:par>
                            </p:childTnLst>
                          </p:cTn>
                        </p:par>
                        <p:par>
                          <p:cTn id="38" fill="hold">
                            <p:stCondLst>
                              <p:cond delay="7000"/>
                            </p:stCondLst>
                            <p:childTnLst>
                              <p:par>
                                <p:cTn id="39" presetID="22" presetClass="entr" presetSubtype="8" fill="hold" grpId="0" nodeType="afterEffect">
                                  <p:stCondLst>
                                    <p:cond delay="0"/>
                                  </p:stCondLst>
                                  <p:childTnLst>
                                    <p:set>
                                      <p:cBhvr>
                                        <p:cTn id="40" dur="1" fill="hold">
                                          <p:stCondLst>
                                            <p:cond delay="0"/>
                                          </p:stCondLst>
                                        </p:cTn>
                                        <p:tgtEl>
                                          <p:spTgt spid="259120"/>
                                        </p:tgtEl>
                                        <p:attrNameLst>
                                          <p:attrName>style.visibility</p:attrName>
                                        </p:attrNameLst>
                                      </p:cBhvr>
                                      <p:to>
                                        <p:strVal val="visible"/>
                                      </p:to>
                                    </p:set>
                                    <p:animEffect transition="in" filter="wipe(left)">
                                      <p:cBhvr>
                                        <p:cTn id="41" dur="1000"/>
                                        <p:tgtEl>
                                          <p:spTgt spid="259120"/>
                                        </p:tgtEl>
                                      </p:cBhvr>
                                    </p:animEffect>
                                  </p:childTnLst>
                                </p:cTn>
                              </p:par>
                            </p:childTnLst>
                          </p:cTn>
                        </p:par>
                        <p:par>
                          <p:cTn id="42" fill="hold">
                            <p:stCondLst>
                              <p:cond delay="8000"/>
                            </p:stCondLst>
                            <p:childTnLst>
                              <p:par>
                                <p:cTn id="43" presetID="1" presetClass="entr" presetSubtype="0" fill="hold" grpId="0" nodeType="afterEffect">
                                  <p:stCondLst>
                                    <p:cond delay="0"/>
                                  </p:stCondLst>
                                  <p:childTnLst>
                                    <p:set>
                                      <p:cBhvr>
                                        <p:cTn id="44" dur="1" fill="hold">
                                          <p:stCondLst>
                                            <p:cond delay="0"/>
                                          </p:stCondLst>
                                        </p:cTn>
                                        <p:tgtEl>
                                          <p:spTgt spid="25910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59110"/>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5910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5911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59109"/>
                                        </p:tgtEl>
                                        <p:attrNameLst>
                                          <p:attrName>style.visibility</p:attrName>
                                        </p:attrNameLst>
                                      </p:cBhvr>
                                      <p:to>
                                        <p:strVal val="visible"/>
                                      </p:to>
                                    </p:set>
                                  </p:childTnLst>
                                </p:cTn>
                              </p:par>
                            </p:childTnLst>
                          </p:cTn>
                        </p:par>
                        <p:par>
                          <p:cTn id="53" fill="hold">
                            <p:stCondLst>
                              <p:cond delay="8000"/>
                            </p:stCondLst>
                            <p:childTnLst>
                              <p:par>
                                <p:cTn id="54" presetID="22" presetClass="entr" presetSubtype="4" fill="hold" grpId="0" nodeType="afterEffect">
                                  <p:stCondLst>
                                    <p:cond delay="1000"/>
                                  </p:stCondLst>
                                  <p:childTnLst>
                                    <p:set>
                                      <p:cBhvr>
                                        <p:cTn id="55" dur="1" fill="hold">
                                          <p:stCondLst>
                                            <p:cond delay="0"/>
                                          </p:stCondLst>
                                        </p:cTn>
                                        <p:tgtEl>
                                          <p:spTgt spid="259134"/>
                                        </p:tgtEl>
                                        <p:attrNameLst>
                                          <p:attrName>style.visibility</p:attrName>
                                        </p:attrNameLst>
                                      </p:cBhvr>
                                      <p:to>
                                        <p:strVal val="visible"/>
                                      </p:to>
                                    </p:set>
                                    <p:animEffect transition="in" filter="wipe(down)">
                                      <p:cBhvr>
                                        <p:cTn id="56" dur="1000"/>
                                        <p:tgtEl>
                                          <p:spTgt spid="259134"/>
                                        </p:tgtEl>
                                      </p:cBhvr>
                                    </p:animEffect>
                                  </p:childTnLst>
                                </p:cTn>
                              </p:par>
                            </p:childTnLst>
                          </p:cTn>
                        </p:par>
                        <p:par>
                          <p:cTn id="57" fill="hold">
                            <p:stCondLst>
                              <p:cond delay="10000"/>
                            </p:stCondLst>
                            <p:childTnLst>
                              <p:par>
                                <p:cTn id="58" presetID="22" presetClass="entr" presetSubtype="8" fill="hold" grpId="0" nodeType="afterEffect">
                                  <p:stCondLst>
                                    <p:cond delay="0"/>
                                  </p:stCondLst>
                                  <p:childTnLst>
                                    <p:set>
                                      <p:cBhvr>
                                        <p:cTn id="59" dur="1" fill="hold">
                                          <p:stCondLst>
                                            <p:cond delay="0"/>
                                          </p:stCondLst>
                                        </p:cTn>
                                        <p:tgtEl>
                                          <p:spTgt spid="259121"/>
                                        </p:tgtEl>
                                        <p:attrNameLst>
                                          <p:attrName>style.visibility</p:attrName>
                                        </p:attrNameLst>
                                      </p:cBhvr>
                                      <p:to>
                                        <p:strVal val="visible"/>
                                      </p:to>
                                    </p:set>
                                    <p:animEffect transition="in" filter="wipe(left)">
                                      <p:cBhvr>
                                        <p:cTn id="60" dur="1000"/>
                                        <p:tgtEl>
                                          <p:spTgt spid="259121"/>
                                        </p:tgtEl>
                                      </p:cBhvr>
                                    </p:animEffect>
                                  </p:childTnLst>
                                </p:cTn>
                              </p:par>
                            </p:childTnLst>
                          </p:cTn>
                        </p:par>
                        <p:par>
                          <p:cTn id="61" fill="hold">
                            <p:stCondLst>
                              <p:cond delay="11000"/>
                            </p:stCondLst>
                            <p:childTnLst>
                              <p:par>
                                <p:cTn id="62" presetID="22" presetClass="entr" presetSubtype="4" fill="hold" grpId="0" nodeType="afterEffect">
                                  <p:stCondLst>
                                    <p:cond delay="0"/>
                                  </p:stCondLst>
                                  <p:childTnLst>
                                    <p:set>
                                      <p:cBhvr>
                                        <p:cTn id="63" dur="1" fill="hold">
                                          <p:stCondLst>
                                            <p:cond delay="0"/>
                                          </p:stCondLst>
                                        </p:cTn>
                                        <p:tgtEl>
                                          <p:spTgt spid="259136"/>
                                        </p:tgtEl>
                                        <p:attrNameLst>
                                          <p:attrName>style.visibility</p:attrName>
                                        </p:attrNameLst>
                                      </p:cBhvr>
                                      <p:to>
                                        <p:strVal val="visible"/>
                                      </p:to>
                                    </p:set>
                                    <p:animEffect transition="in" filter="wipe(down)">
                                      <p:cBhvr>
                                        <p:cTn id="64" dur="1000"/>
                                        <p:tgtEl>
                                          <p:spTgt spid="259136"/>
                                        </p:tgtEl>
                                      </p:cBhvr>
                                    </p:animEffect>
                                  </p:childTnLst>
                                </p:cTn>
                              </p:par>
                              <p:par>
                                <p:cTn id="65" presetID="22" presetClass="entr" presetSubtype="4" fill="hold" grpId="0" nodeType="withEffect">
                                  <p:stCondLst>
                                    <p:cond delay="0"/>
                                  </p:stCondLst>
                                  <p:childTnLst>
                                    <p:set>
                                      <p:cBhvr>
                                        <p:cTn id="66" dur="1" fill="hold">
                                          <p:stCondLst>
                                            <p:cond delay="0"/>
                                          </p:stCondLst>
                                        </p:cTn>
                                        <p:tgtEl>
                                          <p:spTgt spid="259145"/>
                                        </p:tgtEl>
                                        <p:attrNameLst>
                                          <p:attrName>style.visibility</p:attrName>
                                        </p:attrNameLst>
                                      </p:cBhvr>
                                      <p:to>
                                        <p:strVal val="visible"/>
                                      </p:to>
                                    </p:set>
                                    <p:animEffect transition="in" filter="wipe(down)">
                                      <p:cBhvr>
                                        <p:cTn id="67" dur="1000"/>
                                        <p:tgtEl>
                                          <p:spTgt spid="259145"/>
                                        </p:tgtEl>
                                      </p:cBhvr>
                                    </p:animEffect>
                                  </p:childTnLst>
                                </p:cTn>
                              </p:par>
                            </p:childTnLst>
                          </p:cTn>
                        </p:par>
                        <p:par>
                          <p:cTn id="68" fill="hold">
                            <p:stCondLst>
                              <p:cond delay="12000"/>
                            </p:stCondLst>
                            <p:childTnLst>
                              <p:par>
                                <p:cTn id="69" presetID="22" presetClass="entr" presetSubtype="4" fill="hold" grpId="0" nodeType="afterEffect">
                                  <p:stCondLst>
                                    <p:cond delay="0"/>
                                  </p:stCondLst>
                                  <p:childTnLst>
                                    <p:set>
                                      <p:cBhvr>
                                        <p:cTn id="70" dur="1" fill="hold">
                                          <p:stCondLst>
                                            <p:cond delay="0"/>
                                          </p:stCondLst>
                                        </p:cTn>
                                        <p:tgtEl>
                                          <p:spTgt spid="259133"/>
                                        </p:tgtEl>
                                        <p:attrNameLst>
                                          <p:attrName>style.visibility</p:attrName>
                                        </p:attrNameLst>
                                      </p:cBhvr>
                                      <p:to>
                                        <p:strVal val="visible"/>
                                      </p:to>
                                    </p:set>
                                    <p:animEffect transition="in" filter="wipe(down)">
                                      <p:cBhvr>
                                        <p:cTn id="71" dur="500"/>
                                        <p:tgtEl>
                                          <p:spTgt spid="259133"/>
                                        </p:tgtEl>
                                      </p:cBhvr>
                                    </p:animEffect>
                                  </p:childTnLst>
                                </p:cTn>
                              </p:par>
                            </p:childTnLst>
                          </p:cTn>
                        </p:par>
                        <p:par>
                          <p:cTn id="72" fill="hold">
                            <p:stCondLst>
                              <p:cond delay="12500"/>
                            </p:stCondLst>
                            <p:childTnLst>
                              <p:par>
                                <p:cTn id="73" presetID="22" presetClass="entr" presetSubtype="8" fill="hold" grpId="0" nodeType="afterEffect">
                                  <p:stCondLst>
                                    <p:cond delay="0"/>
                                  </p:stCondLst>
                                  <p:childTnLst>
                                    <p:set>
                                      <p:cBhvr>
                                        <p:cTn id="74" dur="1" fill="hold">
                                          <p:stCondLst>
                                            <p:cond delay="0"/>
                                          </p:stCondLst>
                                        </p:cTn>
                                        <p:tgtEl>
                                          <p:spTgt spid="259122"/>
                                        </p:tgtEl>
                                        <p:attrNameLst>
                                          <p:attrName>style.visibility</p:attrName>
                                        </p:attrNameLst>
                                      </p:cBhvr>
                                      <p:to>
                                        <p:strVal val="visible"/>
                                      </p:to>
                                    </p:set>
                                    <p:animEffect transition="in" filter="wipe(left)">
                                      <p:cBhvr>
                                        <p:cTn id="75" dur="500"/>
                                        <p:tgtEl>
                                          <p:spTgt spid="259122"/>
                                        </p:tgtEl>
                                      </p:cBhvr>
                                    </p:animEffect>
                                  </p:childTnLst>
                                </p:cTn>
                              </p:par>
                            </p:childTnLst>
                          </p:cTn>
                        </p:par>
                        <p:par>
                          <p:cTn id="76" fill="hold">
                            <p:stCondLst>
                              <p:cond delay="13000"/>
                            </p:stCondLst>
                            <p:childTnLst>
                              <p:par>
                                <p:cTn id="77" presetID="22" presetClass="entr" presetSubtype="1" fill="hold" grpId="0" nodeType="afterEffect">
                                  <p:stCondLst>
                                    <p:cond delay="0"/>
                                  </p:stCondLst>
                                  <p:childTnLst>
                                    <p:set>
                                      <p:cBhvr>
                                        <p:cTn id="78" dur="1" fill="hold">
                                          <p:stCondLst>
                                            <p:cond delay="0"/>
                                          </p:stCondLst>
                                        </p:cTn>
                                        <p:tgtEl>
                                          <p:spTgt spid="259137"/>
                                        </p:tgtEl>
                                        <p:attrNameLst>
                                          <p:attrName>style.visibility</p:attrName>
                                        </p:attrNameLst>
                                      </p:cBhvr>
                                      <p:to>
                                        <p:strVal val="visible"/>
                                      </p:to>
                                    </p:set>
                                    <p:animEffect transition="in" filter="wipe(up)">
                                      <p:cBhvr>
                                        <p:cTn id="79" dur="500"/>
                                        <p:tgtEl>
                                          <p:spTgt spid="259137"/>
                                        </p:tgtEl>
                                      </p:cBhvr>
                                    </p:animEffect>
                                  </p:childTnLst>
                                </p:cTn>
                              </p:par>
                              <p:par>
                                <p:cTn id="80" presetID="22" presetClass="entr" presetSubtype="1" fill="hold" grpId="0" nodeType="withEffect">
                                  <p:stCondLst>
                                    <p:cond delay="0"/>
                                  </p:stCondLst>
                                  <p:childTnLst>
                                    <p:set>
                                      <p:cBhvr>
                                        <p:cTn id="81" dur="1" fill="hold">
                                          <p:stCondLst>
                                            <p:cond delay="0"/>
                                          </p:stCondLst>
                                        </p:cTn>
                                        <p:tgtEl>
                                          <p:spTgt spid="259146"/>
                                        </p:tgtEl>
                                        <p:attrNameLst>
                                          <p:attrName>style.visibility</p:attrName>
                                        </p:attrNameLst>
                                      </p:cBhvr>
                                      <p:to>
                                        <p:strVal val="visible"/>
                                      </p:to>
                                    </p:set>
                                    <p:animEffect transition="in" filter="wipe(up)">
                                      <p:cBhvr>
                                        <p:cTn id="82" dur="500"/>
                                        <p:tgtEl>
                                          <p:spTgt spid="259146"/>
                                        </p:tgtEl>
                                      </p:cBhvr>
                                    </p:animEffect>
                                  </p:childTnLst>
                                </p:cTn>
                              </p:par>
                            </p:childTnLst>
                          </p:cTn>
                        </p:par>
                        <p:par>
                          <p:cTn id="83" fill="hold">
                            <p:stCondLst>
                              <p:cond delay="13500"/>
                            </p:stCondLst>
                            <p:childTnLst>
                              <p:par>
                                <p:cTn id="84" presetID="22" presetClass="entr" presetSubtype="1" fill="hold" grpId="0" nodeType="afterEffect">
                                  <p:stCondLst>
                                    <p:cond delay="0"/>
                                  </p:stCondLst>
                                  <p:childTnLst>
                                    <p:set>
                                      <p:cBhvr>
                                        <p:cTn id="85" dur="1" fill="hold">
                                          <p:stCondLst>
                                            <p:cond delay="0"/>
                                          </p:stCondLst>
                                        </p:cTn>
                                        <p:tgtEl>
                                          <p:spTgt spid="259135"/>
                                        </p:tgtEl>
                                        <p:attrNameLst>
                                          <p:attrName>style.visibility</p:attrName>
                                        </p:attrNameLst>
                                      </p:cBhvr>
                                      <p:to>
                                        <p:strVal val="visible"/>
                                      </p:to>
                                    </p:set>
                                    <p:animEffect transition="in" filter="wipe(up)">
                                      <p:cBhvr>
                                        <p:cTn id="86" dur="500"/>
                                        <p:tgtEl>
                                          <p:spTgt spid="259135"/>
                                        </p:tgtEl>
                                      </p:cBhvr>
                                    </p:animEffect>
                                  </p:childTnLst>
                                </p:cTn>
                              </p:par>
                            </p:childTnLst>
                          </p:cTn>
                        </p:par>
                        <p:par>
                          <p:cTn id="87" fill="hold">
                            <p:stCondLst>
                              <p:cond delay="14000"/>
                            </p:stCondLst>
                            <p:childTnLst>
                              <p:par>
                                <p:cTn id="88" presetID="22" presetClass="entr" presetSubtype="8" fill="hold" grpId="0" nodeType="afterEffect">
                                  <p:stCondLst>
                                    <p:cond delay="0"/>
                                  </p:stCondLst>
                                  <p:childTnLst>
                                    <p:set>
                                      <p:cBhvr>
                                        <p:cTn id="89" dur="1" fill="hold">
                                          <p:stCondLst>
                                            <p:cond delay="0"/>
                                          </p:stCondLst>
                                        </p:cTn>
                                        <p:tgtEl>
                                          <p:spTgt spid="259123"/>
                                        </p:tgtEl>
                                        <p:attrNameLst>
                                          <p:attrName>style.visibility</p:attrName>
                                        </p:attrNameLst>
                                      </p:cBhvr>
                                      <p:to>
                                        <p:strVal val="visible"/>
                                      </p:to>
                                    </p:set>
                                    <p:animEffect transition="in" filter="wipe(left)">
                                      <p:cBhvr>
                                        <p:cTn id="90" dur="500"/>
                                        <p:tgtEl>
                                          <p:spTgt spid="259123"/>
                                        </p:tgtEl>
                                      </p:cBhvr>
                                    </p:animEffect>
                                  </p:childTnLst>
                                </p:cTn>
                              </p:par>
                            </p:childTnLst>
                          </p:cTn>
                        </p:par>
                        <p:par>
                          <p:cTn id="91" fill="hold">
                            <p:stCondLst>
                              <p:cond delay="14500"/>
                            </p:stCondLst>
                            <p:childTnLst>
                              <p:par>
                                <p:cTn id="92" presetID="1" presetClass="entr" presetSubtype="0" fill="hold" grpId="0" nodeType="afterEffect">
                                  <p:stCondLst>
                                    <p:cond delay="0"/>
                                  </p:stCondLst>
                                  <p:childTnLst>
                                    <p:set>
                                      <p:cBhvr>
                                        <p:cTn id="93" dur="1" fill="hold">
                                          <p:stCondLst>
                                            <p:cond delay="0"/>
                                          </p:stCondLst>
                                        </p:cTn>
                                        <p:tgtEl>
                                          <p:spTgt spid="259112"/>
                                        </p:tgtEl>
                                        <p:attrNameLst>
                                          <p:attrName>style.visibility</p:attrName>
                                        </p:attrNameLst>
                                      </p:cBhvr>
                                      <p:to>
                                        <p:strVal val="visible"/>
                                      </p:to>
                                    </p:set>
                                  </p:childTnLst>
                                </p:cTn>
                              </p:par>
                              <p:par>
                                <p:cTn id="94" presetID="1" presetClass="entr" presetSubtype="0" fill="hold" grpId="0" nodeType="withEffect">
                                  <p:stCondLst>
                                    <p:cond delay="0"/>
                                  </p:stCondLst>
                                  <p:childTnLst>
                                    <p:set>
                                      <p:cBhvr>
                                        <p:cTn id="95" dur="1" fill="hold">
                                          <p:stCondLst>
                                            <p:cond delay="0"/>
                                          </p:stCondLst>
                                        </p:cTn>
                                        <p:tgtEl>
                                          <p:spTgt spid="259115"/>
                                        </p:tgtEl>
                                        <p:attrNameLst>
                                          <p:attrName>style.visibility</p:attrName>
                                        </p:attrNameLst>
                                      </p:cBhvr>
                                      <p:to>
                                        <p:strVal val="visible"/>
                                      </p:to>
                                    </p:set>
                                  </p:childTnLst>
                                </p:cTn>
                              </p:par>
                              <p:par>
                                <p:cTn id="96" presetID="1" presetClass="entr" presetSubtype="0" fill="hold" grpId="0" nodeType="withEffect">
                                  <p:stCondLst>
                                    <p:cond delay="0"/>
                                  </p:stCondLst>
                                  <p:childTnLst>
                                    <p:set>
                                      <p:cBhvr>
                                        <p:cTn id="97" dur="1" fill="hold">
                                          <p:stCondLst>
                                            <p:cond delay="0"/>
                                          </p:stCondLst>
                                        </p:cTn>
                                        <p:tgtEl>
                                          <p:spTgt spid="259116"/>
                                        </p:tgtEl>
                                        <p:attrNameLst>
                                          <p:attrName>style.visibility</p:attrName>
                                        </p:attrNameLst>
                                      </p:cBhvr>
                                      <p:to>
                                        <p:strVal val="visible"/>
                                      </p:to>
                                    </p:set>
                                  </p:childTnLst>
                                </p:cTn>
                              </p:par>
                              <p:par>
                                <p:cTn id="98" presetID="1" presetClass="entr" presetSubtype="0" fill="hold" grpId="0" nodeType="withEffect">
                                  <p:stCondLst>
                                    <p:cond delay="0"/>
                                  </p:stCondLst>
                                  <p:childTnLst>
                                    <p:set>
                                      <p:cBhvr>
                                        <p:cTn id="99" dur="1" fill="hold">
                                          <p:stCondLst>
                                            <p:cond delay="0"/>
                                          </p:stCondLst>
                                        </p:cTn>
                                        <p:tgtEl>
                                          <p:spTgt spid="259113"/>
                                        </p:tgtEl>
                                        <p:attrNameLst>
                                          <p:attrName>style.visibility</p:attrName>
                                        </p:attrNameLst>
                                      </p:cBhvr>
                                      <p:to>
                                        <p:strVal val="visible"/>
                                      </p:to>
                                    </p:set>
                                  </p:childTnLst>
                                </p:cTn>
                              </p:par>
                              <p:par>
                                <p:cTn id="100" presetID="1" presetClass="entr" presetSubtype="0" fill="hold" grpId="0" nodeType="withEffect">
                                  <p:stCondLst>
                                    <p:cond delay="0"/>
                                  </p:stCondLst>
                                  <p:childTnLst>
                                    <p:set>
                                      <p:cBhvr>
                                        <p:cTn id="101" dur="1" fill="hold">
                                          <p:stCondLst>
                                            <p:cond delay="0"/>
                                          </p:stCondLst>
                                        </p:cTn>
                                        <p:tgtEl>
                                          <p:spTgt spid="259114"/>
                                        </p:tgtEl>
                                        <p:attrNameLst>
                                          <p:attrName>style.visibility</p:attrName>
                                        </p:attrNameLst>
                                      </p:cBhvr>
                                      <p:to>
                                        <p:strVal val="visible"/>
                                      </p:to>
                                    </p:set>
                                  </p:childTnLst>
                                </p:cTn>
                              </p:par>
                            </p:childTnLst>
                          </p:cTn>
                        </p:par>
                        <p:par>
                          <p:cTn id="102" fill="hold">
                            <p:stCondLst>
                              <p:cond delay="14500"/>
                            </p:stCondLst>
                            <p:childTnLst>
                              <p:par>
                                <p:cTn id="103" presetID="22" presetClass="entr" presetSubtype="8" fill="hold" grpId="0" nodeType="afterEffect">
                                  <p:stCondLst>
                                    <p:cond delay="0"/>
                                  </p:stCondLst>
                                  <p:childTnLst>
                                    <p:set>
                                      <p:cBhvr>
                                        <p:cTn id="104" dur="1" fill="hold">
                                          <p:stCondLst>
                                            <p:cond delay="0"/>
                                          </p:stCondLst>
                                        </p:cTn>
                                        <p:tgtEl>
                                          <p:spTgt spid="259139"/>
                                        </p:tgtEl>
                                        <p:attrNameLst>
                                          <p:attrName>style.visibility</p:attrName>
                                        </p:attrNameLst>
                                      </p:cBhvr>
                                      <p:to>
                                        <p:strVal val="visible"/>
                                      </p:to>
                                    </p:set>
                                    <p:animEffect transition="in" filter="wipe(left)">
                                      <p:cBhvr>
                                        <p:cTn id="105" dur="500"/>
                                        <p:tgtEl>
                                          <p:spTgt spid="259139"/>
                                        </p:tgtEl>
                                      </p:cBhvr>
                                    </p:animEffect>
                                  </p:childTnLst>
                                </p:cTn>
                              </p:par>
                            </p:childTnLst>
                          </p:cTn>
                        </p:par>
                        <p:par>
                          <p:cTn id="106" fill="hold">
                            <p:stCondLst>
                              <p:cond delay="15000"/>
                            </p:stCondLst>
                            <p:childTnLst>
                              <p:par>
                                <p:cTn id="107" presetID="22" presetClass="entr" presetSubtype="8" fill="hold" grpId="0" nodeType="afterEffect">
                                  <p:stCondLst>
                                    <p:cond delay="0"/>
                                  </p:stCondLst>
                                  <p:childTnLst>
                                    <p:set>
                                      <p:cBhvr>
                                        <p:cTn id="108" dur="1" fill="hold">
                                          <p:stCondLst>
                                            <p:cond delay="0"/>
                                          </p:stCondLst>
                                        </p:cTn>
                                        <p:tgtEl>
                                          <p:spTgt spid="259124"/>
                                        </p:tgtEl>
                                        <p:attrNameLst>
                                          <p:attrName>style.visibility</p:attrName>
                                        </p:attrNameLst>
                                      </p:cBhvr>
                                      <p:to>
                                        <p:strVal val="visible"/>
                                      </p:to>
                                    </p:set>
                                    <p:animEffect transition="in" filter="wipe(left)">
                                      <p:cBhvr>
                                        <p:cTn id="109" dur="500"/>
                                        <p:tgtEl>
                                          <p:spTgt spid="259124"/>
                                        </p:tgtEl>
                                      </p:cBhvr>
                                    </p:animEffect>
                                  </p:childTnLst>
                                </p:cTn>
                              </p:par>
                              <p:par>
                                <p:cTn id="110" presetID="22" presetClass="entr" presetSubtype="8" fill="hold" grpId="0" nodeType="withEffect">
                                  <p:stCondLst>
                                    <p:cond delay="0"/>
                                  </p:stCondLst>
                                  <p:childTnLst>
                                    <p:set>
                                      <p:cBhvr>
                                        <p:cTn id="111" dur="1" fill="hold">
                                          <p:stCondLst>
                                            <p:cond delay="0"/>
                                          </p:stCondLst>
                                        </p:cTn>
                                        <p:tgtEl>
                                          <p:spTgt spid="259147"/>
                                        </p:tgtEl>
                                        <p:attrNameLst>
                                          <p:attrName>style.visibility</p:attrName>
                                        </p:attrNameLst>
                                      </p:cBhvr>
                                      <p:to>
                                        <p:strVal val="visible"/>
                                      </p:to>
                                    </p:set>
                                    <p:animEffect transition="in" filter="wipe(left)">
                                      <p:cBhvr>
                                        <p:cTn id="112" dur="500"/>
                                        <p:tgtEl>
                                          <p:spTgt spid="259147"/>
                                        </p:tgtEl>
                                      </p:cBhvr>
                                    </p:animEffect>
                                  </p:childTnLst>
                                </p:cTn>
                              </p:par>
                            </p:childTnLst>
                          </p:cTn>
                        </p:par>
                        <p:par>
                          <p:cTn id="113" fill="hold">
                            <p:stCondLst>
                              <p:cond delay="15500"/>
                            </p:stCondLst>
                            <p:childTnLst>
                              <p:par>
                                <p:cTn id="114" presetID="22" presetClass="entr" presetSubtype="4" fill="hold" grpId="0" nodeType="afterEffect">
                                  <p:stCondLst>
                                    <p:cond delay="0"/>
                                  </p:stCondLst>
                                  <p:childTnLst>
                                    <p:set>
                                      <p:cBhvr>
                                        <p:cTn id="115" dur="1" fill="hold">
                                          <p:stCondLst>
                                            <p:cond delay="0"/>
                                          </p:stCondLst>
                                        </p:cTn>
                                        <p:tgtEl>
                                          <p:spTgt spid="259140"/>
                                        </p:tgtEl>
                                        <p:attrNameLst>
                                          <p:attrName>style.visibility</p:attrName>
                                        </p:attrNameLst>
                                      </p:cBhvr>
                                      <p:to>
                                        <p:strVal val="visible"/>
                                      </p:to>
                                    </p:set>
                                    <p:animEffect transition="in" filter="wipe(down)">
                                      <p:cBhvr>
                                        <p:cTn id="116" dur="500"/>
                                        <p:tgtEl>
                                          <p:spTgt spid="259140"/>
                                        </p:tgtEl>
                                      </p:cBhvr>
                                    </p:animEffect>
                                  </p:childTnLst>
                                </p:cTn>
                              </p:par>
                            </p:childTnLst>
                          </p:cTn>
                        </p:par>
                        <p:par>
                          <p:cTn id="117" fill="hold">
                            <p:stCondLst>
                              <p:cond delay="16000"/>
                            </p:stCondLst>
                            <p:childTnLst>
                              <p:par>
                                <p:cTn id="118" presetID="22" presetClass="entr" presetSubtype="8" fill="hold" grpId="0" nodeType="afterEffect">
                                  <p:stCondLst>
                                    <p:cond delay="0"/>
                                  </p:stCondLst>
                                  <p:childTnLst>
                                    <p:set>
                                      <p:cBhvr>
                                        <p:cTn id="119" dur="1" fill="hold">
                                          <p:stCondLst>
                                            <p:cond delay="0"/>
                                          </p:stCondLst>
                                        </p:cTn>
                                        <p:tgtEl>
                                          <p:spTgt spid="259125"/>
                                        </p:tgtEl>
                                        <p:attrNameLst>
                                          <p:attrName>style.visibility</p:attrName>
                                        </p:attrNameLst>
                                      </p:cBhvr>
                                      <p:to>
                                        <p:strVal val="visible"/>
                                      </p:to>
                                    </p:set>
                                    <p:animEffect transition="in" filter="wipe(left)">
                                      <p:cBhvr>
                                        <p:cTn id="120" dur="500"/>
                                        <p:tgtEl>
                                          <p:spTgt spid="259125"/>
                                        </p:tgtEl>
                                      </p:cBhvr>
                                    </p:animEffect>
                                  </p:childTnLst>
                                </p:cTn>
                              </p:par>
                            </p:childTnLst>
                          </p:cTn>
                        </p:par>
                        <p:par>
                          <p:cTn id="121" fill="hold">
                            <p:stCondLst>
                              <p:cond delay="16500"/>
                            </p:stCondLst>
                            <p:childTnLst>
                              <p:par>
                                <p:cTn id="122" presetID="22" presetClass="entr" presetSubtype="4" fill="hold" grpId="0" nodeType="afterEffect">
                                  <p:stCondLst>
                                    <p:cond delay="0"/>
                                  </p:stCondLst>
                                  <p:childTnLst>
                                    <p:set>
                                      <p:cBhvr>
                                        <p:cTn id="123" dur="1" fill="hold">
                                          <p:stCondLst>
                                            <p:cond delay="0"/>
                                          </p:stCondLst>
                                        </p:cTn>
                                        <p:tgtEl>
                                          <p:spTgt spid="259142"/>
                                        </p:tgtEl>
                                        <p:attrNameLst>
                                          <p:attrName>style.visibility</p:attrName>
                                        </p:attrNameLst>
                                      </p:cBhvr>
                                      <p:to>
                                        <p:strVal val="visible"/>
                                      </p:to>
                                    </p:set>
                                    <p:animEffect transition="in" filter="wipe(down)">
                                      <p:cBhvr>
                                        <p:cTn id="124" dur="500"/>
                                        <p:tgtEl>
                                          <p:spTgt spid="259142"/>
                                        </p:tgtEl>
                                      </p:cBhvr>
                                    </p:animEffect>
                                  </p:childTnLst>
                                </p:cTn>
                              </p:par>
                              <p:par>
                                <p:cTn id="125" presetID="22" presetClass="entr" presetSubtype="8" fill="hold" grpId="0" nodeType="withEffect">
                                  <p:stCondLst>
                                    <p:cond delay="0"/>
                                  </p:stCondLst>
                                  <p:childTnLst>
                                    <p:set>
                                      <p:cBhvr>
                                        <p:cTn id="126" dur="1" fill="hold">
                                          <p:stCondLst>
                                            <p:cond delay="0"/>
                                          </p:stCondLst>
                                        </p:cTn>
                                        <p:tgtEl>
                                          <p:spTgt spid="259141"/>
                                        </p:tgtEl>
                                        <p:attrNameLst>
                                          <p:attrName>style.visibility</p:attrName>
                                        </p:attrNameLst>
                                      </p:cBhvr>
                                      <p:to>
                                        <p:strVal val="visible"/>
                                      </p:to>
                                    </p:set>
                                    <p:animEffect transition="in" filter="wipe(left)">
                                      <p:cBhvr>
                                        <p:cTn id="127" dur="500"/>
                                        <p:tgtEl>
                                          <p:spTgt spid="259141"/>
                                        </p:tgtEl>
                                      </p:cBhvr>
                                    </p:animEffect>
                                  </p:childTnLst>
                                </p:cTn>
                              </p:par>
                              <p:par>
                                <p:cTn id="128" presetID="22" presetClass="entr" presetSubtype="4" fill="hold" grpId="0" nodeType="withEffect">
                                  <p:stCondLst>
                                    <p:cond delay="0"/>
                                  </p:stCondLst>
                                  <p:childTnLst>
                                    <p:set>
                                      <p:cBhvr>
                                        <p:cTn id="129" dur="1" fill="hold">
                                          <p:stCondLst>
                                            <p:cond delay="0"/>
                                          </p:stCondLst>
                                        </p:cTn>
                                        <p:tgtEl>
                                          <p:spTgt spid="259148"/>
                                        </p:tgtEl>
                                        <p:attrNameLst>
                                          <p:attrName>style.visibility</p:attrName>
                                        </p:attrNameLst>
                                      </p:cBhvr>
                                      <p:to>
                                        <p:strVal val="visible"/>
                                      </p:to>
                                    </p:set>
                                    <p:animEffect transition="in" filter="wipe(down)">
                                      <p:cBhvr>
                                        <p:cTn id="130" dur="500"/>
                                        <p:tgtEl>
                                          <p:spTgt spid="259148"/>
                                        </p:tgtEl>
                                      </p:cBhvr>
                                    </p:animEffect>
                                  </p:childTnLst>
                                </p:cTn>
                              </p:par>
                            </p:childTnLst>
                          </p:cTn>
                        </p:par>
                        <p:par>
                          <p:cTn id="131" fill="hold">
                            <p:stCondLst>
                              <p:cond delay="17000"/>
                            </p:stCondLst>
                            <p:childTnLst>
                              <p:par>
                                <p:cTn id="132" presetID="22" presetClass="entr" presetSubtype="4" fill="hold" grpId="0" nodeType="afterEffect">
                                  <p:stCondLst>
                                    <p:cond delay="0"/>
                                  </p:stCondLst>
                                  <p:childTnLst>
                                    <p:set>
                                      <p:cBhvr>
                                        <p:cTn id="133" dur="1" fill="hold">
                                          <p:stCondLst>
                                            <p:cond delay="0"/>
                                          </p:stCondLst>
                                        </p:cTn>
                                        <p:tgtEl>
                                          <p:spTgt spid="259138"/>
                                        </p:tgtEl>
                                        <p:attrNameLst>
                                          <p:attrName>style.visibility</p:attrName>
                                        </p:attrNameLst>
                                      </p:cBhvr>
                                      <p:to>
                                        <p:strVal val="visible"/>
                                      </p:to>
                                    </p:set>
                                    <p:animEffect transition="in" filter="wipe(down)">
                                      <p:cBhvr>
                                        <p:cTn id="134" dur="500"/>
                                        <p:tgtEl>
                                          <p:spTgt spid="259138"/>
                                        </p:tgtEl>
                                      </p:cBhvr>
                                    </p:animEffect>
                                  </p:childTnLst>
                                </p:cTn>
                              </p:par>
                            </p:childTnLst>
                          </p:cTn>
                        </p:par>
                        <p:par>
                          <p:cTn id="135" fill="hold">
                            <p:stCondLst>
                              <p:cond delay="17500"/>
                            </p:stCondLst>
                            <p:childTnLst>
                              <p:par>
                                <p:cTn id="136" presetID="22" presetClass="entr" presetSubtype="8" fill="hold" grpId="0" nodeType="afterEffect">
                                  <p:stCondLst>
                                    <p:cond delay="0"/>
                                  </p:stCondLst>
                                  <p:childTnLst>
                                    <p:set>
                                      <p:cBhvr>
                                        <p:cTn id="137" dur="1" fill="hold">
                                          <p:stCondLst>
                                            <p:cond delay="0"/>
                                          </p:stCondLst>
                                        </p:cTn>
                                        <p:tgtEl>
                                          <p:spTgt spid="259126"/>
                                        </p:tgtEl>
                                        <p:attrNameLst>
                                          <p:attrName>style.visibility</p:attrName>
                                        </p:attrNameLst>
                                      </p:cBhvr>
                                      <p:to>
                                        <p:strVal val="visible"/>
                                      </p:to>
                                    </p:set>
                                    <p:animEffect transition="in" filter="wipe(left)">
                                      <p:cBhvr>
                                        <p:cTn id="138" dur="500"/>
                                        <p:tgtEl>
                                          <p:spTgt spid="2591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9107" grpId="0" animBg="1"/>
      <p:bldP spid="259108" grpId="0" animBg="1"/>
      <p:bldP spid="259109" grpId="0" animBg="1"/>
      <p:bldP spid="259110" grpId="0" animBg="1"/>
      <p:bldP spid="259111" grpId="0" animBg="1"/>
      <p:bldP spid="259112" grpId="0" animBg="1"/>
      <p:bldP spid="259113" grpId="0" animBg="1"/>
      <p:bldP spid="259114" grpId="0" animBg="1"/>
      <p:bldP spid="259115" grpId="0" animBg="1"/>
      <p:bldP spid="259116" grpId="0" animBg="1"/>
      <p:bldP spid="259118" grpId="0" animBg="1"/>
      <p:bldP spid="259119" grpId="0" animBg="1"/>
      <p:bldP spid="259120" grpId="0" animBg="1"/>
      <p:bldP spid="259121" grpId="0" animBg="1"/>
      <p:bldP spid="259122" grpId="0" animBg="1"/>
      <p:bldP spid="259123" grpId="0" animBg="1"/>
      <p:bldP spid="259124" grpId="0" animBg="1"/>
      <p:bldP spid="259125" grpId="0" animBg="1"/>
      <p:bldP spid="259126" grpId="0" animBg="1"/>
      <p:bldP spid="259128" grpId="0" animBg="1"/>
      <p:bldP spid="259129" grpId="0" animBg="1"/>
      <p:bldP spid="259130" grpId="0" animBg="1"/>
      <p:bldP spid="259131" grpId="0" animBg="1"/>
      <p:bldP spid="259132" grpId="0" animBg="1"/>
      <p:bldP spid="259133" grpId="0" animBg="1"/>
      <p:bldP spid="259134" grpId="0" animBg="1"/>
      <p:bldP spid="259135" grpId="0" animBg="1"/>
      <p:bldP spid="259136" grpId="0" animBg="1"/>
      <p:bldP spid="259137" grpId="0" animBg="1"/>
      <p:bldP spid="259138" grpId="0" animBg="1"/>
      <p:bldP spid="259139" grpId="0" animBg="1"/>
      <p:bldP spid="259140" grpId="0" animBg="1"/>
      <p:bldP spid="259141" grpId="0" animBg="1"/>
      <p:bldP spid="259142" grpId="0" animBg="1"/>
      <p:bldP spid="259143" grpId="0" animBg="1"/>
      <p:bldP spid="259144" grpId="0" animBg="1"/>
      <p:bldP spid="259145" grpId="0" animBg="1"/>
      <p:bldP spid="259146" grpId="0" animBg="1"/>
      <p:bldP spid="259147" grpId="0" animBg="1"/>
      <p:bldP spid="259148"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1000125" y="274638"/>
            <a:ext cx="7215188" cy="1143000"/>
          </a:xfrm>
        </p:spPr>
        <p:txBody>
          <a:bodyPr/>
          <a:lstStyle/>
          <a:p>
            <a:pPr eaLnBrk="1" hangingPunct="1"/>
            <a:r>
              <a:rPr lang="zh-CN" altLang="en-US" smtClean="0"/>
              <a:t>二叉树遍历</a:t>
            </a:r>
          </a:p>
        </p:txBody>
      </p:sp>
      <p:sp>
        <p:nvSpPr>
          <p:cNvPr id="52227" name="Rectangle 3"/>
          <p:cNvSpPr>
            <a:spLocks noGrp="1" noChangeArrowheads="1"/>
          </p:cNvSpPr>
          <p:nvPr>
            <p:ph idx="1"/>
          </p:nvPr>
        </p:nvSpPr>
        <p:spPr>
          <a:xfrm>
            <a:off x="1000125" y="1600200"/>
            <a:ext cx="7215188" cy="4525963"/>
          </a:xfrm>
        </p:spPr>
        <p:txBody>
          <a:bodyPr/>
          <a:lstStyle/>
          <a:p>
            <a:pPr marL="542925" indent="-542925" eaLnBrk="1" hangingPunct="1">
              <a:buFont typeface="Wingdings" pitchFamily="2" charset="2"/>
              <a:buNone/>
            </a:pPr>
            <a:r>
              <a:rPr lang="en-US" altLang="zh-CN" dirty="0" smtClean="0">
                <a:solidFill>
                  <a:srgbClr val="006600"/>
                </a:solidFill>
                <a:sym typeface="Wingdings" pitchFamily="2" charset="2"/>
              </a:rPr>
              <a:t> </a:t>
            </a:r>
            <a:r>
              <a:rPr lang="zh-CN" altLang="en-US" dirty="0" smtClean="0"/>
              <a:t>遍历二叉树共有六种方案：</a:t>
            </a:r>
          </a:p>
          <a:p>
            <a:pPr marL="542925" indent="-542925" eaLnBrk="1" hangingPunct="1">
              <a:buFont typeface="Wingdings" pitchFamily="2" charset="2"/>
              <a:buNone/>
            </a:pPr>
            <a:r>
              <a:rPr lang="zh-CN" altLang="en-US" dirty="0" smtClean="0"/>
              <a:t>	</a:t>
            </a:r>
            <a:r>
              <a:rPr lang="en-US" altLang="zh-CN" dirty="0" smtClean="0"/>
              <a:t>DLR</a:t>
            </a:r>
            <a:r>
              <a:rPr lang="zh-CN" altLang="en-US" dirty="0" smtClean="0"/>
              <a:t>，</a:t>
            </a:r>
            <a:r>
              <a:rPr lang="en-US" altLang="zh-CN" dirty="0" smtClean="0"/>
              <a:t>LDR</a:t>
            </a:r>
            <a:r>
              <a:rPr lang="zh-CN" altLang="en-US" dirty="0" smtClean="0"/>
              <a:t>，</a:t>
            </a:r>
            <a:r>
              <a:rPr lang="en-US" altLang="zh-CN" dirty="0" smtClean="0"/>
              <a:t>LRD </a:t>
            </a:r>
            <a:r>
              <a:rPr lang="en-US" altLang="zh-CN" dirty="0" smtClean="0">
                <a:solidFill>
                  <a:srgbClr val="006600"/>
                </a:solidFill>
              </a:rPr>
              <a:t>——L</a:t>
            </a:r>
            <a:r>
              <a:rPr lang="zh-CN" altLang="en-US" dirty="0" smtClean="0">
                <a:solidFill>
                  <a:srgbClr val="006600"/>
                </a:solidFill>
              </a:rPr>
              <a:t>先于</a:t>
            </a:r>
            <a:r>
              <a:rPr lang="en-US" altLang="zh-CN" dirty="0" smtClean="0">
                <a:solidFill>
                  <a:srgbClr val="006600"/>
                </a:solidFill>
              </a:rPr>
              <a:t>R</a:t>
            </a:r>
          </a:p>
          <a:p>
            <a:pPr marL="542925" indent="-542925" eaLnBrk="1" hangingPunct="1">
              <a:buFont typeface="Wingdings" pitchFamily="2" charset="2"/>
              <a:buNone/>
            </a:pPr>
            <a:r>
              <a:rPr lang="en-US" altLang="zh-CN" dirty="0" smtClean="0"/>
              <a:t>	DRL</a:t>
            </a:r>
            <a:r>
              <a:rPr lang="zh-CN" altLang="en-US" dirty="0" smtClean="0"/>
              <a:t>，</a:t>
            </a:r>
            <a:r>
              <a:rPr lang="en-US" altLang="zh-CN" dirty="0" smtClean="0"/>
              <a:t>RDL</a:t>
            </a:r>
            <a:r>
              <a:rPr lang="zh-CN" altLang="en-US" dirty="0" smtClean="0"/>
              <a:t>，</a:t>
            </a:r>
            <a:r>
              <a:rPr lang="en-US" altLang="zh-CN" dirty="0" smtClean="0"/>
              <a:t>RLD </a:t>
            </a:r>
            <a:r>
              <a:rPr lang="en-US" altLang="zh-CN" dirty="0" smtClean="0">
                <a:solidFill>
                  <a:srgbClr val="006600"/>
                </a:solidFill>
              </a:rPr>
              <a:t>——R</a:t>
            </a:r>
            <a:r>
              <a:rPr lang="zh-CN" altLang="en-US" dirty="0" smtClean="0">
                <a:solidFill>
                  <a:srgbClr val="006600"/>
                </a:solidFill>
              </a:rPr>
              <a:t>先于</a:t>
            </a:r>
            <a:r>
              <a:rPr lang="en-US" altLang="zh-CN" dirty="0" smtClean="0">
                <a:solidFill>
                  <a:srgbClr val="006600"/>
                </a:solidFill>
              </a:rPr>
              <a:t>L</a:t>
            </a:r>
          </a:p>
          <a:p>
            <a:pPr marL="542925" indent="-542925" eaLnBrk="1" hangingPunct="1">
              <a:buFont typeface="Wingdings" pitchFamily="2" charset="2"/>
              <a:buNone/>
            </a:pPr>
            <a:endParaRPr lang="en-US" altLang="zh-CN" dirty="0" smtClean="0">
              <a:sym typeface="Wingdings" pitchFamily="2" charset="2"/>
            </a:endParaRPr>
          </a:p>
          <a:p>
            <a:pPr marL="542925" indent="-542925" eaLnBrk="1" hangingPunct="1">
              <a:buFont typeface="Wingdings" pitchFamily="2" charset="2"/>
              <a:buNone/>
            </a:pPr>
            <a:r>
              <a:rPr lang="en-US" altLang="zh-CN" dirty="0" smtClean="0">
                <a:solidFill>
                  <a:srgbClr val="006600"/>
                </a:solidFill>
                <a:sym typeface="Wingdings" pitchFamily="2" charset="2"/>
              </a:rPr>
              <a:t> </a:t>
            </a:r>
            <a:r>
              <a:rPr lang="zh-CN" altLang="en-US" dirty="0" smtClean="0"/>
              <a:t>常用三种：</a:t>
            </a:r>
            <a:r>
              <a:rPr lang="en-US" altLang="zh-CN" dirty="0" smtClean="0">
                <a:solidFill>
                  <a:srgbClr val="3333FF"/>
                </a:solidFill>
              </a:rPr>
              <a:t>DLR</a:t>
            </a:r>
            <a:r>
              <a:rPr lang="zh-CN" altLang="en-US" dirty="0" smtClean="0">
                <a:solidFill>
                  <a:srgbClr val="3333FF"/>
                </a:solidFill>
              </a:rPr>
              <a:t>，</a:t>
            </a:r>
            <a:r>
              <a:rPr lang="en-US" altLang="zh-CN" dirty="0" smtClean="0">
                <a:solidFill>
                  <a:srgbClr val="3333FF"/>
                </a:solidFill>
              </a:rPr>
              <a:t>LDR</a:t>
            </a:r>
            <a:r>
              <a:rPr lang="zh-CN" altLang="en-US" dirty="0" smtClean="0">
                <a:solidFill>
                  <a:srgbClr val="3333FF"/>
                </a:solidFill>
              </a:rPr>
              <a:t>，</a:t>
            </a:r>
            <a:r>
              <a:rPr lang="en-US" altLang="zh-CN" dirty="0" smtClean="0">
                <a:solidFill>
                  <a:srgbClr val="3333FF"/>
                </a:solidFill>
              </a:rPr>
              <a:t>LRD</a:t>
            </a:r>
            <a:r>
              <a:rPr lang="zh-CN" altLang="en-US" dirty="0" smtClean="0">
                <a:solidFill>
                  <a:srgbClr val="3333FF"/>
                </a:solidFill>
              </a:rPr>
              <a:t>。</a:t>
            </a:r>
          </a:p>
        </p:txBody>
      </p:sp>
      <p:sp>
        <p:nvSpPr>
          <p:cNvPr id="52228" name="灯片编号占位符 6"/>
          <p:cNvSpPr>
            <a:spLocks noGrp="1"/>
          </p:cNvSpPr>
          <p:nvPr>
            <p:ph type="sldNum" sz="quarter" idx="10"/>
          </p:nvPr>
        </p:nvSpPr>
        <p:spPr>
          <a:noFill/>
        </p:spPr>
        <p:txBody>
          <a:bodyPr/>
          <a:lstStyle/>
          <a:p>
            <a:fld id="{1176F232-9319-4BE9-8489-0F8DCC55AF66}" type="slidenum">
              <a:rPr lang="zh-CN" altLang="en-US" smtClean="0"/>
              <a:pPr/>
              <a:t>54</a:t>
            </a:fld>
            <a:endParaRPr lang="en-US" altLang="zh-CN" smtClean="0"/>
          </a:p>
        </p:txBody>
      </p:sp>
    </p:spTree>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1000125" y="274638"/>
            <a:ext cx="7215188" cy="1143000"/>
          </a:xfrm>
        </p:spPr>
        <p:txBody>
          <a:bodyPr/>
          <a:lstStyle/>
          <a:p>
            <a:pPr eaLnBrk="1" hangingPunct="1"/>
            <a:r>
              <a:rPr lang="zh-CN" altLang="en-US" smtClean="0"/>
              <a:t>遍历二叉树的基本操作</a:t>
            </a:r>
          </a:p>
        </p:txBody>
      </p:sp>
      <p:sp>
        <p:nvSpPr>
          <p:cNvPr id="53252" name="Rectangle 3"/>
          <p:cNvSpPr>
            <a:spLocks noGrp="1" noChangeArrowheads="1"/>
          </p:cNvSpPr>
          <p:nvPr>
            <p:ph idx="1"/>
          </p:nvPr>
        </p:nvSpPr>
        <p:spPr>
          <a:xfrm>
            <a:off x="1000125" y="1600200"/>
            <a:ext cx="7215188" cy="4525963"/>
          </a:xfrm>
        </p:spPr>
        <p:txBody>
          <a:bodyPr/>
          <a:lstStyle/>
          <a:p>
            <a:pPr eaLnBrk="1" hangingPunct="1"/>
            <a:r>
              <a:rPr lang="en-US" altLang="zh-CN" smtClean="0"/>
              <a:t> </a:t>
            </a:r>
            <a:r>
              <a:rPr lang="en-US" altLang="zh-CN" smtClean="0">
                <a:solidFill>
                  <a:srgbClr val="0000FF"/>
                </a:solidFill>
              </a:rPr>
              <a:t>(DLR)</a:t>
            </a:r>
            <a:r>
              <a:rPr lang="zh-CN" altLang="en-US" smtClean="0"/>
              <a:t>先序遍历二叉树的操作定义：</a:t>
            </a:r>
            <a:endParaRPr lang="en-US" altLang="zh-CN" smtClean="0"/>
          </a:p>
          <a:p>
            <a:pPr eaLnBrk="1" hangingPunct="1">
              <a:buFont typeface="Wingdings" pitchFamily="2" charset="2"/>
              <a:buNone/>
            </a:pPr>
            <a:r>
              <a:rPr lang="zh-CN" altLang="en-US" smtClean="0"/>
              <a:t>　若二叉树为空，则空操作；否则</a:t>
            </a:r>
          </a:p>
          <a:p>
            <a:pPr eaLnBrk="1" hangingPunct="1">
              <a:buFont typeface="Wingdings" pitchFamily="2" charset="2"/>
              <a:buNone/>
            </a:pPr>
            <a:r>
              <a:rPr lang="zh-CN" altLang="en-US" smtClean="0"/>
              <a:t>	</a:t>
            </a:r>
            <a:r>
              <a:rPr lang="en-US" altLang="zh-CN" smtClean="0">
                <a:solidFill>
                  <a:srgbClr val="008000"/>
                </a:solidFill>
              </a:rPr>
              <a:t>(1)</a:t>
            </a:r>
            <a:r>
              <a:rPr lang="zh-CN" altLang="en-US" smtClean="0"/>
              <a:t>访问根结点；</a:t>
            </a:r>
          </a:p>
          <a:p>
            <a:pPr eaLnBrk="1" hangingPunct="1">
              <a:buFont typeface="Wingdings" pitchFamily="2" charset="2"/>
              <a:buNone/>
            </a:pPr>
            <a:r>
              <a:rPr lang="zh-CN" altLang="en-US" smtClean="0"/>
              <a:t>	</a:t>
            </a:r>
            <a:r>
              <a:rPr lang="en-US" altLang="zh-CN" smtClean="0">
                <a:solidFill>
                  <a:srgbClr val="008000"/>
                </a:solidFill>
              </a:rPr>
              <a:t>(2)</a:t>
            </a:r>
            <a:r>
              <a:rPr lang="zh-CN" altLang="en-US" smtClean="0"/>
              <a:t>先序遍历左子树；</a:t>
            </a:r>
          </a:p>
          <a:p>
            <a:pPr eaLnBrk="1" hangingPunct="1">
              <a:buFont typeface="Wingdings" pitchFamily="2" charset="2"/>
              <a:buNone/>
            </a:pPr>
            <a:r>
              <a:rPr lang="zh-CN" altLang="en-US" smtClean="0"/>
              <a:t>	</a:t>
            </a:r>
            <a:r>
              <a:rPr lang="en-US" altLang="zh-CN" smtClean="0">
                <a:solidFill>
                  <a:srgbClr val="008000"/>
                </a:solidFill>
              </a:rPr>
              <a:t>(3)</a:t>
            </a:r>
            <a:r>
              <a:rPr lang="zh-CN" altLang="en-US" smtClean="0"/>
              <a:t>先序遍历右子树。</a:t>
            </a:r>
            <a:endParaRPr lang="en-US" altLang="zh-CN" smtClean="0"/>
          </a:p>
          <a:p>
            <a:pPr eaLnBrk="1" hangingPunct="1">
              <a:buFont typeface="Wingdings" pitchFamily="2" charset="2"/>
              <a:buNone/>
            </a:pPr>
            <a:endParaRPr lang="en-US" altLang="zh-CN" sz="1800" b="0" smtClean="0">
              <a:solidFill>
                <a:srgbClr val="006600"/>
              </a:solidFill>
            </a:endParaRPr>
          </a:p>
          <a:p>
            <a:pPr eaLnBrk="1" hangingPunct="1">
              <a:buFont typeface="Wingdings" pitchFamily="2" charset="2"/>
              <a:buNone/>
            </a:pPr>
            <a:r>
              <a:rPr lang="en-US" altLang="zh-CN" sz="1800" b="0" smtClean="0">
                <a:solidFill>
                  <a:srgbClr val="006600"/>
                </a:solidFill>
              </a:rPr>
              <a:t>	&lt;PreOrder&gt;</a:t>
            </a:r>
          </a:p>
        </p:txBody>
      </p:sp>
      <p:sp>
        <p:nvSpPr>
          <p:cNvPr id="2" name="灯片编号占位符 18"/>
          <p:cNvSpPr>
            <a:spLocks noGrp="1"/>
          </p:cNvSpPr>
          <p:nvPr>
            <p:ph type="sldNum" sz="quarter" idx="10"/>
          </p:nvPr>
        </p:nvSpPr>
        <p:spPr>
          <a:noFill/>
        </p:spPr>
        <p:txBody>
          <a:bodyPr/>
          <a:lstStyle/>
          <a:p>
            <a:fld id="{CA08E3E5-61B6-4C07-8231-E6A2AC76D22A}" type="slidenum">
              <a:rPr lang="zh-CN" altLang="en-US" smtClean="0"/>
              <a:pPr/>
              <a:t>55</a:t>
            </a:fld>
            <a:endParaRPr lang="en-US" altLang="zh-CN" smtClean="0"/>
          </a:p>
        </p:txBody>
      </p:sp>
      <p:sp>
        <p:nvSpPr>
          <p:cNvPr id="53253" name="Oval 6"/>
          <p:cNvSpPr>
            <a:spLocks noChangeArrowheads="1"/>
          </p:cNvSpPr>
          <p:nvPr/>
        </p:nvSpPr>
        <p:spPr bwMode="auto">
          <a:xfrm>
            <a:off x="6432550" y="3536950"/>
            <a:ext cx="395288" cy="395288"/>
          </a:xfrm>
          <a:prstGeom prst="ellipse">
            <a:avLst/>
          </a:prstGeom>
          <a:noFill/>
          <a:ln w="12700">
            <a:solidFill>
              <a:schemeClr val="tx1"/>
            </a:solidFill>
            <a:round/>
            <a:headEnd/>
            <a:tailEnd/>
          </a:ln>
        </p:spPr>
        <p:txBody>
          <a:bodyPr wrap="none" lIns="0" tIns="0" rIns="0" bIns="0" anchor="ctr" anchorCtr="1"/>
          <a:lstStyle/>
          <a:p>
            <a:pPr algn="ctr"/>
            <a:r>
              <a:rPr kumimoji="1" lang="en-US" altLang="zh-CN" sz="2400" b="1">
                <a:latin typeface="Times New Roman" pitchFamily="18" charset="0"/>
              </a:rPr>
              <a:t>D</a:t>
            </a:r>
          </a:p>
        </p:txBody>
      </p:sp>
      <p:sp>
        <p:nvSpPr>
          <p:cNvPr id="53254" name="Oval 7"/>
          <p:cNvSpPr>
            <a:spLocks noChangeArrowheads="1"/>
          </p:cNvSpPr>
          <p:nvPr/>
        </p:nvSpPr>
        <p:spPr bwMode="auto">
          <a:xfrm>
            <a:off x="5664200" y="4618038"/>
            <a:ext cx="395288" cy="395287"/>
          </a:xfrm>
          <a:prstGeom prst="ellipse">
            <a:avLst/>
          </a:prstGeom>
          <a:noFill/>
          <a:ln w="12700">
            <a:solidFill>
              <a:schemeClr val="tx1"/>
            </a:solidFill>
            <a:round/>
            <a:headEnd/>
            <a:tailEnd/>
          </a:ln>
        </p:spPr>
        <p:txBody>
          <a:bodyPr wrap="none" lIns="0" tIns="0" rIns="0" bIns="0" anchor="ctr" anchorCtr="1"/>
          <a:lstStyle/>
          <a:p>
            <a:pPr algn="ctr"/>
            <a:r>
              <a:rPr kumimoji="1" lang="en-US" altLang="zh-CN" sz="2400" b="1">
                <a:latin typeface="Times New Roman" pitchFamily="18" charset="0"/>
              </a:rPr>
              <a:t>L</a:t>
            </a:r>
          </a:p>
        </p:txBody>
      </p:sp>
      <p:sp>
        <p:nvSpPr>
          <p:cNvPr id="53255" name="Oval 8"/>
          <p:cNvSpPr>
            <a:spLocks noChangeArrowheads="1"/>
          </p:cNvSpPr>
          <p:nvPr/>
        </p:nvSpPr>
        <p:spPr bwMode="auto">
          <a:xfrm>
            <a:off x="7199313" y="4618038"/>
            <a:ext cx="395287" cy="395287"/>
          </a:xfrm>
          <a:prstGeom prst="ellipse">
            <a:avLst/>
          </a:prstGeom>
          <a:noFill/>
          <a:ln w="12700">
            <a:solidFill>
              <a:schemeClr val="tx1"/>
            </a:solidFill>
            <a:round/>
            <a:headEnd/>
            <a:tailEnd/>
          </a:ln>
        </p:spPr>
        <p:txBody>
          <a:bodyPr wrap="none" lIns="0" tIns="0" rIns="0" bIns="0" anchor="ctr" anchorCtr="1"/>
          <a:lstStyle/>
          <a:p>
            <a:pPr algn="ctr"/>
            <a:r>
              <a:rPr kumimoji="1" lang="en-US" altLang="zh-CN" sz="2400" b="1">
                <a:latin typeface="Times New Roman" pitchFamily="18" charset="0"/>
              </a:rPr>
              <a:t>R</a:t>
            </a:r>
          </a:p>
        </p:txBody>
      </p:sp>
      <p:sp>
        <p:nvSpPr>
          <p:cNvPr id="53256" name="Line 19"/>
          <p:cNvSpPr>
            <a:spLocks noChangeShapeType="1"/>
          </p:cNvSpPr>
          <p:nvPr/>
        </p:nvSpPr>
        <p:spPr bwMode="auto">
          <a:xfrm flipV="1">
            <a:off x="5962650" y="3908425"/>
            <a:ext cx="576263" cy="719138"/>
          </a:xfrm>
          <a:prstGeom prst="line">
            <a:avLst/>
          </a:prstGeom>
          <a:noFill/>
          <a:ln w="12700">
            <a:solidFill>
              <a:schemeClr val="tx1"/>
            </a:solidFill>
            <a:round/>
            <a:headEnd/>
            <a:tailEnd/>
          </a:ln>
        </p:spPr>
        <p:txBody>
          <a:bodyPr/>
          <a:lstStyle/>
          <a:p>
            <a:endParaRPr lang="zh-CN" altLang="en-US"/>
          </a:p>
        </p:txBody>
      </p:sp>
      <p:sp>
        <p:nvSpPr>
          <p:cNvPr id="53257" name="Line 33"/>
          <p:cNvSpPr>
            <a:spLocks noChangeShapeType="1"/>
          </p:cNvSpPr>
          <p:nvPr/>
        </p:nvSpPr>
        <p:spPr bwMode="auto">
          <a:xfrm>
            <a:off x="6708775" y="3908425"/>
            <a:ext cx="576263" cy="719138"/>
          </a:xfrm>
          <a:prstGeom prst="line">
            <a:avLst/>
          </a:prstGeom>
          <a:noFill/>
          <a:ln w="12700">
            <a:solidFill>
              <a:schemeClr val="tx1"/>
            </a:solidFill>
            <a:round/>
            <a:headEnd/>
            <a:tailEnd/>
          </a:ln>
        </p:spPr>
        <p:txBody>
          <a:bodyPr/>
          <a:lstStyle/>
          <a:p>
            <a:endParaRPr lang="zh-CN" altLang="en-US"/>
          </a:p>
        </p:txBody>
      </p:sp>
      <p:sp>
        <p:nvSpPr>
          <p:cNvPr id="259128" name="Oval 56"/>
          <p:cNvSpPr>
            <a:spLocks noChangeArrowheads="1"/>
          </p:cNvSpPr>
          <p:nvPr/>
        </p:nvSpPr>
        <p:spPr bwMode="auto">
          <a:xfrm>
            <a:off x="6434138" y="3536950"/>
            <a:ext cx="395287" cy="395288"/>
          </a:xfrm>
          <a:prstGeom prst="ellipse">
            <a:avLst/>
          </a:prstGeom>
          <a:solidFill>
            <a:srgbClr val="CCFFFF"/>
          </a:solidFill>
          <a:ln w="19050">
            <a:solidFill>
              <a:srgbClr val="FF0000"/>
            </a:solidFill>
            <a:round/>
            <a:headEnd/>
            <a:tailEnd/>
          </a:ln>
        </p:spPr>
        <p:txBody>
          <a:bodyPr wrap="none" lIns="0" tIns="0" rIns="0" bIns="0" anchor="ctr" anchorCtr="1"/>
          <a:lstStyle/>
          <a:p>
            <a:pPr algn="ctr"/>
            <a:r>
              <a:rPr kumimoji="1" lang="en-US" altLang="zh-CN" sz="2400" b="1">
                <a:solidFill>
                  <a:srgbClr val="CC0000"/>
                </a:solidFill>
                <a:latin typeface="Times New Roman" pitchFamily="18" charset="0"/>
              </a:rPr>
              <a:t>D</a:t>
            </a:r>
          </a:p>
        </p:txBody>
      </p:sp>
      <p:sp>
        <p:nvSpPr>
          <p:cNvPr id="259129" name="Oval 57"/>
          <p:cNvSpPr>
            <a:spLocks noChangeArrowheads="1"/>
          </p:cNvSpPr>
          <p:nvPr/>
        </p:nvSpPr>
        <p:spPr bwMode="auto">
          <a:xfrm>
            <a:off x="5665788" y="4618038"/>
            <a:ext cx="395287" cy="395287"/>
          </a:xfrm>
          <a:prstGeom prst="ellipse">
            <a:avLst/>
          </a:prstGeom>
          <a:solidFill>
            <a:srgbClr val="CCFFFF"/>
          </a:solidFill>
          <a:ln w="19050">
            <a:solidFill>
              <a:srgbClr val="FF0000"/>
            </a:solidFill>
            <a:round/>
            <a:headEnd/>
            <a:tailEnd/>
          </a:ln>
        </p:spPr>
        <p:txBody>
          <a:bodyPr wrap="none" lIns="0" tIns="0" rIns="0" bIns="0" anchor="ctr" anchorCtr="1"/>
          <a:lstStyle/>
          <a:p>
            <a:pPr algn="ctr"/>
            <a:r>
              <a:rPr kumimoji="1" lang="en-US" altLang="zh-CN" sz="2400" b="1">
                <a:solidFill>
                  <a:srgbClr val="CC0000"/>
                </a:solidFill>
                <a:latin typeface="Times New Roman" pitchFamily="18" charset="0"/>
              </a:rPr>
              <a:t>L</a:t>
            </a:r>
          </a:p>
        </p:txBody>
      </p:sp>
      <p:sp>
        <p:nvSpPr>
          <p:cNvPr id="259130" name="Oval 58"/>
          <p:cNvSpPr>
            <a:spLocks noChangeArrowheads="1"/>
          </p:cNvSpPr>
          <p:nvPr/>
        </p:nvSpPr>
        <p:spPr bwMode="auto">
          <a:xfrm>
            <a:off x="7200900" y="4618038"/>
            <a:ext cx="395288" cy="395287"/>
          </a:xfrm>
          <a:prstGeom prst="ellipse">
            <a:avLst/>
          </a:prstGeom>
          <a:solidFill>
            <a:srgbClr val="CCFFFF"/>
          </a:solidFill>
          <a:ln w="19050">
            <a:solidFill>
              <a:srgbClr val="FF0000"/>
            </a:solidFill>
            <a:round/>
            <a:headEnd/>
            <a:tailEnd/>
          </a:ln>
        </p:spPr>
        <p:txBody>
          <a:bodyPr wrap="none" lIns="0" tIns="0" rIns="0" bIns="0" anchor="ctr" anchorCtr="1"/>
          <a:lstStyle/>
          <a:p>
            <a:pPr algn="ctr"/>
            <a:r>
              <a:rPr kumimoji="1" lang="en-US" altLang="zh-CN" sz="2400" b="1">
                <a:solidFill>
                  <a:srgbClr val="CC0000"/>
                </a:solidFill>
                <a:latin typeface="Times New Roman" pitchFamily="18" charset="0"/>
              </a:rPr>
              <a:t>R</a:t>
            </a:r>
          </a:p>
        </p:txBody>
      </p:sp>
      <p:sp>
        <p:nvSpPr>
          <p:cNvPr id="259131" name="Line 59"/>
          <p:cNvSpPr>
            <a:spLocks noChangeShapeType="1"/>
          </p:cNvSpPr>
          <p:nvPr/>
        </p:nvSpPr>
        <p:spPr bwMode="auto">
          <a:xfrm flipV="1">
            <a:off x="5964238" y="3908425"/>
            <a:ext cx="576262" cy="719138"/>
          </a:xfrm>
          <a:prstGeom prst="line">
            <a:avLst/>
          </a:prstGeom>
          <a:noFill/>
          <a:ln w="19050">
            <a:solidFill>
              <a:srgbClr val="FF0000"/>
            </a:solidFill>
            <a:round/>
            <a:headEnd/>
            <a:tailEnd/>
          </a:ln>
        </p:spPr>
        <p:txBody>
          <a:bodyPr/>
          <a:lstStyle/>
          <a:p>
            <a:endParaRPr lang="zh-CN" altLang="en-US"/>
          </a:p>
        </p:txBody>
      </p:sp>
      <p:sp>
        <p:nvSpPr>
          <p:cNvPr id="259132" name="Line 60"/>
          <p:cNvSpPr>
            <a:spLocks noChangeShapeType="1"/>
          </p:cNvSpPr>
          <p:nvPr/>
        </p:nvSpPr>
        <p:spPr bwMode="auto">
          <a:xfrm>
            <a:off x="6710363" y="3908425"/>
            <a:ext cx="576262" cy="719138"/>
          </a:xfrm>
          <a:prstGeom prst="line">
            <a:avLst/>
          </a:prstGeom>
          <a:noFill/>
          <a:ln w="19050">
            <a:solidFill>
              <a:srgbClr val="FF0000"/>
            </a:solidFill>
            <a:round/>
            <a:headEnd/>
            <a:tailEnd/>
          </a:ln>
        </p:spPr>
        <p:txBody>
          <a:bodyPr/>
          <a:lstStyle/>
          <a:p>
            <a:endParaRPr lang="zh-CN" altLang="en-US"/>
          </a:p>
        </p:txBody>
      </p:sp>
      <p:sp>
        <p:nvSpPr>
          <p:cNvPr id="259143" name="Line 71"/>
          <p:cNvSpPr>
            <a:spLocks noChangeShapeType="1"/>
          </p:cNvSpPr>
          <p:nvPr/>
        </p:nvSpPr>
        <p:spPr bwMode="auto">
          <a:xfrm flipH="1">
            <a:off x="6289675" y="4292600"/>
            <a:ext cx="288925" cy="360363"/>
          </a:xfrm>
          <a:prstGeom prst="line">
            <a:avLst/>
          </a:prstGeom>
          <a:noFill/>
          <a:ln w="12700">
            <a:solidFill>
              <a:srgbClr val="008000"/>
            </a:solidFill>
            <a:round/>
            <a:headEnd/>
            <a:tailEnd type="triangle" w="med" len="med"/>
          </a:ln>
        </p:spPr>
        <p:txBody>
          <a:bodyPr/>
          <a:lstStyle/>
          <a:p>
            <a:endParaRPr lang="zh-CN" altLang="en-US"/>
          </a:p>
        </p:txBody>
      </p:sp>
      <p:sp>
        <p:nvSpPr>
          <p:cNvPr id="259144" name="Line 72"/>
          <p:cNvSpPr>
            <a:spLocks noChangeShapeType="1"/>
          </p:cNvSpPr>
          <p:nvPr/>
        </p:nvSpPr>
        <p:spPr bwMode="auto">
          <a:xfrm>
            <a:off x="6408738" y="4868863"/>
            <a:ext cx="503237" cy="0"/>
          </a:xfrm>
          <a:prstGeom prst="line">
            <a:avLst/>
          </a:prstGeom>
          <a:noFill/>
          <a:ln w="12700">
            <a:solidFill>
              <a:srgbClr val="008000"/>
            </a:solidFill>
            <a:round/>
            <a:headEnd/>
            <a:tailEnd type="triangle" w="med" len="med"/>
          </a:ln>
        </p:spPr>
        <p:txBody>
          <a:bodyP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3252">
                                            <p:txEl>
                                              <p:pRg st="2" end="2"/>
                                            </p:txEl>
                                          </p:spTgt>
                                        </p:tgtEl>
                                        <p:attrNameLst>
                                          <p:attrName>style.visibility</p:attrName>
                                        </p:attrNameLst>
                                      </p:cBhvr>
                                      <p:to>
                                        <p:strVal val="visible"/>
                                      </p:to>
                                    </p:set>
                                    <p:animEffect transition="in" filter="wipe(left)">
                                      <p:cBhvr>
                                        <p:cTn id="7" dur="2000"/>
                                        <p:tgtEl>
                                          <p:spTgt spid="53252">
                                            <p:txEl>
                                              <p:pRg st="2" end="2"/>
                                            </p:txEl>
                                          </p:spTgt>
                                        </p:tgtEl>
                                      </p:cBhvr>
                                    </p:animEffect>
                                  </p:childTnLst>
                                </p:cTn>
                              </p:par>
                            </p:childTnLst>
                          </p:cTn>
                        </p:par>
                        <p:par>
                          <p:cTn id="8" fill="hold">
                            <p:stCondLst>
                              <p:cond delay="2000"/>
                            </p:stCondLst>
                            <p:childTnLst>
                              <p:par>
                                <p:cTn id="9" presetID="22" presetClass="entr" presetSubtype="1" fill="hold" grpId="0" nodeType="afterEffect">
                                  <p:stCondLst>
                                    <p:cond delay="0"/>
                                  </p:stCondLst>
                                  <p:childTnLst>
                                    <p:set>
                                      <p:cBhvr>
                                        <p:cTn id="10" dur="1" fill="hold">
                                          <p:stCondLst>
                                            <p:cond delay="0"/>
                                          </p:stCondLst>
                                        </p:cTn>
                                        <p:tgtEl>
                                          <p:spTgt spid="259128"/>
                                        </p:tgtEl>
                                        <p:attrNameLst>
                                          <p:attrName>style.visibility</p:attrName>
                                        </p:attrNameLst>
                                      </p:cBhvr>
                                      <p:to>
                                        <p:strVal val="visible"/>
                                      </p:to>
                                    </p:set>
                                    <p:animEffect transition="in" filter="wipe(up)">
                                      <p:cBhvr>
                                        <p:cTn id="11" dur="1000"/>
                                        <p:tgtEl>
                                          <p:spTgt spid="259128"/>
                                        </p:tgtEl>
                                      </p:cBhvr>
                                    </p:animEffect>
                                  </p:childTnLst>
                                </p:cTn>
                              </p:par>
                            </p:childTnLst>
                          </p:cTn>
                        </p:par>
                        <p:par>
                          <p:cTn id="12" fill="hold">
                            <p:stCondLst>
                              <p:cond delay="3000"/>
                            </p:stCondLst>
                            <p:childTnLst>
                              <p:par>
                                <p:cTn id="13" presetID="22" presetClass="entr" presetSubtype="8" fill="hold" nodeType="afterEffect">
                                  <p:stCondLst>
                                    <p:cond delay="0"/>
                                  </p:stCondLst>
                                  <p:childTnLst>
                                    <p:set>
                                      <p:cBhvr>
                                        <p:cTn id="14" dur="1" fill="hold">
                                          <p:stCondLst>
                                            <p:cond delay="0"/>
                                          </p:stCondLst>
                                        </p:cTn>
                                        <p:tgtEl>
                                          <p:spTgt spid="53252">
                                            <p:txEl>
                                              <p:pRg st="3" end="3"/>
                                            </p:txEl>
                                          </p:spTgt>
                                        </p:tgtEl>
                                        <p:attrNameLst>
                                          <p:attrName>style.visibility</p:attrName>
                                        </p:attrNameLst>
                                      </p:cBhvr>
                                      <p:to>
                                        <p:strVal val="visible"/>
                                      </p:to>
                                    </p:set>
                                    <p:animEffect transition="in" filter="wipe(left)">
                                      <p:cBhvr>
                                        <p:cTn id="15" dur="2000"/>
                                        <p:tgtEl>
                                          <p:spTgt spid="53252">
                                            <p:txEl>
                                              <p:pRg st="3" end="3"/>
                                            </p:txEl>
                                          </p:spTgt>
                                        </p:tgtEl>
                                      </p:cBhvr>
                                    </p:animEffect>
                                  </p:childTnLst>
                                </p:cTn>
                              </p:par>
                            </p:childTnLst>
                          </p:cTn>
                        </p:par>
                        <p:par>
                          <p:cTn id="16" fill="hold">
                            <p:stCondLst>
                              <p:cond delay="5000"/>
                            </p:stCondLst>
                            <p:childTnLst>
                              <p:par>
                                <p:cTn id="17" presetID="22" presetClass="entr" presetSubtype="1" fill="hold" grpId="0" nodeType="afterEffect">
                                  <p:stCondLst>
                                    <p:cond delay="0"/>
                                  </p:stCondLst>
                                  <p:childTnLst>
                                    <p:set>
                                      <p:cBhvr>
                                        <p:cTn id="18" dur="1" fill="hold">
                                          <p:stCondLst>
                                            <p:cond delay="0"/>
                                          </p:stCondLst>
                                        </p:cTn>
                                        <p:tgtEl>
                                          <p:spTgt spid="259131"/>
                                        </p:tgtEl>
                                        <p:attrNameLst>
                                          <p:attrName>style.visibility</p:attrName>
                                        </p:attrNameLst>
                                      </p:cBhvr>
                                      <p:to>
                                        <p:strVal val="visible"/>
                                      </p:to>
                                    </p:set>
                                    <p:animEffect transition="in" filter="wipe(up)">
                                      <p:cBhvr>
                                        <p:cTn id="19" dur="1000"/>
                                        <p:tgtEl>
                                          <p:spTgt spid="259131"/>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259143"/>
                                        </p:tgtEl>
                                        <p:attrNameLst>
                                          <p:attrName>style.visibility</p:attrName>
                                        </p:attrNameLst>
                                      </p:cBhvr>
                                      <p:to>
                                        <p:strVal val="visible"/>
                                      </p:to>
                                    </p:set>
                                    <p:animEffect transition="in" filter="wipe(up)">
                                      <p:cBhvr>
                                        <p:cTn id="22" dur="1000"/>
                                        <p:tgtEl>
                                          <p:spTgt spid="259143"/>
                                        </p:tgtEl>
                                      </p:cBhvr>
                                    </p:animEffect>
                                  </p:childTnLst>
                                </p:cTn>
                              </p:par>
                            </p:childTnLst>
                          </p:cTn>
                        </p:par>
                        <p:par>
                          <p:cTn id="23" fill="hold">
                            <p:stCondLst>
                              <p:cond delay="6000"/>
                            </p:stCondLst>
                            <p:childTnLst>
                              <p:par>
                                <p:cTn id="24" presetID="22" presetClass="entr" presetSubtype="1" fill="hold" grpId="0" nodeType="afterEffect">
                                  <p:stCondLst>
                                    <p:cond delay="0"/>
                                  </p:stCondLst>
                                  <p:childTnLst>
                                    <p:set>
                                      <p:cBhvr>
                                        <p:cTn id="25" dur="1" fill="hold">
                                          <p:stCondLst>
                                            <p:cond delay="0"/>
                                          </p:stCondLst>
                                        </p:cTn>
                                        <p:tgtEl>
                                          <p:spTgt spid="259129"/>
                                        </p:tgtEl>
                                        <p:attrNameLst>
                                          <p:attrName>style.visibility</p:attrName>
                                        </p:attrNameLst>
                                      </p:cBhvr>
                                      <p:to>
                                        <p:strVal val="visible"/>
                                      </p:to>
                                    </p:set>
                                    <p:animEffect transition="in" filter="wipe(up)">
                                      <p:cBhvr>
                                        <p:cTn id="26" dur="1000"/>
                                        <p:tgtEl>
                                          <p:spTgt spid="259129"/>
                                        </p:tgtEl>
                                      </p:cBhvr>
                                    </p:animEffect>
                                  </p:childTnLst>
                                </p:cTn>
                              </p:par>
                            </p:childTnLst>
                          </p:cTn>
                        </p:par>
                        <p:par>
                          <p:cTn id="27" fill="hold">
                            <p:stCondLst>
                              <p:cond delay="7000"/>
                            </p:stCondLst>
                            <p:childTnLst>
                              <p:par>
                                <p:cTn id="28" presetID="22" presetClass="entr" presetSubtype="8" fill="hold" nodeType="afterEffect">
                                  <p:stCondLst>
                                    <p:cond delay="0"/>
                                  </p:stCondLst>
                                  <p:childTnLst>
                                    <p:set>
                                      <p:cBhvr>
                                        <p:cTn id="29" dur="1" fill="hold">
                                          <p:stCondLst>
                                            <p:cond delay="0"/>
                                          </p:stCondLst>
                                        </p:cTn>
                                        <p:tgtEl>
                                          <p:spTgt spid="53252">
                                            <p:txEl>
                                              <p:pRg st="4" end="4"/>
                                            </p:txEl>
                                          </p:spTgt>
                                        </p:tgtEl>
                                        <p:attrNameLst>
                                          <p:attrName>style.visibility</p:attrName>
                                        </p:attrNameLst>
                                      </p:cBhvr>
                                      <p:to>
                                        <p:strVal val="visible"/>
                                      </p:to>
                                    </p:set>
                                    <p:animEffect transition="in" filter="wipe(left)">
                                      <p:cBhvr>
                                        <p:cTn id="30" dur="2000"/>
                                        <p:tgtEl>
                                          <p:spTgt spid="53252">
                                            <p:txEl>
                                              <p:pRg st="4" end="4"/>
                                            </p:txEl>
                                          </p:spTgt>
                                        </p:tgtEl>
                                      </p:cBhvr>
                                    </p:animEffect>
                                  </p:childTnLst>
                                </p:cTn>
                              </p:par>
                            </p:childTnLst>
                          </p:cTn>
                        </p:par>
                        <p:par>
                          <p:cTn id="31" fill="hold">
                            <p:stCondLst>
                              <p:cond delay="9000"/>
                            </p:stCondLst>
                            <p:childTnLst>
                              <p:par>
                                <p:cTn id="32" presetID="22" presetClass="entr" presetSubtype="8" fill="hold" nodeType="afterEffect">
                                  <p:stCondLst>
                                    <p:cond delay="0"/>
                                  </p:stCondLst>
                                  <p:childTnLst>
                                    <p:set>
                                      <p:cBhvr>
                                        <p:cTn id="33" dur="1" fill="hold">
                                          <p:stCondLst>
                                            <p:cond delay="0"/>
                                          </p:stCondLst>
                                        </p:cTn>
                                        <p:tgtEl>
                                          <p:spTgt spid="53252">
                                            <p:txEl>
                                              <p:pRg st="6" end="6"/>
                                            </p:txEl>
                                          </p:spTgt>
                                        </p:tgtEl>
                                        <p:attrNameLst>
                                          <p:attrName>style.visibility</p:attrName>
                                        </p:attrNameLst>
                                      </p:cBhvr>
                                      <p:to>
                                        <p:strVal val="visible"/>
                                      </p:to>
                                    </p:set>
                                    <p:animEffect transition="in" filter="wipe(left)">
                                      <p:cBhvr>
                                        <p:cTn id="34" dur="2000"/>
                                        <p:tgtEl>
                                          <p:spTgt spid="53252">
                                            <p:txEl>
                                              <p:pRg st="6" end="6"/>
                                            </p:txEl>
                                          </p:spTgt>
                                        </p:tgtEl>
                                      </p:cBhvr>
                                    </p:animEffect>
                                  </p:childTnLst>
                                </p:cTn>
                              </p:par>
                            </p:childTnLst>
                          </p:cTn>
                        </p:par>
                        <p:par>
                          <p:cTn id="35" fill="hold">
                            <p:stCondLst>
                              <p:cond delay="11000"/>
                            </p:stCondLst>
                            <p:childTnLst>
                              <p:par>
                                <p:cTn id="36" presetID="22" presetClass="entr" presetSubtype="1" fill="hold" grpId="0" nodeType="afterEffect">
                                  <p:stCondLst>
                                    <p:cond delay="0"/>
                                  </p:stCondLst>
                                  <p:childTnLst>
                                    <p:set>
                                      <p:cBhvr>
                                        <p:cTn id="37" dur="1" fill="hold">
                                          <p:stCondLst>
                                            <p:cond delay="0"/>
                                          </p:stCondLst>
                                        </p:cTn>
                                        <p:tgtEl>
                                          <p:spTgt spid="259132"/>
                                        </p:tgtEl>
                                        <p:attrNameLst>
                                          <p:attrName>style.visibility</p:attrName>
                                        </p:attrNameLst>
                                      </p:cBhvr>
                                      <p:to>
                                        <p:strVal val="visible"/>
                                      </p:to>
                                    </p:set>
                                    <p:animEffect transition="in" filter="wipe(up)">
                                      <p:cBhvr>
                                        <p:cTn id="38" dur="1000"/>
                                        <p:tgtEl>
                                          <p:spTgt spid="259132"/>
                                        </p:tgtEl>
                                      </p:cBhvr>
                                    </p:animEffect>
                                  </p:childTnLst>
                                </p:cTn>
                              </p:par>
                              <p:par>
                                <p:cTn id="39" presetID="22" presetClass="entr" presetSubtype="8" fill="hold" grpId="0" nodeType="withEffect">
                                  <p:stCondLst>
                                    <p:cond delay="0"/>
                                  </p:stCondLst>
                                  <p:childTnLst>
                                    <p:set>
                                      <p:cBhvr>
                                        <p:cTn id="40" dur="1" fill="hold">
                                          <p:stCondLst>
                                            <p:cond delay="0"/>
                                          </p:stCondLst>
                                        </p:cTn>
                                        <p:tgtEl>
                                          <p:spTgt spid="259144"/>
                                        </p:tgtEl>
                                        <p:attrNameLst>
                                          <p:attrName>style.visibility</p:attrName>
                                        </p:attrNameLst>
                                      </p:cBhvr>
                                      <p:to>
                                        <p:strVal val="visible"/>
                                      </p:to>
                                    </p:set>
                                    <p:animEffect transition="in" filter="wipe(left)">
                                      <p:cBhvr>
                                        <p:cTn id="41" dur="1000"/>
                                        <p:tgtEl>
                                          <p:spTgt spid="259144"/>
                                        </p:tgtEl>
                                      </p:cBhvr>
                                    </p:animEffect>
                                  </p:childTnLst>
                                </p:cTn>
                              </p:par>
                            </p:childTnLst>
                          </p:cTn>
                        </p:par>
                        <p:par>
                          <p:cTn id="42" fill="hold">
                            <p:stCondLst>
                              <p:cond delay="12000"/>
                            </p:stCondLst>
                            <p:childTnLst>
                              <p:par>
                                <p:cTn id="43" presetID="22" presetClass="entr" presetSubtype="1" fill="hold" grpId="0" nodeType="afterEffect">
                                  <p:stCondLst>
                                    <p:cond delay="0"/>
                                  </p:stCondLst>
                                  <p:childTnLst>
                                    <p:set>
                                      <p:cBhvr>
                                        <p:cTn id="44" dur="1" fill="hold">
                                          <p:stCondLst>
                                            <p:cond delay="0"/>
                                          </p:stCondLst>
                                        </p:cTn>
                                        <p:tgtEl>
                                          <p:spTgt spid="259130"/>
                                        </p:tgtEl>
                                        <p:attrNameLst>
                                          <p:attrName>style.visibility</p:attrName>
                                        </p:attrNameLst>
                                      </p:cBhvr>
                                      <p:to>
                                        <p:strVal val="visible"/>
                                      </p:to>
                                    </p:set>
                                    <p:animEffect transition="in" filter="wipe(up)">
                                      <p:cBhvr>
                                        <p:cTn id="45" dur="1000"/>
                                        <p:tgtEl>
                                          <p:spTgt spid="2591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9128" grpId="0" animBg="1"/>
      <p:bldP spid="259129" grpId="0" animBg="1"/>
      <p:bldP spid="259130" grpId="0" animBg="1"/>
      <p:bldP spid="259131" grpId="0" animBg="1"/>
      <p:bldP spid="259132" grpId="0" animBg="1"/>
      <p:bldP spid="259143" grpId="0" animBg="1"/>
      <p:bldP spid="259144"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1000125" y="274638"/>
            <a:ext cx="7215188" cy="1143000"/>
          </a:xfrm>
        </p:spPr>
        <p:txBody>
          <a:bodyPr/>
          <a:lstStyle/>
          <a:p>
            <a:pPr eaLnBrk="1" hangingPunct="1"/>
            <a:r>
              <a:rPr lang="zh-CN" altLang="en-US" smtClean="0"/>
              <a:t>遍历二叉树的基本操作</a:t>
            </a:r>
          </a:p>
        </p:txBody>
      </p:sp>
      <p:sp>
        <p:nvSpPr>
          <p:cNvPr id="54275" name="Rectangle 3"/>
          <p:cNvSpPr>
            <a:spLocks noGrp="1" noChangeArrowheads="1"/>
          </p:cNvSpPr>
          <p:nvPr>
            <p:ph idx="1"/>
          </p:nvPr>
        </p:nvSpPr>
        <p:spPr>
          <a:xfrm>
            <a:off x="1000125" y="1600200"/>
            <a:ext cx="7215188" cy="4525963"/>
          </a:xfrm>
        </p:spPr>
        <p:txBody>
          <a:bodyPr/>
          <a:lstStyle/>
          <a:p>
            <a:pPr eaLnBrk="1" hangingPunct="1"/>
            <a:r>
              <a:rPr lang="en-US" altLang="zh-CN" smtClean="0"/>
              <a:t> </a:t>
            </a:r>
            <a:r>
              <a:rPr lang="en-US" altLang="zh-CN" smtClean="0">
                <a:solidFill>
                  <a:srgbClr val="0000FF"/>
                </a:solidFill>
              </a:rPr>
              <a:t>(LDR)</a:t>
            </a:r>
            <a:r>
              <a:rPr lang="zh-CN" altLang="en-US" smtClean="0"/>
              <a:t>中序遍历二叉树的操作定义：</a:t>
            </a:r>
            <a:endParaRPr lang="en-US" altLang="zh-CN" smtClean="0"/>
          </a:p>
          <a:p>
            <a:pPr eaLnBrk="1" hangingPunct="1">
              <a:buFont typeface="Wingdings" pitchFamily="2" charset="2"/>
              <a:buNone/>
            </a:pPr>
            <a:r>
              <a:rPr lang="zh-CN" altLang="en-US" smtClean="0"/>
              <a:t>　若二叉树为空，则空操作；否则</a:t>
            </a:r>
          </a:p>
          <a:p>
            <a:pPr eaLnBrk="1" hangingPunct="1">
              <a:buFont typeface="Wingdings" pitchFamily="2" charset="2"/>
              <a:buNone/>
            </a:pPr>
            <a:r>
              <a:rPr lang="zh-CN" altLang="en-US" smtClean="0"/>
              <a:t>	</a:t>
            </a:r>
            <a:r>
              <a:rPr lang="en-US" altLang="zh-CN" smtClean="0">
                <a:solidFill>
                  <a:srgbClr val="008000"/>
                </a:solidFill>
              </a:rPr>
              <a:t>(1)</a:t>
            </a:r>
            <a:r>
              <a:rPr lang="zh-CN" altLang="en-US" smtClean="0"/>
              <a:t>中序遍历左子树；</a:t>
            </a:r>
          </a:p>
          <a:p>
            <a:pPr eaLnBrk="1" hangingPunct="1">
              <a:buFont typeface="Wingdings" pitchFamily="2" charset="2"/>
              <a:buNone/>
            </a:pPr>
            <a:r>
              <a:rPr lang="zh-CN" altLang="en-US" smtClean="0"/>
              <a:t>	</a:t>
            </a:r>
            <a:r>
              <a:rPr lang="en-US" altLang="zh-CN" smtClean="0">
                <a:solidFill>
                  <a:srgbClr val="008000"/>
                </a:solidFill>
              </a:rPr>
              <a:t>(2)</a:t>
            </a:r>
            <a:r>
              <a:rPr lang="zh-CN" altLang="en-US" smtClean="0"/>
              <a:t>访问根结点；</a:t>
            </a:r>
          </a:p>
          <a:p>
            <a:pPr eaLnBrk="1" hangingPunct="1">
              <a:buFont typeface="Wingdings" pitchFamily="2" charset="2"/>
              <a:buNone/>
            </a:pPr>
            <a:r>
              <a:rPr lang="zh-CN" altLang="en-US" smtClean="0"/>
              <a:t>	</a:t>
            </a:r>
            <a:r>
              <a:rPr lang="en-US" altLang="zh-CN" smtClean="0">
                <a:solidFill>
                  <a:srgbClr val="008000"/>
                </a:solidFill>
              </a:rPr>
              <a:t>(3)</a:t>
            </a:r>
            <a:r>
              <a:rPr lang="zh-CN" altLang="en-US" smtClean="0"/>
              <a:t>中序遍历右子树。</a:t>
            </a:r>
            <a:endParaRPr lang="en-US" altLang="zh-CN" smtClean="0"/>
          </a:p>
          <a:p>
            <a:pPr eaLnBrk="1" hangingPunct="1">
              <a:buFont typeface="Wingdings" pitchFamily="2" charset="2"/>
              <a:buNone/>
            </a:pPr>
            <a:endParaRPr lang="en-US" altLang="zh-CN" sz="1800" b="0" smtClean="0">
              <a:solidFill>
                <a:srgbClr val="006600"/>
              </a:solidFill>
            </a:endParaRPr>
          </a:p>
          <a:p>
            <a:pPr eaLnBrk="1" hangingPunct="1">
              <a:buFont typeface="Wingdings" pitchFamily="2" charset="2"/>
              <a:buNone/>
            </a:pPr>
            <a:r>
              <a:rPr lang="en-US" altLang="zh-CN" sz="1800" b="0" smtClean="0">
                <a:solidFill>
                  <a:srgbClr val="006600"/>
                </a:solidFill>
              </a:rPr>
              <a:t>	&lt;InOrder&gt;</a:t>
            </a:r>
          </a:p>
        </p:txBody>
      </p:sp>
      <p:sp>
        <p:nvSpPr>
          <p:cNvPr id="54276" name="灯片编号占位符 18"/>
          <p:cNvSpPr>
            <a:spLocks noGrp="1"/>
          </p:cNvSpPr>
          <p:nvPr>
            <p:ph type="sldNum" sz="quarter" idx="10"/>
          </p:nvPr>
        </p:nvSpPr>
        <p:spPr>
          <a:noFill/>
        </p:spPr>
        <p:txBody>
          <a:bodyPr/>
          <a:lstStyle/>
          <a:p>
            <a:fld id="{CC7ADA36-F6F6-48C8-8DFC-018841305B75}" type="slidenum">
              <a:rPr lang="zh-CN" altLang="en-US" smtClean="0"/>
              <a:pPr/>
              <a:t>56</a:t>
            </a:fld>
            <a:endParaRPr lang="en-US" altLang="zh-CN" smtClean="0"/>
          </a:p>
        </p:txBody>
      </p:sp>
      <p:sp>
        <p:nvSpPr>
          <p:cNvPr id="259107" name="Oval 35"/>
          <p:cNvSpPr>
            <a:spLocks noChangeArrowheads="1"/>
          </p:cNvSpPr>
          <p:nvPr/>
        </p:nvSpPr>
        <p:spPr bwMode="auto">
          <a:xfrm>
            <a:off x="6434138" y="3536950"/>
            <a:ext cx="395287" cy="395288"/>
          </a:xfrm>
          <a:prstGeom prst="ellipse">
            <a:avLst/>
          </a:prstGeom>
          <a:noFill/>
          <a:ln w="12700">
            <a:solidFill>
              <a:schemeClr val="tx1"/>
            </a:solidFill>
            <a:round/>
            <a:headEnd/>
            <a:tailEnd/>
          </a:ln>
        </p:spPr>
        <p:txBody>
          <a:bodyPr wrap="none" lIns="0" tIns="0" rIns="0" bIns="0" anchor="ctr" anchorCtr="1"/>
          <a:lstStyle/>
          <a:p>
            <a:pPr algn="ctr"/>
            <a:r>
              <a:rPr kumimoji="1" lang="en-US" altLang="zh-CN" sz="2400" b="1">
                <a:latin typeface="Times New Roman" pitchFamily="18" charset="0"/>
              </a:rPr>
              <a:t>D</a:t>
            </a:r>
          </a:p>
        </p:txBody>
      </p:sp>
      <p:sp>
        <p:nvSpPr>
          <p:cNvPr id="259108" name="Oval 36"/>
          <p:cNvSpPr>
            <a:spLocks noChangeArrowheads="1"/>
          </p:cNvSpPr>
          <p:nvPr/>
        </p:nvSpPr>
        <p:spPr bwMode="auto">
          <a:xfrm>
            <a:off x="5665788" y="4618038"/>
            <a:ext cx="395287" cy="395287"/>
          </a:xfrm>
          <a:prstGeom prst="ellipse">
            <a:avLst/>
          </a:prstGeom>
          <a:noFill/>
          <a:ln w="12700">
            <a:solidFill>
              <a:schemeClr val="tx1"/>
            </a:solidFill>
            <a:round/>
            <a:headEnd/>
            <a:tailEnd/>
          </a:ln>
        </p:spPr>
        <p:txBody>
          <a:bodyPr wrap="none" lIns="0" tIns="0" rIns="0" bIns="0" anchor="ctr" anchorCtr="1"/>
          <a:lstStyle/>
          <a:p>
            <a:pPr algn="ctr"/>
            <a:r>
              <a:rPr kumimoji="1" lang="en-US" altLang="zh-CN" sz="2400" b="1">
                <a:latin typeface="Times New Roman" pitchFamily="18" charset="0"/>
              </a:rPr>
              <a:t>L</a:t>
            </a:r>
          </a:p>
        </p:txBody>
      </p:sp>
      <p:sp>
        <p:nvSpPr>
          <p:cNvPr id="259109" name="Oval 37"/>
          <p:cNvSpPr>
            <a:spLocks noChangeArrowheads="1"/>
          </p:cNvSpPr>
          <p:nvPr/>
        </p:nvSpPr>
        <p:spPr bwMode="auto">
          <a:xfrm>
            <a:off x="7200900" y="4618038"/>
            <a:ext cx="395288" cy="395287"/>
          </a:xfrm>
          <a:prstGeom prst="ellipse">
            <a:avLst/>
          </a:prstGeom>
          <a:noFill/>
          <a:ln w="12700">
            <a:solidFill>
              <a:schemeClr val="tx1"/>
            </a:solidFill>
            <a:round/>
            <a:headEnd/>
            <a:tailEnd/>
          </a:ln>
        </p:spPr>
        <p:txBody>
          <a:bodyPr wrap="none" lIns="0" tIns="0" rIns="0" bIns="0" anchor="ctr" anchorCtr="1"/>
          <a:lstStyle/>
          <a:p>
            <a:pPr algn="ctr"/>
            <a:r>
              <a:rPr kumimoji="1" lang="en-US" altLang="zh-CN" sz="2400" b="1">
                <a:latin typeface="Times New Roman" pitchFamily="18" charset="0"/>
              </a:rPr>
              <a:t>R</a:t>
            </a:r>
          </a:p>
        </p:txBody>
      </p:sp>
      <p:sp>
        <p:nvSpPr>
          <p:cNvPr id="259110" name="Line 38"/>
          <p:cNvSpPr>
            <a:spLocks noChangeShapeType="1"/>
          </p:cNvSpPr>
          <p:nvPr/>
        </p:nvSpPr>
        <p:spPr bwMode="auto">
          <a:xfrm flipV="1">
            <a:off x="5964238" y="3908425"/>
            <a:ext cx="576262" cy="719138"/>
          </a:xfrm>
          <a:prstGeom prst="line">
            <a:avLst/>
          </a:prstGeom>
          <a:noFill/>
          <a:ln w="12700">
            <a:solidFill>
              <a:schemeClr val="tx1"/>
            </a:solidFill>
            <a:round/>
            <a:headEnd/>
            <a:tailEnd/>
          </a:ln>
        </p:spPr>
        <p:txBody>
          <a:bodyPr/>
          <a:lstStyle/>
          <a:p>
            <a:endParaRPr lang="zh-CN" altLang="en-US"/>
          </a:p>
        </p:txBody>
      </p:sp>
      <p:sp>
        <p:nvSpPr>
          <p:cNvPr id="259111" name="Line 39"/>
          <p:cNvSpPr>
            <a:spLocks noChangeShapeType="1"/>
          </p:cNvSpPr>
          <p:nvPr/>
        </p:nvSpPr>
        <p:spPr bwMode="auto">
          <a:xfrm>
            <a:off x="6710363" y="3908425"/>
            <a:ext cx="576262" cy="719138"/>
          </a:xfrm>
          <a:prstGeom prst="line">
            <a:avLst/>
          </a:prstGeom>
          <a:noFill/>
          <a:ln w="12700">
            <a:solidFill>
              <a:schemeClr val="tx1"/>
            </a:solidFill>
            <a:round/>
            <a:headEnd/>
            <a:tailEnd/>
          </a:ln>
        </p:spPr>
        <p:txBody>
          <a:bodyPr/>
          <a:lstStyle/>
          <a:p>
            <a:endParaRPr lang="zh-CN" altLang="en-US"/>
          </a:p>
        </p:txBody>
      </p:sp>
      <p:sp>
        <p:nvSpPr>
          <p:cNvPr id="259133" name="Oval 61"/>
          <p:cNvSpPr>
            <a:spLocks noChangeArrowheads="1"/>
          </p:cNvSpPr>
          <p:nvPr/>
        </p:nvSpPr>
        <p:spPr bwMode="auto">
          <a:xfrm>
            <a:off x="6432550" y="3536950"/>
            <a:ext cx="395288" cy="395288"/>
          </a:xfrm>
          <a:prstGeom prst="ellipse">
            <a:avLst/>
          </a:prstGeom>
          <a:solidFill>
            <a:srgbClr val="CCFFFF"/>
          </a:solidFill>
          <a:ln w="19050">
            <a:solidFill>
              <a:srgbClr val="FF0000"/>
            </a:solidFill>
            <a:round/>
            <a:headEnd/>
            <a:tailEnd/>
          </a:ln>
        </p:spPr>
        <p:txBody>
          <a:bodyPr wrap="none" lIns="0" tIns="0" rIns="0" bIns="0" anchor="ctr" anchorCtr="1"/>
          <a:lstStyle/>
          <a:p>
            <a:pPr algn="ctr"/>
            <a:r>
              <a:rPr kumimoji="1" lang="en-US" altLang="zh-CN" sz="2400" b="1">
                <a:solidFill>
                  <a:srgbClr val="CC0000"/>
                </a:solidFill>
                <a:latin typeface="Times New Roman" pitchFamily="18" charset="0"/>
              </a:rPr>
              <a:t>D</a:t>
            </a:r>
          </a:p>
        </p:txBody>
      </p:sp>
      <p:sp>
        <p:nvSpPr>
          <p:cNvPr id="259134" name="Oval 62"/>
          <p:cNvSpPr>
            <a:spLocks noChangeArrowheads="1"/>
          </p:cNvSpPr>
          <p:nvPr/>
        </p:nvSpPr>
        <p:spPr bwMode="auto">
          <a:xfrm>
            <a:off x="5664200" y="4618038"/>
            <a:ext cx="395288" cy="395287"/>
          </a:xfrm>
          <a:prstGeom prst="ellipse">
            <a:avLst/>
          </a:prstGeom>
          <a:solidFill>
            <a:srgbClr val="CCFFFF"/>
          </a:solidFill>
          <a:ln w="19050">
            <a:solidFill>
              <a:srgbClr val="FF0000"/>
            </a:solidFill>
            <a:round/>
            <a:headEnd/>
            <a:tailEnd/>
          </a:ln>
        </p:spPr>
        <p:txBody>
          <a:bodyPr wrap="none" lIns="0" tIns="0" rIns="0" bIns="0" anchor="ctr" anchorCtr="1"/>
          <a:lstStyle/>
          <a:p>
            <a:pPr algn="ctr"/>
            <a:r>
              <a:rPr kumimoji="1" lang="en-US" altLang="zh-CN" sz="2400" b="1">
                <a:solidFill>
                  <a:srgbClr val="CC0000"/>
                </a:solidFill>
                <a:latin typeface="Times New Roman" pitchFamily="18" charset="0"/>
              </a:rPr>
              <a:t>L</a:t>
            </a:r>
          </a:p>
        </p:txBody>
      </p:sp>
      <p:sp>
        <p:nvSpPr>
          <p:cNvPr id="259135" name="Oval 63"/>
          <p:cNvSpPr>
            <a:spLocks noChangeArrowheads="1"/>
          </p:cNvSpPr>
          <p:nvPr/>
        </p:nvSpPr>
        <p:spPr bwMode="auto">
          <a:xfrm>
            <a:off x="7199313" y="4618038"/>
            <a:ext cx="395287" cy="395287"/>
          </a:xfrm>
          <a:prstGeom prst="ellipse">
            <a:avLst/>
          </a:prstGeom>
          <a:solidFill>
            <a:srgbClr val="CCFFFF"/>
          </a:solidFill>
          <a:ln w="19050">
            <a:solidFill>
              <a:srgbClr val="FF0000"/>
            </a:solidFill>
            <a:round/>
            <a:headEnd/>
            <a:tailEnd/>
          </a:ln>
        </p:spPr>
        <p:txBody>
          <a:bodyPr wrap="none" lIns="0" tIns="0" rIns="0" bIns="0" anchor="ctr" anchorCtr="1"/>
          <a:lstStyle/>
          <a:p>
            <a:pPr algn="ctr"/>
            <a:r>
              <a:rPr kumimoji="1" lang="en-US" altLang="zh-CN" sz="2400" b="1">
                <a:solidFill>
                  <a:srgbClr val="CC0000"/>
                </a:solidFill>
                <a:latin typeface="Times New Roman" pitchFamily="18" charset="0"/>
              </a:rPr>
              <a:t>R</a:t>
            </a:r>
          </a:p>
        </p:txBody>
      </p:sp>
      <p:sp>
        <p:nvSpPr>
          <p:cNvPr id="259136" name="Line 64"/>
          <p:cNvSpPr>
            <a:spLocks noChangeShapeType="1"/>
          </p:cNvSpPr>
          <p:nvPr/>
        </p:nvSpPr>
        <p:spPr bwMode="auto">
          <a:xfrm flipV="1">
            <a:off x="5962650" y="3908425"/>
            <a:ext cx="576263" cy="719138"/>
          </a:xfrm>
          <a:prstGeom prst="line">
            <a:avLst/>
          </a:prstGeom>
          <a:noFill/>
          <a:ln w="19050">
            <a:solidFill>
              <a:srgbClr val="FF0000"/>
            </a:solidFill>
            <a:round/>
            <a:headEnd/>
            <a:tailEnd/>
          </a:ln>
        </p:spPr>
        <p:txBody>
          <a:bodyPr/>
          <a:lstStyle/>
          <a:p>
            <a:endParaRPr lang="zh-CN" altLang="en-US"/>
          </a:p>
        </p:txBody>
      </p:sp>
      <p:sp>
        <p:nvSpPr>
          <p:cNvPr id="259137" name="Line 65"/>
          <p:cNvSpPr>
            <a:spLocks noChangeShapeType="1"/>
          </p:cNvSpPr>
          <p:nvPr/>
        </p:nvSpPr>
        <p:spPr bwMode="auto">
          <a:xfrm>
            <a:off x="6708775" y="3908425"/>
            <a:ext cx="576263" cy="719138"/>
          </a:xfrm>
          <a:prstGeom prst="line">
            <a:avLst/>
          </a:prstGeom>
          <a:noFill/>
          <a:ln w="19050">
            <a:solidFill>
              <a:srgbClr val="FF0000"/>
            </a:solidFill>
            <a:round/>
            <a:headEnd/>
            <a:tailEnd/>
          </a:ln>
        </p:spPr>
        <p:txBody>
          <a:bodyPr/>
          <a:lstStyle/>
          <a:p>
            <a:endParaRPr lang="zh-CN" altLang="en-US"/>
          </a:p>
        </p:txBody>
      </p:sp>
      <p:sp>
        <p:nvSpPr>
          <p:cNvPr id="259145" name="Line 73"/>
          <p:cNvSpPr>
            <a:spLocks noChangeShapeType="1"/>
          </p:cNvSpPr>
          <p:nvPr/>
        </p:nvSpPr>
        <p:spPr bwMode="auto">
          <a:xfrm flipH="1">
            <a:off x="6288088" y="4305300"/>
            <a:ext cx="288925" cy="360363"/>
          </a:xfrm>
          <a:prstGeom prst="line">
            <a:avLst/>
          </a:prstGeom>
          <a:noFill/>
          <a:ln w="12700">
            <a:solidFill>
              <a:srgbClr val="008000"/>
            </a:solidFill>
            <a:round/>
            <a:headEnd type="triangle" w="med" len="med"/>
            <a:tailEnd/>
          </a:ln>
        </p:spPr>
        <p:txBody>
          <a:bodyPr/>
          <a:lstStyle/>
          <a:p>
            <a:endParaRPr lang="zh-CN" altLang="en-US"/>
          </a:p>
        </p:txBody>
      </p:sp>
      <p:sp>
        <p:nvSpPr>
          <p:cNvPr id="259146" name="Line 74"/>
          <p:cNvSpPr>
            <a:spLocks noChangeShapeType="1"/>
          </p:cNvSpPr>
          <p:nvPr/>
        </p:nvSpPr>
        <p:spPr bwMode="auto">
          <a:xfrm>
            <a:off x="6684963" y="4318000"/>
            <a:ext cx="288925" cy="360363"/>
          </a:xfrm>
          <a:prstGeom prst="line">
            <a:avLst/>
          </a:prstGeom>
          <a:noFill/>
          <a:ln w="12700">
            <a:solidFill>
              <a:srgbClr val="008000"/>
            </a:solidFill>
            <a:round/>
            <a:headEnd/>
            <a:tailEnd type="triangle" w="med" len="med"/>
          </a:ln>
        </p:spPr>
        <p:txBody>
          <a:bodyP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5910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591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5910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591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59109"/>
                                        </p:tgtEl>
                                        <p:attrNameLst>
                                          <p:attrName>style.visibility</p:attrName>
                                        </p:attrNameLst>
                                      </p:cBhvr>
                                      <p:to>
                                        <p:strVal val="visible"/>
                                      </p:to>
                                    </p:set>
                                  </p:childTnLst>
                                </p:cTn>
                              </p:par>
                            </p:childTnLst>
                          </p:cTn>
                        </p:par>
                        <p:par>
                          <p:cTn id="15" fill="hold">
                            <p:stCondLst>
                              <p:cond delay="0"/>
                            </p:stCondLst>
                            <p:childTnLst>
                              <p:par>
                                <p:cTn id="16" presetID="22" presetClass="entr" presetSubtype="4" fill="hold" grpId="0" nodeType="afterEffect">
                                  <p:stCondLst>
                                    <p:cond delay="1000"/>
                                  </p:stCondLst>
                                  <p:childTnLst>
                                    <p:set>
                                      <p:cBhvr>
                                        <p:cTn id="17" dur="1" fill="hold">
                                          <p:stCondLst>
                                            <p:cond delay="0"/>
                                          </p:stCondLst>
                                        </p:cTn>
                                        <p:tgtEl>
                                          <p:spTgt spid="259134"/>
                                        </p:tgtEl>
                                        <p:attrNameLst>
                                          <p:attrName>style.visibility</p:attrName>
                                        </p:attrNameLst>
                                      </p:cBhvr>
                                      <p:to>
                                        <p:strVal val="visible"/>
                                      </p:to>
                                    </p:set>
                                    <p:animEffect transition="in" filter="wipe(down)">
                                      <p:cBhvr>
                                        <p:cTn id="18" dur="1000"/>
                                        <p:tgtEl>
                                          <p:spTgt spid="259134"/>
                                        </p:tgtEl>
                                      </p:cBhvr>
                                    </p:animEffect>
                                  </p:childTnLst>
                                </p:cTn>
                              </p:par>
                            </p:childTnLst>
                          </p:cTn>
                        </p:par>
                        <p:par>
                          <p:cTn id="19" fill="hold">
                            <p:stCondLst>
                              <p:cond delay="2000"/>
                            </p:stCondLst>
                            <p:childTnLst>
                              <p:par>
                                <p:cTn id="20" presetID="22" presetClass="entr" presetSubtype="4" fill="hold" grpId="0" nodeType="afterEffect">
                                  <p:stCondLst>
                                    <p:cond delay="0"/>
                                  </p:stCondLst>
                                  <p:childTnLst>
                                    <p:set>
                                      <p:cBhvr>
                                        <p:cTn id="21" dur="1" fill="hold">
                                          <p:stCondLst>
                                            <p:cond delay="0"/>
                                          </p:stCondLst>
                                        </p:cTn>
                                        <p:tgtEl>
                                          <p:spTgt spid="259136"/>
                                        </p:tgtEl>
                                        <p:attrNameLst>
                                          <p:attrName>style.visibility</p:attrName>
                                        </p:attrNameLst>
                                      </p:cBhvr>
                                      <p:to>
                                        <p:strVal val="visible"/>
                                      </p:to>
                                    </p:set>
                                    <p:animEffect transition="in" filter="wipe(down)">
                                      <p:cBhvr>
                                        <p:cTn id="22" dur="1000"/>
                                        <p:tgtEl>
                                          <p:spTgt spid="259136"/>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259145"/>
                                        </p:tgtEl>
                                        <p:attrNameLst>
                                          <p:attrName>style.visibility</p:attrName>
                                        </p:attrNameLst>
                                      </p:cBhvr>
                                      <p:to>
                                        <p:strVal val="visible"/>
                                      </p:to>
                                    </p:set>
                                    <p:animEffect transition="in" filter="wipe(down)">
                                      <p:cBhvr>
                                        <p:cTn id="25" dur="1000"/>
                                        <p:tgtEl>
                                          <p:spTgt spid="259145"/>
                                        </p:tgtEl>
                                      </p:cBhvr>
                                    </p:animEffect>
                                  </p:childTnLst>
                                </p:cTn>
                              </p:par>
                            </p:childTnLst>
                          </p:cTn>
                        </p:par>
                        <p:par>
                          <p:cTn id="26" fill="hold">
                            <p:stCondLst>
                              <p:cond delay="3000"/>
                            </p:stCondLst>
                            <p:childTnLst>
                              <p:par>
                                <p:cTn id="27" presetID="22" presetClass="entr" presetSubtype="4" fill="hold" grpId="0" nodeType="afterEffect">
                                  <p:stCondLst>
                                    <p:cond delay="0"/>
                                  </p:stCondLst>
                                  <p:childTnLst>
                                    <p:set>
                                      <p:cBhvr>
                                        <p:cTn id="28" dur="1" fill="hold">
                                          <p:stCondLst>
                                            <p:cond delay="0"/>
                                          </p:stCondLst>
                                        </p:cTn>
                                        <p:tgtEl>
                                          <p:spTgt spid="259133"/>
                                        </p:tgtEl>
                                        <p:attrNameLst>
                                          <p:attrName>style.visibility</p:attrName>
                                        </p:attrNameLst>
                                      </p:cBhvr>
                                      <p:to>
                                        <p:strVal val="visible"/>
                                      </p:to>
                                    </p:set>
                                    <p:animEffect transition="in" filter="wipe(down)">
                                      <p:cBhvr>
                                        <p:cTn id="29" dur="500"/>
                                        <p:tgtEl>
                                          <p:spTgt spid="259133"/>
                                        </p:tgtEl>
                                      </p:cBhvr>
                                    </p:animEffect>
                                  </p:childTnLst>
                                </p:cTn>
                              </p:par>
                            </p:childTnLst>
                          </p:cTn>
                        </p:par>
                        <p:par>
                          <p:cTn id="30" fill="hold">
                            <p:stCondLst>
                              <p:cond delay="3500"/>
                            </p:stCondLst>
                            <p:childTnLst>
                              <p:par>
                                <p:cTn id="31" presetID="22" presetClass="entr" presetSubtype="1" fill="hold" grpId="0" nodeType="afterEffect">
                                  <p:stCondLst>
                                    <p:cond delay="0"/>
                                  </p:stCondLst>
                                  <p:childTnLst>
                                    <p:set>
                                      <p:cBhvr>
                                        <p:cTn id="32" dur="1" fill="hold">
                                          <p:stCondLst>
                                            <p:cond delay="0"/>
                                          </p:stCondLst>
                                        </p:cTn>
                                        <p:tgtEl>
                                          <p:spTgt spid="259137"/>
                                        </p:tgtEl>
                                        <p:attrNameLst>
                                          <p:attrName>style.visibility</p:attrName>
                                        </p:attrNameLst>
                                      </p:cBhvr>
                                      <p:to>
                                        <p:strVal val="visible"/>
                                      </p:to>
                                    </p:set>
                                    <p:animEffect transition="in" filter="wipe(up)">
                                      <p:cBhvr>
                                        <p:cTn id="33" dur="500"/>
                                        <p:tgtEl>
                                          <p:spTgt spid="259137"/>
                                        </p:tgtEl>
                                      </p:cBhvr>
                                    </p:animEffect>
                                  </p:childTnLst>
                                </p:cTn>
                              </p:par>
                              <p:par>
                                <p:cTn id="34" presetID="22" presetClass="entr" presetSubtype="1" fill="hold" grpId="0" nodeType="withEffect">
                                  <p:stCondLst>
                                    <p:cond delay="0"/>
                                  </p:stCondLst>
                                  <p:childTnLst>
                                    <p:set>
                                      <p:cBhvr>
                                        <p:cTn id="35" dur="1" fill="hold">
                                          <p:stCondLst>
                                            <p:cond delay="0"/>
                                          </p:stCondLst>
                                        </p:cTn>
                                        <p:tgtEl>
                                          <p:spTgt spid="259146"/>
                                        </p:tgtEl>
                                        <p:attrNameLst>
                                          <p:attrName>style.visibility</p:attrName>
                                        </p:attrNameLst>
                                      </p:cBhvr>
                                      <p:to>
                                        <p:strVal val="visible"/>
                                      </p:to>
                                    </p:set>
                                    <p:animEffect transition="in" filter="wipe(up)">
                                      <p:cBhvr>
                                        <p:cTn id="36" dur="500"/>
                                        <p:tgtEl>
                                          <p:spTgt spid="259146"/>
                                        </p:tgtEl>
                                      </p:cBhvr>
                                    </p:animEffect>
                                  </p:childTnLst>
                                </p:cTn>
                              </p:par>
                            </p:childTnLst>
                          </p:cTn>
                        </p:par>
                        <p:par>
                          <p:cTn id="37" fill="hold">
                            <p:stCondLst>
                              <p:cond delay="4000"/>
                            </p:stCondLst>
                            <p:childTnLst>
                              <p:par>
                                <p:cTn id="38" presetID="22" presetClass="entr" presetSubtype="1" fill="hold" grpId="0" nodeType="afterEffect">
                                  <p:stCondLst>
                                    <p:cond delay="0"/>
                                  </p:stCondLst>
                                  <p:childTnLst>
                                    <p:set>
                                      <p:cBhvr>
                                        <p:cTn id="39" dur="1" fill="hold">
                                          <p:stCondLst>
                                            <p:cond delay="0"/>
                                          </p:stCondLst>
                                        </p:cTn>
                                        <p:tgtEl>
                                          <p:spTgt spid="259135"/>
                                        </p:tgtEl>
                                        <p:attrNameLst>
                                          <p:attrName>style.visibility</p:attrName>
                                        </p:attrNameLst>
                                      </p:cBhvr>
                                      <p:to>
                                        <p:strVal val="visible"/>
                                      </p:to>
                                    </p:set>
                                    <p:animEffect transition="in" filter="wipe(up)">
                                      <p:cBhvr>
                                        <p:cTn id="40" dur="500"/>
                                        <p:tgtEl>
                                          <p:spTgt spid="2591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9107" grpId="0" animBg="1"/>
      <p:bldP spid="259108" grpId="0" animBg="1"/>
      <p:bldP spid="259109" grpId="0" animBg="1"/>
      <p:bldP spid="259110" grpId="0" animBg="1"/>
      <p:bldP spid="259111" grpId="0" animBg="1"/>
      <p:bldP spid="259133" grpId="0" animBg="1"/>
      <p:bldP spid="259134" grpId="0" animBg="1"/>
      <p:bldP spid="259135" grpId="0" animBg="1"/>
      <p:bldP spid="259136" grpId="0" animBg="1"/>
      <p:bldP spid="259137" grpId="0" animBg="1"/>
      <p:bldP spid="259145" grpId="0" animBg="1"/>
      <p:bldP spid="259146"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1000125" y="274638"/>
            <a:ext cx="7215188" cy="1143000"/>
          </a:xfrm>
        </p:spPr>
        <p:txBody>
          <a:bodyPr/>
          <a:lstStyle/>
          <a:p>
            <a:pPr eaLnBrk="1" hangingPunct="1"/>
            <a:r>
              <a:rPr lang="zh-CN" altLang="en-US" smtClean="0"/>
              <a:t>遍历二叉树的基本操作</a:t>
            </a:r>
          </a:p>
        </p:txBody>
      </p:sp>
      <p:sp>
        <p:nvSpPr>
          <p:cNvPr id="55299" name="Rectangle 3"/>
          <p:cNvSpPr>
            <a:spLocks noGrp="1" noChangeArrowheads="1"/>
          </p:cNvSpPr>
          <p:nvPr>
            <p:ph idx="1"/>
          </p:nvPr>
        </p:nvSpPr>
        <p:spPr>
          <a:xfrm>
            <a:off x="1000125" y="1600200"/>
            <a:ext cx="7215188" cy="4525963"/>
          </a:xfrm>
        </p:spPr>
        <p:txBody>
          <a:bodyPr/>
          <a:lstStyle/>
          <a:p>
            <a:pPr eaLnBrk="1" hangingPunct="1"/>
            <a:r>
              <a:rPr lang="en-US" altLang="zh-CN" smtClean="0"/>
              <a:t> </a:t>
            </a:r>
            <a:r>
              <a:rPr lang="en-US" altLang="zh-CN" smtClean="0">
                <a:solidFill>
                  <a:srgbClr val="0000FF"/>
                </a:solidFill>
              </a:rPr>
              <a:t>(LRD)</a:t>
            </a:r>
            <a:r>
              <a:rPr lang="zh-CN" altLang="en-US" smtClean="0"/>
              <a:t>后序遍历二叉树的操作定义：</a:t>
            </a:r>
            <a:endParaRPr lang="en-US" altLang="zh-CN" smtClean="0"/>
          </a:p>
          <a:p>
            <a:pPr eaLnBrk="1" hangingPunct="1">
              <a:buFont typeface="Wingdings" pitchFamily="2" charset="2"/>
              <a:buNone/>
            </a:pPr>
            <a:r>
              <a:rPr lang="zh-CN" altLang="en-US" smtClean="0"/>
              <a:t>　若二叉树为空，则空操作；否则</a:t>
            </a:r>
          </a:p>
          <a:p>
            <a:pPr eaLnBrk="1" hangingPunct="1">
              <a:buFont typeface="Wingdings" pitchFamily="2" charset="2"/>
              <a:buNone/>
            </a:pPr>
            <a:r>
              <a:rPr lang="zh-CN" altLang="en-US" smtClean="0"/>
              <a:t>	</a:t>
            </a:r>
            <a:r>
              <a:rPr lang="en-US" altLang="zh-CN" smtClean="0">
                <a:solidFill>
                  <a:srgbClr val="006600"/>
                </a:solidFill>
              </a:rPr>
              <a:t>(1)</a:t>
            </a:r>
            <a:r>
              <a:rPr lang="zh-CN" altLang="en-US" smtClean="0"/>
              <a:t>后序遍历左子树；</a:t>
            </a:r>
          </a:p>
          <a:p>
            <a:pPr eaLnBrk="1" hangingPunct="1">
              <a:buFont typeface="Wingdings" pitchFamily="2" charset="2"/>
              <a:buNone/>
            </a:pPr>
            <a:r>
              <a:rPr lang="zh-CN" altLang="en-US" smtClean="0"/>
              <a:t>	</a:t>
            </a:r>
            <a:r>
              <a:rPr lang="en-US" altLang="zh-CN" smtClean="0">
                <a:solidFill>
                  <a:srgbClr val="006600"/>
                </a:solidFill>
              </a:rPr>
              <a:t>(2)</a:t>
            </a:r>
            <a:r>
              <a:rPr lang="zh-CN" altLang="en-US" smtClean="0"/>
              <a:t>后序遍历右子树；</a:t>
            </a:r>
          </a:p>
          <a:p>
            <a:pPr eaLnBrk="1" hangingPunct="1">
              <a:buFont typeface="Wingdings" pitchFamily="2" charset="2"/>
              <a:buNone/>
            </a:pPr>
            <a:r>
              <a:rPr lang="zh-CN" altLang="en-US" smtClean="0"/>
              <a:t>	</a:t>
            </a:r>
            <a:r>
              <a:rPr lang="en-US" altLang="zh-CN" smtClean="0">
                <a:solidFill>
                  <a:srgbClr val="006600"/>
                </a:solidFill>
              </a:rPr>
              <a:t>(3)</a:t>
            </a:r>
            <a:r>
              <a:rPr lang="zh-CN" altLang="en-US" smtClean="0"/>
              <a:t>访问根结点。</a:t>
            </a:r>
            <a:endParaRPr lang="en-US" altLang="zh-CN" smtClean="0"/>
          </a:p>
          <a:p>
            <a:pPr eaLnBrk="1" hangingPunct="1">
              <a:buFont typeface="Wingdings" pitchFamily="2" charset="2"/>
              <a:buNone/>
            </a:pPr>
            <a:endParaRPr lang="en-US" altLang="zh-CN" sz="1800" b="0" smtClean="0">
              <a:solidFill>
                <a:srgbClr val="006600"/>
              </a:solidFill>
            </a:endParaRPr>
          </a:p>
          <a:p>
            <a:pPr eaLnBrk="1" hangingPunct="1">
              <a:buFont typeface="Wingdings" pitchFamily="2" charset="2"/>
              <a:buNone/>
            </a:pPr>
            <a:r>
              <a:rPr lang="en-US" altLang="zh-CN" sz="1800" b="0" smtClean="0">
                <a:solidFill>
                  <a:srgbClr val="006600"/>
                </a:solidFill>
              </a:rPr>
              <a:t>	&lt;PostOrder&gt;</a:t>
            </a:r>
          </a:p>
        </p:txBody>
      </p:sp>
      <p:sp>
        <p:nvSpPr>
          <p:cNvPr id="55300" name="灯片编号占位符 18"/>
          <p:cNvSpPr>
            <a:spLocks noGrp="1"/>
          </p:cNvSpPr>
          <p:nvPr>
            <p:ph type="sldNum" sz="quarter" idx="10"/>
          </p:nvPr>
        </p:nvSpPr>
        <p:spPr>
          <a:noFill/>
        </p:spPr>
        <p:txBody>
          <a:bodyPr/>
          <a:lstStyle/>
          <a:p>
            <a:fld id="{580FFE15-1525-4702-B161-DAC71F531283}" type="slidenum">
              <a:rPr lang="zh-CN" altLang="en-US" smtClean="0"/>
              <a:pPr/>
              <a:t>57</a:t>
            </a:fld>
            <a:endParaRPr lang="en-US" altLang="zh-CN" smtClean="0"/>
          </a:p>
        </p:txBody>
      </p:sp>
      <p:sp>
        <p:nvSpPr>
          <p:cNvPr id="259112" name="Oval 40"/>
          <p:cNvSpPr>
            <a:spLocks noChangeArrowheads="1"/>
          </p:cNvSpPr>
          <p:nvPr/>
        </p:nvSpPr>
        <p:spPr bwMode="auto">
          <a:xfrm>
            <a:off x="6434138" y="3536950"/>
            <a:ext cx="395287" cy="395288"/>
          </a:xfrm>
          <a:prstGeom prst="ellipse">
            <a:avLst/>
          </a:prstGeom>
          <a:noFill/>
          <a:ln w="12700">
            <a:solidFill>
              <a:schemeClr val="tx1"/>
            </a:solidFill>
            <a:round/>
            <a:headEnd/>
            <a:tailEnd/>
          </a:ln>
        </p:spPr>
        <p:txBody>
          <a:bodyPr wrap="none" lIns="0" tIns="0" rIns="0" bIns="0" anchor="ctr" anchorCtr="1"/>
          <a:lstStyle/>
          <a:p>
            <a:pPr algn="ctr"/>
            <a:r>
              <a:rPr kumimoji="1" lang="en-US" altLang="zh-CN" sz="2400" b="1">
                <a:latin typeface="Times New Roman" pitchFamily="18" charset="0"/>
              </a:rPr>
              <a:t>D</a:t>
            </a:r>
          </a:p>
        </p:txBody>
      </p:sp>
      <p:sp>
        <p:nvSpPr>
          <p:cNvPr id="259113" name="Oval 41"/>
          <p:cNvSpPr>
            <a:spLocks noChangeArrowheads="1"/>
          </p:cNvSpPr>
          <p:nvPr/>
        </p:nvSpPr>
        <p:spPr bwMode="auto">
          <a:xfrm>
            <a:off x="5665788" y="4618038"/>
            <a:ext cx="395287" cy="395287"/>
          </a:xfrm>
          <a:prstGeom prst="ellipse">
            <a:avLst/>
          </a:prstGeom>
          <a:noFill/>
          <a:ln w="12700">
            <a:solidFill>
              <a:schemeClr val="tx1"/>
            </a:solidFill>
            <a:round/>
            <a:headEnd/>
            <a:tailEnd/>
          </a:ln>
        </p:spPr>
        <p:txBody>
          <a:bodyPr wrap="none" lIns="0" tIns="0" rIns="0" bIns="0" anchor="ctr" anchorCtr="1"/>
          <a:lstStyle/>
          <a:p>
            <a:pPr algn="ctr"/>
            <a:r>
              <a:rPr kumimoji="1" lang="en-US" altLang="zh-CN" sz="2400" b="1">
                <a:latin typeface="Times New Roman" pitchFamily="18" charset="0"/>
              </a:rPr>
              <a:t>L</a:t>
            </a:r>
          </a:p>
        </p:txBody>
      </p:sp>
      <p:sp>
        <p:nvSpPr>
          <p:cNvPr id="259114" name="Oval 42"/>
          <p:cNvSpPr>
            <a:spLocks noChangeArrowheads="1"/>
          </p:cNvSpPr>
          <p:nvPr/>
        </p:nvSpPr>
        <p:spPr bwMode="auto">
          <a:xfrm>
            <a:off x="7200900" y="4618038"/>
            <a:ext cx="395288" cy="395287"/>
          </a:xfrm>
          <a:prstGeom prst="ellipse">
            <a:avLst/>
          </a:prstGeom>
          <a:noFill/>
          <a:ln w="12700">
            <a:solidFill>
              <a:schemeClr val="tx1"/>
            </a:solidFill>
            <a:round/>
            <a:headEnd/>
            <a:tailEnd/>
          </a:ln>
        </p:spPr>
        <p:txBody>
          <a:bodyPr wrap="none" lIns="0" tIns="0" rIns="0" bIns="0" anchor="ctr" anchorCtr="1"/>
          <a:lstStyle/>
          <a:p>
            <a:pPr algn="ctr"/>
            <a:r>
              <a:rPr kumimoji="1" lang="en-US" altLang="zh-CN" sz="2400" b="1">
                <a:latin typeface="Times New Roman" pitchFamily="18" charset="0"/>
              </a:rPr>
              <a:t>R</a:t>
            </a:r>
          </a:p>
        </p:txBody>
      </p:sp>
      <p:sp>
        <p:nvSpPr>
          <p:cNvPr id="259115" name="Line 43"/>
          <p:cNvSpPr>
            <a:spLocks noChangeShapeType="1"/>
          </p:cNvSpPr>
          <p:nvPr/>
        </p:nvSpPr>
        <p:spPr bwMode="auto">
          <a:xfrm flipV="1">
            <a:off x="5964238" y="3908425"/>
            <a:ext cx="576262" cy="719138"/>
          </a:xfrm>
          <a:prstGeom prst="line">
            <a:avLst/>
          </a:prstGeom>
          <a:noFill/>
          <a:ln w="12700">
            <a:solidFill>
              <a:schemeClr val="tx1"/>
            </a:solidFill>
            <a:round/>
            <a:headEnd/>
            <a:tailEnd/>
          </a:ln>
        </p:spPr>
        <p:txBody>
          <a:bodyPr/>
          <a:lstStyle/>
          <a:p>
            <a:endParaRPr lang="zh-CN" altLang="en-US"/>
          </a:p>
        </p:txBody>
      </p:sp>
      <p:sp>
        <p:nvSpPr>
          <p:cNvPr id="259116" name="Line 44"/>
          <p:cNvSpPr>
            <a:spLocks noChangeShapeType="1"/>
          </p:cNvSpPr>
          <p:nvPr/>
        </p:nvSpPr>
        <p:spPr bwMode="auto">
          <a:xfrm>
            <a:off x="6710363" y="3908425"/>
            <a:ext cx="576262" cy="719138"/>
          </a:xfrm>
          <a:prstGeom prst="line">
            <a:avLst/>
          </a:prstGeom>
          <a:noFill/>
          <a:ln w="12700">
            <a:solidFill>
              <a:schemeClr val="tx1"/>
            </a:solidFill>
            <a:round/>
            <a:headEnd/>
            <a:tailEnd/>
          </a:ln>
        </p:spPr>
        <p:txBody>
          <a:bodyPr/>
          <a:lstStyle/>
          <a:p>
            <a:endParaRPr lang="zh-CN" altLang="en-US"/>
          </a:p>
        </p:txBody>
      </p:sp>
      <p:sp>
        <p:nvSpPr>
          <p:cNvPr id="259138" name="Oval 66"/>
          <p:cNvSpPr>
            <a:spLocks noChangeArrowheads="1"/>
          </p:cNvSpPr>
          <p:nvPr/>
        </p:nvSpPr>
        <p:spPr bwMode="auto">
          <a:xfrm>
            <a:off x="6432550" y="3536950"/>
            <a:ext cx="395288" cy="395288"/>
          </a:xfrm>
          <a:prstGeom prst="ellipse">
            <a:avLst/>
          </a:prstGeom>
          <a:solidFill>
            <a:srgbClr val="CCFFFF"/>
          </a:solidFill>
          <a:ln w="19050">
            <a:solidFill>
              <a:srgbClr val="FF0000"/>
            </a:solidFill>
            <a:round/>
            <a:headEnd/>
            <a:tailEnd/>
          </a:ln>
        </p:spPr>
        <p:txBody>
          <a:bodyPr wrap="none" lIns="0" tIns="0" rIns="0" bIns="0" anchor="ctr" anchorCtr="1"/>
          <a:lstStyle/>
          <a:p>
            <a:pPr algn="ctr"/>
            <a:r>
              <a:rPr kumimoji="1" lang="en-US" altLang="zh-CN" sz="2400" b="1">
                <a:solidFill>
                  <a:srgbClr val="CC0000"/>
                </a:solidFill>
                <a:latin typeface="Times New Roman" pitchFamily="18" charset="0"/>
              </a:rPr>
              <a:t>D</a:t>
            </a:r>
          </a:p>
        </p:txBody>
      </p:sp>
      <p:sp>
        <p:nvSpPr>
          <p:cNvPr id="259139" name="Oval 67"/>
          <p:cNvSpPr>
            <a:spLocks noChangeArrowheads="1"/>
          </p:cNvSpPr>
          <p:nvPr/>
        </p:nvSpPr>
        <p:spPr bwMode="auto">
          <a:xfrm>
            <a:off x="5664200" y="4618038"/>
            <a:ext cx="395288" cy="395287"/>
          </a:xfrm>
          <a:prstGeom prst="ellipse">
            <a:avLst/>
          </a:prstGeom>
          <a:solidFill>
            <a:srgbClr val="CCFFFF"/>
          </a:solidFill>
          <a:ln w="19050">
            <a:solidFill>
              <a:srgbClr val="FF0000"/>
            </a:solidFill>
            <a:round/>
            <a:headEnd/>
            <a:tailEnd/>
          </a:ln>
        </p:spPr>
        <p:txBody>
          <a:bodyPr wrap="none" lIns="0" tIns="0" rIns="0" bIns="0" anchor="ctr" anchorCtr="1"/>
          <a:lstStyle/>
          <a:p>
            <a:pPr algn="ctr"/>
            <a:r>
              <a:rPr kumimoji="1" lang="en-US" altLang="zh-CN" sz="2400" b="1">
                <a:solidFill>
                  <a:srgbClr val="CC0000"/>
                </a:solidFill>
                <a:latin typeface="Times New Roman" pitchFamily="18" charset="0"/>
              </a:rPr>
              <a:t>L</a:t>
            </a:r>
          </a:p>
        </p:txBody>
      </p:sp>
      <p:sp>
        <p:nvSpPr>
          <p:cNvPr id="259140" name="Oval 68"/>
          <p:cNvSpPr>
            <a:spLocks noChangeArrowheads="1"/>
          </p:cNvSpPr>
          <p:nvPr/>
        </p:nvSpPr>
        <p:spPr bwMode="auto">
          <a:xfrm>
            <a:off x="7199313" y="4618038"/>
            <a:ext cx="395287" cy="395287"/>
          </a:xfrm>
          <a:prstGeom prst="ellipse">
            <a:avLst/>
          </a:prstGeom>
          <a:solidFill>
            <a:srgbClr val="CCFFFF"/>
          </a:solidFill>
          <a:ln w="19050">
            <a:solidFill>
              <a:srgbClr val="FF0000"/>
            </a:solidFill>
            <a:round/>
            <a:headEnd/>
            <a:tailEnd/>
          </a:ln>
        </p:spPr>
        <p:txBody>
          <a:bodyPr wrap="none" lIns="0" tIns="0" rIns="0" bIns="0" anchor="ctr" anchorCtr="1"/>
          <a:lstStyle/>
          <a:p>
            <a:pPr algn="ctr"/>
            <a:r>
              <a:rPr kumimoji="1" lang="en-US" altLang="zh-CN" sz="2400" b="1">
                <a:solidFill>
                  <a:srgbClr val="CC0000"/>
                </a:solidFill>
                <a:latin typeface="Times New Roman" pitchFamily="18" charset="0"/>
              </a:rPr>
              <a:t>R</a:t>
            </a:r>
          </a:p>
        </p:txBody>
      </p:sp>
      <p:sp>
        <p:nvSpPr>
          <p:cNvPr id="259141" name="Line 69"/>
          <p:cNvSpPr>
            <a:spLocks noChangeShapeType="1"/>
          </p:cNvSpPr>
          <p:nvPr/>
        </p:nvSpPr>
        <p:spPr bwMode="auto">
          <a:xfrm flipV="1">
            <a:off x="5962650" y="3908425"/>
            <a:ext cx="576263" cy="719138"/>
          </a:xfrm>
          <a:prstGeom prst="line">
            <a:avLst/>
          </a:prstGeom>
          <a:noFill/>
          <a:ln w="19050">
            <a:solidFill>
              <a:srgbClr val="FF0000"/>
            </a:solidFill>
            <a:round/>
            <a:headEnd/>
            <a:tailEnd/>
          </a:ln>
        </p:spPr>
        <p:txBody>
          <a:bodyPr/>
          <a:lstStyle/>
          <a:p>
            <a:endParaRPr lang="zh-CN" altLang="en-US"/>
          </a:p>
        </p:txBody>
      </p:sp>
      <p:sp>
        <p:nvSpPr>
          <p:cNvPr id="259142" name="Line 70"/>
          <p:cNvSpPr>
            <a:spLocks noChangeShapeType="1"/>
          </p:cNvSpPr>
          <p:nvPr/>
        </p:nvSpPr>
        <p:spPr bwMode="auto">
          <a:xfrm>
            <a:off x="6708775" y="3908425"/>
            <a:ext cx="576263" cy="719138"/>
          </a:xfrm>
          <a:prstGeom prst="line">
            <a:avLst/>
          </a:prstGeom>
          <a:noFill/>
          <a:ln w="19050">
            <a:solidFill>
              <a:srgbClr val="FF0000"/>
            </a:solidFill>
            <a:round/>
            <a:headEnd/>
            <a:tailEnd/>
          </a:ln>
        </p:spPr>
        <p:txBody>
          <a:bodyPr/>
          <a:lstStyle/>
          <a:p>
            <a:endParaRPr lang="zh-CN" altLang="en-US"/>
          </a:p>
        </p:txBody>
      </p:sp>
      <p:sp>
        <p:nvSpPr>
          <p:cNvPr id="259147" name="Line 75"/>
          <p:cNvSpPr>
            <a:spLocks noChangeShapeType="1"/>
          </p:cNvSpPr>
          <p:nvPr/>
        </p:nvSpPr>
        <p:spPr bwMode="auto">
          <a:xfrm>
            <a:off x="6386513" y="4797425"/>
            <a:ext cx="503237" cy="0"/>
          </a:xfrm>
          <a:prstGeom prst="line">
            <a:avLst/>
          </a:prstGeom>
          <a:noFill/>
          <a:ln w="12700">
            <a:solidFill>
              <a:srgbClr val="008000"/>
            </a:solidFill>
            <a:round/>
            <a:headEnd/>
            <a:tailEnd type="triangle" w="med" len="med"/>
          </a:ln>
        </p:spPr>
        <p:txBody>
          <a:bodyPr/>
          <a:lstStyle/>
          <a:p>
            <a:endParaRPr lang="zh-CN" altLang="en-US"/>
          </a:p>
        </p:txBody>
      </p:sp>
      <p:sp>
        <p:nvSpPr>
          <p:cNvPr id="259148" name="Line 76"/>
          <p:cNvSpPr>
            <a:spLocks noChangeShapeType="1"/>
          </p:cNvSpPr>
          <p:nvPr/>
        </p:nvSpPr>
        <p:spPr bwMode="auto">
          <a:xfrm>
            <a:off x="6661150" y="4279900"/>
            <a:ext cx="288925" cy="360363"/>
          </a:xfrm>
          <a:prstGeom prst="line">
            <a:avLst/>
          </a:prstGeom>
          <a:noFill/>
          <a:ln w="12700">
            <a:solidFill>
              <a:srgbClr val="008000"/>
            </a:solidFill>
            <a:round/>
            <a:headEnd type="triangle" w="med" len="med"/>
            <a:tailEnd/>
          </a:ln>
        </p:spPr>
        <p:txBody>
          <a:bodyP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591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5911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5911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591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59114"/>
                                        </p:tgtEl>
                                        <p:attrNameLst>
                                          <p:attrName>style.visibility</p:attrName>
                                        </p:attrNameLst>
                                      </p:cBhvr>
                                      <p:to>
                                        <p:strVal val="visible"/>
                                      </p:to>
                                    </p:set>
                                  </p:childTnLst>
                                </p:cTn>
                              </p:par>
                            </p:childTnLst>
                          </p:cTn>
                        </p:par>
                        <p:par>
                          <p:cTn id="15" fill="hold">
                            <p:stCondLst>
                              <p:cond delay="0"/>
                            </p:stCondLst>
                            <p:childTnLst>
                              <p:par>
                                <p:cTn id="16" presetID="22" presetClass="entr" presetSubtype="8" fill="hold" grpId="0" nodeType="afterEffect">
                                  <p:stCondLst>
                                    <p:cond delay="0"/>
                                  </p:stCondLst>
                                  <p:childTnLst>
                                    <p:set>
                                      <p:cBhvr>
                                        <p:cTn id="17" dur="1" fill="hold">
                                          <p:stCondLst>
                                            <p:cond delay="0"/>
                                          </p:stCondLst>
                                        </p:cTn>
                                        <p:tgtEl>
                                          <p:spTgt spid="259139"/>
                                        </p:tgtEl>
                                        <p:attrNameLst>
                                          <p:attrName>style.visibility</p:attrName>
                                        </p:attrNameLst>
                                      </p:cBhvr>
                                      <p:to>
                                        <p:strVal val="visible"/>
                                      </p:to>
                                    </p:set>
                                    <p:animEffect transition="in" filter="wipe(left)">
                                      <p:cBhvr>
                                        <p:cTn id="18" dur="500"/>
                                        <p:tgtEl>
                                          <p:spTgt spid="259139"/>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259147"/>
                                        </p:tgtEl>
                                        <p:attrNameLst>
                                          <p:attrName>style.visibility</p:attrName>
                                        </p:attrNameLst>
                                      </p:cBhvr>
                                      <p:to>
                                        <p:strVal val="visible"/>
                                      </p:to>
                                    </p:set>
                                    <p:animEffect transition="in" filter="wipe(left)">
                                      <p:cBhvr>
                                        <p:cTn id="21" dur="500"/>
                                        <p:tgtEl>
                                          <p:spTgt spid="259147"/>
                                        </p:tgtEl>
                                      </p:cBhvr>
                                    </p:animEffect>
                                  </p:childTnLst>
                                </p:cTn>
                              </p:par>
                            </p:childTnLst>
                          </p:cTn>
                        </p:par>
                        <p:par>
                          <p:cTn id="22" fill="hold">
                            <p:stCondLst>
                              <p:cond delay="500"/>
                            </p:stCondLst>
                            <p:childTnLst>
                              <p:par>
                                <p:cTn id="23" presetID="22" presetClass="entr" presetSubtype="4" fill="hold" grpId="0" nodeType="afterEffect">
                                  <p:stCondLst>
                                    <p:cond delay="0"/>
                                  </p:stCondLst>
                                  <p:childTnLst>
                                    <p:set>
                                      <p:cBhvr>
                                        <p:cTn id="24" dur="1" fill="hold">
                                          <p:stCondLst>
                                            <p:cond delay="0"/>
                                          </p:stCondLst>
                                        </p:cTn>
                                        <p:tgtEl>
                                          <p:spTgt spid="259140"/>
                                        </p:tgtEl>
                                        <p:attrNameLst>
                                          <p:attrName>style.visibility</p:attrName>
                                        </p:attrNameLst>
                                      </p:cBhvr>
                                      <p:to>
                                        <p:strVal val="visible"/>
                                      </p:to>
                                    </p:set>
                                    <p:animEffect transition="in" filter="wipe(down)">
                                      <p:cBhvr>
                                        <p:cTn id="25" dur="500"/>
                                        <p:tgtEl>
                                          <p:spTgt spid="259140"/>
                                        </p:tgtEl>
                                      </p:cBhvr>
                                    </p:animEffect>
                                  </p:childTnLst>
                                </p:cTn>
                              </p:par>
                            </p:childTnLst>
                          </p:cTn>
                        </p:par>
                        <p:par>
                          <p:cTn id="26" fill="hold">
                            <p:stCondLst>
                              <p:cond delay="1000"/>
                            </p:stCondLst>
                            <p:childTnLst>
                              <p:par>
                                <p:cTn id="27" presetID="22" presetClass="entr" presetSubtype="4" fill="hold" grpId="0" nodeType="afterEffect">
                                  <p:stCondLst>
                                    <p:cond delay="0"/>
                                  </p:stCondLst>
                                  <p:childTnLst>
                                    <p:set>
                                      <p:cBhvr>
                                        <p:cTn id="28" dur="1" fill="hold">
                                          <p:stCondLst>
                                            <p:cond delay="0"/>
                                          </p:stCondLst>
                                        </p:cTn>
                                        <p:tgtEl>
                                          <p:spTgt spid="259142"/>
                                        </p:tgtEl>
                                        <p:attrNameLst>
                                          <p:attrName>style.visibility</p:attrName>
                                        </p:attrNameLst>
                                      </p:cBhvr>
                                      <p:to>
                                        <p:strVal val="visible"/>
                                      </p:to>
                                    </p:set>
                                    <p:animEffect transition="in" filter="wipe(down)">
                                      <p:cBhvr>
                                        <p:cTn id="29" dur="500"/>
                                        <p:tgtEl>
                                          <p:spTgt spid="259142"/>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259141"/>
                                        </p:tgtEl>
                                        <p:attrNameLst>
                                          <p:attrName>style.visibility</p:attrName>
                                        </p:attrNameLst>
                                      </p:cBhvr>
                                      <p:to>
                                        <p:strVal val="visible"/>
                                      </p:to>
                                    </p:set>
                                    <p:animEffect transition="in" filter="wipe(left)">
                                      <p:cBhvr>
                                        <p:cTn id="32" dur="500"/>
                                        <p:tgtEl>
                                          <p:spTgt spid="259141"/>
                                        </p:tgtEl>
                                      </p:cBhvr>
                                    </p:animEffect>
                                  </p:childTnLst>
                                </p:cTn>
                              </p:par>
                              <p:par>
                                <p:cTn id="33" presetID="22" presetClass="entr" presetSubtype="4" fill="hold" grpId="0" nodeType="withEffect">
                                  <p:stCondLst>
                                    <p:cond delay="0"/>
                                  </p:stCondLst>
                                  <p:childTnLst>
                                    <p:set>
                                      <p:cBhvr>
                                        <p:cTn id="34" dur="1" fill="hold">
                                          <p:stCondLst>
                                            <p:cond delay="0"/>
                                          </p:stCondLst>
                                        </p:cTn>
                                        <p:tgtEl>
                                          <p:spTgt spid="259148"/>
                                        </p:tgtEl>
                                        <p:attrNameLst>
                                          <p:attrName>style.visibility</p:attrName>
                                        </p:attrNameLst>
                                      </p:cBhvr>
                                      <p:to>
                                        <p:strVal val="visible"/>
                                      </p:to>
                                    </p:set>
                                    <p:animEffect transition="in" filter="wipe(down)">
                                      <p:cBhvr>
                                        <p:cTn id="35" dur="500"/>
                                        <p:tgtEl>
                                          <p:spTgt spid="259148"/>
                                        </p:tgtEl>
                                      </p:cBhvr>
                                    </p:animEffect>
                                  </p:childTnLst>
                                </p:cTn>
                              </p:par>
                            </p:childTnLst>
                          </p:cTn>
                        </p:par>
                        <p:par>
                          <p:cTn id="36" fill="hold">
                            <p:stCondLst>
                              <p:cond delay="1500"/>
                            </p:stCondLst>
                            <p:childTnLst>
                              <p:par>
                                <p:cTn id="37" presetID="22" presetClass="entr" presetSubtype="4" fill="hold" grpId="0" nodeType="afterEffect">
                                  <p:stCondLst>
                                    <p:cond delay="0"/>
                                  </p:stCondLst>
                                  <p:childTnLst>
                                    <p:set>
                                      <p:cBhvr>
                                        <p:cTn id="38" dur="1" fill="hold">
                                          <p:stCondLst>
                                            <p:cond delay="0"/>
                                          </p:stCondLst>
                                        </p:cTn>
                                        <p:tgtEl>
                                          <p:spTgt spid="259138"/>
                                        </p:tgtEl>
                                        <p:attrNameLst>
                                          <p:attrName>style.visibility</p:attrName>
                                        </p:attrNameLst>
                                      </p:cBhvr>
                                      <p:to>
                                        <p:strVal val="visible"/>
                                      </p:to>
                                    </p:set>
                                    <p:animEffect transition="in" filter="wipe(down)">
                                      <p:cBhvr>
                                        <p:cTn id="39" dur="500"/>
                                        <p:tgtEl>
                                          <p:spTgt spid="2591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9112" grpId="0" animBg="1"/>
      <p:bldP spid="259113" grpId="0" animBg="1"/>
      <p:bldP spid="259114" grpId="0" animBg="1"/>
      <p:bldP spid="259115" grpId="0" animBg="1"/>
      <p:bldP spid="259116" grpId="0" animBg="1"/>
      <p:bldP spid="259138" grpId="0" animBg="1"/>
      <p:bldP spid="259139" grpId="0" animBg="1"/>
      <p:bldP spid="259140" grpId="0" animBg="1"/>
      <p:bldP spid="259141" grpId="0" animBg="1"/>
      <p:bldP spid="259142" grpId="0" animBg="1"/>
      <p:bldP spid="259147" grpId="0" animBg="1"/>
      <p:bldP spid="259148"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1000125" y="274638"/>
            <a:ext cx="7215188" cy="1143000"/>
          </a:xfrm>
        </p:spPr>
        <p:txBody>
          <a:bodyPr/>
          <a:lstStyle/>
          <a:p>
            <a:pPr eaLnBrk="1" hangingPunct="1"/>
            <a:r>
              <a:rPr lang="zh-CN" altLang="en-US" smtClean="0"/>
              <a:t>先序遍历二叉树的递归算法 </a:t>
            </a:r>
          </a:p>
        </p:txBody>
      </p:sp>
      <p:sp>
        <p:nvSpPr>
          <p:cNvPr id="56324" name="Rectangle 3"/>
          <p:cNvSpPr>
            <a:spLocks noGrp="1" noChangeArrowheads="1"/>
          </p:cNvSpPr>
          <p:nvPr>
            <p:ph idx="1"/>
          </p:nvPr>
        </p:nvSpPr>
        <p:spPr>
          <a:xfrm>
            <a:off x="1000125" y="1600200"/>
            <a:ext cx="7215188" cy="4525963"/>
          </a:xfrm>
        </p:spPr>
        <p:txBody>
          <a:bodyPr/>
          <a:lstStyle/>
          <a:p>
            <a:pPr eaLnBrk="1" hangingPunct="1">
              <a:buFont typeface="Wingdings" pitchFamily="2" charset="2"/>
              <a:buNone/>
            </a:pPr>
            <a:r>
              <a:rPr lang="en-US" altLang="zh-CN" dirty="0" err="1" smtClean="0"/>
              <a:t>PreOrder</a:t>
            </a:r>
            <a:r>
              <a:rPr lang="en-US" altLang="zh-CN" dirty="0" smtClean="0"/>
              <a:t>(Tree T)</a:t>
            </a:r>
          </a:p>
          <a:p>
            <a:pPr eaLnBrk="1" hangingPunct="1">
              <a:buFont typeface="Wingdings" pitchFamily="2" charset="2"/>
              <a:buNone/>
            </a:pPr>
            <a:r>
              <a:rPr lang="en-US" altLang="zh-CN" dirty="0" smtClean="0"/>
              <a:t>{	if (!T) return</a:t>
            </a:r>
            <a:r>
              <a:rPr lang="zh-CN" altLang="en-US" dirty="0" smtClean="0"/>
              <a:t>；</a:t>
            </a:r>
            <a:endParaRPr lang="zh-CN" altLang="en-US" dirty="0" smtClean="0">
              <a:solidFill>
                <a:srgbClr val="006600"/>
              </a:solidFill>
            </a:endParaRPr>
          </a:p>
          <a:p>
            <a:pPr eaLnBrk="1" hangingPunct="1">
              <a:buFont typeface="Wingdings" pitchFamily="2" charset="2"/>
              <a:buNone/>
            </a:pPr>
            <a:r>
              <a:rPr lang="zh-CN" altLang="en-US" dirty="0" smtClean="0"/>
              <a:t>	</a:t>
            </a:r>
            <a:r>
              <a:rPr lang="en-US" altLang="zh-CN" dirty="0" smtClean="0">
                <a:solidFill>
                  <a:srgbClr val="0000FF"/>
                </a:solidFill>
              </a:rPr>
              <a:t>Visit(T)</a:t>
            </a:r>
            <a:r>
              <a:rPr lang="zh-CN" altLang="en-US" dirty="0" smtClean="0">
                <a:solidFill>
                  <a:srgbClr val="0000FF"/>
                </a:solidFill>
              </a:rPr>
              <a:t>；</a:t>
            </a:r>
            <a:r>
              <a:rPr lang="en-US" altLang="zh-CN" dirty="0" smtClean="0">
                <a:solidFill>
                  <a:srgbClr val="006600"/>
                </a:solidFill>
              </a:rPr>
              <a:t>//</a:t>
            </a:r>
            <a:r>
              <a:rPr lang="zh-CN" altLang="en-US" dirty="0" smtClean="0">
                <a:solidFill>
                  <a:srgbClr val="006600"/>
                </a:solidFill>
              </a:rPr>
              <a:t>访问根结点函数</a:t>
            </a:r>
          </a:p>
          <a:p>
            <a:pPr eaLnBrk="1" hangingPunct="1">
              <a:buFont typeface="Wingdings" pitchFamily="2" charset="2"/>
              <a:buNone/>
            </a:pPr>
            <a:r>
              <a:rPr lang="zh-CN" altLang="en-US" dirty="0" smtClean="0"/>
              <a:t>	</a:t>
            </a:r>
            <a:r>
              <a:rPr lang="en-US" altLang="zh-CN" dirty="0" err="1" smtClean="0"/>
              <a:t>PreOrder</a:t>
            </a:r>
            <a:r>
              <a:rPr lang="en-US" altLang="zh-CN" dirty="0" smtClean="0"/>
              <a:t>(T-&gt;</a:t>
            </a:r>
            <a:r>
              <a:rPr lang="en-US" altLang="zh-CN" dirty="0" err="1" smtClean="0"/>
              <a:t>lc</a:t>
            </a:r>
            <a:r>
              <a:rPr lang="en-US" altLang="zh-CN" dirty="0" smtClean="0"/>
              <a:t>)</a:t>
            </a:r>
            <a:r>
              <a:rPr lang="zh-CN" altLang="en-US" dirty="0" smtClean="0"/>
              <a:t>；</a:t>
            </a:r>
            <a:r>
              <a:rPr lang="en-US" altLang="zh-CN" dirty="0" smtClean="0">
                <a:solidFill>
                  <a:srgbClr val="006600"/>
                </a:solidFill>
              </a:rPr>
              <a:t>//</a:t>
            </a:r>
            <a:r>
              <a:rPr lang="zh-CN" altLang="en-US" sz="2400" dirty="0" smtClean="0">
                <a:solidFill>
                  <a:srgbClr val="006600"/>
                </a:solidFill>
              </a:rPr>
              <a:t>先序遍历左子树</a:t>
            </a:r>
            <a:endParaRPr lang="zh-CN" altLang="en-US" dirty="0" smtClean="0"/>
          </a:p>
          <a:p>
            <a:pPr eaLnBrk="1" hangingPunct="1">
              <a:buFont typeface="Wingdings" pitchFamily="2" charset="2"/>
              <a:buNone/>
            </a:pPr>
            <a:r>
              <a:rPr lang="zh-CN" altLang="en-US" dirty="0" smtClean="0"/>
              <a:t>	</a:t>
            </a:r>
            <a:r>
              <a:rPr lang="en-US" altLang="zh-CN" dirty="0" err="1" smtClean="0"/>
              <a:t>PreOrder</a:t>
            </a:r>
            <a:r>
              <a:rPr lang="en-US" altLang="zh-CN" dirty="0" smtClean="0"/>
              <a:t>(T-&gt;</a:t>
            </a:r>
            <a:r>
              <a:rPr lang="en-US" altLang="zh-CN" dirty="0" err="1" smtClean="0"/>
              <a:t>rc</a:t>
            </a:r>
            <a:r>
              <a:rPr lang="en-US" altLang="zh-CN" dirty="0" smtClean="0"/>
              <a:t>)</a:t>
            </a:r>
            <a:r>
              <a:rPr lang="zh-CN" altLang="en-US" dirty="0" smtClean="0"/>
              <a:t>；</a:t>
            </a:r>
            <a:r>
              <a:rPr lang="en-US" altLang="zh-CN" dirty="0" smtClean="0">
                <a:solidFill>
                  <a:srgbClr val="006600"/>
                </a:solidFill>
              </a:rPr>
              <a:t>//</a:t>
            </a:r>
            <a:r>
              <a:rPr lang="zh-CN" altLang="en-US" sz="2400" dirty="0" smtClean="0">
                <a:solidFill>
                  <a:srgbClr val="006600"/>
                </a:solidFill>
              </a:rPr>
              <a:t>先序遍历右子树</a:t>
            </a:r>
            <a:endParaRPr lang="zh-CN" altLang="en-US" dirty="0" smtClean="0"/>
          </a:p>
          <a:p>
            <a:pPr eaLnBrk="1" hangingPunct="1">
              <a:buFont typeface="Wingdings" pitchFamily="2" charset="2"/>
              <a:buNone/>
            </a:pPr>
            <a:r>
              <a:rPr lang="en-US" altLang="zh-CN" dirty="0" smtClean="0"/>
              <a:t>} </a:t>
            </a:r>
            <a:r>
              <a:rPr lang="en-US" altLang="zh-CN" b="0" dirty="0" smtClean="0">
                <a:solidFill>
                  <a:srgbClr val="006600"/>
                </a:solidFill>
              </a:rPr>
              <a:t>//</a:t>
            </a:r>
            <a:r>
              <a:rPr lang="zh-CN" altLang="en-US" b="0" dirty="0" smtClean="0">
                <a:solidFill>
                  <a:srgbClr val="006600"/>
                </a:solidFill>
              </a:rPr>
              <a:t>算法结束</a:t>
            </a:r>
          </a:p>
        </p:txBody>
      </p:sp>
      <p:sp>
        <p:nvSpPr>
          <p:cNvPr id="2" name="灯片编号占位符 6"/>
          <p:cNvSpPr>
            <a:spLocks noGrp="1"/>
          </p:cNvSpPr>
          <p:nvPr>
            <p:ph type="sldNum" sz="quarter" idx="10"/>
          </p:nvPr>
        </p:nvSpPr>
        <p:spPr>
          <a:noFill/>
        </p:spPr>
        <p:txBody>
          <a:bodyPr/>
          <a:lstStyle/>
          <a:p>
            <a:fld id="{1C69EC48-BA9E-4F37-B9DB-F10D7E9197DE}" type="slidenum">
              <a:rPr lang="zh-CN" altLang="en-US" smtClean="0"/>
              <a:pPr/>
              <a:t>58</a:t>
            </a:fld>
            <a:endParaRPr lang="en-US" altLang="zh-CN" smtClean="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6324">
                                            <p:txEl>
                                              <p:pRg st="2" end="2"/>
                                            </p:txEl>
                                          </p:spTgt>
                                        </p:tgtEl>
                                        <p:attrNameLst>
                                          <p:attrName>style.visibility</p:attrName>
                                        </p:attrNameLst>
                                      </p:cBhvr>
                                      <p:to>
                                        <p:strVal val="visible"/>
                                      </p:to>
                                    </p:set>
                                    <p:animEffect transition="in" filter="wipe(left)">
                                      <p:cBhvr>
                                        <p:cTn id="7" dur="2000"/>
                                        <p:tgtEl>
                                          <p:spTgt spid="56324">
                                            <p:txEl>
                                              <p:pRg st="2" end="2"/>
                                            </p:txEl>
                                          </p:spTgt>
                                        </p:tgtEl>
                                      </p:cBhvr>
                                    </p:animEffect>
                                  </p:childTnLst>
                                </p:cTn>
                              </p:par>
                            </p:childTnLst>
                          </p:cTn>
                        </p:par>
                        <p:par>
                          <p:cTn id="8" fill="hold">
                            <p:stCondLst>
                              <p:cond delay="2000"/>
                            </p:stCondLst>
                            <p:childTnLst>
                              <p:par>
                                <p:cTn id="9" presetID="22" presetClass="entr" presetSubtype="8" fill="hold" nodeType="afterEffect">
                                  <p:stCondLst>
                                    <p:cond delay="0"/>
                                  </p:stCondLst>
                                  <p:childTnLst>
                                    <p:set>
                                      <p:cBhvr>
                                        <p:cTn id="10" dur="1" fill="hold">
                                          <p:stCondLst>
                                            <p:cond delay="0"/>
                                          </p:stCondLst>
                                        </p:cTn>
                                        <p:tgtEl>
                                          <p:spTgt spid="56324">
                                            <p:txEl>
                                              <p:pRg st="3" end="3"/>
                                            </p:txEl>
                                          </p:spTgt>
                                        </p:tgtEl>
                                        <p:attrNameLst>
                                          <p:attrName>style.visibility</p:attrName>
                                        </p:attrNameLst>
                                      </p:cBhvr>
                                      <p:to>
                                        <p:strVal val="visible"/>
                                      </p:to>
                                    </p:set>
                                    <p:animEffect transition="in" filter="wipe(left)">
                                      <p:cBhvr>
                                        <p:cTn id="11" dur="1000"/>
                                        <p:tgtEl>
                                          <p:spTgt spid="56324">
                                            <p:txEl>
                                              <p:pRg st="3" end="3"/>
                                            </p:txEl>
                                          </p:spTgt>
                                        </p:tgtEl>
                                      </p:cBhvr>
                                    </p:animEffect>
                                  </p:childTnLst>
                                </p:cTn>
                              </p:par>
                            </p:childTnLst>
                          </p:cTn>
                        </p:par>
                        <p:par>
                          <p:cTn id="12" fill="hold">
                            <p:stCondLst>
                              <p:cond delay="3000"/>
                            </p:stCondLst>
                            <p:childTnLst>
                              <p:par>
                                <p:cTn id="13" presetID="22" presetClass="entr" presetSubtype="8" fill="hold" nodeType="afterEffect">
                                  <p:stCondLst>
                                    <p:cond delay="0"/>
                                  </p:stCondLst>
                                  <p:childTnLst>
                                    <p:set>
                                      <p:cBhvr>
                                        <p:cTn id="14" dur="1" fill="hold">
                                          <p:stCondLst>
                                            <p:cond delay="0"/>
                                          </p:stCondLst>
                                        </p:cTn>
                                        <p:tgtEl>
                                          <p:spTgt spid="56324">
                                            <p:txEl>
                                              <p:pRg st="4" end="4"/>
                                            </p:txEl>
                                          </p:spTgt>
                                        </p:tgtEl>
                                        <p:attrNameLst>
                                          <p:attrName>style.visibility</p:attrName>
                                        </p:attrNameLst>
                                      </p:cBhvr>
                                      <p:to>
                                        <p:strVal val="visible"/>
                                      </p:to>
                                    </p:set>
                                    <p:animEffect transition="in" filter="wipe(left)">
                                      <p:cBhvr>
                                        <p:cTn id="15" dur="1000"/>
                                        <p:tgtEl>
                                          <p:spTgt spid="5632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1000125" y="274638"/>
            <a:ext cx="7215188" cy="1143000"/>
          </a:xfrm>
        </p:spPr>
        <p:txBody>
          <a:bodyPr/>
          <a:lstStyle/>
          <a:p>
            <a:pPr eaLnBrk="1" hangingPunct="1"/>
            <a:r>
              <a:rPr lang="zh-CN" altLang="en-US" smtClean="0"/>
              <a:t>中序遍历二叉树的递归算法</a:t>
            </a:r>
          </a:p>
        </p:txBody>
      </p:sp>
      <p:sp>
        <p:nvSpPr>
          <p:cNvPr id="57347" name="Rectangle 3"/>
          <p:cNvSpPr>
            <a:spLocks noGrp="1" noChangeArrowheads="1"/>
          </p:cNvSpPr>
          <p:nvPr>
            <p:ph idx="1"/>
          </p:nvPr>
        </p:nvSpPr>
        <p:spPr>
          <a:xfrm>
            <a:off x="1000125" y="1600200"/>
            <a:ext cx="7215188" cy="4525963"/>
          </a:xfrm>
        </p:spPr>
        <p:txBody>
          <a:bodyPr/>
          <a:lstStyle/>
          <a:p>
            <a:pPr eaLnBrk="1" hangingPunct="1">
              <a:buFont typeface="Wingdings" pitchFamily="2" charset="2"/>
              <a:buNone/>
            </a:pPr>
            <a:r>
              <a:rPr lang="en-US" altLang="zh-CN" dirty="0" err="1" smtClean="0"/>
              <a:t>InOrder</a:t>
            </a:r>
            <a:r>
              <a:rPr lang="en-US" altLang="zh-CN" dirty="0" smtClean="0"/>
              <a:t>(Tree T)</a:t>
            </a:r>
          </a:p>
          <a:p>
            <a:pPr eaLnBrk="1" hangingPunct="1">
              <a:buFont typeface="Wingdings" pitchFamily="2" charset="2"/>
              <a:buNone/>
            </a:pPr>
            <a:r>
              <a:rPr lang="en-US" altLang="zh-CN" dirty="0" smtClean="0"/>
              <a:t>{	if (!T) return</a:t>
            </a:r>
            <a:r>
              <a:rPr lang="zh-CN" altLang="en-US" dirty="0" smtClean="0"/>
              <a:t>；</a:t>
            </a:r>
          </a:p>
          <a:p>
            <a:pPr eaLnBrk="1" hangingPunct="1">
              <a:buFont typeface="Wingdings" pitchFamily="2" charset="2"/>
              <a:buNone/>
            </a:pPr>
            <a:r>
              <a:rPr lang="zh-CN" altLang="en-US" dirty="0" smtClean="0"/>
              <a:t>	</a:t>
            </a:r>
            <a:r>
              <a:rPr lang="en-US" altLang="zh-CN" dirty="0" err="1" smtClean="0"/>
              <a:t>InOrder</a:t>
            </a:r>
            <a:r>
              <a:rPr lang="en-US" altLang="zh-CN" dirty="0" smtClean="0"/>
              <a:t>(T-&gt;</a:t>
            </a:r>
            <a:r>
              <a:rPr lang="en-US" altLang="zh-CN" dirty="0" err="1" smtClean="0"/>
              <a:t>lc</a:t>
            </a:r>
            <a:r>
              <a:rPr lang="en-US" altLang="zh-CN" dirty="0" smtClean="0"/>
              <a:t>)</a:t>
            </a:r>
            <a:r>
              <a:rPr lang="zh-CN" altLang="en-US" dirty="0" smtClean="0"/>
              <a:t>；</a:t>
            </a:r>
          </a:p>
          <a:p>
            <a:pPr eaLnBrk="1" hangingPunct="1">
              <a:buFont typeface="Wingdings" pitchFamily="2" charset="2"/>
              <a:buNone/>
            </a:pPr>
            <a:r>
              <a:rPr lang="zh-CN" altLang="en-US" dirty="0" smtClean="0"/>
              <a:t>	</a:t>
            </a:r>
            <a:r>
              <a:rPr lang="en-US" altLang="zh-CN" dirty="0" smtClean="0">
                <a:solidFill>
                  <a:srgbClr val="0000FF"/>
                </a:solidFill>
              </a:rPr>
              <a:t>Visit(T)</a:t>
            </a:r>
            <a:r>
              <a:rPr lang="zh-CN" altLang="en-US" dirty="0" smtClean="0">
                <a:solidFill>
                  <a:srgbClr val="0000FF"/>
                </a:solidFill>
              </a:rPr>
              <a:t>；</a:t>
            </a:r>
          </a:p>
          <a:p>
            <a:pPr eaLnBrk="1" hangingPunct="1">
              <a:buFont typeface="Wingdings" pitchFamily="2" charset="2"/>
              <a:buNone/>
            </a:pPr>
            <a:r>
              <a:rPr lang="zh-CN" altLang="en-US" dirty="0" smtClean="0"/>
              <a:t>	</a:t>
            </a:r>
            <a:r>
              <a:rPr lang="en-US" altLang="zh-CN" dirty="0" err="1" smtClean="0"/>
              <a:t>InOrder</a:t>
            </a:r>
            <a:r>
              <a:rPr lang="en-US" altLang="zh-CN" dirty="0" smtClean="0"/>
              <a:t>(T-&gt;</a:t>
            </a:r>
            <a:r>
              <a:rPr lang="en-US" altLang="zh-CN" dirty="0" err="1" smtClean="0"/>
              <a:t>rc</a:t>
            </a:r>
            <a:r>
              <a:rPr lang="en-US" altLang="zh-CN" dirty="0" smtClean="0"/>
              <a:t>)</a:t>
            </a:r>
            <a:r>
              <a:rPr lang="zh-CN" altLang="en-US" dirty="0" smtClean="0"/>
              <a:t>；</a:t>
            </a:r>
          </a:p>
          <a:p>
            <a:pPr eaLnBrk="1" hangingPunct="1">
              <a:buFont typeface="Wingdings" pitchFamily="2" charset="2"/>
              <a:buNone/>
            </a:pPr>
            <a:r>
              <a:rPr lang="en-US" altLang="zh-CN" dirty="0" smtClean="0"/>
              <a:t>} </a:t>
            </a:r>
            <a:r>
              <a:rPr lang="en-US" altLang="zh-CN" b="0" dirty="0" smtClean="0">
                <a:solidFill>
                  <a:srgbClr val="006600"/>
                </a:solidFill>
              </a:rPr>
              <a:t>//</a:t>
            </a:r>
            <a:r>
              <a:rPr lang="zh-CN" altLang="en-US" b="0" dirty="0" smtClean="0">
                <a:solidFill>
                  <a:srgbClr val="006600"/>
                </a:solidFill>
              </a:rPr>
              <a:t>算法结束</a:t>
            </a:r>
          </a:p>
        </p:txBody>
      </p:sp>
      <p:sp>
        <p:nvSpPr>
          <p:cNvPr id="57348" name="灯片编号占位符 6"/>
          <p:cNvSpPr>
            <a:spLocks noGrp="1"/>
          </p:cNvSpPr>
          <p:nvPr>
            <p:ph type="sldNum" sz="quarter" idx="10"/>
          </p:nvPr>
        </p:nvSpPr>
        <p:spPr>
          <a:noFill/>
        </p:spPr>
        <p:txBody>
          <a:bodyPr/>
          <a:lstStyle/>
          <a:p>
            <a:fld id="{0A378B12-17C0-4C4C-B76A-14B2CFC1AFF3}" type="slidenum">
              <a:rPr lang="zh-CN" altLang="en-US" smtClean="0"/>
              <a:pPr/>
              <a:t>59</a:t>
            </a:fld>
            <a:endParaRPr lang="en-US" altLang="zh-CN" smtClean="0"/>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000125" y="274638"/>
            <a:ext cx="7215188" cy="1143000"/>
          </a:xfrm>
        </p:spPr>
        <p:txBody>
          <a:bodyPr/>
          <a:lstStyle/>
          <a:p>
            <a:pPr eaLnBrk="1" hangingPunct="1"/>
            <a:r>
              <a:rPr lang="zh-CN" altLang="en-US" smtClean="0"/>
              <a:t>树的层次结构特性</a:t>
            </a:r>
          </a:p>
        </p:txBody>
      </p:sp>
      <p:sp>
        <p:nvSpPr>
          <p:cNvPr id="8195" name="Rectangle 3"/>
          <p:cNvSpPr>
            <a:spLocks noGrp="1" noChangeArrowheads="1"/>
          </p:cNvSpPr>
          <p:nvPr>
            <p:ph idx="1"/>
          </p:nvPr>
        </p:nvSpPr>
        <p:spPr>
          <a:xfrm>
            <a:off x="1000125" y="1600200"/>
            <a:ext cx="7215188" cy="4525963"/>
          </a:xfrm>
        </p:spPr>
        <p:txBody>
          <a:bodyPr/>
          <a:lstStyle/>
          <a:p>
            <a:pPr eaLnBrk="1" hangingPunct="1">
              <a:lnSpc>
                <a:spcPct val="200000"/>
              </a:lnSpc>
              <a:buFont typeface="Wingdings" pitchFamily="2" charset="2"/>
              <a:buNone/>
            </a:pPr>
            <a:r>
              <a:rPr lang="zh-CN" altLang="en-US" dirty="0" smtClean="0">
                <a:solidFill>
                  <a:srgbClr val="006600"/>
                </a:solidFill>
                <a:sym typeface="Wingdings" pitchFamily="2" charset="2"/>
              </a:rPr>
              <a:t> </a:t>
            </a:r>
            <a:r>
              <a:rPr lang="zh-CN" altLang="en-US" dirty="0" smtClean="0"/>
              <a:t>一个表达式可以表示成一棵树。</a:t>
            </a:r>
          </a:p>
          <a:p>
            <a:pPr eaLnBrk="1" hangingPunct="1">
              <a:buFont typeface="Wingdings" pitchFamily="2" charset="2"/>
              <a:buNone/>
            </a:pPr>
            <a:r>
              <a:rPr lang="zh-CN" altLang="en-US" dirty="0" smtClean="0"/>
              <a:t>结点：运算符、操作数；</a:t>
            </a:r>
          </a:p>
          <a:p>
            <a:pPr eaLnBrk="1" hangingPunct="1">
              <a:buFont typeface="Wingdings" pitchFamily="2" charset="2"/>
              <a:buNone/>
            </a:pPr>
            <a:r>
              <a:rPr lang="zh-CN" altLang="en-US" dirty="0" smtClean="0"/>
              <a:t>关系：运算规则。</a:t>
            </a:r>
          </a:p>
          <a:p>
            <a:pPr eaLnBrk="1" hangingPunct="1">
              <a:lnSpc>
                <a:spcPct val="175000"/>
              </a:lnSpc>
              <a:buFont typeface="Wingdings" pitchFamily="2" charset="2"/>
              <a:buNone/>
            </a:pPr>
            <a:r>
              <a:rPr lang="zh-CN" altLang="en-US" sz="2000" b="0" dirty="0" smtClean="0">
                <a:solidFill>
                  <a:srgbClr val="006600"/>
                </a:solidFill>
                <a:sym typeface="Wingdings" pitchFamily="2" charset="2"/>
              </a:rPr>
              <a:t> </a:t>
            </a:r>
            <a:r>
              <a:rPr lang="zh-CN" altLang="en-US" dirty="0" smtClean="0"/>
              <a:t>可以将表达式</a:t>
            </a:r>
          </a:p>
          <a:p>
            <a:pPr eaLnBrk="1" hangingPunct="1">
              <a:buFont typeface="Wingdings" pitchFamily="2" charset="2"/>
              <a:buNone/>
            </a:pPr>
            <a:r>
              <a:rPr lang="zh-CN" altLang="en-US" dirty="0" smtClean="0"/>
              <a:t>   </a:t>
            </a:r>
            <a:r>
              <a:rPr lang="en-US" altLang="zh-CN" dirty="0" smtClean="0">
                <a:solidFill>
                  <a:srgbClr val="0000FF"/>
                </a:solidFill>
              </a:rPr>
              <a:t>a*b+(c–d/e)*f</a:t>
            </a:r>
            <a:r>
              <a:rPr lang="en-US" altLang="zh-CN" dirty="0" smtClean="0"/>
              <a:t> </a:t>
            </a:r>
          </a:p>
          <a:p>
            <a:pPr eaLnBrk="1" hangingPunct="1">
              <a:buFont typeface="Wingdings" pitchFamily="2" charset="2"/>
              <a:buNone/>
            </a:pPr>
            <a:r>
              <a:rPr lang="en-US" altLang="zh-CN" dirty="0" smtClean="0"/>
              <a:t>   </a:t>
            </a:r>
            <a:r>
              <a:rPr lang="zh-CN" altLang="en-US" dirty="0" smtClean="0"/>
              <a:t>表示成一棵树。</a:t>
            </a:r>
          </a:p>
        </p:txBody>
      </p:sp>
      <p:sp>
        <p:nvSpPr>
          <p:cNvPr id="8196" name="灯片编号占位符 1"/>
          <p:cNvSpPr>
            <a:spLocks noGrp="1"/>
          </p:cNvSpPr>
          <p:nvPr>
            <p:ph type="sldNum" sz="quarter" idx="10"/>
          </p:nvPr>
        </p:nvSpPr>
        <p:spPr>
          <a:noFill/>
        </p:spPr>
        <p:txBody>
          <a:bodyPr/>
          <a:lstStyle/>
          <a:p>
            <a:fld id="{39ACF33B-9412-468F-8353-054AF1A3510D}" type="slidenum">
              <a:rPr lang="zh-CN" altLang="en-US" smtClean="0"/>
              <a:pPr/>
              <a:t>6</a:t>
            </a:fld>
            <a:endParaRPr lang="en-US" altLang="zh-CN" smtClean="0"/>
          </a:p>
        </p:txBody>
      </p:sp>
      <p:grpSp>
        <p:nvGrpSpPr>
          <p:cNvPr id="8197" name="Group 34"/>
          <p:cNvGrpSpPr>
            <a:grpSpLocks/>
          </p:cNvGrpSpPr>
          <p:nvPr/>
        </p:nvGrpSpPr>
        <p:grpSpPr bwMode="auto">
          <a:xfrm>
            <a:off x="4473575" y="2781300"/>
            <a:ext cx="3455988" cy="2879725"/>
            <a:chOff x="2835" y="1752"/>
            <a:chExt cx="2041" cy="1814"/>
          </a:xfrm>
        </p:grpSpPr>
        <p:sp>
          <p:nvSpPr>
            <p:cNvPr id="8198" name="Line 5"/>
            <p:cNvSpPr>
              <a:spLocks noChangeShapeType="1"/>
            </p:cNvSpPr>
            <p:nvPr/>
          </p:nvSpPr>
          <p:spPr bwMode="auto">
            <a:xfrm flipV="1">
              <a:off x="2925" y="2432"/>
              <a:ext cx="232" cy="227"/>
            </a:xfrm>
            <a:prstGeom prst="line">
              <a:avLst/>
            </a:prstGeom>
            <a:noFill/>
            <a:ln w="9525">
              <a:solidFill>
                <a:srgbClr val="000000"/>
              </a:solidFill>
              <a:round/>
              <a:headEnd/>
              <a:tailEnd/>
            </a:ln>
          </p:spPr>
          <p:txBody>
            <a:bodyPr lIns="0" tIns="0" rIns="0" bIns="0" anchor="ctr" anchorCtr="1"/>
            <a:lstStyle/>
            <a:p>
              <a:endParaRPr lang="zh-CN" altLang="en-US"/>
            </a:p>
          </p:txBody>
        </p:sp>
        <p:sp>
          <p:nvSpPr>
            <p:cNvPr id="8199" name="Line 6"/>
            <p:cNvSpPr>
              <a:spLocks noChangeShapeType="1"/>
            </p:cNvSpPr>
            <p:nvPr/>
          </p:nvSpPr>
          <p:spPr bwMode="auto">
            <a:xfrm flipV="1">
              <a:off x="3302" y="1933"/>
              <a:ext cx="394" cy="380"/>
            </a:xfrm>
            <a:prstGeom prst="line">
              <a:avLst/>
            </a:prstGeom>
            <a:noFill/>
            <a:ln w="9525">
              <a:solidFill>
                <a:srgbClr val="000000"/>
              </a:solidFill>
              <a:round/>
              <a:headEnd/>
              <a:tailEnd/>
            </a:ln>
          </p:spPr>
          <p:txBody>
            <a:bodyPr lIns="0" tIns="0" rIns="0" bIns="0" anchor="ctr" anchorCtr="1"/>
            <a:lstStyle/>
            <a:p>
              <a:endParaRPr lang="zh-CN" altLang="en-US"/>
            </a:p>
          </p:txBody>
        </p:sp>
        <p:sp>
          <p:nvSpPr>
            <p:cNvPr id="8200" name="Line 7"/>
            <p:cNvSpPr>
              <a:spLocks noChangeShapeType="1"/>
            </p:cNvSpPr>
            <p:nvPr/>
          </p:nvSpPr>
          <p:spPr bwMode="auto">
            <a:xfrm flipH="1" flipV="1">
              <a:off x="3849" y="1925"/>
              <a:ext cx="430" cy="303"/>
            </a:xfrm>
            <a:prstGeom prst="line">
              <a:avLst/>
            </a:prstGeom>
            <a:noFill/>
            <a:ln w="9525">
              <a:solidFill>
                <a:srgbClr val="000000"/>
              </a:solidFill>
              <a:round/>
              <a:headEnd/>
              <a:tailEnd/>
            </a:ln>
          </p:spPr>
          <p:txBody>
            <a:bodyPr lIns="0" tIns="0" rIns="0" bIns="0" anchor="ctr" anchorCtr="1"/>
            <a:lstStyle/>
            <a:p>
              <a:endParaRPr lang="zh-CN" altLang="en-US"/>
            </a:p>
          </p:txBody>
        </p:sp>
        <p:sp>
          <p:nvSpPr>
            <p:cNvPr id="8201" name="Line 8"/>
            <p:cNvSpPr>
              <a:spLocks noChangeShapeType="1"/>
            </p:cNvSpPr>
            <p:nvPr/>
          </p:nvSpPr>
          <p:spPr bwMode="auto">
            <a:xfrm flipH="1" flipV="1">
              <a:off x="4441" y="2319"/>
              <a:ext cx="304" cy="343"/>
            </a:xfrm>
            <a:prstGeom prst="line">
              <a:avLst/>
            </a:prstGeom>
            <a:noFill/>
            <a:ln w="9525">
              <a:solidFill>
                <a:srgbClr val="000000"/>
              </a:solidFill>
              <a:round/>
              <a:headEnd/>
              <a:tailEnd/>
            </a:ln>
          </p:spPr>
          <p:txBody>
            <a:bodyPr lIns="0" tIns="0" rIns="0" bIns="0" anchor="ctr" anchorCtr="1"/>
            <a:lstStyle/>
            <a:p>
              <a:endParaRPr lang="zh-CN" altLang="en-US"/>
            </a:p>
          </p:txBody>
        </p:sp>
        <p:sp>
          <p:nvSpPr>
            <p:cNvPr id="8202" name="Line 9"/>
            <p:cNvSpPr>
              <a:spLocks noChangeShapeType="1"/>
            </p:cNvSpPr>
            <p:nvPr/>
          </p:nvSpPr>
          <p:spPr bwMode="auto">
            <a:xfrm flipV="1">
              <a:off x="4093" y="2319"/>
              <a:ext cx="261" cy="302"/>
            </a:xfrm>
            <a:prstGeom prst="line">
              <a:avLst/>
            </a:prstGeom>
            <a:noFill/>
            <a:ln w="9525">
              <a:solidFill>
                <a:srgbClr val="000000"/>
              </a:solidFill>
              <a:round/>
              <a:headEnd/>
              <a:tailEnd/>
            </a:ln>
          </p:spPr>
          <p:txBody>
            <a:bodyPr lIns="0" tIns="0" rIns="0" bIns="0" anchor="ctr" anchorCtr="1"/>
            <a:lstStyle/>
            <a:p>
              <a:endParaRPr lang="zh-CN" altLang="en-US"/>
            </a:p>
          </p:txBody>
        </p:sp>
        <p:sp>
          <p:nvSpPr>
            <p:cNvPr id="8203" name="Line 10"/>
            <p:cNvSpPr>
              <a:spLocks noChangeShapeType="1"/>
            </p:cNvSpPr>
            <p:nvPr/>
          </p:nvSpPr>
          <p:spPr bwMode="auto">
            <a:xfrm flipH="1" flipV="1">
              <a:off x="3223" y="2340"/>
              <a:ext cx="261" cy="322"/>
            </a:xfrm>
            <a:prstGeom prst="line">
              <a:avLst/>
            </a:prstGeom>
            <a:noFill/>
            <a:ln w="9525">
              <a:solidFill>
                <a:srgbClr val="000000"/>
              </a:solidFill>
              <a:round/>
              <a:headEnd/>
              <a:tailEnd/>
            </a:ln>
          </p:spPr>
          <p:txBody>
            <a:bodyPr lIns="0" tIns="0" rIns="0" bIns="0" anchor="ctr" anchorCtr="1"/>
            <a:lstStyle/>
            <a:p>
              <a:endParaRPr lang="zh-CN" altLang="en-US"/>
            </a:p>
          </p:txBody>
        </p:sp>
        <p:sp>
          <p:nvSpPr>
            <p:cNvPr id="8204" name="Line 11"/>
            <p:cNvSpPr>
              <a:spLocks noChangeShapeType="1"/>
            </p:cNvSpPr>
            <p:nvPr/>
          </p:nvSpPr>
          <p:spPr bwMode="auto">
            <a:xfrm flipV="1">
              <a:off x="3745" y="2726"/>
              <a:ext cx="261" cy="345"/>
            </a:xfrm>
            <a:prstGeom prst="line">
              <a:avLst/>
            </a:prstGeom>
            <a:noFill/>
            <a:ln w="9525">
              <a:solidFill>
                <a:srgbClr val="000000"/>
              </a:solidFill>
              <a:round/>
              <a:headEnd/>
              <a:tailEnd/>
            </a:ln>
          </p:spPr>
          <p:txBody>
            <a:bodyPr lIns="0" tIns="0" rIns="0" bIns="0" anchor="ctr" anchorCtr="1"/>
            <a:lstStyle/>
            <a:p>
              <a:endParaRPr lang="zh-CN" altLang="en-US"/>
            </a:p>
          </p:txBody>
        </p:sp>
        <p:sp>
          <p:nvSpPr>
            <p:cNvPr id="8205" name="Line 12"/>
            <p:cNvSpPr>
              <a:spLocks noChangeShapeType="1"/>
            </p:cNvSpPr>
            <p:nvPr/>
          </p:nvSpPr>
          <p:spPr bwMode="auto">
            <a:xfrm flipV="1">
              <a:off x="4093" y="3112"/>
              <a:ext cx="217" cy="258"/>
            </a:xfrm>
            <a:prstGeom prst="line">
              <a:avLst/>
            </a:prstGeom>
            <a:noFill/>
            <a:ln w="9525">
              <a:solidFill>
                <a:srgbClr val="000000"/>
              </a:solidFill>
              <a:round/>
              <a:headEnd/>
              <a:tailEnd/>
            </a:ln>
          </p:spPr>
          <p:txBody>
            <a:bodyPr lIns="0" tIns="0" rIns="0" bIns="0" anchor="ctr" anchorCtr="1"/>
            <a:lstStyle/>
            <a:p>
              <a:endParaRPr lang="zh-CN" altLang="en-US"/>
            </a:p>
          </p:txBody>
        </p:sp>
        <p:sp>
          <p:nvSpPr>
            <p:cNvPr id="8206" name="Line 13"/>
            <p:cNvSpPr>
              <a:spLocks noChangeShapeType="1"/>
            </p:cNvSpPr>
            <p:nvPr/>
          </p:nvSpPr>
          <p:spPr bwMode="auto">
            <a:xfrm flipH="1" flipV="1">
              <a:off x="4093" y="2726"/>
              <a:ext cx="261" cy="322"/>
            </a:xfrm>
            <a:prstGeom prst="line">
              <a:avLst/>
            </a:prstGeom>
            <a:noFill/>
            <a:ln w="9525">
              <a:solidFill>
                <a:srgbClr val="000000"/>
              </a:solidFill>
              <a:round/>
              <a:headEnd/>
              <a:tailEnd/>
            </a:ln>
          </p:spPr>
          <p:txBody>
            <a:bodyPr lIns="0" tIns="0" rIns="0" bIns="0" anchor="ctr" anchorCtr="1"/>
            <a:lstStyle/>
            <a:p>
              <a:endParaRPr lang="zh-CN" altLang="en-US"/>
            </a:p>
          </p:txBody>
        </p:sp>
        <p:sp>
          <p:nvSpPr>
            <p:cNvPr id="8207" name="Line 14"/>
            <p:cNvSpPr>
              <a:spLocks noChangeShapeType="1"/>
            </p:cNvSpPr>
            <p:nvPr/>
          </p:nvSpPr>
          <p:spPr bwMode="auto">
            <a:xfrm flipH="1" flipV="1">
              <a:off x="4441" y="3156"/>
              <a:ext cx="261" cy="278"/>
            </a:xfrm>
            <a:prstGeom prst="line">
              <a:avLst/>
            </a:prstGeom>
            <a:noFill/>
            <a:ln w="9525">
              <a:solidFill>
                <a:srgbClr val="000000"/>
              </a:solidFill>
              <a:round/>
              <a:headEnd/>
              <a:tailEnd/>
            </a:ln>
          </p:spPr>
          <p:txBody>
            <a:bodyPr lIns="0" tIns="0" rIns="0" bIns="0" anchor="ctr" anchorCtr="1"/>
            <a:lstStyle/>
            <a:p>
              <a:endParaRPr lang="zh-CN" altLang="en-US"/>
            </a:p>
          </p:txBody>
        </p:sp>
        <p:sp>
          <p:nvSpPr>
            <p:cNvPr id="8208" name="Oval 15"/>
            <p:cNvSpPr>
              <a:spLocks noChangeArrowheads="1"/>
            </p:cNvSpPr>
            <p:nvPr/>
          </p:nvSpPr>
          <p:spPr bwMode="auto">
            <a:xfrm>
              <a:off x="3658" y="1752"/>
              <a:ext cx="217" cy="217"/>
            </a:xfrm>
            <a:prstGeom prst="ellipse">
              <a:avLst/>
            </a:prstGeom>
            <a:solidFill>
              <a:srgbClr val="FFFFFF"/>
            </a:solidFill>
            <a:ln w="9525">
              <a:solidFill>
                <a:srgbClr val="000000"/>
              </a:solidFill>
              <a:round/>
              <a:headEnd/>
              <a:tailEnd/>
            </a:ln>
          </p:spPr>
          <p:txBody>
            <a:bodyPr lIns="0" tIns="0" rIns="0" bIns="0" anchor="ctr" anchorCtr="1"/>
            <a:lstStyle/>
            <a:p>
              <a:pPr algn="ctr">
                <a:lnSpc>
                  <a:spcPct val="85000"/>
                </a:lnSpc>
              </a:pPr>
              <a:r>
                <a:rPr kumimoji="1" lang="en-US" altLang="zh-CN" sz="2400" b="1">
                  <a:solidFill>
                    <a:srgbClr val="0000FF"/>
                  </a:solidFill>
                  <a:latin typeface="黑体" pitchFamily="49" charset="-122"/>
                  <a:ea typeface="黑体" pitchFamily="49" charset="-122"/>
                </a:rPr>
                <a:t>+</a:t>
              </a:r>
            </a:p>
          </p:txBody>
        </p:sp>
        <p:sp>
          <p:nvSpPr>
            <p:cNvPr id="8209" name="Oval 16"/>
            <p:cNvSpPr>
              <a:spLocks noChangeArrowheads="1"/>
            </p:cNvSpPr>
            <p:nvPr/>
          </p:nvSpPr>
          <p:spPr bwMode="auto">
            <a:xfrm>
              <a:off x="3117" y="2262"/>
              <a:ext cx="217" cy="216"/>
            </a:xfrm>
            <a:prstGeom prst="ellipse">
              <a:avLst/>
            </a:prstGeom>
            <a:solidFill>
              <a:srgbClr val="FFFFFF"/>
            </a:solidFill>
            <a:ln w="9525">
              <a:solidFill>
                <a:srgbClr val="000000"/>
              </a:solidFill>
              <a:round/>
              <a:headEnd/>
              <a:tailEnd/>
            </a:ln>
          </p:spPr>
          <p:txBody>
            <a:bodyPr lIns="0" tIns="0" rIns="0" bIns="0" anchor="ctr" anchorCtr="1"/>
            <a:lstStyle/>
            <a:p>
              <a:pPr algn="ctr"/>
              <a:r>
                <a:rPr kumimoji="1" lang="zh-CN" altLang="en-US" sz="2400" b="1">
                  <a:solidFill>
                    <a:srgbClr val="0000FF"/>
                  </a:solidFill>
                  <a:latin typeface="Times New Roman" pitchFamily="18" charset="0"/>
                </a:rPr>
                <a:t>＊</a:t>
              </a:r>
            </a:p>
          </p:txBody>
        </p:sp>
        <p:sp>
          <p:nvSpPr>
            <p:cNvPr id="8210" name="Oval 17"/>
            <p:cNvSpPr>
              <a:spLocks noChangeArrowheads="1"/>
            </p:cNvSpPr>
            <p:nvPr/>
          </p:nvSpPr>
          <p:spPr bwMode="auto">
            <a:xfrm>
              <a:off x="4267" y="2191"/>
              <a:ext cx="217" cy="216"/>
            </a:xfrm>
            <a:prstGeom prst="ellipse">
              <a:avLst/>
            </a:prstGeom>
            <a:solidFill>
              <a:srgbClr val="FFFFFF"/>
            </a:solidFill>
            <a:ln w="9525">
              <a:solidFill>
                <a:srgbClr val="000000"/>
              </a:solidFill>
              <a:round/>
              <a:headEnd/>
              <a:tailEnd/>
            </a:ln>
          </p:spPr>
          <p:txBody>
            <a:bodyPr lIns="0" tIns="0" rIns="0" bIns="0" anchor="ctr" anchorCtr="1"/>
            <a:lstStyle/>
            <a:p>
              <a:pPr algn="ctr"/>
              <a:r>
                <a:rPr kumimoji="1" lang="zh-CN" altLang="en-US" sz="2400" b="1">
                  <a:solidFill>
                    <a:srgbClr val="0000FF"/>
                  </a:solidFill>
                  <a:latin typeface="Times New Roman" pitchFamily="18" charset="0"/>
                </a:rPr>
                <a:t>＊</a:t>
              </a:r>
            </a:p>
          </p:txBody>
        </p:sp>
        <p:sp>
          <p:nvSpPr>
            <p:cNvPr id="8211" name="Oval 18"/>
            <p:cNvSpPr>
              <a:spLocks noChangeArrowheads="1"/>
            </p:cNvSpPr>
            <p:nvPr/>
          </p:nvSpPr>
          <p:spPr bwMode="auto">
            <a:xfrm>
              <a:off x="2835" y="2568"/>
              <a:ext cx="218" cy="216"/>
            </a:xfrm>
            <a:prstGeom prst="ellipse">
              <a:avLst/>
            </a:prstGeom>
            <a:solidFill>
              <a:srgbClr val="FFFFFF"/>
            </a:solidFill>
            <a:ln w="9525">
              <a:solidFill>
                <a:srgbClr val="000000"/>
              </a:solidFill>
              <a:round/>
              <a:headEnd/>
              <a:tailEnd/>
            </a:ln>
          </p:spPr>
          <p:txBody>
            <a:bodyPr lIns="0" tIns="0" rIns="0" bIns="0" anchor="ctr" anchorCtr="1"/>
            <a:lstStyle/>
            <a:p>
              <a:pPr algn="ctr"/>
              <a:r>
                <a:rPr kumimoji="1" lang="en-US" altLang="zh-CN" sz="2400" b="1">
                  <a:solidFill>
                    <a:srgbClr val="0000FF"/>
                  </a:solidFill>
                  <a:latin typeface="Times New Roman" pitchFamily="18" charset="0"/>
                </a:rPr>
                <a:t>a</a:t>
              </a:r>
            </a:p>
          </p:txBody>
        </p:sp>
        <p:sp>
          <p:nvSpPr>
            <p:cNvPr id="8212" name="Oval 19"/>
            <p:cNvSpPr>
              <a:spLocks noChangeArrowheads="1"/>
            </p:cNvSpPr>
            <p:nvPr/>
          </p:nvSpPr>
          <p:spPr bwMode="auto">
            <a:xfrm>
              <a:off x="3397" y="2577"/>
              <a:ext cx="217" cy="216"/>
            </a:xfrm>
            <a:prstGeom prst="ellipse">
              <a:avLst/>
            </a:prstGeom>
            <a:solidFill>
              <a:srgbClr val="FFFFFF"/>
            </a:solidFill>
            <a:ln w="9525">
              <a:solidFill>
                <a:srgbClr val="000000"/>
              </a:solidFill>
              <a:round/>
              <a:headEnd/>
              <a:tailEnd/>
            </a:ln>
          </p:spPr>
          <p:txBody>
            <a:bodyPr lIns="0" tIns="0" rIns="0" bIns="0" anchor="ctr" anchorCtr="1"/>
            <a:lstStyle/>
            <a:p>
              <a:pPr algn="ctr"/>
              <a:r>
                <a:rPr kumimoji="1" lang="en-US" altLang="zh-CN" sz="2400" b="1">
                  <a:solidFill>
                    <a:srgbClr val="0000FF"/>
                  </a:solidFill>
                  <a:latin typeface="Times New Roman" pitchFamily="18" charset="0"/>
                </a:rPr>
                <a:t>b</a:t>
              </a:r>
            </a:p>
          </p:txBody>
        </p:sp>
        <p:sp>
          <p:nvSpPr>
            <p:cNvPr id="8213" name="Oval 20"/>
            <p:cNvSpPr>
              <a:spLocks noChangeArrowheads="1"/>
            </p:cNvSpPr>
            <p:nvPr/>
          </p:nvSpPr>
          <p:spPr bwMode="auto">
            <a:xfrm>
              <a:off x="3919" y="2577"/>
              <a:ext cx="217" cy="216"/>
            </a:xfrm>
            <a:prstGeom prst="ellipse">
              <a:avLst/>
            </a:prstGeom>
            <a:solidFill>
              <a:srgbClr val="FFFFFF"/>
            </a:solidFill>
            <a:ln w="9525">
              <a:solidFill>
                <a:srgbClr val="000000"/>
              </a:solidFill>
              <a:round/>
              <a:headEnd/>
              <a:tailEnd/>
            </a:ln>
          </p:spPr>
          <p:txBody>
            <a:bodyPr lIns="0" tIns="0" rIns="0" bIns="0" anchor="ctr" anchorCtr="1"/>
            <a:lstStyle/>
            <a:p>
              <a:pPr algn="ctr"/>
              <a:r>
                <a:rPr kumimoji="1" lang="zh-CN" altLang="en-US" sz="2400" b="1">
                  <a:solidFill>
                    <a:srgbClr val="0000FF"/>
                  </a:solidFill>
                  <a:latin typeface="Times New Roman" pitchFamily="18" charset="0"/>
                </a:rPr>
                <a:t>－</a:t>
              </a:r>
            </a:p>
          </p:txBody>
        </p:sp>
        <p:sp>
          <p:nvSpPr>
            <p:cNvPr id="8214" name="Oval 21"/>
            <p:cNvSpPr>
              <a:spLocks noChangeArrowheads="1"/>
            </p:cNvSpPr>
            <p:nvPr/>
          </p:nvSpPr>
          <p:spPr bwMode="auto">
            <a:xfrm>
              <a:off x="4658" y="2577"/>
              <a:ext cx="218" cy="216"/>
            </a:xfrm>
            <a:prstGeom prst="ellipse">
              <a:avLst/>
            </a:prstGeom>
            <a:solidFill>
              <a:srgbClr val="FFFFFF"/>
            </a:solidFill>
            <a:ln w="9525">
              <a:solidFill>
                <a:srgbClr val="000000"/>
              </a:solidFill>
              <a:round/>
              <a:headEnd/>
              <a:tailEnd/>
            </a:ln>
          </p:spPr>
          <p:txBody>
            <a:bodyPr lIns="0" tIns="0" rIns="0" bIns="0" anchor="ctr" anchorCtr="1"/>
            <a:lstStyle/>
            <a:p>
              <a:pPr algn="ctr"/>
              <a:r>
                <a:rPr kumimoji="1" lang="en-US" altLang="zh-CN" sz="2400" b="1">
                  <a:solidFill>
                    <a:srgbClr val="0000FF"/>
                  </a:solidFill>
                  <a:latin typeface="Times New Roman" pitchFamily="18" charset="0"/>
                </a:rPr>
                <a:t>f</a:t>
              </a:r>
            </a:p>
          </p:txBody>
        </p:sp>
        <p:sp>
          <p:nvSpPr>
            <p:cNvPr id="8215" name="Oval 22"/>
            <p:cNvSpPr>
              <a:spLocks noChangeArrowheads="1"/>
            </p:cNvSpPr>
            <p:nvPr/>
          </p:nvSpPr>
          <p:spPr bwMode="auto">
            <a:xfrm>
              <a:off x="4267" y="2963"/>
              <a:ext cx="217" cy="217"/>
            </a:xfrm>
            <a:prstGeom prst="ellipse">
              <a:avLst/>
            </a:prstGeom>
            <a:solidFill>
              <a:srgbClr val="FFFFFF"/>
            </a:solidFill>
            <a:ln w="9525">
              <a:solidFill>
                <a:srgbClr val="000000"/>
              </a:solidFill>
              <a:round/>
              <a:headEnd/>
              <a:tailEnd/>
            </a:ln>
          </p:spPr>
          <p:txBody>
            <a:bodyPr lIns="0" tIns="0" rIns="0" bIns="0" anchor="ctr" anchorCtr="1"/>
            <a:lstStyle/>
            <a:p>
              <a:pPr algn="ctr"/>
              <a:r>
                <a:rPr kumimoji="1" lang="en-US" altLang="zh-CN" sz="2400" b="1">
                  <a:solidFill>
                    <a:srgbClr val="0000FF"/>
                  </a:solidFill>
                  <a:latin typeface="Times New Roman" pitchFamily="18" charset="0"/>
                </a:rPr>
                <a:t>/</a:t>
              </a:r>
            </a:p>
          </p:txBody>
        </p:sp>
        <p:sp>
          <p:nvSpPr>
            <p:cNvPr id="8216" name="Oval 23"/>
            <p:cNvSpPr>
              <a:spLocks noChangeArrowheads="1"/>
            </p:cNvSpPr>
            <p:nvPr/>
          </p:nvSpPr>
          <p:spPr bwMode="auto">
            <a:xfrm>
              <a:off x="3614" y="2963"/>
              <a:ext cx="218" cy="217"/>
            </a:xfrm>
            <a:prstGeom prst="ellipse">
              <a:avLst/>
            </a:prstGeom>
            <a:solidFill>
              <a:srgbClr val="FFFFFF"/>
            </a:solidFill>
            <a:ln w="9525">
              <a:solidFill>
                <a:srgbClr val="000000"/>
              </a:solidFill>
              <a:round/>
              <a:headEnd/>
              <a:tailEnd/>
            </a:ln>
          </p:spPr>
          <p:txBody>
            <a:bodyPr lIns="0" tIns="0" rIns="0" bIns="0" anchor="ctr" anchorCtr="1"/>
            <a:lstStyle/>
            <a:p>
              <a:pPr algn="ctr"/>
              <a:r>
                <a:rPr kumimoji="1" lang="en-US" altLang="zh-CN" sz="2400" b="1">
                  <a:solidFill>
                    <a:srgbClr val="0000FF"/>
                  </a:solidFill>
                  <a:latin typeface="Times New Roman" pitchFamily="18" charset="0"/>
                </a:rPr>
                <a:t>c</a:t>
              </a:r>
            </a:p>
          </p:txBody>
        </p:sp>
        <p:sp>
          <p:nvSpPr>
            <p:cNvPr id="8217" name="Oval 24"/>
            <p:cNvSpPr>
              <a:spLocks noChangeArrowheads="1"/>
            </p:cNvSpPr>
            <p:nvPr/>
          </p:nvSpPr>
          <p:spPr bwMode="auto">
            <a:xfrm>
              <a:off x="3919" y="3349"/>
              <a:ext cx="217" cy="217"/>
            </a:xfrm>
            <a:prstGeom prst="ellipse">
              <a:avLst/>
            </a:prstGeom>
            <a:solidFill>
              <a:srgbClr val="FFFFFF"/>
            </a:solidFill>
            <a:ln w="9525">
              <a:solidFill>
                <a:srgbClr val="000000"/>
              </a:solidFill>
              <a:round/>
              <a:headEnd/>
              <a:tailEnd/>
            </a:ln>
          </p:spPr>
          <p:txBody>
            <a:bodyPr lIns="0" tIns="0" rIns="0" bIns="0" anchor="ctr" anchorCtr="1"/>
            <a:lstStyle/>
            <a:p>
              <a:pPr algn="ctr"/>
              <a:r>
                <a:rPr kumimoji="1" lang="en-US" altLang="zh-CN" sz="2400" b="1">
                  <a:solidFill>
                    <a:srgbClr val="0000FF"/>
                  </a:solidFill>
                  <a:latin typeface="Times New Roman" pitchFamily="18" charset="0"/>
                </a:rPr>
                <a:t>d</a:t>
              </a:r>
            </a:p>
          </p:txBody>
        </p:sp>
        <p:sp>
          <p:nvSpPr>
            <p:cNvPr id="8218" name="Oval 25"/>
            <p:cNvSpPr>
              <a:spLocks noChangeArrowheads="1"/>
            </p:cNvSpPr>
            <p:nvPr/>
          </p:nvSpPr>
          <p:spPr bwMode="auto">
            <a:xfrm>
              <a:off x="4615" y="3349"/>
              <a:ext cx="217" cy="217"/>
            </a:xfrm>
            <a:prstGeom prst="ellipse">
              <a:avLst/>
            </a:prstGeom>
            <a:solidFill>
              <a:srgbClr val="FFFFFF"/>
            </a:solidFill>
            <a:ln w="9525">
              <a:solidFill>
                <a:srgbClr val="000000"/>
              </a:solidFill>
              <a:round/>
              <a:headEnd/>
              <a:tailEnd/>
            </a:ln>
          </p:spPr>
          <p:txBody>
            <a:bodyPr lIns="0" tIns="0" rIns="0" bIns="0" anchor="ctr" anchorCtr="1"/>
            <a:lstStyle/>
            <a:p>
              <a:pPr algn="ctr"/>
              <a:r>
                <a:rPr kumimoji="1" lang="en-US" altLang="zh-CN" sz="2400" b="1">
                  <a:solidFill>
                    <a:srgbClr val="0000FF"/>
                  </a:solidFill>
                  <a:latin typeface="Times New Roman" pitchFamily="18" charset="0"/>
                </a:rPr>
                <a:t>e</a:t>
              </a:r>
            </a:p>
          </p:txBody>
        </p:sp>
      </p:grpSp>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1000125" y="274638"/>
            <a:ext cx="7215188" cy="1143000"/>
          </a:xfrm>
        </p:spPr>
        <p:txBody>
          <a:bodyPr/>
          <a:lstStyle/>
          <a:p>
            <a:pPr eaLnBrk="1" hangingPunct="1"/>
            <a:r>
              <a:rPr lang="zh-CN" altLang="en-US" smtClean="0"/>
              <a:t>后序遍历二叉树的递归算法</a:t>
            </a:r>
          </a:p>
        </p:txBody>
      </p:sp>
      <p:sp>
        <p:nvSpPr>
          <p:cNvPr id="58371" name="Rectangle 3"/>
          <p:cNvSpPr>
            <a:spLocks noGrp="1" noChangeArrowheads="1"/>
          </p:cNvSpPr>
          <p:nvPr>
            <p:ph idx="1"/>
          </p:nvPr>
        </p:nvSpPr>
        <p:spPr>
          <a:xfrm>
            <a:off x="1000125" y="1600200"/>
            <a:ext cx="7215188" cy="4525963"/>
          </a:xfrm>
        </p:spPr>
        <p:txBody>
          <a:bodyPr/>
          <a:lstStyle/>
          <a:p>
            <a:pPr eaLnBrk="1" hangingPunct="1">
              <a:buFont typeface="Wingdings" pitchFamily="2" charset="2"/>
              <a:buNone/>
            </a:pPr>
            <a:r>
              <a:rPr lang="en-US" altLang="zh-CN" dirty="0" err="1" smtClean="0"/>
              <a:t>PostOrder</a:t>
            </a:r>
            <a:r>
              <a:rPr lang="en-US" altLang="zh-CN" dirty="0" smtClean="0"/>
              <a:t>(Tree T)</a:t>
            </a:r>
          </a:p>
          <a:p>
            <a:pPr eaLnBrk="1" hangingPunct="1">
              <a:buFont typeface="Wingdings" pitchFamily="2" charset="2"/>
              <a:buNone/>
            </a:pPr>
            <a:r>
              <a:rPr lang="en-US" altLang="zh-CN" dirty="0" smtClean="0"/>
              <a:t>{	if (!T) return</a:t>
            </a:r>
            <a:r>
              <a:rPr lang="zh-CN" altLang="en-US" dirty="0" smtClean="0"/>
              <a:t>；</a:t>
            </a:r>
          </a:p>
          <a:p>
            <a:pPr eaLnBrk="1" hangingPunct="1">
              <a:buFont typeface="Wingdings" pitchFamily="2" charset="2"/>
              <a:buNone/>
            </a:pPr>
            <a:r>
              <a:rPr lang="zh-CN" altLang="en-US" dirty="0" smtClean="0"/>
              <a:t>	</a:t>
            </a:r>
            <a:r>
              <a:rPr lang="en-US" altLang="zh-CN" dirty="0" err="1" smtClean="0"/>
              <a:t>PostOrder</a:t>
            </a:r>
            <a:r>
              <a:rPr lang="en-US" altLang="zh-CN" dirty="0" smtClean="0"/>
              <a:t>(T-&gt;</a:t>
            </a:r>
            <a:r>
              <a:rPr lang="en-US" altLang="zh-CN" dirty="0" err="1" smtClean="0"/>
              <a:t>lc</a:t>
            </a:r>
            <a:r>
              <a:rPr lang="en-US" altLang="zh-CN" dirty="0" smtClean="0"/>
              <a:t>);</a:t>
            </a:r>
          </a:p>
          <a:p>
            <a:pPr eaLnBrk="1" hangingPunct="1">
              <a:buFont typeface="Wingdings" pitchFamily="2" charset="2"/>
              <a:buNone/>
            </a:pPr>
            <a:r>
              <a:rPr lang="en-US" altLang="zh-CN" dirty="0" smtClean="0"/>
              <a:t>	</a:t>
            </a:r>
            <a:r>
              <a:rPr lang="en-US" altLang="zh-CN" dirty="0" err="1" smtClean="0"/>
              <a:t>PostOrder</a:t>
            </a:r>
            <a:r>
              <a:rPr lang="en-US" altLang="zh-CN" dirty="0" smtClean="0"/>
              <a:t>(T-&gt;</a:t>
            </a:r>
            <a:r>
              <a:rPr lang="en-US" altLang="zh-CN" dirty="0" err="1" smtClean="0"/>
              <a:t>rc</a:t>
            </a:r>
            <a:r>
              <a:rPr lang="en-US" altLang="zh-CN" dirty="0" smtClean="0"/>
              <a:t>);</a:t>
            </a:r>
          </a:p>
          <a:p>
            <a:pPr eaLnBrk="1" hangingPunct="1">
              <a:buFont typeface="Wingdings" pitchFamily="2" charset="2"/>
              <a:buNone/>
            </a:pPr>
            <a:r>
              <a:rPr lang="en-US" altLang="zh-CN" dirty="0" smtClean="0"/>
              <a:t>	</a:t>
            </a:r>
            <a:r>
              <a:rPr lang="en-US" altLang="zh-CN" dirty="0" smtClean="0">
                <a:solidFill>
                  <a:srgbClr val="0000FF"/>
                </a:solidFill>
              </a:rPr>
              <a:t>Visit(T)</a:t>
            </a:r>
            <a:r>
              <a:rPr lang="zh-CN" altLang="en-US" dirty="0" smtClean="0">
                <a:solidFill>
                  <a:srgbClr val="0000FF"/>
                </a:solidFill>
              </a:rPr>
              <a:t>；</a:t>
            </a:r>
          </a:p>
          <a:p>
            <a:pPr eaLnBrk="1" hangingPunct="1">
              <a:buFont typeface="Wingdings" pitchFamily="2" charset="2"/>
              <a:buNone/>
            </a:pPr>
            <a:r>
              <a:rPr lang="en-US" altLang="zh-CN" dirty="0" smtClean="0"/>
              <a:t>} </a:t>
            </a:r>
            <a:r>
              <a:rPr lang="en-US" altLang="zh-CN" b="0" dirty="0" smtClean="0">
                <a:solidFill>
                  <a:srgbClr val="006600"/>
                </a:solidFill>
              </a:rPr>
              <a:t>//</a:t>
            </a:r>
            <a:r>
              <a:rPr lang="zh-CN" altLang="en-US" b="0" dirty="0" smtClean="0">
                <a:solidFill>
                  <a:srgbClr val="006600"/>
                </a:solidFill>
              </a:rPr>
              <a:t>算法结束</a:t>
            </a:r>
          </a:p>
        </p:txBody>
      </p:sp>
      <p:sp>
        <p:nvSpPr>
          <p:cNvPr id="58372" name="灯片编号占位符 6"/>
          <p:cNvSpPr>
            <a:spLocks noGrp="1"/>
          </p:cNvSpPr>
          <p:nvPr>
            <p:ph type="sldNum" sz="quarter" idx="10"/>
          </p:nvPr>
        </p:nvSpPr>
        <p:spPr>
          <a:noFill/>
        </p:spPr>
        <p:txBody>
          <a:bodyPr/>
          <a:lstStyle/>
          <a:p>
            <a:fld id="{95A30BA8-D739-4FC9-AAB2-B540E351E01F}" type="slidenum">
              <a:rPr lang="zh-CN" altLang="en-US" smtClean="0"/>
              <a:pPr/>
              <a:t>60</a:t>
            </a:fld>
            <a:endParaRPr lang="en-US" altLang="zh-CN" smtClean="0"/>
          </a:p>
        </p:txBody>
      </p:sp>
    </p:spTree>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1000125" y="274638"/>
            <a:ext cx="7215188" cy="1143000"/>
          </a:xfrm>
        </p:spPr>
        <p:txBody>
          <a:bodyPr/>
          <a:lstStyle/>
          <a:p>
            <a:pPr eaLnBrk="1" hangingPunct="1"/>
            <a:r>
              <a:rPr lang="zh-CN" altLang="en-US" smtClean="0"/>
              <a:t>遍历二叉树示例</a:t>
            </a:r>
          </a:p>
        </p:txBody>
      </p:sp>
      <p:sp>
        <p:nvSpPr>
          <p:cNvPr id="59396" name="Rectangle 3"/>
          <p:cNvSpPr>
            <a:spLocks noGrp="1" noChangeArrowheads="1"/>
          </p:cNvSpPr>
          <p:nvPr>
            <p:ph idx="1"/>
          </p:nvPr>
        </p:nvSpPr>
        <p:spPr>
          <a:xfrm>
            <a:off x="1000125" y="1600200"/>
            <a:ext cx="7215188" cy="4525963"/>
          </a:xfrm>
        </p:spPr>
        <p:txBody>
          <a:bodyPr/>
          <a:lstStyle/>
          <a:p>
            <a:pPr eaLnBrk="1" hangingPunct="1">
              <a:buNone/>
            </a:pPr>
            <a:r>
              <a:rPr lang="zh-CN" altLang="en-US" dirty="0" smtClean="0">
                <a:solidFill>
                  <a:srgbClr val="006600"/>
                </a:solidFill>
              </a:rPr>
              <a:t>例</a:t>
            </a:r>
            <a:r>
              <a:rPr lang="zh-CN" altLang="en-US" dirty="0" smtClean="0"/>
              <a:t> 假设二叉树</a:t>
            </a:r>
            <a:r>
              <a:rPr lang="en-US" altLang="zh-CN" dirty="0" smtClean="0"/>
              <a:t>T</a:t>
            </a:r>
            <a:r>
              <a:rPr lang="en-US" altLang="zh-CN" dirty="0"/>
              <a:t>= “+(*(a</a:t>
            </a:r>
            <a:r>
              <a:rPr lang="zh-CN" altLang="en-US" dirty="0"/>
              <a:t>，</a:t>
            </a:r>
            <a:r>
              <a:rPr lang="en-US" altLang="zh-CN" dirty="0"/>
              <a:t>b)</a:t>
            </a:r>
            <a:r>
              <a:rPr lang="zh-CN" altLang="en-US" dirty="0"/>
              <a:t>，</a:t>
            </a:r>
            <a:r>
              <a:rPr lang="en-US" altLang="zh-CN" dirty="0"/>
              <a:t>/(-(c</a:t>
            </a:r>
            <a:r>
              <a:rPr lang="zh-CN" altLang="en-US" dirty="0"/>
              <a:t>，</a:t>
            </a:r>
            <a:r>
              <a:rPr lang="en-US" altLang="zh-CN" dirty="0"/>
              <a:t>d)</a:t>
            </a:r>
            <a:r>
              <a:rPr lang="zh-CN" altLang="en-US" dirty="0"/>
              <a:t>，</a:t>
            </a:r>
            <a:r>
              <a:rPr lang="en-US" altLang="zh-CN" dirty="0"/>
              <a:t>e</a:t>
            </a:r>
            <a:r>
              <a:rPr lang="en-US" altLang="zh-CN" dirty="0" smtClean="0"/>
              <a:t>)”</a:t>
            </a:r>
            <a:r>
              <a:rPr lang="zh-CN" altLang="en-US" dirty="0" smtClean="0"/>
              <a:t>，二叉链表</a:t>
            </a:r>
            <a:r>
              <a:rPr lang="en-US" altLang="zh-CN" dirty="0" smtClean="0"/>
              <a:t>T</a:t>
            </a:r>
            <a:r>
              <a:rPr lang="zh-CN" altLang="en-US" dirty="0" smtClean="0"/>
              <a:t>已建立。</a:t>
            </a:r>
            <a:endParaRPr lang="en-US" altLang="zh-CN" dirty="0" smtClean="0"/>
          </a:p>
          <a:p>
            <a:pPr eaLnBrk="1" hangingPunct="1">
              <a:buNone/>
            </a:pPr>
            <a:r>
              <a:rPr lang="zh-CN" altLang="en-US" dirty="0" smtClean="0"/>
              <a:t>又设</a:t>
            </a:r>
            <a:r>
              <a:rPr lang="en-US" altLang="zh-CN" dirty="0" smtClean="0"/>
              <a:t>Visit( )</a:t>
            </a:r>
            <a:r>
              <a:rPr lang="zh-CN" altLang="en-US" dirty="0" smtClean="0"/>
              <a:t>为显示结点的数据元素值：</a:t>
            </a:r>
          </a:p>
          <a:p>
            <a:pPr eaLnBrk="1" hangingPunct="1">
              <a:buFont typeface="Wingdings" pitchFamily="2" charset="2"/>
              <a:buNone/>
            </a:pPr>
            <a:r>
              <a:rPr lang="en-US" altLang="zh-CN" dirty="0" smtClean="0">
                <a:solidFill>
                  <a:srgbClr val="0000FF"/>
                </a:solidFill>
              </a:rPr>
              <a:t>	Visit(Tree p) { </a:t>
            </a:r>
            <a:r>
              <a:rPr lang="en-US" altLang="zh-CN" dirty="0" err="1" smtClean="0">
                <a:solidFill>
                  <a:srgbClr val="0000FF"/>
                </a:solidFill>
              </a:rPr>
              <a:t>printf</a:t>
            </a:r>
            <a:r>
              <a:rPr lang="en-US" altLang="zh-CN" dirty="0" smtClean="0">
                <a:solidFill>
                  <a:srgbClr val="0000FF"/>
                </a:solidFill>
              </a:rPr>
              <a:t>(p-&gt;data); }</a:t>
            </a:r>
          </a:p>
          <a:p>
            <a:pPr eaLnBrk="1" hangingPunct="1">
              <a:buFont typeface="Wingdings" pitchFamily="2" charset="2"/>
              <a:buNone/>
            </a:pPr>
            <a:r>
              <a:rPr lang="zh-CN" altLang="en-US" dirty="0"/>
              <a:t>则</a:t>
            </a:r>
            <a:endParaRPr lang="en-US" altLang="zh-CN" dirty="0"/>
          </a:p>
        </p:txBody>
      </p:sp>
      <p:sp>
        <p:nvSpPr>
          <p:cNvPr id="2" name="灯片编号占位符 6"/>
          <p:cNvSpPr>
            <a:spLocks noGrp="1"/>
          </p:cNvSpPr>
          <p:nvPr>
            <p:ph type="sldNum" sz="quarter" idx="10"/>
          </p:nvPr>
        </p:nvSpPr>
        <p:spPr>
          <a:noFill/>
        </p:spPr>
        <p:txBody>
          <a:bodyPr/>
          <a:lstStyle/>
          <a:p>
            <a:fld id="{08792162-B273-49D6-AE8E-3CE3D73C7C08}" type="slidenum">
              <a:rPr lang="zh-CN" altLang="en-US" smtClean="0"/>
              <a:pPr/>
              <a:t>61</a:t>
            </a:fld>
            <a:endParaRPr lang="en-US" altLang="zh-CN" smtClean="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9396">
                                            <p:txEl>
                                              <p:pRg st="2" end="2"/>
                                            </p:txEl>
                                          </p:spTgt>
                                        </p:tgtEl>
                                        <p:attrNameLst>
                                          <p:attrName>style.visibility</p:attrName>
                                        </p:attrNameLst>
                                      </p:cBhvr>
                                      <p:to>
                                        <p:strVal val="visible"/>
                                      </p:to>
                                    </p:set>
                                    <p:animEffect transition="in" filter="wipe(left)">
                                      <p:cBhvr>
                                        <p:cTn id="7" dur="2000"/>
                                        <p:tgtEl>
                                          <p:spTgt spid="59396">
                                            <p:txEl>
                                              <p:pRg st="2" end="2"/>
                                            </p:txEl>
                                          </p:spTgt>
                                        </p:tgtEl>
                                      </p:cBhvr>
                                    </p:animEffect>
                                  </p:childTnLst>
                                </p:cTn>
                              </p:par>
                            </p:childTnLst>
                          </p:cTn>
                        </p:par>
                        <p:par>
                          <p:cTn id="8" fill="hold">
                            <p:stCondLst>
                              <p:cond delay="2000"/>
                            </p:stCondLst>
                            <p:childTnLst>
                              <p:par>
                                <p:cTn id="9" presetID="22" presetClass="entr" presetSubtype="8" fill="hold" nodeType="afterEffect">
                                  <p:stCondLst>
                                    <p:cond delay="0"/>
                                  </p:stCondLst>
                                  <p:childTnLst>
                                    <p:set>
                                      <p:cBhvr>
                                        <p:cTn id="10" dur="1" fill="hold">
                                          <p:stCondLst>
                                            <p:cond delay="0"/>
                                          </p:stCondLst>
                                        </p:cTn>
                                        <p:tgtEl>
                                          <p:spTgt spid="59396">
                                            <p:txEl>
                                              <p:pRg st="3" end="3"/>
                                            </p:txEl>
                                          </p:spTgt>
                                        </p:tgtEl>
                                        <p:attrNameLst>
                                          <p:attrName>style.visibility</p:attrName>
                                        </p:attrNameLst>
                                      </p:cBhvr>
                                      <p:to>
                                        <p:strVal val="visible"/>
                                      </p:to>
                                    </p:set>
                                    <p:animEffect transition="in" filter="wipe(left)">
                                      <p:cBhvr>
                                        <p:cTn id="11" dur="2000"/>
                                        <p:tgtEl>
                                          <p:spTgt spid="5939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1000125" y="274638"/>
            <a:ext cx="7215188" cy="1143000"/>
          </a:xfrm>
        </p:spPr>
        <p:txBody>
          <a:bodyPr/>
          <a:lstStyle/>
          <a:p>
            <a:pPr eaLnBrk="1" hangingPunct="1"/>
            <a:r>
              <a:rPr lang="zh-CN" altLang="en-US" smtClean="0"/>
              <a:t>遍历二叉树示例</a:t>
            </a:r>
          </a:p>
        </p:txBody>
      </p:sp>
      <p:sp>
        <p:nvSpPr>
          <p:cNvPr id="60419" name="Rectangle 3"/>
          <p:cNvSpPr>
            <a:spLocks noGrp="1" noChangeArrowheads="1"/>
          </p:cNvSpPr>
          <p:nvPr>
            <p:ph idx="1"/>
          </p:nvPr>
        </p:nvSpPr>
        <p:spPr>
          <a:xfrm>
            <a:off x="1000125" y="1600200"/>
            <a:ext cx="7215188" cy="4525963"/>
          </a:xfrm>
        </p:spPr>
        <p:txBody>
          <a:bodyPr/>
          <a:lstStyle/>
          <a:p>
            <a:pPr eaLnBrk="1" hangingPunct="1">
              <a:lnSpc>
                <a:spcPct val="130000"/>
              </a:lnSpc>
            </a:pPr>
            <a:r>
              <a:rPr lang="zh-CN" altLang="en-US" dirty="0" smtClean="0"/>
              <a:t>先序遍历二叉树</a:t>
            </a:r>
            <a:r>
              <a:rPr lang="en-US" altLang="zh-CN" dirty="0" smtClean="0"/>
              <a:t>T</a:t>
            </a:r>
            <a:r>
              <a:rPr lang="zh-CN" altLang="en-US" dirty="0" smtClean="0"/>
              <a:t>的输出结果：</a:t>
            </a:r>
          </a:p>
          <a:p>
            <a:pPr algn="ctr" eaLnBrk="1" hangingPunct="1">
              <a:lnSpc>
                <a:spcPct val="130000"/>
              </a:lnSpc>
              <a:buFont typeface="Wingdings" pitchFamily="2" charset="2"/>
              <a:buNone/>
            </a:pPr>
            <a:r>
              <a:rPr lang="en-US" altLang="zh-CN" sz="3200" dirty="0" smtClean="0">
                <a:solidFill>
                  <a:srgbClr val="3333FF"/>
                </a:solidFill>
              </a:rPr>
              <a:t>+  *  a  b  /  -  c  d  e</a:t>
            </a:r>
          </a:p>
          <a:p>
            <a:pPr eaLnBrk="1" hangingPunct="1">
              <a:lnSpc>
                <a:spcPct val="130000"/>
              </a:lnSpc>
            </a:pPr>
            <a:r>
              <a:rPr lang="zh-CN" altLang="en-US" dirty="0" smtClean="0"/>
              <a:t>特点：最先访问根结点。</a:t>
            </a:r>
          </a:p>
        </p:txBody>
      </p:sp>
      <p:sp>
        <p:nvSpPr>
          <p:cNvPr id="60420" name="灯片编号占位符 32"/>
          <p:cNvSpPr>
            <a:spLocks noGrp="1"/>
          </p:cNvSpPr>
          <p:nvPr>
            <p:ph type="sldNum" sz="quarter" idx="10"/>
          </p:nvPr>
        </p:nvSpPr>
        <p:spPr>
          <a:noFill/>
        </p:spPr>
        <p:txBody>
          <a:bodyPr/>
          <a:lstStyle/>
          <a:p>
            <a:fld id="{C7A34FA6-3E91-4F8C-9F56-F7CCFFCD172C}" type="slidenum">
              <a:rPr lang="zh-CN" altLang="en-US" smtClean="0"/>
              <a:pPr/>
              <a:t>62</a:t>
            </a:fld>
            <a:endParaRPr lang="en-US" altLang="zh-CN" smtClean="0"/>
          </a:p>
        </p:txBody>
      </p:sp>
      <p:sp>
        <p:nvSpPr>
          <p:cNvPr id="60421" name="Line 6"/>
          <p:cNvSpPr>
            <a:spLocks noChangeShapeType="1"/>
          </p:cNvSpPr>
          <p:nvPr/>
        </p:nvSpPr>
        <p:spPr bwMode="auto">
          <a:xfrm flipV="1">
            <a:off x="4111625" y="4389456"/>
            <a:ext cx="431800" cy="504825"/>
          </a:xfrm>
          <a:prstGeom prst="line">
            <a:avLst/>
          </a:prstGeom>
          <a:noFill/>
          <a:ln w="9525">
            <a:solidFill>
              <a:srgbClr val="000000"/>
            </a:solidFill>
            <a:round/>
            <a:headEnd/>
            <a:tailEnd/>
          </a:ln>
        </p:spPr>
        <p:txBody>
          <a:bodyPr/>
          <a:lstStyle/>
          <a:p>
            <a:endParaRPr lang="zh-CN" altLang="en-US"/>
          </a:p>
        </p:txBody>
      </p:sp>
      <p:sp>
        <p:nvSpPr>
          <p:cNvPr id="60422" name="Line 7"/>
          <p:cNvSpPr>
            <a:spLocks noChangeShapeType="1"/>
          </p:cNvSpPr>
          <p:nvPr/>
        </p:nvSpPr>
        <p:spPr bwMode="auto">
          <a:xfrm flipV="1">
            <a:off x="4903788" y="3670318"/>
            <a:ext cx="792162" cy="465138"/>
          </a:xfrm>
          <a:prstGeom prst="line">
            <a:avLst/>
          </a:prstGeom>
          <a:noFill/>
          <a:ln w="9525">
            <a:solidFill>
              <a:srgbClr val="000000"/>
            </a:solidFill>
            <a:round/>
            <a:headEnd/>
            <a:tailEnd/>
          </a:ln>
        </p:spPr>
        <p:txBody>
          <a:bodyPr/>
          <a:lstStyle/>
          <a:p>
            <a:endParaRPr lang="zh-CN" altLang="en-US"/>
          </a:p>
        </p:txBody>
      </p:sp>
      <p:sp>
        <p:nvSpPr>
          <p:cNvPr id="60423" name="Line 8"/>
          <p:cNvSpPr>
            <a:spLocks noChangeShapeType="1"/>
          </p:cNvSpPr>
          <p:nvPr/>
        </p:nvSpPr>
        <p:spPr bwMode="auto">
          <a:xfrm flipH="1" flipV="1">
            <a:off x="6113463" y="3702068"/>
            <a:ext cx="874712" cy="427038"/>
          </a:xfrm>
          <a:prstGeom prst="line">
            <a:avLst/>
          </a:prstGeom>
          <a:noFill/>
          <a:ln w="9525">
            <a:solidFill>
              <a:srgbClr val="000000"/>
            </a:solidFill>
            <a:round/>
            <a:headEnd/>
            <a:tailEnd/>
          </a:ln>
        </p:spPr>
        <p:txBody>
          <a:bodyPr/>
          <a:lstStyle/>
          <a:p>
            <a:endParaRPr lang="zh-CN" altLang="en-US"/>
          </a:p>
        </p:txBody>
      </p:sp>
      <p:sp>
        <p:nvSpPr>
          <p:cNvPr id="60424" name="Line 9"/>
          <p:cNvSpPr>
            <a:spLocks noChangeShapeType="1"/>
          </p:cNvSpPr>
          <p:nvPr/>
        </p:nvSpPr>
        <p:spPr bwMode="auto">
          <a:xfrm flipH="1" flipV="1">
            <a:off x="7297738" y="4389456"/>
            <a:ext cx="492125" cy="442912"/>
          </a:xfrm>
          <a:prstGeom prst="line">
            <a:avLst/>
          </a:prstGeom>
          <a:noFill/>
          <a:ln w="9525">
            <a:solidFill>
              <a:srgbClr val="000000"/>
            </a:solidFill>
            <a:round/>
            <a:headEnd/>
            <a:tailEnd/>
          </a:ln>
        </p:spPr>
        <p:txBody>
          <a:bodyPr/>
          <a:lstStyle/>
          <a:p>
            <a:endParaRPr lang="zh-CN" altLang="en-US"/>
          </a:p>
        </p:txBody>
      </p:sp>
      <p:sp>
        <p:nvSpPr>
          <p:cNvPr id="60425" name="Line 10"/>
          <p:cNvSpPr>
            <a:spLocks noChangeShapeType="1"/>
          </p:cNvSpPr>
          <p:nvPr/>
        </p:nvSpPr>
        <p:spPr bwMode="auto">
          <a:xfrm flipV="1">
            <a:off x="6618288" y="4406918"/>
            <a:ext cx="368300" cy="438150"/>
          </a:xfrm>
          <a:prstGeom prst="line">
            <a:avLst/>
          </a:prstGeom>
          <a:noFill/>
          <a:ln w="9525">
            <a:solidFill>
              <a:srgbClr val="000000"/>
            </a:solidFill>
            <a:round/>
            <a:headEnd/>
            <a:tailEnd/>
          </a:ln>
        </p:spPr>
        <p:txBody>
          <a:bodyPr anchor="ctr" anchorCtr="1"/>
          <a:lstStyle/>
          <a:p>
            <a:endParaRPr lang="zh-CN" altLang="en-US"/>
          </a:p>
        </p:txBody>
      </p:sp>
      <p:sp>
        <p:nvSpPr>
          <p:cNvPr id="60426" name="Line 11"/>
          <p:cNvSpPr>
            <a:spLocks noChangeShapeType="1"/>
          </p:cNvSpPr>
          <p:nvPr/>
        </p:nvSpPr>
        <p:spPr bwMode="auto">
          <a:xfrm flipH="1" flipV="1">
            <a:off x="4903788" y="4389456"/>
            <a:ext cx="215900" cy="431800"/>
          </a:xfrm>
          <a:prstGeom prst="line">
            <a:avLst/>
          </a:prstGeom>
          <a:noFill/>
          <a:ln w="9525">
            <a:solidFill>
              <a:srgbClr val="000000"/>
            </a:solidFill>
            <a:round/>
            <a:headEnd/>
            <a:tailEnd/>
          </a:ln>
        </p:spPr>
        <p:txBody>
          <a:bodyPr/>
          <a:lstStyle/>
          <a:p>
            <a:endParaRPr lang="zh-CN" altLang="en-US"/>
          </a:p>
        </p:txBody>
      </p:sp>
      <p:sp>
        <p:nvSpPr>
          <p:cNvPr id="60427" name="Line 12"/>
          <p:cNvSpPr>
            <a:spLocks noChangeShapeType="1"/>
          </p:cNvSpPr>
          <p:nvPr/>
        </p:nvSpPr>
        <p:spPr bwMode="auto">
          <a:xfrm flipV="1">
            <a:off x="6005513" y="5187968"/>
            <a:ext cx="338137" cy="419100"/>
          </a:xfrm>
          <a:prstGeom prst="line">
            <a:avLst/>
          </a:prstGeom>
          <a:noFill/>
          <a:ln w="9525">
            <a:solidFill>
              <a:srgbClr val="000000"/>
            </a:solidFill>
            <a:round/>
            <a:headEnd/>
            <a:tailEnd/>
          </a:ln>
        </p:spPr>
        <p:txBody>
          <a:bodyPr/>
          <a:lstStyle/>
          <a:p>
            <a:endParaRPr lang="zh-CN" altLang="en-US"/>
          </a:p>
        </p:txBody>
      </p:sp>
      <p:sp>
        <p:nvSpPr>
          <p:cNvPr id="60428" name="Line 14"/>
          <p:cNvSpPr>
            <a:spLocks noChangeShapeType="1"/>
          </p:cNvSpPr>
          <p:nvPr/>
        </p:nvSpPr>
        <p:spPr bwMode="auto">
          <a:xfrm flipH="1" flipV="1">
            <a:off x="6618288" y="5160981"/>
            <a:ext cx="409575" cy="463550"/>
          </a:xfrm>
          <a:prstGeom prst="line">
            <a:avLst/>
          </a:prstGeom>
          <a:noFill/>
          <a:ln w="9525">
            <a:solidFill>
              <a:srgbClr val="000000"/>
            </a:solidFill>
            <a:round/>
            <a:headEnd/>
            <a:tailEnd/>
          </a:ln>
        </p:spPr>
        <p:txBody>
          <a:bodyPr/>
          <a:lstStyle/>
          <a:p>
            <a:endParaRPr lang="zh-CN" altLang="en-US"/>
          </a:p>
        </p:txBody>
      </p:sp>
      <p:sp>
        <p:nvSpPr>
          <p:cNvPr id="60429" name="Oval 16"/>
          <p:cNvSpPr>
            <a:spLocks noChangeArrowheads="1"/>
          </p:cNvSpPr>
          <p:nvPr/>
        </p:nvSpPr>
        <p:spPr bwMode="auto">
          <a:xfrm>
            <a:off x="5695950" y="3381393"/>
            <a:ext cx="430213" cy="430213"/>
          </a:xfrm>
          <a:prstGeom prst="ellipse">
            <a:avLst/>
          </a:prstGeom>
          <a:noFill/>
          <a:ln w="9525">
            <a:solidFill>
              <a:srgbClr val="000000"/>
            </a:solidFill>
            <a:round/>
            <a:headEnd/>
            <a:tailEnd/>
          </a:ln>
        </p:spPr>
        <p:txBody>
          <a:bodyPr lIns="0" tIns="0" rIns="0" bIns="0" anchor="ctr" anchorCtr="1"/>
          <a:lstStyle/>
          <a:p>
            <a:pPr algn="ctr">
              <a:lnSpc>
                <a:spcPct val="85000"/>
              </a:lnSpc>
            </a:pPr>
            <a:r>
              <a:rPr kumimoji="1" lang="en-US" altLang="zh-CN" sz="2800" b="1">
                <a:latin typeface="黑体" pitchFamily="49" charset="-122"/>
                <a:ea typeface="黑体" pitchFamily="49" charset="-122"/>
              </a:rPr>
              <a:t>+</a:t>
            </a:r>
          </a:p>
        </p:txBody>
      </p:sp>
      <p:sp>
        <p:nvSpPr>
          <p:cNvPr id="60430" name="Oval 17"/>
          <p:cNvSpPr>
            <a:spLocks noChangeArrowheads="1"/>
          </p:cNvSpPr>
          <p:nvPr/>
        </p:nvSpPr>
        <p:spPr bwMode="auto">
          <a:xfrm>
            <a:off x="4516438" y="4038618"/>
            <a:ext cx="431800" cy="428625"/>
          </a:xfrm>
          <a:prstGeom prst="ellipse">
            <a:avLst/>
          </a:prstGeom>
          <a:noFill/>
          <a:ln w="9525">
            <a:solidFill>
              <a:srgbClr val="000000"/>
            </a:solidFill>
            <a:round/>
            <a:headEnd/>
            <a:tailEnd/>
          </a:ln>
        </p:spPr>
        <p:txBody>
          <a:bodyPr lIns="0" tIns="0" rIns="0" bIns="0" anchor="ctr" anchorCtr="1"/>
          <a:lstStyle/>
          <a:p>
            <a:pPr algn="ctr">
              <a:lnSpc>
                <a:spcPct val="90000"/>
              </a:lnSpc>
            </a:pPr>
            <a:r>
              <a:rPr kumimoji="1" lang="zh-CN" altLang="en-US" sz="2400" b="1">
                <a:latin typeface="Times New Roman" pitchFamily="18" charset="0"/>
              </a:rPr>
              <a:t>＊</a:t>
            </a:r>
          </a:p>
        </p:txBody>
      </p:sp>
      <p:sp>
        <p:nvSpPr>
          <p:cNvPr id="60431" name="Oval 18"/>
          <p:cNvSpPr>
            <a:spLocks noChangeArrowheads="1"/>
          </p:cNvSpPr>
          <p:nvPr/>
        </p:nvSpPr>
        <p:spPr bwMode="auto">
          <a:xfrm>
            <a:off x="6934200" y="4038618"/>
            <a:ext cx="431800" cy="428625"/>
          </a:xfrm>
          <a:prstGeom prst="ellipse">
            <a:avLst/>
          </a:prstGeom>
          <a:noFill/>
          <a:ln w="9525">
            <a:solidFill>
              <a:srgbClr val="000000"/>
            </a:solidFill>
            <a:round/>
            <a:headEnd/>
            <a:tailEnd/>
          </a:ln>
        </p:spPr>
        <p:txBody>
          <a:bodyPr lIns="0" tIns="0" rIns="0" bIns="0" anchor="ctr" anchorCtr="1"/>
          <a:lstStyle/>
          <a:p>
            <a:pPr algn="ctr">
              <a:lnSpc>
                <a:spcPct val="80000"/>
              </a:lnSpc>
            </a:pPr>
            <a:r>
              <a:rPr kumimoji="1" lang="en-US" altLang="zh-CN" sz="2000" b="1">
                <a:latin typeface="黑体" pitchFamily="49" charset="-122"/>
                <a:ea typeface="黑体" pitchFamily="49" charset="-122"/>
              </a:rPr>
              <a:t>/</a:t>
            </a:r>
          </a:p>
        </p:txBody>
      </p:sp>
      <p:sp>
        <p:nvSpPr>
          <p:cNvPr id="60432" name="Oval 19"/>
          <p:cNvSpPr>
            <a:spLocks noChangeArrowheads="1"/>
          </p:cNvSpPr>
          <p:nvPr/>
        </p:nvSpPr>
        <p:spPr bwMode="auto">
          <a:xfrm>
            <a:off x="3752850" y="4826018"/>
            <a:ext cx="433388" cy="428625"/>
          </a:xfrm>
          <a:prstGeom prst="ellipse">
            <a:avLst/>
          </a:prstGeom>
          <a:noFill/>
          <a:ln w="9525">
            <a:solidFill>
              <a:srgbClr val="000000"/>
            </a:solidFill>
            <a:round/>
            <a:headEnd/>
            <a:tailEnd/>
          </a:ln>
        </p:spPr>
        <p:txBody>
          <a:bodyPr lIns="36000" tIns="0" rIns="0" bIns="0" anchor="ctr" anchorCtr="1"/>
          <a:lstStyle/>
          <a:p>
            <a:pPr algn="ctr">
              <a:lnSpc>
                <a:spcPct val="85000"/>
              </a:lnSpc>
            </a:pPr>
            <a:r>
              <a:rPr kumimoji="1" lang="en-US" altLang="zh-CN" sz="2400" b="1">
                <a:latin typeface="Times New Roman" pitchFamily="18" charset="0"/>
              </a:rPr>
              <a:t>a</a:t>
            </a:r>
          </a:p>
        </p:txBody>
      </p:sp>
      <p:sp>
        <p:nvSpPr>
          <p:cNvPr id="60433" name="Oval 20"/>
          <p:cNvSpPr>
            <a:spLocks noChangeArrowheads="1"/>
          </p:cNvSpPr>
          <p:nvPr/>
        </p:nvSpPr>
        <p:spPr bwMode="auto">
          <a:xfrm>
            <a:off x="4978400" y="4826018"/>
            <a:ext cx="430213" cy="428625"/>
          </a:xfrm>
          <a:prstGeom prst="ellipse">
            <a:avLst/>
          </a:prstGeom>
          <a:noFill/>
          <a:ln w="9525">
            <a:solidFill>
              <a:srgbClr val="000000"/>
            </a:solidFill>
            <a:round/>
            <a:headEnd/>
            <a:tailEnd/>
          </a:ln>
        </p:spPr>
        <p:txBody>
          <a:bodyPr lIns="36000" tIns="0" rIns="0" bIns="0" anchor="ctr" anchorCtr="1"/>
          <a:lstStyle/>
          <a:p>
            <a:pPr algn="ctr">
              <a:lnSpc>
                <a:spcPct val="85000"/>
              </a:lnSpc>
            </a:pPr>
            <a:r>
              <a:rPr kumimoji="1" lang="en-US" altLang="zh-CN" sz="2400" b="1">
                <a:latin typeface="Times New Roman" pitchFamily="18" charset="0"/>
              </a:rPr>
              <a:t>b</a:t>
            </a:r>
          </a:p>
        </p:txBody>
      </p:sp>
      <p:sp>
        <p:nvSpPr>
          <p:cNvPr id="60434" name="Oval 21"/>
          <p:cNvSpPr>
            <a:spLocks noChangeArrowheads="1"/>
          </p:cNvSpPr>
          <p:nvPr/>
        </p:nvSpPr>
        <p:spPr bwMode="auto">
          <a:xfrm>
            <a:off x="6243638" y="4803793"/>
            <a:ext cx="431800" cy="428625"/>
          </a:xfrm>
          <a:prstGeom prst="ellipse">
            <a:avLst/>
          </a:prstGeom>
          <a:noFill/>
          <a:ln w="9525">
            <a:solidFill>
              <a:srgbClr val="000000"/>
            </a:solidFill>
            <a:round/>
            <a:headEnd/>
            <a:tailEnd/>
          </a:ln>
        </p:spPr>
        <p:txBody>
          <a:bodyPr lIns="36000" tIns="0" rIns="0" bIns="0" anchor="ctr" anchorCtr="1"/>
          <a:lstStyle/>
          <a:p>
            <a:pPr algn="ctr">
              <a:lnSpc>
                <a:spcPct val="95000"/>
              </a:lnSpc>
            </a:pPr>
            <a:r>
              <a:rPr kumimoji="1" lang="en-US" altLang="zh-CN" sz="2800" b="1">
                <a:latin typeface="黑体" pitchFamily="49" charset="-122"/>
                <a:ea typeface="黑体" pitchFamily="49" charset="-122"/>
              </a:rPr>
              <a:t>-</a:t>
            </a:r>
          </a:p>
        </p:txBody>
      </p:sp>
      <p:sp>
        <p:nvSpPr>
          <p:cNvPr id="60435" name="Oval 22"/>
          <p:cNvSpPr>
            <a:spLocks noChangeArrowheads="1"/>
          </p:cNvSpPr>
          <p:nvPr/>
        </p:nvSpPr>
        <p:spPr bwMode="auto">
          <a:xfrm>
            <a:off x="7710488" y="4803793"/>
            <a:ext cx="433387" cy="428625"/>
          </a:xfrm>
          <a:prstGeom prst="ellipse">
            <a:avLst/>
          </a:prstGeom>
          <a:noFill/>
          <a:ln w="9525">
            <a:solidFill>
              <a:srgbClr val="000000"/>
            </a:solidFill>
            <a:round/>
            <a:headEnd/>
            <a:tailEnd/>
          </a:ln>
        </p:spPr>
        <p:txBody>
          <a:bodyPr lIns="36000" tIns="0" rIns="0" bIns="0" anchor="ctr" anchorCtr="1"/>
          <a:lstStyle/>
          <a:p>
            <a:pPr algn="ctr">
              <a:lnSpc>
                <a:spcPct val="85000"/>
              </a:lnSpc>
            </a:pPr>
            <a:r>
              <a:rPr kumimoji="1" lang="en-US" altLang="zh-CN" sz="2400" b="1">
                <a:latin typeface="Times New Roman" pitchFamily="18" charset="0"/>
              </a:rPr>
              <a:t>e</a:t>
            </a:r>
          </a:p>
        </p:txBody>
      </p:sp>
      <p:sp>
        <p:nvSpPr>
          <p:cNvPr id="60436" name="Oval 23"/>
          <p:cNvSpPr>
            <a:spLocks noChangeArrowheads="1"/>
          </p:cNvSpPr>
          <p:nvPr/>
        </p:nvSpPr>
        <p:spPr bwMode="auto">
          <a:xfrm>
            <a:off x="6934200" y="5570556"/>
            <a:ext cx="431800" cy="430212"/>
          </a:xfrm>
          <a:prstGeom prst="ellipse">
            <a:avLst/>
          </a:prstGeom>
          <a:noFill/>
          <a:ln w="9525">
            <a:solidFill>
              <a:srgbClr val="000000"/>
            </a:solidFill>
            <a:round/>
            <a:headEnd/>
            <a:tailEnd/>
          </a:ln>
        </p:spPr>
        <p:txBody>
          <a:bodyPr lIns="36000" tIns="0" rIns="0" bIns="0" anchor="ctr" anchorCtr="1"/>
          <a:lstStyle/>
          <a:p>
            <a:pPr algn="ctr">
              <a:lnSpc>
                <a:spcPct val="85000"/>
              </a:lnSpc>
            </a:pPr>
            <a:r>
              <a:rPr kumimoji="1" lang="en-US" altLang="zh-CN" sz="2400" b="1">
                <a:latin typeface="Times New Roman" pitchFamily="18" charset="0"/>
              </a:rPr>
              <a:t>d</a:t>
            </a:r>
          </a:p>
        </p:txBody>
      </p:sp>
      <p:sp>
        <p:nvSpPr>
          <p:cNvPr id="60437" name="Oval 24"/>
          <p:cNvSpPr>
            <a:spLocks noChangeArrowheads="1"/>
          </p:cNvSpPr>
          <p:nvPr/>
        </p:nvSpPr>
        <p:spPr bwMode="auto">
          <a:xfrm>
            <a:off x="5638800" y="5570556"/>
            <a:ext cx="433388" cy="430212"/>
          </a:xfrm>
          <a:prstGeom prst="ellipse">
            <a:avLst/>
          </a:prstGeom>
          <a:noFill/>
          <a:ln w="9525">
            <a:solidFill>
              <a:srgbClr val="000000"/>
            </a:solidFill>
            <a:round/>
            <a:headEnd/>
            <a:tailEnd/>
          </a:ln>
        </p:spPr>
        <p:txBody>
          <a:bodyPr lIns="36000" tIns="0" rIns="0" bIns="0" anchor="ctr" anchorCtr="1"/>
          <a:lstStyle/>
          <a:p>
            <a:pPr algn="ctr">
              <a:lnSpc>
                <a:spcPct val="85000"/>
              </a:lnSpc>
            </a:pPr>
            <a:r>
              <a:rPr kumimoji="1" lang="en-US" altLang="zh-CN" sz="2400" b="1">
                <a:latin typeface="Times New Roman" pitchFamily="18" charset="0"/>
              </a:rPr>
              <a:t>c</a:t>
            </a:r>
          </a:p>
        </p:txBody>
      </p:sp>
      <p:sp>
        <p:nvSpPr>
          <p:cNvPr id="269340" name="Line 28"/>
          <p:cNvSpPr>
            <a:spLocks noChangeShapeType="1"/>
          </p:cNvSpPr>
          <p:nvPr/>
        </p:nvSpPr>
        <p:spPr bwMode="auto">
          <a:xfrm flipH="1">
            <a:off x="4976813" y="3622693"/>
            <a:ext cx="504825" cy="288925"/>
          </a:xfrm>
          <a:prstGeom prst="line">
            <a:avLst/>
          </a:prstGeom>
          <a:noFill/>
          <a:ln w="38100">
            <a:solidFill>
              <a:srgbClr val="FF0000"/>
            </a:solidFill>
            <a:round/>
            <a:headEnd/>
            <a:tailEnd type="triangle" w="med" len="med"/>
          </a:ln>
        </p:spPr>
        <p:txBody>
          <a:bodyPr/>
          <a:lstStyle/>
          <a:p>
            <a:endParaRPr lang="zh-CN" altLang="en-US"/>
          </a:p>
        </p:txBody>
      </p:sp>
      <p:sp>
        <p:nvSpPr>
          <p:cNvPr id="269341" name="Line 29"/>
          <p:cNvSpPr>
            <a:spLocks noChangeShapeType="1"/>
          </p:cNvSpPr>
          <p:nvPr/>
        </p:nvSpPr>
        <p:spPr bwMode="auto">
          <a:xfrm flipH="1">
            <a:off x="4079875" y="4343418"/>
            <a:ext cx="320675" cy="371475"/>
          </a:xfrm>
          <a:prstGeom prst="line">
            <a:avLst/>
          </a:prstGeom>
          <a:noFill/>
          <a:ln w="38100">
            <a:solidFill>
              <a:srgbClr val="FF0000"/>
            </a:solidFill>
            <a:round/>
            <a:headEnd/>
            <a:tailEnd type="triangle" w="med" len="med"/>
          </a:ln>
        </p:spPr>
        <p:txBody>
          <a:bodyPr/>
          <a:lstStyle/>
          <a:p>
            <a:endParaRPr lang="zh-CN" altLang="en-US"/>
          </a:p>
        </p:txBody>
      </p:sp>
      <p:sp>
        <p:nvSpPr>
          <p:cNvPr id="269342" name="Line 30"/>
          <p:cNvSpPr>
            <a:spLocks noChangeShapeType="1"/>
          </p:cNvSpPr>
          <p:nvPr/>
        </p:nvSpPr>
        <p:spPr bwMode="auto">
          <a:xfrm flipV="1">
            <a:off x="4327525" y="5092718"/>
            <a:ext cx="528638" cy="42863"/>
          </a:xfrm>
          <a:prstGeom prst="line">
            <a:avLst/>
          </a:prstGeom>
          <a:noFill/>
          <a:ln w="38100">
            <a:solidFill>
              <a:srgbClr val="FF0000"/>
            </a:solidFill>
            <a:round/>
            <a:headEnd/>
            <a:tailEnd type="triangle" w="med" len="med"/>
          </a:ln>
        </p:spPr>
        <p:txBody>
          <a:bodyPr/>
          <a:lstStyle/>
          <a:p>
            <a:endParaRPr lang="zh-CN" altLang="en-US"/>
          </a:p>
        </p:txBody>
      </p:sp>
      <p:sp>
        <p:nvSpPr>
          <p:cNvPr id="269343" name="Line 31"/>
          <p:cNvSpPr>
            <a:spLocks noChangeShapeType="1"/>
          </p:cNvSpPr>
          <p:nvPr/>
        </p:nvSpPr>
        <p:spPr bwMode="auto">
          <a:xfrm flipV="1">
            <a:off x="5553075" y="4416443"/>
            <a:ext cx="935038" cy="431800"/>
          </a:xfrm>
          <a:prstGeom prst="line">
            <a:avLst/>
          </a:prstGeom>
          <a:noFill/>
          <a:ln w="38100">
            <a:solidFill>
              <a:srgbClr val="FF0000"/>
            </a:solidFill>
            <a:round/>
            <a:headEnd/>
            <a:tailEnd type="triangle" w="med" len="med"/>
          </a:ln>
        </p:spPr>
        <p:txBody>
          <a:bodyPr/>
          <a:lstStyle/>
          <a:p>
            <a:endParaRPr lang="zh-CN" altLang="en-US"/>
          </a:p>
        </p:txBody>
      </p:sp>
      <p:sp>
        <p:nvSpPr>
          <p:cNvPr id="269344" name="Line 32"/>
          <p:cNvSpPr>
            <a:spLocks noChangeShapeType="1"/>
          </p:cNvSpPr>
          <p:nvPr/>
        </p:nvSpPr>
        <p:spPr bwMode="auto">
          <a:xfrm flipH="1">
            <a:off x="6604000" y="4416443"/>
            <a:ext cx="200025" cy="242888"/>
          </a:xfrm>
          <a:prstGeom prst="line">
            <a:avLst/>
          </a:prstGeom>
          <a:noFill/>
          <a:ln w="38100">
            <a:solidFill>
              <a:srgbClr val="FF0000"/>
            </a:solidFill>
            <a:round/>
            <a:headEnd/>
            <a:tailEnd type="triangle" w="med" len="med"/>
          </a:ln>
        </p:spPr>
        <p:txBody>
          <a:bodyPr/>
          <a:lstStyle/>
          <a:p>
            <a:endParaRPr lang="zh-CN" altLang="en-US"/>
          </a:p>
        </p:txBody>
      </p:sp>
      <p:sp>
        <p:nvSpPr>
          <p:cNvPr id="269345" name="Line 33"/>
          <p:cNvSpPr>
            <a:spLocks noChangeShapeType="1"/>
          </p:cNvSpPr>
          <p:nvPr/>
        </p:nvSpPr>
        <p:spPr bwMode="auto">
          <a:xfrm flipH="1">
            <a:off x="5956300" y="5168918"/>
            <a:ext cx="230188" cy="284163"/>
          </a:xfrm>
          <a:prstGeom prst="line">
            <a:avLst/>
          </a:prstGeom>
          <a:noFill/>
          <a:ln w="38100">
            <a:solidFill>
              <a:srgbClr val="FF0000"/>
            </a:solidFill>
            <a:round/>
            <a:headEnd/>
            <a:tailEnd type="triangle" w="med" len="med"/>
          </a:ln>
        </p:spPr>
        <p:txBody>
          <a:bodyPr/>
          <a:lstStyle/>
          <a:p>
            <a:endParaRPr lang="zh-CN" altLang="en-US"/>
          </a:p>
        </p:txBody>
      </p:sp>
      <p:sp>
        <p:nvSpPr>
          <p:cNvPr id="269346" name="Line 34"/>
          <p:cNvSpPr>
            <a:spLocks noChangeShapeType="1"/>
          </p:cNvSpPr>
          <p:nvPr/>
        </p:nvSpPr>
        <p:spPr bwMode="auto">
          <a:xfrm flipV="1">
            <a:off x="6248400" y="5783281"/>
            <a:ext cx="528638" cy="42862"/>
          </a:xfrm>
          <a:prstGeom prst="line">
            <a:avLst/>
          </a:prstGeom>
          <a:noFill/>
          <a:ln w="38100">
            <a:solidFill>
              <a:srgbClr val="FF0000"/>
            </a:solidFill>
            <a:round/>
            <a:headEnd/>
            <a:tailEnd type="triangle" w="med" len="med"/>
          </a:ln>
        </p:spPr>
        <p:txBody>
          <a:bodyPr/>
          <a:lstStyle/>
          <a:p>
            <a:endParaRPr lang="zh-CN" altLang="en-US"/>
          </a:p>
        </p:txBody>
      </p:sp>
      <p:sp>
        <p:nvSpPr>
          <p:cNvPr id="269347" name="Line 35"/>
          <p:cNvSpPr>
            <a:spLocks noChangeShapeType="1"/>
          </p:cNvSpPr>
          <p:nvPr/>
        </p:nvSpPr>
        <p:spPr bwMode="auto">
          <a:xfrm flipV="1">
            <a:off x="7424738" y="5280043"/>
            <a:ext cx="287337" cy="287338"/>
          </a:xfrm>
          <a:prstGeom prst="line">
            <a:avLst/>
          </a:prstGeom>
          <a:noFill/>
          <a:ln w="38100">
            <a:solidFill>
              <a:srgbClr val="FF0000"/>
            </a:solidFill>
            <a:round/>
            <a:headEnd/>
            <a:tailEnd type="triangle" w="med" len="med"/>
          </a:ln>
        </p:spPr>
        <p:txBody>
          <a:bodyPr/>
          <a:lstStyle/>
          <a:p>
            <a:endParaRPr lang="zh-CN" altLang="en-US"/>
          </a:p>
        </p:txBody>
      </p:sp>
      <p:sp>
        <p:nvSpPr>
          <p:cNvPr id="60446" name="Line 36"/>
          <p:cNvSpPr>
            <a:spLocks noChangeShapeType="1"/>
          </p:cNvSpPr>
          <p:nvPr/>
        </p:nvSpPr>
        <p:spPr bwMode="auto">
          <a:xfrm>
            <a:off x="5911850" y="3157556"/>
            <a:ext cx="0" cy="215900"/>
          </a:xfrm>
          <a:prstGeom prst="line">
            <a:avLst/>
          </a:prstGeom>
          <a:noFill/>
          <a:ln w="38100">
            <a:solidFill>
              <a:srgbClr val="008000"/>
            </a:solidFill>
            <a:round/>
            <a:headEnd/>
            <a:tailEnd type="triangle" w="med" len="med"/>
          </a:ln>
        </p:spPr>
        <p:txBody>
          <a:bodyPr/>
          <a:lstStyle/>
          <a:p>
            <a:endParaRPr lang="zh-CN" altLang="en-US"/>
          </a:p>
        </p:txBody>
      </p:sp>
      <p:sp>
        <p:nvSpPr>
          <p:cNvPr id="31" name="Rectangle 3"/>
          <p:cNvSpPr txBox="1">
            <a:spLocks noChangeArrowheads="1"/>
          </p:cNvSpPr>
          <p:nvPr/>
        </p:nvSpPr>
        <p:spPr bwMode="auto">
          <a:xfrm>
            <a:off x="1000125" y="3786190"/>
            <a:ext cx="2643188" cy="2071702"/>
          </a:xfrm>
          <a:prstGeom prst="rect">
            <a:avLst/>
          </a:prstGeom>
          <a:noFill/>
          <a:ln w="6350">
            <a:solidFill>
              <a:srgbClr val="008000"/>
            </a:solidFill>
            <a:miter lim="800000"/>
            <a:headEnd/>
            <a:tailEnd/>
          </a:ln>
        </p:spPr>
        <p:txBody>
          <a:bodyPr lIns="0" tIns="0" rIns="0" bIns="0"/>
          <a:lstStyle/>
          <a:p>
            <a:pPr marL="363538" indent="-363538">
              <a:buClr>
                <a:srgbClr val="008000"/>
              </a:buClr>
              <a:buFont typeface="Wingdings" pitchFamily="2" charset="2"/>
              <a:buNone/>
              <a:defRPr/>
            </a:pPr>
            <a:r>
              <a:rPr lang="en-US" altLang="zh-CN" b="1" kern="0" dirty="0" err="1" smtClean="0">
                <a:latin typeface="+mn-lt"/>
                <a:ea typeface="楷体" pitchFamily="49" charset="-122"/>
              </a:rPr>
              <a:t>PreOrder</a:t>
            </a:r>
            <a:r>
              <a:rPr lang="en-US" altLang="zh-CN" b="1" kern="0" dirty="0" smtClean="0">
                <a:latin typeface="+mn-lt"/>
                <a:ea typeface="楷体" pitchFamily="49" charset="-122"/>
              </a:rPr>
              <a:t>(Tree </a:t>
            </a:r>
            <a:r>
              <a:rPr lang="en-US" altLang="zh-CN" b="1" kern="0" dirty="0">
                <a:latin typeface="+mn-lt"/>
                <a:ea typeface="楷体" pitchFamily="49" charset="-122"/>
              </a:rPr>
              <a:t>T)</a:t>
            </a:r>
          </a:p>
          <a:p>
            <a:pPr marL="363538" indent="-363538">
              <a:buClr>
                <a:srgbClr val="008000"/>
              </a:buClr>
              <a:buFont typeface="Wingdings" pitchFamily="2" charset="2"/>
              <a:buNone/>
              <a:defRPr/>
            </a:pPr>
            <a:r>
              <a:rPr lang="en-US" altLang="zh-CN" b="1" kern="0" dirty="0">
                <a:latin typeface="+mn-lt"/>
                <a:ea typeface="楷体" pitchFamily="49" charset="-122"/>
              </a:rPr>
              <a:t>{</a:t>
            </a:r>
          </a:p>
          <a:p>
            <a:pPr marL="363538" indent="-363538">
              <a:buClr>
                <a:srgbClr val="008000"/>
              </a:buClr>
              <a:buFont typeface="Wingdings" pitchFamily="2" charset="2"/>
              <a:buNone/>
              <a:defRPr/>
            </a:pPr>
            <a:r>
              <a:rPr lang="en-US" altLang="zh-CN" b="1" kern="0" dirty="0">
                <a:latin typeface="+mn-lt"/>
                <a:ea typeface="楷体" pitchFamily="49" charset="-122"/>
              </a:rPr>
              <a:t>	if (!T</a:t>
            </a:r>
            <a:r>
              <a:rPr lang="en-US" altLang="zh-CN" b="1" kern="0" dirty="0" smtClean="0">
                <a:latin typeface="+mn-lt"/>
                <a:ea typeface="楷体" pitchFamily="49" charset="-122"/>
              </a:rPr>
              <a:t>) return</a:t>
            </a:r>
            <a:r>
              <a:rPr lang="en-US" altLang="zh-CN" b="1" kern="0" dirty="0">
                <a:latin typeface="+mn-lt"/>
                <a:ea typeface="楷体" pitchFamily="49" charset="-122"/>
              </a:rPr>
              <a:t>;</a:t>
            </a:r>
            <a:endParaRPr lang="zh-CN" altLang="en-US" b="1" kern="0" dirty="0">
              <a:solidFill>
                <a:srgbClr val="006600"/>
              </a:solidFill>
              <a:latin typeface="+mn-lt"/>
              <a:ea typeface="楷体" pitchFamily="49" charset="-122"/>
            </a:endParaRPr>
          </a:p>
          <a:p>
            <a:pPr marL="363538" indent="-363538">
              <a:buClr>
                <a:srgbClr val="008000"/>
              </a:buClr>
              <a:buFont typeface="Wingdings" pitchFamily="2" charset="2"/>
              <a:buNone/>
              <a:defRPr/>
            </a:pPr>
            <a:r>
              <a:rPr lang="zh-CN" altLang="en-US" b="1" kern="0" dirty="0">
                <a:latin typeface="+mn-lt"/>
                <a:ea typeface="楷体" pitchFamily="49" charset="-122"/>
              </a:rPr>
              <a:t>	</a:t>
            </a:r>
            <a:r>
              <a:rPr lang="en-US" altLang="zh-CN" b="1" kern="0" dirty="0">
                <a:solidFill>
                  <a:srgbClr val="0000FF"/>
                </a:solidFill>
                <a:latin typeface="+mn-lt"/>
                <a:ea typeface="楷体" pitchFamily="49" charset="-122"/>
              </a:rPr>
              <a:t>Visit(T)</a:t>
            </a:r>
            <a:r>
              <a:rPr lang="zh-CN" altLang="en-US" b="1" kern="0" dirty="0">
                <a:solidFill>
                  <a:srgbClr val="0000FF"/>
                </a:solidFill>
                <a:latin typeface="+mn-lt"/>
                <a:ea typeface="楷体" pitchFamily="49" charset="-122"/>
              </a:rPr>
              <a:t>；</a:t>
            </a:r>
            <a:endParaRPr lang="en-US" altLang="zh-CN" b="1" kern="0" dirty="0">
              <a:solidFill>
                <a:srgbClr val="0000FF"/>
              </a:solidFill>
              <a:latin typeface="+mn-lt"/>
              <a:ea typeface="楷体" pitchFamily="49" charset="-122"/>
            </a:endParaRPr>
          </a:p>
          <a:p>
            <a:pPr marL="363538" indent="-363538">
              <a:buClr>
                <a:srgbClr val="008000"/>
              </a:buClr>
              <a:buFont typeface="Wingdings" pitchFamily="2" charset="2"/>
              <a:buNone/>
              <a:defRPr/>
            </a:pPr>
            <a:r>
              <a:rPr lang="zh-CN" altLang="en-US" b="1" kern="0" dirty="0">
                <a:latin typeface="+mn-lt"/>
                <a:ea typeface="楷体" pitchFamily="49" charset="-122"/>
              </a:rPr>
              <a:t>	</a:t>
            </a:r>
            <a:r>
              <a:rPr lang="en-US" altLang="zh-CN" b="1" kern="0" dirty="0" err="1">
                <a:latin typeface="+mn-lt"/>
                <a:ea typeface="楷体" pitchFamily="49" charset="-122"/>
              </a:rPr>
              <a:t>PreOrder</a:t>
            </a:r>
            <a:r>
              <a:rPr lang="en-US" altLang="zh-CN" b="1" kern="0" dirty="0">
                <a:latin typeface="+mn-lt"/>
                <a:ea typeface="楷体" pitchFamily="49" charset="-122"/>
              </a:rPr>
              <a:t>(T-</a:t>
            </a:r>
            <a:r>
              <a:rPr lang="en-US" altLang="zh-CN" b="1" kern="0" dirty="0" smtClean="0">
                <a:latin typeface="+mn-lt"/>
                <a:ea typeface="楷体" pitchFamily="49" charset="-122"/>
              </a:rPr>
              <a:t>&gt;</a:t>
            </a:r>
            <a:r>
              <a:rPr lang="en-US" altLang="zh-CN" b="1" kern="0" dirty="0" err="1" smtClean="0">
                <a:latin typeface="+mn-lt"/>
                <a:ea typeface="楷体" pitchFamily="49" charset="-122"/>
              </a:rPr>
              <a:t>lc</a:t>
            </a:r>
            <a:r>
              <a:rPr lang="en-US" altLang="zh-CN" b="1" kern="0" dirty="0" smtClean="0">
                <a:latin typeface="+mn-lt"/>
                <a:ea typeface="楷体" pitchFamily="49" charset="-122"/>
              </a:rPr>
              <a:t>);</a:t>
            </a:r>
            <a:endParaRPr lang="zh-CN" altLang="en-US" b="1" kern="0" dirty="0">
              <a:latin typeface="+mn-lt"/>
              <a:ea typeface="楷体" pitchFamily="49" charset="-122"/>
            </a:endParaRPr>
          </a:p>
          <a:p>
            <a:pPr marL="363538" indent="-363538">
              <a:buClr>
                <a:srgbClr val="008000"/>
              </a:buClr>
              <a:buFont typeface="Wingdings" pitchFamily="2" charset="2"/>
              <a:buNone/>
              <a:defRPr/>
            </a:pPr>
            <a:r>
              <a:rPr lang="zh-CN" altLang="en-US" b="1" kern="0" dirty="0">
                <a:latin typeface="+mn-lt"/>
                <a:ea typeface="楷体" pitchFamily="49" charset="-122"/>
              </a:rPr>
              <a:t>	</a:t>
            </a:r>
            <a:r>
              <a:rPr lang="en-US" altLang="zh-CN" b="1" kern="0" dirty="0" err="1">
                <a:latin typeface="+mn-lt"/>
                <a:ea typeface="楷体" pitchFamily="49" charset="-122"/>
              </a:rPr>
              <a:t>PreOrder</a:t>
            </a:r>
            <a:r>
              <a:rPr lang="en-US" altLang="zh-CN" b="1" kern="0" dirty="0">
                <a:latin typeface="+mn-lt"/>
                <a:ea typeface="楷体" pitchFamily="49" charset="-122"/>
              </a:rPr>
              <a:t>(T-</a:t>
            </a:r>
            <a:r>
              <a:rPr lang="en-US" altLang="zh-CN" b="1" kern="0" dirty="0" smtClean="0">
                <a:latin typeface="+mn-lt"/>
                <a:ea typeface="楷体" pitchFamily="49" charset="-122"/>
              </a:rPr>
              <a:t>&gt;</a:t>
            </a:r>
            <a:r>
              <a:rPr lang="en-US" altLang="zh-CN" b="1" kern="0" dirty="0" err="1" smtClean="0">
                <a:latin typeface="+mn-lt"/>
                <a:ea typeface="楷体" pitchFamily="49" charset="-122"/>
              </a:rPr>
              <a:t>rc</a:t>
            </a:r>
            <a:r>
              <a:rPr lang="en-US" altLang="zh-CN" b="1" kern="0" dirty="0" smtClean="0">
                <a:latin typeface="+mn-lt"/>
                <a:ea typeface="楷体" pitchFamily="49" charset="-122"/>
              </a:rPr>
              <a:t>);</a:t>
            </a:r>
            <a:endParaRPr lang="zh-CN" altLang="en-US" b="1" kern="0" dirty="0">
              <a:latin typeface="+mn-lt"/>
              <a:ea typeface="楷体" pitchFamily="49" charset="-122"/>
            </a:endParaRPr>
          </a:p>
          <a:p>
            <a:pPr marL="363538" indent="-363538">
              <a:buClr>
                <a:srgbClr val="008000"/>
              </a:buClr>
              <a:buFont typeface="Wingdings" pitchFamily="2" charset="2"/>
              <a:buNone/>
              <a:defRPr/>
            </a:pPr>
            <a:r>
              <a:rPr lang="en-US" altLang="zh-CN" b="1" kern="0" dirty="0">
                <a:latin typeface="+mn-lt"/>
                <a:ea typeface="楷体" pitchFamily="49" charset="-122"/>
              </a:rPr>
              <a:t>}</a:t>
            </a:r>
            <a:endParaRPr lang="zh-CN" altLang="en-US" kern="0" dirty="0">
              <a:solidFill>
                <a:srgbClr val="006600"/>
              </a:solidFill>
              <a:latin typeface="+mn-lt"/>
              <a:ea typeface="楷体"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69340"/>
                                        </p:tgtEl>
                                        <p:attrNameLst>
                                          <p:attrName>style.visibility</p:attrName>
                                        </p:attrNameLst>
                                      </p:cBhvr>
                                      <p:to>
                                        <p:strVal val="visible"/>
                                      </p:to>
                                    </p:set>
                                    <p:animEffect transition="in" filter="wipe(up)">
                                      <p:cBhvr>
                                        <p:cTn id="7" dur="1000"/>
                                        <p:tgtEl>
                                          <p:spTgt spid="269340"/>
                                        </p:tgtEl>
                                      </p:cBhvr>
                                    </p:animEffect>
                                  </p:childTnLst>
                                </p:cTn>
                              </p:par>
                            </p:childTnLst>
                          </p:cTn>
                        </p:par>
                        <p:par>
                          <p:cTn id="8" fill="hold">
                            <p:stCondLst>
                              <p:cond delay="1000"/>
                            </p:stCondLst>
                            <p:childTnLst>
                              <p:par>
                                <p:cTn id="9" presetID="22" presetClass="entr" presetSubtype="1" fill="hold" grpId="0" nodeType="afterEffect">
                                  <p:stCondLst>
                                    <p:cond delay="0"/>
                                  </p:stCondLst>
                                  <p:childTnLst>
                                    <p:set>
                                      <p:cBhvr>
                                        <p:cTn id="10" dur="1" fill="hold">
                                          <p:stCondLst>
                                            <p:cond delay="0"/>
                                          </p:stCondLst>
                                        </p:cTn>
                                        <p:tgtEl>
                                          <p:spTgt spid="269341"/>
                                        </p:tgtEl>
                                        <p:attrNameLst>
                                          <p:attrName>style.visibility</p:attrName>
                                        </p:attrNameLst>
                                      </p:cBhvr>
                                      <p:to>
                                        <p:strVal val="visible"/>
                                      </p:to>
                                    </p:set>
                                    <p:animEffect transition="in" filter="wipe(up)">
                                      <p:cBhvr>
                                        <p:cTn id="11" dur="1000"/>
                                        <p:tgtEl>
                                          <p:spTgt spid="269341"/>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69342"/>
                                        </p:tgtEl>
                                        <p:attrNameLst>
                                          <p:attrName>style.visibility</p:attrName>
                                        </p:attrNameLst>
                                      </p:cBhvr>
                                      <p:to>
                                        <p:strVal val="visible"/>
                                      </p:to>
                                    </p:set>
                                    <p:animEffect transition="in" filter="wipe(left)">
                                      <p:cBhvr>
                                        <p:cTn id="16" dur="1000"/>
                                        <p:tgtEl>
                                          <p:spTgt spid="269342"/>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269343"/>
                                        </p:tgtEl>
                                        <p:attrNameLst>
                                          <p:attrName>style.visibility</p:attrName>
                                        </p:attrNameLst>
                                      </p:cBhvr>
                                      <p:to>
                                        <p:strVal val="visible"/>
                                      </p:to>
                                    </p:set>
                                    <p:animEffect transition="in" filter="wipe(left)">
                                      <p:cBhvr>
                                        <p:cTn id="21" dur="1000"/>
                                        <p:tgtEl>
                                          <p:spTgt spid="269343"/>
                                        </p:tgtEl>
                                      </p:cBhvr>
                                    </p:animEffect>
                                  </p:childTnLst>
                                </p:cTn>
                              </p:par>
                            </p:childTnLst>
                          </p:cTn>
                        </p:par>
                        <p:par>
                          <p:cTn id="22" fill="hold">
                            <p:stCondLst>
                              <p:cond delay="1000"/>
                            </p:stCondLst>
                            <p:childTnLst>
                              <p:par>
                                <p:cTn id="23" presetID="22" presetClass="entr" presetSubtype="1" fill="hold" grpId="0" nodeType="afterEffect">
                                  <p:stCondLst>
                                    <p:cond delay="0"/>
                                  </p:stCondLst>
                                  <p:childTnLst>
                                    <p:set>
                                      <p:cBhvr>
                                        <p:cTn id="24" dur="1" fill="hold">
                                          <p:stCondLst>
                                            <p:cond delay="0"/>
                                          </p:stCondLst>
                                        </p:cTn>
                                        <p:tgtEl>
                                          <p:spTgt spid="269344"/>
                                        </p:tgtEl>
                                        <p:attrNameLst>
                                          <p:attrName>style.visibility</p:attrName>
                                        </p:attrNameLst>
                                      </p:cBhvr>
                                      <p:to>
                                        <p:strVal val="visible"/>
                                      </p:to>
                                    </p:set>
                                    <p:animEffect transition="in" filter="wipe(up)">
                                      <p:cBhvr>
                                        <p:cTn id="25" dur="1000"/>
                                        <p:tgtEl>
                                          <p:spTgt spid="269344"/>
                                        </p:tgtEl>
                                      </p:cBhvr>
                                    </p:animEffect>
                                  </p:childTnLst>
                                </p:cTn>
                              </p:par>
                            </p:childTnLst>
                          </p:cTn>
                        </p:par>
                        <p:par>
                          <p:cTn id="26" fill="hold">
                            <p:stCondLst>
                              <p:cond delay="2000"/>
                            </p:stCondLst>
                            <p:childTnLst>
                              <p:par>
                                <p:cTn id="27" presetID="22" presetClass="entr" presetSubtype="1" fill="hold" grpId="0" nodeType="afterEffect">
                                  <p:stCondLst>
                                    <p:cond delay="0"/>
                                  </p:stCondLst>
                                  <p:childTnLst>
                                    <p:set>
                                      <p:cBhvr>
                                        <p:cTn id="28" dur="1" fill="hold">
                                          <p:stCondLst>
                                            <p:cond delay="0"/>
                                          </p:stCondLst>
                                        </p:cTn>
                                        <p:tgtEl>
                                          <p:spTgt spid="269345"/>
                                        </p:tgtEl>
                                        <p:attrNameLst>
                                          <p:attrName>style.visibility</p:attrName>
                                        </p:attrNameLst>
                                      </p:cBhvr>
                                      <p:to>
                                        <p:strVal val="visible"/>
                                      </p:to>
                                    </p:set>
                                    <p:animEffect transition="in" filter="wipe(up)">
                                      <p:cBhvr>
                                        <p:cTn id="29" dur="1000"/>
                                        <p:tgtEl>
                                          <p:spTgt spid="269345"/>
                                        </p:tgtEl>
                                      </p:cBhvr>
                                    </p:animEffect>
                                  </p:childTnLst>
                                </p:cTn>
                              </p:par>
                            </p:childTnLst>
                          </p:cTn>
                        </p:par>
                        <p:par>
                          <p:cTn id="30" fill="hold">
                            <p:stCondLst>
                              <p:cond delay="3000"/>
                            </p:stCondLst>
                            <p:childTnLst>
                              <p:par>
                                <p:cTn id="31" presetID="22" presetClass="entr" presetSubtype="8" fill="hold" grpId="0" nodeType="afterEffect">
                                  <p:stCondLst>
                                    <p:cond delay="0"/>
                                  </p:stCondLst>
                                  <p:childTnLst>
                                    <p:set>
                                      <p:cBhvr>
                                        <p:cTn id="32" dur="1" fill="hold">
                                          <p:stCondLst>
                                            <p:cond delay="0"/>
                                          </p:stCondLst>
                                        </p:cTn>
                                        <p:tgtEl>
                                          <p:spTgt spid="269346"/>
                                        </p:tgtEl>
                                        <p:attrNameLst>
                                          <p:attrName>style.visibility</p:attrName>
                                        </p:attrNameLst>
                                      </p:cBhvr>
                                      <p:to>
                                        <p:strVal val="visible"/>
                                      </p:to>
                                    </p:set>
                                    <p:animEffect transition="in" filter="wipe(left)">
                                      <p:cBhvr>
                                        <p:cTn id="33" dur="1000"/>
                                        <p:tgtEl>
                                          <p:spTgt spid="269346"/>
                                        </p:tgtEl>
                                      </p:cBhvr>
                                    </p:animEffect>
                                  </p:childTnLst>
                                </p:cTn>
                              </p:par>
                            </p:childTnLst>
                          </p:cTn>
                        </p:par>
                        <p:par>
                          <p:cTn id="34" fill="hold">
                            <p:stCondLst>
                              <p:cond delay="4000"/>
                            </p:stCondLst>
                            <p:childTnLst>
                              <p:par>
                                <p:cTn id="35" presetID="22" presetClass="entr" presetSubtype="4" fill="hold" grpId="0" nodeType="afterEffect">
                                  <p:stCondLst>
                                    <p:cond delay="0"/>
                                  </p:stCondLst>
                                  <p:childTnLst>
                                    <p:set>
                                      <p:cBhvr>
                                        <p:cTn id="36" dur="1" fill="hold">
                                          <p:stCondLst>
                                            <p:cond delay="0"/>
                                          </p:stCondLst>
                                        </p:cTn>
                                        <p:tgtEl>
                                          <p:spTgt spid="269347"/>
                                        </p:tgtEl>
                                        <p:attrNameLst>
                                          <p:attrName>style.visibility</p:attrName>
                                        </p:attrNameLst>
                                      </p:cBhvr>
                                      <p:to>
                                        <p:strVal val="visible"/>
                                      </p:to>
                                    </p:set>
                                    <p:animEffect transition="in" filter="wipe(down)">
                                      <p:cBhvr>
                                        <p:cTn id="37" dur="1000"/>
                                        <p:tgtEl>
                                          <p:spTgt spid="2693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9340" grpId="0" animBg="1"/>
      <p:bldP spid="269341" grpId="0" animBg="1"/>
      <p:bldP spid="269342" grpId="0" animBg="1"/>
      <p:bldP spid="269343" grpId="0" animBg="1"/>
      <p:bldP spid="269344" grpId="0" animBg="1"/>
      <p:bldP spid="269345" grpId="0" animBg="1"/>
      <p:bldP spid="269346" grpId="0" animBg="1"/>
      <p:bldP spid="269347"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1000125" y="274638"/>
            <a:ext cx="7215188" cy="1143000"/>
          </a:xfrm>
        </p:spPr>
        <p:txBody>
          <a:bodyPr/>
          <a:lstStyle/>
          <a:p>
            <a:pPr eaLnBrk="1" hangingPunct="1"/>
            <a:r>
              <a:rPr lang="zh-CN" altLang="en-US" smtClean="0"/>
              <a:t>遍历二叉树示例</a:t>
            </a:r>
          </a:p>
        </p:txBody>
      </p:sp>
      <p:sp>
        <p:nvSpPr>
          <p:cNvPr id="61443" name="Rectangle 3"/>
          <p:cNvSpPr>
            <a:spLocks noGrp="1" noChangeArrowheads="1"/>
          </p:cNvSpPr>
          <p:nvPr>
            <p:ph idx="1"/>
          </p:nvPr>
        </p:nvSpPr>
        <p:spPr>
          <a:xfrm>
            <a:off x="1000125" y="1600200"/>
            <a:ext cx="7215188" cy="4525963"/>
          </a:xfrm>
        </p:spPr>
        <p:txBody>
          <a:bodyPr/>
          <a:lstStyle/>
          <a:p>
            <a:pPr eaLnBrk="1" hangingPunct="1">
              <a:lnSpc>
                <a:spcPct val="130000"/>
              </a:lnSpc>
            </a:pPr>
            <a:r>
              <a:rPr lang="zh-CN" altLang="en-US" dirty="0" smtClean="0"/>
              <a:t>中序遍历二叉树</a:t>
            </a:r>
            <a:r>
              <a:rPr lang="en-US" altLang="zh-CN" dirty="0" smtClean="0"/>
              <a:t>T</a:t>
            </a:r>
            <a:r>
              <a:rPr lang="zh-CN" altLang="en-US" dirty="0" smtClean="0"/>
              <a:t>的输出结果：</a:t>
            </a:r>
          </a:p>
          <a:p>
            <a:pPr algn="ctr" eaLnBrk="1" hangingPunct="1">
              <a:lnSpc>
                <a:spcPct val="130000"/>
              </a:lnSpc>
              <a:buFont typeface="Wingdings" pitchFamily="2" charset="2"/>
              <a:buNone/>
            </a:pPr>
            <a:r>
              <a:rPr lang="en-US" altLang="zh-CN" sz="3200" dirty="0" smtClean="0">
                <a:solidFill>
                  <a:srgbClr val="3333FF"/>
                </a:solidFill>
              </a:rPr>
              <a:t>a  *  b  </a:t>
            </a:r>
            <a:r>
              <a:rPr lang="en-US" altLang="zh-CN" sz="3200" dirty="0" smtClean="0"/>
              <a:t>+</a:t>
            </a:r>
            <a:r>
              <a:rPr lang="en-US" altLang="zh-CN" sz="3200" dirty="0" smtClean="0">
                <a:solidFill>
                  <a:srgbClr val="3333FF"/>
                </a:solidFill>
              </a:rPr>
              <a:t>  c  -  d  /  e</a:t>
            </a:r>
          </a:p>
          <a:p>
            <a:pPr eaLnBrk="1" hangingPunct="1">
              <a:lnSpc>
                <a:spcPct val="130000"/>
              </a:lnSpc>
            </a:pPr>
            <a:r>
              <a:rPr lang="zh-CN" altLang="en-US" dirty="0" smtClean="0"/>
              <a:t>特点：左</a:t>
            </a:r>
            <a:r>
              <a:rPr lang="en-US" altLang="zh-CN" dirty="0" smtClean="0">
                <a:solidFill>
                  <a:srgbClr val="C00000"/>
                </a:solidFill>
              </a:rPr>
              <a:t>(</a:t>
            </a:r>
            <a:r>
              <a:rPr lang="zh-CN" altLang="en-US" dirty="0" smtClean="0">
                <a:solidFill>
                  <a:srgbClr val="C00000"/>
                </a:solidFill>
              </a:rPr>
              <a:t>右</a:t>
            </a:r>
            <a:r>
              <a:rPr lang="en-US" altLang="zh-CN" dirty="0" smtClean="0">
                <a:solidFill>
                  <a:srgbClr val="C00000"/>
                </a:solidFill>
              </a:rPr>
              <a:t>)</a:t>
            </a:r>
            <a:r>
              <a:rPr lang="zh-CN" altLang="en-US" dirty="0" smtClean="0"/>
              <a:t>子树上的结点都在根结点的左</a:t>
            </a:r>
            <a:r>
              <a:rPr lang="en-US" altLang="zh-CN" dirty="0" smtClean="0">
                <a:solidFill>
                  <a:srgbClr val="C00000"/>
                </a:solidFill>
              </a:rPr>
              <a:t>(</a:t>
            </a:r>
            <a:r>
              <a:rPr lang="zh-CN" altLang="en-US" dirty="0" smtClean="0">
                <a:solidFill>
                  <a:srgbClr val="C00000"/>
                </a:solidFill>
              </a:rPr>
              <a:t>右</a:t>
            </a:r>
            <a:r>
              <a:rPr lang="en-US" altLang="zh-CN" dirty="0" smtClean="0">
                <a:solidFill>
                  <a:srgbClr val="C00000"/>
                </a:solidFill>
              </a:rPr>
              <a:t>)</a:t>
            </a:r>
            <a:r>
              <a:rPr lang="zh-CN" altLang="en-US" dirty="0" smtClean="0"/>
              <a:t>边。</a:t>
            </a:r>
          </a:p>
        </p:txBody>
      </p:sp>
      <p:sp>
        <p:nvSpPr>
          <p:cNvPr id="61444" name="灯片编号占位符 33"/>
          <p:cNvSpPr>
            <a:spLocks noGrp="1"/>
          </p:cNvSpPr>
          <p:nvPr>
            <p:ph type="sldNum" sz="quarter" idx="10"/>
          </p:nvPr>
        </p:nvSpPr>
        <p:spPr>
          <a:noFill/>
        </p:spPr>
        <p:txBody>
          <a:bodyPr/>
          <a:lstStyle/>
          <a:p>
            <a:fld id="{95FB41D7-F766-4E1D-9923-3776230112CE}" type="slidenum">
              <a:rPr lang="zh-CN" altLang="en-US" smtClean="0"/>
              <a:pPr/>
              <a:t>63</a:t>
            </a:fld>
            <a:endParaRPr lang="en-US" altLang="zh-CN" smtClean="0"/>
          </a:p>
        </p:txBody>
      </p:sp>
      <p:sp>
        <p:nvSpPr>
          <p:cNvPr id="61445" name="Line 4"/>
          <p:cNvSpPr>
            <a:spLocks noChangeShapeType="1"/>
          </p:cNvSpPr>
          <p:nvPr/>
        </p:nvSpPr>
        <p:spPr bwMode="auto">
          <a:xfrm flipV="1">
            <a:off x="4111625" y="4437063"/>
            <a:ext cx="431800" cy="504825"/>
          </a:xfrm>
          <a:prstGeom prst="line">
            <a:avLst/>
          </a:prstGeom>
          <a:noFill/>
          <a:ln w="9525">
            <a:solidFill>
              <a:srgbClr val="000000"/>
            </a:solidFill>
            <a:round/>
            <a:headEnd/>
            <a:tailEnd/>
          </a:ln>
        </p:spPr>
        <p:txBody>
          <a:bodyPr/>
          <a:lstStyle/>
          <a:p>
            <a:endParaRPr lang="zh-CN" altLang="en-US"/>
          </a:p>
        </p:txBody>
      </p:sp>
      <p:sp>
        <p:nvSpPr>
          <p:cNvPr id="61446" name="Line 5"/>
          <p:cNvSpPr>
            <a:spLocks noChangeShapeType="1"/>
          </p:cNvSpPr>
          <p:nvPr/>
        </p:nvSpPr>
        <p:spPr bwMode="auto">
          <a:xfrm flipV="1">
            <a:off x="4903788" y="3717925"/>
            <a:ext cx="792162" cy="465138"/>
          </a:xfrm>
          <a:prstGeom prst="line">
            <a:avLst/>
          </a:prstGeom>
          <a:noFill/>
          <a:ln w="9525">
            <a:solidFill>
              <a:srgbClr val="000000"/>
            </a:solidFill>
            <a:round/>
            <a:headEnd/>
            <a:tailEnd/>
          </a:ln>
        </p:spPr>
        <p:txBody>
          <a:bodyPr/>
          <a:lstStyle/>
          <a:p>
            <a:endParaRPr lang="zh-CN" altLang="en-US"/>
          </a:p>
        </p:txBody>
      </p:sp>
      <p:sp>
        <p:nvSpPr>
          <p:cNvPr id="61447" name="Line 6"/>
          <p:cNvSpPr>
            <a:spLocks noChangeShapeType="1"/>
          </p:cNvSpPr>
          <p:nvPr/>
        </p:nvSpPr>
        <p:spPr bwMode="auto">
          <a:xfrm flipH="1" flipV="1">
            <a:off x="6113463" y="3749675"/>
            <a:ext cx="874712" cy="427038"/>
          </a:xfrm>
          <a:prstGeom prst="line">
            <a:avLst/>
          </a:prstGeom>
          <a:noFill/>
          <a:ln w="9525">
            <a:solidFill>
              <a:srgbClr val="000000"/>
            </a:solidFill>
            <a:round/>
            <a:headEnd/>
            <a:tailEnd/>
          </a:ln>
        </p:spPr>
        <p:txBody>
          <a:bodyPr/>
          <a:lstStyle/>
          <a:p>
            <a:endParaRPr lang="zh-CN" altLang="en-US"/>
          </a:p>
        </p:txBody>
      </p:sp>
      <p:sp>
        <p:nvSpPr>
          <p:cNvPr id="61448" name="Line 7"/>
          <p:cNvSpPr>
            <a:spLocks noChangeShapeType="1"/>
          </p:cNvSpPr>
          <p:nvPr/>
        </p:nvSpPr>
        <p:spPr bwMode="auto">
          <a:xfrm flipH="1" flipV="1">
            <a:off x="7297738" y="4437063"/>
            <a:ext cx="492125" cy="442912"/>
          </a:xfrm>
          <a:prstGeom prst="line">
            <a:avLst/>
          </a:prstGeom>
          <a:noFill/>
          <a:ln w="9525">
            <a:solidFill>
              <a:srgbClr val="000000"/>
            </a:solidFill>
            <a:round/>
            <a:headEnd/>
            <a:tailEnd/>
          </a:ln>
        </p:spPr>
        <p:txBody>
          <a:bodyPr/>
          <a:lstStyle/>
          <a:p>
            <a:endParaRPr lang="zh-CN" altLang="en-US"/>
          </a:p>
        </p:txBody>
      </p:sp>
      <p:sp>
        <p:nvSpPr>
          <p:cNvPr id="61449" name="Line 8"/>
          <p:cNvSpPr>
            <a:spLocks noChangeShapeType="1"/>
          </p:cNvSpPr>
          <p:nvPr/>
        </p:nvSpPr>
        <p:spPr bwMode="auto">
          <a:xfrm flipV="1">
            <a:off x="6618288" y="4454525"/>
            <a:ext cx="368300" cy="438150"/>
          </a:xfrm>
          <a:prstGeom prst="line">
            <a:avLst/>
          </a:prstGeom>
          <a:noFill/>
          <a:ln w="9525">
            <a:solidFill>
              <a:srgbClr val="000000"/>
            </a:solidFill>
            <a:round/>
            <a:headEnd/>
            <a:tailEnd/>
          </a:ln>
        </p:spPr>
        <p:txBody>
          <a:bodyPr anchor="ctr" anchorCtr="1"/>
          <a:lstStyle/>
          <a:p>
            <a:endParaRPr lang="zh-CN" altLang="en-US"/>
          </a:p>
        </p:txBody>
      </p:sp>
      <p:sp>
        <p:nvSpPr>
          <p:cNvPr id="61450" name="Line 9"/>
          <p:cNvSpPr>
            <a:spLocks noChangeShapeType="1"/>
          </p:cNvSpPr>
          <p:nvPr/>
        </p:nvSpPr>
        <p:spPr bwMode="auto">
          <a:xfrm flipH="1" flipV="1">
            <a:off x="4903788" y="4437063"/>
            <a:ext cx="215900" cy="431800"/>
          </a:xfrm>
          <a:prstGeom prst="line">
            <a:avLst/>
          </a:prstGeom>
          <a:noFill/>
          <a:ln w="9525">
            <a:solidFill>
              <a:srgbClr val="000000"/>
            </a:solidFill>
            <a:round/>
            <a:headEnd/>
            <a:tailEnd/>
          </a:ln>
        </p:spPr>
        <p:txBody>
          <a:bodyPr/>
          <a:lstStyle/>
          <a:p>
            <a:endParaRPr lang="zh-CN" altLang="en-US"/>
          </a:p>
        </p:txBody>
      </p:sp>
      <p:sp>
        <p:nvSpPr>
          <p:cNvPr id="61451" name="Line 10"/>
          <p:cNvSpPr>
            <a:spLocks noChangeShapeType="1"/>
          </p:cNvSpPr>
          <p:nvPr/>
        </p:nvSpPr>
        <p:spPr bwMode="auto">
          <a:xfrm flipV="1">
            <a:off x="6005513" y="5235575"/>
            <a:ext cx="338137" cy="419100"/>
          </a:xfrm>
          <a:prstGeom prst="line">
            <a:avLst/>
          </a:prstGeom>
          <a:noFill/>
          <a:ln w="9525">
            <a:solidFill>
              <a:srgbClr val="000000"/>
            </a:solidFill>
            <a:round/>
            <a:headEnd/>
            <a:tailEnd/>
          </a:ln>
        </p:spPr>
        <p:txBody>
          <a:bodyPr/>
          <a:lstStyle/>
          <a:p>
            <a:endParaRPr lang="zh-CN" altLang="en-US"/>
          </a:p>
        </p:txBody>
      </p:sp>
      <p:sp>
        <p:nvSpPr>
          <p:cNvPr id="61452" name="Line 11"/>
          <p:cNvSpPr>
            <a:spLocks noChangeShapeType="1"/>
          </p:cNvSpPr>
          <p:nvPr/>
        </p:nvSpPr>
        <p:spPr bwMode="auto">
          <a:xfrm flipH="1" flipV="1">
            <a:off x="6618288" y="5208588"/>
            <a:ext cx="409575" cy="463550"/>
          </a:xfrm>
          <a:prstGeom prst="line">
            <a:avLst/>
          </a:prstGeom>
          <a:noFill/>
          <a:ln w="9525">
            <a:solidFill>
              <a:srgbClr val="000000"/>
            </a:solidFill>
            <a:round/>
            <a:headEnd/>
            <a:tailEnd/>
          </a:ln>
        </p:spPr>
        <p:txBody>
          <a:bodyPr/>
          <a:lstStyle/>
          <a:p>
            <a:endParaRPr lang="zh-CN" altLang="en-US"/>
          </a:p>
        </p:txBody>
      </p:sp>
      <p:sp>
        <p:nvSpPr>
          <p:cNvPr id="61453" name="Oval 12"/>
          <p:cNvSpPr>
            <a:spLocks noChangeArrowheads="1"/>
          </p:cNvSpPr>
          <p:nvPr/>
        </p:nvSpPr>
        <p:spPr bwMode="auto">
          <a:xfrm>
            <a:off x="5695950" y="3429000"/>
            <a:ext cx="430213" cy="430213"/>
          </a:xfrm>
          <a:prstGeom prst="ellipse">
            <a:avLst/>
          </a:prstGeom>
          <a:noFill/>
          <a:ln w="9525">
            <a:solidFill>
              <a:srgbClr val="000000"/>
            </a:solidFill>
            <a:round/>
            <a:headEnd/>
            <a:tailEnd/>
          </a:ln>
        </p:spPr>
        <p:txBody>
          <a:bodyPr lIns="0" tIns="0" rIns="0" bIns="0" anchor="ctr" anchorCtr="1"/>
          <a:lstStyle/>
          <a:p>
            <a:pPr algn="ctr">
              <a:lnSpc>
                <a:spcPct val="85000"/>
              </a:lnSpc>
            </a:pPr>
            <a:r>
              <a:rPr kumimoji="1" lang="en-US" altLang="zh-CN" sz="2800" b="1">
                <a:latin typeface="黑体" pitchFamily="49" charset="-122"/>
                <a:ea typeface="黑体" pitchFamily="49" charset="-122"/>
              </a:rPr>
              <a:t>+</a:t>
            </a:r>
          </a:p>
        </p:txBody>
      </p:sp>
      <p:sp>
        <p:nvSpPr>
          <p:cNvPr id="61454" name="Oval 13"/>
          <p:cNvSpPr>
            <a:spLocks noChangeArrowheads="1"/>
          </p:cNvSpPr>
          <p:nvPr/>
        </p:nvSpPr>
        <p:spPr bwMode="auto">
          <a:xfrm>
            <a:off x="4516438" y="4086225"/>
            <a:ext cx="431800" cy="428625"/>
          </a:xfrm>
          <a:prstGeom prst="ellipse">
            <a:avLst/>
          </a:prstGeom>
          <a:noFill/>
          <a:ln w="9525">
            <a:solidFill>
              <a:srgbClr val="000000"/>
            </a:solidFill>
            <a:round/>
            <a:headEnd/>
            <a:tailEnd/>
          </a:ln>
        </p:spPr>
        <p:txBody>
          <a:bodyPr lIns="0" tIns="0" rIns="0" bIns="0" anchor="ctr" anchorCtr="1"/>
          <a:lstStyle/>
          <a:p>
            <a:pPr algn="ctr">
              <a:lnSpc>
                <a:spcPct val="90000"/>
              </a:lnSpc>
            </a:pPr>
            <a:r>
              <a:rPr kumimoji="1" lang="zh-CN" altLang="en-US" sz="2400" b="1">
                <a:latin typeface="Times New Roman" pitchFamily="18" charset="0"/>
              </a:rPr>
              <a:t>＊</a:t>
            </a:r>
          </a:p>
        </p:txBody>
      </p:sp>
      <p:sp>
        <p:nvSpPr>
          <p:cNvPr id="61455" name="Oval 14"/>
          <p:cNvSpPr>
            <a:spLocks noChangeArrowheads="1"/>
          </p:cNvSpPr>
          <p:nvPr/>
        </p:nvSpPr>
        <p:spPr bwMode="auto">
          <a:xfrm>
            <a:off x="6934200" y="4086225"/>
            <a:ext cx="431800" cy="428625"/>
          </a:xfrm>
          <a:prstGeom prst="ellipse">
            <a:avLst/>
          </a:prstGeom>
          <a:noFill/>
          <a:ln w="9525">
            <a:solidFill>
              <a:srgbClr val="000000"/>
            </a:solidFill>
            <a:round/>
            <a:headEnd/>
            <a:tailEnd/>
          </a:ln>
        </p:spPr>
        <p:txBody>
          <a:bodyPr lIns="0" tIns="0" rIns="0" bIns="0" anchor="ctr" anchorCtr="1"/>
          <a:lstStyle/>
          <a:p>
            <a:pPr algn="ctr">
              <a:lnSpc>
                <a:spcPct val="80000"/>
              </a:lnSpc>
            </a:pPr>
            <a:r>
              <a:rPr kumimoji="1" lang="en-US" altLang="zh-CN" sz="2000" b="1">
                <a:latin typeface="黑体" pitchFamily="49" charset="-122"/>
                <a:ea typeface="黑体" pitchFamily="49" charset="-122"/>
              </a:rPr>
              <a:t>/</a:t>
            </a:r>
          </a:p>
        </p:txBody>
      </p:sp>
      <p:sp>
        <p:nvSpPr>
          <p:cNvPr id="61456" name="Oval 15"/>
          <p:cNvSpPr>
            <a:spLocks noChangeArrowheads="1"/>
          </p:cNvSpPr>
          <p:nvPr/>
        </p:nvSpPr>
        <p:spPr bwMode="auto">
          <a:xfrm>
            <a:off x="3752850" y="4873625"/>
            <a:ext cx="433388" cy="428625"/>
          </a:xfrm>
          <a:prstGeom prst="ellipse">
            <a:avLst/>
          </a:prstGeom>
          <a:noFill/>
          <a:ln w="9525">
            <a:solidFill>
              <a:srgbClr val="000000"/>
            </a:solidFill>
            <a:round/>
            <a:headEnd/>
            <a:tailEnd/>
          </a:ln>
        </p:spPr>
        <p:txBody>
          <a:bodyPr lIns="36000" tIns="0" rIns="0" bIns="0" anchor="ctr" anchorCtr="1"/>
          <a:lstStyle/>
          <a:p>
            <a:pPr algn="ctr">
              <a:lnSpc>
                <a:spcPct val="85000"/>
              </a:lnSpc>
            </a:pPr>
            <a:r>
              <a:rPr kumimoji="1" lang="en-US" altLang="zh-CN" sz="2400" b="1">
                <a:latin typeface="Times New Roman" pitchFamily="18" charset="0"/>
              </a:rPr>
              <a:t>a</a:t>
            </a:r>
          </a:p>
        </p:txBody>
      </p:sp>
      <p:sp>
        <p:nvSpPr>
          <p:cNvPr id="61457" name="Oval 16"/>
          <p:cNvSpPr>
            <a:spLocks noChangeArrowheads="1"/>
          </p:cNvSpPr>
          <p:nvPr/>
        </p:nvSpPr>
        <p:spPr bwMode="auto">
          <a:xfrm>
            <a:off x="4978400" y="4873625"/>
            <a:ext cx="430213" cy="428625"/>
          </a:xfrm>
          <a:prstGeom prst="ellipse">
            <a:avLst/>
          </a:prstGeom>
          <a:noFill/>
          <a:ln w="9525">
            <a:solidFill>
              <a:srgbClr val="000000"/>
            </a:solidFill>
            <a:round/>
            <a:headEnd/>
            <a:tailEnd/>
          </a:ln>
        </p:spPr>
        <p:txBody>
          <a:bodyPr lIns="36000" tIns="0" rIns="0" bIns="0" anchor="ctr" anchorCtr="1"/>
          <a:lstStyle/>
          <a:p>
            <a:pPr algn="ctr">
              <a:lnSpc>
                <a:spcPct val="85000"/>
              </a:lnSpc>
            </a:pPr>
            <a:r>
              <a:rPr kumimoji="1" lang="en-US" altLang="zh-CN" sz="2400" b="1">
                <a:latin typeface="Times New Roman" pitchFamily="18" charset="0"/>
              </a:rPr>
              <a:t>b</a:t>
            </a:r>
          </a:p>
        </p:txBody>
      </p:sp>
      <p:sp>
        <p:nvSpPr>
          <p:cNvPr id="61458" name="Oval 17"/>
          <p:cNvSpPr>
            <a:spLocks noChangeArrowheads="1"/>
          </p:cNvSpPr>
          <p:nvPr/>
        </p:nvSpPr>
        <p:spPr bwMode="auto">
          <a:xfrm>
            <a:off x="6243638" y="4851400"/>
            <a:ext cx="431800" cy="428625"/>
          </a:xfrm>
          <a:prstGeom prst="ellipse">
            <a:avLst/>
          </a:prstGeom>
          <a:noFill/>
          <a:ln w="9525">
            <a:solidFill>
              <a:srgbClr val="000000"/>
            </a:solidFill>
            <a:round/>
            <a:headEnd/>
            <a:tailEnd/>
          </a:ln>
        </p:spPr>
        <p:txBody>
          <a:bodyPr lIns="36000" tIns="0" rIns="0" bIns="0" anchor="ctr" anchorCtr="1"/>
          <a:lstStyle/>
          <a:p>
            <a:pPr algn="ctr">
              <a:lnSpc>
                <a:spcPct val="95000"/>
              </a:lnSpc>
            </a:pPr>
            <a:r>
              <a:rPr kumimoji="1" lang="en-US" altLang="zh-CN" sz="2800" b="1">
                <a:latin typeface="黑体" pitchFamily="49" charset="-122"/>
                <a:ea typeface="黑体" pitchFamily="49" charset="-122"/>
              </a:rPr>
              <a:t>-</a:t>
            </a:r>
          </a:p>
        </p:txBody>
      </p:sp>
      <p:sp>
        <p:nvSpPr>
          <p:cNvPr id="61459" name="Oval 18"/>
          <p:cNvSpPr>
            <a:spLocks noChangeArrowheads="1"/>
          </p:cNvSpPr>
          <p:nvPr/>
        </p:nvSpPr>
        <p:spPr bwMode="auto">
          <a:xfrm>
            <a:off x="7710488" y="4851400"/>
            <a:ext cx="433387" cy="428625"/>
          </a:xfrm>
          <a:prstGeom prst="ellipse">
            <a:avLst/>
          </a:prstGeom>
          <a:noFill/>
          <a:ln w="9525">
            <a:solidFill>
              <a:srgbClr val="000000"/>
            </a:solidFill>
            <a:round/>
            <a:headEnd/>
            <a:tailEnd/>
          </a:ln>
        </p:spPr>
        <p:txBody>
          <a:bodyPr lIns="36000" tIns="0" rIns="0" bIns="0" anchor="ctr" anchorCtr="1"/>
          <a:lstStyle/>
          <a:p>
            <a:pPr algn="ctr">
              <a:lnSpc>
                <a:spcPct val="85000"/>
              </a:lnSpc>
            </a:pPr>
            <a:r>
              <a:rPr kumimoji="1" lang="en-US" altLang="zh-CN" sz="2400" b="1">
                <a:latin typeface="Times New Roman" pitchFamily="18" charset="0"/>
              </a:rPr>
              <a:t>e</a:t>
            </a:r>
          </a:p>
        </p:txBody>
      </p:sp>
      <p:sp>
        <p:nvSpPr>
          <p:cNvPr id="61460" name="Oval 19"/>
          <p:cNvSpPr>
            <a:spLocks noChangeArrowheads="1"/>
          </p:cNvSpPr>
          <p:nvPr/>
        </p:nvSpPr>
        <p:spPr bwMode="auto">
          <a:xfrm>
            <a:off x="6934200" y="5618163"/>
            <a:ext cx="431800" cy="430212"/>
          </a:xfrm>
          <a:prstGeom prst="ellipse">
            <a:avLst/>
          </a:prstGeom>
          <a:noFill/>
          <a:ln w="9525">
            <a:solidFill>
              <a:srgbClr val="000000"/>
            </a:solidFill>
            <a:round/>
            <a:headEnd/>
            <a:tailEnd/>
          </a:ln>
        </p:spPr>
        <p:txBody>
          <a:bodyPr lIns="36000" tIns="0" rIns="0" bIns="0" anchor="ctr" anchorCtr="1"/>
          <a:lstStyle/>
          <a:p>
            <a:pPr algn="ctr">
              <a:lnSpc>
                <a:spcPct val="85000"/>
              </a:lnSpc>
            </a:pPr>
            <a:r>
              <a:rPr kumimoji="1" lang="en-US" altLang="zh-CN" sz="2400" b="1">
                <a:latin typeface="Times New Roman" pitchFamily="18" charset="0"/>
              </a:rPr>
              <a:t>d</a:t>
            </a:r>
          </a:p>
        </p:txBody>
      </p:sp>
      <p:sp>
        <p:nvSpPr>
          <p:cNvPr id="61461" name="Oval 20"/>
          <p:cNvSpPr>
            <a:spLocks noChangeArrowheads="1"/>
          </p:cNvSpPr>
          <p:nvPr/>
        </p:nvSpPr>
        <p:spPr bwMode="auto">
          <a:xfrm>
            <a:off x="5638800" y="5618163"/>
            <a:ext cx="433388" cy="430212"/>
          </a:xfrm>
          <a:prstGeom prst="ellipse">
            <a:avLst/>
          </a:prstGeom>
          <a:noFill/>
          <a:ln w="9525">
            <a:solidFill>
              <a:srgbClr val="000000"/>
            </a:solidFill>
            <a:round/>
            <a:headEnd/>
            <a:tailEnd/>
          </a:ln>
        </p:spPr>
        <p:txBody>
          <a:bodyPr lIns="36000" tIns="0" rIns="0" bIns="0" anchor="ctr" anchorCtr="1"/>
          <a:lstStyle/>
          <a:p>
            <a:pPr algn="ctr">
              <a:lnSpc>
                <a:spcPct val="85000"/>
              </a:lnSpc>
            </a:pPr>
            <a:r>
              <a:rPr kumimoji="1" lang="en-US" altLang="zh-CN" sz="2400" b="1">
                <a:latin typeface="Times New Roman" pitchFamily="18" charset="0"/>
              </a:rPr>
              <a:t>c</a:t>
            </a:r>
          </a:p>
        </p:txBody>
      </p:sp>
      <p:sp>
        <p:nvSpPr>
          <p:cNvPr id="356373" name="Line 21"/>
          <p:cNvSpPr>
            <a:spLocks noChangeShapeType="1"/>
          </p:cNvSpPr>
          <p:nvPr/>
        </p:nvSpPr>
        <p:spPr bwMode="auto">
          <a:xfrm>
            <a:off x="5048250" y="4464050"/>
            <a:ext cx="144463" cy="287338"/>
          </a:xfrm>
          <a:prstGeom prst="line">
            <a:avLst/>
          </a:prstGeom>
          <a:noFill/>
          <a:ln w="38100">
            <a:solidFill>
              <a:srgbClr val="FF0000"/>
            </a:solidFill>
            <a:round/>
            <a:headEnd/>
            <a:tailEnd type="triangle" w="med" len="med"/>
          </a:ln>
        </p:spPr>
        <p:txBody>
          <a:bodyPr/>
          <a:lstStyle/>
          <a:p>
            <a:endParaRPr lang="zh-CN" altLang="en-US"/>
          </a:p>
        </p:txBody>
      </p:sp>
      <p:sp>
        <p:nvSpPr>
          <p:cNvPr id="356374" name="Line 22"/>
          <p:cNvSpPr>
            <a:spLocks noChangeShapeType="1"/>
          </p:cNvSpPr>
          <p:nvPr/>
        </p:nvSpPr>
        <p:spPr bwMode="auto">
          <a:xfrm flipH="1">
            <a:off x="4079875" y="4391025"/>
            <a:ext cx="320675" cy="371475"/>
          </a:xfrm>
          <a:prstGeom prst="line">
            <a:avLst/>
          </a:prstGeom>
          <a:noFill/>
          <a:ln w="38100">
            <a:solidFill>
              <a:srgbClr val="FF0000"/>
            </a:solidFill>
            <a:round/>
            <a:headEnd type="triangle" w="med" len="med"/>
            <a:tailEnd/>
          </a:ln>
        </p:spPr>
        <p:txBody>
          <a:bodyPr/>
          <a:lstStyle/>
          <a:p>
            <a:endParaRPr lang="zh-CN" altLang="en-US"/>
          </a:p>
        </p:txBody>
      </p:sp>
      <p:sp>
        <p:nvSpPr>
          <p:cNvPr id="356375" name="Line 23"/>
          <p:cNvSpPr>
            <a:spLocks noChangeShapeType="1"/>
          </p:cNvSpPr>
          <p:nvPr/>
        </p:nvSpPr>
        <p:spPr bwMode="auto">
          <a:xfrm flipV="1">
            <a:off x="5408613" y="3959225"/>
            <a:ext cx="360362" cy="792163"/>
          </a:xfrm>
          <a:prstGeom prst="line">
            <a:avLst/>
          </a:prstGeom>
          <a:noFill/>
          <a:ln w="38100">
            <a:solidFill>
              <a:srgbClr val="FF0000"/>
            </a:solidFill>
            <a:round/>
            <a:headEnd/>
            <a:tailEnd type="triangle" w="med" len="med"/>
          </a:ln>
        </p:spPr>
        <p:txBody>
          <a:bodyPr/>
          <a:lstStyle/>
          <a:p>
            <a:endParaRPr lang="zh-CN" altLang="en-US"/>
          </a:p>
        </p:txBody>
      </p:sp>
      <p:sp>
        <p:nvSpPr>
          <p:cNvPr id="356376" name="Line 24"/>
          <p:cNvSpPr>
            <a:spLocks noChangeShapeType="1"/>
          </p:cNvSpPr>
          <p:nvPr/>
        </p:nvSpPr>
        <p:spPr bwMode="auto">
          <a:xfrm flipH="1">
            <a:off x="5840413" y="3959225"/>
            <a:ext cx="71437" cy="1439863"/>
          </a:xfrm>
          <a:prstGeom prst="line">
            <a:avLst/>
          </a:prstGeom>
          <a:noFill/>
          <a:ln w="38100">
            <a:solidFill>
              <a:srgbClr val="FF0000"/>
            </a:solidFill>
            <a:round/>
            <a:headEnd/>
            <a:tailEnd type="triangle" w="med" len="med"/>
          </a:ln>
        </p:spPr>
        <p:txBody>
          <a:bodyPr/>
          <a:lstStyle/>
          <a:p>
            <a:endParaRPr lang="zh-CN" altLang="en-US"/>
          </a:p>
        </p:txBody>
      </p:sp>
      <p:sp>
        <p:nvSpPr>
          <p:cNvPr id="356377" name="Line 25"/>
          <p:cNvSpPr>
            <a:spLocks noChangeShapeType="1"/>
          </p:cNvSpPr>
          <p:nvPr/>
        </p:nvSpPr>
        <p:spPr bwMode="auto">
          <a:xfrm>
            <a:off x="7496175" y="4435475"/>
            <a:ext cx="360363" cy="315913"/>
          </a:xfrm>
          <a:prstGeom prst="line">
            <a:avLst/>
          </a:prstGeom>
          <a:noFill/>
          <a:ln w="38100">
            <a:solidFill>
              <a:srgbClr val="FF0000"/>
            </a:solidFill>
            <a:round/>
            <a:headEnd/>
            <a:tailEnd type="triangle" w="med" len="med"/>
          </a:ln>
        </p:spPr>
        <p:txBody>
          <a:bodyPr/>
          <a:lstStyle/>
          <a:p>
            <a:endParaRPr lang="zh-CN" altLang="en-US"/>
          </a:p>
        </p:txBody>
      </p:sp>
      <p:sp>
        <p:nvSpPr>
          <p:cNvPr id="356378" name="Line 26"/>
          <p:cNvSpPr>
            <a:spLocks noChangeShapeType="1"/>
          </p:cNvSpPr>
          <p:nvPr/>
        </p:nvSpPr>
        <p:spPr bwMode="auto">
          <a:xfrm flipH="1">
            <a:off x="5956300" y="5216525"/>
            <a:ext cx="230188" cy="284163"/>
          </a:xfrm>
          <a:prstGeom prst="line">
            <a:avLst/>
          </a:prstGeom>
          <a:noFill/>
          <a:ln w="38100">
            <a:solidFill>
              <a:srgbClr val="FF0000"/>
            </a:solidFill>
            <a:round/>
            <a:headEnd type="triangle" w="med" len="med"/>
            <a:tailEnd/>
          </a:ln>
        </p:spPr>
        <p:txBody>
          <a:bodyPr/>
          <a:lstStyle/>
          <a:p>
            <a:endParaRPr lang="zh-CN" altLang="en-US"/>
          </a:p>
        </p:txBody>
      </p:sp>
      <p:sp>
        <p:nvSpPr>
          <p:cNvPr id="356379" name="Line 27"/>
          <p:cNvSpPr>
            <a:spLocks noChangeShapeType="1"/>
          </p:cNvSpPr>
          <p:nvPr/>
        </p:nvSpPr>
        <p:spPr bwMode="auto">
          <a:xfrm>
            <a:off x="6777038" y="5183188"/>
            <a:ext cx="234950" cy="265112"/>
          </a:xfrm>
          <a:prstGeom prst="line">
            <a:avLst/>
          </a:prstGeom>
          <a:noFill/>
          <a:ln w="38100">
            <a:solidFill>
              <a:srgbClr val="FF0000"/>
            </a:solidFill>
            <a:round/>
            <a:headEnd/>
            <a:tailEnd type="triangle" w="med" len="med"/>
          </a:ln>
        </p:spPr>
        <p:txBody>
          <a:bodyPr/>
          <a:lstStyle/>
          <a:p>
            <a:endParaRPr lang="zh-CN" altLang="en-US"/>
          </a:p>
        </p:txBody>
      </p:sp>
      <p:sp>
        <p:nvSpPr>
          <p:cNvPr id="356380" name="Line 28"/>
          <p:cNvSpPr>
            <a:spLocks noChangeShapeType="1"/>
          </p:cNvSpPr>
          <p:nvPr/>
        </p:nvSpPr>
        <p:spPr bwMode="auto">
          <a:xfrm flipV="1">
            <a:off x="7135813" y="4535488"/>
            <a:ext cx="0" cy="1008062"/>
          </a:xfrm>
          <a:prstGeom prst="line">
            <a:avLst/>
          </a:prstGeom>
          <a:noFill/>
          <a:ln w="38100">
            <a:solidFill>
              <a:srgbClr val="FF0000"/>
            </a:solidFill>
            <a:round/>
            <a:headEnd/>
            <a:tailEnd type="triangle" w="med" len="med"/>
          </a:ln>
        </p:spPr>
        <p:txBody>
          <a:bodyPr/>
          <a:lstStyle/>
          <a:p>
            <a:endParaRPr lang="zh-CN" altLang="en-US"/>
          </a:p>
        </p:txBody>
      </p:sp>
      <p:sp>
        <p:nvSpPr>
          <p:cNvPr id="61470" name="Line 29"/>
          <p:cNvSpPr>
            <a:spLocks noChangeShapeType="1"/>
          </p:cNvSpPr>
          <p:nvPr/>
        </p:nvSpPr>
        <p:spPr bwMode="auto">
          <a:xfrm>
            <a:off x="3646488" y="4772025"/>
            <a:ext cx="144462" cy="142875"/>
          </a:xfrm>
          <a:prstGeom prst="line">
            <a:avLst/>
          </a:prstGeom>
          <a:noFill/>
          <a:ln w="38100">
            <a:solidFill>
              <a:srgbClr val="008000"/>
            </a:solidFill>
            <a:round/>
            <a:headEnd/>
            <a:tailEnd type="triangle" w="med" len="med"/>
          </a:ln>
        </p:spPr>
        <p:txBody>
          <a:bodyPr/>
          <a:lstStyle/>
          <a:p>
            <a:endParaRPr lang="zh-CN" altLang="en-US"/>
          </a:p>
        </p:txBody>
      </p:sp>
      <p:sp>
        <p:nvSpPr>
          <p:cNvPr id="356390" name="Freeform 38"/>
          <p:cNvSpPr>
            <a:spLocks/>
          </p:cNvSpPr>
          <p:nvPr/>
        </p:nvSpPr>
        <p:spPr bwMode="auto">
          <a:xfrm>
            <a:off x="4040188" y="3527425"/>
            <a:ext cx="1655762" cy="1295400"/>
          </a:xfrm>
          <a:custGeom>
            <a:avLst/>
            <a:gdLst>
              <a:gd name="T0" fmla="*/ 0 w 998"/>
              <a:gd name="T1" fmla="*/ 2147483647 h 726"/>
              <a:gd name="T2" fmla="*/ 2147483647 w 998"/>
              <a:gd name="T3" fmla="*/ 2147483647 h 726"/>
              <a:gd name="T4" fmla="*/ 2147483647 w 998"/>
              <a:gd name="T5" fmla="*/ 0 h 726"/>
              <a:gd name="T6" fmla="*/ 0 60000 65536"/>
              <a:gd name="T7" fmla="*/ 0 60000 65536"/>
              <a:gd name="T8" fmla="*/ 0 60000 65536"/>
              <a:gd name="T9" fmla="*/ 0 w 998"/>
              <a:gd name="T10" fmla="*/ 0 h 726"/>
              <a:gd name="T11" fmla="*/ 998 w 998"/>
              <a:gd name="T12" fmla="*/ 726 h 726"/>
            </a:gdLst>
            <a:ahLst/>
            <a:cxnLst>
              <a:cxn ang="T6">
                <a:pos x="T0" y="T1"/>
              </a:cxn>
              <a:cxn ang="T7">
                <a:pos x="T2" y="T3"/>
              </a:cxn>
              <a:cxn ang="T8">
                <a:pos x="T4" y="T5"/>
              </a:cxn>
            </a:cxnLst>
            <a:rect l="T9" t="T10" r="T11" b="T12"/>
            <a:pathLst>
              <a:path w="998" h="726">
                <a:moveTo>
                  <a:pt x="0" y="726"/>
                </a:moveTo>
                <a:cubicBezTo>
                  <a:pt x="53" y="582"/>
                  <a:pt x="106" y="439"/>
                  <a:pt x="272" y="318"/>
                </a:cubicBezTo>
                <a:cubicBezTo>
                  <a:pt x="438" y="197"/>
                  <a:pt x="877" y="53"/>
                  <a:pt x="998" y="0"/>
                </a:cubicBezTo>
              </a:path>
            </a:pathLst>
          </a:custGeom>
          <a:noFill/>
          <a:ln w="25400" cap="rnd">
            <a:solidFill>
              <a:srgbClr val="008000"/>
            </a:solidFill>
            <a:prstDash val="sysDot"/>
            <a:round/>
            <a:headEnd type="triangle" w="med" len="med"/>
            <a:tailEnd/>
          </a:ln>
        </p:spPr>
        <p:txBody>
          <a:bodyPr/>
          <a:lstStyle/>
          <a:p>
            <a:pPr algn="ctr"/>
            <a:endParaRPr kumimoji="1" lang="zh-CN" altLang="en-US" sz="2400" b="1">
              <a:latin typeface="Times New Roman" pitchFamily="18" charset="0"/>
            </a:endParaRPr>
          </a:p>
        </p:txBody>
      </p:sp>
      <p:sp>
        <p:nvSpPr>
          <p:cNvPr id="32" name="Rectangle 3"/>
          <p:cNvSpPr txBox="1">
            <a:spLocks noChangeArrowheads="1"/>
          </p:cNvSpPr>
          <p:nvPr/>
        </p:nvSpPr>
        <p:spPr bwMode="auto">
          <a:xfrm>
            <a:off x="1000125" y="4000504"/>
            <a:ext cx="2571750" cy="2000246"/>
          </a:xfrm>
          <a:prstGeom prst="rect">
            <a:avLst/>
          </a:prstGeom>
          <a:noFill/>
          <a:ln w="6350">
            <a:solidFill>
              <a:srgbClr val="008000"/>
            </a:solidFill>
            <a:miter lim="800000"/>
            <a:headEnd/>
            <a:tailEnd/>
          </a:ln>
        </p:spPr>
        <p:txBody>
          <a:bodyPr lIns="0" tIns="0" rIns="0" bIns="0"/>
          <a:lstStyle/>
          <a:p>
            <a:pPr marL="363538" indent="-363538">
              <a:buClr>
                <a:srgbClr val="008000"/>
              </a:buClr>
              <a:buFont typeface="Wingdings" pitchFamily="2" charset="2"/>
              <a:buNone/>
              <a:defRPr/>
            </a:pPr>
            <a:r>
              <a:rPr lang="en-US" altLang="zh-CN" b="1" kern="0" dirty="0" err="1" smtClean="0">
                <a:latin typeface="+mn-lt"/>
                <a:ea typeface="楷体" pitchFamily="49" charset="-122"/>
              </a:rPr>
              <a:t>InOrder</a:t>
            </a:r>
            <a:r>
              <a:rPr lang="en-US" altLang="zh-CN" b="1" kern="0" dirty="0" smtClean="0">
                <a:latin typeface="+mn-lt"/>
                <a:ea typeface="楷体" pitchFamily="49" charset="-122"/>
              </a:rPr>
              <a:t>(Tree </a:t>
            </a:r>
            <a:r>
              <a:rPr lang="en-US" altLang="zh-CN" b="1" kern="0" dirty="0">
                <a:latin typeface="+mn-lt"/>
                <a:ea typeface="楷体" pitchFamily="49" charset="-122"/>
              </a:rPr>
              <a:t>T)</a:t>
            </a:r>
          </a:p>
          <a:p>
            <a:pPr marL="363538" indent="-363538">
              <a:buClr>
                <a:srgbClr val="008000"/>
              </a:buClr>
              <a:buFont typeface="Wingdings" pitchFamily="2" charset="2"/>
              <a:buNone/>
              <a:defRPr/>
            </a:pPr>
            <a:r>
              <a:rPr lang="en-US" altLang="zh-CN" b="1" kern="0" dirty="0">
                <a:latin typeface="+mn-lt"/>
                <a:ea typeface="楷体" pitchFamily="49" charset="-122"/>
              </a:rPr>
              <a:t>{</a:t>
            </a:r>
          </a:p>
          <a:p>
            <a:pPr marL="363538" indent="-363538">
              <a:buClr>
                <a:srgbClr val="008000"/>
              </a:buClr>
              <a:buFont typeface="Wingdings" pitchFamily="2" charset="2"/>
              <a:buNone/>
              <a:defRPr/>
            </a:pPr>
            <a:r>
              <a:rPr lang="en-US" altLang="zh-CN" b="1" kern="0" dirty="0">
                <a:latin typeface="+mn-lt"/>
                <a:ea typeface="楷体" pitchFamily="49" charset="-122"/>
              </a:rPr>
              <a:t>	if (!T</a:t>
            </a:r>
            <a:r>
              <a:rPr lang="en-US" altLang="zh-CN" b="1" kern="0" dirty="0" smtClean="0">
                <a:latin typeface="+mn-lt"/>
                <a:ea typeface="楷体" pitchFamily="49" charset="-122"/>
              </a:rPr>
              <a:t>) return</a:t>
            </a:r>
            <a:r>
              <a:rPr lang="en-US" altLang="zh-CN" b="1" kern="0" dirty="0">
                <a:latin typeface="+mn-lt"/>
                <a:ea typeface="楷体" pitchFamily="49" charset="-122"/>
              </a:rPr>
              <a:t>;</a:t>
            </a:r>
            <a:endParaRPr lang="zh-CN" altLang="en-US" b="1" kern="0" dirty="0">
              <a:solidFill>
                <a:srgbClr val="006600"/>
              </a:solidFill>
              <a:latin typeface="+mn-lt"/>
              <a:ea typeface="楷体" pitchFamily="49" charset="-122"/>
            </a:endParaRPr>
          </a:p>
          <a:p>
            <a:pPr marL="363538" indent="-363538">
              <a:buClr>
                <a:srgbClr val="008000"/>
              </a:buClr>
              <a:defRPr/>
            </a:pPr>
            <a:r>
              <a:rPr lang="zh-CN" altLang="en-US" b="1" kern="0" dirty="0">
                <a:latin typeface="+mn-lt"/>
                <a:ea typeface="楷体" pitchFamily="49" charset="-122"/>
              </a:rPr>
              <a:t>	</a:t>
            </a:r>
            <a:r>
              <a:rPr lang="en-US" altLang="zh-CN" b="1" kern="0" dirty="0" err="1">
                <a:latin typeface="+mn-lt"/>
                <a:ea typeface="楷体" pitchFamily="49" charset="-122"/>
              </a:rPr>
              <a:t>InOrder</a:t>
            </a:r>
            <a:r>
              <a:rPr lang="en-US" altLang="zh-CN" b="1" kern="0" dirty="0">
                <a:latin typeface="+mn-lt"/>
                <a:ea typeface="楷体" pitchFamily="49" charset="-122"/>
              </a:rPr>
              <a:t>(T-</a:t>
            </a:r>
            <a:r>
              <a:rPr lang="en-US" altLang="zh-CN" b="1" kern="0" dirty="0" smtClean="0">
                <a:latin typeface="+mn-lt"/>
                <a:ea typeface="楷体" pitchFamily="49" charset="-122"/>
              </a:rPr>
              <a:t>&gt;</a:t>
            </a:r>
            <a:r>
              <a:rPr lang="en-US" altLang="zh-CN" b="1" kern="0" dirty="0" err="1" smtClean="0">
                <a:latin typeface="+mn-lt"/>
                <a:ea typeface="楷体" pitchFamily="49" charset="-122"/>
              </a:rPr>
              <a:t>lc</a:t>
            </a:r>
            <a:r>
              <a:rPr lang="en-US" altLang="zh-CN" b="1" kern="0" dirty="0" smtClean="0">
                <a:latin typeface="+mn-lt"/>
                <a:ea typeface="楷体" pitchFamily="49" charset="-122"/>
              </a:rPr>
              <a:t>);</a:t>
            </a:r>
            <a:endParaRPr lang="zh-CN" altLang="en-US" b="1" kern="0" dirty="0">
              <a:latin typeface="+mn-lt"/>
              <a:ea typeface="楷体" pitchFamily="49" charset="-122"/>
            </a:endParaRPr>
          </a:p>
          <a:p>
            <a:pPr marL="363538" indent="-363538">
              <a:buClr>
                <a:srgbClr val="008000"/>
              </a:buClr>
              <a:buFont typeface="Wingdings" pitchFamily="2" charset="2"/>
              <a:buNone/>
              <a:defRPr/>
            </a:pPr>
            <a:r>
              <a:rPr lang="zh-CN" altLang="en-US" b="1" kern="0" dirty="0">
                <a:latin typeface="+mn-lt"/>
                <a:ea typeface="楷体" pitchFamily="49" charset="-122"/>
              </a:rPr>
              <a:t>	</a:t>
            </a:r>
            <a:r>
              <a:rPr lang="en-US" altLang="zh-CN" b="1" kern="0" dirty="0">
                <a:solidFill>
                  <a:srgbClr val="0000FF"/>
                </a:solidFill>
                <a:latin typeface="+mn-lt"/>
                <a:ea typeface="楷体" pitchFamily="49" charset="-122"/>
              </a:rPr>
              <a:t>Visit(T)</a:t>
            </a:r>
            <a:r>
              <a:rPr lang="zh-CN" altLang="en-US" b="1" kern="0" dirty="0">
                <a:solidFill>
                  <a:srgbClr val="0000FF"/>
                </a:solidFill>
                <a:latin typeface="+mn-lt"/>
                <a:ea typeface="楷体" pitchFamily="49" charset="-122"/>
              </a:rPr>
              <a:t>；</a:t>
            </a:r>
            <a:endParaRPr lang="en-US" altLang="zh-CN" b="1" kern="0" dirty="0">
              <a:solidFill>
                <a:srgbClr val="0000FF"/>
              </a:solidFill>
              <a:latin typeface="+mn-lt"/>
              <a:ea typeface="楷体" pitchFamily="49" charset="-122"/>
            </a:endParaRPr>
          </a:p>
          <a:p>
            <a:pPr marL="363538" indent="-363538">
              <a:buClr>
                <a:srgbClr val="008000"/>
              </a:buClr>
              <a:buFont typeface="Wingdings" pitchFamily="2" charset="2"/>
              <a:buNone/>
              <a:defRPr/>
            </a:pPr>
            <a:r>
              <a:rPr lang="zh-CN" altLang="en-US" b="1" kern="0" dirty="0">
                <a:latin typeface="+mn-lt"/>
                <a:ea typeface="楷体" pitchFamily="49" charset="-122"/>
              </a:rPr>
              <a:t>	</a:t>
            </a:r>
            <a:r>
              <a:rPr lang="en-US" altLang="zh-CN" b="1" kern="0" dirty="0" err="1">
                <a:latin typeface="+mn-lt"/>
                <a:ea typeface="楷体" pitchFamily="49" charset="-122"/>
              </a:rPr>
              <a:t>InOrder</a:t>
            </a:r>
            <a:r>
              <a:rPr lang="en-US" altLang="zh-CN" b="1" kern="0" dirty="0">
                <a:latin typeface="+mn-lt"/>
                <a:ea typeface="楷体" pitchFamily="49" charset="-122"/>
              </a:rPr>
              <a:t>(T-</a:t>
            </a:r>
            <a:r>
              <a:rPr lang="en-US" altLang="zh-CN" b="1" kern="0" dirty="0" smtClean="0">
                <a:latin typeface="+mn-lt"/>
                <a:ea typeface="楷体" pitchFamily="49" charset="-122"/>
              </a:rPr>
              <a:t>&gt;</a:t>
            </a:r>
            <a:r>
              <a:rPr lang="en-US" altLang="zh-CN" b="1" kern="0" dirty="0" err="1" smtClean="0">
                <a:latin typeface="+mn-lt"/>
                <a:ea typeface="楷体" pitchFamily="49" charset="-122"/>
              </a:rPr>
              <a:t>rc</a:t>
            </a:r>
            <a:r>
              <a:rPr lang="en-US" altLang="zh-CN" b="1" kern="0" dirty="0" smtClean="0">
                <a:latin typeface="+mn-lt"/>
                <a:ea typeface="楷体" pitchFamily="49" charset="-122"/>
              </a:rPr>
              <a:t>);</a:t>
            </a:r>
            <a:endParaRPr lang="zh-CN" altLang="en-US" b="1" kern="0" dirty="0">
              <a:latin typeface="+mn-lt"/>
              <a:ea typeface="楷体" pitchFamily="49" charset="-122"/>
            </a:endParaRPr>
          </a:p>
          <a:p>
            <a:pPr marL="363538" indent="-363538">
              <a:buClr>
                <a:srgbClr val="008000"/>
              </a:buClr>
              <a:buFont typeface="Wingdings" pitchFamily="2" charset="2"/>
              <a:buNone/>
              <a:defRPr/>
            </a:pPr>
            <a:r>
              <a:rPr lang="en-US" altLang="zh-CN" b="1" kern="0" dirty="0">
                <a:latin typeface="+mn-lt"/>
                <a:ea typeface="楷体" pitchFamily="49" charset="-122"/>
              </a:rPr>
              <a:t>}</a:t>
            </a:r>
            <a:endParaRPr lang="zh-CN" altLang="en-US" kern="0" dirty="0">
              <a:solidFill>
                <a:srgbClr val="006600"/>
              </a:solidFill>
              <a:latin typeface="+mn-lt"/>
              <a:ea typeface="楷体"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56374"/>
                                        </p:tgtEl>
                                        <p:attrNameLst>
                                          <p:attrName>style.visibility</p:attrName>
                                        </p:attrNameLst>
                                      </p:cBhvr>
                                      <p:to>
                                        <p:strVal val="visible"/>
                                      </p:to>
                                    </p:set>
                                    <p:animEffect transition="in" filter="wipe(down)">
                                      <p:cBhvr>
                                        <p:cTn id="7" dur="1000"/>
                                        <p:tgtEl>
                                          <p:spTgt spid="356374"/>
                                        </p:tgtEl>
                                      </p:cBhvr>
                                    </p:animEffect>
                                  </p:childTnLst>
                                </p:cTn>
                              </p:par>
                              <p:par>
                                <p:cTn id="8" presetID="22" presetClass="exit" presetSubtype="4" fill="hold" grpId="0" nodeType="withEffect">
                                  <p:stCondLst>
                                    <p:cond delay="0"/>
                                  </p:stCondLst>
                                  <p:childTnLst>
                                    <p:animEffect transition="out" filter="wipe(down)">
                                      <p:cBhvr>
                                        <p:cTn id="9" dur="1000"/>
                                        <p:tgtEl>
                                          <p:spTgt spid="356390"/>
                                        </p:tgtEl>
                                      </p:cBhvr>
                                    </p:animEffect>
                                    <p:set>
                                      <p:cBhvr>
                                        <p:cTn id="10" dur="1" fill="hold">
                                          <p:stCondLst>
                                            <p:cond delay="999"/>
                                          </p:stCondLst>
                                        </p:cTn>
                                        <p:tgtEl>
                                          <p:spTgt spid="356390"/>
                                        </p:tgtEl>
                                        <p:attrNameLst>
                                          <p:attrName>style.visibility</p:attrName>
                                        </p:attrNameLst>
                                      </p:cBhvr>
                                      <p:to>
                                        <p:strVal val="hidden"/>
                                      </p:to>
                                    </p:set>
                                  </p:childTnLst>
                                </p:cTn>
                              </p:par>
                            </p:childTnLst>
                          </p:cTn>
                        </p:par>
                        <p:par>
                          <p:cTn id="11" fill="hold">
                            <p:stCondLst>
                              <p:cond delay="1000"/>
                            </p:stCondLst>
                            <p:childTnLst>
                              <p:par>
                                <p:cTn id="12" presetID="22" presetClass="entr" presetSubtype="1" fill="hold" grpId="0" nodeType="afterEffect">
                                  <p:stCondLst>
                                    <p:cond delay="0"/>
                                  </p:stCondLst>
                                  <p:childTnLst>
                                    <p:set>
                                      <p:cBhvr>
                                        <p:cTn id="13" dur="1" fill="hold">
                                          <p:stCondLst>
                                            <p:cond delay="0"/>
                                          </p:stCondLst>
                                        </p:cTn>
                                        <p:tgtEl>
                                          <p:spTgt spid="356373"/>
                                        </p:tgtEl>
                                        <p:attrNameLst>
                                          <p:attrName>style.visibility</p:attrName>
                                        </p:attrNameLst>
                                      </p:cBhvr>
                                      <p:to>
                                        <p:strVal val="visible"/>
                                      </p:to>
                                    </p:set>
                                    <p:animEffect transition="in" filter="wipe(up)">
                                      <p:cBhvr>
                                        <p:cTn id="14" dur="1000"/>
                                        <p:tgtEl>
                                          <p:spTgt spid="356373"/>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356375"/>
                                        </p:tgtEl>
                                        <p:attrNameLst>
                                          <p:attrName>style.visibility</p:attrName>
                                        </p:attrNameLst>
                                      </p:cBhvr>
                                      <p:to>
                                        <p:strVal val="visible"/>
                                      </p:to>
                                    </p:set>
                                    <p:animEffect transition="in" filter="wipe(down)">
                                      <p:cBhvr>
                                        <p:cTn id="19" dur="1000"/>
                                        <p:tgtEl>
                                          <p:spTgt spid="356375"/>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grpId="0" nodeType="clickEffect">
                                  <p:stCondLst>
                                    <p:cond delay="0"/>
                                  </p:stCondLst>
                                  <p:childTnLst>
                                    <p:set>
                                      <p:cBhvr>
                                        <p:cTn id="23" dur="1" fill="hold">
                                          <p:stCondLst>
                                            <p:cond delay="0"/>
                                          </p:stCondLst>
                                        </p:cTn>
                                        <p:tgtEl>
                                          <p:spTgt spid="356376"/>
                                        </p:tgtEl>
                                        <p:attrNameLst>
                                          <p:attrName>style.visibility</p:attrName>
                                        </p:attrNameLst>
                                      </p:cBhvr>
                                      <p:to>
                                        <p:strVal val="visible"/>
                                      </p:to>
                                    </p:set>
                                    <p:animEffect transition="in" filter="wipe(up)">
                                      <p:cBhvr>
                                        <p:cTn id="24" dur="1000"/>
                                        <p:tgtEl>
                                          <p:spTgt spid="356376"/>
                                        </p:tgtEl>
                                      </p:cBhvr>
                                    </p:animEffect>
                                  </p:childTnLst>
                                </p:cTn>
                              </p:par>
                            </p:childTnLst>
                          </p:cTn>
                        </p:par>
                        <p:par>
                          <p:cTn id="25" fill="hold">
                            <p:stCondLst>
                              <p:cond delay="1000"/>
                            </p:stCondLst>
                            <p:childTnLst>
                              <p:par>
                                <p:cTn id="26" presetID="22" presetClass="entr" presetSubtype="4" fill="hold" grpId="0" nodeType="afterEffect">
                                  <p:stCondLst>
                                    <p:cond delay="0"/>
                                  </p:stCondLst>
                                  <p:childTnLst>
                                    <p:set>
                                      <p:cBhvr>
                                        <p:cTn id="27" dur="1" fill="hold">
                                          <p:stCondLst>
                                            <p:cond delay="0"/>
                                          </p:stCondLst>
                                        </p:cTn>
                                        <p:tgtEl>
                                          <p:spTgt spid="356378"/>
                                        </p:tgtEl>
                                        <p:attrNameLst>
                                          <p:attrName>style.visibility</p:attrName>
                                        </p:attrNameLst>
                                      </p:cBhvr>
                                      <p:to>
                                        <p:strVal val="visible"/>
                                      </p:to>
                                    </p:set>
                                    <p:animEffect transition="in" filter="wipe(down)">
                                      <p:cBhvr>
                                        <p:cTn id="28" dur="1000"/>
                                        <p:tgtEl>
                                          <p:spTgt spid="356378"/>
                                        </p:tgtEl>
                                      </p:cBhvr>
                                    </p:animEffect>
                                  </p:childTnLst>
                                </p:cTn>
                              </p:par>
                            </p:childTnLst>
                          </p:cTn>
                        </p:par>
                        <p:par>
                          <p:cTn id="29" fill="hold">
                            <p:stCondLst>
                              <p:cond delay="2000"/>
                            </p:stCondLst>
                            <p:childTnLst>
                              <p:par>
                                <p:cTn id="30" presetID="22" presetClass="entr" presetSubtype="1" fill="hold" grpId="0" nodeType="afterEffect">
                                  <p:stCondLst>
                                    <p:cond delay="0"/>
                                  </p:stCondLst>
                                  <p:childTnLst>
                                    <p:set>
                                      <p:cBhvr>
                                        <p:cTn id="31" dur="1" fill="hold">
                                          <p:stCondLst>
                                            <p:cond delay="0"/>
                                          </p:stCondLst>
                                        </p:cTn>
                                        <p:tgtEl>
                                          <p:spTgt spid="356379"/>
                                        </p:tgtEl>
                                        <p:attrNameLst>
                                          <p:attrName>style.visibility</p:attrName>
                                        </p:attrNameLst>
                                      </p:cBhvr>
                                      <p:to>
                                        <p:strVal val="visible"/>
                                      </p:to>
                                    </p:set>
                                    <p:animEffect transition="in" filter="wipe(up)">
                                      <p:cBhvr>
                                        <p:cTn id="32" dur="1000"/>
                                        <p:tgtEl>
                                          <p:spTgt spid="356379"/>
                                        </p:tgtEl>
                                      </p:cBhvr>
                                    </p:animEffect>
                                  </p:childTnLst>
                                </p:cTn>
                              </p:par>
                            </p:childTnLst>
                          </p:cTn>
                        </p:par>
                        <p:par>
                          <p:cTn id="33" fill="hold">
                            <p:stCondLst>
                              <p:cond delay="3000"/>
                            </p:stCondLst>
                            <p:childTnLst>
                              <p:par>
                                <p:cTn id="34" presetID="22" presetClass="entr" presetSubtype="4" fill="hold" grpId="0" nodeType="afterEffect">
                                  <p:stCondLst>
                                    <p:cond delay="0"/>
                                  </p:stCondLst>
                                  <p:childTnLst>
                                    <p:set>
                                      <p:cBhvr>
                                        <p:cTn id="35" dur="1" fill="hold">
                                          <p:stCondLst>
                                            <p:cond delay="0"/>
                                          </p:stCondLst>
                                        </p:cTn>
                                        <p:tgtEl>
                                          <p:spTgt spid="356380"/>
                                        </p:tgtEl>
                                        <p:attrNameLst>
                                          <p:attrName>style.visibility</p:attrName>
                                        </p:attrNameLst>
                                      </p:cBhvr>
                                      <p:to>
                                        <p:strVal val="visible"/>
                                      </p:to>
                                    </p:set>
                                    <p:animEffect transition="in" filter="wipe(down)">
                                      <p:cBhvr>
                                        <p:cTn id="36" dur="1000"/>
                                        <p:tgtEl>
                                          <p:spTgt spid="356380"/>
                                        </p:tgtEl>
                                      </p:cBhvr>
                                    </p:animEffect>
                                  </p:childTnLst>
                                </p:cTn>
                              </p:par>
                            </p:childTnLst>
                          </p:cTn>
                        </p:par>
                        <p:par>
                          <p:cTn id="37" fill="hold">
                            <p:stCondLst>
                              <p:cond delay="4000"/>
                            </p:stCondLst>
                            <p:childTnLst>
                              <p:par>
                                <p:cTn id="38" presetID="22" presetClass="entr" presetSubtype="1" fill="hold" grpId="0" nodeType="afterEffect">
                                  <p:stCondLst>
                                    <p:cond delay="0"/>
                                  </p:stCondLst>
                                  <p:childTnLst>
                                    <p:set>
                                      <p:cBhvr>
                                        <p:cTn id="39" dur="1" fill="hold">
                                          <p:stCondLst>
                                            <p:cond delay="0"/>
                                          </p:stCondLst>
                                        </p:cTn>
                                        <p:tgtEl>
                                          <p:spTgt spid="356377"/>
                                        </p:tgtEl>
                                        <p:attrNameLst>
                                          <p:attrName>style.visibility</p:attrName>
                                        </p:attrNameLst>
                                      </p:cBhvr>
                                      <p:to>
                                        <p:strVal val="visible"/>
                                      </p:to>
                                    </p:set>
                                    <p:animEffect transition="in" filter="wipe(up)">
                                      <p:cBhvr>
                                        <p:cTn id="40" dur="1000"/>
                                        <p:tgtEl>
                                          <p:spTgt spid="3563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6373" grpId="0" animBg="1"/>
      <p:bldP spid="356374" grpId="0" animBg="1"/>
      <p:bldP spid="356375" grpId="0" animBg="1"/>
      <p:bldP spid="356376" grpId="0" animBg="1"/>
      <p:bldP spid="356377" grpId="0" animBg="1"/>
      <p:bldP spid="356378" grpId="0" animBg="1"/>
      <p:bldP spid="356379" grpId="0" animBg="1"/>
      <p:bldP spid="356380" grpId="0" animBg="1"/>
      <p:bldP spid="356390"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1000125" y="274638"/>
            <a:ext cx="7215188" cy="1143000"/>
          </a:xfrm>
        </p:spPr>
        <p:txBody>
          <a:bodyPr/>
          <a:lstStyle/>
          <a:p>
            <a:pPr eaLnBrk="1" hangingPunct="1"/>
            <a:r>
              <a:rPr lang="zh-CN" altLang="en-US" smtClean="0"/>
              <a:t>遍历二叉树示例</a:t>
            </a:r>
          </a:p>
        </p:txBody>
      </p:sp>
      <p:sp>
        <p:nvSpPr>
          <p:cNvPr id="62467" name="Rectangle 3"/>
          <p:cNvSpPr>
            <a:spLocks noGrp="1" noChangeArrowheads="1"/>
          </p:cNvSpPr>
          <p:nvPr>
            <p:ph idx="1"/>
          </p:nvPr>
        </p:nvSpPr>
        <p:spPr>
          <a:xfrm>
            <a:off x="1000125" y="1600200"/>
            <a:ext cx="7215188" cy="4525963"/>
          </a:xfrm>
        </p:spPr>
        <p:txBody>
          <a:bodyPr/>
          <a:lstStyle/>
          <a:p>
            <a:pPr eaLnBrk="1" hangingPunct="1">
              <a:lnSpc>
                <a:spcPct val="130000"/>
              </a:lnSpc>
            </a:pPr>
            <a:r>
              <a:rPr lang="zh-CN" altLang="en-US" dirty="0" smtClean="0"/>
              <a:t>后序遍历二叉树</a:t>
            </a:r>
            <a:r>
              <a:rPr lang="en-US" altLang="zh-CN" dirty="0" smtClean="0"/>
              <a:t>T</a:t>
            </a:r>
            <a:r>
              <a:rPr lang="zh-CN" altLang="en-US" dirty="0" smtClean="0"/>
              <a:t>的输出结果：</a:t>
            </a:r>
          </a:p>
          <a:p>
            <a:pPr algn="ctr" eaLnBrk="1" hangingPunct="1">
              <a:lnSpc>
                <a:spcPct val="130000"/>
              </a:lnSpc>
              <a:buFont typeface="Wingdings" pitchFamily="2" charset="2"/>
              <a:buNone/>
            </a:pPr>
            <a:r>
              <a:rPr lang="en-US" altLang="zh-CN" sz="3200" dirty="0" smtClean="0">
                <a:solidFill>
                  <a:srgbClr val="3333FF"/>
                </a:solidFill>
              </a:rPr>
              <a:t>a  b  *  c  d  -  e  /  +</a:t>
            </a:r>
          </a:p>
          <a:p>
            <a:pPr eaLnBrk="1" hangingPunct="1">
              <a:lnSpc>
                <a:spcPct val="130000"/>
              </a:lnSpc>
            </a:pPr>
            <a:r>
              <a:rPr lang="zh-CN" altLang="en-US" dirty="0" smtClean="0"/>
              <a:t>特点：最后访问根结点。</a:t>
            </a:r>
          </a:p>
        </p:txBody>
      </p:sp>
      <p:sp>
        <p:nvSpPr>
          <p:cNvPr id="62468" name="灯片编号占位符 33"/>
          <p:cNvSpPr>
            <a:spLocks noGrp="1"/>
          </p:cNvSpPr>
          <p:nvPr>
            <p:ph type="sldNum" sz="quarter" idx="10"/>
          </p:nvPr>
        </p:nvSpPr>
        <p:spPr>
          <a:noFill/>
        </p:spPr>
        <p:txBody>
          <a:bodyPr/>
          <a:lstStyle/>
          <a:p>
            <a:fld id="{C68D7E1A-B1E4-4078-9F8B-BB7AC7B03B5E}" type="slidenum">
              <a:rPr lang="zh-CN" altLang="en-US" smtClean="0"/>
              <a:pPr/>
              <a:t>64</a:t>
            </a:fld>
            <a:endParaRPr lang="en-US" altLang="zh-CN" smtClean="0"/>
          </a:p>
        </p:txBody>
      </p:sp>
      <p:sp>
        <p:nvSpPr>
          <p:cNvPr id="62469" name="Line 4"/>
          <p:cNvSpPr>
            <a:spLocks noChangeShapeType="1"/>
          </p:cNvSpPr>
          <p:nvPr/>
        </p:nvSpPr>
        <p:spPr bwMode="auto">
          <a:xfrm flipV="1">
            <a:off x="4254500" y="4508501"/>
            <a:ext cx="431800" cy="504825"/>
          </a:xfrm>
          <a:prstGeom prst="line">
            <a:avLst/>
          </a:prstGeom>
          <a:noFill/>
          <a:ln w="9525">
            <a:solidFill>
              <a:srgbClr val="000000"/>
            </a:solidFill>
            <a:round/>
            <a:headEnd/>
            <a:tailEnd/>
          </a:ln>
        </p:spPr>
        <p:txBody>
          <a:bodyPr/>
          <a:lstStyle/>
          <a:p>
            <a:endParaRPr lang="zh-CN" altLang="en-US"/>
          </a:p>
        </p:txBody>
      </p:sp>
      <p:sp>
        <p:nvSpPr>
          <p:cNvPr id="62470" name="Line 5"/>
          <p:cNvSpPr>
            <a:spLocks noChangeShapeType="1"/>
          </p:cNvSpPr>
          <p:nvPr/>
        </p:nvSpPr>
        <p:spPr bwMode="auto">
          <a:xfrm flipV="1">
            <a:off x="5046663" y="3789363"/>
            <a:ext cx="792162" cy="465138"/>
          </a:xfrm>
          <a:prstGeom prst="line">
            <a:avLst/>
          </a:prstGeom>
          <a:noFill/>
          <a:ln w="9525">
            <a:solidFill>
              <a:srgbClr val="000000"/>
            </a:solidFill>
            <a:round/>
            <a:headEnd/>
            <a:tailEnd/>
          </a:ln>
        </p:spPr>
        <p:txBody>
          <a:bodyPr/>
          <a:lstStyle/>
          <a:p>
            <a:endParaRPr lang="zh-CN" altLang="en-US"/>
          </a:p>
        </p:txBody>
      </p:sp>
      <p:sp>
        <p:nvSpPr>
          <p:cNvPr id="62471" name="Line 6"/>
          <p:cNvSpPr>
            <a:spLocks noChangeShapeType="1"/>
          </p:cNvSpPr>
          <p:nvPr/>
        </p:nvSpPr>
        <p:spPr bwMode="auto">
          <a:xfrm flipH="1" flipV="1">
            <a:off x="6256338" y="3821113"/>
            <a:ext cx="874712" cy="427038"/>
          </a:xfrm>
          <a:prstGeom prst="line">
            <a:avLst/>
          </a:prstGeom>
          <a:noFill/>
          <a:ln w="9525">
            <a:solidFill>
              <a:srgbClr val="000000"/>
            </a:solidFill>
            <a:round/>
            <a:headEnd/>
            <a:tailEnd/>
          </a:ln>
        </p:spPr>
        <p:txBody>
          <a:bodyPr/>
          <a:lstStyle/>
          <a:p>
            <a:endParaRPr lang="zh-CN" altLang="en-US"/>
          </a:p>
        </p:txBody>
      </p:sp>
      <p:sp>
        <p:nvSpPr>
          <p:cNvPr id="62472" name="Line 7"/>
          <p:cNvSpPr>
            <a:spLocks noChangeShapeType="1"/>
          </p:cNvSpPr>
          <p:nvPr/>
        </p:nvSpPr>
        <p:spPr bwMode="auto">
          <a:xfrm flipH="1" flipV="1">
            <a:off x="7440613" y="4508501"/>
            <a:ext cx="492125" cy="442912"/>
          </a:xfrm>
          <a:prstGeom prst="line">
            <a:avLst/>
          </a:prstGeom>
          <a:noFill/>
          <a:ln w="9525">
            <a:solidFill>
              <a:srgbClr val="000000"/>
            </a:solidFill>
            <a:round/>
            <a:headEnd/>
            <a:tailEnd/>
          </a:ln>
        </p:spPr>
        <p:txBody>
          <a:bodyPr/>
          <a:lstStyle/>
          <a:p>
            <a:endParaRPr lang="zh-CN" altLang="en-US"/>
          </a:p>
        </p:txBody>
      </p:sp>
      <p:sp>
        <p:nvSpPr>
          <p:cNvPr id="62473" name="Line 8"/>
          <p:cNvSpPr>
            <a:spLocks noChangeShapeType="1"/>
          </p:cNvSpPr>
          <p:nvPr/>
        </p:nvSpPr>
        <p:spPr bwMode="auto">
          <a:xfrm flipV="1">
            <a:off x="6761163" y="4525963"/>
            <a:ext cx="368300" cy="438150"/>
          </a:xfrm>
          <a:prstGeom prst="line">
            <a:avLst/>
          </a:prstGeom>
          <a:noFill/>
          <a:ln w="9525">
            <a:solidFill>
              <a:srgbClr val="000000"/>
            </a:solidFill>
            <a:round/>
            <a:headEnd/>
            <a:tailEnd/>
          </a:ln>
        </p:spPr>
        <p:txBody>
          <a:bodyPr anchor="ctr" anchorCtr="1"/>
          <a:lstStyle/>
          <a:p>
            <a:endParaRPr lang="zh-CN" altLang="en-US"/>
          </a:p>
        </p:txBody>
      </p:sp>
      <p:sp>
        <p:nvSpPr>
          <p:cNvPr id="62474" name="Line 9"/>
          <p:cNvSpPr>
            <a:spLocks noChangeShapeType="1"/>
          </p:cNvSpPr>
          <p:nvPr/>
        </p:nvSpPr>
        <p:spPr bwMode="auto">
          <a:xfrm flipH="1" flipV="1">
            <a:off x="5046663" y="4508501"/>
            <a:ext cx="215900" cy="431800"/>
          </a:xfrm>
          <a:prstGeom prst="line">
            <a:avLst/>
          </a:prstGeom>
          <a:noFill/>
          <a:ln w="9525">
            <a:solidFill>
              <a:srgbClr val="000000"/>
            </a:solidFill>
            <a:round/>
            <a:headEnd/>
            <a:tailEnd/>
          </a:ln>
        </p:spPr>
        <p:txBody>
          <a:bodyPr/>
          <a:lstStyle/>
          <a:p>
            <a:endParaRPr lang="zh-CN" altLang="en-US"/>
          </a:p>
        </p:txBody>
      </p:sp>
      <p:sp>
        <p:nvSpPr>
          <p:cNvPr id="62475" name="Line 10"/>
          <p:cNvSpPr>
            <a:spLocks noChangeShapeType="1"/>
          </p:cNvSpPr>
          <p:nvPr/>
        </p:nvSpPr>
        <p:spPr bwMode="auto">
          <a:xfrm flipV="1">
            <a:off x="6148388" y="5307013"/>
            <a:ext cx="338137" cy="419100"/>
          </a:xfrm>
          <a:prstGeom prst="line">
            <a:avLst/>
          </a:prstGeom>
          <a:noFill/>
          <a:ln w="9525">
            <a:solidFill>
              <a:srgbClr val="000000"/>
            </a:solidFill>
            <a:round/>
            <a:headEnd/>
            <a:tailEnd/>
          </a:ln>
        </p:spPr>
        <p:txBody>
          <a:bodyPr/>
          <a:lstStyle/>
          <a:p>
            <a:endParaRPr lang="zh-CN" altLang="en-US"/>
          </a:p>
        </p:txBody>
      </p:sp>
      <p:sp>
        <p:nvSpPr>
          <p:cNvPr id="62476" name="Line 11"/>
          <p:cNvSpPr>
            <a:spLocks noChangeShapeType="1"/>
          </p:cNvSpPr>
          <p:nvPr/>
        </p:nvSpPr>
        <p:spPr bwMode="auto">
          <a:xfrm flipH="1" flipV="1">
            <a:off x="6761163" y="5280026"/>
            <a:ext cx="409575" cy="463550"/>
          </a:xfrm>
          <a:prstGeom prst="line">
            <a:avLst/>
          </a:prstGeom>
          <a:noFill/>
          <a:ln w="9525">
            <a:solidFill>
              <a:srgbClr val="000000"/>
            </a:solidFill>
            <a:round/>
            <a:headEnd/>
            <a:tailEnd/>
          </a:ln>
        </p:spPr>
        <p:txBody>
          <a:bodyPr/>
          <a:lstStyle/>
          <a:p>
            <a:endParaRPr lang="zh-CN" altLang="en-US"/>
          </a:p>
        </p:txBody>
      </p:sp>
      <p:sp>
        <p:nvSpPr>
          <p:cNvPr id="62477" name="Oval 12"/>
          <p:cNvSpPr>
            <a:spLocks noChangeArrowheads="1"/>
          </p:cNvSpPr>
          <p:nvPr/>
        </p:nvSpPr>
        <p:spPr bwMode="auto">
          <a:xfrm>
            <a:off x="5838825" y="3500438"/>
            <a:ext cx="430213" cy="430213"/>
          </a:xfrm>
          <a:prstGeom prst="ellipse">
            <a:avLst/>
          </a:prstGeom>
          <a:noFill/>
          <a:ln w="9525">
            <a:solidFill>
              <a:srgbClr val="000000"/>
            </a:solidFill>
            <a:round/>
            <a:headEnd/>
            <a:tailEnd/>
          </a:ln>
        </p:spPr>
        <p:txBody>
          <a:bodyPr lIns="0" tIns="0" rIns="0" bIns="0" anchor="ctr" anchorCtr="1"/>
          <a:lstStyle/>
          <a:p>
            <a:pPr algn="ctr">
              <a:lnSpc>
                <a:spcPct val="85000"/>
              </a:lnSpc>
            </a:pPr>
            <a:r>
              <a:rPr kumimoji="1" lang="en-US" altLang="zh-CN" sz="2800" b="1">
                <a:latin typeface="黑体" pitchFamily="49" charset="-122"/>
                <a:ea typeface="黑体" pitchFamily="49" charset="-122"/>
              </a:rPr>
              <a:t>+</a:t>
            </a:r>
          </a:p>
        </p:txBody>
      </p:sp>
      <p:sp>
        <p:nvSpPr>
          <p:cNvPr id="62478" name="Oval 13"/>
          <p:cNvSpPr>
            <a:spLocks noChangeArrowheads="1"/>
          </p:cNvSpPr>
          <p:nvPr/>
        </p:nvSpPr>
        <p:spPr bwMode="auto">
          <a:xfrm>
            <a:off x="4659313" y="4157663"/>
            <a:ext cx="431800" cy="428625"/>
          </a:xfrm>
          <a:prstGeom prst="ellipse">
            <a:avLst/>
          </a:prstGeom>
          <a:noFill/>
          <a:ln w="9525">
            <a:solidFill>
              <a:srgbClr val="000000"/>
            </a:solidFill>
            <a:round/>
            <a:headEnd/>
            <a:tailEnd/>
          </a:ln>
        </p:spPr>
        <p:txBody>
          <a:bodyPr lIns="0" tIns="0" rIns="0" bIns="0" anchor="ctr" anchorCtr="1"/>
          <a:lstStyle/>
          <a:p>
            <a:pPr algn="ctr">
              <a:lnSpc>
                <a:spcPct val="90000"/>
              </a:lnSpc>
            </a:pPr>
            <a:r>
              <a:rPr kumimoji="1" lang="zh-CN" altLang="en-US" sz="2400" b="1">
                <a:latin typeface="Times New Roman" pitchFamily="18" charset="0"/>
              </a:rPr>
              <a:t>＊</a:t>
            </a:r>
          </a:p>
        </p:txBody>
      </p:sp>
      <p:sp>
        <p:nvSpPr>
          <p:cNvPr id="62479" name="Oval 14"/>
          <p:cNvSpPr>
            <a:spLocks noChangeArrowheads="1"/>
          </p:cNvSpPr>
          <p:nvPr/>
        </p:nvSpPr>
        <p:spPr bwMode="auto">
          <a:xfrm>
            <a:off x="7077075" y="4157663"/>
            <a:ext cx="431800" cy="428625"/>
          </a:xfrm>
          <a:prstGeom prst="ellipse">
            <a:avLst/>
          </a:prstGeom>
          <a:noFill/>
          <a:ln w="9525">
            <a:solidFill>
              <a:srgbClr val="000000"/>
            </a:solidFill>
            <a:round/>
            <a:headEnd/>
            <a:tailEnd/>
          </a:ln>
        </p:spPr>
        <p:txBody>
          <a:bodyPr lIns="0" tIns="0" rIns="0" bIns="0" anchor="ctr" anchorCtr="1"/>
          <a:lstStyle/>
          <a:p>
            <a:pPr algn="ctr">
              <a:lnSpc>
                <a:spcPct val="80000"/>
              </a:lnSpc>
            </a:pPr>
            <a:r>
              <a:rPr kumimoji="1" lang="en-US" altLang="zh-CN" sz="2000" b="1">
                <a:latin typeface="黑体" pitchFamily="49" charset="-122"/>
                <a:ea typeface="黑体" pitchFamily="49" charset="-122"/>
              </a:rPr>
              <a:t>/</a:t>
            </a:r>
          </a:p>
        </p:txBody>
      </p:sp>
      <p:sp>
        <p:nvSpPr>
          <p:cNvPr id="62480" name="Oval 15"/>
          <p:cNvSpPr>
            <a:spLocks noChangeArrowheads="1"/>
          </p:cNvSpPr>
          <p:nvPr/>
        </p:nvSpPr>
        <p:spPr bwMode="auto">
          <a:xfrm>
            <a:off x="3895725" y="4945063"/>
            <a:ext cx="433388" cy="428625"/>
          </a:xfrm>
          <a:prstGeom prst="ellipse">
            <a:avLst/>
          </a:prstGeom>
          <a:noFill/>
          <a:ln w="9525">
            <a:solidFill>
              <a:srgbClr val="000000"/>
            </a:solidFill>
            <a:round/>
            <a:headEnd/>
            <a:tailEnd/>
          </a:ln>
        </p:spPr>
        <p:txBody>
          <a:bodyPr lIns="36000" tIns="0" rIns="0" bIns="0" anchor="ctr" anchorCtr="1"/>
          <a:lstStyle/>
          <a:p>
            <a:pPr algn="ctr">
              <a:lnSpc>
                <a:spcPct val="85000"/>
              </a:lnSpc>
            </a:pPr>
            <a:r>
              <a:rPr kumimoji="1" lang="en-US" altLang="zh-CN" sz="2400" b="1">
                <a:latin typeface="Times New Roman" pitchFamily="18" charset="0"/>
              </a:rPr>
              <a:t>a</a:t>
            </a:r>
          </a:p>
        </p:txBody>
      </p:sp>
      <p:sp>
        <p:nvSpPr>
          <p:cNvPr id="62481" name="Oval 16"/>
          <p:cNvSpPr>
            <a:spLocks noChangeArrowheads="1"/>
          </p:cNvSpPr>
          <p:nvPr/>
        </p:nvSpPr>
        <p:spPr bwMode="auto">
          <a:xfrm>
            <a:off x="5121275" y="4945063"/>
            <a:ext cx="430213" cy="428625"/>
          </a:xfrm>
          <a:prstGeom prst="ellipse">
            <a:avLst/>
          </a:prstGeom>
          <a:noFill/>
          <a:ln w="9525">
            <a:solidFill>
              <a:srgbClr val="000000"/>
            </a:solidFill>
            <a:round/>
            <a:headEnd/>
            <a:tailEnd/>
          </a:ln>
        </p:spPr>
        <p:txBody>
          <a:bodyPr lIns="36000" tIns="0" rIns="0" bIns="0" anchor="ctr" anchorCtr="1"/>
          <a:lstStyle/>
          <a:p>
            <a:pPr algn="ctr">
              <a:lnSpc>
                <a:spcPct val="85000"/>
              </a:lnSpc>
            </a:pPr>
            <a:r>
              <a:rPr kumimoji="1" lang="en-US" altLang="zh-CN" sz="2400" b="1">
                <a:latin typeface="Times New Roman" pitchFamily="18" charset="0"/>
              </a:rPr>
              <a:t>b</a:t>
            </a:r>
          </a:p>
        </p:txBody>
      </p:sp>
      <p:sp>
        <p:nvSpPr>
          <p:cNvPr id="62482" name="Oval 17"/>
          <p:cNvSpPr>
            <a:spLocks noChangeArrowheads="1"/>
          </p:cNvSpPr>
          <p:nvPr/>
        </p:nvSpPr>
        <p:spPr bwMode="auto">
          <a:xfrm>
            <a:off x="6386513" y="4922838"/>
            <a:ext cx="431800" cy="428625"/>
          </a:xfrm>
          <a:prstGeom prst="ellipse">
            <a:avLst/>
          </a:prstGeom>
          <a:noFill/>
          <a:ln w="9525">
            <a:solidFill>
              <a:srgbClr val="000000"/>
            </a:solidFill>
            <a:round/>
            <a:headEnd/>
            <a:tailEnd/>
          </a:ln>
        </p:spPr>
        <p:txBody>
          <a:bodyPr lIns="36000" tIns="0" rIns="0" bIns="0" anchor="ctr" anchorCtr="1"/>
          <a:lstStyle/>
          <a:p>
            <a:pPr algn="ctr">
              <a:lnSpc>
                <a:spcPct val="95000"/>
              </a:lnSpc>
            </a:pPr>
            <a:r>
              <a:rPr kumimoji="1" lang="en-US" altLang="zh-CN" sz="2800" b="1">
                <a:latin typeface="黑体" pitchFamily="49" charset="-122"/>
                <a:ea typeface="黑体" pitchFamily="49" charset="-122"/>
              </a:rPr>
              <a:t>-</a:t>
            </a:r>
          </a:p>
        </p:txBody>
      </p:sp>
      <p:sp>
        <p:nvSpPr>
          <p:cNvPr id="62483" name="Oval 18"/>
          <p:cNvSpPr>
            <a:spLocks noChangeArrowheads="1"/>
          </p:cNvSpPr>
          <p:nvPr/>
        </p:nvSpPr>
        <p:spPr bwMode="auto">
          <a:xfrm>
            <a:off x="7853363" y="4922838"/>
            <a:ext cx="433387" cy="428625"/>
          </a:xfrm>
          <a:prstGeom prst="ellipse">
            <a:avLst/>
          </a:prstGeom>
          <a:noFill/>
          <a:ln w="9525">
            <a:solidFill>
              <a:srgbClr val="000000"/>
            </a:solidFill>
            <a:round/>
            <a:headEnd/>
            <a:tailEnd/>
          </a:ln>
        </p:spPr>
        <p:txBody>
          <a:bodyPr lIns="36000" tIns="0" rIns="0" bIns="0" anchor="ctr" anchorCtr="1"/>
          <a:lstStyle/>
          <a:p>
            <a:pPr algn="ctr">
              <a:lnSpc>
                <a:spcPct val="85000"/>
              </a:lnSpc>
            </a:pPr>
            <a:r>
              <a:rPr kumimoji="1" lang="en-US" altLang="zh-CN" sz="2400" b="1">
                <a:latin typeface="Times New Roman" pitchFamily="18" charset="0"/>
              </a:rPr>
              <a:t>e</a:t>
            </a:r>
          </a:p>
        </p:txBody>
      </p:sp>
      <p:sp>
        <p:nvSpPr>
          <p:cNvPr id="62484" name="Oval 19"/>
          <p:cNvSpPr>
            <a:spLocks noChangeArrowheads="1"/>
          </p:cNvSpPr>
          <p:nvPr/>
        </p:nvSpPr>
        <p:spPr bwMode="auto">
          <a:xfrm>
            <a:off x="7077075" y="5689601"/>
            <a:ext cx="431800" cy="430212"/>
          </a:xfrm>
          <a:prstGeom prst="ellipse">
            <a:avLst/>
          </a:prstGeom>
          <a:noFill/>
          <a:ln w="9525">
            <a:solidFill>
              <a:srgbClr val="000000"/>
            </a:solidFill>
            <a:round/>
            <a:headEnd/>
            <a:tailEnd/>
          </a:ln>
        </p:spPr>
        <p:txBody>
          <a:bodyPr lIns="36000" tIns="0" rIns="0" bIns="0" anchor="ctr" anchorCtr="1"/>
          <a:lstStyle/>
          <a:p>
            <a:pPr algn="ctr">
              <a:lnSpc>
                <a:spcPct val="85000"/>
              </a:lnSpc>
            </a:pPr>
            <a:r>
              <a:rPr kumimoji="1" lang="en-US" altLang="zh-CN" sz="2400" b="1">
                <a:latin typeface="Times New Roman" pitchFamily="18" charset="0"/>
              </a:rPr>
              <a:t>d</a:t>
            </a:r>
          </a:p>
        </p:txBody>
      </p:sp>
      <p:sp>
        <p:nvSpPr>
          <p:cNvPr id="62485" name="Oval 20"/>
          <p:cNvSpPr>
            <a:spLocks noChangeArrowheads="1"/>
          </p:cNvSpPr>
          <p:nvPr/>
        </p:nvSpPr>
        <p:spPr bwMode="auto">
          <a:xfrm>
            <a:off x="5781675" y="5689601"/>
            <a:ext cx="433388" cy="430212"/>
          </a:xfrm>
          <a:prstGeom prst="ellipse">
            <a:avLst/>
          </a:prstGeom>
          <a:noFill/>
          <a:ln w="9525">
            <a:solidFill>
              <a:srgbClr val="000000"/>
            </a:solidFill>
            <a:round/>
            <a:headEnd/>
            <a:tailEnd/>
          </a:ln>
        </p:spPr>
        <p:txBody>
          <a:bodyPr lIns="36000" tIns="0" rIns="0" bIns="0" anchor="ctr" anchorCtr="1"/>
          <a:lstStyle/>
          <a:p>
            <a:pPr algn="ctr">
              <a:lnSpc>
                <a:spcPct val="85000"/>
              </a:lnSpc>
            </a:pPr>
            <a:r>
              <a:rPr kumimoji="1" lang="en-US" altLang="zh-CN" sz="2400" b="1">
                <a:latin typeface="Times New Roman" pitchFamily="18" charset="0"/>
              </a:rPr>
              <a:t>c</a:t>
            </a:r>
          </a:p>
        </p:txBody>
      </p:sp>
      <p:sp>
        <p:nvSpPr>
          <p:cNvPr id="357397" name="Line 21"/>
          <p:cNvSpPr>
            <a:spLocks noChangeShapeType="1"/>
          </p:cNvSpPr>
          <p:nvPr/>
        </p:nvSpPr>
        <p:spPr bwMode="auto">
          <a:xfrm>
            <a:off x="4987925" y="4645026"/>
            <a:ext cx="144463" cy="287337"/>
          </a:xfrm>
          <a:prstGeom prst="line">
            <a:avLst/>
          </a:prstGeom>
          <a:noFill/>
          <a:ln w="38100">
            <a:solidFill>
              <a:srgbClr val="FF0000"/>
            </a:solidFill>
            <a:round/>
            <a:headEnd type="triangle" w="med" len="med"/>
            <a:tailEnd/>
          </a:ln>
        </p:spPr>
        <p:txBody>
          <a:bodyPr/>
          <a:lstStyle/>
          <a:p>
            <a:endParaRPr lang="zh-CN" altLang="en-US"/>
          </a:p>
        </p:txBody>
      </p:sp>
      <p:sp>
        <p:nvSpPr>
          <p:cNvPr id="357398" name="Line 22"/>
          <p:cNvSpPr>
            <a:spLocks noChangeShapeType="1"/>
          </p:cNvSpPr>
          <p:nvPr/>
        </p:nvSpPr>
        <p:spPr bwMode="auto">
          <a:xfrm>
            <a:off x="6416675" y="3743326"/>
            <a:ext cx="719138" cy="358775"/>
          </a:xfrm>
          <a:prstGeom prst="line">
            <a:avLst/>
          </a:prstGeom>
          <a:noFill/>
          <a:ln w="38100">
            <a:solidFill>
              <a:srgbClr val="FF0000"/>
            </a:solidFill>
            <a:round/>
            <a:headEnd type="triangle" w="med" len="med"/>
            <a:tailEnd/>
          </a:ln>
        </p:spPr>
        <p:txBody>
          <a:bodyPr/>
          <a:lstStyle/>
          <a:p>
            <a:endParaRPr lang="zh-CN" altLang="en-US"/>
          </a:p>
        </p:txBody>
      </p:sp>
      <p:sp>
        <p:nvSpPr>
          <p:cNvPr id="357399" name="Line 23"/>
          <p:cNvSpPr>
            <a:spLocks noChangeShapeType="1"/>
          </p:cNvSpPr>
          <p:nvPr/>
        </p:nvSpPr>
        <p:spPr bwMode="auto">
          <a:xfrm flipV="1">
            <a:off x="4398963" y="5183188"/>
            <a:ext cx="649287" cy="0"/>
          </a:xfrm>
          <a:prstGeom prst="line">
            <a:avLst/>
          </a:prstGeom>
          <a:noFill/>
          <a:ln w="38100">
            <a:solidFill>
              <a:srgbClr val="FF0000"/>
            </a:solidFill>
            <a:round/>
            <a:headEnd/>
            <a:tailEnd type="triangle" w="med" len="med"/>
          </a:ln>
        </p:spPr>
        <p:txBody>
          <a:bodyPr/>
          <a:lstStyle/>
          <a:p>
            <a:endParaRPr lang="zh-CN" altLang="en-US"/>
          </a:p>
        </p:txBody>
      </p:sp>
      <p:sp>
        <p:nvSpPr>
          <p:cNvPr id="357400" name="Line 24"/>
          <p:cNvSpPr>
            <a:spLocks noChangeShapeType="1"/>
          </p:cNvSpPr>
          <p:nvPr/>
        </p:nvSpPr>
        <p:spPr bwMode="auto">
          <a:xfrm>
            <a:off x="5119688" y="4246563"/>
            <a:ext cx="792162" cy="1368425"/>
          </a:xfrm>
          <a:prstGeom prst="line">
            <a:avLst/>
          </a:prstGeom>
          <a:noFill/>
          <a:ln w="38100">
            <a:solidFill>
              <a:srgbClr val="FF0000"/>
            </a:solidFill>
            <a:round/>
            <a:headEnd/>
            <a:tailEnd type="triangle" w="med" len="med"/>
          </a:ln>
        </p:spPr>
        <p:txBody>
          <a:bodyPr/>
          <a:lstStyle/>
          <a:p>
            <a:endParaRPr lang="zh-CN" altLang="en-US"/>
          </a:p>
        </p:txBody>
      </p:sp>
      <p:sp>
        <p:nvSpPr>
          <p:cNvPr id="357401" name="Line 25"/>
          <p:cNvSpPr>
            <a:spLocks noChangeShapeType="1"/>
          </p:cNvSpPr>
          <p:nvPr/>
        </p:nvSpPr>
        <p:spPr bwMode="auto">
          <a:xfrm>
            <a:off x="7639050" y="4506913"/>
            <a:ext cx="360363" cy="315913"/>
          </a:xfrm>
          <a:prstGeom prst="line">
            <a:avLst/>
          </a:prstGeom>
          <a:noFill/>
          <a:ln w="38100">
            <a:solidFill>
              <a:srgbClr val="FF0000"/>
            </a:solidFill>
            <a:round/>
            <a:headEnd type="triangle" w="med" len="med"/>
            <a:tailEnd/>
          </a:ln>
        </p:spPr>
        <p:txBody>
          <a:bodyPr/>
          <a:lstStyle/>
          <a:p>
            <a:endParaRPr lang="zh-CN" altLang="en-US"/>
          </a:p>
        </p:txBody>
      </p:sp>
      <p:sp>
        <p:nvSpPr>
          <p:cNvPr id="357402" name="Line 26"/>
          <p:cNvSpPr>
            <a:spLocks noChangeShapeType="1"/>
          </p:cNvSpPr>
          <p:nvPr/>
        </p:nvSpPr>
        <p:spPr bwMode="auto">
          <a:xfrm flipH="1">
            <a:off x="6296025" y="5937251"/>
            <a:ext cx="720725" cy="0"/>
          </a:xfrm>
          <a:prstGeom prst="line">
            <a:avLst/>
          </a:prstGeom>
          <a:noFill/>
          <a:ln w="38100">
            <a:solidFill>
              <a:srgbClr val="FF0000"/>
            </a:solidFill>
            <a:round/>
            <a:headEnd type="triangle" w="med" len="med"/>
            <a:tailEnd/>
          </a:ln>
        </p:spPr>
        <p:txBody>
          <a:bodyPr/>
          <a:lstStyle/>
          <a:p>
            <a:endParaRPr lang="zh-CN" altLang="en-US"/>
          </a:p>
        </p:txBody>
      </p:sp>
      <p:sp>
        <p:nvSpPr>
          <p:cNvPr id="357403" name="Line 27"/>
          <p:cNvSpPr>
            <a:spLocks noChangeShapeType="1"/>
          </p:cNvSpPr>
          <p:nvPr/>
        </p:nvSpPr>
        <p:spPr bwMode="auto">
          <a:xfrm>
            <a:off x="6756400" y="5468938"/>
            <a:ext cx="234950" cy="265113"/>
          </a:xfrm>
          <a:prstGeom prst="line">
            <a:avLst/>
          </a:prstGeom>
          <a:noFill/>
          <a:ln w="38100">
            <a:solidFill>
              <a:srgbClr val="FF0000"/>
            </a:solidFill>
            <a:round/>
            <a:headEnd type="triangle" w="med" len="med"/>
            <a:tailEnd/>
          </a:ln>
        </p:spPr>
        <p:txBody>
          <a:bodyPr/>
          <a:lstStyle/>
          <a:p>
            <a:endParaRPr lang="zh-CN" altLang="en-US"/>
          </a:p>
        </p:txBody>
      </p:sp>
      <p:sp>
        <p:nvSpPr>
          <p:cNvPr id="357404" name="Line 28"/>
          <p:cNvSpPr>
            <a:spLocks noChangeShapeType="1"/>
          </p:cNvSpPr>
          <p:nvPr/>
        </p:nvSpPr>
        <p:spPr bwMode="auto">
          <a:xfrm flipV="1">
            <a:off x="6919913" y="5110163"/>
            <a:ext cx="863600" cy="0"/>
          </a:xfrm>
          <a:prstGeom prst="line">
            <a:avLst/>
          </a:prstGeom>
          <a:noFill/>
          <a:ln w="38100">
            <a:solidFill>
              <a:srgbClr val="FF0000"/>
            </a:solidFill>
            <a:round/>
            <a:headEnd/>
            <a:tailEnd type="triangle" w="med" len="med"/>
          </a:ln>
        </p:spPr>
        <p:txBody>
          <a:bodyPr/>
          <a:lstStyle/>
          <a:p>
            <a:endParaRPr lang="zh-CN" altLang="en-US"/>
          </a:p>
        </p:txBody>
      </p:sp>
      <p:sp>
        <p:nvSpPr>
          <p:cNvPr id="62494" name="Line 29"/>
          <p:cNvSpPr>
            <a:spLocks noChangeShapeType="1"/>
          </p:cNvSpPr>
          <p:nvPr/>
        </p:nvSpPr>
        <p:spPr bwMode="auto">
          <a:xfrm>
            <a:off x="3822700" y="4822826"/>
            <a:ext cx="144463" cy="142875"/>
          </a:xfrm>
          <a:prstGeom prst="line">
            <a:avLst/>
          </a:prstGeom>
          <a:noFill/>
          <a:ln w="38100">
            <a:solidFill>
              <a:srgbClr val="008000"/>
            </a:solidFill>
            <a:round/>
            <a:headEnd/>
            <a:tailEnd type="triangle" w="med" len="med"/>
          </a:ln>
        </p:spPr>
        <p:txBody>
          <a:bodyPr/>
          <a:lstStyle/>
          <a:p>
            <a:endParaRPr lang="zh-CN" altLang="en-US"/>
          </a:p>
        </p:txBody>
      </p:sp>
      <p:sp>
        <p:nvSpPr>
          <p:cNvPr id="357406" name="Freeform 30"/>
          <p:cNvSpPr>
            <a:spLocks/>
          </p:cNvSpPr>
          <p:nvPr/>
        </p:nvSpPr>
        <p:spPr bwMode="auto">
          <a:xfrm>
            <a:off x="4183063" y="3598863"/>
            <a:ext cx="1655762" cy="1295400"/>
          </a:xfrm>
          <a:custGeom>
            <a:avLst/>
            <a:gdLst>
              <a:gd name="T0" fmla="*/ 0 w 998"/>
              <a:gd name="T1" fmla="*/ 2147483647 h 726"/>
              <a:gd name="T2" fmla="*/ 2147483647 w 998"/>
              <a:gd name="T3" fmla="*/ 2147483647 h 726"/>
              <a:gd name="T4" fmla="*/ 2147483647 w 998"/>
              <a:gd name="T5" fmla="*/ 0 h 726"/>
              <a:gd name="T6" fmla="*/ 0 60000 65536"/>
              <a:gd name="T7" fmla="*/ 0 60000 65536"/>
              <a:gd name="T8" fmla="*/ 0 60000 65536"/>
              <a:gd name="T9" fmla="*/ 0 w 998"/>
              <a:gd name="T10" fmla="*/ 0 h 726"/>
              <a:gd name="T11" fmla="*/ 998 w 998"/>
              <a:gd name="T12" fmla="*/ 726 h 726"/>
            </a:gdLst>
            <a:ahLst/>
            <a:cxnLst>
              <a:cxn ang="T6">
                <a:pos x="T0" y="T1"/>
              </a:cxn>
              <a:cxn ang="T7">
                <a:pos x="T2" y="T3"/>
              </a:cxn>
              <a:cxn ang="T8">
                <a:pos x="T4" y="T5"/>
              </a:cxn>
            </a:cxnLst>
            <a:rect l="T9" t="T10" r="T11" b="T12"/>
            <a:pathLst>
              <a:path w="998" h="726">
                <a:moveTo>
                  <a:pt x="0" y="726"/>
                </a:moveTo>
                <a:cubicBezTo>
                  <a:pt x="53" y="582"/>
                  <a:pt x="106" y="439"/>
                  <a:pt x="272" y="318"/>
                </a:cubicBezTo>
                <a:cubicBezTo>
                  <a:pt x="438" y="197"/>
                  <a:pt x="877" y="53"/>
                  <a:pt x="998" y="0"/>
                </a:cubicBezTo>
              </a:path>
            </a:pathLst>
          </a:custGeom>
          <a:noFill/>
          <a:ln w="25400" cap="rnd">
            <a:solidFill>
              <a:srgbClr val="008000"/>
            </a:solidFill>
            <a:prstDash val="sysDot"/>
            <a:round/>
            <a:headEnd type="triangle" w="med" len="med"/>
            <a:tailEnd/>
          </a:ln>
        </p:spPr>
        <p:txBody>
          <a:bodyPr/>
          <a:lstStyle/>
          <a:p>
            <a:pPr algn="ctr"/>
            <a:endParaRPr kumimoji="1" lang="zh-CN" altLang="en-US" sz="2400" b="1">
              <a:latin typeface="Times New Roman" pitchFamily="18" charset="0"/>
            </a:endParaRPr>
          </a:p>
        </p:txBody>
      </p:sp>
      <p:sp>
        <p:nvSpPr>
          <p:cNvPr id="32" name="Rectangle 3"/>
          <p:cNvSpPr txBox="1">
            <a:spLocks noChangeArrowheads="1"/>
          </p:cNvSpPr>
          <p:nvPr/>
        </p:nvSpPr>
        <p:spPr bwMode="auto">
          <a:xfrm>
            <a:off x="1000125" y="3929066"/>
            <a:ext cx="2714625" cy="2143122"/>
          </a:xfrm>
          <a:prstGeom prst="rect">
            <a:avLst/>
          </a:prstGeom>
          <a:noFill/>
          <a:ln w="6350">
            <a:solidFill>
              <a:srgbClr val="008000"/>
            </a:solidFill>
            <a:miter lim="800000"/>
            <a:headEnd/>
            <a:tailEnd/>
          </a:ln>
        </p:spPr>
        <p:txBody>
          <a:bodyPr lIns="0" tIns="0" rIns="0" bIns="0"/>
          <a:lstStyle/>
          <a:p>
            <a:pPr marL="363538" indent="-363538">
              <a:buClr>
                <a:srgbClr val="008000"/>
              </a:buClr>
              <a:buFont typeface="Wingdings" pitchFamily="2" charset="2"/>
              <a:buNone/>
              <a:defRPr/>
            </a:pPr>
            <a:r>
              <a:rPr lang="en-US" altLang="zh-CN" b="1" kern="0" dirty="0" err="1" smtClean="0">
                <a:latin typeface="+mn-lt"/>
                <a:ea typeface="楷体" pitchFamily="49" charset="-122"/>
              </a:rPr>
              <a:t>PostOrder</a:t>
            </a:r>
            <a:r>
              <a:rPr lang="en-US" altLang="zh-CN" b="1" kern="0" dirty="0" smtClean="0">
                <a:latin typeface="+mn-lt"/>
                <a:ea typeface="楷体" pitchFamily="49" charset="-122"/>
              </a:rPr>
              <a:t>(Tree </a:t>
            </a:r>
            <a:r>
              <a:rPr lang="en-US" altLang="zh-CN" b="1" kern="0" dirty="0">
                <a:latin typeface="+mn-lt"/>
                <a:ea typeface="楷体" pitchFamily="49" charset="-122"/>
              </a:rPr>
              <a:t>T)</a:t>
            </a:r>
          </a:p>
          <a:p>
            <a:pPr marL="363538" indent="-363538">
              <a:buClr>
                <a:srgbClr val="008000"/>
              </a:buClr>
              <a:buFont typeface="Wingdings" pitchFamily="2" charset="2"/>
              <a:buNone/>
              <a:defRPr/>
            </a:pPr>
            <a:r>
              <a:rPr lang="en-US" altLang="zh-CN" b="1" kern="0" dirty="0">
                <a:latin typeface="+mn-lt"/>
                <a:ea typeface="楷体" pitchFamily="49" charset="-122"/>
              </a:rPr>
              <a:t>{</a:t>
            </a:r>
          </a:p>
          <a:p>
            <a:pPr marL="363538" indent="-363538">
              <a:buClr>
                <a:srgbClr val="008000"/>
              </a:buClr>
              <a:buFont typeface="Wingdings" pitchFamily="2" charset="2"/>
              <a:buNone/>
              <a:defRPr/>
            </a:pPr>
            <a:r>
              <a:rPr lang="en-US" altLang="zh-CN" b="1" kern="0" dirty="0">
                <a:latin typeface="+mn-lt"/>
                <a:ea typeface="楷体" pitchFamily="49" charset="-122"/>
              </a:rPr>
              <a:t>	if (!T</a:t>
            </a:r>
            <a:r>
              <a:rPr lang="en-US" altLang="zh-CN" b="1" kern="0" dirty="0" smtClean="0">
                <a:latin typeface="+mn-lt"/>
                <a:ea typeface="楷体" pitchFamily="49" charset="-122"/>
              </a:rPr>
              <a:t>) return</a:t>
            </a:r>
            <a:r>
              <a:rPr lang="en-US" altLang="zh-CN" b="1" kern="0" dirty="0">
                <a:latin typeface="+mn-lt"/>
                <a:ea typeface="楷体" pitchFamily="49" charset="-122"/>
              </a:rPr>
              <a:t>;</a:t>
            </a:r>
            <a:endParaRPr lang="zh-CN" altLang="en-US" b="1" kern="0" dirty="0">
              <a:solidFill>
                <a:srgbClr val="006600"/>
              </a:solidFill>
              <a:latin typeface="+mn-lt"/>
              <a:ea typeface="楷体" pitchFamily="49" charset="-122"/>
            </a:endParaRPr>
          </a:p>
          <a:p>
            <a:pPr marL="363538" indent="-363538">
              <a:buClr>
                <a:srgbClr val="008000"/>
              </a:buClr>
              <a:buFont typeface="Wingdings" pitchFamily="2" charset="2"/>
              <a:buNone/>
              <a:defRPr/>
            </a:pPr>
            <a:r>
              <a:rPr lang="zh-CN" altLang="en-US" b="1" kern="0" dirty="0">
                <a:latin typeface="+mn-lt"/>
                <a:ea typeface="楷体" pitchFamily="49" charset="-122"/>
              </a:rPr>
              <a:t>	</a:t>
            </a:r>
            <a:r>
              <a:rPr lang="en-US" altLang="zh-CN" b="1" kern="0" dirty="0" err="1">
                <a:latin typeface="+mn-lt"/>
                <a:ea typeface="楷体" pitchFamily="49" charset="-122"/>
              </a:rPr>
              <a:t>PostOrder</a:t>
            </a:r>
            <a:r>
              <a:rPr lang="en-US" altLang="zh-CN" b="1" kern="0" dirty="0">
                <a:latin typeface="+mn-lt"/>
                <a:ea typeface="楷体" pitchFamily="49" charset="-122"/>
              </a:rPr>
              <a:t>(T-</a:t>
            </a:r>
            <a:r>
              <a:rPr lang="en-US" altLang="zh-CN" b="1" kern="0" dirty="0" smtClean="0">
                <a:latin typeface="+mn-lt"/>
                <a:ea typeface="楷体" pitchFamily="49" charset="-122"/>
              </a:rPr>
              <a:t>&gt;</a:t>
            </a:r>
            <a:r>
              <a:rPr lang="en-US" altLang="zh-CN" b="1" kern="0" dirty="0" err="1" smtClean="0">
                <a:latin typeface="+mn-lt"/>
                <a:ea typeface="楷体" pitchFamily="49" charset="-122"/>
              </a:rPr>
              <a:t>lc</a:t>
            </a:r>
            <a:r>
              <a:rPr lang="en-US" altLang="zh-CN" b="1" kern="0" dirty="0" smtClean="0">
                <a:latin typeface="+mn-lt"/>
                <a:ea typeface="楷体" pitchFamily="49" charset="-122"/>
              </a:rPr>
              <a:t>);</a:t>
            </a:r>
            <a:endParaRPr lang="zh-CN" altLang="en-US" b="1" kern="0" dirty="0">
              <a:latin typeface="+mn-lt"/>
              <a:ea typeface="楷体" pitchFamily="49" charset="-122"/>
            </a:endParaRPr>
          </a:p>
          <a:p>
            <a:pPr marL="363538" indent="-363538">
              <a:buClr>
                <a:srgbClr val="008000"/>
              </a:buClr>
              <a:buFont typeface="Wingdings" pitchFamily="2" charset="2"/>
              <a:buNone/>
              <a:defRPr/>
            </a:pPr>
            <a:r>
              <a:rPr lang="zh-CN" altLang="en-US" b="1" kern="0" dirty="0">
                <a:latin typeface="+mn-lt"/>
                <a:ea typeface="楷体" pitchFamily="49" charset="-122"/>
              </a:rPr>
              <a:t>	</a:t>
            </a:r>
            <a:r>
              <a:rPr lang="en-US" altLang="zh-CN" b="1" kern="0" dirty="0" err="1">
                <a:latin typeface="+mn-lt"/>
                <a:ea typeface="楷体" pitchFamily="49" charset="-122"/>
              </a:rPr>
              <a:t>PostOrder</a:t>
            </a:r>
            <a:r>
              <a:rPr lang="en-US" altLang="zh-CN" b="1" kern="0" dirty="0">
                <a:latin typeface="+mn-lt"/>
                <a:ea typeface="楷体" pitchFamily="49" charset="-122"/>
              </a:rPr>
              <a:t>(T-</a:t>
            </a:r>
            <a:r>
              <a:rPr lang="en-US" altLang="zh-CN" b="1" kern="0" dirty="0" smtClean="0">
                <a:latin typeface="+mn-lt"/>
                <a:ea typeface="楷体" pitchFamily="49" charset="-122"/>
              </a:rPr>
              <a:t>&gt;</a:t>
            </a:r>
            <a:r>
              <a:rPr lang="en-US" altLang="zh-CN" b="1" kern="0" dirty="0" err="1" smtClean="0">
                <a:latin typeface="+mn-lt"/>
                <a:ea typeface="楷体" pitchFamily="49" charset="-122"/>
              </a:rPr>
              <a:t>rc</a:t>
            </a:r>
            <a:r>
              <a:rPr lang="en-US" altLang="zh-CN" b="1" kern="0" dirty="0" smtClean="0">
                <a:latin typeface="+mn-lt"/>
                <a:ea typeface="楷体" pitchFamily="49" charset="-122"/>
              </a:rPr>
              <a:t>);</a:t>
            </a:r>
            <a:endParaRPr lang="zh-CN" altLang="en-US" b="1" kern="0" dirty="0">
              <a:latin typeface="+mn-lt"/>
              <a:ea typeface="楷体" pitchFamily="49" charset="-122"/>
            </a:endParaRPr>
          </a:p>
          <a:p>
            <a:pPr marL="363538" indent="-363538">
              <a:buClr>
                <a:srgbClr val="008000"/>
              </a:buClr>
              <a:defRPr/>
            </a:pPr>
            <a:r>
              <a:rPr lang="zh-CN" altLang="en-US" b="1" kern="0" dirty="0">
                <a:latin typeface="+mn-lt"/>
                <a:ea typeface="楷体" pitchFamily="49" charset="-122"/>
              </a:rPr>
              <a:t> 	</a:t>
            </a:r>
            <a:r>
              <a:rPr lang="en-US" altLang="zh-CN" b="1" kern="0" dirty="0">
                <a:solidFill>
                  <a:srgbClr val="0000FF"/>
                </a:solidFill>
                <a:latin typeface="+mn-lt"/>
                <a:ea typeface="楷体" pitchFamily="49" charset="-122"/>
              </a:rPr>
              <a:t>Visit(T)</a:t>
            </a:r>
            <a:r>
              <a:rPr lang="zh-CN" altLang="en-US" b="1" kern="0" dirty="0">
                <a:solidFill>
                  <a:srgbClr val="0000FF"/>
                </a:solidFill>
                <a:latin typeface="+mn-lt"/>
                <a:ea typeface="楷体" pitchFamily="49" charset="-122"/>
              </a:rPr>
              <a:t>；</a:t>
            </a:r>
            <a:endParaRPr lang="en-US" altLang="zh-CN" b="1" kern="0" dirty="0">
              <a:solidFill>
                <a:srgbClr val="0000FF"/>
              </a:solidFill>
              <a:latin typeface="+mn-lt"/>
              <a:ea typeface="楷体" pitchFamily="49" charset="-122"/>
            </a:endParaRPr>
          </a:p>
          <a:p>
            <a:pPr marL="363538" indent="-363538">
              <a:buClr>
                <a:srgbClr val="008000"/>
              </a:buClr>
              <a:defRPr/>
            </a:pPr>
            <a:r>
              <a:rPr lang="en-US" altLang="zh-CN" b="1" kern="0" dirty="0">
                <a:latin typeface="+mn-lt"/>
                <a:ea typeface="楷体" pitchFamily="49" charset="-122"/>
              </a:rPr>
              <a:t>}</a:t>
            </a:r>
            <a:endParaRPr lang="zh-CN" altLang="en-US" kern="0" dirty="0">
              <a:latin typeface="+mn-lt"/>
              <a:ea typeface="楷体"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57399"/>
                                        </p:tgtEl>
                                        <p:attrNameLst>
                                          <p:attrName>style.visibility</p:attrName>
                                        </p:attrNameLst>
                                      </p:cBhvr>
                                      <p:to>
                                        <p:strVal val="visible"/>
                                      </p:to>
                                    </p:set>
                                    <p:animEffect transition="in" filter="wipe(left)">
                                      <p:cBhvr>
                                        <p:cTn id="7" dur="1000"/>
                                        <p:tgtEl>
                                          <p:spTgt spid="357399"/>
                                        </p:tgtEl>
                                      </p:cBhvr>
                                    </p:animEffect>
                                  </p:childTnLst>
                                </p:cTn>
                              </p:par>
                              <p:par>
                                <p:cTn id="8" presetID="22" presetClass="exit" presetSubtype="4" fill="hold" grpId="0" nodeType="withEffect">
                                  <p:stCondLst>
                                    <p:cond delay="0"/>
                                  </p:stCondLst>
                                  <p:childTnLst>
                                    <p:animEffect transition="out" filter="wipe(down)">
                                      <p:cBhvr>
                                        <p:cTn id="9" dur="1000"/>
                                        <p:tgtEl>
                                          <p:spTgt spid="357406"/>
                                        </p:tgtEl>
                                      </p:cBhvr>
                                    </p:animEffect>
                                    <p:set>
                                      <p:cBhvr>
                                        <p:cTn id="10" dur="1" fill="hold">
                                          <p:stCondLst>
                                            <p:cond delay="999"/>
                                          </p:stCondLst>
                                        </p:cTn>
                                        <p:tgtEl>
                                          <p:spTgt spid="357406"/>
                                        </p:tgtEl>
                                        <p:attrNameLst>
                                          <p:attrName>style.visibility</p:attrName>
                                        </p:attrNameLst>
                                      </p:cBhvr>
                                      <p:to>
                                        <p:strVal val="hidden"/>
                                      </p:to>
                                    </p:set>
                                  </p:childTnLst>
                                </p:cTn>
                              </p:par>
                            </p:childTnLst>
                          </p:cTn>
                        </p:par>
                        <p:par>
                          <p:cTn id="11" fill="hold">
                            <p:stCondLst>
                              <p:cond delay="1000"/>
                            </p:stCondLst>
                            <p:childTnLst>
                              <p:par>
                                <p:cTn id="12" presetID="22" presetClass="entr" presetSubtype="4" fill="hold" grpId="0" nodeType="afterEffect">
                                  <p:stCondLst>
                                    <p:cond delay="0"/>
                                  </p:stCondLst>
                                  <p:childTnLst>
                                    <p:set>
                                      <p:cBhvr>
                                        <p:cTn id="13" dur="1" fill="hold">
                                          <p:stCondLst>
                                            <p:cond delay="0"/>
                                          </p:stCondLst>
                                        </p:cTn>
                                        <p:tgtEl>
                                          <p:spTgt spid="357397"/>
                                        </p:tgtEl>
                                        <p:attrNameLst>
                                          <p:attrName>style.visibility</p:attrName>
                                        </p:attrNameLst>
                                      </p:cBhvr>
                                      <p:to>
                                        <p:strVal val="visible"/>
                                      </p:to>
                                    </p:set>
                                    <p:animEffect transition="in" filter="wipe(down)">
                                      <p:cBhvr>
                                        <p:cTn id="14" dur="1000"/>
                                        <p:tgtEl>
                                          <p:spTgt spid="357397"/>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357400"/>
                                        </p:tgtEl>
                                        <p:attrNameLst>
                                          <p:attrName>style.visibility</p:attrName>
                                        </p:attrNameLst>
                                      </p:cBhvr>
                                      <p:to>
                                        <p:strVal val="visible"/>
                                      </p:to>
                                    </p:set>
                                    <p:animEffect transition="in" filter="wipe(up)">
                                      <p:cBhvr>
                                        <p:cTn id="19" dur="1000"/>
                                        <p:tgtEl>
                                          <p:spTgt spid="357400"/>
                                        </p:tgtEl>
                                      </p:cBhvr>
                                    </p:animEffect>
                                  </p:childTnLst>
                                </p:cTn>
                              </p:par>
                            </p:childTnLst>
                          </p:cTn>
                        </p:par>
                        <p:par>
                          <p:cTn id="20" fill="hold">
                            <p:stCondLst>
                              <p:cond delay="1000"/>
                            </p:stCondLst>
                            <p:childTnLst>
                              <p:par>
                                <p:cTn id="21" presetID="22" presetClass="entr" presetSubtype="8" fill="hold" grpId="0" nodeType="afterEffect">
                                  <p:stCondLst>
                                    <p:cond delay="0"/>
                                  </p:stCondLst>
                                  <p:childTnLst>
                                    <p:set>
                                      <p:cBhvr>
                                        <p:cTn id="22" dur="1" fill="hold">
                                          <p:stCondLst>
                                            <p:cond delay="0"/>
                                          </p:stCondLst>
                                        </p:cTn>
                                        <p:tgtEl>
                                          <p:spTgt spid="357402"/>
                                        </p:tgtEl>
                                        <p:attrNameLst>
                                          <p:attrName>style.visibility</p:attrName>
                                        </p:attrNameLst>
                                      </p:cBhvr>
                                      <p:to>
                                        <p:strVal val="visible"/>
                                      </p:to>
                                    </p:set>
                                    <p:animEffect transition="in" filter="wipe(left)">
                                      <p:cBhvr>
                                        <p:cTn id="23" dur="1000"/>
                                        <p:tgtEl>
                                          <p:spTgt spid="357402"/>
                                        </p:tgtEl>
                                      </p:cBhvr>
                                    </p:animEffect>
                                  </p:childTnLst>
                                </p:cTn>
                              </p:par>
                            </p:childTnLst>
                          </p:cTn>
                        </p:par>
                        <p:par>
                          <p:cTn id="24" fill="hold">
                            <p:stCondLst>
                              <p:cond delay="2000"/>
                            </p:stCondLst>
                            <p:childTnLst>
                              <p:par>
                                <p:cTn id="25" presetID="22" presetClass="entr" presetSubtype="4" fill="hold" grpId="0" nodeType="afterEffect">
                                  <p:stCondLst>
                                    <p:cond delay="0"/>
                                  </p:stCondLst>
                                  <p:childTnLst>
                                    <p:set>
                                      <p:cBhvr>
                                        <p:cTn id="26" dur="1" fill="hold">
                                          <p:stCondLst>
                                            <p:cond delay="0"/>
                                          </p:stCondLst>
                                        </p:cTn>
                                        <p:tgtEl>
                                          <p:spTgt spid="357403"/>
                                        </p:tgtEl>
                                        <p:attrNameLst>
                                          <p:attrName>style.visibility</p:attrName>
                                        </p:attrNameLst>
                                      </p:cBhvr>
                                      <p:to>
                                        <p:strVal val="visible"/>
                                      </p:to>
                                    </p:set>
                                    <p:animEffect transition="in" filter="wipe(down)">
                                      <p:cBhvr>
                                        <p:cTn id="27" dur="1000"/>
                                        <p:tgtEl>
                                          <p:spTgt spid="357403"/>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357404"/>
                                        </p:tgtEl>
                                        <p:attrNameLst>
                                          <p:attrName>style.visibility</p:attrName>
                                        </p:attrNameLst>
                                      </p:cBhvr>
                                      <p:to>
                                        <p:strVal val="visible"/>
                                      </p:to>
                                    </p:set>
                                    <p:animEffect transition="in" filter="wipe(left)">
                                      <p:cBhvr>
                                        <p:cTn id="31" dur="1000"/>
                                        <p:tgtEl>
                                          <p:spTgt spid="357404"/>
                                        </p:tgtEl>
                                      </p:cBhvr>
                                    </p:animEffect>
                                  </p:childTnLst>
                                </p:cTn>
                              </p:par>
                            </p:childTnLst>
                          </p:cTn>
                        </p:par>
                        <p:par>
                          <p:cTn id="32" fill="hold">
                            <p:stCondLst>
                              <p:cond delay="4000"/>
                            </p:stCondLst>
                            <p:childTnLst>
                              <p:par>
                                <p:cTn id="33" presetID="22" presetClass="entr" presetSubtype="4" fill="hold" grpId="0" nodeType="afterEffect">
                                  <p:stCondLst>
                                    <p:cond delay="0"/>
                                  </p:stCondLst>
                                  <p:childTnLst>
                                    <p:set>
                                      <p:cBhvr>
                                        <p:cTn id="34" dur="1" fill="hold">
                                          <p:stCondLst>
                                            <p:cond delay="0"/>
                                          </p:stCondLst>
                                        </p:cTn>
                                        <p:tgtEl>
                                          <p:spTgt spid="357401"/>
                                        </p:tgtEl>
                                        <p:attrNameLst>
                                          <p:attrName>style.visibility</p:attrName>
                                        </p:attrNameLst>
                                      </p:cBhvr>
                                      <p:to>
                                        <p:strVal val="visible"/>
                                      </p:to>
                                    </p:set>
                                    <p:animEffect transition="in" filter="wipe(down)">
                                      <p:cBhvr>
                                        <p:cTn id="35" dur="1000"/>
                                        <p:tgtEl>
                                          <p:spTgt spid="357401"/>
                                        </p:tgtEl>
                                      </p:cBhvr>
                                    </p:animEffect>
                                  </p:childTnLst>
                                </p:cTn>
                              </p:par>
                            </p:childTnLst>
                          </p:cTn>
                        </p:par>
                        <p:par>
                          <p:cTn id="36" fill="hold">
                            <p:stCondLst>
                              <p:cond delay="5000"/>
                            </p:stCondLst>
                            <p:childTnLst>
                              <p:par>
                                <p:cTn id="37" presetID="22" presetClass="entr" presetSubtype="4" fill="hold" grpId="0" nodeType="afterEffect">
                                  <p:stCondLst>
                                    <p:cond delay="0"/>
                                  </p:stCondLst>
                                  <p:childTnLst>
                                    <p:set>
                                      <p:cBhvr>
                                        <p:cTn id="38" dur="1" fill="hold">
                                          <p:stCondLst>
                                            <p:cond delay="0"/>
                                          </p:stCondLst>
                                        </p:cTn>
                                        <p:tgtEl>
                                          <p:spTgt spid="357398"/>
                                        </p:tgtEl>
                                        <p:attrNameLst>
                                          <p:attrName>style.visibility</p:attrName>
                                        </p:attrNameLst>
                                      </p:cBhvr>
                                      <p:to>
                                        <p:strVal val="visible"/>
                                      </p:to>
                                    </p:set>
                                    <p:animEffect transition="in" filter="wipe(down)">
                                      <p:cBhvr>
                                        <p:cTn id="39" dur="1000"/>
                                        <p:tgtEl>
                                          <p:spTgt spid="3573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7397" grpId="0" animBg="1"/>
      <p:bldP spid="357398" grpId="0" animBg="1"/>
      <p:bldP spid="357399" grpId="0" animBg="1"/>
      <p:bldP spid="357400" grpId="0" animBg="1"/>
      <p:bldP spid="357401" grpId="0" animBg="1"/>
      <p:bldP spid="357402" grpId="0" animBg="1"/>
      <p:bldP spid="357403" grpId="0" animBg="1"/>
      <p:bldP spid="357404" grpId="0" animBg="1"/>
      <p:bldP spid="357406"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3"/>
          <p:cNvSpPr>
            <a:spLocks noGrp="1" noChangeArrowheads="1"/>
          </p:cNvSpPr>
          <p:nvPr>
            <p:ph idx="1"/>
          </p:nvPr>
        </p:nvSpPr>
        <p:spPr>
          <a:xfrm>
            <a:off x="1000100" y="1571612"/>
            <a:ext cx="7215188" cy="4525963"/>
          </a:xfrm>
        </p:spPr>
        <p:txBody>
          <a:bodyPr/>
          <a:lstStyle/>
          <a:p>
            <a:pPr eaLnBrk="1" hangingPunct="1">
              <a:lnSpc>
                <a:spcPct val="140000"/>
              </a:lnSpc>
              <a:buFont typeface="Wingdings" pitchFamily="2" charset="2"/>
              <a:buNone/>
            </a:pPr>
            <a:r>
              <a:rPr lang="zh-CN" altLang="en-US" dirty="0" smtClean="0">
                <a:solidFill>
                  <a:srgbClr val="006600"/>
                </a:solidFill>
              </a:rPr>
              <a:t>例</a:t>
            </a:r>
            <a:r>
              <a:rPr lang="en-US" altLang="zh-CN" dirty="0" smtClean="0">
                <a:solidFill>
                  <a:srgbClr val="006600"/>
                </a:solidFill>
              </a:rPr>
              <a:t>3-1</a:t>
            </a:r>
            <a:r>
              <a:rPr lang="zh-CN" altLang="en-US" dirty="0" smtClean="0">
                <a:solidFill>
                  <a:srgbClr val="006600"/>
                </a:solidFill>
              </a:rPr>
              <a:t> </a:t>
            </a:r>
            <a:r>
              <a:rPr lang="zh-CN" altLang="en-US" dirty="0" smtClean="0"/>
              <a:t> 已知二叉树</a:t>
            </a:r>
            <a:r>
              <a:rPr lang="en-US" altLang="zh-CN" dirty="0" smtClean="0"/>
              <a:t>T</a:t>
            </a:r>
            <a:r>
              <a:rPr lang="zh-CN" altLang="en-US" dirty="0" smtClean="0"/>
              <a:t>的先序序列和中序序列分别为</a:t>
            </a:r>
            <a:r>
              <a:rPr lang="en-US" altLang="zh-CN" dirty="0" smtClean="0"/>
              <a:t>ABDFGCEH</a:t>
            </a:r>
            <a:r>
              <a:rPr lang="zh-CN" altLang="en-US" dirty="0" smtClean="0"/>
              <a:t>和</a:t>
            </a:r>
            <a:r>
              <a:rPr lang="en-US" altLang="zh-CN" dirty="0" smtClean="0"/>
              <a:t>BFDGACEH</a:t>
            </a:r>
            <a:r>
              <a:rPr lang="zh-CN" altLang="en-US" dirty="0" smtClean="0"/>
              <a:t>，试画出</a:t>
            </a:r>
            <a:r>
              <a:rPr lang="en-US" altLang="zh-CN" dirty="0" smtClean="0"/>
              <a:t>T</a:t>
            </a:r>
            <a:r>
              <a:rPr lang="zh-CN" altLang="en-US" dirty="0" smtClean="0"/>
              <a:t>。</a:t>
            </a:r>
          </a:p>
        </p:txBody>
      </p:sp>
      <p:sp>
        <p:nvSpPr>
          <p:cNvPr id="63491" name="Rectangle 2"/>
          <p:cNvSpPr>
            <a:spLocks noGrp="1" noChangeArrowheads="1"/>
          </p:cNvSpPr>
          <p:nvPr>
            <p:ph type="title"/>
          </p:nvPr>
        </p:nvSpPr>
        <p:spPr>
          <a:xfrm>
            <a:off x="1000125" y="274638"/>
            <a:ext cx="7215188" cy="1143000"/>
          </a:xfrm>
        </p:spPr>
        <p:txBody>
          <a:bodyPr/>
          <a:lstStyle/>
          <a:p>
            <a:pPr eaLnBrk="1" hangingPunct="1"/>
            <a:r>
              <a:rPr lang="zh-CN" altLang="en-US" smtClean="0"/>
              <a:t>遍历二叉树示例</a:t>
            </a:r>
          </a:p>
        </p:txBody>
      </p:sp>
      <p:sp>
        <p:nvSpPr>
          <p:cNvPr id="63492" name="灯片编号占位符 35"/>
          <p:cNvSpPr>
            <a:spLocks noGrp="1"/>
          </p:cNvSpPr>
          <p:nvPr>
            <p:ph type="sldNum" sz="quarter" idx="10"/>
          </p:nvPr>
        </p:nvSpPr>
        <p:spPr>
          <a:noFill/>
        </p:spPr>
        <p:txBody>
          <a:bodyPr/>
          <a:lstStyle/>
          <a:p>
            <a:fld id="{67C72266-ED20-472D-8067-DFC851E38BF4}" type="slidenum">
              <a:rPr lang="zh-CN" altLang="en-US" smtClean="0"/>
              <a:pPr/>
              <a:t>65</a:t>
            </a:fld>
            <a:endParaRPr lang="en-US" altLang="zh-CN" smtClean="0"/>
          </a:p>
        </p:txBody>
      </p:sp>
      <p:sp>
        <p:nvSpPr>
          <p:cNvPr id="271364" name="Line 4"/>
          <p:cNvSpPr>
            <a:spLocks noChangeShapeType="1"/>
          </p:cNvSpPr>
          <p:nvPr/>
        </p:nvSpPr>
        <p:spPr bwMode="auto">
          <a:xfrm flipV="1">
            <a:off x="3286125" y="3402013"/>
            <a:ext cx="792163" cy="468312"/>
          </a:xfrm>
          <a:prstGeom prst="line">
            <a:avLst/>
          </a:prstGeom>
          <a:noFill/>
          <a:ln w="9525">
            <a:solidFill>
              <a:srgbClr val="000000"/>
            </a:solidFill>
            <a:round/>
            <a:headEnd/>
            <a:tailEnd/>
          </a:ln>
        </p:spPr>
        <p:txBody>
          <a:bodyPr/>
          <a:lstStyle/>
          <a:p>
            <a:endParaRPr lang="zh-CN" altLang="en-US"/>
          </a:p>
        </p:txBody>
      </p:sp>
      <p:sp>
        <p:nvSpPr>
          <p:cNvPr id="271365" name="Line 5"/>
          <p:cNvSpPr>
            <a:spLocks noChangeShapeType="1"/>
          </p:cNvSpPr>
          <p:nvPr/>
        </p:nvSpPr>
        <p:spPr bwMode="auto">
          <a:xfrm flipH="1" flipV="1">
            <a:off x="4495800" y="3400425"/>
            <a:ext cx="792163" cy="468313"/>
          </a:xfrm>
          <a:prstGeom prst="line">
            <a:avLst/>
          </a:prstGeom>
          <a:noFill/>
          <a:ln w="9525">
            <a:solidFill>
              <a:srgbClr val="000000"/>
            </a:solidFill>
            <a:round/>
            <a:headEnd/>
            <a:tailEnd/>
          </a:ln>
        </p:spPr>
        <p:txBody>
          <a:bodyPr/>
          <a:lstStyle/>
          <a:p>
            <a:endParaRPr lang="zh-CN" altLang="en-US"/>
          </a:p>
        </p:txBody>
      </p:sp>
      <p:sp>
        <p:nvSpPr>
          <p:cNvPr id="271366" name="Oval 6"/>
          <p:cNvSpPr>
            <a:spLocks noChangeArrowheads="1"/>
          </p:cNvSpPr>
          <p:nvPr/>
        </p:nvSpPr>
        <p:spPr bwMode="auto">
          <a:xfrm>
            <a:off x="4078288" y="3114675"/>
            <a:ext cx="430212" cy="430213"/>
          </a:xfrm>
          <a:prstGeom prst="ellipse">
            <a:avLst/>
          </a:prstGeom>
          <a:noFill/>
          <a:ln w="9525">
            <a:solidFill>
              <a:srgbClr val="000000"/>
            </a:solidFill>
            <a:round/>
            <a:headEnd/>
            <a:tailEnd/>
          </a:ln>
        </p:spPr>
        <p:txBody>
          <a:bodyPr lIns="0" tIns="0" rIns="0" bIns="0" anchor="ctr" anchorCtr="1"/>
          <a:lstStyle/>
          <a:p>
            <a:pPr algn="ctr">
              <a:lnSpc>
                <a:spcPct val="85000"/>
              </a:lnSpc>
            </a:pPr>
            <a:r>
              <a:rPr kumimoji="1" lang="en-US" altLang="zh-CN" sz="2800" b="1">
                <a:latin typeface="Times New Roman" pitchFamily="18" charset="0"/>
                <a:ea typeface="黑体" pitchFamily="49" charset="-122"/>
              </a:rPr>
              <a:t>A</a:t>
            </a:r>
          </a:p>
        </p:txBody>
      </p:sp>
      <p:sp>
        <p:nvSpPr>
          <p:cNvPr id="271367" name="Oval 7"/>
          <p:cNvSpPr>
            <a:spLocks noChangeArrowheads="1"/>
          </p:cNvSpPr>
          <p:nvPr/>
        </p:nvSpPr>
        <p:spPr bwMode="auto">
          <a:xfrm>
            <a:off x="2509838" y="3829050"/>
            <a:ext cx="1079500" cy="1079500"/>
          </a:xfrm>
          <a:prstGeom prst="ellipse">
            <a:avLst/>
          </a:prstGeom>
          <a:noFill/>
          <a:ln w="9525">
            <a:solidFill>
              <a:srgbClr val="000000"/>
            </a:solidFill>
            <a:round/>
            <a:headEnd/>
            <a:tailEnd/>
          </a:ln>
        </p:spPr>
        <p:txBody>
          <a:bodyPr wrap="none" lIns="0" tIns="0" rIns="0" bIns="0" anchor="ctr" anchorCtr="1"/>
          <a:lstStyle/>
          <a:p>
            <a:pPr algn="ctr">
              <a:lnSpc>
                <a:spcPct val="90000"/>
              </a:lnSpc>
            </a:pPr>
            <a:r>
              <a:rPr kumimoji="1" lang="en-US" altLang="zh-CN" sz="2800" b="1">
                <a:latin typeface="Times New Roman" pitchFamily="18" charset="0"/>
                <a:ea typeface="楷体_GB2312" pitchFamily="49" charset="-122"/>
              </a:rPr>
              <a:t>BFDG</a:t>
            </a:r>
          </a:p>
        </p:txBody>
      </p:sp>
      <p:sp>
        <p:nvSpPr>
          <p:cNvPr id="271368" name="Oval 8"/>
          <p:cNvSpPr>
            <a:spLocks noChangeArrowheads="1"/>
          </p:cNvSpPr>
          <p:nvPr/>
        </p:nvSpPr>
        <p:spPr bwMode="auto">
          <a:xfrm>
            <a:off x="5065713" y="3757613"/>
            <a:ext cx="1079500" cy="1079500"/>
          </a:xfrm>
          <a:prstGeom prst="ellipse">
            <a:avLst/>
          </a:prstGeom>
          <a:noFill/>
          <a:ln w="9525">
            <a:solidFill>
              <a:srgbClr val="000000"/>
            </a:solidFill>
            <a:round/>
            <a:headEnd/>
            <a:tailEnd/>
          </a:ln>
        </p:spPr>
        <p:txBody>
          <a:bodyPr wrap="none" lIns="0" tIns="0" rIns="0" bIns="0" anchor="ctr" anchorCtr="1"/>
          <a:lstStyle/>
          <a:p>
            <a:pPr algn="ctr">
              <a:lnSpc>
                <a:spcPct val="80000"/>
              </a:lnSpc>
            </a:pPr>
            <a:r>
              <a:rPr kumimoji="1" lang="en-US" altLang="zh-CN" sz="2800" b="1">
                <a:latin typeface="Times New Roman" pitchFamily="18" charset="0"/>
                <a:ea typeface="楷体_GB2312" pitchFamily="49" charset="-122"/>
              </a:rPr>
              <a:t>CEH</a:t>
            </a:r>
          </a:p>
        </p:txBody>
      </p:sp>
      <p:sp>
        <p:nvSpPr>
          <p:cNvPr id="271370" name="Line 10"/>
          <p:cNvSpPr>
            <a:spLocks noChangeShapeType="1"/>
          </p:cNvSpPr>
          <p:nvPr/>
        </p:nvSpPr>
        <p:spPr bwMode="auto">
          <a:xfrm>
            <a:off x="1761262" y="2774340"/>
            <a:ext cx="2016125" cy="0"/>
          </a:xfrm>
          <a:prstGeom prst="line">
            <a:avLst/>
          </a:prstGeom>
          <a:noFill/>
          <a:ln w="38100">
            <a:solidFill>
              <a:srgbClr val="FF6600"/>
            </a:solidFill>
            <a:round/>
            <a:headEnd/>
            <a:tailEnd/>
          </a:ln>
        </p:spPr>
        <p:txBody>
          <a:bodyPr/>
          <a:lstStyle/>
          <a:p>
            <a:endParaRPr lang="zh-CN" altLang="en-US"/>
          </a:p>
        </p:txBody>
      </p:sp>
      <p:sp>
        <p:nvSpPr>
          <p:cNvPr id="271372" name="Line 12"/>
          <p:cNvSpPr>
            <a:spLocks noChangeShapeType="1"/>
          </p:cNvSpPr>
          <p:nvPr/>
        </p:nvSpPr>
        <p:spPr bwMode="auto">
          <a:xfrm flipV="1">
            <a:off x="4134577" y="2714625"/>
            <a:ext cx="936625" cy="0"/>
          </a:xfrm>
          <a:prstGeom prst="line">
            <a:avLst/>
          </a:prstGeom>
          <a:noFill/>
          <a:ln w="38100">
            <a:solidFill>
              <a:srgbClr val="FF6600"/>
            </a:solidFill>
            <a:round/>
            <a:headEnd/>
            <a:tailEnd/>
          </a:ln>
        </p:spPr>
        <p:txBody>
          <a:bodyPr/>
          <a:lstStyle/>
          <a:p>
            <a:endParaRPr lang="zh-CN" altLang="en-US" dirty="0"/>
          </a:p>
        </p:txBody>
      </p:sp>
      <p:sp>
        <p:nvSpPr>
          <p:cNvPr id="271373" name="Line 13"/>
          <p:cNvSpPr>
            <a:spLocks noChangeShapeType="1"/>
          </p:cNvSpPr>
          <p:nvPr/>
        </p:nvSpPr>
        <p:spPr bwMode="auto">
          <a:xfrm>
            <a:off x="1991435" y="2714625"/>
            <a:ext cx="1008063" cy="0"/>
          </a:xfrm>
          <a:prstGeom prst="line">
            <a:avLst/>
          </a:prstGeom>
          <a:noFill/>
          <a:ln w="38100">
            <a:solidFill>
              <a:srgbClr val="FF6600"/>
            </a:solidFill>
            <a:round/>
            <a:headEnd/>
            <a:tailEnd/>
          </a:ln>
        </p:spPr>
        <p:txBody>
          <a:bodyPr/>
          <a:lstStyle/>
          <a:p>
            <a:endParaRPr lang="zh-CN" altLang="en-US"/>
          </a:p>
        </p:txBody>
      </p:sp>
      <p:sp>
        <p:nvSpPr>
          <p:cNvPr id="271375" name="Oval 15"/>
          <p:cNvSpPr>
            <a:spLocks noChangeArrowheads="1"/>
          </p:cNvSpPr>
          <p:nvPr/>
        </p:nvSpPr>
        <p:spPr bwMode="auto">
          <a:xfrm>
            <a:off x="2941638" y="3829050"/>
            <a:ext cx="430212" cy="430213"/>
          </a:xfrm>
          <a:prstGeom prst="ellipse">
            <a:avLst/>
          </a:prstGeom>
          <a:noFill/>
          <a:ln w="9525">
            <a:solidFill>
              <a:srgbClr val="000000"/>
            </a:solidFill>
            <a:round/>
            <a:headEnd/>
            <a:tailEnd/>
          </a:ln>
        </p:spPr>
        <p:txBody>
          <a:bodyPr lIns="0" tIns="0" rIns="0" bIns="0" anchor="ctr" anchorCtr="1"/>
          <a:lstStyle/>
          <a:p>
            <a:pPr algn="ctr">
              <a:lnSpc>
                <a:spcPct val="85000"/>
              </a:lnSpc>
            </a:pPr>
            <a:r>
              <a:rPr kumimoji="1" lang="en-US" altLang="zh-CN" sz="2800" b="1">
                <a:latin typeface="Times New Roman" pitchFamily="18" charset="0"/>
                <a:ea typeface="黑体" pitchFamily="49" charset="-122"/>
              </a:rPr>
              <a:t>B</a:t>
            </a:r>
          </a:p>
        </p:txBody>
      </p:sp>
      <p:sp>
        <p:nvSpPr>
          <p:cNvPr id="271376" name="Line 16"/>
          <p:cNvSpPr>
            <a:spLocks noChangeShapeType="1"/>
          </p:cNvSpPr>
          <p:nvPr/>
        </p:nvSpPr>
        <p:spPr bwMode="auto">
          <a:xfrm>
            <a:off x="5420461" y="2703513"/>
            <a:ext cx="720725" cy="0"/>
          </a:xfrm>
          <a:prstGeom prst="line">
            <a:avLst/>
          </a:prstGeom>
          <a:noFill/>
          <a:ln w="38100">
            <a:solidFill>
              <a:srgbClr val="FF6600"/>
            </a:solidFill>
            <a:round/>
            <a:headEnd/>
            <a:tailEnd/>
          </a:ln>
        </p:spPr>
        <p:txBody>
          <a:bodyPr/>
          <a:lstStyle/>
          <a:p>
            <a:endParaRPr lang="zh-CN" altLang="en-US"/>
          </a:p>
        </p:txBody>
      </p:sp>
      <p:sp>
        <p:nvSpPr>
          <p:cNvPr id="271377" name="Line 17"/>
          <p:cNvSpPr>
            <a:spLocks noChangeShapeType="1"/>
          </p:cNvSpPr>
          <p:nvPr/>
        </p:nvSpPr>
        <p:spPr bwMode="auto">
          <a:xfrm flipH="1" flipV="1">
            <a:off x="3300413" y="4210050"/>
            <a:ext cx="360362" cy="287338"/>
          </a:xfrm>
          <a:prstGeom prst="line">
            <a:avLst/>
          </a:prstGeom>
          <a:noFill/>
          <a:ln w="9525">
            <a:solidFill>
              <a:srgbClr val="000000"/>
            </a:solidFill>
            <a:round/>
            <a:headEnd/>
            <a:tailEnd/>
          </a:ln>
        </p:spPr>
        <p:txBody>
          <a:bodyPr/>
          <a:lstStyle/>
          <a:p>
            <a:endParaRPr lang="zh-CN" altLang="en-US"/>
          </a:p>
        </p:txBody>
      </p:sp>
      <p:sp>
        <p:nvSpPr>
          <p:cNvPr id="271379" name="Oval 19"/>
          <p:cNvSpPr>
            <a:spLocks noChangeArrowheads="1"/>
          </p:cNvSpPr>
          <p:nvPr/>
        </p:nvSpPr>
        <p:spPr bwMode="auto">
          <a:xfrm>
            <a:off x="3492500" y="4389438"/>
            <a:ext cx="900113" cy="900112"/>
          </a:xfrm>
          <a:prstGeom prst="ellipse">
            <a:avLst/>
          </a:prstGeom>
          <a:noFill/>
          <a:ln w="9525">
            <a:solidFill>
              <a:srgbClr val="000000"/>
            </a:solidFill>
            <a:round/>
            <a:headEnd/>
            <a:tailEnd/>
          </a:ln>
        </p:spPr>
        <p:txBody>
          <a:bodyPr wrap="none" lIns="0" tIns="0" rIns="0" bIns="0" anchor="ctr" anchorCtr="1"/>
          <a:lstStyle/>
          <a:p>
            <a:pPr algn="ctr">
              <a:lnSpc>
                <a:spcPct val="90000"/>
              </a:lnSpc>
            </a:pPr>
            <a:r>
              <a:rPr kumimoji="1" lang="en-US" altLang="zh-CN" sz="2800" b="1">
                <a:latin typeface="Times New Roman" pitchFamily="18" charset="0"/>
                <a:ea typeface="楷体_GB2312" pitchFamily="49" charset="-122"/>
              </a:rPr>
              <a:t>FDG</a:t>
            </a:r>
          </a:p>
        </p:txBody>
      </p:sp>
      <p:sp>
        <p:nvSpPr>
          <p:cNvPr id="271380" name="Line 20"/>
          <p:cNvSpPr>
            <a:spLocks noChangeShapeType="1"/>
          </p:cNvSpPr>
          <p:nvPr/>
        </p:nvSpPr>
        <p:spPr bwMode="auto">
          <a:xfrm>
            <a:off x="2259122" y="2714625"/>
            <a:ext cx="812691" cy="1143000"/>
          </a:xfrm>
          <a:prstGeom prst="line">
            <a:avLst/>
          </a:prstGeom>
          <a:noFill/>
          <a:ln w="38100">
            <a:solidFill>
              <a:srgbClr val="008000"/>
            </a:solidFill>
            <a:round/>
            <a:headEnd/>
            <a:tailEnd type="triangle" w="med" len="med"/>
          </a:ln>
        </p:spPr>
        <p:txBody>
          <a:bodyPr/>
          <a:lstStyle/>
          <a:p>
            <a:endParaRPr lang="zh-CN" altLang="en-US"/>
          </a:p>
        </p:txBody>
      </p:sp>
      <p:sp>
        <p:nvSpPr>
          <p:cNvPr id="271381" name="Line 21"/>
          <p:cNvSpPr>
            <a:spLocks noChangeShapeType="1"/>
          </p:cNvSpPr>
          <p:nvPr/>
        </p:nvSpPr>
        <p:spPr bwMode="auto">
          <a:xfrm flipV="1">
            <a:off x="3013075" y="4725988"/>
            <a:ext cx="588963" cy="503237"/>
          </a:xfrm>
          <a:prstGeom prst="line">
            <a:avLst/>
          </a:prstGeom>
          <a:noFill/>
          <a:ln w="9525">
            <a:solidFill>
              <a:srgbClr val="000000"/>
            </a:solidFill>
            <a:round/>
            <a:headEnd/>
            <a:tailEnd/>
          </a:ln>
        </p:spPr>
        <p:txBody>
          <a:bodyPr/>
          <a:lstStyle/>
          <a:p>
            <a:endParaRPr lang="zh-CN" altLang="en-US"/>
          </a:p>
        </p:txBody>
      </p:sp>
      <p:sp>
        <p:nvSpPr>
          <p:cNvPr id="271382" name="Line 22"/>
          <p:cNvSpPr>
            <a:spLocks noChangeShapeType="1"/>
          </p:cNvSpPr>
          <p:nvPr/>
        </p:nvSpPr>
        <p:spPr bwMode="auto">
          <a:xfrm flipH="1" flipV="1">
            <a:off x="4006850" y="4760913"/>
            <a:ext cx="534988" cy="463550"/>
          </a:xfrm>
          <a:prstGeom prst="line">
            <a:avLst/>
          </a:prstGeom>
          <a:noFill/>
          <a:ln w="9525">
            <a:solidFill>
              <a:srgbClr val="000000"/>
            </a:solidFill>
            <a:round/>
            <a:headEnd/>
            <a:tailEnd/>
          </a:ln>
        </p:spPr>
        <p:txBody>
          <a:bodyPr/>
          <a:lstStyle/>
          <a:p>
            <a:endParaRPr lang="zh-CN" altLang="en-US"/>
          </a:p>
        </p:txBody>
      </p:sp>
      <p:sp>
        <p:nvSpPr>
          <p:cNvPr id="271383" name="Oval 23"/>
          <p:cNvSpPr>
            <a:spLocks noChangeArrowheads="1"/>
          </p:cNvSpPr>
          <p:nvPr/>
        </p:nvSpPr>
        <p:spPr bwMode="auto">
          <a:xfrm>
            <a:off x="3602038" y="4424363"/>
            <a:ext cx="430212" cy="430212"/>
          </a:xfrm>
          <a:prstGeom prst="ellipse">
            <a:avLst/>
          </a:prstGeom>
          <a:noFill/>
          <a:ln w="9525">
            <a:solidFill>
              <a:srgbClr val="000000"/>
            </a:solidFill>
            <a:round/>
            <a:headEnd/>
            <a:tailEnd/>
          </a:ln>
        </p:spPr>
        <p:txBody>
          <a:bodyPr lIns="0" tIns="0" rIns="0" bIns="0" anchor="ctr" anchorCtr="1"/>
          <a:lstStyle/>
          <a:p>
            <a:pPr algn="ctr">
              <a:lnSpc>
                <a:spcPct val="85000"/>
              </a:lnSpc>
            </a:pPr>
            <a:r>
              <a:rPr kumimoji="1" lang="en-US" altLang="zh-CN" sz="2800" b="1">
                <a:latin typeface="Times New Roman" pitchFamily="18" charset="0"/>
                <a:ea typeface="黑体" pitchFamily="49" charset="-122"/>
              </a:rPr>
              <a:t>D</a:t>
            </a:r>
          </a:p>
        </p:txBody>
      </p:sp>
      <p:sp>
        <p:nvSpPr>
          <p:cNvPr id="271384" name="Line 24"/>
          <p:cNvSpPr>
            <a:spLocks noChangeShapeType="1"/>
          </p:cNvSpPr>
          <p:nvPr/>
        </p:nvSpPr>
        <p:spPr bwMode="auto">
          <a:xfrm>
            <a:off x="2259122" y="2750889"/>
            <a:ext cx="792162" cy="0"/>
          </a:xfrm>
          <a:prstGeom prst="line">
            <a:avLst/>
          </a:prstGeom>
          <a:noFill/>
          <a:ln w="38100">
            <a:solidFill>
              <a:srgbClr val="FF6600"/>
            </a:solidFill>
            <a:round/>
            <a:headEnd/>
            <a:tailEnd/>
          </a:ln>
        </p:spPr>
        <p:txBody>
          <a:bodyPr/>
          <a:lstStyle/>
          <a:p>
            <a:endParaRPr lang="zh-CN" altLang="en-US"/>
          </a:p>
        </p:txBody>
      </p:sp>
      <p:sp>
        <p:nvSpPr>
          <p:cNvPr id="271385" name="Line 25"/>
          <p:cNvSpPr>
            <a:spLocks noChangeShapeType="1"/>
          </p:cNvSpPr>
          <p:nvPr/>
        </p:nvSpPr>
        <p:spPr bwMode="auto">
          <a:xfrm>
            <a:off x="2509838" y="2786058"/>
            <a:ext cx="1216025" cy="1690692"/>
          </a:xfrm>
          <a:prstGeom prst="line">
            <a:avLst/>
          </a:prstGeom>
          <a:noFill/>
          <a:ln w="38100">
            <a:solidFill>
              <a:srgbClr val="008000"/>
            </a:solidFill>
            <a:round/>
            <a:headEnd/>
            <a:tailEnd type="triangle" w="med" len="med"/>
          </a:ln>
        </p:spPr>
        <p:txBody>
          <a:bodyPr/>
          <a:lstStyle/>
          <a:p>
            <a:endParaRPr lang="zh-CN" altLang="en-US"/>
          </a:p>
        </p:txBody>
      </p:sp>
      <p:sp>
        <p:nvSpPr>
          <p:cNvPr id="271387" name="Oval 27"/>
          <p:cNvSpPr>
            <a:spLocks noChangeArrowheads="1"/>
          </p:cNvSpPr>
          <p:nvPr/>
        </p:nvSpPr>
        <p:spPr bwMode="auto">
          <a:xfrm>
            <a:off x="2652713" y="5181600"/>
            <a:ext cx="430212" cy="430213"/>
          </a:xfrm>
          <a:prstGeom prst="ellipse">
            <a:avLst/>
          </a:prstGeom>
          <a:noFill/>
          <a:ln w="9525">
            <a:solidFill>
              <a:srgbClr val="000000"/>
            </a:solidFill>
            <a:round/>
            <a:headEnd/>
            <a:tailEnd/>
          </a:ln>
        </p:spPr>
        <p:txBody>
          <a:bodyPr lIns="0" tIns="0" rIns="0" bIns="0" anchor="ctr" anchorCtr="1"/>
          <a:lstStyle/>
          <a:p>
            <a:pPr algn="ctr">
              <a:lnSpc>
                <a:spcPct val="85000"/>
              </a:lnSpc>
            </a:pPr>
            <a:r>
              <a:rPr kumimoji="1" lang="en-US" altLang="zh-CN" sz="2800" b="1">
                <a:latin typeface="Times New Roman" pitchFamily="18" charset="0"/>
                <a:ea typeface="黑体" pitchFamily="49" charset="-122"/>
              </a:rPr>
              <a:t>F</a:t>
            </a:r>
          </a:p>
        </p:txBody>
      </p:sp>
      <p:sp>
        <p:nvSpPr>
          <p:cNvPr id="271388" name="Oval 28"/>
          <p:cNvSpPr>
            <a:spLocks noChangeArrowheads="1"/>
          </p:cNvSpPr>
          <p:nvPr/>
        </p:nvSpPr>
        <p:spPr bwMode="auto">
          <a:xfrm>
            <a:off x="4454525" y="5194300"/>
            <a:ext cx="430213" cy="430213"/>
          </a:xfrm>
          <a:prstGeom prst="ellipse">
            <a:avLst/>
          </a:prstGeom>
          <a:noFill/>
          <a:ln w="9525">
            <a:solidFill>
              <a:srgbClr val="000000"/>
            </a:solidFill>
            <a:round/>
            <a:headEnd/>
            <a:tailEnd/>
          </a:ln>
        </p:spPr>
        <p:txBody>
          <a:bodyPr lIns="0" tIns="0" rIns="0" bIns="0" anchor="ctr" anchorCtr="1"/>
          <a:lstStyle/>
          <a:p>
            <a:pPr algn="ctr">
              <a:lnSpc>
                <a:spcPct val="85000"/>
              </a:lnSpc>
            </a:pPr>
            <a:r>
              <a:rPr kumimoji="1" lang="en-US" altLang="zh-CN" sz="2800" b="1">
                <a:latin typeface="Times New Roman" pitchFamily="18" charset="0"/>
                <a:ea typeface="黑体" pitchFamily="49" charset="-122"/>
              </a:rPr>
              <a:t>G</a:t>
            </a:r>
          </a:p>
        </p:txBody>
      </p:sp>
      <p:sp>
        <p:nvSpPr>
          <p:cNvPr id="271389" name="Oval 29"/>
          <p:cNvSpPr>
            <a:spLocks noChangeArrowheads="1"/>
          </p:cNvSpPr>
          <p:nvPr/>
        </p:nvSpPr>
        <p:spPr bwMode="auto">
          <a:xfrm>
            <a:off x="5221288" y="3805238"/>
            <a:ext cx="430212" cy="430212"/>
          </a:xfrm>
          <a:prstGeom prst="ellipse">
            <a:avLst/>
          </a:prstGeom>
          <a:noFill/>
          <a:ln w="9525">
            <a:solidFill>
              <a:srgbClr val="000000"/>
            </a:solidFill>
            <a:round/>
            <a:headEnd/>
            <a:tailEnd/>
          </a:ln>
        </p:spPr>
        <p:txBody>
          <a:bodyPr lIns="0" tIns="0" rIns="0" bIns="0" anchor="ctr" anchorCtr="1"/>
          <a:lstStyle/>
          <a:p>
            <a:pPr algn="ctr">
              <a:lnSpc>
                <a:spcPct val="85000"/>
              </a:lnSpc>
            </a:pPr>
            <a:r>
              <a:rPr kumimoji="1" lang="en-US" altLang="zh-CN" sz="2800" b="1">
                <a:latin typeface="Times New Roman" pitchFamily="18" charset="0"/>
                <a:ea typeface="黑体" pitchFamily="49" charset="-122"/>
              </a:rPr>
              <a:t>C</a:t>
            </a:r>
          </a:p>
        </p:txBody>
      </p:sp>
      <p:sp>
        <p:nvSpPr>
          <p:cNvPr id="271390" name="Line 30"/>
          <p:cNvSpPr>
            <a:spLocks noChangeShapeType="1"/>
          </p:cNvSpPr>
          <p:nvPr/>
        </p:nvSpPr>
        <p:spPr bwMode="auto">
          <a:xfrm flipH="1" flipV="1">
            <a:off x="6318250" y="4694238"/>
            <a:ext cx="530225" cy="465137"/>
          </a:xfrm>
          <a:prstGeom prst="line">
            <a:avLst/>
          </a:prstGeom>
          <a:noFill/>
          <a:ln w="9525">
            <a:solidFill>
              <a:srgbClr val="000000"/>
            </a:solidFill>
            <a:round/>
            <a:headEnd/>
            <a:tailEnd/>
          </a:ln>
        </p:spPr>
        <p:txBody>
          <a:bodyPr/>
          <a:lstStyle/>
          <a:p>
            <a:endParaRPr lang="zh-CN" altLang="en-US"/>
          </a:p>
        </p:txBody>
      </p:sp>
      <p:sp>
        <p:nvSpPr>
          <p:cNvPr id="271391" name="Oval 31"/>
          <p:cNvSpPr>
            <a:spLocks noChangeArrowheads="1"/>
          </p:cNvSpPr>
          <p:nvPr/>
        </p:nvSpPr>
        <p:spPr bwMode="auto">
          <a:xfrm>
            <a:off x="5919788" y="4356100"/>
            <a:ext cx="430212" cy="430213"/>
          </a:xfrm>
          <a:prstGeom prst="ellipse">
            <a:avLst/>
          </a:prstGeom>
          <a:noFill/>
          <a:ln w="9525">
            <a:solidFill>
              <a:srgbClr val="000000"/>
            </a:solidFill>
            <a:round/>
            <a:headEnd/>
            <a:tailEnd/>
          </a:ln>
        </p:spPr>
        <p:txBody>
          <a:bodyPr lIns="0" tIns="0" rIns="0" bIns="0" anchor="ctr" anchorCtr="1"/>
          <a:lstStyle/>
          <a:p>
            <a:pPr algn="ctr">
              <a:lnSpc>
                <a:spcPct val="85000"/>
              </a:lnSpc>
            </a:pPr>
            <a:r>
              <a:rPr kumimoji="1" lang="en-US" altLang="zh-CN" sz="2800" b="1">
                <a:latin typeface="Times New Roman" pitchFamily="18" charset="0"/>
                <a:ea typeface="黑体" pitchFamily="49" charset="-122"/>
              </a:rPr>
              <a:t>E</a:t>
            </a:r>
          </a:p>
        </p:txBody>
      </p:sp>
      <p:sp>
        <p:nvSpPr>
          <p:cNvPr id="271392" name="Oval 32"/>
          <p:cNvSpPr>
            <a:spLocks noChangeArrowheads="1"/>
          </p:cNvSpPr>
          <p:nvPr/>
        </p:nvSpPr>
        <p:spPr bwMode="auto">
          <a:xfrm>
            <a:off x="6759575" y="5114925"/>
            <a:ext cx="430213" cy="430213"/>
          </a:xfrm>
          <a:prstGeom prst="ellipse">
            <a:avLst/>
          </a:prstGeom>
          <a:noFill/>
          <a:ln w="9525">
            <a:solidFill>
              <a:srgbClr val="000000"/>
            </a:solidFill>
            <a:round/>
            <a:headEnd/>
            <a:tailEnd/>
          </a:ln>
        </p:spPr>
        <p:txBody>
          <a:bodyPr lIns="0" tIns="0" rIns="0" bIns="0" anchor="ctr" anchorCtr="1"/>
          <a:lstStyle/>
          <a:p>
            <a:pPr algn="ctr">
              <a:lnSpc>
                <a:spcPct val="85000"/>
              </a:lnSpc>
            </a:pPr>
            <a:r>
              <a:rPr kumimoji="1" lang="en-US" altLang="zh-CN" sz="2800" b="1">
                <a:latin typeface="Times New Roman" pitchFamily="18" charset="0"/>
                <a:ea typeface="黑体" pitchFamily="49" charset="-122"/>
              </a:rPr>
              <a:t>H</a:t>
            </a:r>
          </a:p>
        </p:txBody>
      </p:sp>
      <p:sp>
        <p:nvSpPr>
          <p:cNvPr id="271393" name="Line 33"/>
          <p:cNvSpPr>
            <a:spLocks noChangeShapeType="1"/>
          </p:cNvSpPr>
          <p:nvPr/>
        </p:nvSpPr>
        <p:spPr bwMode="auto">
          <a:xfrm flipH="1" flipV="1">
            <a:off x="5611813" y="4137025"/>
            <a:ext cx="366712" cy="287338"/>
          </a:xfrm>
          <a:prstGeom prst="line">
            <a:avLst/>
          </a:prstGeom>
          <a:noFill/>
          <a:ln w="9525">
            <a:solidFill>
              <a:srgbClr val="000000"/>
            </a:solidFill>
            <a:round/>
            <a:headEnd/>
            <a:tailEnd/>
          </a:ln>
        </p:spPr>
        <p:txBody>
          <a:bodyPr/>
          <a:lstStyle/>
          <a:p>
            <a:endParaRPr lang="zh-CN" altLang="en-US"/>
          </a:p>
        </p:txBody>
      </p:sp>
      <p:sp>
        <p:nvSpPr>
          <p:cNvPr id="271394" name="Line 34"/>
          <p:cNvSpPr>
            <a:spLocks noChangeShapeType="1"/>
          </p:cNvSpPr>
          <p:nvPr/>
        </p:nvSpPr>
        <p:spPr bwMode="auto">
          <a:xfrm flipV="1">
            <a:off x="4360614" y="2762617"/>
            <a:ext cx="792162" cy="0"/>
          </a:xfrm>
          <a:prstGeom prst="line">
            <a:avLst/>
          </a:prstGeom>
          <a:noFill/>
          <a:ln w="38100">
            <a:solidFill>
              <a:srgbClr val="FF6600"/>
            </a:solidFill>
            <a:round/>
            <a:headEnd/>
            <a:tailEnd/>
          </a:ln>
        </p:spPr>
        <p:txBody>
          <a:bodyPr/>
          <a:lstStyle/>
          <a:p>
            <a:endParaRPr lang="zh-CN" altLang="en-US"/>
          </a:p>
        </p:txBody>
      </p:sp>
      <p:sp>
        <p:nvSpPr>
          <p:cNvPr id="34" name="Line 20"/>
          <p:cNvSpPr>
            <a:spLocks noChangeShapeType="1"/>
          </p:cNvSpPr>
          <p:nvPr/>
        </p:nvSpPr>
        <p:spPr bwMode="auto">
          <a:xfrm>
            <a:off x="1991435" y="2774340"/>
            <a:ext cx="2104315" cy="500673"/>
          </a:xfrm>
          <a:prstGeom prst="line">
            <a:avLst/>
          </a:prstGeom>
          <a:noFill/>
          <a:ln w="38100">
            <a:solidFill>
              <a:srgbClr val="008000"/>
            </a:solidFill>
            <a:round/>
            <a:headEnd/>
            <a:tailEnd type="triangle" w="med" len="med"/>
          </a:ln>
        </p:spPr>
        <p:txBody>
          <a:bodyP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71370"/>
                                        </p:tgtEl>
                                        <p:attrNameLst>
                                          <p:attrName>style.visibility</p:attrName>
                                        </p:attrNameLst>
                                      </p:cBhvr>
                                      <p:to>
                                        <p:strVal val="visible"/>
                                      </p:to>
                                    </p:set>
                                    <p:animEffect transition="in" filter="wipe(left)">
                                      <p:cBhvr>
                                        <p:cTn id="7" dur="1000"/>
                                        <p:tgtEl>
                                          <p:spTgt spid="271370"/>
                                        </p:tgtEl>
                                      </p:cBhvr>
                                    </p:animEffect>
                                  </p:childTnLst>
                                </p:cTn>
                              </p:par>
                            </p:childTnLst>
                          </p:cTn>
                        </p:par>
                        <p:par>
                          <p:cTn id="8" fill="hold">
                            <p:stCondLst>
                              <p:cond delay="1000"/>
                            </p:stCondLst>
                            <p:childTnLst>
                              <p:par>
                                <p:cTn id="9" presetID="22" presetClass="entr" presetSubtype="1" fill="hold" grpId="0" nodeType="afterEffect">
                                  <p:stCondLst>
                                    <p:cond delay="0"/>
                                  </p:stCondLst>
                                  <p:childTnLst>
                                    <p:set>
                                      <p:cBhvr>
                                        <p:cTn id="10" dur="1" fill="hold">
                                          <p:stCondLst>
                                            <p:cond delay="0"/>
                                          </p:stCondLst>
                                        </p:cTn>
                                        <p:tgtEl>
                                          <p:spTgt spid="34"/>
                                        </p:tgtEl>
                                        <p:attrNameLst>
                                          <p:attrName>style.visibility</p:attrName>
                                        </p:attrNameLst>
                                      </p:cBhvr>
                                      <p:to>
                                        <p:strVal val="visible"/>
                                      </p:to>
                                    </p:set>
                                    <p:animEffect transition="in" filter="wipe(up)">
                                      <p:cBhvr>
                                        <p:cTn id="11" dur="1000"/>
                                        <p:tgtEl>
                                          <p:spTgt spid="34"/>
                                        </p:tgtEl>
                                      </p:cBhvr>
                                    </p:animEffect>
                                  </p:childTnLst>
                                </p:cTn>
                              </p:par>
                            </p:childTnLst>
                          </p:cTn>
                        </p:par>
                        <p:par>
                          <p:cTn id="12" fill="hold">
                            <p:stCondLst>
                              <p:cond delay="2000"/>
                            </p:stCondLst>
                            <p:childTnLst>
                              <p:par>
                                <p:cTn id="13" presetID="22" presetClass="entr" presetSubtype="8" fill="hold" grpId="0" nodeType="afterEffect">
                                  <p:stCondLst>
                                    <p:cond delay="0"/>
                                  </p:stCondLst>
                                  <p:childTnLst>
                                    <p:set>
                                      <p:cBhvr>
                                        <p:cTn id="14" dur="1" fill="hold">
                                          <p:stCondLst>
                                            <p:cond delay="0"/>
                                          </p:stCondLst>
                                        </p:cTn>
                                        <p:tgtEl>
                                          <p:spTgt spid="271366"/>
                                        </p:tgtEl>
                                        <p:attrNameLst>
                                          <p:attrName>style.visibility</p:attrName>
                                        </p:attrNameLst>
                                      </p:cBhvr>
                                      <p:to>
                                        <p:strVal val="visible"/>
                                      </p:to>
                                    </p:set>
                                    <p:animEffect transition="in" filter="wipe(left)">
                                      <p:cBhvr>
                                        <p:cTn id="15" dur="1000"/>
                                        <p:tgtEl>
                                          <p:spTgt spid="271366"/>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xit" presetSubtype="0" fill="hold" grpId="1" nodeType="clickEffect">
                                  <p:stCondLst>
                                    <p:cond delay="0"/>
                                  </p:stCondLst>
                                  <p:childTnLst>
                                    <p:set>
                                      <p:cBhvr>
                                        <p:cTn id="19" dur="1" fill="hold">
                                          <p:stCondLst>
                                            <p:cond delay="0"/>
                                          </p:stCondLst>
                                        </p:cTn>
                                        <p:tgtEl>
                                          <p:spTgt spid="34"/>
                                        </p:tgtEl>
                                        <p:attrNameLst>
                                          <p:attrName>style.visibility</p:attrName>
                                        </p:attrNameLst>
                                      </p:cBhvr>
                                      <p:to>
                                        <p:strVal val="hidden"/>
                                      </p:to>
                                    </p:set>
                                  </p:childTnLst>
                                </p:cTn>
                              </p:par>
                              <p:par>
                                <p:cTn id="20" presetID="1" presetClass="exit" presetSubtype="0" fill="hold" grpId="1" nodeType="withEffect">
                                  <p:stCondLst>
                                    <p:cond delay="0"/>
                                  </p:stCondLst>
                                  <p:childTnLst>
                                    <p:set>
                                      <p:cBhvr>
                                        <p:cTn id="21" dur="1" fill="hold">
                                          <p:stCondLst>
                                            <p:cond delay="0"/>
                                          </p:stCondLst>
                                        </p:cTn>
                                        <p:tgtEl>
                                          <p:spTgt spid="271370"/>
                                        </p:tgtEl>
                                        <p:attrNameLst>
                                          <p:attrName>style.visibility</p:attrName>
                                        </p:attrNameLst>
                                      </p:cBhvr>
                                      <p:to>
                                        <p:strVal val="hidden"/>
                                      </p:to>
                                    </p:set>
                                  </p:childTnLst>
                                </p:cTn>
                              </p:par>
                            </p:childTnLst>
                          </p:cTn>
                        </p:par>
                        <p:par>
                          <p:cTn id="22" fill="hold">
                            <p:stCondLst>
                              <p:cond delay="0"/>
                            </p:stCondLst>
                            <p:childTnLst>
                              <p:par>
                                <p:cTn id="23" presetID="22" presetClass="entr" presetSubtype="8" fill="hold" grpId="0" nodeType="afterEffect">
                                  <p:stCondLst>
                                    <p:cond delay="0"/>
                                  </p:stCondLst>
                                  <p:childTnLst>
                                    <p:set>
                                      <p:cBhvr>
                                        <p:cTn id="24" dur="1" fill="hold">
                                          <p:stCondLst>
                                            <p:cond delay="0"/>
                                          </p:stCondLst>
                                        </p:cTn>
                                        <p:tgtEl>
                                          <p:spTgt spid="271372"/>
                                        </p:tgtEl>
                                        <p:attrNameLst>
                                          <p:attrName>style.visibility</p:attrName>
                                        </p:attrNameLst>
                                      </p:cBhvr>
                                      <p:to>
                                        <p:strVal val="visible"/>
                                      </p:to>
                                    </p:set>
                                    <p:animEffect transition="in" filter="wipe(left)">
                                      <p:cBhvr>
                                        <p:cTn id="25" dur="1000"/>
                                        <p:tgtEl>
                                          <p:spTgt spid="271372"/>
                                        </p:tgtEl>
                                      </p:cBhvr>
                                    </p:animEffect>
                                  </p:childTnLst>
                                </p:cTn>
                              </p:par>
                            </p:childTnLst>
                          </p:cTn>
                        </p:par>
                        <p:par>
                          <p:cTn id="26" fill="hold">
                            <p:stCondLst>
                              <p:cond delay="1000"/>
                            </p:stCondLst>
                            <p:childTnLst>
                              <p:par>
                                <p:cTn id="27" presetID="22" presetClass="entr" presetSubtype="1" fill="hold" grpId="0" nodeType="afterEffect">
                                  <p:stCondLst>
                                    <p:cond delay="0"/>
                                  </p:stCondLst>
                                  <p:childTnLst>
                                    <p:set>
                                      <p:cBhvr>
                                        <p:cTn id="28" dur="1" fill="hold">
                                          <p:stCondLst>
                                            <p:cond delay="0"/>
                                          </p:stCondLst>
                                        </p:cTn>
                                        <p:tgtEl>
                                          <p:spTgt spid="271364"/>
                                        </p:tgtEl>
                                        <p:attrNameLst>
                                          <p:attrName>style.visibility</p:attrName>
                                        </p:attrNameLst>
                                      </p:cBhvr>
                                      <p:to>
                                        <p:strVal val="visible"/>
                                      </p:to>
                                    </p:set>
                                    <p:animEffect transition="in" filter="wipe(up)">
                                      <p:cBhvr>
                                        <p:cTn id="29" dur="1000"/>
                                        <p:tgtEl>
                                          <p:spTgt spid="271364"/>
                                        </p:tgtEl>
                                      </p:cBhvr>
                                    </p:animEffect>
                                  </p:childTnLst>
                                </p:cTn>
                              </p:par>
                            </p:childTnLst>
                          </p:cTn>
                        </p:par>
                        <p:par>
                          <p:cTn id="30" fill="hold">
                            <p:stCondLst>
                              <p:cond delay="2000"/>
                            </p:stCondLst>
                            <p:childTnLst>
                              <p:par>
                                <p:cTn id="31" presetID="22" presetClass="entr" presetSubtype="1" fill="hold" grpId="0" nodeType="afterEffect">
                                  <p:stCondLst>
                                    <p:cond delay="0"/>
                                  </p:stCondLst>
                                  <p:childTnLst>
                                    <p:set>
                                      <p:cBhvr>
                                        <p:cTn id="32" dur="1" fill="hold">
                                          <p:stCondLst>
                                            <p:cond delay="0"/>
                                          </p:stCondLst>
                                        </p:cTn>
                                        <p:tgtEl>
                                          <p:spTgt spid="271367"/>
                                        </p:tgtEl>
                                        <p:attrNameLst>
                                          <p:attrName>style.visibility</p:attrName>
                                        </p:attrNameLst>
                                      </p:cBhvr>
                                      <p:to>
                                        <p:strVal val="visible"/>
                                      </p:to>
                                    </p:set>
                                    <p:animEffect transition="in" filter="wipe(up)">
                                      <p:cBhvr>
                                        <p:cTn id="33" dur="1000"/>
                                        <p:tgtEl>
                                          <p:spTgt spid="271367"/>
                                        </p:tgtEl>
                                      </p:cBhvr>
                                    </p:animEffect>
                                  </p:childTnLst>
                                </p:cTn>
                              </p:par>
                            </p:childTnLst>
                          </p:cTn>
                        </p:par>
                        <p:par>
                          <p:cTn id="34" fill="hold">
                            <p:stCondLst>
                              <p:cond delay="3000"/>
                            </p:stCondLst>
                            <p:childTnLst>
                              <p:par>
                                <p:cTn id="35" presetID="22" presetClass="entr" presetSubtype="8" fill="hold" grpId="0" nodeType="afterEffect">
                                  <p:stCondLst>
                                    <p:cond delay="0"/>
                                  </p:stCondLst>
                                  <p:childTnLst>
                                    <p:set>
                                      <p:cBhvr>
                                        <p:cTn id="36" dur="1" fill="hold">
                                          <p:stCondLst>
                                            <p:cond delay="0"/>
                                          </p:stCondLst>
                                        </p:cTn>
                                        <p:tgtEl>
                                          <p:spTgt spid="271376"/>
                                        </p:tgtEl>
                                        <p:attrNameLst>
                                          <p:attrName>style.visibility</p:attrName>
                                        </p:attrNameLst>
                                      </p:cBhvr>
                                      <p:to>
                                        <p:strVal val="visible"/>
                                      </p:to>
                                    </p:set>
                                    <p:animEffect transition="in" filter="wipe(left)">
                                      <p:cBhvr>
                                        <p:cTn id="37" dur="1000"/>
                                        <p:tgtEl>
                                          <p:spTgt spid="271376"/>
                                        </p:tgtEl>
                                      </p:cBhvr>
                                    </p:animEffect>
                                  </p:childTnLst>
                                </p:cTn>
                              </p:par>
                            </p:childTnLst>
                          </p:cTn>
                        </p:par>
                        <p:par>
                          <p:cTn id="38" fill="hold">
                            <p:stCondLst>
                              <p:cond delay="4000"/>
                            </p:stCondLst>
                            <p:childTnLst>
                              <p:par>
                                <p:cTn id="39" presetID="22" presetClass="entr" presetSubtype="1" fill="hold" grpId="0" nodeType="afterEffect">
                                  <p:stCondLst>
                                    <p:cond delay="0"/>
                                  </p:stCondLst>
                                  <p:childTnLst>
                                    <p:set>
                                      <p:cBhvr>
                                        <p:cTn id="40" dur="1" fill="hold">
                                          <p:stCondLst>
                                            <p:cond delay="0"/>
                                          </p:stCondLst>
                                        </p:cTn>
                                        <p:tgtEl>
                                          <p:spTgt spid="271365"/>
                                        </p:tgtEl>
                                        <p:attrNameLst>
                                          <p:attrName>style.visibility</p:attrName>
                                        </p:attrNameLst>
                                      </p:cBhvr>
                                      <p:to>
                                        <p:strVal val="visible"/>
                                      </p:to>
                                    </p:set>
                                    <p:animEffect transition="in" filter="wipe(up)">
                                      <p:cBhvr>
                                        <p:cTn id="41" dur="1000"/>
                                        <p:tgtEl>
                                          <p:spTgt spid="271365"/>
                                        </p:tgtEl>
                                      </p:cBhvr>
                                    </p:animEffect>
                                  </p:childTnLst>
                                </p:cTn>
                              </p:par>
                            </p:childTnLst>
                          </p:cTn>
                        </p:par>
                        <p:par>
                          <p:cTn id="42" fill="hold">
                            <p:stCondLst>
                              <p:cond delay="5000"/>
                            </p:stCondLst>
                            <p:childTnLst>
                              <p:par>
                                <p:cTn id="43" presetID="22" presetClass="entr" presetSubtype="1" fill="hold" grpId="0" nodeType="afterEffect">
                                  <p:stCondLst>
                                    <p:cond delay="0"/>
                                  </p:stCondLst>
                                  <p:childTnLst>
                                    <p:set>
                                      <p:cBhvr>
                                        <p:cTn id="44" dur="1" fill="hold">
                                          <p:stCondLst>
                                            <p:cond delay="0"/>
                                          </p:stCondLst>
                                        </p:cTn>
                                        <p:tgtEl>
                                          <p:spTgt spid="271368"/>
                                        </p:tgtEl>
                                        <p:attrNameLst>
                                          <p:attrName>style.visibility</p:attrName>
                                        </p:attrNameLst>
                                      </p:cBhvr>
                                      <p:to>
                                        <p:strVal val="visible"/>
                                      </p:to>
                                    </p:set>
                                    <p:animEffect transition="in" filter="wipe(up)">
                                      <p:cBhvr>
                                        <p:cTn id="45" dur="1000"/>
                                        <p:tgtEl>
                                          <p:spTgt spid="271368"/>
                                        </p:tgtEl>
                                      </p:cBhvr>
                                    </p:animEffect>
                                  </p:childTnLst>
                                </p:cTn>
                              </p:par>
                            </p:childTnLst>
                          </p:cTn>
                        </p:par>
                      </p:childTnLst>
                    </p:cTn>
                  </p:par>
                  <p:par>
                    <p:cTn id="46" fill="hold">
                      <p:stCondLst>
                        <p:cond delay="indefinite"/>
                      </p:stCondLst>
                      <p:childTnLst>
                        <p:par>
                          <p:cTn id="47" fill="hold">
                            <p:stCondLst>
                              <p:cond delay="0"/>
                            </p:stCondLst>
                            <p:childTnLst>
                              <p:par>
                                <p:cTn id="48" presetID="1" presetClass="exit" presetSubtype="0" fill="hold" grpId="1" nodeType="clickEffect">
                                  <p:stCondLst>
                                    <p:cond delay="0"/>
                                  </p:stCondLst>
                                  <p:childTnLst>
                                    <p:set>
                                      <p:cBhvr>
                                        <p:cTn id="49" dur="1" fill="hold">
                                          <p:stCondLst>
                                            <p:cond delay="0"/>
                                          </p:stCondLst>
                                        </p:cTn>
                                        <p:tgtEl>
                                          <p:spTgt spid="271372"/>
                                        </p:tgtEl>
                                        <p:attrNameLst>
                                          <p:attrName>style.visibility</p:attrName>
                                        </p:attrNameLst>
                                      </p:cBhvr>
                                      <p:to>
                                        <p:strVal val="hidden"/>
                                      </p:to>
                                    </p:set>
                                  </p:childTnLst>
                                </p:cTn>
                              </p:par>
                              <p:par>
                                <p:cTn id="50" presetID="1" presetClass="exit" presetSubtype="0" fill="hold" grpId="1" nodeType="withEffect">
                                  <p:stCondLst>
                                    <p:cond delay="0"/>
                                  </p:stCondLst>
                                  <p:childTnLst>
                                    <p:set>
                                      <p:cBhvr>
                                        <p:cTn id="51" dur="1" fill="hold">
                                          <p:stCondLst>
                                            <p:cond delay="0"/>
                                          </p:stCondLst>
                                        </p:cTn>
                                        <p:tgtEl>
                                          <p:spTgt spid="271376"/>
                                        </p:tgtEl>
                                        <p:attrNameLst>
                                          <p:attrName>style.visibility</p:attrName>
                                        </p:attrNameLst>
                                      </p:cBhvr>
                                      <p:to>
                                        <p:strVal val="hidden"/>
                                      </p:to>
                                    </p:set>
                                  </p:childTnLst>
                                </p:cTn>
                              </p:par>
                            </p:childTnLst>
                          </p:cTn>
                        </p:par>
                        <p:par>
                          <p:cTn id="52" fill="hold">
                            <p:stCondLst>
                              <p:cond delay="0"/>
                            </p:stCondLst>
                            <p:childTnLst>
                              <p:par>
                                <p:cTn id="53" presetID="22" presetClass="entr" presetSubtype="8" fill="hold" grpId="0" nodeType="afterEffect">
                                  <p:stCondLst>
                                    <p:cond delay="0"/>
                                  </p:stCondLst>
                                  <p:childTnLst>
                                    <p:set>
                                      <p:cBhvr>
                                        <p:cTn id="54" dur="1" fill="hold">
                                          <p:stCondLst>
                                            <p:cond delay="0"/>
                                          </p:stCondLst>
                                        </p:cTn>
                                        <p:tgtEl>
                                          <p:spTgt spid="271373"/>
                                        </p:tgtEl>
                                        <p:attrNameLst>
                                          <p:attrName>style.visibility</p:attrName>
                                        </p:attrNameLst>
                                      </p:cBhvr>
                                      <p:to>
                                        <p:strVal val="visible"/>
                                      </p:to>
                                    </p:set>
                                    <p:animEffect transition="in" filter="wipe(left)">
                                      <p:cBhvr>
                                        <p:cTn id="55" dur="1000"/>
                                        <p:tgtEl>
                                          <p:spTgt spid="271373"/>
                                        </p:tgtEl>
                                      </p:cBhvr>
                                    </p:animEffect>
                                  </p:childTnLst>
                                </p:cTn>
                              </p:par>
                            </p:childTnLst>
                          </p:cTn>
                        </p:par>
                        <p:par>
                          <p:cTn id="56" fill="hold">
                            <p:stCondLst>
                              <p:cond delay="1000"/>
                            </p:stCondLst>
                            <p:childTnLst>
                              <p:par>
                                <p:cTn id="57" presetID="22" presetClass="entr" presetSubtype="1" fill="hold" grpId="0" nodeType="afterEffect">
                                  <p:stCondLst>
                                    <p:cond delay="0"/>
                                  </p:stCondLst>
                                  <p:childTnLst>
                                    <p:set>
                                      <p:cBhvr>
                                        <p:cTn id="58" dur="1" fill="hold">
                                          <p:stCondLst>
                                            <p:cond delay="0"/>
                                          </p:stCondLst>
                                        </p:cTn>
                                        <p:tgtEl>
                                          <p:spTgt spid="271380"/>
                                        </p:tgtEl>
                                        <p:attrNameLst>
                                          <p:attrName>style.visibility</p:attrName>
                                        </p:attrNameLst>
                                      </p:cBhvr>
                                      <p:to>
                                        <p:strVal val="visible"/>
                                      </p:to>
                                    </p:set>
                                    <p:animEffect transition="in" filter="wipe(up)">
                                      <p:cBhvr>
                                        <p:cTn id="59" dur="1000"/>
                                        <p:tgtEl>
                                          <p:spTgt spid="271380"/>
                                        </p:tgtEl>
                                      </p:cBhvr>
                                    </p:animEffect>
                                  </p:childTnLst>
                                </p:cTn>
                              </p:par>
                            </p:childTnLst>
                          </p:cTn>
                        </p:par>
                        <p:par>
                          <p:cTn id="60" fill="hold">
                            <p:stCondLst>
                              <p:cond delay="2000"/>
                            </p:stCondLst>
                            <p:childTnLst>
                              <p:par>
                                <p:cTn id="61" presetID="22" presetClass="entr" presetSubtype="8" fill="hold" grpId="0" nodeType="afterEffect">
                                  <p:stCondLst>
                                    <p:cond delay="0"/>
                                  </p:stCondLst>
                                  <p:childTnLst>
                                    <p:set>
                                      <p:cBhvr>
                                        <p:cTn id="62" dur="1" fill="hold">
                                          <p:stCondLst>
                                            <p:cond delay="0"/>
                                          </p:stCondLst>
                                        </p:cTn>
                                        <p:tgtEl>
                                          <p:spTgt spid="271375"/>
                                        </p:tgtEl>
                                        <p:attrNameLst>
                                          <p:attrName>style.visibility</p:attrName>
                                        </p:attrNameLst>
                                      </p:cBhvr>
                                      <p:to>
                                        <p:strVal val="visible"/>
                                      </p:to>
                                    </p:set>
                                    <p:animEffect transition="in" filter="wipe(left)">
                                      <p:cBhvr>
                                        <p:cTn id="63" dur="1000"/>
                                        <p:tgtEl>
                                          <p:spTgt spid="271375"/>
                                        </p:tgtEl>
                                      </p:cBhvr>
                                    </p:animEffect>
                                  </p:childTnLst>
                                </p:cTn>
                              </p:par>
                              <p:par>
                                <p:cTn id="64" presetID="22" presetClass="exit" presetSubtype="1" fill="hold" grpId="1" nodeType="withEffect">
                                  <p:stCondLst>
                                    <p:cond delay="0"/>
                                  </p:stCondLst>
                                  <p:childTnLst>
                                    <p:animEffect transition="out" filter="wipe(up)">
                                      <p:cBhvr>
                                        <p:cTn id="65" dur="1000"/>
                                        <p:tgtEl>
                                          <p:spTgt spid="271367"/>
                                        </p:tgtEl>
                                      </p:cBhvr>
                                    </p:animEffect>
                                    <p:set>
                                      <p:cBhvr>
                                        <p:cTn id="66" dur="1" fill="hold">
                                          <p:stCondLst>
                                            <p:cond delay="999"/>
                                          </p:stCondLst>
                                        </p:cTn>
                                        <p:tgtEl>
                                          <p:spTgt spid="271367"/>
                                        </p:tgtEl>
                                        <p:attrNameLst>
                                          <p:attrName>style.visibility</p:attrName>
                                        </p:attrNameLst>
                                      </p:cBhvr>
                                      <p:to>
                                        <p:strVal val="hidden"/>
                                      </p:to>
                                    </p:set>
                                  </p:childTnLst>
                                </p:cTn>
                              </p:par>
                              <p:par>
                                <p:cTn id="67" presetID="22" presetClass="entr" presetSubtype="8" fill="hold" grpId="0" nodeType="withEffect">
                                  <p:stCondLst>
                                    <p:cond delay="0"/>
                                  </p:stCondLst>
                                  <p:childTnLst>
                                    <p:set>
                                      <p:cBhvr>
                                        <p:cTn id="68" dur="1" fill="hold">
                                          <p:stCondLst>
                                            <p:cond delay="0"/>
                                          </p:stCondLst>
                                        </p:cTn>
                                        <p:tgtEl>
                                          <p:spTgt spid="271394"/>
                                        </p:tgtEl>
                                        <p:attrNameLst>
                                          <p:attrName>style.visibility</p:attrName>
                                        </p:attrNameLst>
                                      </p:cBhvr>
                                      <p:to>
                                        <p:strVal val="visible"/>
                                      </p:to>
                                    </p:set>
                                    <p:animEffect transition="in" filter="wipe(left)">
                                      <p:cBhvr>
                                        <p:cTn id="69" dur="2000"/>
                                        <p:tgtEl>
                                          <p:spTgt spid="271394"/>
                                        </p:tgtEl>
                                      </p:cBhvr>
                                    </p:animEffect>
                                  </p:childTnLst>
                                </p:cTn>
                              </p:par>
                            </p:childTnLst>
                          </p:cTn>
                        </p:par>
                        <p:par>
                          <p:cTn id="70" fill="hold">
                            <p:stCondLst>
                              <p:cond delay="4000"/>
                            </p:stCondLst>
                            <p:childTnLst>
                              <p:par>
                                <p:cTn id="71" presetID="22" presetClass="entr" presetSubtype="1" fill="hold" grpId="0" nodeType="afterEffect">
                                  <p:stCondLst>
                                    <p:cond delay="0"/>
                                  </p:stCondLst>
                                  <p:childTnLst>
                                    <p:set>
                                      <p:cBhvr>
                                        <p:cTn id="72" dur="1" fill="hold">
                                          <p:stCondLst>
                                            <p:cond delay="0"/>
                                          </p:stCondLst>
                                        </p:cTn>
                                        <p:tgtEl>
                                          <p:spTgt spid="271377"/>
                                        </p:tgtEl>
                                        <p:attrNameLst>
                                          <p:attrName>style.visibility</p:attrName>
                                        </p:attrNameLst>
                                      </p:cBhvr>
                                      <p:to>
                                        <p:strVal val="visible"/>
                                      </p:to>
                                    </p:set>
                                    <p:animEffect transition="in" filter="wipe(up)">
                                      <p:cBhvr>
                                        <p:cTn id="73" dur="1000"/>
                                        <p:tgtEl>
                                          <p:spTgt spid="271377"/>
                                        </p:tgtEl>
                                      </p:cBhvr>
                                    </p:animEffect>
                                  </p:childTnLst>
                                </p:cTn>
                              </p:par>
                            </p:childTnLst>
                          </p:cTn>
                        </p:par>
                        <p:par>
                          <p:cTn id="74" fill="hold">
                            <p:stCondLst>
                              <p:cond delay="5000"/>
                            </p:stCondLst>
                            <p:childTnLst>
                              <p:par>
                                <p:cTn id="75" presetID="22" presetClass="entr" presetSubtype="1" fill="hold" grpId="0" nodeType="afterEffect">
                                  <p:stCondLst>
                                    <p:cond delay="0"/>
                                  </p:stCondLst>
                                  <p:childTnLst>
                                    <p:set>
                                      <p:cBhvr>
                                        <p:cTn id="76" dur="1" fill="hold">
                                          <p:stCondLst>
                                            <p:cond delay="0"/>
                                          </p:stCondLst>
                                        </p:cTn>
                                        <p:tgtEl>
                                          <p:spTgt spid="271379"/>
                                        </p:tgtEl>
                                        <p:attrNameLst>
                                          <p:attrName>style.visibility</p:attrName>
                                        </p:attrNameLst>
                                      </p:cBhvr>
                                      <p:to>
                                        <p:strVal val="visible"/>
                                      </p:to>
                                    </p:set>
                                    <p:animEffect transition="in" filter="wipe(up)">
                                      <p:cBhvr>
                                        <p:cTn id="77" dur="1000"/>
                                        <p:tgtEl>
                                          <p:spTgt spid="271379"/>
                                        </p:tgtEl>
                                      </p:cBhvr>
                                    </p:animEffect>
                                  </p:childTnLst>
                                </p:cTn>
                              </p:par>
                            </p:childTnLst>
                          </p:cTn>
                        </p:par>
                      </p:childTnLst>
                    </p:cTn>
                  </p:par>
                  <p:par>
                    <p:cTn id="78" fill="hold">
                      <p:stCondLst>
                        <p:cond delay="indefinite"/>
                      </p:stCondLst>
                      <p:childTnLst>
                        <p:par>
                          <p:cTn id="79" fill="hold">
                            <p:stCondLst>
                              <p:cond delay="0"/>
                            </p:stCondLst>
                            <p:childTnLst>
                              <p:par>
                                <p:cTn id="80" presetID="1" presetClass="exit" presetSubtype="0" fill="hold" grpId="1" nodeType="clickEffect">
                                  <p:stCondLst>
                                    <p:cond delay="0"/>
                                  </p:stCondLst>
                                  <p:childTnLst>
                                    <p:set>
                                      <p:cBhvr>
                                        <p:cTn id="81" dur="1" fill="hold">
                                          <p:stCondLst>
                                            <p:cond delay="0"/>
                                          </p:stCondLst>
                                        </p:cTn>
                                        <p:tgtEl>
                                          <p:spTgt spid="271373"/>
                                        </p:tgtEl>
                                        <p:attrNameLst>
                                          <p:attrName>style.visibility</p:attrName>
                                        </p:attrNameLst>
                                      </p:cBhvr>
                                      <p:to>
                                        <p:strVal val="hidden"/>
                                      </p:to>
                                    </p:set>
                                  </p:childTnLst>
                                </p:cTn>
                              </p:par>
                            </p:childTnLst>
                          </p:cTn>
                        </p:par>
                        <p:par>
                          <p:cTn id="82" fill="hold">
                            <p:stCondLst>
                              <p:cond delay="0"/>
                            </p:stCondLst>
                            <p:childTnLst>
                              <p:par>
                                <p:cTn id="83" presetID="1" presetClass="exit" presetSubtype="0" fill="hold" grpId="1" nodeType="afterEffect">
                                  <p:stCondLst>
                                    <p:cond delay="0"/>
                                  </p:stCondLst>
                                  <p:childTnLst>
                                    <p:set>
                                      <p:cBhvr>
                                        <p:cTn id="84" dur="1" fill="hold">
                                          <p:stCondLst>
                                            <p:cond delay="0"/>
                                          </p:stCondLst>
                                        </p:cTn>
                                        <p:tgtEl>
                                          <p:spTgt spid="271380"/>
                                        </p:tgtEl>
                                        <p:attrNameLst>
                                          <p:attrName>style.visibility</p:attrName>
                                        </p:attrNameLst>
                                      </p:cBhvr>
                                      <p:to>
                                        <p:strVal val="hidden"/>
                                      </p:to>
                                    </p:set>
                                  </p:childTnLst>
                                </p:cTn>
                              </p:par>
                              <p:par>
                                <p:cTn id="85" presetID="1" presetClass="exit" presetSubtype="0" fill="hold" grpId="1" nodeType="withEffect">
                                  <p:stCondLst>
                                    <p:cond delay="0"/>
                                  </p:stCondLst>
                                  <p:childTnLst>
                                    <p:set>
                                      <p:cBhvr>
                                        <p:cTn id="86" dur="1" fill="hold">
                                          <p:stCondLst>
                                            <p:cond delay="0"/>
                                          </p:stCondLst>
                                        </p:cTn>
                                        <p:tgtEl>
                                          <p:spTgt spid="271394"/>
                                        </p:tgtEl>
                                        <p:attrNameLst>
                                          <p:attrName>style.visibility</p:attrName>
                                        </p:attrNameLst>
                                      </p:cBhvr>
                                      <p:to>
                                        <p:strVal val="hidden"/>
                                      </p:to>
                                    </p:set>
                                  </p:childTnLst>
                                </p:cTn>
                              </p:par>
                            </p:childTnLst>
                          </p:cTn>
                        </p:par>
                        <p:par>
                          <p:cTn id="87" fill="hold">
                            <p:stCondLst>
                              <p:cond delay="0"/>
                            </p:stCondLst>
                            <p:childTnLst>
                              <p:par>
                                <p:cTn id="88" presetID="22" presetClass="entr" presetSubtype="8" fill="hold" grpId="0" nodeType="afterEffect">
                                  <p:stCondLst>
                                    <p:cond delay="0"/>
                                  </p:stCondLst>
                                  <p:childTnLst>
                                    <p:set>
                                      <p:cBhvr>
                                        <p:cTn id="89" dur="1" fill="hold">
                                          <p:stCondLst>
                                            <p:cond delay="0"/>
                                          </p:stCondLst>
                                        </p:cTn>
                                        <p:tgtEl>
                                          <p:spTgt spid="271384"/>
                                        </p:tgtEl>
                                        <p:attrNameLst>
                                          <p:attrName>style.visibility</p:attrName>
                                        </p:attrNameLst>
                                      </p:cBhvr>
                                      <p:to>
                                        <p:strVal val="visible"/>
                                      </p:to>
                                    </p:set>
                                    <p:animEffect transition="in" filter="wipe(left)">
                                      <p:cBhvr>
                                        <p:cTn id="90" dur="1000"/>
                                        <p:tgtEl>
                                          <p:spTgt spid="271384"/>
                                        </p:tgtEl>
                                      </p:cBhvr>
                                    </p:animEffect>
                                  </p:childTnLst>
                                </p:cTn>
                              </p:par>
                            </p:childTnLst>
                          </p:cTn>
                        </p:par>
                        <p:par>
                          <p:cTn id="91" fill="hold">
                            <p:stCondLst>
                              <p:cond delay="1000"/>
                            </p:stCondLst>
                            <p:childTnLst>
                              <p:par>
                                <p:cTn id="92" presetID="22" presetClass="entr" presetSubtype="1" fill="hold" grpId="0" nodeType="afterEffect">
                                  <p:stCondLst>
                                    <p:cond delay="0"/>
                                  </p:stCondLst>
                                  <p:childTnLst>
                                    <p:set>
                                      <p:cBhvr>
                                        <p:cTn id="93" dur="1" fill="hold">
                                          <p:stCondLst>
                                            <p:cond delay="0"/>
                                          </p:stCondLst>
                                        </p:cTn>
                                        <p:tgtEl>
                                          <p:spTgt spid="271385"/>
                                        </p:tgtEl>
                                        <p:attrNameLst>
                                          <p:attrName>style.visibility</p:attrName>
                                        </p:attrNameLst>
                                      </p:cBhvr>
                                      <p:to>
                                        <p:strVal val="visible"/>
                                      </p:to>
                                    </p:set>
                                    <p:animEffect transition="in" filter="wipe(up)">
                                      <p:cBhvr>
                                        <p:cTn id="94" dur="1000"/>
                                        <p:tgtEl>
                                          <p:spTgt spid="271385"/>
                                        </p:tgtEl>
                                      </p:cBhvr>
                                    </p:animEffect>
                                  </p:childTnLst>
                                </p:cTn>
                              </p:par>
                            </p:childTnLst>
                          </p:cTn>
                        </p:par>
                        <p:par>
                          <p:cTn id="95" fill="hold">
                            <p:stCondLst>
                              <p:cond delay="2000"/>
                            </p:stCondLst>
                            <p:childTnLst>
                              <p:par>
                                <p:cTn id="96" presetID="22" presetClass="entr" presetSubtype="8" fill="hold" grpId="0" nodeType="afterEffect">
                                  <p:stCondLst>
                                    <p:cond delay="0"/>
                                  </p:stCondLst>
                                  <p:childTnLst>
                                    <p:set>
                                      <p:cBhvr>
                                        <p:cTn id="97" dur="1" fill="hold">
                                          <p:stCondLst>
                                            <p:cond delay="0"/>
                                          </p:stCondLst>
                                        </p:cTn>
                                        <p:tgtEl>
                                          <p:spTgt spid="271383"/>
                                        </p:tgtEl>
                                        <p:attrNameLst>
                                          <p:attrName>style.visibility</p:attrName>
                                        </p:attrNameLst>
                                      </p:cBhvr>
                                      <p:to>
                                        <p:strVal val="visible"/>
                                      </p:to>
                                    </p:set>
                                    <p:animEffect transition="in" filter="wipe(left)">
                                      <p:cBhvr>
                                        <p:cTn id="98" dur="1000"/>
                                        <p:tgtEl>
                                          <p:spTgt spid="271383"/>
                                        </p:tgtEl>
                                      </p:cBhvr>
                                    </p:animEffect>
                                  </p:childTnLst>
                                </p:cTn>
                              </p:par>
                              <p:par>
                                <p:cTn id="99" presetID="22" presetClass="exit" presetSubtype="4" fill="hold" grpId="1" nodeType="withEffect">
                                  <p:stCondLst>
                                    <p:cond delay="0"/>
                                  </p:stCondLst>
                                  <p:childTnLst>
                                    <p:animEffect transition="out" filter="wipe(down)">
                                      <p:cBhvr>
                                        <p:cTn id="100" dur="500"/>
                                        <p:tgtEl>
                                          <p:spTgt spid="271379"/>
                                        </p:tgtEl>
                                      </p:cBhvr>
                                    </p:animEffect>
                                    <p:set>
                                      <p:cBhvr>
                                        <p:cTn id="101" dur="1" fill="hold">
                                          <p:stCondLst>
                                            <p:cond delay="499"/>
                                          </p:stCondLst>
                                        </p:cTn>
                                        <p:tgtEl>
                                          <p:spTgt spid="271379"/>
                                        </p:tgtEl>
                                        <p:attrNameLst>
                                          <p:attrName>style.visibility</p:attrName>
                                        </p:attrNameLst>
                                      </p:cBhvr>
                                      <p:to>
                                        <p:strVal val="hidden"/>
                                      </p:to>
                                    </p:set>
                                  </p:childTnLst>
                                </p:cTn>
                              </p:par>
                            </p:childTnLst>
                          </p:cTn>
                        </p:par>
                        <p:par>
                          <p:cTn id="102" fill="hold">
                            <p:stCondLst>
                              <p:cond delay="3000"/>
                            </p:stCondLst>
                            <p:childTnLst>
                              <p:par>
                                <p:cTn id="103" presetID="22" presetClass="entr" presetSubtype="1" fill="hold" grpId="0" nodeType="afterEffect">
                                  <p:stCondLst>
                                    <p:cond delay="0"/>
                                  </p:stCondLst>
                                  <p:childTnLst>
                                    <p:set>
                                      <p:cBhvr>
                                        <p:cTn id="104" dur="1" fill="hold">
                                          <p:stCondLst>
                                            <p:cond delay="0"/>
                                          </p:stCondLst>
                                        </p:cTn>
                                        <p:tgtEl>
                                          <p:spTgt spid="271381"/>
                                        </p:tgtEl>
                                        <p:attrNameLst>
                                          <p:attrName>style.visibility</p:attrName>
                                        </p:attrNameLst>
                                      </p:cBhvr>
                                      <p:to>
                                        <p:strVal val="visible"/>
                                      </p:to>
                                    </p:set>
                                    <p:animEffect transition="in" filter="wipe(up)">
                                      <p:cBhvr>
                                        <p:cTn id="105" dur="1000"/>
                                        <p:tgtEl>
                                          <p:spTgt spid="271381"/>
                                        </p:tgtEl>
                                      </p:cBhvr>
                                    </p:animEffect>
                                  </p:childTnLst>
                                </p:cTn>
                              </p:par>
                              <p:par>
                                <p:cTn id="106" presetID="22" presetClass="entr" presetSubtype="1" fill="hold" grpId="0" nodeType="withEffect">
                                  <p:stCondLst>
                                    <p:cond delay="0"/>
                                  </p:stCondLst>
                                  <p:childTnLst>
                                    <p:set>
                                      <p:cBhvr>
                                        <p:cTn id="107" dur="1" fill="hold">
                                          <p:stCondLst>
                                            <p:cond delay="0"/>
                                          </p:stCondLst>
                                        </p:cTn>
                                        <p:tgtEl>
                                          <p:spTgt spid="271382"/>
                                        </p:tgtEl>
                                        <p:attrNameLst>
                                          <p:attrName>style.visibility</p:attrName>
                                        </p:attrNameLst>
                                      </p:cBhvr>
                                      <p:to>
                                        <p:strVal val="visible"/>
                                      </p:to>
                                    </p:set>
                                    <p:animEffect transition="in" filter="wipe(up)">
                                      <p:cBhvr>
                                        <p:cTn id="108" dur="1000"/>
                                        <p:tgtEl>
                                          <p:spTgt spid="271382"/>
                                        </p:tgtEl>
                                      </p:cBhvr>
                                    </p:animEffect>
                                  </p:childTnLst>
                                </p:cTn>
                              </p:par>
                            </p:childTnLst>
                          </p:cTn>
                        </p:par>
                        <p:par>
                          <p:cTn id="109" fill="hold">
                            <p:stCondLst>
                              <p:cond delay="4000"/>
                            </p:stCondLst>
                            <p:childTnLst>
                              <p:par>
                                <p:cTn id="110" presetID="22" presetClass="entr" presetSubtype="8" fill="hold" grpId="0" nodeType="afterEffect">
                                  <p:stCondLst>
                                    <p:cond delay="0"/>
                                  </p:stCondLst>
                                  <p:childTnLst>
                                    <p:set>
                                      <p:cBhvr>
                                        <p:cTn id="111" dur="1" fill="hold">
                                          <p:stCondLst>
                                            <p:cond delay="0"/>
                                          </p:stCondLst>
                                        </p:cTn>
                                        <p:tgtEl>
                                          <p:spTgt spid="271387"/>
                                        </p:tgtEl>
                                        <p:attrNameLst>
                                          <p:attrName>style.visibility</p:attrName>
                                        </p:attrNameLst>
                                      </p:cBhvr>
                                      <p:to>
                                        <p:strVal val="visible"/>
                                      </p:to>
                                    </p:set>
                                    <p:animEffect transition="in" filter="wipe(left)">
                                      <p:cBhvr>
                                        <p:cTn id="112" dur="1000"/>
                                        <p:tgtEl>
                                          <p:spTgt spid="271387"/>
                                        </p:tgtEl>
                                      </p:cBhvr>
                                    </p:animEffect>
                                  </p:childTnLst>
                                </p:cTn>
                              </p:par>
                              <p:par>
                                <p:cTn id="113" presetID="22" presetClass="entr" presetSubtype="8" fill="hold" grpId="0" nodeType="withEffect">
                                  <p:stCondLst>
                                    <p:cond delay="0"/>
                                  </p:stCondLst>
                                  <p:childTnLst>
                                    <p:set>
                                      <p:cBhvr>
                                        <p:cTn id="114" dur="1" fill="hold">
                                          <p:stCondLst>
                                            <p:cond delay="0"/>
                                          </p:stCondLst>
                                        </p:cTn>
                                        <p:tgtEl>
                                          <p:spTgt spid="271388"/>
                                        </p:tgtEl>
                                        <p:attrNameLst>
                                          <p:attrName>style.visibility</p:attrName>
                                        </p:attrNameLst>
                                      </p:cBhvr>
                                      <p:to>
                                        <p:strVal val="visible"/>
                                      </p:to>
                                    </p:set>
                                    <p:animEffect transition="in" filter="wipe(left)">
                                      <p:cBhvr>
                                        <p:cTn id="115" dur="1000"/>
                                        <p:tgtEl>
                                          <p:spTgt spid="271388"/>
                                        </p:tgtEl>
                                      </p:cBhvr>
                                    </p:animEffect>
                                  </p:childTnLst>
                                </p:cTn>
                              </p:par>
                            </p:childTnLst>
                          </p:cTn>
                        </p:par>
                      </p:childTnLst>
                    </p:cTn>
                  </p:par>
                  <p:par>
                    <p:cTn id="116" fill="hold">
                      <p:stCondLst>
                        <p:cond delay="indefinite"/>
                      </p:stCondLst>
                      <p:childTnLst>
                        <p:par>
                          <p:cTn id="117" fill="hold">
                            <p:stCondLst>
                              <p:cond delay="0"/>
                            </p:stCondLst>
                            <p:childTnLst>
                              <p:par>
                                <p:cTn id="118" presetID="1" presetClass="exit" presetSubtype="0" fill="hold" grpId="1" nodeType="clickEffect">
                                  <p:stCondLst>
                                    <p:cond delay="0"/>
                                  </p:stCondLst>
                                  <p:childTnLst>
                                    <p:set>
                                      <p:cBhvr>
                                        <p:cTn id="119" dur="1" fill="hold">
                                          <p:stCondLst>
                                            <p:cond delay="0"/>
                                          </p:stCondLst>
                                        </p:cTn>
                                        <p:tgtEl>
                                          <p:spTgt spid="271384"/>
                                        </p:tgtEl>
                                        <p:attrNameLst>
                                          <p:attrName>style.visibility</p:attrName>
                                        </p:attrNameLst>
                                      </p:cBhvr>
                                      <p:to>
                                        <p:strVal val="hidden"/>
                                      </p:to>
                                    </p:set>
                                  </p:childTnLst>
                                </p:cTn>
                              </p:par>
                              <p:par>
                                <p:cTn id="120" presetID="1" presetClass="exit" presetSubtype="0" fill="hold" grpId="1" nodeType="withEffect">
                                  <p:stCondLst>
                                    <p:cond delay="0"/>
                                  </p:stCondLst>
                                  <p:childTnLst>
                                    <p:set>
                                      <p:cBhvr>
                                        <p:cTn id="121" dur="1" fill="hold">
                                          <p:stCondLst>
                                            <p:cond delay="0"/>
                                          </p:stCondLst>
                                        </p:cTn>
                                        <p:tgtEl>
                                          <p:spTgt spid="271385"/>
                                        </p:tgtEl>
                                        <p:attrNameLst>
                                          <p:attrName>style.visibility</p:attrName>
                                        </p:attrNameLst>
                                      </p:cBhvr>
                                      <p:to>
                                        <p:strVal val="hidden"/>
                                      </p:to>
                                    </p:set>
                                  </p:childTnLst>
                                </p:cTn>
                              </p:par>
                            </p:childTnLst>
                          </p:cTn>
                        </p:par>
                        <p:par>
                          <p:cTn id="122" fill="hold">
                            <p:stCondLst>
                              <p:cond delay="0"/>
                            </p:stCondLst>
                            <p:childTnLst>
                              <p:par>
                                <p:cTn id="123" presetID="22" presetClass="entr" presetSubtype="8" fill="hold" grpId="0" nodeType="afterEffect">
                                  <p:stCondLst>
                                    <p:cond delay="0"/>
                                  </p:stCondLst>
                                  <p:childTnLst>
                                    <p:set>
                                      <p:cBhvr>
                                        <p:cTn id="124" dur="1" fill="hold">
                                          <p:stCondLst>
                                            <p:cond delay="0"/>
                                          </p:stCondLst>
                                        </p:cTn>
                                        <p:tgtEl>
                                          <p:spTgt spid="271389"/>
                                        </p:tgtEl>
                                        <p:attrNameLst>
                                          <p:attrName>style.visibility</p:attrName>
                                        </p:attrNameLst>
                                      </p:cBhvr>
                                      <p:to>
                                        <p:strVal val="visible"/>
                                      </p:to>
                                    </p:set>
                                    <p:animEffect transition="in" filter="wipe(left)">
                                      <p:cBhvr>
                                        <p:cTn id="125" dur="1000"/>
                                        <p:tgtEl>
                                          <p:spTgt spid="271389"/>
                                        </p:tgtEl>
                                      </p:cBhvr>
                                    </p:animEffect>
                                  </p:childTnLst>
                                </p:cTn>
                              </p:par>
                              <p:par>
                                <p:cTn id="126" presetID="22" presetClass="exit" presetSubtype="1" fill="hold" grpId="1" nodeType="withEffect">
                                  <p:stCondLst>
                                    <p:cond delay="0"/>
                                  </p:stCondLst>
                                  <p:childTnLst>
                                    <p:animEffect transition="out" filter="wipe(up)">
                                      <p:cBhvr>
                                        <p:cTn id="127" dur="1000"/>
                                        <p:tgtEl>
                                          <p:spTgt spid="271368"/>
                                        </p:tgtEl>
                                      </p:cBhvr>
                                    </p:animEffect>
                                    <p:set>
                                      <p:cBhvr>
                                        <p:cTn id="128" dur="1" fill="hold">
                                          <p:stCondLst>
                                            <p:cond delay="999"/>
                                          </p:stCondLst>
                                        </p:cTn>
                                        <p:tgtEl>
                                          <p:spTgt spid="271368"/>
                                        </p:tgtEl>
                                        <p:attrNameLst>
                                          <p:attrName>style.visibility</p:attrName>
                                        </p:attrNameLst>
                                      </p:cBhvr>
                                      <p:to>
                                        <p:strVal val="hidden"/>
                                      </p:to>
                                    </p:set>
                                  </p:childTnLst>
                                </p:cTn>
                              </p:par>
                            </p:childTnLst>
                          </p:cTn>
                        </p:par>
                        <p:par>
                          <p:cTn id="129" fill="hold">
                            <p:stCondLst>
                              <p:cond delay="1000"/>
                            </p:stCondLst>
                            <p:childTnLst>
                              <p:par>
                                <p:cTn id="130" presetID="22" presetClass="entr" presetSubtype="1" fill="hold" grpId="0" nodeType="afterEffect">
                                  <p:stCondLst>
                                    <p:cond delay="0"/>
                                  </p:stCondLst>
                                  <p:childTnLst>
                                    <p:set>
                                      <p:cBhvr>
                                        <p:cTn id="131" dur="1" fill="hold">
                                          <p:stCondLst>
                                            <p:cond delay="0"/>
                                          </p:stCondLst>
                                        </p:cTn>
                                        <p:tgtEl>
                                          <p:spTgt spid="271393"/>
                                        </p:tgtEl>
                                        <p:attrNameLst>
                                          <p:attrName>style.visibility</p:attrName>
                                        </p:attrNameLst>
                                      </p:cBhvr>
                                      <p:to>
                                        <p:strVal val="visible"/>
                                      </p:to>
                                    </p:set>
                                    <p:animEffect transition="in" filter="wipe(up)">
                                      <p:cBhvr>
                                        <p:cTn id="132" dur="1000"/>
                                        <p:tgtEl>
                                          <p:spTgt spid="271393"/>
                                        </p:tgtEl>
                                      </p:cBhvr>
                                    </p:animEffect>
                                  </p:childTnLst>
                                </p:cTn>
                              </p:par>
                            </p:childTnLst>
                          </p:cTn>
                        </p:par>
                        <p:par>
                          <p:cTn id="133" fill="hold">
                            <p:stCondLst>
                              <p:cond delay="2000"/>
                            </p:stCondLst>
                            <p:childTnLst>
                              <p:par>
                                <p:cTn id="134" presetID="22" presetClass="entr" presetSubtype="8" fill="hold" grpId="0" nodeType="afterEffect">
                                  <p:stCondLst>
                                    <p:cond delay="0"/>
                                  </p:stCondLst>
                                  <p:childTnLst>
                                    <p:set>
                                      <p:cBhvr>
                                        <p:cTn id="135" dur="1" fill="hold">
                                          <p:stCondLst>
                                            <p:cond delay="0"/>
                                          </p:stCondLst>
                                        </p:cTn>
                                        <p:tgtEl>
                                          <p:spTgt spid="271391"/>
                                        </p:tgtEl>
                                        <p:attrNameLst>
                                          <p:attrName>style.visibility</p:attrName>
                                        </p:attrNameLst>
                                      </p:cBhvr>
                                      <p:to>
                                        <p:strVal val="visible"/>
                                      </p:to>
                                    </p:set>
                                    <p:animEffect transition="in" filter="wipe(left)">
                                      <p:cBhvr>
                                        <p:cTn id="136" dur="1000"/>
                                        <p:tgtEl>
                                          <p:spTgt spid="271391"/>
                                        </p:tgtEl>
                                      </p:cBhvr>
                                    </p:animEffect>
                                  </p:childTnLst>
                                </p:cTn>
                              </p:par>
                            </p:childTnLst>
                          </p:cTn>
                        </p:par>
                        <p:par>
                          <p:cTn id="137" fill="hold">
                            <p:stCondLst>
                              <p:cond delay="3000"/>
                            </p:stCondLst>
                            <p:childTnLst>
                              <p:par>
                                <p:cTn id="138" presetID="22" presetClass="entr" presetSubtype="1" fill="hold" grpId="0" nodeType="afterEffect">
                                  <p:stCondLst>
                                    <p:cond delay="0"/>
                                  </p:stCondLst>
                                  <p:childTnLst>
                                    <p:set>
                                      <p:cBhvr>
                                        <p:cTn id="139" dur="1" fill="hold">
                                          <p:stCondLst>
                                            <p:cond delay="0"/>
                                          </p:stCondLst>
                                        </p:cTn>
                                        <p:tgtEl>
                                          <p:spTgt spid="271390"/>
                                        </p:tgtEl>
                                        <p:attrNameLst>
                                          <p:attrName>style.visibility</p:attrName>
                                        </p:attrNameLst>
                                      </p:cBhvr>
                                      <p:to>
                                        <p:strVal val="visible"/>
                                      </p:to>
                                    </p:set>
                                    <p:animEffect transition="in" filter="wipe(up)">
                                      <p:cBhvr>
                                        <p:cTn id="140" dur="1000"/>
                                        <p:tgtEl>
                                          <p:spTgt spid="271390"/>
                                        </p:tgtEl>
                                      </p:cBhvr>
                                    </p:animEffect>
                                  </p:childTnLst>
                                </p:cTn>
                              </p:par>
                            </p:childTnLst>
                          </p:cTn>
                        </p:par>
                        <p:par>
                          <p:cTn id="141" fill="hold">
                            <p:stCondLst>
                              <p:cond delay="4000"/>
                            </p:stCondLst>
                            <p:childTnLst>
                              <p:par>
                                <p:cTn id="142" presetID="22" presetClass="entr" presetSubtype="8" fill="hold" grpId="0" nodeType="afterEffect">
                                  <p:stCondLst>
                                    <p:cond delay="0"/>
                                  </p:stCondLst>
                                  <p:childTnLst>
                                    <p:set>
                                      <p:cBhvr>
                                        <p:cTn id="143" dur="1" fill="hold">
                                          <p:stCondLst>
                                            <p:cond delay="0"/>
                                          </p:stCondLst>
                                        </p:cTn>
                                        <p:tgtEl>
                                          <p:spTgt spid="271392"/>
                                        </p:tgtEl>
                                        <p:attrNameLst>
                                          <p:attrName>style.visibility</p:attrName>
                                        </p:attrNameLst>
                                      </p:cBhvr>
                                      <p:to>
                                        <p:strVal val="visible"/>
                                      </p:to>
                                    </p:set>
                                    <p:animEffect transition="in" filter="wipe(left)">
                                      <p:cBhvr>
                                        <p:cTn id="144" dur="1000"/>
                                        <p:tgtEl>
                                          <p:spTgt spid="2713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1364" grpId="0" animBg="1"/>
      <p:bldP spid="271365" grpId="0" animBg="1"/>
      <p:bldP spid="271366" grpId="0" animBg="1"/>
      <p:bldP spid="271367" grpId="0" animBg="1"/>
      <p:bldP spid="271367" grpId="1" animBg="1"/>
      <p:bldP spid="271368" grpId="0" animBg="1"/>
      <p:bldP spid="271368" grpId="1" animBg="1"/>
      <p:bldP spid="271370" grpId="0" animBg="1"/>
      <p:bldP spid="271370" grpId="1" animBg="1"/>
      <p:bldP spid="271372" grpId="0" animBg="1"/>
      <p:bldP spid="271372" grpId="1" animBg="1"/>
      <p:bldP spid="271373" grpId="0" animBg="1"/>
      <p:bldP spid="271373" grpId="1" animBg="1"/>
      <p:bldP spid="271375" grpId="0" animBg="1"/>
      <p:bldP spid="271376" grpId="0" animBg="1"/>
      <p:bldP spid="271376" grpId="1" animBg="1"/>
      <p:bldP spid="271377" grpId="0" animBg="1"/>
      <p:bldP spid="271379" grpId="0" animBg="1"/>
      <p:bldP spid="271379" grpId="1" animBg="1"/>
      <p:bldP spid="271380" grpId="0" animBg="1"/>
      <p:bldP spid="271380" grpId="1" animBg="1"/>
      <p:bldP spid="271381" grpId="0" animBg="1"/>
      <p:bldP spid="271382" grpId="0" animBg="1"/>
      <p:bldP spid="271383" grpId="0" animBg="1"/>
      <p:bldP spid="271384" grpId="0" animBg="1"/>
      <p:bldP spid="271384" grpId="1" animBg="1"/>
      <p:bldP spid="271385" grpId="0" animBg="1"/>
      <p:bldP spid="271385" grpId="1" animBg="1"/>
      <p:bldP spid="271387" grpId="0" animBg="1"/>
      <p:bldP spid="271388" grpId="0" animBg="1"/>
      <p:bldP spid="271389" grpId="0" animBg="1"/>
      <p:bldP spid="271390" grpId="0" animBg="1"/>
      <p:bldP spid="271391" grpId="0" animBg="1"/>
      <p:bldP spid="271392" grpId="0" animBg="1"/>
      <p:bldP spid="271393" grpId="0" animBg="1"/>
      <p:bldP spid="271394" grpId="0" animBg="1"/>
      <p:bldP spid="271394" grpId="1" animBg="1"/>
      <p:bldP spid="34" grpId="0" animBg="1"/>
      <p:bldP spid="34" grpId="1"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1000125" y="274638"/>
            <a:ext cx="7215188" cy="1143000"/>
          </a:xfrm>
        </p:spPr>
        <p:txBody>
          <a:bodyPr/>
          <a:lstStyle/>
          <a:p>
            <a:pPr eaLnBrk="1" hangingPunct="1"/>
            <a:r>
              <a:rPr lang="zh-CN" altLang="en-US" smtClean="0"/>
              <a:t>遍历二叉树示例</a:t>
            </a:r>
          </a:p>
        </p:txBody>
      </p:sp>
      <p:sp>
        <p:nvSpPr>
          <p:cNvPr id="64515" name="Rectangle 3"/>
          <p:cNvSpPr>
            <a:spLocks noGrp="1" noChangeArrowheads="1"/>
          </p:cNvSpPr>
          <p:nvPr>
            <p:ph idx="1"/>
          </p:nvPr>
        </p:nvSpPr>
        <p:spPr>
          <a:xfrm>
            <a:off x="1000125" y="1600200"/>
            <a:ext cx="7215188" cy="4525963"/>
          </a:xfrm>
        </p:spPr>
        <p:txBody>
          <a:bodyPr/>
          <a:lstStyle/>
          <a:p>
            <a:pPr marL="979488" eaLnBrk="1" hangingPunct="1">
              <a:lnSpc>
                <a:spcPct val="100000"/>
              </a:lnSpc>
              <a:spcBef>
                <a:spcPts val="300"/>
              </a:spcBef>
              <a:buFont typeface="Wingdings" pitchFamily="2" charset="2"/>
              <a:buNone/>
            </a:pPr>
            <a:r>
              <a:rPr lang="en-US" altLang="zh-CN" sz="2000" smtClean="0">
                <a:solidFill>
                  <a:srgbClr val="006600"/>
                </a:solidFill>
              </a:rPr>
              <a:t>①</a:t>
            </a:r>
            <a:r>
              <a:rPr lang="zh-CN" altLang="en-US" sz="2000" smtClean="0"/>
              <a:t>由先序序列</a:t>
            </a:r>
            <a:r>
              <a:rPr lang="en-US" altLang="zh-CN" sz="2000" smtClean="0">
                <a:solidFill>
                  <a:srgbClr val="0000FF"/>
                </a:solidFill>
              </a:rPr>
              <a:t>A</a:t>
            </a:r>
            <a:r>
              <a:rPr lang="en-US" altLang="zh-CN" sz="2000" smtClean="0"/>
              <a:t>BDFGCEH </a:t>
            </a:r>
            <a:r>
              <a:rPr lang="en-US" altLang="zh-CN" sz="2000" smtClean="0">
                <a:solidFill>
                  <a:srgbClr val="006600"/>
                </a:solidFill>
              </a:rPr>
              <a:t>=&gt; </a:t>
            </a:r>
            <a:r>
              <a:rPr lang="zh-CN" altLang="en-US" sz="2000" smtClean="0"/>
              <a:t>根结点为</a:t>
            </a:r>
            <a:r>
              <a:rPr lang="en-US" altLang="zh-CN" sz="2000" smtClean="0"/>
              <a:t>A</a:t>
            </a:r>
          </a:p>
          <a:p>
            <a:pPr marL="979488" eaLnBrk="1" hangingPunct="1">
              <a:lnSpc>
                <a:spcPct val="100000"/>
              </a:lnSpc>
              <a:spcBef>
                <a:spcPts val="300"/>
              </a:spcBef>
              <a:buFont typeface="Wingdings" pitchFamily="2" charset="2"/>
              <a:buNone/>
            </a:pPr>
            <a:r>
              <a:rPr lang="en-US" altLang="zh-CN" sz="2000" smtClean="0"/>
              <a:t>	</a:t>
            </a:r>
            <a:r>
              <a:rPr lang="zh-CN" altLang="en-US" sz="2000" smtClean="0"/>
              <a:t>由中序序列</a:t>
            </a:r>
            <a:r>
              <a:rPr lang="en-US" altLang="zh-CN" sz="2000" smtClean="0"/>
              <a:t>BFDG</a:t>
            </a:r>
            <a:r>
              <a:rPr lang="en-US" altLang="zh-CN" sz="2000" smtClean="0">
                <a:solidFill>
                  <a:srgbClr val="0000FF"/>
                </a:solidFill>
              </a:rPr>
              <a:t>A</a:t>
            </a:r>
            <a:r>
              <a:rPr lang="en-US" altLang="zh-CN" sz="2000" smtClean="0"/>
              <a:t>CEH</a:t>
            </a:r>
          </a:p>
          <a:p>
            <a:pPr marL="979488" eaLnBrk="1" hangingPunct="1">
              <a:lnSpc>
                <a:spcPct val="100000"/>
              </a:lnSpc>
              <a:spcBef>
                <a:spcPts val="300"/>
              </a:spcBef>
              <a:buFont typeface="Wingdings" pitchFamily="2" charset="2"/>
              <a:buNone/>
            </a:pPr>
            <a:r>
              <a:rPr lang="en-US" altLang="zh-CN" sz="2000" smtClean="0"/>
              <a:t>	</a:t>
            </a:r>
            <a:r>
              <a:rPr lang="en-US" altLang="zh-CN" sz="2000" smtClean="0">
                <a:solidFill>
                  <a:srgbClr val="006600"/>
                </a:solidFill>
              </a:rPr>
              <a:t>=&gt;</a:t>
            </a:r>
            <a:r>
              <a:rPr lang="en-US" altLang="zh-CN" sz="2000" smtClean="0"/>
              <a:t>BFDG</a:t>
            </a:r>
            <a:r>
              <a:rPr lang="zh-CN" altLang="en-US" sz="2000" smtClean="0"/>
              <a:t>为左子树结点，</a:t>
            </a:r>
            <a:r>
              <a:rPr lang="en-US" altLang="zh-CN" sz="2000" smtClean="0"/>
              <a:t>CEH</a:t>
            </a:r>
            <a:r>
              <a:rPr lang="zh-CN" altLang="en-US" sz="2000" smtClean="0"/>
              <a:t>为右子树结点</a:t>
            </a:r>
          </a:p>
          <a:p>
            <a:pPr marL="979488" eaLnBrk="1" hangingPunct="1">
              <a:lnSpc>
                <a:spcPct val="100000"/>
              </a:lnSpc>
              <a:spcBef>
                <a:spcPts val="300"/>
              </a:spcBef>
              <a:buFont typeface="Wingdings" pitchFamily="2" charset="2"/>
              <a:buNone/>
            </a:pPr>
            <a:r>
              <a:rPr lang="zh-CN" altLang="en-US" sz="2000" smtClean="0">
                <a:solidFill>
                  <a:srgbClr val="006600"/>
                </a:solidFill>
              </a:rPr>
              <a:t>②</a:t>
            </a:r>
            <a:r>
              <a:rPr lang="zh-CN" altLang="en-US" sz="2000" smtClean="0"/>
              <a:t>由先序序列</a:t>
            </a:r>
            <a:r>
              <a:rPr lang="en-US" altLang="zh-CN" sz="2000" smtClean="0"/>
              <a:t>BDFG </a:t>
            </a:r>
            <a:r>
              <a:rPr lang="en-US" altLang="zh-CN" sz="2000" smtClean="0">
                <a:solidFill>
                  <a:srgbClr val="006600"/>
                </a:solidFill>
              </a:rPr>
              <a:t>=&gt;</a:t>
            </a:r>
            <a:r>
              <a:rPr lang="en-US" altLang="zh-CN" sz="2000" smtClean="0"/>
              <a:t> </a:t>
            </a:r>
            <a:r>
              <a:rPr lang="zh-CN" altLang="en-US" sz="2000" smtClean="0"/>
              <a:t>根结点为</a:t>
            </a:r>
            <a:r>
              <a:rPr lang="en-US" altLang="zh-CN" sz="2000" smtClean="0"/>
              <a:t>B</a:t>
            </a:r>
          </a:p>
          <a:p>
            <a:pPr marL="979488" eaLnBrk="1" hangingPunct="1">
              <a:lnSpc>
                <a:spcPct val="100000"/>
              </a:lnSpc>
              <a:spcBef>
                <a:spcPts val="300"/>
              </a:spcBef>
              <a:buFont typeface="Wingdings" pitchFamily="2" charset="2"/>
              <a:buNone/>
            </a:pPr>
            <a:r>
              <a:rPr lang="en-US" altLang="zh-CN" sz="2000" smtClean="0"/>
              <a:t>	</a:t>
            </a:r>
            <a:r>
              <a:rPr lang="zh-CN" altLang="en-US" sz="2000" smtClean="0"/>
              <a:t>由中序序列</a:t>
            </a:r>
            <a:r>
              <a:rPr lang="en-US" altLang="zh-CN" sz="2000" smtClean="0"/>
              <a:t>BFDG </a:t>
            </a:r>
            <a:r>
              <a:rPr lang="en-US" altLang="zh-CN" sz="2000" smtClean="0">
                <a:solidFill>
                  <a:srgbClr val="006600"/>
                </a:solidFill>
              </a:rPr>
              <a:t>=&gt;</a:t>
            </a:r>
            <a:r>
              <a:rPr lang="en-US" altLang="zh-CN" sz="2000" smtClean="0"/>
              <a:t> FDG</a:t>
            </a:r>
            <a:r>
              <a:rPr lang="zh-CN" altLang="en-US" sz="2000" smtClean="0"/>
              <a:t>为右子树结点</a:t>
            </a:r>
          </a:p>
          <a:p>
            <a:pPr marL="979488" eaLnBrk="1" hangingPunct="1">
              <a:lnSpc>
                <a:spcPct val="100000"/>
              </a:lnSpc>
              <a:spcBef>
                <a:spcPts val="300"/>
              </a:spcBef>
              <a:buFont typeface="Wingdings" pitchFamily="2" charset="2"/>
              <a:buNone/>
            </a:pPr>
            <a:r>
              <a:rPr lang="zh-CN" altLang="en-US" sz="2000" smtClean="0"/>
              <a:t>	由先序序列</a:t>
            </a:r>
            <a:r>
              <a:rPr lang="en-US" altLang="zh-CN" sz="2000" smtClean="0"/>
              <a:t>CEH </a:t>
            </a:r>
            <a:r>
              <a:rPr lang="en-US" altLang="zh-CN" sz="2000" smtClean="0">
                <a:solidFill>
                  <a:srgbClr val="006600"/>
                </a:solidFill>
              </a:rPr>
              <a:t>=&gt;</a:t>
            </a:r>
            <a:r>
              <a:rPr lang="en-US" altLang="zh-CN" sz="2000" smtClean="0"/>
              <a:t> </a:t>
            </a:r>
            <a:r>
              <a:rPr lang="zh-CN" altLang="en-US" sz="2000" smtClean="0"/>
              <a:t>根结点为</a:t>
            </a:r>
            <a:r>
              <a:rPr lang="en-US" altLang="zh-CN" sz="2000" smtClean="0"/>
              <a:t>C</a:t>
            </a:r>
          </a:p>
          <a:p>
            <a:pPr marL="979488" eaLnBrk="1" hangingPunct="1">
              <a:lnSpc>
                <a:spcPct val="100000"/>
              </a:lnSpc>
              <a:spcBef>
                <a:spcPts val="300"/>
              </a:spcBef>
              <a:buFont typeface="Wingdings" pitchFamily="2" charset="2"/>
              <a:buNone/>
            </a:pPr>
            <a:r>
              <a:rPr lang="en-US" altLang="zh-CN" sz="2000" smtClean="0"/>
              <a:t>	</a:t>
            </a:r>
            <a:r>
              <a:rPr lang="zh-CN" altLang="en-US" sz="2000" smtClean="0"/>
              <a:t>由中序序列</a:t>
            </a:r>
            <a:r>
              <a:rPr lang="en-US" altLang="zh-CN" sz="2000" smtClean="0"/>
              <a:t>CEH </a:t>
            </a:r>
            <a:r>
              <a:rPr lang="en-US" altLang="zh-CN" sz="2000" smtClean="0">
                <a:solidFill>
                  <a:srgbClr val="006600"/>
                </a:solidFill>
              </a:rPr>
              <a:t>=&gt;</a:t>
            </a:r>
            <a:r>
              <a:rPr lang="en-US" altLang="zh-CN" sz="2000" smtClean="0"/>
              <a:t> EH</a:t>
            </a:r>
            <a:r>
              <a:rPr lang="zh-CN" altLang="en-US" sz="2000" smtClean="0"/>
              <a:t>为右子树结点</a:t>
            </a:r>
          </a:p>
          <a:p>
            <a:pPr marL="979488" eaLnBrk="1" hangingPunct="1">
              <a:lnSpc>
                <a:spcPct val="100000"/>
              </a:lnSpc>
              <a:spcBef>
                <a:spcPts val="300"/>
              </a:spcBef>
              <a:buFont typeface="Wingdings" pitchFamily="2" charset="2"/>
              <a:buNone/>
            </a:pPr>
            <a:r>
              <a:rPr lang="zh-CN" altLang="en-US" sz="2000" smtClean="0">
                <a:solidFill>
                  <a:srgbClr val="006600"/>
                </a:solidFill>
              </a:rPr>
              <a:t>③</a:t>
            </a:r>
            <a:r>
              <a:rPr lang="zh-CN" altLang="en-US" sz="2000" smtClean="0"/>
              <a:t>由先序序列</a:t>
            </a:r>
            <a:r>
              <a:rPr lang="en-US" altLang="zh-CN" sz="2000" smtClean="0"/>
              <a:t>DFG </a:t>
            </a:r>
            <a:r>
              <a:rPr lang="en-US" altLang="zh-CN" sz="2000" smtClean="0">
                <a:solidFill>
                  <a:srgbClr val="006600"/>
                </a:solidFill>
              </a:rPr>
              <a:t>=&gt;</a:t>
            </a:r>
            <a:r>
              <a:rPr lang="en-US" altLang="zh-CN" sz="2000" smtClean="0"/>
              <a:t> </a:t>
            </a:r>
            <a:r>
              <a:rPr lang="zh-CN" altLang="en-US" sz="2000" smtClean="0"/>
              <a:t>根结点为</a:t>
            </a:r>
            <a:r>
              <a:rPr lang="en-US" altLang="zh-CN" sz="2000" smtClean="0"/>
              <a:t>D</a:t>
            </a:r>
          </a:p>
          <a:p>
            <a:pPr marL="979488" eaLnBrk="1" hangingPunct="1">
              <a:lnSpc>
                <a:spcPct val="100000"/>
              </a:lnSpc>
              <a:spcBef>
                <a:spcPts val="300"/>
              </a:spcBef>
              <a:buFont typeface="Wingdings" pitchFamily="2" charset="2"/>
              <a:buNone/>
            </a:pPr>
            <a:r>
              <a:rPr lang="en-US" altLang="zh-CN" sz="2000" smtClean="0"/>
              <a:t>	</a:t>
            </a:r>
            <a:r>
              <a:rPr lang="zh-CN" altLang="en-US" sz="2000" smtClean="0"/>
              <a:t>由中序序列</a:t>
            </a:r>
            <a:r>
              <a:rPr lang="en-US" altLang="zh-CN" sz="2000" smtClean="0"/>
              <a:t>FDG</a:t>
            </a:r>
            <a:r>
              <a:rPr lang="en-US" altLang="zh-CN" sz="2000" smtClean="0">
                <a:solidFill>
                  <a:srgbClr val="006600"/>
                </a:solidFill>
              </a:rPr>
              <a:t>=&gt;</a:t>
            </a:r>
            <a:r>
              <a:rPr lang="en-US" altLang="zh-CN" sz="2000" smtClean="0"/>
              <a:t>F</a:t>
            </a:r>
            <a:r>
              <a:rPr lang="zh-CN" altLang="en-US" sz="2000" smtClean="0"/>
              <a:t>和</a:t>
            </a:r>
            <a:r>
              <a:rPr lang="en-US" altLang="zh-CN" sz="2000" smtClean="0"/>
              <a:t>G</a:t>
            </a:r>
            <a:r>
              <a:rPr lang="zh-CN" altLang="en-US" sz="2000" smtClean="0"/>
              <a:t>分别为左、右结点</a:t>
            </a:r>
          </a:p>
          <a:p>
            <a:pPr marL="979488" eaLnBrk="1" hangingPunct="1">
              <a:lnSpc>
                <a:spcPct val="100000"/>
              </a:lnSpc>
              <a:spcBef>
                <a:spcPts val="300"/>
              </a:spcBef>
              <a:buFont typeface="Wingdings" pitchFamily="2" charset="2"/>
              <a:buNone/>
            </a:pPr>
            <a:r>
              <a:rPr lang="zh-CN" altLang="en-US" sz="2000" smtClean="0"/>
              <a:t>	由先序序列</a:t>
            </a:r>
            <a:r>
              <a:rPr lang="en-US" altLang="zh-CN" sz="2000" smtClean="0"/>
              <a:t>EH </a:t>
            </a:r>
            <a:r>
              <a:rPr lang="en-US" altLang="zh-CN" sz="2000" smtClean="0">
                <a:solidFill>
                  <a:srgbClr val="006600"/>
                </a:solidFill>
              </a:rPr>
              <a:t>=&gt;</a:t>
            </a:r>
            <a:r>
              <a:rPr lang="en-US" altLang="zh-CN" sz="2000" smtClean="0"/>
              <a:t> </a:t>
            </a:r>
            <a:r>
              <a:rPr lang="zh-CN" altLang="en-US" sz="2000" smtClean="0"/>
              <a:t>根结点为</a:t>
            </a:r>
            <a:r>
              <a:rPr lang="en-US" altLang="zh-CN" sz="2000" smtClean="0"/>
              <a:t>E</a:t>
            </a:r>
          </a:p>
          <a:p>
            <a:pPr marL="979488" eaLnBrk="1" hangingPunct="1">
              <a:lnSpc>
                <a:spcPct val="100000"/>
              </a:lnSpc>
              <a:spcBef>
                <a:spcPts val="300"/>
              </a:spcBef>
              <a:buFont typeface="Wingdings" pitchFamily="2" charset="2"/>
              <a:buNone/>
            </a:pPr>
            <a:r>
              <a:rPr lang="en-US" altLang="zh-CN" sz="2000" smtClean="0"/>
              <a:t>	</a:t>
            </a:r>
            <a:r>
              <a:rPr lang="zh-CN" altLang="en-US" sz="2000" smtClean="0"/>
              <a:t>由中序序列</a:t>
            </a:r>
            <a:r>
              <a:rPr lang="en-US" altLang="zh-CN" sz="2000" smtClean="0"/>
              <a:t>EH </a:t>
            </a:r>
            <a:r>
              <a:rPr lang="en-US" altLang="zh-CN" sz="2000" smtClean="0">
                <a:solidFill>
                  <a:srgbClr val="006600"/>
                </a:solidFill>
              </a:rPr>
              <a:t>=&gt;</a:t>
            </a:r>
            <a:r>
              <a:rPr lang="en-US" altLang="zh-CN" sz="2000" smtClean="0"/>
              <a:t> H</a:t>
            </a:r>
            <a:r>
              <a:rPr lang="zh-CN" altLang="en-US" sz="2000" smtClean="0"/>
              <a:t>为右子树结点</a:t>
            </a:r>
          </a:p>
          <a:p>
            <a:pPr marL="979488" eaLnBrk="1" hangingPunct="1">
              <a:lnSpc>
                <a:spcPct val="100000"/>
              </a:lnSpc>
              <a:spcBef>
                <a:spcPts val="300"/>
              </a:spcBef>
              <a:buFont typeface="Wingdings" pitchFamily="2" charset="2"/>
              <a:buNone/>
            </a:pPr>
            <a:r>
              <a:rPr lang="zh-CN" altLang="en-US" sz="2000" smtClean="0">
                <a:solidFill>
                  <a:srgbClr val="006600"/>
                </a:solidFill>
              </a:rPr>
              <a:t>④ </a:t>
            </a:r>
            <a:r>
              <a:rPr lang="en-US" altLang="zh-CN" smtClean="0"/>
              <a:t>T =</a:t>
            </a:r>
            <a:r>
              <a:rPr lang="en-US" altLang="zh-CN" smtClean="0">
                <a:solidFill>
                  <a:srgbClr val="0000FF"/>
                </a:solidFill>
              </a:rPr>
              <a:t> A(B(, D(F, G)), C(, E(, H)))</a:t>
            </a:r>
          </a:p>
        </p:txBody>
      </p:sp>
      <p:sp>
        <p:nvSpPr>
          <p:cNvPr id="64516" name="灯片编号占位符 6"/>
          <p:cNvSpPr>
            <a:spLocks noGrp="1"/>
          </p:cNvSpPr>
          <p:nvPr>
            <p:ph type="sldNum" sz="quarter" idx="10"/>
          </p:nvPr>
        </p:nvSpPr>
        <p:spPr>
          <a:noFill/>
        </p:spPr>
        <p:txBody>
          <a:bodyPr/>
          <a:lstStyle/>
          <a:p>
            <a:fld id="{2CF74C4E-B448-491A-AF42-413F084790D5}" type="slidenum">
              <a:rPr lang="zh-CN" altLang="en-US" smtClean="0"/>
              <a:pPr/>
              <a:t>66</a:t>
            </a:fld>
            <a:endParaRPr lang="en-US" altLang="zh-CN" smtClean="0"/>
          </a:p>
        </p:txBody>
      </p:sp>
    </p:spTree>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1000125" y="274638"/>
            <a:ext cx="7215188" cy="1143000"/>
          </a:xfrm>
        </p:spPr>
        <p:txBody>
          <a:bodyPr/>
          <a:lstStyle/>
          <a:p>
            <a:pPr eaLnBrk="1" hangingPunct="1"/>
            <a:r>
              <a:rPr lang="zh-CN" altLang="en-US" smtClean="0"/>
              <a:t>遍历二叉树示例</a:t>
            </a:r>
          </a:p>
        </p:txBody>
      </p:sp>
      <p:sp>
        <p:nvSpPr>
          <p:cNvPr id="65539" name="Rectangle 3"/>
          <p:cNvSpPr>
            <a:spLocks noGrp="1" noChangeArrowheads="1"/>
          </p:cNvSpPr>
          <p:nvPr>
            <p:ph idx="1"/>
          </p:nvPr>
        </p:nvSpPr>
        <p:spPr>
          <a:xfrm>
            <a:off x="1000125" y="1600200"/>
            <a:ext cx="7215188" cy="4525963"/>
          </a:xfrm>
        </p:spPr>
        <p:txBody>
          <a:bodyPr/>
          <a:lstStyle/>
          <a:p>
            <a:pPr eaLnBrk="1" hangingPunct="1">
              <a:lnSpc>
                <a:spcPct val="140000"/>
              </a:lnSpc>
              <a:spcBef>
                <a:spcPct val="30000"/>
              </a:spcBef>
              <a:buFont typeface="Wingdings" pitchFamily="2" charset="2"/>
              <a:buNone/>
            </a:pPr>
            <a:r>
              <a:rPr lang="zh-CN" altLang="en-US" dirty="0" smtClean="0">
                <a:solidFill>
                  <a:srgbClr val="006600"/>
                </a:solidFill>
              </a:rPr>
              <a:t>例</a:t>
            </a:r>
            <a:r>
              <a:rPr lang="en-US" altLang="zh-CN" dirty="0" smtClean="0">
                <a:solidFill>
                  <a:srgbClr val="006600"/>
                </a:solidFill>
              </a:rPr>
              <a:t>3-2 </a:t>
            </a:r>
            <a:r>
              <a:rPr lang="zh-CN" altLang="en-US" dirty="0" smtClean="0"/>
              <a:t> 设二叉树</a:t>
            </a:r>
            <a:r>
              <a:rPr lang="en-US" altLang="zh-CN" dirty="0" smtClean="0"/>
              <a:t>T</a:t>
            </a:r>
            <a:r>
              <a:rPr lang="zh-CN" altLang="en-US" dirty="0" smtClean="0"/>
              <a:t>的中序序列和后序序列分别为</a:t>
            </a:r>
            <a:r>
              <a:rPr lang="en-US" altLang="zh-CN" dirty="0" smtClean="0"/>
              <a:t>	</a:t>
            </a:r>
            <a:r>
              <a:rPr lang="en-US" altLang="zh-CN" dirty="0" smtClean="0">
                <a:solidFill>
                  <a:srgbClr val="006600"/>
                </a:solidFill>
              </a:rPr>
              <a:t>(</a:t>
            </a:r>
            <a:r>
              <a:rPr lang="zh-CN" altLang="en-US" dirty="0" smtClean="0">
                <a:solidFill>
                  <a:srgbClr val="006600"/>
                </a:solidFill>
              </a:rPr>
              <a:t>中序</a:t>
            </a:r>
            <a:r>
              <a:rPr lang="en-US" altLang="zh-CN" dirty="0" smtClean="0">
                <a:solidFill>
                  <a:srgbClr val="006600"/>
                </a:solidFill>
              </a:rPr>
              <a:t>)</a:t>
            </a:r>
            <a:r>
              <a:rPr lang="en-US" altLang="zh-CN" dirty="0" smtClean="0"/>
              <a:t> 3, 7, 11, 14, 18, 22, 27, 35;</a:t>
            </a:r>
          </a:p>
          <a:p>
            <a:pPr eaLnBrk="1" hangingPunct="1">
              <a:lnSpc>
                <a:spcPct val="140000"/>
              </a:lnSpc>
              <a:spcBef>
                <a:spcPct val="30000"/>
              </a:spcBef>
              <a:buFont typeface="Wingdings" pitchFamily="2" charset="2"/>
              <a:buNone/>
            </a:pPr>
            <a:r>
              <a:rPr lang="en-US" altLang="zh-CN" dirty="0">
                <a:solidFill>
                  <a:srgbClr val="006600"/>
                </a:solidFill>
              </a:rPr>
              <a:t>	</a:t>
            </a:r>
            <a:r>
              <a:rPr lang="en-US" altLang="zh-CN" dirty="0" smtClean="0">
                <a:solidFill>
                  <a:srgbClr val="006600"/>
                </a:solidFill>
              </a:rPr>
              <a:t>(</a:t>
            </a:r>
            <a:r>
              <a:rPr lang="zh-CN" altLang="en-US" dirty="0" smtClean="0">
                <a:solidFill>
                  <a:srgbClr val="006600"/>
                </a:solidFill>
              </a:rPr>
              <a:t>后序</a:t>
            </a:r>
            <a:r>
              <a:rPr lang="en-US" altLang="zh-CN" dirty="0" smtClean="0">
                <a:solidFill>
                  <a:srgbClr val="006600"/>
                </a:solidFill>
              </a:rPr>
              <a:t>)</a:t>
            </a:r>
            <a:r>
              <a:rPr lang="en-US" altLang="zh-CN" dirty="0" smtClean="0"/>
              <a:t> 3, 11, 7, 14, 27, 35, 22, 18;</a:t>
            </a:r>
          </a:p>
          <a:p>
            <a:pPr eaLnBrk="1" hangingPunct="1">
              <a:lnSpc>
                <a:spcPct val="140000"/>
              </a:lnSpc>
              <a:spcBef>
                <a:spcPct val="30000"/>
              </a:spcBef>
              <a:buFont typeface="Wingdings" pitchFamily="2" charset="2"/>
              <a:buNone/>
            </a:pPr>
            <a:r>
              <a:rPr lang="zh-CN" altLang="en-US" dirty="0" smtClean="0"/>
              <a:t>试画出二叉树</a:t>
            </a:r>
            <a:r>
              <a:rPr lang="en-US" altLang="zh-CN" dirty="0" smtClean="0"/>
              <a:t>T</a:t>
            </a:r>
            <a:r>
              <a:rPr lang="zh-CN" altLang="en-US" dirty="0" smtClean="0"/>
              <a:t>。</a:t>
            </a:r>
          </a:p>
        </p:txBody>
      </p:sp>
      <p:sp>
        <p:nvSpPr>
          <p:cNvPr id="65540" name="灯片编号占位符 6"/>
          <p:cNvSpPr>
            <a:spLocks noGrp="1"/>
          </p:cNvSpPr>
          <p:nvPr>
            <p:ph type="sldNum" sz="quarter" idx="10"/>
          </p:nvPr>
        </p:nvSpPr>
        <p:spPr>
          <a:noFill/>
        </p:spPr>
        <p:txBody>
          <a:bodyPr/>
          <a:lstStyle/>
          <a:p>
            <a:fld id="{031711D6-C545-4E47-AF88-8BF9A4731ACB}" type="slidenum">
              <a:rPr lang="zh-CN" altLang="en-US" smtClean="0"/>
              <a:pPr/>
              <a:t>67</a:t>
            </a:fld>
            <a:endParaRPr lang="en-US" altLang="zh-CN" smtClean="0"/>
          </a:p>
        </p:txBody>
      </p:sp>
    </p:spTree>
  </p:cSld>
  <p:clrMapOvr>
    <a:masterClrMapping/>
  </p:clrMapOv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1000125" y="274638"/>
            <a:ext cx="7215188" cy="1143000"/>
          </a:xfrm>
        </p:spPr>
        <p:txBody>
          <a:bodyPr/>
          <a:lstStyle/>
          <a:p>
            <a:pPr eaLnBrk="1" hangingPunct="1"/>
            <a:r>
              <a:rPr lang="zh-CN" altLang="en-US" smtClean="0"/>
              <a:t>遍历二叉树示例</a:t>
            </a:r>
          </a:p>
        </p:txBody>
      </p:sp>
      <p:sp>
        <p:nvSpPr>
          <p:cNvPr id="66563" name="Rectangle 3"/>
          <p:cNvSpPr>
            <a:spLocks noGrp="1" noChangeArrowheads="1"/>
          </p:cNvSpPr>
          <p:nvPr>
            <p:ph idx="1"/>
          </p:nvPr>
        </p:nvSpPr>
        <p:spPr>
          <a:xfrm>
            <a:off x="1000125" y="1600200"/>
            <a:ext cx="7215188" cy="4525963"/>
          </a:xfrm>
        </p:spPr>
        <p:txBody>
          <a:bodyPr/>
          <a:lstStyle/>
          <a:p>
            <a:pPr eaLnBrk="1" hangingPunct="1">
              <a:lnSpc>
                <a:spcPct val="175000"/>
              </a:lnSpc>
              <a:buFont typeface="Wingdings" pitchFamily="2" charset="2"/>
              <a:buNone/>
            </a:pPr>
            <a:r>
              <a:rPr lang="en-US" altLang="zh-CN" dirty="0" smtClean="0">
                <a:solidFill>
                  <a:srgbClr val="006600"/>
                </a:solidFill>
              </a:rPr>
              <a:t>①</a:t>
            </a:r>
            <a:r>
              <a:rPr lang="zh-CN" altLang="en-US" dirty="0" smtClean="0"/>
              <a:t>由后序序列</a:t>
            </a:r>
            <a:r>
              <a:rPr lang="en-US" altLang="zh-CN" dirty="0" smtClean="0"/>
              <a:t>3, 11, 7, 14, 27, 35, 22, </a:t>
            </a:r>
            <a:r>
              <a:rPr lang="en-US" altLang="zh-CN" dirty="0" smtClean="0">
                <a:solidFill>
                  <a:srgbClr val="0000FF"/>
                </a:solidFill>
              </a:rPr>
              <a:t>18</a:t>
            </a:r>
          </a:p>
          <a:p>
            <a:pPr eaLnBrk="1" hangingPunct="1">
              <a:lnSpc>
                <a:spcPct val="175000"/>
              </a:lnSpc>
              <a:buFont typeface="Wingdings" pitchFamily="2" charset="2"/>
              <a:buNone/>
            </a:pPr>
            <a:r>
              <a:rPr lang="en-US" altLang="zh-CN" dirty="0" smtClean="0"/>
              <a:t>	</a:t>
            </a:r>
            <a:r>
              <a:rPr lang="en-US" altLang="zh-CN" dirty="0" smtClean="0">
                <a:solidFill>
                  <a:srgbClr val="006600"/>
                </a:solidFill>
              </a:rPr>
              <a:t>=&gt;</a:t>
            </a:r>
            <a:r>
              <a:rPr lang="en-US" altLang="zh-CN" dirty="0" smtClean="0"/>
              <a:t> </a:t>
            </a:r>
            <a:r>
              <a:rPr lang="zh-CN" altLang="en-US" dirty="0" smtClean="0"/>
              <a:t>根结点为</a:t>
            </a:r>
            <a:r>
              <a:rPr lang="en-US" altLang="zh-CN" dirty="0" smtClean="0"/>
              <a:t>18</a:t>
            </a:r>
          </a:p>
          <a:p>
            <a:pPr eaLnBrk="1" hangingPunct="1">
              <a:lnSpc>
                <a:spcPct val="175000"/>
              </a:lnSpc>
              <a:buFont typeface="Wingdings" pitchFamily="2" charset="2"/>
              <a:buNone/>
            </a:pPr>
            <a:r>
              <a:rPr lang="zh-CN" altLang="en-US" dirty="0" smtClean="0"/>
              <a:t>　由中序序列</a:t>
            </a:r>
            <a:r>
              <a:rPr lang="en-US" altLang="zh-CN" dirty="0" smtClean="0"/>
              <a:t>3, 7, 11, 14, </a:t>
            </a:r>
            <a:r>
              <a:rPr lang="en-US" altLang="zh-CN" dirty="0" smtClean="0">
                <a:solidFill>
                  <a:srgbClr val="0000FF"/>
                </a:solidFill>
              </a:rPr>
              <a:t>18</a:t>
            </a:r>
            <a:r>
              <a:rPr lang="en-US" altLang="zh-CN" dirty="0" smtClean="0"/>
              <a:t>, 22, 27, 35</a:t>
            </a:r>
          </a:p>
          <a:p>
            <a:pPr eaLnBrk="1" hangingPunct="1">
              <a:lnSpc>
                <a:spcPct val="175000"/>
              </a:lnSpc>
              <a:buFont typeface="Wingdings" pitchFamily="2" charset="2"/>
              <a:buNone/>
            </a:pPr>
            <a:r>
              <a:rPr lang="en-US" altLang="zh-CN" dirty="0" smtClean="0"/>
              <a:t>	</a:t>
            </a:r>
            <a:r>
              <a:rPr lang="en-US" altLang="zh-CN" dirty="0" smtClean="0">
                <a:solidFill>
                  <a:srgbClr val="006600"/>
                </a:solidFill>
              </a:rPr>
              <a:t>=&gt;</a:t>
            </a:r>
            <a:r>
              <a:rPr lang="en-US" altLang="zh-CN" dirty="0" smtClean="0"/>
              <a:t> 3</a:t>
            </a:r>
            <a:r>
              <a:rPr lang="zh-CN" altLang="en-US" dirty="0" smtClean="0"/>
              <a:t>，</a:t>
            </a:r>
            <a:r>
              <a:rPr lang="en-US" altLang="zh-CN" dirty="0" smtClean="0"/>
              <a:t>11</a:t>
            </a:r>
            <a:r>
              <a:rPr lang="zh-CN" altLang="en-US" dirty="0" smtClean="0"/>
              <a:t>，</a:t>
            </a:r>
            <a:r>
              <a:rPr lang="en-US" altLang="zh-CN" dirty="0" smtClean="0"/>
              <a:t>7</a:t>
            </a:r>
            <a:r>
              <a:rPr lang="zh-CN" altLang="en-US" dirty="0" smtClean="0"/>
              <a:t>，</a:t>
            </a:r>
            <a:r>
              <a:rPr lang="en-US" altLang="zh-CN" dirty="0" smtClean="0"/>
              <a:t>14</a:t>
            </a:r>
            <a:r>
              <a:rPr lang="zh-CN" altLang="en-US" dirty="0" smtClean="0"/>
              <a:t>为左子树结点</a:t>
            </a:r>
          </a:p>
          <a:p>
            <a:pPr eaLnBrk="1" hangingPunct="1">
              <a:lnSpc>
                <a:spcPct val="175000"/>
              </a:lnSpc>
              <a:buFont typeface="Wingdings" pitchFamily="2" charset="2"/>
              <a:buNone/>
            </a:pPr>
            <a:r>
              <a:rPr lang="zh-CN" altLang="en-US" dirty="0" smtClean="0"/>
              <a:t>	   </a:t>
            </a:r>
            <a:r>
              <a:rPr lang="en-US" altLang="zh-CN" dirty="0" smtClean="0"/>
              <a:t>22</a:t>
            </a:r>
            <a:r>
              <a:rPr lang="zh-CN" altLang="en-US" dirty="0" smtClean="0"/>
              <a:t>，</a:t>
            </a:r>
            <a:r>
              <a:rPr lang="en-US" altLang="zh-CN" dirty="0" smtClean="0"/>
              <a:t>27</a:t>
            </a:r>
            <a:r>
              <a:rPr lang="zh-CN" altLang="en-US" dirty="0" smtClean="0"/>
              <a:t>，</a:t>
            </a:r>
            <a:r>
              <a:rPr lang="en-US" altLang="zh-CN" dirty="0" smtClean="0"/>
              <a:t>35</a:t>
            </a:r>
            <a:r>
              <a:rPr lang="zh-CN" altLang="en-US" dirty="0" smtClean="0"/>
              <a:t>为右子树结点</a:t>
            </a:r>
          </a:p>
        </p:txBody>
      </p:sp>
      <p:sp>
        <p:nvSpPr>
          <p:cNvPr id="66564" name="灯片编号占位符 6"/>
          <p:cNvSpPr>
            <a:spLocks noGrp="1"/>
          </p:cNvSpPr>
          <p:nvPr>
            <p:ph type="sldNum" sz="quarter" idx="10"/>
          </p:nvPr>
        </p:nvSpPr>
        <p:spPr>
          <a:noFill/>
        </p:spPr>
        <p:txBody>
          <a:bodyPr/>
          <a:lstStyle/>
          <a:p>
            <a:fld id="{C79594BE-F106-4051-9BE7-9221194143EB}" type="slidenum">
              <a:rPr lang="zh-CN" altLang="en-US" smtClean="0"/>
              <a:pPr/>
              <a:t>68</a:t>
            </a:fld>
            <a:endParaRPr lang="en-US" altLang="zh-CN" smtClean="0"/>
          </a:p>
        </p:txBody>
      </p:sp>
    </p:spTree>
  </p:cSld>
  <p:clrMapOvr>
    <a:masterClrMapping/>
  </p:clrMapOv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1000125" y="274638"/>
            <a:ext cx="7215188" cy="1143000"/>
          </a:xfrm>
        </p:spPr>
        <p:txBody>
          <a:bodyPr/>
          <a:lstStyle/>
          <a:p>
            <a:pPr eaLnBrk="1" hangingPunct="1"/>
            <a:r>
              <a:rPr lang="zh-CN" altLang="en-US" smtClean="0"/>
              <a:t>遍历二叉树示例</a:t>
            </a:r>
          </a:p>
        </p:txBody>
      </p:sp>
      <p:sp>
        <p:nvSpPr>
          <p:cNvPr id="67587" name="Rectangle 3"/>
          <p:cNvSpPr>
            <a:spLocks noGrp="1" noChangeArrowheads="1"/>
          </p:cNvSpPr>
          <p:nvPr>
            <p:ph idx="1"/>
          </p:nvPr>
        </p:nvSpPr>
        <p:spPr>
          <a:xfrm>
            <a:off x="1000125" y="1600200"/>
            <a:ext cx="7215188" cy="4525963"/>
          </a:xfrm>
        </p:spPr>
        <p:txBody>
          <a:bodyPr/>
          <a:lstStyle/>
          <a:p>
            <a:pPr eaLnBrk="1" hangingPunct="1">
              <a:lnSpc>
                <a:spcPct val="115000"/>
              </a:lnSpc>
              <a:buFont typeface="Wingdings" pitchFamily="2" charset="2"/>
              <a:buNone/>
            </a:pPr>
            <a:r>
              <a:rPr lang="en-US" altLang="zh-CN" sz="2400" smtClean="0">
                <a:solidFill>
                  <a:srgbClr val="006600"/>
                </a:solidFill>
              </a:rPr>
              <a:t>②</a:t>
            </a:r>
            <a:r>
              <a:rPr lang="zh-CN" altLang="en-US" sz="2400" smtClean="0"/>
              <a:t>由后序序列</a:t>
            </a:r>
            <a:r>
              <a:rPr lang="en-US" altLang="zh-CN" sz="2400" smtClean="0"/>
              <a:t>3</a:t>
            </a:r>
            <a:r>
              <a:rPr lang="zh-CN" altLang="en-US" sz="2400" smtClean="0"/>
              <a:t>，</a:t>
            </a:r>
            <a:r>
              <a:rPr lang="en-US" altLang="zh-CN" sz="2400" smtClean="0"/>
              <a:t>11</a:t>
            </a:r>
            <a:r>
              <a:rPr lang="zh-CN" altLang="en-US" sz="2400" smtClean="0"/>
              <a:t>，</a:t>
            </a:r>
            <a:r>
              <a:rPr lang="en-US" altLang="zh-CN" sz="2400" smtClean="0"/>
              <a:t>7</a:t>
            </a:r>
            <a:r>
              <a:rPr lang="zh-CN" altLang="en-US" sz="2400" smtClean="0"/>
              <a:t>，</a:t>
            </a:r>
            <a:r>
              <a:rPr lang="en-US" altLang="zh-CN" sz="2400" smtClean="0"/>
              <a:t>14 </a:t>
            </a:r>
            <a:r>
              <a:rPr lang="en-US" altLang="zh-CN" sz="2400" smtClean="0">
                <a:solidFill>
                  <a:srgbClr val="006600"/>
                </a:solidFill>
              </a:rPr>
              <a:t>=&gt; </a:t>
            </a:r>
            <a:r>
              <a:rPr lang="zh-CN" altLang="en-US" sz="2400" smtClean="0"/>
              <a:t>根结点为</a:t>
            </a:r>
            <a:r>
              <a:rPr lang="en-US" altLang="zh-CN" sz="2400" smtClean="0"/>
              <a:t>14</a:t>
            </a:r>
          </a:p>
          <a:p>
            <a:pPr eaLnBrk="1" hangingPunct="1">
              <a:lnSpc>
                <a:spcPct val="115000"/>
              </a:lnSpc>
              <a:buFont typeface="Wingdings" pitchFamily="2" charset="2"/>
              <a:buNone/>
            </a:pPr>
            <a:r>
              <a:rPr lang="zh-CN" altLang="en-US" sz="2400" smtClean="0"/>
              <a:t>由中序序列</a:t>
            </a:r>
            <a:r>
              <a:rPr lang="en-US" altLang="zh-CN" sz="2400" smtClean="0"/>
              <a:t>3</a:t>
            </a:r>
            <a:r>
              <a:rPr lang="zh-CN" altLang="en-US" sz="2400" smtClean="0"/>
              <a:t>，</a:t>
            </a:r>
            <a:r>
              <a:rPr lang="en-US" altLang="zh-CN" sz="2400" smtClean="0"/>
              <a:t>7</a:t>
            </a:r>
            <a:r>
              <a:rPr lang="zh-CN" altLang="en-US" sz="2400" smtClean="0"/>
              <a:t>，</a:t>
            </a:r>
            <a:r>
              <a:rPr lang="en-US" altLang="zh-CN" sz="2400" smtClean="0"/>
              <a:t>11</a:t>
            </a:r>
            <a:r>
              <a:rPr lang="zh-CN" altLang="en-US" sz="2400" smtClean="0"/>
              <a:t>，</a:t>
            </a:r>
            <a:r>
              <a:rPr lang="en-US" altLang="zh-CN" sz="2400" smtClean="0"/>
              <a:t>14 </a:t>
            </a:r>
            <a:r>
              <a:rPr lang="en-US" altLang="zh-CN" sz="2400" smtClean="0">
                <a:solidFill>
                  <a:srgbClr val="006600"/>
                </a:solidFill>
              </a:rPr>
              <a:t>=&gt; </a:t>
            </a:r>
            <a:r>
              <a:rPr lang="en-US" altLang="zh-CN" sz="2400" smtClean="0"/>
              <a:t>3, 7, 11</a:t>
            </a:r>
            <a:r>
              <a:rPr lang="zh-CN" altLang="en-US" sz="2400" smtClean="0"/>
              <a:t>为左子树结点</a:t>
            </a:r>
          </a:p>
          <a:p>
            <a:pPr eaLnBrk="1" hangingPunct="1">
              <a:lnSpc>
                <a:spcPct val="115000"/>
              </a:lnSpc>
              <a:buFont typeface="Wingdings" pitchFamily="2" charset="2"/>
              <a:buNone/>
            </a:pPr>
            <a:r>
              <a:rPr lang="zh-CN" altLang="en-US" sz="2400" smtClean="0"/>
              <a:t>由后序序列</a:t>
            </a:r>
            <a:r>
              <a:rPr lang="en-US" altLang="zh-CN" sz="2400" smtClean="0"/>
              <a:t>27</a:t>
            </a:r>
            <a:r>
              <a:rPr lang="zh-CN" altLang="en-US" sz="2400" smtClean="0"/>
              <a:t>，</a:t>
            </a:r>
            <a:r>
              <a:rPr lang="en-US" altLang="zh-CN" sz="2400" smtClean="0"/>
              <a:t>35</a:t>
            </a:r>
            <a:r>
              <a:rPr lang="zh-CN" altLang="en-US" sz="2400" smtClean="0"/>
              <a:t>，</a:t>
            </a:r>
            <a:r>
              <a:rPr lang="en-US" altLang="zh-CN" sz="2400" smtClean="0"/>
              <a:t>22 </a:t>
            </a:r>
            <a:r>
              <a:rPr lang="en-US" altLang="zh-CN" sz="2400" smtClean="0">
                <a:solidFill>
                  <a:srgbClr val="006600"/>
                </a:solidFill>
              </a:rPr>
              <a:t>=&gt; </a:t>
            </a:r>
            <a:r>
              <a:rPr lang="zh-CN" altLang="en-US" sz="2400" smtClean="0"/>
              <a:t>根结点为</a:t>
            </a:r>
            <a:r>
              <a:rPr lang="en-US" altLang="zh-CN" sz="2400" smtClean="0"/>
              <a:t>22</a:t>
            </a:r>
          </a:p>
          <a:p>
            <a:pPr eaLnBrk="1" hangingPunct="1">
              <a:lnSpc>
                <a:spcPct val="115000"/>
              </a:lnSpc>
              <a:buFont typeface="Wingdings" pitchFamily="2" charset="2"/>
              <a:buNone/>
            </a:pPr>
            <a:r>
              <a:rPr lang="zh-CN" altLang="en-US" sz="2400" smtClean="0"/>
              <a:t>由中序序列</a:t>
            </a:r>
            <a:r>
              <a:rPr lang="en-US" altLang="zh-CN" sz="2400" smtClean="0"/>
              <a:t>22, 27, 35 </a:t>
            </a:r>
            <a:r>
              <a:rPr lang="en-US" altLang="zh-CN" sz="2400" smtClean="0">
                <a:solidFill>
                  <a:srgbClr val="006600"/>
                </a:solidFill>
              </a:rPr>
              <a:t>=&gt; </a:t>
            </a:r>
            <a:r>
              <a:rPr lang="en-US" altLang="zh-CN" sz="2400" smtClean="0"/>
              <a:t>27, 35</a:t>
            </a:r>
            <a:r>
              <a:rPr lang="zh-CN" altLang="en-US" sz="2400" smtClean="0"/>
              <a:t>为右子树结点</a:t>
            </a:r>
          </a:p>
          <a:p>
            <a:pPr eaLnBrk="1" hangingPunct="1">
              <a:lnSpc>
                <a:spcPct val="115000"/>
              </a:lnSpc>
              <a:buFont typeface="Wingdings" pitchFamily="2" charset="2"/>
              <a:buNone/>
            </a:pPr>
            <a:r>
              <a:rPr lang="zh-CN" altLang="en-US" sz="2400" smtClean="0">
                <a:solidFill>
                  <a:srgbClr val="006600"/>
                </a:solidFill>
              </a:rPr>
              <a:t>③</a:t>
            </a:r>
            <a:r>
              <a:rPr lang="zh-CN" altLang="en-US" sz="2400" smtClean="0"/>
              <a:t>由后序序列</a:t>
            </a:r>
            <a:r>
              <a:rPr lang="en-US" altLang="zh-CN" sz="2400" smtClean="0"/>
              <a:t>3</a:t>
            </a:r>
            <a:r>
              <a:rPr lang="zh-CN" altLang="en-US" sz="2400" smtClean="0"/>
              <a:t>，</a:t>
            </a:r>
            <a:r>
              <a:rPr lang="en-US" altLang="zh-CN" sz="2400" smtClean="0"/>
              <a:t>11</a:t>
            </a:r>
            <a:r>
              <a:rPr lang="zh-CN" altLang="en-US" sz="2400" smtClean="0"/>
              <a:t>，</a:t>
            </a:r>
            <a:r>
              <a:rPr lang="en-US" altLang="zh-CN" sz="2400" smtClean="0"/>
              <a:t>7 </a:t>
            </a:r>
            <a:r>
              <a:rPr lang="en-US" altLang="zh-CN" sz="2400" smtClean="0">
                <a:solidFill>
                  <a:srgbClr val="006600"/>
                </a:solidFill>
              </a:rPr>
              <a:t>=&gt; </a:t>
            </a:r>
            <a:r>
              <a:rPr lang="zh-CN" altLang="en-US" sz="2400" smtClean="0"/>
              <a:t>根结点为</a:t>
            </a:r>
            <a:r>
              <a:rPr lang="en-US" altLang="zh-CN" sz="2400" smtClean="0"/>
              <a:t>7</a:t>
            </a:r>
          </a:p>
          <a:p>
            <a:pPr eaLnBrk="1" hangingPunct="1">
              <a:lnSpc>
                <a:spcPct val="115000"/>
              </a:lnSpc>
              <a:buFont typeface="Wingdings" pitchFamily="2" charset="2"/>
              <a:buNone/>
            </a:pPr>
            <a:r>
              <a:rPr lang="zh-CN" altLang="en-US" sz="2400" smtClean="0"/>
              <a:t>由中序序列</a:t>
            </a:r>
            <a:r>
              <a:rPr lang="en-US" altLang="zh-CN" sz="2400" smtClean="0"/>
              <a:t>3, 7, 11 </a:t>
            </a:r>
            <a:r>
              <a:rPr lang="en-US" altLang="zh-CN" sz="2400" smtClean="0">
                <a:solidFill>
                  <a:srgbClr val="006600"/>
                </a:solidFill>
              </a:rPr>
              <a:t>=&gt; </a:t>
            </a:r>
            <a:r>
              <a:rPr lang="en-US" altLang="zh-CN" sz="2400" smtClean="0"/>
              <a:t>3</a:t>
            </a:r>
            <a:r>
              <a:rPr lang="zh-CN" altLang="en-US" sz="2400" smtClean="0"/>
              <a:t>和</a:t>
            </a:r>
            <a:r>
              <a:rPr lang="en-US" altLang="zh-CN" sz="2400" smtClean="0"/>
              <a:t>11</a:t>
            </a:r>
            <a:r>
              <a:rPr lang="zh-CN" altLang="en-US" sz="2400" smtClean="0"/>
              <a:t>分别为左右结点</a:t>
            </a:r>
          </a:p>
          <a:p>
            <a:pPr eaLnBrk="1" hangingPunct="1">
              <a:lnSpc>
                <a:spcPct val="115000"/>
              </a:lnSpc>
              <a:buFont typeface="Wingdings" pitchFamily="2" charset="2"/>
              <a:buNone/>
            </a:pPr>
            <a:r>
              <a:rPr lang="zh-CN" altLang="en-US" sz="2400" smtClean="0"/>
              <a:t>由后序序列</a:t>
            </a:r>
            <a:r>
              <a:rPr lang="en-US" altLang="zh-CN" sz="2400" smtClean="0"/>
              <a:t>27</a:t>
            </a:r>
            <a:r>
              <a:rPr lang="zh-CN" altLang="en-US" sz="2400" smtClean="0"/>
              <a:t>，</a:t>
            </a:r>
            <a:r>
              <a:rPr lang="en-US" altLang="zh-CN" sz="2400" smtClean="0"/>
              <a:t>35 </a:t>
            </a:r>
            <a:r>
              <a:rPr lang="en-US" altLang="zh-CN" sz="2400" smtClean="0">
                <a:solidFill>
                  <a:srgbClr val="006600"/>
                </a:solidFill>
              </a:rPr>
              <a:t>=&gt; </a:t>
            </a:r>
            <a:r>
              <a:rPr lang="zh-CN" altLang="en-US" sz="2400" smtClean="0"/>
              <a:t>根结点为</a:t>
            </a:r>
            <a:r>
              <a:rPr lang="en-US" altLang="zh-CN" sz="2400" smtClean="0"/>
              <a:t>35</a:t>
            </a:r>
          </a:p>
          <a:p>
            <a:pPr eaLnBrk="1" hangingPunct="1">
              <a:lnSpc>
                <a:spcPct val="115000"/>
              </a:lnSpc>
              <a:buFont typeface="Wingdings" pitchFamily="2" charset="2"/>
              <a:buNone/>
            </a:pPr>
            <a:r>
              <a:rPr lang="zh-CN" altLang="en-US" sz="2400" smtClean="0"/>
              <a:t>由中序序列</a:t>
            </a:r>
            <a:r>
              <a:rPr lang="en-US" altLang="zh-CN" sz="2400" smtClean="0"/>
              <a:t>27</a:t>
            </a:r>
            <a:r>
              <a:rPr lang="zh-CN" altLang="en-US" sz="2400" smtClean="0"/>
              <a:t>，</a:t>
            </a:r>
            <a:r>
              <a:rPr lang="en-US" altLang="zh-CN" sz="2400" smtClean="0"/>
              <a:t>35 </a:t>
            </a:r>
            <a:r>
              <a:rPr lang="en-US" altLang="zh-CN" sz="2400" smtClean="0">
                <a:solidFill>
                  <a:srgbClr val="006600"/>
                </a:solidFill>
              </a:rPr>
              <a:t>=&gt; </a:t>
            </a:r>
            <a:r>
              <a:rPr lang="en-US" altLang="zh-CN" sz="2400" smtClean="0"/>
              <a:t>27</a:t>
            </a:r>
            <a:r>
              <a:rPr lang="zh-CN" altLang="en-US" sz="2400" smtClean="0"/>
              <a:t>为左结点</a:t>
            </a:r>
          </a:p>
          <a:p>
            <a:pPr eaLnBrk="1" hangingPunct="1">
              <a:lnSpc>
                <a:spcPct val="115000"/>
              </a:lnSpc>
              <a:spcBef>
                <a:spcPct val="20000"/>
              </a:spcBef>
              <a:buFont typeface="Wingdings" pitchFamily="2" charset="2"/>
              <a:buNone/>
            </a:pPr>
            <a:r>
              <a:rPr lang="zh-CN" altLang="en-US" sz="2400" smtClean="0">
                <a:solidFill>
                  <a:srgbClr val="006600"/>
                </a:solidFill>
              </a:rPr>
              <a:t>④</a:t>
            </a:r>
            <a:r>
              <a:rPr lang="en-US" altLang="zh-CN" smtClean="0"/>
              <a:t>T = </a:t>
            </a:r>
            <a:r>
              <a:rPr lang="en-US" altLang="zh-CN" smtClean="0">
                <a:solidFill>
                  <a:srgbClr val="0000FF"/>
                </a:solidFill>
              </a:rPr>
              <a:t>18 ( 14 ( 7 ( 3, 11) ), 22 (, 35 ( 27 )))</a:t>
            </a:r>
          </a:p>
        </p:txBody>
      </p:sp>
      <p:sp>
        <p:nvSpPr>
          <p:cNvPr id="67588" name="灯片编号占位符 6"/>
          <p:cNvSpPr>
            <a:spLocks noGrp="1"/>
          </p:cNvSpPr>
          <p:nvPr>
            <p:ph type="sldNum" sz="quarter" idx="10"/>
          </p:nvPr>
        </p:nvSpPr>
        <p:spPr>
          <a:noFill/>
        </p:spPr>
        <p:txBody>
          <a:bodyPr/>
          <a:lstStyle/>
          <a:p>
            <a:fld id="{53108536-5918-47AA-B79A-C90F8BE9A937}" type="slidenum">
              <a:rPr lang="zh-CN" altLang="en-US" smtClean="0"/>
              <a:pPr/>
              <a:t>69</a:t>
            </a:fld>
            <a:endParaRPr lang="en-US" altLang="zh-CN" smtClean="0"/>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1000125" y="274638"/>
            <a:ext cx="7215188" cy="1143000"/>
          </a:xfrm>
        </p:spPr>
        <p:txBody>
          <a:bodyPr/>
          <a:lstStyle/>
          <a:p>
            <a:pPr eaLnBrk="1" hangingPunct="1"/>
            <a:r>
              <a:rPr lang="zh-CN" altLang="en-US" smtClean="0"/>
              <a:t>基本概念</a:t>
            </a:r>
            <a:r>
              <a:rPr lang="zh-CN" altLang="en-US" sz="3600" b="0" smtClean="0"/>
              <a:t> </a:t>
            </a:r>
          </a:p>
        </p:txBody>
      </p:sp>
      <p:sp>
        <p:nvSpPr>
          <p:cNvPr id="9219" name="Rectangle 3"/>
          <p:cNvSpPr>
            <a:spLocks noGrp="1" noChangeArrowheads="1"/>
          </p:cNvSpPr>
          <p:nvPr>
            <p:ph idx="1"/>
          </p:nvPr>
        </p:nvSpPr>
        <p:spPr>
          <a:xfrm>
            <a:off x="1000125" y="1600200"/>
            <a:ext cx="7215188" cy="4525963"/>
          </a:xfrm>
        </p:spPr>
        <p:txBody>
          <a:bodyPr/>
          <a:lstStyle/>
          <a:p>
            <a:pPr marL="365125" indent="-365125" eaLnBrk="1" hangingPunct="1">
              <a:lnSpc>
                <a:spcPct val="125000"/>
              </a:lnSpc>
            </a:pPr>
            <a:r>
              <a:rPr lang="zh-CN" altLang="en-US" smtClean="0">
                <a:solidFill>
                  <a:srgbClr val="0000FF"/>
                </a:solidFill>
              </a:rPr>
              <a:t>树</a:t>
            </a:r>
            <a:r>
              <a:rPr lang="en-US" altLang="zh-CN" smtClean="0">
                <a:solidFill>
                  <a:srgbClr val="006600"/>
                </a:solidFill>
              </a:rPr>
              <a:t>(</a:t>
            </a:r>
            <a:r>
              <a:rPr lang="zh-CN" altLang="en-US" smtClean="0">
                <a:solidFill>
                  <a:srgbClr val="006600"/>
                </a:solidFill>
              </a:rPr>
              <a:t>结构</a:t>
            </a:r>
            <a:r>
              <a:rPr lang="en-US" altLang="zh-CN" smtClean="0">
                <a:solidFill>
                  <a:srgbClr val="006600"/>
                </a:solidFill>
              </a:rPr>
              <a:t>)</a:t>
            </a:r>
            <a:r>
              <a:rPr lang="zh-CN" altLang="en-US" smtClean="0"/>
              <a:t>：</a:t>
            </a:r>
            <a:r>
              <a:rPr lang="en-US" altLang="zh-CN" smtClean="0"/>
              <a:t>n</a:t>
            </a:r>
            <a:r>
              <a:rPr lang="zh-CN" altLang="en-US" smtClean="0"/>
              <a:t>个结点的有限集合</a:t>
            </a:r>
            <a:r>
              <a:rPr lang="en-US" altLang="zh-CN" smtClean="0"/>
              <a:t>(n≥0)</a:t>
            </a:r>
            <a:r>
              <a:rPr lang="zh-CN" altLang="en-US" smtClean="0"/>
              <a:t>，</a:t>
            </a:r>
            <a:endParaRPr lang="en-US" altLang="zh-CN" smtClean="0"/>
          </a:p>
          <a:p>
            <a:pPr marL="365125" indent="-365125" eaLnBrk="1" hangingPunct="1">
              <a:lnSpc>
                <a:spcPct val="125000"/>
              </a:lnSpc>
              <a:buFont typeface="Wingdings" pitchFamily="2" charset="2"/>
              <a:buNone/>
            </a:pPr>
            <a:r>
              <a:rPr lang="en-US" altLang="zh-CN" smtClean="0"/>
              <a:t>	</a:t>
            </a:r>
            <a:r>
              <a:rPr lang="en-US" altLang="zh-CN" smtClean="0">
                <a:solidFill>
                  <a:srgbClr val="006600"/>
                </a:solidFill>
              </a:rPr>
              <a:t>——</a:t>
            </a:r>
            <a:r>
              <a:rPr lang="zh-CN" altLang="en-US" smtClean="0">
                <a:solidFill>
                  <a:srgbClr val="CC0000"/>
                </a:solidFill>
              </a:rPr>
              <a:t>空树</a:t>
            </a:r>
            <a:r>
              <a:rPr lang="zh-CN" altLang="en-US" smtClean="0"/>
              <a:t>：</a:t>
            </a:r>
            <a:r>
              <a:rPr lang="en-US" altLang="zh-CN" smtClean="0"/>
              <a:t>n=0</a:t>
            </a:r>
            <a:r>
              <a:rPr lang="zh-CN" altLang="en-US" smtClean="0"/>
              <a:t>的树</a:t>
            </a:r>
            <a:r>
              <a:rPr lang="en-US" altLang="zh-CN" smtClean="0">
                <a:solidFill>
                  <a:srgbClr val="006600"/>
                </a:solidFill>
              </a:rPr>
              <a:t>(Tree)</a:t>
            </a:r>
          </a:p>
          <a:p>
            <a:pPr marL="365125" indent="-365125" eaLnBrk="1" hangingPunct="1">
              <a:lnSpc>
                <a:spcPct val="125000"/>
              </a:lnSpc>
              <a:buFont typeface="Wingdings" pitchFamily="2" charset="2"/>
              <a:buNone/>
            </a:pPr>
            <a:r>
              <a:rPr lang="en-US" altLang="zh-CN" smtClean="0">
                <a:solidFill>
                  <a:srgbClr val="006600"/>
                </a:solidFill>
              </a:rPr>
              <a:t>(1)</a:t>
            </a:r>
            <a:r>
              <a:rPr lang="zh-CN" altLang="en-US" smtClean="0"/>
              <a:t>对于非空树</a:t>
            </a:r>
            <a:r>
              <a:rPr lang="en-US" altLang="zh-CN" smtClean="0"/>
              <a:t>(n&gt;0</a:t>
            </a:r>
            <a:r>
              <a:rPr lang="zh-CN" altLang="en-US" smtClean="0"/>
              <a:t>时</a:t>
            </a:r>
            <a:r>
              <a:rPr lang="en-US" altLang="zh-CN" smtClean="0"/>
              <a:t>)</a:t>
            </a:r>
            <a:r>
              <a:rPr lang="zh-CN" altLang="en-US" smtClean="0"/>
              <a:t>，有且只有</a:t>
            </a:r>
            <a:r>
              <a:rPr lang="en-US" altLang="zh-CN" smtClean="0"/>
              <a:t>1</a:t>
            </a:r>
            <a:r>
              <a:rPr lang="zh-CN" altLang="en-US" smtClean="0"/>
              <a:t>个根结点</a:t>
            </a:r>
            <a:r>
              <a:rPr lang="en-US" altLang="zh-CN" smtClean="0"/>
              <a:t>;</a:t>
            </a:r>
          </a:p>
          <a:p>
            <a:pPr marL="365125" indent="-365125" eaLnBrk="1" hangingPunct="1">
              <a:lnSpc>
                <a:spcPct val="125000"/>
              </a:lnSpc>
              <a:buFont typeface="Wingdings" pitchFamily="2" charset="2"/>
              <a:buNone/>
            </a:pPr>
            <a:r>
              <a:rPr lang="en-US" altLang="zh-CN" smtClean="0">
                <a:solidFill>
                  <a:srgbClr val="006600"/>
                </a:solidFill>
              </a:rPr>
              <a:t>	——</a:t>
            </a:r>
            <a:r>
              <a:rPr lang="zh-CN" altLang="en-US" smtClean="0">
                <a:solidFill>
                  <a:srgbClr val="CC0000"/>
                </a:solidFill>
              </a:rPr>
              <a:t>根结点</a:t>
            </a:r>
            <a:r>
              <a:rPr lang="zh-CN" altLang="en-US" smtClean="0"/>
              <a:t>：没有前驱的结点</a:t>
            </a:r>
          </a:p>
          <a:p>
            <a:pPr marL="365125" indent="-365125" eaLnBrk="1" hangingPunct="1">
              <a:lnSpc>
                <a:spcPct val="125000"/>
              </a:lnSpc>
              <a:buFont typeface="Wingdings" pitchFamily="2" charset="2"/>
              <a:buNone/>
            </a:pPr>
            <a:r>
              <a:rPr lang="en-US" altLang="zh-CN" smtClean="0">
                <a:solidFill>
                  <a:srgbClr val="006600"/>
                </a:solidFill>
              </a:rPr>
              <a:t>(2)</a:t>
            </a:r>
            <a:r>
              <a:rPr lang="zh-CN" altLang="en-US" smtClean="0"/>
              <a:t>当</a:t>
            </a:r>
            <a:r>
              <a:rPr lang="en-US" altLang="zh-CN" smtClean="0"/>
              <a:t>n&gt;1</a:t>
            </a:r>
            <a:r>
              <a:rPr lang="zh-CN" altLang="en-US" smtClean="0"/>
              <a:t>时，除根结点之外，树中的其它任意</a:t>
            </a:r>
            <a:r>
              <a:rPr lang="en-US" altLang="zh-CN" smtClean="0"/>
              <a:t>1</a:t>
            </a:r>
            <a:r>
              <a:rPr lang="zh-CN" altLang="en-US" smtClean="0"/>
              <a:t>个结点有且只有</a:t>
            </a:r>
            <a:r>
              <a:rPr lang="en-US" altLang="zh-CN" smtClean="0"/>
              <a:t>1</a:t>
            </a:r>
            <a:r>
              <a:rPr lang="zh-CN" altLang="en-US" smtClean="0"/>
              <a:t>个前驱；</a:t>
            </a:r>
          </a:p>
          <a:p>
            <a:pPr marL="365125" indent="-365125" eaLnBrk="1" hangingPunct="1">
              <a:lnSpc>
                <a:spcPct val="125000"/>
              </a:lnSpc>
              <a:buFont typeface="Wingdings" pitchFamily="2" charset="2"/>
              <a:buNone/>
            </a:pPr>
            <a:r>
              <a:rPr lang="en-US" altLang="zh-CN" smtClean="0">
                <a:solidFill>
                  <a:srgbClr val="006600"/>
                </a:solidFill>
              </a:rPr>
              <a:t>(3)</a:t>
            </a:r>
            <a:r>
              <a:rPr lang="zh-CN" altLang="en-US" smtClean="0"/>
              <a:t>树中每个结点可以有</a:t>
            </a:r>
            <a:r>
              <a:rPr lang="en-US" altLang="zh-CN" smtClean="0"/>
              <a:t>m</a:t>
            </a:r>
            <a:r>
              <a:rPr lang="zh-CN" altLang="en-US" smtClean="0"/>
              <a:t>个后继</a:t>
            </a:r>
            <a:r>
              <a:rPr lang="en-US" altLang="zh-CN" smtClean="0"/>
              <a:t>(m≥0)</a:t>
            </a:r>
            <a:r>
              <a:rPr lang="zh-CN" altLang="en-US" smtClean="0"/>
              <a:t>。</a:t>
            </a:r>
          </a:p>
        </p:txBody>
      </p:sp>
      <p:sp>
        <p:nvSpPr>
          <p:cNvPr id="9220" name="灯片编号占位符 1"/>
          <p:cNvSpPr>
            <a:spLocks noGrp="1"/>
          </p:cNvSpPr>
          <p:nvPr>
            <p:ph type="sldNum" sz="quarter" idx="10"/>
          </p:nvPr>
        </p:nvSpPr>
        <p:spPr>
          <a:noFill/>
        </p:spPr>
        <p:txBody>
          <a:bodyPr/>
          <a:lstStyle/>
          <a:p>
            <a:fld id="{0589D66C-8486-4395-8C18-B4860435AD5E}" type="slidenum">
              <a:rPr lang="zh-CN" altLang="en-US" smtClean="0"/>
              <a:pPr/>
              <a:t>7</a:t>
            </a:fld>
            <a:endParaRPr lang="en-US" altLang="zh-CN" smtClean="0"/>
          </a:p>
        </p:txBody>
      </p:sp>
    </p:spTree>
  </p:cSld>
  <p:clrMapOvr>
    <a:masterClrMapping/>
  </p:clrMapOv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1000125" y="274638"/>
            <a:ext cx="7215188" cy="1143000"/>
          </a:xfrm>
        </p:spPr>
        <p:txBody>
          <a:bodyPr/>
          <a:lstStyle/>
          <a:p>
            <a:pPr eaLnBrk="1" hangingPunct="1"/>
            <a:r>
              <a:rPr lang="zh-CN" altLang="en-US" smtClean="0"/>
              <a:t>遍历二叉树的非递归算法 </a:t>
            </a:r>
          </a:p>
        </p:txBody>
      </p:sp>
      <p:sp>
        <p:nvSpPr>
          <p:cNvPr id="68611" name="Rectangle 3"/>
          <p:cNvSpPr>
            <a:spLocks noGrp="1" noChangeArrowheads="1"/>
          </p:cNvSpPr>
          <p:nvPr>
            <p:ph idx="1"/>
          </p:nvPr>
        </p:nvSpPr>
        <p:spPr>
          <a:xfrm>
            <a:off x="1000125" y="1600200"/>
            <a:ext cx="7215188" cy="4525963"/>
          </a:xfrm>
        </p:spPr>
        <p:txBody>
          <a:bodyPr/>
          <a:lstStyle/>
          <a:p>
            <a:pPr eaLnBrk="1" hangingPunct="1">
              <a:lnSpc>
                <a:spcPct val="130000"/>
              </a:lnSpc>
            </a:pPr>
            <a:r>
              <a:rPr lang="zh-CN" altLang="en-US" dirty="0" smtClean="0">
                <a:solidFill>
                  <a:srgbClr val="006600"/>
                </a:solidFill>
              </a:rPr>
              <a:t>需使用</a:t>
            </a:r>
            <a:r>
              <a:rPr lang="en-US" altLang="zh-CN" dirty="0" smtClean="0">
                <a:solidFill>
                  <a:srgbClr val="006600"/>
                </a:solidFill>
              </a:rPr>
              <a:t>1</a:t>
            </a:r>
            <a:r>
              <a:rPr lang="zh-CN" altLang="en-US" dirty="0" smtClean="0">
                <a:solidFill>
                  <a:srgbClr val="006600"/>
                </a:solidFill>
              </a:rPr>
              <a:t>个链栈：</a:t>
            </a:r>
          </a:p>
          <a:p>
            <a:pPr eaLnBrk="1" hangingPunct="1">
              <a:lnSpc>
                <a:spcPct val="130000"/>
              </a:lnSpc>
              <a:buFont typeface="Wingdings" pitchFamily="2" charset="2"/>
              <a:buNone/>
            </a:pPr>
            <a:r>
              <a:rPr lang="en-US" altLang="zh-CN" dirty="0" err="1" smtClean="0"/>
              <a:t>typedef</a:t>
            </a:r>
            <a:r>
              <a:rPr lang="en-US" altLang="zh-CN" dirty="0" smtClean="0"/>
              <a:t> </a:t>
            </a:r>
            <a:r>
              <a:rPr lang="en-US" altLang="zh-CN" dirty="0" err="1" smtClean="0"/>
              <a:t>struct</a:t>
            </a:r>
            <a:r>
              <a:rPr lang="en-US" altLang="zh-CN" dirty="0" smtClean="0"/>
              <a:t> </a:t>
            </a:r>
            <a:r>
              <a:rPr lang="en-US" altLang="zh-CN" dirty="0" err="1" smtClean="0"/>
              <a:t>SNode</a:t>
            </a:r>
            <a:endParaRPr lang="en-US" altLang="zh-CN" dirty="0" smtClean="0"/>
          </a:p>
          <a:p>
            <a:pPr eaLnBrk="1" hangingPunct="1">
              <a:lnSpc>
                <a:spcPct val="130000"/>
              </a:lnSpc>
              <a:buFont typeface="Wingdings" pitchFamily="2" charset="2"/>
              <a:buNone/>
            </a:pPr>
            <a:r>
              <a:rPr lang="en-US" altLang="zh-CN" dirty="0" smtClean="0"/>
              <a:t>{</a:t>
            </a:r>
          </a:p>
          <a:p>
            <a:pPr eaLnBrk="1" hangingPunct="1">
              <a:lnSpc>
                <a:spcPct val="130000"/>
              </a:lnSpc>
              <a:buFont typeface="Wingdings" pitchFamily="2" charset="2"/>
              <a:buNone/>
            </a:pPr>
            <a:r>
              <a:rPr lang="en-US" altLang="zh-CN" dirty="0" smtClean="0"/>
              <a:t>	</a:t>
            </a:r>
            <a:r>
              <a:rPr lang="en-US" altLang="zh-CN" dirty="0" smtClean="0">
                <a:solidFill>
                  <a:srgbClr val="C00000"/>
                </a:solidFill>
              </a:rPr>
              <a:t>Tree</a:t>
            </a:r>
            <a:r>
              <a:rPr lang="en-US" altLang="zh-CN" dirty="0" smtClean="0"/>
              <a:t> </a:t>
            </a:r>
            <a:r>
              <a:rPr lang="en-US" altLang="zh-CN" dirty="0" err="1" smtClean="0"/>
              <a:t>tnode</a:t>
            </a:r>
            <a:r>
              <a:rPr lang="zh-CN" altLang="en-US" dirty="0" smtClean="0"/>
              <a:t>；</a:t>
            </a:r>
            <a:r>
              <a:rPr lang="en-US" altLang="zh-CN" dirty="0" smtClean="0">
                <a:solidFill>
                  <a:srgbClr val="006600"/>
                </a:solidFill>
              </a:rPr>
              <a:t>//</a:t>
            </a:r>
            <a:r>
              <a:rPr lang="zh-CN" altLang="en-US" dirty="0" smtClean="0">
                <a:solidFill>
                  <a:srgbClr val="006600"/>
                </a:solidFill>
              </a:rPr>
              <a:t>数据域</a:t>
            </a:r>
          </a:p>
          <a:p>
            <a:pPr eaLnBrk="1" hangingPunct="1">
              <a:lnSpc>
                <a:spcPct val="130000"/>
              </a:lnSpc>
              <a:buFont typeface="Wingdings" pitchFamily="2" charset="2"/>
              <a:buNone/>
            </a:pPr>
            <a:r>
              <a:rPr lang="zh-CN" altLang="en-US" dirty="0" smtClean="0"/>
              <a:t>	</a:t>
            </a:r>
            <a:r>
              <a:rPr lang="en-US" altLang="zh-CN" dirty="0" err="1" smtClean="0"/>
              <a:t>struct</a:t>
            </a:r>
            <a:r>
              <a:rPr lang="en-US" altLang="zh-CN" dirty="0" smtClean="0"/>
              <a:t> </a:t>
            </a:r>
            <a:r>
              <a:rPr lang="en-US" altLang="zh-CN" dirty="0" err="1" smtClean="0"/>
              <a:t>SNode</a:t>
            </a:r>
            <a:r>
              <a:rPr lang="en-US" altLang="zh-CN" dirty="0" smtClean="0"/>
              <a:t> *next</a:t>
            </a:r>
            <a:r>
              <a:rPr lang="zh-CN" altLang="en-US" dirty="0" smtClean="0"/>
              <a:t>；</a:t>
            </a:r>
            <a:r>
              <a:rPr lang="en-US" altLang="zh-CN" dirty="0" smtClean="0">
                <a:solidFill>
                  <a:srgbClr val="006600"/>
                </a:solidFill>
              </a:rPr>
              <a:t>//</a:t>
            </a:r>
            <a:r>
              <a:rPr lang="zh-CN" altLang="en-US" dirty="0" smtClean="0">
                <a:solidFill>
                  <a:srgbClr val="006600"/>
                </a:solidFill>
              </a:rPr>
              <a:t>指针域</a:t>
            </a:r>
          </a:p>
          <a:p>
            <a:pPr eaLnBrk="1" hangingPunct="1">
              <a:lnSpc>
                <a:spcPct val="130000"/>
              </a:lnSpc>
              <a:buFont typeface="Wingdings" pitchFamily="2" charset="2"/>
              <a:buNone/>
            </a:pPr>
            <a:r>
              <a:rPr lang="en-US" altLang="zh-CN" dirty="0" smtClean="0"/>
              <a:t>} *Stack</a:t>
            </a:r>
            <a:r>
              <a:rPr lang="zh-CN" altLang="en-US" dirty="0" smtClean="0"/>
              <a:t>；</a:t>
            </a:r>
          </a:p>
        </p:txBody>
      </p:sp>
      <p:sp>
        <p:nvSpPr>
          <p:cNvPr id="68612" name="灯片编号占位符 9"/>
          <p:cNvSpPr>
            <a:spLocks noGrp="1"/>
          </p:cNvSpPr>
          <p:nvPr>
            <p:ph type="sldNum" sz="quarter" idx="10"/>
          </p:nvPr>
        </p:nvSpPr>
        <p:spPr>
          <a:noFill/>
        </p:spPr>
        <p:txBody>
          <a:bodyPr/>
          <a:lstStyle/>
          <a:p>
            <a:fld id="{E14049C0-EFAE-483E-A1A7-E381281A10EE}" type="slidenum">
              <a:rPr lang="zh-CN" altLang="en-US" smtClean="0"/>
              <a:pPr/>
              <a:t>70</a:t>
            </a:fld>
            <a:endParaRPr lang="en-US" altLang="zh-CN" smtClean="0"/>
          </a:p>
        </p:txBody>
      </p:sp>
      <p:grpSp>
        <p:nvGrpSpPr>
          <p:cNvPr id="2" name="Group 6"/>
          <p:cNvGrpSpPr>
            <a:grpSpLocks/>
          </p:cNvGrpSpPr>
          <p:nvPr/>
        </p:nvGrpSpPr>
        <p:grpSpPr bwMode="auto">
          <a:xfrm>
            <a:off x="2600325" y="1500188"/>
            <a:ext cx="5543550" cy="2017712"/>
            <a:chOff x="1610" y="1207"/>
            <a:chExt cx="3492" cy="1271"/>
          </a:xfrm>
        </p:grpSpPr>
        <p:sp>
          <p:nvSpPr>
            <p:cNvPr id="68614" name="Rectangle 4"/>
            <p:cNvSpPr>
              <a:spLocks noChangeArrowheads="1"/>
            </p:cNvSpPr>
            <p:nvPr/>
          </p:nvSpPr>
          <p:spPr bwMode="auto">
            <a:xfrm>
              <a:off x="3061" y="1207"/>
              <a:ext cx="2041" cy="1043"/>
            </a:xfrm>
            <a:prstGeom prst="rect">
              <a:avLst/>
            </a:prstGeom>
            <a:noFill/>
            <a:ln w="28575">
              <a:solidFill>
                <a:srgbClr val="008000"/>
              </a:solidFill>
              <a:miter lim="800000"/>
              <a:headEnd/>
              <a:tailEnd/>
            </a:ln>
          </p:spPr>
          <p:txBody>
            <a:bodyPr/>
            <a:lstStyle/>
            <a:p>
              <a:pPr>
                <a:buClr>
                  <a:srgbClr val="006600"/>
                </a:buClr>
              </a:pPr>
              <a:r>
                <a:rPr kumimoji="1" lang="en-US" altLang="zh-CN" sz="2000" b="1" dirty="0" err="1" smtClean="0">
                  <a:solidFill>
                    <a:srgbClr val="292929"/>
                  </a:solidFill>
                  <a:latin typeface="Times New Roman" pitchFamily="18" charset="0"/>
                  <a:ea typeface="楷体_GB2312" pitchFamily="49" charset="-122"/>
                </a:rPr>
                <a:t>typedef</a:t>
              </a:r>
              <a:r>
                <a:rPr kumimoji="1" lang="en-US" altLang="zh-CN" sz="2000" b="1" dirty="0" smtClean="0">
                  <a:solidFill>
                    <a:srgbClr val="292929"/>
                  </a:solidFill>
                  <a:latin typeface="Times New Roman" pitchFamily="18" charset="0"/>
                  <a:ea typeface="楷体_GB2312" pitchFamily="49" charset="-122"/>
                </a:rPr>
                <a:t> </a:t>
              </a:r>
              <a:r>
                <a:rPr kumimoji="1" lang="en-US" altLang="zh-CN" sz="2000" b="1" dirty="0" err="1" smtClean="0">
                  <a:solidFill>
                    <a:srgbClr val="292929"/>
                  </a:solidFill>
                  <a:latin typeface="Times New Roman" pitchFamily="18" charset="0"/>
                  <a:ea typeface="楷体_GB2312" pitchFamily="49" charset="-122"/>
                </a:rPr>
                <a:t>struct</a:t>
              </a:r>
              <a:r>
                <a:rPr kumimoji="1" lang="en-US" altLang="zh-CN" sz="2000" b="1" dirty="0" smtClean="0">
                  <a:solidFill>
                    <a:srgbClr val="292929"/>
                  </a:solidFill>
                  <a:latin typeface="Times New Roman" pitchFamily="18" charset="0"/>
                  <a:ea typeface="楷体_GB2312" pitchFamily="49" charset="-122"/>
                </a:rPr>
                <a:t> </a:t>
              </a:r>
              <a:r>
                <a:rPr kumimoji="1" lang="en-US" altLang="zh-CN" sz="2000" b="1" dirty="0" err="1" smtClean="0">
                  <a:solidFill>
                    <a:srgbClr val="292929"/>
                  </a:solidFill>
                  <a:latin typeface="Times New Roman" pitchFamily="18" charset="0"/>
                  <a:ea typeface="楷体_GB2312" pitchFamily="49" charset="-122"/>
                </a:rPr>
                <a:t>Tnode</a:t>
              </a:r>
              <a:endParaRPr kumimoji="1" lang="en-US" altLang="zh-CN" sz="2000" b="1" dirty="0" smtClean="0">
                <a:solidFill>
                  <a:srgbClr val="292929"/>
                </a:solidFill>
                <a:latin typeface="Times New Roman" pitchFamily="18" charset="0"/>
                <a:ea typeface="楷体_GB2312" pitchFamily="49" charset="-122"/>
              </a:endParaRPr>
            </a:p>
            <a:p>
              <a:pPr>
                <a:buClr>
                  <a:srgbClr val="006600"/>
                </a:buClr>
              </a:pPr>
              <a:r>
                <a:rPr kumimoji="1" lang="en-US" altLang="zh-CN" sz="2000" b="1" dirty="0" smtClean="0">
                  <a:solidFill>
                    <a:srgbClr val="292929"/>
                  </a:solidFill>
                  <a:latin typeface="Times New Roman" pitchFamily="18" charset="0"/>
                  <a:ea typeface="楷体_GB2312" pitchFamily="49" charset="-122"/>
                </a:rPr>
                <a:t>{	Type data</a:t>
              </a:r>
              <a:r>
                <a:rPr kumimoji="1" lang="en-US" altLang="zh-CN" sz="2000" b="1" dirty="0">
                  <a:solidFill>
                    <a:srgbClr val="292929"/>
                  </a:solidFill>
                  <a:latin typeface="Times New Roman" pitchFamily="18" charset="0"/>
                  <a:ea typeface="楷体_GB2312" pitchFamily="49" charset="-122"/>
                </a:rPr>
                <a:t>;</a:t>
              </a:r>
            </a:p>
            <a:p>
              <a:pPr>
                <a:buClr>
                  <a:srgbClr val="006600"/>
                </a:buClr>
              </a:pPr>
              <a:r>
                <a:rPr kumimoji="1" lang="en-US" altLang="zh-CN" sz="2000" b="1" dirty="0">
                  <a:solidFill>
                    <a:srgbClr val="292929"/>
                  </a:solidFill>
                  <a:latin typeface="Times New Roman" pitchFamily="18" charset="0"/>
                  <a:ea typeface="楷体_GB2312" pitchFamily="49" charset="-122"/>
                </a:rPr>
                <a:t>	</a:t>
              </a:r>
              <a:r>
                <a:rPr kumimoji="1" lang="en-US" altLang="zh-CN" sz="2000" b="1" dirty="0" err="1">
                  <a:solidFill>
                    <a:srgbClr val="292929"/>
                  </a:solidFill>
                  <a:latin typeface="Times New Roman" pitchFamily="18" charset="0"/>
                  <a:ea typeface="楷体_GB2312" pitchFamily="49" charset="-122"/>
                </a:rPr>
                <a:t>struct</a:t>
              </a:r>
              <a:r>
                <a:rPr kumimoji="1" lang="en-US" altLang="zh-CN" sz="2000" b="1" dirty="0">
                  <a:solidFill>
                    <a:srgbClr val="292929"/>
                  </a:solidFill>
                  <a:latin typeface="Times New Roman" pitchFamily="18" charset="0"/>
                  <a:ea typeface="楷体_GB2312" pitchFamily="49" charset="-122"/>
                </a:rPr>
                <a:t> </a:t>
              </a:r>
              <a:r>
                <a:rPr kumimoji="1" lang="en-US" altLang="zh-CN" sz="2000" b="1" dirty="0" err="1" smtClean="0">
                  <a:solidFill>
                    <a:srgbClr val="292929"/>
                  </a:solidFill>
                  <a:latin typeface="Times New Roman" pitchFamily="18" charset="0"/>
                  <a:ea typeface="楷体_GB2312" pitchFamily="49" charset="-122"/>
                </a:rPr>
                <a:t>Tnode</a:t>
              </a:r>
              <a:r>
                <a:rPr kumimoji="1" lang="en-US" altLang="zh-CN" sz="2000" b="1" dirty="0" smtClean="0">
                  <a:solidFill>
                    <a:srgbClr val="292929"/>
                  </a:solidFill>
                  <a:latin typeface="Times New Roman" pitchFamily="18" charset="0"/>
                  <a:ea typeface="楷体_GB2312" pitchFamily="49" charset="-122"/>
                </a:rPr>
                <a:t> *</a:t>
              </a:r>
              <a:r>
                <a:rPr kumimoji="1" lang="en-US" altLang="zh-CN" sz="2000" b="1" dirty="0" err="1" smtClean="0">
                  <a:solidFill>
                    <a:srgbClr val="292929"/>
                  </a:solidFill>
                  <a:latin typeface="Times New Roman" pitchFamily="18" charset="0"/>
                  <a:ea typeface="楷体_GB2312" pitchFamily="49" charset="-122"/>
                </a:rPr>
                <a:t>lc</a:t>
              </a:r>
              <a:r>
                <a:rPr kumimoji="1" lang="en-US" altLang="zh-CN" sz="2000" b="1" dirty="0" smtClean="0">
                  <a:solidFill>
                    <a:srgbClr val="292929"/>
                  </a:solidFill>
                  <a:latin typeface="Times New Roman" pitchFamily="18" charset="0"/>
                  <a:ea typeface="楷体_GB2312" pitchFamily="49" charset="-122"/>
                </a:rPr>
                <a:t>;</a:t>
              </a:r>
              <a:endParaRPr kumimoji="1" lang="en-US" altLang="zh-CN" sz="2000" b="1" dirty="0">
                <a:solidFill>
                  <a:srgbClr val="292929"/>
                </a:solidFill>
                <a:latin typeface="Times New Roman" pitchFamily="18" charset="0"/>
                <a:ea typeface="楷体_GB2312" pitchFamily="49" charset="-122"/>
              </a:endParaRPr>
            </a:p>
            <a:p>
              <a:pPr>
                <a:buClr>
                  <a:srgbClr val="006600"/>
                </a:buClr>
              </a:pPr>
              <a:r>
                <a:rPr kumimoji="1" lang="en-US" altLang="zh-CN" sz="2000" b="1" dirty="0">
                  <a:solidFill>
                    <a:srgbClr val="292929"/>
                  </a:solidFill>
                  <a:latin typeface="Times New Roman" pitchFamily="18" charset="0"/>
                  <a:ea typeface="楷体_GB2312" pitchFamily="49" charset="-122"/>
                </a:rPr>
                <a:t>	</a:t>
              </a:r>
              <a:r>
                <a:rPr kumimoji="1" lang="en-US" altLang="zh-CN" sz="2000" b="1" dirty="0" err="1">
                  <a:solidFill>
                    <a:srgbClr val="292929"/>
                  </a:solidFill>
                  <a:latin typeface="Times New Roman" pitchFamily="18" charset="0"/>
                  <a:ea typeface="楷体_GB2312" pitchFamily="49" charset="-122"/>
                </a:rPr>
                <a:t>struct</a:t>
              </a:r>
              <a:r>
                <a:rPr kumimoji="1" lang="en-US" altLang="zh-CN" sz="2000" b="1" dirty="0">
                  <a:solidFill>
                    <a:srgbClr val="292929"/>
                  </a:solidFill>
                  <a:latin typeface="Times New Roman" pitchFamily="18" charset="0"/>
                  <a:ea typeface="楷体_GB2312" pitchFamily="49" charset="-122"/>
                </a:rPr>
                <a:t> </a:t>
              </a:r>
              <a:r>
                <a:rPr kumimoji="1" lang="en-US" altLang="zh-CN" sz="2000" b="1" dirty="0" err="1" smtClean="0">
                  <a:solidFill>
                    <a:srgbClr val="292929"/>
                  </a:solidFill>
                  <a:latin typeface="Times New Roman" pitchFamily="18" charset="0"/>
                  <a:ea typeface="楷体_GB2312" pitchFamily="49" charset="-122"/>
                </a:rPr>
                <a:t>Tnode</a:t>
              </a:r>
              <a:r>
                <a:rPr kumimoji="1" lang="en-US" altLang="zh-CN" sz="2000" b="1" dirty="0" smtClean="0">
                  <a:solidFill>
                    <a:srgbClr val="292929"/>
                  </a:solidFill>
                  <a:latin typeface="Times New Roman" pitchFamily="18" charset="0"/>
                  <a:ea typeface="楷体_GB2312" pitchFamily="49" charset="-122"/>
                </a:rPr>
                <a:t> *</a:t>
              </a:r>
              <a:r>
                <a:rPr kumimoji="1" lang="en-US" altLang="zh-CN" sz="2000" b="1" dirty="0" err="1" smtClean="0">
                  <a:solidFill>
                    <a:srgbClr val="292929"/>
                  </a:solidFill>
                  <a:latin typeface="Times New Roman" pitchFamily="18" charset="0"/>
                  <a:ea typeface="楷体_GB2312" pitchFamily="49" charset="-122"/>
                </a:rPr>
                <a:t>rc</a:t>
              </a:r>
              <a:r>
                <a:rPr kumimoji="1" lang="en-US" altLang="zh-CN" sz="2000" b="1" dirty="0" smtClean="0">
                  <a:solidFill>
                    <a:srgbClr val="292929"/>
                  </a:solidFill>
                  <a:latin typeface="Times New Roman" pitchFamily="18" charset="0"/>
                  <a:ea typeface="楷体_GB2312" pitchFamily="49" charset="-122"/>
                </a:rPr>
                <a:t>;</a:t>
              </a:r>
              <a:endParaRPr kumimoji="1" lang="en-US" altLang="zh-CN" sz="2000" b="1" dirty="0">
                <a:solidFill>
                  <a:srgbClr val="292929"/>
                </a:solidFill>
                <a:latin typeface="Times New Roman" pitchFamily="18" charset="0"/>
                <a:ea typeface="楷体_GB2312" pitchFamily="49" charset="-122"/>
              </a:endParaRPr>
            </a:p>
            <a:p>
              <a:pPr>
                <a:buClr>
                  <a:srgbClr val="006600"/>
                </a:buClr>
              </a:pPr>
              <a:r>
                <a:rPr kumimoji="1" lang="en-US" altLang="zh-CN" sz="2000" b="1" dirty="0">
                  <a:solidFill>
                    <a:srgbClr val="292929"/>
                  </a:solidFill>
                  <a:latin typeface="Times New Roman" pitchFamily="18" charset="0"/>
                  <a:ea typeface="楷体_GB2312" pitchFamily="49" charset="-122"/>
                </a:rPr>
                <a:t>} </a:t>
              </a:r>
              <a:r>
                <a:rPr kumimoji="1" lang="en-US" altLang="zh-CN" sz="2000" b="1" dirty="0" err="1" smtClean="0">
                  <a:solidFill>
                    <a:srgbClr val="292929"/>
                  </a:solidFill>
                  <a:latin typeface="Times New Roman" pitchFamily="18" charset="0"/>
                  <a:ea typeface="楷体_GB2312" pitchFamily="49" charset="-122"/>
                </a:rPr>
                <a:t>Tnode</a:t>
              </a:r>
              <a:r>
                <a:rPr kumimoji="1" lang="zh-CN" altLang="en-US" sz="2000" b="1" dirty="0" smtClean="0">
                  <a:solidFill>
                    <a:srgbClr val="292929"/>
                  </a:solidFill>
                  <a:latin typeface="Times New Roman" pitchFamily="18" charset="0"/>
                  <a:ea typeface="楷体_GB2312" pitchFamily="49" charset="-122"/>
                </a:rPr>
                <a:t>，</a:t>
              </a:r>
              <a:r>
                <a:rPr kumimoji="1" lang="zh-CN" altLang="en-US" sz="2000" b="1" dirty="0" smtClean="0">
                  <a:solidFill>
                    <a:srgbClr val="C00000"/>
                  </a:solidFill>
                  <a:latin typeface="Times New Roman" pitchFamily="18" charset="0"/>
                  <a:ea typeface="楷体_GB2312" pitchFamily="49" charset="-122"/>
                </a:rPr>
                <a:t>*</a:t>
              </a:r>
              <a:r>
                <a:rPr kumimoji="1" lang="en-US" altLang="zh-CN" sz="2000" b="1" dirty="0" smtClean="0">
                  <a:solidFill>
                    <a:srgbClr val="C00000"/>
                  </a:solidFill>
                  <a:latin typeface="Times New Roman" pitchFamily="18" charset="0"/>
                  <a:ea typeface="楷体_GB2312" pitchFamily="49" charset="-122"/>
                </a:rPr>
                <a:t>Tree</a:t>
              </a:r>
              <a:r>
                <a:rPr kumimoji="1" lang="zh-CN" altLang="en-US" sz="2000" b="1" dirty="0" smtClean="0">
                  <a:solidFill>
                    <a:srgbClr val="006600"/>
                  </a:solidFill>
                  <a:latin typeface="Times New Roman" pitchFamily="18" charset="0"/>
                  <a:ea typeface="楷体_GB2312" pitchFamily="49" charset="-122"/>
                </a:rPr>
                <a:t>；</a:t>
              </a:r>
              <a:endParaRPr kumimoji="1" lang="zh-CN" altLang="en-US" sz="2000" b="1" dirty="0">
                <a:solidFill>
                  <a:srgbClr val="006600"/>
                </a:solidFill>
                <a:latin typeface="Times New Roman" pitchFamily="18" charset="0"/>
                <a:ea typeface="楷体_GB2312" pitchFamily="49" charset="-122"/>
              </a:endParaRPr>
            </a:p>
          </p:txBody>
        </p:sp>
        <p:sp>
          <p:nvSpPr>
            <p:cNvPr id="68615" name="Line 5"/>
            <p:cNvSpPr>
              <a:spLocks noChangeShapeType="1"/>
            </p:cNvSpPr>
            <p:nvPr/>
          </p:nvSpPr>
          <p:spPr bwMode="auto">
            <a:xfrm flipV="1">
              <a:off x="1610" y="2251"/>
              <a:ext cx="1451" cy="227"/>
            </a:xfrm>
            <a:prstGeom prst="line">
              <a:avLst/>
            </a:prstGeom>
            <a:noFill/>
            <a:ln w="28575">
              <a:solidFill>
                <a:srgbClr val="008000"/>
              </a:solidFill>
              <a:round/>
              <a:headEnd/>
              <a:tailEnd/>
            </a:ln>
          </p:spPr>
          <p:txBody>
            <a:bodyPr/>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300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3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9634" name="Group 60"/>
          <p:cNvGrpSpPr>
            <a:grpSpLocks/>
          </p:cNvGrpSpPr>
          <p:nvPr/>
        </p:nvGrpSpPr>
        <p:grpSpPr bwMode="auto">
          <a:xfrm>
            <a:off x="1620838" y="2682875"/>
            <a:ext cx="4391025" cy="2619375"/>
            <a:chOff x="1020" y="1825"/>
            <a:chExt cx="2766" cy="1650"/>
          </a:xfrm>
        </p:grpSpPr>
        <p:sp>
          <p:nvSpPr>
            <p:cNvPr id="69677" name="Line 61"/>
            <p:cNvSpPr>
              <a:spLocks noChangeShapeType="1"/>
            </p:cNvSpPr>
            <p:nvPr/>
          </p:nvSpPr>
          <p:spPr bwMode="auto">
            <a:xfrm flipV="1">
              <a:off x="1246" y="2460"/>
              <a:ext cx="272" cy="318"/>
            </a:xfrm>
            <a:prstGeom prst="line">
              <a:avLst/>
            </a:prstGeom>
            <a:noFill/>
            <a:ln w="6350" cap="rnd">
              <a:solidFill>
                <a:srgbClr val="008000"/>
              </a:solidFill>
              <a:prstDash val="sysDot"/>
              <a:round/>
              <a:headEnd/>
              <a:tailEnd/>
            </a:ln>
          </p:spPr>
          <p:txBody>
            <a:bodyPr/>
            <a:lstStyle/>
            <a:p>
              <a:endParaRPr lang="zh-CN" altLang="en-US"/>
            </a:p>
          </p:txBody>
        </p:sp>
        <p:sp>
          <p:nvSpPr>
            <p:cNvPr id="69678" name="Line 62"/>
            <p:cNvSpPr>
              <a:spLocks noChangeShapeType="1"/>
            </p:cNvSpPr>
            <p:nvPr/>
          </p:nvSpPr>
          <p:spPr bwMode="auto">
            <a:xfrm flipV="1">
              <a:off x="1745" y="2007"/>
              <a:ext cx="499" cy="293"/>
            </a:xfrm>
            <a:prstGeom prst="line">
              <a:avLst/>
            </a:prstGeom>
            <a:noFill/>
            <a:ln w="6350" cap="rnd">
              <a:solidFill>
                <a:srgbClr val="008000"/>
              </a:solidFill>
              <a:prstDash val="sysDot"/>
              <a:round/>
              <a:headEnd/>
              <a:tailEnd/>
            </a:ln>
          </p:spPr>
          <p:txBody>
            <a:bodyPr/>
            <a:lstStyle/>
            <a:p>
              <a:endParaRPr lang="zh-CN" altLang="en-US"/>
            </a:p>
          </p:txBody>
        </p:sp>
        <p:sp>
          <p:nvSpPr>
            <p:cNvPr id="69679" name="Line 63"/>
            <p:cNvSpPr>
              <a:spLocks noChangeShapeType="1"/>
            </p:cNvSpPr>
            <p:nvPr/>
          </p:nvSpPr>
          <p:spPr bwMode="auto">
            <a:xfrm flipH="1" flipV="1">
              <a:off x="2507" y="2027"/>
              <a:ext cx="551" cy="269"/>
            </a:xfrm>
            <a:prstGeom prst="line">
              <a:avLst/>
            </a:prstGeom>
            <a:noFill/>
            <a:ln w="6350" cap="rnd">
              <a:solidFill>
                <a:srgbClr val="008000"/>
              </a:solidFill>
              <a:prstDash val="sysDot"/>
              <a:round/>
              <a:headEnd/>
              <a:tailEnd/>
            </a:ln>
          </p:spPr>
          <p:txBody>
            <a:bodyPr/>
            <a:lstStyle/>
            <a:p>
              <a:endParaRPr lang="zh-CN" altLang="en-US"/>
            </a:p>
          </p:txBody>
        </p:sp>
        <p:sp>
          <p:nvSpPr>
            <p:cNvPr id="69680" name="Line 64"/>
            <p:cNvSpPr>
              <a:spLocks noChangeShapeType="1"/>
            </p:cNvSpPr>
            <p:nvPr/>
          </p:nvSpPr>
          <p:spPr bwMode="auto">
            <a:xfrm flipH="1" flipV="1">
              <a:off x="3253" y="2460"/>
              <a:ext cx="310" cy="279"/>
            </a:xfrm>
            <a:prstGeom prst="line">
              <a:avLst/>
            </a:prstGeom>
            <a:noFill/>
            <a:ln w="6350" cap="rnd">
              <a:solidFill>
                <a:srgbClr val="008000"/>
              </a:solidFill>
              <a:prstDash val="sysDot"/>
              <a:round/>
              <a:headEnd/>
              <a:tailEnd/>
            </a:ln>
          </p:spPr>
          <p:txBody>
            <a:bodyPr/>
            <a:lstStyle/>
            <a:p>
              <a:endParaRPr lang="zh-CN" altLang="en-US"/>
            </a:p>
          </p:txBody>
        </p:sp>
        <p:sp>
          <p:nvSpPr>
            <p:cNvPr id="69681" name="Line 65"/>
            <p:cNvSpPr>
              <a:spLocks noChangeShapeType="1"/>
            </p:cNvSpPr>
            <p:nvPr/>
          </p:nvSpPr>
          <p:spPr bwMode="auto">
            <a:xfrm flipV="1">
              <a:off x="2825" y="2471"/>
              <a:ext cx="232" cy="276"/>
            </a:xfrm>
            <a:prstGeom prst="line">
              <a:avLst/>
            </a:prstGeom>
            <a:noFill/>
            <a:ln w="6350" cap="rnd">
              <a:solidFill>
                <a:srgbClr val="008000"/>
              </a:solidFill>
              <a:prstDash val="sysDot"/>
              <a:round/>
              <a:headEnd/>
              <a:tailEnd/>
            </a:ln>
          </p:spPr>
          <p:txBody>
            <a:bodyPr anchor="ctr" anchorCtr="1"/>
            <a:lstStyle/>
            <a:p>
              <a:endParaRPr lang="zh-CN" altLang="en-US"/>
            </a:p>
          </p:txBody>
        </p:sp>
        <p:sp>
          <p:nvSpPr>
            <p:cNvPr id="69682" name="Line 66"/>
            <p:cNvSpPr>
              <a:spLocks noChangeShapeType="1"/>
            </p:cNvSpPr>
            <p:nvPr/>
          </p:nvSpPr>
          <p:spPr bwMode="auto">
            <a:xfrm flipH="1" flipV="1">
              <a:off x="1745" y="2460"/>
              <a:ext cx="136" cy="272"/>
            </a:xfrm>
            <a:prstGeom prst="line">
              <a:avLst/>
            </a:prstGeom>
            <a:noFill/>
            <a:ln w="6350" cap="rnd">
              <a:solidFill>
                <a:srgbClr val="008000"/>
              </a:solidFill>
              <a:prstDash val="sysDot"/>
              <a:round/>
              <a:headEnd/>
              <a:tailEnd/>
            </a:ln>
          </p:spPr>
          <p:txBody>
            <a:bodyPr/>
            <a:lstStyle/>
            <a:p>
              <a:endParaRPr lang="zh-CN" altLang="en-US"/>
            </a:p>
          </p:txBody>
        </p:sp>
        <p:sp>
          <p:nvSpPr>
            <p:cNvPr id="69683" name="Line 67"/>
            <p:cNvSpPr>
              <a:spLocks noChangeShapeType="1"/>
            </p:cNvSpPr>
            <p:nvPr/>
          </p:nvSpPr>
          <p:spPr bwMode="auto">
            <a:xfrm flipV="1">
              <a:off x="2439" y="2963"/>
              <a:ext cx="213" cy="264"/>
            </a:xfrm>
            <a:prstGeom prst="line">
              <a:avLst/>
            </a:prstGeom>
            <a:noFill/>
            <a:ln w="6350" cap="rnd">
              <a:solidFill>
                <a:srgbClr val="008000"/>
              </a:solidFill>
              <a:prstDash val="sysDot"/>
              <a:round/>
              <a:headEnd/>
              <a:tailEnd/>
            </a:ln>
          </p:spPr>
          <p:txBody>
            <a:bodyPr/>
            <a:lstStyle/>
            <a:p>
              <a:endParaRPr lang="zh-CN" altLang="en-US"/>
            </a:p>
          </p:txBody>
        </p:sp>
        <p:sp>
          <p:nvSpPr>
            <p:cNvPr id="69684" name="Line 68"/>
            <p:cNvSpPr>
              <a:spLocks noChangeShapeType="1"/>
            </p:cNvSpPr>
            <p:nvPr/>
          </p:nvSpPr>
          <p:spPr bwMode="auto">
            <a:xfrm flipH="1" flipV="1">
              <a:off x="2825" y="2946"/>
              <a:ext cx="258" cy="292"/>
            </a:xfrm>
            <a:prstGeom prst="line">
              <a:avLst/>
            </a:prstGeom>
            <a:noFill/>
            <a:ln w="6350" cap="rnd">
              <a:solidFill>
                <a:srgbClr val="008000"/>
              </a:solidFill>
              <a:prstDash val="sysDot"/>
              <a:round/>
              <a:headEnd/>
              <a:tailEnd/>
            </a:ln>
          </p:spPr>
          <p:txBody>
            <a:bodyPr/>
            <a:lstStyle/>
            <a:p>
              <a:endParaRPr lang="zh-CN" altLang="en-US"/>
            </a:p>
          </p:txBody>
        </p:sp>
        <p:sp>
          <p:nvSpPr>
            <p:cNvPr id="69685" name="Oval 69"/>
            <p:cNvSpPr>
              <a:spLocks noChangeArrowheads="1"/>
            </p:cNvSpPr>
            <p:nvPr/>
          </p:nvSpPr>
          <p:spPr bwMode="auto">
            <a:xfrm>
              <a:off x="2244" y="1825"/>
              <a:ext cx="271" cy="271"/>
            </a:xfrm>
            <a:prstGeom prst="ellipse">
              <a:avLst/>
            </a:prstGeom>
            <a:noFill/>
            <a:ln w="6350" cap="rnd">
              <a:solidFill>
                <a:srgbClr val="008000"/>
              </a:solidFill>
              <a:prstDash val="sysDot"/>
              <a:round/>
              <a:headEnd/>
              <a:tailEnd/>
            </a:ln>
          </p:spPr>
          <p:txBody>
            <a:bodyPr lIns="0" tIns="0" rIns="0" bIns="0" anchor="ctr" anchorCtr="1"/>
            <a:lstStyle/>
            <a:p>
              <a:pPr algn="ctr">
                <a:lnSpc>
                  <a:spcPct val="85000"/>
                </a:lnSpc>
              </a:pPr>
              <a:r>
                <a:rPr kumimoji="1" lang="en-US" altLang="zh-CN" sz="2800">
                  <a:solidFill>
                    <a:srgbClr val="006600"/>
                  </a:solidFill>
                  <a:latin typeface="黑体" pitchFamily="49" charset="-122"/>
                  <a:ea typeface="黑体" pitchFamily="49" charset="-122"/>
                </a:rPr>
                <a:t>+</a:t>
              </a:r>
            </a:p>
          </p:txBody>
        </p:sp>
        <p:sp>
          <p:nvSpPr>
            <p:cNvPr id="69686" name="Oval 70"/>
            <p:cNvSpPr>
              <a:spLocks noChangeArrowheads="1"/>
            </p:cNvSpPr>
            <p:nvPr/>
          </p:nvSpPr>
          <p:spPr bwMode="auto">
            <a:xfrm>
              <a:off x="1501" y="2239"/>
              <a:ext cx="272" cy="270"/>
            </a:xfrm>
            <a:prstGeom prst="ellipse">
              <a:avLst/>
            </a:prstGeom>
            <a:noFill/>
            <a:ln w="6350" cap="rnd">
              <a:solidFill>
                <a:srgbClr val="008000"/>
              </a:solidFill>
              <a:prstDash val="sysDot"/>
              <a:round/>
              <a:headEnd/>
              <a:tailEnd/>
            </a:ln>
          </p:spPr>
          <p:txBody>
            <a:bodyPr lIns="0" tIns="0" rIns="0" bIns="0" anchor="ctr" anchorCtr="1"/>
            <a:lstStyle/>
            <a:p>
              <a:pPr algn="ctr">
                <a:lnSpc>
                  <a:spcPct val="90000"/>
                </a:lnSpc>
              </a:pPr>
              <a:r>
                <a:rPr kumimoji="1" lang="zh-CN" altLang="en-US" sz="2400">
                  <a:solidFill>
                    <a:srgbClr val="006600"/>
                  </a:solidFill>
                  <a:latin typeface="Times New Roman" pitchFamily="18" charset="0"/>
                </a:rPr>
                <a:t>＊</a:t>
              </a:r>
            </a:p>
          </p:txBody>
        </p:sp>
        <p:sp>
          <p:nvSpPr>
            <p:cNvPr id="69687" name="Oval 71"/>
            <p:cNvSpPr>
              <a:spLocks noChangeArrowheads="1"/>
            </p:cNvSpPr>
            <p:nvPr/>
          </p:nvSpPr>
          <p:spPr bwMode="auto">
            <a:xfrm>
              <a:off x="3024" y="2239"/>
              <a:ext cx="272" cy="270"/>
            </a:xfrm>
            <a:prstGeom prst="ellipse">
              <a:avLst/>
            </a:prstGeom>
            <a:noFill/>
            <a:ln w="6350" cap="rnd">
              <a:solidFill>
                <a:srgbClr val="008000"/>
              </a:solidFill>
              <a:prstDash val="sysDot"/>
              <a:round/>
              <a:headEnd/>
              <a:tailEnd/>
            </a:ln>
          </p:spPr>
          <p:txBody>
            <a:bodyPr lIns="0" tIns="0" rIns="0" bIns="0" anchor="ctr" anchorCtr="1"/>
            <a:lstStyle/>
            <a:p>
              <a:pPr algn="ctr">
                <a:lnSpc>
                  <a:spcPct val="80000"/>
                </a:lnSpc>
              </a:pPr>
              <a:r>
                <a:rPr kumimoji="1" lang="en-US" altLang="zh-CN" sz="2000">
                  <a:solidFill>
                    <a:srgbClr val="006600"/>
                  </a:solidFill>
                  <a:latin typeface="宋体" pitchFamily="2" charset="-122"/>
                </a:rPr>
                <a:t>/</a:t>
              </a:r>
            </a:p>
          </p:txBody>
        </p:sp>
        <p:sp>
          <p:nvSpPr>
            <p:cNvPr id="69688" name="Oval 72"/>
            <p:cNvSpPr>
              <a:spLocks noChangeArrowheads="1"/>
            </p:cNvSpPr>
            <p:nvPr/>
          </p:nvSpPr>
          <p:spPr bwMode="auto">
            <a:xfrm>
              <a:off x="1020" y="2735"/>
              <a:ext cx="273" cy="270"/>
            </a:xfrm>
            <a:prstGeom prst="ellipse">
              <a:avLst/>
            </a:prstGeom>
            <a:noFill/>
            <a:ln w="6350" cap="rnd">
              <a:solidFill>
                <a:srgbClr val="008000"/>
              </a:solidFill>
              <a:prstDash val="sysDot"/>
              <a:round/>
              <a:headEnd/>
              <a:tailEnd/>
            </a:ln>
          </p:spPr>
          <p:txBody>
            <a:bodyPr lIns="36000" tIns="0" rIns="0" bIns="0" anchor="ctr" anchorCtr="1"/>
            <a:lstStyle/>
            <a:p>
              <a:pPr algn="ctr">
                <a:lnSpc>
                  <a:spcPct val="85000"/>
                </a:lnSpc>
              </a:pPr>
              <a:r>
                <a:rPr kumimoji="1" lang="en-US" altLang="zh-CN" sz="2400">
                  <a:solidFill>
                    <a:srgbClr val="006600"/>
                  </a:solidFill>
                  <a:latin typeface="Times New Roman" pitchFamily="18" charset="0"/>
                </a:rPr>
                <a:t>a</a:t>
              </a:r>
            </a:p>
          </p:txBody>
        </p:sp>
        <p:sp>
          <p:nvSpPr>
            <p:cNvPr id="69689" name="Oval 73"/>
            <p:cNvSpPr>
              <a:spLocks noChangeArrowheads="1"/>
            </p:cNvSpPr>
            <p:nvPr/>
          </p:nvSpPr>
          <p:spPr bwMode="auto">
            <a:xfrm>
              <a:off x="1792" y="2735"/>
              <a:ext cx="271" cy="270"/>
            </a:xfrm>
            <a:prstGeom prst="ellipse">
              <a:avLst/>
            </a:prstGeom>
            <a:noFill/>
            <a:ln w="6350" cap="rnd">
              <a:solidFill>
                <a:srgbClr val="008000"/>
              </a:solidFill>
              <a:prstDash val="sysDot"/>
              <a:round/>
              <a:headEnd/>
              <a:tailEnd/>
            </a:ln>
          </p:spPr>
          <p:txBody>
            <a:bodyPr lIns="36000" tIns="0" rIns="0" bIns="0" anchor="ctr" anchorCtr="1"/>
            <a:lstStyle/>
            <a:p>
              <a:pPr algn="ctr">
                <a:lnSpc>
                  <a:spcPct val="85000"/>
                </a:lnSpc>
              </a:pPr>
              <a:r>
                <a:rPr kumimoji="1" lang="en-US" altLang="zh-CN" sz="2400">
                  <a:solidFill>
                    <a:srgbClr val="006600"/>
                  </a:solidFill>
                  <a:latin typeface="Times New Roman" pitchFamily="18" charset="0"/>
                </a:rPr>
                <a:t>b</a:t>
              </a:r>
            </a:p>
          </p:txBody>
        </p:sp>
        <p:sp>
          <p:nvSpPr>
            <p:cNvPr id="69690" name="Oval 74"/>
            <p:cNvSpPr>
              <a:spLocks noChangeArrowheads="1"/>
            </p:cNvSpPr>
            <p:nvPr/>
          </p:nvSpPr>
          <p:spPr bwMode="auto">
            <a:xfrm>
              <a:off x="2589" y="2721"/>
              <a:ext cx="272" cy="270"/>
            </a:xfrm>
            <a:prstGeom prst="ellipse">
              <a:avLst/>
            </a:prstGeom>
            <a:noFill/>
            <a:ln w="6350" cap="rnd">
              <a:solidFill>
                <a:srgbClr val="008000"/>
              </a:solidFill>
              <a:prstDash val="sysDot"/>
              <a:round/>
              <a:headEnd/>
              <a:tailEnd/>
            </a:ln>
          </p:spPr>
          <p:txBody>
            <a:bodyPr lIns="36000" tIns="0" rIns="0" bIns="0" anchor="ctr" anchorCtr="1"/>
            <a:lstStyle/>
            <a:p>
              <a:pPr algn="ctr">
                <a:lnSpc>
                  <a:spcPct val="95000"/>
                </a:lnSpc>
              </a:pPr>
              <a:r>
                <a:rPr kumimoji="1" lang="en-US" altLang="zh-CN" sz="2800">
                  <a:solidFill>
                    <a:srgbClr val="006600"/>
                  </a:solidFill>
                  <a:latin typeface="黑体" pitchFamily="49" charset="-122"/>
                  <a:ea typeface="黑体" pitchFamily="49" charset="-122"/>
                </a:rPr>
                <a:t>-</a:t>
              </a:r>
            </a:p>
          </p:txBody>
        </p:sp>
        <p:sp>
          <p:nvSpPr>
            <p:cNvPr id="69691" name="Oval 75"/>
            <p:cNvSpPr>
              <a:spLocks noChangeArrowheads="1"/>
            </p:cNvSpPr>
            <p:nvPr/>
          </p:nvSpPr>
          <p:spPr bwMode="auto">
            <a:xfrm>
              <a:off x="3513" y="2721"/>
              <a:ext cx="273" cy="270"/>
            </a:xfrm>
            <a:prstGeom prst="ellipse">
              <a:avLst/>
            </a:prstGeom>
            <a:noFill/>
            <a:ln w="6350" cap="rnd">
              <a:solidFill>
                <a:srgbClr val="008000"/>
              </a:solidFill>
              <a:prstDash val="sysDot"/>
              <a:round/>
              <a:headEnd/>
              <a:tailEnd/>
            </a:ln>
          </p:spPr>
          <p:txBody>
            <a:bodyPr lIns="36000" tIns="0" rIns="0" bIns="0" anchor="ctr" anchorCtr="1"/>
            <a:lstStyle/>
            <a:p>
              <a:pPr algn="ctr">
                <a:lnSpc>
                  <a:spcPct val="85000"/>
                </a:lnSpc>
              </a:pPr>
              <a:r>
                <a:rPr kumimoji="1" lang="en-US" altLang="zh-CN" sz="2400">
                  <a:solidFill>
                    <a:srgbClr val="006600"/>
                  </a:solidFill>
                  <a:latin typeface="Times New Roman" pitchFamily="18" charset="0"/>
                </a:rPr>
                <a:t>e</a:t>
              </a:r>
            </a:p>
          </p:txBody>
        </p:sp>
        <p:sp>
          <p:nvSpPr>
            <p:cNvPr id="69692" name="Oval 76"/>
            <p:cNvSpPr>
              <a:spLocks noChangeArrowheads="1"/>
            </p:cNvSpPr>
            <p:nvPr/>
          </p:nvSpPr>
          <p:spPr bwMode="auto">
            <a:xfrm>
              <a:off x="3024" y="3204"/>
              <a:ext cx="272" cy="271"/>
            </a:xfrm>
            <a:prstGeom prst="ellipse">
              <a:avLst/>
            </a:prstGeom>
            <a:noFill/>
            <a:ln w="6350" cap="rnd">
              <a:solidFill>
                <a:srgbClr val="008000"/>
              </a:solidFill>
              <a:prstDash val="sysDot"/>
              <a:round/>
              <a:headEnd/>
              <a:tailEnd/>
            </a:ln>
          </p:spPr>
          <p:txBody>
            <a:bodyPr lIns="36000" tIns="0" rIns="0" bIns="0" anchor="ctr" anchorCtr="1"/>
            <a:lstStyle/>
            <a:p>
              <a:pPr algn="ctr">
                <a:lnSpc>
                  <a:spcPct val="85000"/>
                </a:lnSpc>
              </a:pPr>
              <a:r>
                <a:rPr kumimoji="1" lang="en-US" altLang="zh-CN" sz="2400">
                  <a:solidFill>
                    <a:srgbClr val="006600"/>
                  </a:solidFill>
                  <a:latin typeface="Times New Roman" pitchFamily="18" charset="0"/>
                </a:rPr>
                <a:t>d</a:t>
              </a:r>
            </a:p>
          </p:txBody>
        </p:sp>
        <p:sp>
          <p:nvSpPr>
            <p:cNvPr id="69693" name="Oval 77"/>
            <p:cNvSpPr>
              <a:spLocks noChangeArrowheads="1"/>
            </p:cNvSpPr>
            <p:nvPr/>
          </p:nvSpPr>
          <p:spPr bwMode="auto">
            <a:xfrm>
              <a:off x="2208" y="3204"/>
              <a:ext cx="273" cy="271"/>
            </a:xfrm>
            <a:prstGeom prst="ellipse">
              <a:avLst/>
            </a:prstGeom>
            <a:noFill/>
            <a:ln w="6350" cap="rnd">
              <a:solidFill>
                <a:srgbClr val="008000"/>
              </a:solidFill>
              <a:prstDash val="sysDot"/>
              <a:round/>
              <a:headEnd/>
              <a:tailEnd/>
            </a:ln>
          </p:spPr>
          <p:txBody>
            <a:bodyPr lIns="36000" tIns="0" rIns="0" bIns="0" anchor="ctr" anchorCtr="1"/>
            <a:lstStyle/>
            <a:p>
              <a:pPr algn="ctr">
                <a:lnSpc>
                  <a:spcPct val="85000"/>
                </a:lnSpc>
              </a:pPr>
              <a:r>
                <a:rPr kumimoji="1" lang="en-US" altLang="zh-CN" sz="2400">
                  <a:solidFill>
                    <a:srgbClr val="006600"/>
                  </a:solidFill>
                  <a:latin typeface="Times New Roman" pitchFamily="18" charset="0"/>
                </a:rPr>
                <a:t>c</a:t>
              </a:r>
            </a:p>
          </p:txBody>
        </p:sp>
      </p:grpSp>
      <p:grpSp>
        <p:nvGrpSpPr>
          <p:cNvPr id="3" name="Group 59"/>
          <p:cNvGrpSpPr>
            <a:grpSpLocks/>
          </p:cNvGrpSpPr>
          <p:nvPr/>
        </p:nvGrpSpPr>
        <p:grpSpPr bwMode="auto">
          <a:xfrm>
            <a:off x="6877050" y="2936875"/>
            <a:ext cx="574675" cy="2303463"/>
            <a:chOff x="4332" y="1888"/>
            <a:chExt cx="362" cy="1451"/>
          </a:xfrm>
        </p:grpSpPr>
        <p:sp>
          <p:nvSpPr>
            <p:cNvPr id="69675" name="Rectangle 57"/>
            <p:cNvSpPr>
              <a:spLocks noChangeArrowheads="1"/>
            </p:cNvSpPr>
            <p:nvPr/>
          </p:nvSpPr>
          <p:spPr bwMode="auto">
            <a:xfrm>
              <a:off x="4332" y="1888"/>
              <a:ext cx="362" cy="1451"/>
            </a:xfrm>
            <a:prstGeom prst="rect">
              <a:avLst/>
            </a:prstGeom>
            <a:solidFill>
              <a:srgbClr val="CCFFFF"/>
            </a:solidFill>
            <a:ln w="6350">
              <a:solidFill>
                <a:srgbClr val="008000"/>
              </a:solidFill>
              <a:miter lim="800000"/>
              <a:headEnd/>
              <a:tailEnd/>
            </a:ln>
          </p:spPr>
          <p:txBody>
            <a:bodyPr wrap="none" lIns="0" tIns="0" rIns="0" bIns="54000" anchor="b"/>
            <a:lstStyle/>
            <a:p>
              <a:pPr algn="ctr"/>
              <a:r>
                <a:rPr kumimoji="1" lang="zh-CN" altLang="en-US" sz="2400" b="1">
                  <a:latin typeface="Times New Roman" pitchFamily="18" charset="0"/>
                </a:rPr>
                <a:t>栈</a:t>
              </a:r>
            </a:p>
          </p:txBody>
        </p:sp>
        <p:sp>
          <p:nvSpPr>
            <p:cNvPr id="69676" name="Line 58"/>
            <p:cNvSpPr>
              <a:spLocks noChangeShapeType="1"/>
            </p:cNvSpPr>
            <p:nvPr/>
          </p:nvSpPr>
          <p:spPr bwMode="auto">
            <a:xfrm>
              <a:off x="4332" y="3067"/>
              <a:ext cx="362" cy="0"/>
            </a:xfrm>
            <a:prstGeom prst="line">
              <a:avLst/>
            </a:prstGeom>
            <a:noFill/>
            <a:ln w="6350">
              <a:solidFill>
                <a:srgbClr val="008000"/>
              </a:solidFill>
              <a:round/>
              <a:headEnd/>
              <a:tailEnd/>
            </a:ln>
          </p:spPr>
          <p:txBody>
            <a:bodyPr/>
            <a:lstStyle/>
            <a:p>
              <a:endParaRPr lang="zh-CN" altLang="en-US"/>
            </a:p>
          </p:txBody>
        </p:sp>
      </p:grpSp>
      <p:sp>
        <p:nvSpPr>
          <p:cNvPr id="69636" name="Rectangle 2"/>
          <p:cNvSpPr>
            <a:spLocks noGrp="1" noChangeArrowheads="1"/>
          </p:cNvSpPr>
          <p:nvPr>
            <p:ph type="title"/>
          </p:nvPr>
        </p:nvSpPr>
        <p:spPr>
          <a:xfrm>
            <a:off x="1000125" y="274638"/>
            <a:ext cx="7215188" cy="1143000"/>
          </a:xfrm>
        </p:spPr>
        <p:txBody>
          <a:bodyPr/>
          <a:lstStyle/>
          <a:p>
            <a:pPr eaLnBrk="1" hangingPunct="1"/>
            <a:r>
              <a:rPr lang="zh-CN" altLang="en-US" sz="3600" smtClean="0"/>
              <a:t>先序遍历二叉树的非递归算法 </a:t>
            </a:r>
          </a:p>
        </p:txBody>
      </p:sp>
      <p:sp>
        <p:nvSpPr>
          <p:cNvPr id="69637" name="Rectangle 3"/>
          <p:cNvSpPr>
            <a:spLocks noGrp="1" noChangeArrowheads="1"/>
          </p:cNvSpPr>
          <p:nvPr>
            <p:ph idx="1"/>
          </p:nvPr>
        </p:nvSpPr>
        <p:spPr>
          <a:xfrm>
            <a:off x="1000125" y="1600200"/>
            <a:ext cx="7215188" cy="4525963"/>
          </a:xfrm>
        </p:spPr>
        <p:txBody>
          <a:bodyPr/>
          <a:lstStyle/>
          <a:p>
            <a:pPr eaLnBrk="1" hangingPunct="1">
              <a:buFont typeface="Wingdings" pitchFamily="2" charset="2"/>
              <a:buNone/>
            </a:pPr>
            <a:r>
              <a:rPr lang="zh-CN" altLang="en-US" smtClean="0">
                <a:solidFill>
                  <a:srgbClr val="006600"/>
                </a:solidFill>
              </a:rPr>
              <a:t>示例</a:t>
            </a:r>
            <a:endParaRPr lang="zh-CN" altLang="en-US" smtClean="0">
              <a:solidFill>
                <a:schemeClr val="accent2"/>
              </a:solidFill>
            </a:endParaRPr>
          </a:p>
        </p:txBody>
      </p:sp>
      <p:sp>
        <p:nvSpPr>
          <p:cNvPr id="69638" name="灯片编号占位符 62"/>
          <p:cNvSpPr>
            <a:spLocks noGrp="1"/>
          </p:cNvSpPr>
          <p:nvPr>
            <p:ph type="sldNum" sz="quarter" idx="10"/>
          </p:nvPr>
        </p:nvSpPr>
        <p:spPr>
          <a:noFill/>
        </p:spPr>
        <p:txBody>
          <a:bodyPr/>
          <a:lstStyle/>
          <a:p>
            <a:fld id="{81B89759-0336-40EF-AF1F-AFCD5DB261BC}" type="slidenum">
              <a:rPr lang="zh-CN" altLang="en-US" smtClean="0"/>
              <a:pPr/>
              <a:t>71</a:t>
            </a:fld>
            <a:endParaRPr lang="en-US" altLang="zh-CN" smtClean="0"/>
          </a:p>
        </p:txBody>
      </p:sp>
      <p:sp>
        <p:nvSpPr>
          <p:cNvPr id="277508" name="Line 4"/>
          <p:cNvSpPr>
            <a:spLocks noChangeShapeType="1"/>
          </p:cNvSpPr>
          <p:nvPr/>
        </p:nvSpPr>
        <p:spPr bwMode="auto">
          <a:xfrm flipV="1">
            <a:off x="1978025" y="3690938"/>
            <a:ext cx="431800" cy="504825"/>
          </a:xfrm>
          <a:prstGeom prst="line">
            <a:avLst/>
          </a:prstGeom>
          <a:noFill/>
          <a:ln w="9525">
            <a:solidFill>
              <a:srgbClr val="000000"/>
            </a:solidFill>
            <a:round/>
            <a:headEnd/>
            <a:tailEnd/>
          </a:ln>
        </p:spPr>
        <p:txBody>
          <a:bodyPr/>
          <a:lstStyle/>
          <a:p>
            <a:endParaRPr lang="zh-CN" altLang="en-US"/>
          </a:p>
        </p:txBody>
      </p:sp>
      <p:sp>
        <p:nvSpPr>
          <p:cNvPr id="277509" name="Line 5"/>
          <p:cNvSpPr>
            <a:spLocks noChangeShapeType="1"/>
          </p:cNvSpPr>
          <p:nvPr/>
        </p:nvSpPr>
        <p:spPr bwMode="auto">
          <a:xfrm flipV="1">
            <a:off x="2770188" y="2971800"/>
            <a:ext cx="792162" cy="465138"/>
          </a:xfrm>
          <a:prstGeom prst="line">
            <a:avLst/>
          </a:prstGeom>
          <a:noFill/>
          <a:ln w="9525">
            <a:solidFill>
              <a:srgbClr val="000000"/>
            </a:solidFill>
            <a:round/>
            <a:headEnd/>
            <a:tailEnd/>
          </a:ln>
        </p:spPr>
        <p:txBody>
          <a:bodyPr/>
          <a:lstStyle/>
          <a:p>
            <a:endParaRPr lang="zh-CN" altLang="en-US"/>
          </a:p>
        </p:txBody>
      </p:sp>
      <p:sp>
        <p:nvSpPr>
          <p:cNvPr id="277510" name="Line 6"/>
          <p:cNvSpPr>
            <a:spLocks noChangeShapeType="1"/>
          </p:cNvSpPr>
          <p:nvPr/>
        </p:nvSpPr>
        <p:spPr bwMode="auto">
          <a:xfrm flipH="1" flipV="1">
            <a:off x="3979863" y="3003550"/>
            <a:ext cx="874712" cy="427038"/>
          </a:xfrm>
          <a:prstGeom prst="line">
            <a:avLst/>
          </a:prstGeom>
          <a:noFill/>
          <a:ln w="9525">
            <a:solidFill>
              <a:srgbClr val="000000"/>
            </a:solidFill>
            <a:round/>
            <a:headEnd/>
            <a:tailEnd/>
          </a:ln>
        </p:spPr>
        <p:txBody>
          <a:bodyPr/>
          <a:lstStyle/>
          <a:p>
            <a:endParaRPr lang="zh-CN" altLang="en-US"/>
          </a:p>
        </p:txBody>
      </p:sp>
      <p:sp>
        <p:nvSpPr>
          <p:cNvPr id="277511" name="Line 7"/>
          <p:cNvSpPr>
            <a:spLocks noChangeShapeType="1"/>
          </p:cNvSpPr>
          <p:nvPr/>
        </p:nvSpPr>
        <p:spPr bwMode="auto">
          <a:xfrm flipH="1" flipV="1">
            <a:off x="5164138" y="3690938"/>
            <a:ext cx="492125" cy="442912"/>
          </a:xfrm>
          <a:prstGeom prst="line">
            <a:avLst/>
          </a:prstGeom>
          <a:noFill/>
          <a:ln w="9525">
            <a:solidFill>
              <a:srgbClr val="000000"/>
            </a:solidFill>
            <a:round/>
            <a:headEnd/>
            <a:tailEnd/>
          </a:ln>
        </p:spPr>
        <p:txBody>
          <a:bodyPr/>
          <a:lstStyle/>
          <a:p>
            <a:endParaRPr lang="zh-CN" altLang="en-US"/>
          </a:p>
        </p:txBody>
      </p:sp>
      <p:sp>
        <p:nvSpPr>
          <p:cNvPr id="277512" name="Line 8"/>
          <p:cNvSpPr>
            <a:spLocks noChangeShapeType="1"/>
          </p:cNvSpPr>
          <p:nvPr/>
        </p:nvSpPr>
        <p:spPr bwMode="auto">
          <a:xfrm flipV="1">
            <a:off x="4484688" y="3708400"/>
            <a:ext cx="368300" cy="438150"/>
          </a:xfrm>
          <a:prstGeom prst="line">
            <a:avLst/>
          </a:prstGeom>
          <a:noFill/>
          <a:ln w="9525">
            <a:solidFill>
              <a:srgbClr val="000000"/>
            </a:solidFill>
            <a:round/>
            <a:headEnd/>
            <a:tailEnd/>
          </a:ln>
        </p:spPr>
        <p:txBody>
          <a:bodyPr anchor="ctr" anchorCtr="1"/>
          <a:lstStyle/>
          <a:p>
            <a:endParaRPr lang="zh-CN" altLang="en-US"/>
          </a:p>
        </p:txBody>
      </p:sp>
      <p:sp>
        <p:nvSpPr>
          <p:cNvPr id="277513" name="Line 9"/>
          <p:cNvSpPr>
            <a:spLocks noChangeShapeType="1"/>
          </p:cNvSpPr>
          <p:nvPr/>
        </p:nvSpPr>
        <p:spPr bwMode="auto">
          <a:xfrm flipH="1" flipV="1">
            <a:off x="2770188" y="3690938"/>
            <a:ext cx="215900" cy="431800"/>
          </a:xfrm>
          <a:prstGeom prst="line">
            <a:avLst/>
          </a:prstGeom>
          <a:noFill/>
          <a:ln w="9525">
            <a:solidFill>
              <a:srgbClr val="000000"/>
            </a:solidFill>
            <a:round/>
            <a:headEnd/>
            <a:tailEnd/>
          </a:ln>
        </p:spPr>
        <p:txBody>
          <a:bodyPr/>
          <a:lstStyle/>
          <a:p>
            <a:endParaRPr lang="zh-CN" altLang="en-US"/>
          </a:p>
        </p:txBody>
      </p:sp>
      <p:sp>
        <p:nvSpPr>
          <p:cNvPr id="277514" name="Line 10"/>
          <p:cNvSpPr>
            <a:spLocks noChangeShapeType="1"/>
          </p:cNvSpPr>
          <p:nvPr/>
        </p:nvSpPr>
        <p:spPr bwMode="auto">
          <a:xfrm flipV="1">
            <a:off x="3871913" y="4489450"/>
            <a:ext cx="338137" cy="419100"/>
          </a:xfrm>
          <a:prstGeom prst="line">
            <a:avLst/>
          </a:prstGeom>
          <a:noFill/>
          <a:ln w="9525">
            <a:solidFill>
              <a:srgbClr val="000000"/>
            </a:solidFill>
            <a:round/>
            <a:headEnd/>
            <a:tailEnd/>
          </a:ln>
        </p:spPr>
        <p:txBody>
          <a:bodyPr/>
          <a:lstStyle/>
          <a:p>
            <a:endParaRPr lang="zh-CN" altLang="en-US"/>
          </a:p>
        </p:txBody>
      </p:sp>
      <p:sp>
        <p:nvSpPr>
          <p:cNvPr id="277515" name="Line 11"/>
          <p:cNvSpPr>
            <a:spLocks noChangeShapeType="1"/>
          </p:cNvSpPr>
          <p:nvPr/>
        </p:nvSpPr>
        <p:spPr bwMode="auto">
          <a:xfrm flipH="1" flipV="1">
            <a:off x="4484688" y="4462463"/>
            <a:ext cx="409575" cy="463550"/>
          </a:xfrm>
          <a:prstGeom prst="line">
            <a:avLst/>
          </a:prstGeom>
          <a:noFill/>
          <a:ln w="9525">
            <a:solidFill>
              <a:srgbClr val="000000"/>
            </a:solidFill>
            <a:round/>
            <a:headEnd/>
            <a:tailEnd/>
          </a:ln>
        </p:spPr>
        <p:txBody>
          <a:bodyPr/>
          <a:lstStyle/>
          <a:p>
            <a:endParaRPr lang="zh-CN" altLang="en-US"/>
          </a:p>
        </p:txBody>
      </p:sp>
      <p:sp>
        <p:nvSpPr>
          <p:cNvPr id="277516" name="Oval 12"/>
          <p:cNvSpPr>
            <a:spLocks noChangeArrowheads="1"/>
          </p:cNvSpPr>
          <p:nvPr/>
        </p:nvSpPr>
        <p:spPr bwMode="auto">
          <a:xfrm>
            <a:off x="3562350" y="2682875"/>
            <a:ext cx="430213" cy="430213"/>
          </a:xfrm>
          <a:prstGeom prst="ellipse">
            <a:avLst/>
          </a:prstGeom>
          <a:noFill/>
          <a:ln w="9525">
            <a:solidFill>
              <a:srgbClr val="000000"/>
            </a:solidFill>
            <a:round/>
            <a:headEnd/>
            <a:tailEnd/>
          </a:ln>
        </p:spPr>
        <p:txBody>
          <a:bodyPr lIns="0" tIns="0" rIns="0" bIns="0" anchor="ctr" anchorCtr="1"/>
          <a:lstStyle/>
          <a:p>
            <a:pPr algn="ctr">
              <a:lnSpc>
                <a:spcPct val="85000"/>
              </a:lnSpc>
            </a:pPr>
            <a:r>
              <a:rPr kumimoji="1" lang="en-US" altLang="zh-CN" sz="2800" b="1">
                <a:latin typeface="黑体" pitchFamily="49" charset="-122"/>
                <a:ea typeface="黑体" pitchFamily="49" charset="-122"/>
              </a:rPr>
              <a:t>+</a:t>
            </a:r>
          </a:p>
        </p:txBody>
      </p:sp>
      <p:sp>
        <p:nvSpPr>
          <p:cNvPr id="277517" name="Oval 13"/>
          <p:cNvSpPr>
            <a:spLocks noChangeArrowheads="1"/>
          </p:cNvSpPr>
          <p:nvPr/>
        </p:nvSpPr>
        <p:spPr bwMode="auto">
          <a:xfrm>
            <a:off x="2382838" y="3340100"/>
            <a:ext cx="431800" cy="428625"/>
          </a:xfrm>
          <a:prstGeom prst="ellipse">
            <a:avLst/>
          </a:prstGeom>
          <a:noFill/>
          <a:ln w="9525">
            <a:solidFill>
              <a:srgbClr val="000000"/>
            </a:solidFill>
            <a:round/>
            <a:headEnd/>
            <a:tailEnd/>
          </a:ln>
        </p:spPr>
        <p:txBody>
          <a:bodyPr lIns="0" tIns="0" rIns="0" bIns="0" anchor="ctr" anchorCtr="1"/>
          <a:lstStyle/>
          <a:p>
            <a:pPr algn="ctr">
              <a:lnSpc>
                <a:spcPct val="90000"/>
              </a:lnSpc>
            </a:pPr>
            <a:r>
              <a:rPr kumimoji="1" lang="zh-CN" altLang="en-US" sz="2400" b="1">
                <a:latin typeface="Times New Roman" pitchFamily="18" charset="0"/>
              </a:rPr>
              <a:t>＊</a:t>
            </a:r>
          </a:p>
        </p:txBody>
      </p:sp>
      <p:sp>
        <p:nvSpPr>
          <p:cNvPr id="277518" name="Oval 14"/>
          <p:cNvSpPr>
            <a:spLocks noChangeArrowheads="1"/>
          </p:cNvSpPr>
          <p:nvPr/>
        </p:nvSpPr>
        <p:spPr bwMode="auto">
          <a:xfrm>
            <a:off x="4800600" y="3340100"/>
            <a:ext cx="431800" cy="428625"/>
          </a:xfrm>
          <a:prstGeom prst="ellipse">
            <a:avLst/>
          </a:prstGeom>
          <a:noFill/>
          <a:ln w="9525">
            <a:solidFill>
              <a:srgbClr val="000000"/>
            </a:solidFill>
            <a:round/>
            <a:headEnd/>
            <a:tailEnd/>
          </a:ln>
        </p:spPr>
        <p:txBody>
          <a:bodyPr lIns="0" tIns="0" rIns="0" bIns="0" anchor="ctr" anchorCtr="1"/>
          <a:lstStyle/>
          <a:p>
            <a:pPr algn="ctr">
              <a:lnSpc>
                <a:spcPct val="80000"/>
              </a:lnSpc>
            </a:pPr>
            <a:r>
              <a:rPr kumimoji="1" lang="en-US" altLang="zh-CN" sz="2000" b="1">
                <a:latin typeface="黑体" pitchFamily="49" charset="-122"/>
                <a:ea typeface="黑体" pitchFamily="49" charset="-122"/>
              </a:rPr>
              <a:t>/</a:t>
            </a:r>
          </a:p>
        </p:txBody>
      </p:sp>
      <p:sp>
        <p:nvSpPr>
          <p:cNvPr id="277519" name="Oval 15"/>
          <p:cNvSpPr>
            <a:spLocks noChangeArrowheads="1"/>
          </p:cNvSpPr>
          <p:nvPr/>
        </p:nvSpPr>
        <p:spPr bwMode="auto">
          <a:xfrm>
            <a:off x="1619250" y="4127500"/>
            <a:ext cx="433388" cy="428625"/>
          </a:xfrm>
          <a:prstGeom prst="ellipse">
            <a:avLst/>
          </a:prstGeom>
          <a:noFill/>
          <a:ln w="9525">
            <a:solidFill>
              <a:srgbClr val="000000"/>
            </a:solidFill>
            <a:round/>
            <a:headEnd/>
            <a:tailEnd/>
          </a:ln>
        </p:spPr>
        <p:txBody>
          <a:bodyPr lIns="36000" tIns="0" rIns="0" bIns="0" anchor="ctr" anchorCtr="1"/>
          <a:lstStyle/>
          <a:p>
            <a:pPr algn="ctr">
              <a:lnSpc>
                <a:spcPct val="85000"/>
              </a:lnSpc>
            </a:pPr>
            <a:r>
              <a:rPr kumimoji="1" lang="en-US" altLang="zh-CN" sz="2400" b="1">
                <a:latin typeface="Times New Roman" pitchFamily="18" charset="0"/>
              </a:rPr>
              <a:t>a</a:t>
            </a:r>
          </a:p>
        </p:txBody>
      </p:sp>
      <p:sp>
        <p:nvSpPr>
          <p:cNvPr id="277520" name="Oval 16"/>
          <p:cNvSpPr>
            <a:spLocks noChangeArrowheads="1"/>
          </p:cNvSpPr>
          <p:nvPr/>
        </p:nvSpPr>
        <p:spPr bwMode="auto">
          <a:xfrm>
            <a:off x="2844800" y="4127500"/>
            <a:ext cx="430213" cy="428625"/>
          </a:xfrm>
          <a:prstGeom prst="ellipse">
            <a:avLst/>
          </a:prstGeom>
          <a:noFill/>
          <a:ln w="9525">
            <a:solidFill>
              <a:srgbClr val="000000"/>
            </a:solidFill>
            <a:round/>
            <a:headEnd/>
            <a:tailEnd/>
          </a:ln>
        </p:spPr>
        <p:txBody>
          <a:bodyPr lIns="36000" tIns="0" rIns="0" bIns="0" anchor="ctr" anchorCtr="1"/>
          <a:lstStyle/>
          <a:p>
            <a:pPr algn="ctr">
              <a:lnSpc>
                <a:spcPct val="85000"/>
              </a:lnSpc>
            </a:pPr>
            <a:r>
              <a:rPr kumimoji="1" lang="en-US" altLang="zh-CN" sz="2400" b="1">
                <a:latin typeface="Times New Roman" pitchFamily="18" charset="0"/>
              </a:rPr>
              <a:t>b</a:t>
            </a:r>
          </a:p>
        </p:txBody>
      </p:sp>
      <p:sp>
        <p:nvSpPr>
          <p:cNvPr id="277521" name="Oval 17"/>
          <p:cNvSpPr>
            <a:spLocks noChangeArrowheads="1"/>
          </p:cNvSpPr>
          <p:nvPr/>
        </p:nvSpPr>
        <p:spPr bwMode="auto">
          <a:xfrm>
            <a:off x="4110038" y="4105275"/>
            <a:ext cx="431800" cy="428625"/>
          </a:xfrm>
          <a:prstGeom prst="ellipse">
            <a:avLst/>
          </a:prstGeom>
          <a:noFill/>
          <a:ln w="9525">
            <a:solidFill>
              <a:srgbClr val="000000"/>
            </a:solidFill>
            <a:round/>
            <a:headEnd/>
            <a:tailEnd/>
          </a:ln>
        </p:spPr>
        <p:txBody>
          <a:bodyPr lIns="36000" tIns="0" rIns="0" bIns="0" anchor="ctr" anchorCtr="1"/>
          <a:lstStyle/>
          <a:p>
            <a:pPr algn="ctr">
              <a:lnSpc>
                <a:spcPct val="95000"/>
              </a:lnSpc>
            </a:pPr>
            <a:r>
              <a:rPr kumimoji="1" lang="en-US" altLang="zh-CN" sz="2800" b="1">
                <a:latin typeface="黑体" pitchFamily="49" charset="-122"/>
                <a:ea typeface="黑体" pitchFamily="49" charset="-122"/>
              </a:rPr>
              <a:t>-</a:t>
            </a:r>
          </a:p>
        </p:txBody>
      </p:sp>
      <p:sp>
        <p:nvSpPr>
          <p:cNvPr id="277522" name="Oval 18"/>
          <p:cNvSpPr>
            <a:spLocks noChangeArrowheads="1"/>
          </p:cNvSpPr>
          <p:nvPr/>
        </p:nvSpPr>
        <p:spPr bwMode="auto">
          <a:xfrm>
            <a:off x="5576888" y="4105275"/>
            <a:ext cx="433387" cy="428625"/>
          </a:xfrm>
          <a:prstGeom prst="ellipse">
            <a:avLst/>
          </a:prstGeom>
          <a:noFill/>
          <a:ln w="9525">
            <a:solidFill>
              <a:srgbClr val="000000"/>
            </a:solidFill>
            <a:round/>
            <a:headEnd/>
            <a:tailEnd/>
          </a:ln>
        </p:spPr>
        <p:txBody>
          <a:bodyPr lIns="36000" tIns="0" rIns="0" bIns="0" anchor="ctr" anchorCtr="1"/>
          <a:lstStyle/>
          <a:p>
            <a:pPr algn="ctr">
              <a:lnSpc>
                <a:spcPct val="85000"/>
              </a:lnSpc>
            </a:pPr>
            <a:r>
              <a:rPr kumimoji="1" lang="en-US" altLang="zh-CN" sz="2400" b="1">
                <a:latin typeface="Times New Roman" pitchFamily="18" charset="0"/>
              </a:rPr>
              <a:t>e</a:t>
            </a:r>
          </a:p>
        </p:txBody>
      </p:sp>
      <p:sp>
        <p:nvSpPr>
          <p:cNvPr id="277523" name="Oval 19"/>
          <p:cNvSpPr>
            <a:spLocks noChangeArrowheads="1"/>
          </p:cNvSpPr>
          <p:nvPr/>
        </p:nvSpPr>
        <p:spPr bwMode="auto">
          <a:xfrm>
            <a:off x="4800600" y="4872038"/>
            <a:ext cx="431800" cy="430212"/>
          </a:xfrm>
          <a:prstGeom prst="ellipse">
            <a:avLst/>
          </a:prstGeom>
          <a:noFill/>
          <a:ln w="9525">
            <a:solidFill>
              <a:srgbClr val="000000"/>
            </a:solidFill>
            <a:round/>
            <a:headEnd/>
            <a:tailEnd/>
          </a:ln>
        </p:spPr>
        <p:txBody>
          <a:bodyPr lIns="36000" tIns="0" rIns="0" bIns="0" anchor="ctr" anchorCtr="1"/>
          <a:lstStyle/>
          <a:p>
            <a:pPr algn="ctr">
              <a:lnSpc>
                <a:spcPct val="85000"/>
              </a:lnSpc>
            </a:pPr>
            <a:r>
              <a:rPr kumimoji="1" lang="en-US" altLang="zh-CN" sz="2400" b="1">
                <a:latin typeface="Times New Roman" pitchFamily="18" charset="0"/>
              </a:rPr>
              <a:t>d</a:t>
            </a:r>
          </a:p>
        </p:txBody>
      </p:sp>
      <p:sp>
        <p:nvSpPr>
          <p:cNvPr id="277524" name="Oval 20"/>
          <p:cNvSpPr>
            <a:spLocks noChangeArrowheads="1"/>
          </p:cNvSpPr>
          <p:nvPr/>
        </p:nvSpPr>
        <p:spPr bwMode="auto">
          <a:xfrm>
            <a:off x="3505200" y="4872038"/>
            <a:ext cx="433388" cy="430212"/>
          </a:xfrm>
          <a:prstGeom prst="ellipse">
            <a:avLst/>
          </a:prstGeom>
          <a:noFill/>
          <a:ln w="9525">
            <a:solidFill>
              <a:srgbClr val="000000"/>
            </a:solidFill>
            <a:round/>
            <a:headEnd/>
            <a:tailEnd/>
          </a:ln>
        </p:spPr>
        <p:txBody>
          <a:bodyPr lIns="36000" tIns="0" rIns="0" bIns="0" anchor="ctr" anchorCtr="1"/>
          <a:lstStyle/>
          <a:p>
            <a:pPr algn="ctr">
              <a:lnSpc>
                <a:spcPct val="85000"/>
              </a:lnSpc>
            </a:pPr>
            <a:r>
              <a:rPr kumimoji="1" lang="en-US" altLang="zh-CN" sz="2400" b="1">
                <a:latin typeface="Times New Roman" pitchFamily="18" charset="0"/>
              </a:rPr>
              <a:t>c</a:t>
            </a:r>
          </a:p>
        </p:txBody>
      </p:sp>
      <p:sp>
        <p:nvSpPr>
          <p:cNvPr id="277533" name="Line 29"/>
          <p:cNvSpPr>
            <a:spLocks noChangeShapeType="1"/>
          </p:cNvSpPr>
          <p:nvPr/>
        </p:nvSpPr>
        <p:spPr bwMode="auto">
          <a:xfrm>
            <a:off x="3779838" y="2420938"/>
            <a:ext cx="0" cy="215900"/>
          </a:xfrm>
          <a:prstGeom prst="line">
            <a:avLst/>
          </a:prstGeom>
          <a:noFill/>
          <a:ln w="38100">
            <a:solidFill>
              <a:srgbClr val="008000"/>
            </a:solidFill>
            <a:round/>
            <a:headEnd/>
            <a:tailEnd type="triangle" w="med" len="med"/>
          </a:ln>
        </p:spPr>
        <p:txBody>
          <a:bodyPr/>
          <a:lstStyle/>
          <a:p>
            <a:endParaRPr lang="zh-CN" altLang="en-US"/>
          </a:p>
        </p:txBody>
      </p:sp>
      <p:sp>
        <p:nvSpPr>
          <p:cNvPr id="277535" name="Text Box 31"/>
          <p:cNvSpPr txBox="1">
            <a:spLocks noChangeArrowheads="1"/>
          </p:cNvSpPr>
          <p:nvPr/>
        </p:nvSpPr>
        <p:spPr bwMode="auto">
          <a:xfrm>
            <a:off x="2143125" y="1916113"/>
            <a:ext cx="179388" cy="431800"/>
          </a:xfrm>
          <a:prstGeom prst="rect">
            <a:avLst/>
          </a:prstGeom>
          <a:noFill/>
          <a:ln w="9525">
            <a:noFill/>
            <a:miter lim="800000"/>
            <a:headEnd/>
            <a:tailEnd/>
          </a:ln>
        </p:spPr>
        <p:txBody>
          <a:bodyPr wrap="none" lIns="0" tIns="0" rIns="0" bIns="0" anchor="ctr" anchorCtr="1"/>
          <a:lstStyle/>
          <a:p>
            <a:pPr algn="ctr">
              <a:spcBef>
                <a:spcPct val="50000"/>
              </a:spcBef>
            </a:pPr>
            <a:r>
              <a:rPr kumimoji="1" lang="en-US" altLang="zh-CN" sz="3200" b="1">
                <a:latin typeface="Times New Roman" pitchFamily="18" charset="0"/>
              </a:rPr>
              <a:t>+</a:t>
            </a:r>
          </a:p>
        </p:txBody>
      </p:sp>
      <p:sp>
        <p:nvSpPr>
          <p:cNvPr id="277536" name="Text Box 32"/>
          <p:cNvSpPr txBox="1">
            <a:spLocks noChangeArrowheads="1"/>
          </p:cNvSpPr>
          <p:nvPr/>
        </p:nvSpPr>
        <p:spPr bwMode="auto">
          <a:xfrm>
            <a:off x="2573338" y="1989138"/>
            <a:ext cx="179387" cy="431800"/>
          </a:xfrm>
          <a:prstGeom prst="rect">
            <a:avLst/>
          </a:prstGeom>
          <a:noFill/>
          <a:ln w="9525">
            <a:noFill/>
            <a:miter lim="800000"/>
            <a:headEnd/>
            <a:tailEnd/>
          </a:ln>
        </p:spPr>
        <p:txBody>
          <a:bodyPr wrap="none" lIns="0" tIns="0" rIns="0" bIns="0" anchor="ctr" anchorCtr="1"/>
          <a:lstStyle/>
          <a:p>
            <a:pPr algn="ctr">
              <a:spcBef>
                <a:spcPct val="50000"/>
              </a:spcBef>
            </a:pPr>
            <a:r>
              <a:rPr kumimoji="1" lang="en-US" altLang="zh-CN" sz="3200" b="1">
                <a:latin typeface="Times New Roman" pitchFamily="18" charset="0"/>
              </a:rPr>
              <a:t>*</a:t>
            </a:r>
          </a:p>
        </p:txBody>
      </p:sp>
      <p:sp>
        <p:nvSpPr>
          <p:cNvPr id="277537" name="Text Box 33"/>
          <p:cNvSpPr txBox="1">
            <a:spLocks noChangeArrowheads="1"/>
          </p:cNvSpPr>
          <p:nvPr/>
        </p:nvSpPr>
        <p:spPr bwMode="auto">
          <a:xfrm>
            <a:off x="3006725" y="1916113"/>
            <a:ext cx="179388" cy="431800"/>
          </a:xfrm>
          <a:prstGeom prst="rect">
            <a:avLst/>
          </a:prstGeom>
          <a:noFill/>
          <a:ln w="9525">
            <a:noFill/>
            <a:miter lim="800000"/>
            <a:headEnd/>
            <a:tailEnd/>
          </a:ln>
        </p:spPr>
        <p:txBody>
          <a:bodyPr wrap="none" lIns="0" tIns="0" rIns="0" bIns="0" anchor="ctr" anchorCtr="1"/>
          <a:lstStyle/>
          <a:p>
            <a:pPr algn="ctr">
              <a:spcBef>
                <a:spcPct val="50000"/>
              </a:spcBef>
            </a:pPr>
            <a:r>
              <a:rPr kumimoji="1" lang="en-US" altLang="zh-CN" sz="3200" b="1">
                <a:latin typeface="Times New Roman" pitchFamily="18" charset="0"/>
              </a:rPr>
              <a:t>a</a:t>
            </a:r>
          </a:p>
        </p:txBody>
      </p:sp>
      <p:sp>
        <p:nvSpPr>
          <p:cNvPr id="277538" name="Text Box 34"/>
          <p:cNvSpPr txBox="1">
            <a:spLocks noChangeArrowheads="1"/>
          </p:cNvSpPr>
          <p:nvPr/>
        </p:nvSpPr>
        <p:spPr bwMode="auto">
          <a:xfrm>
            <a:off x="3475038" y="1916113"/>
            <a:ext cx="179387" cy="431800"/>
          </a:xfrm>
          <a:prstGeom prst="rect">
            <a:avLst/>
          </a:prstGeom>
          <a:noFill/>
          <a:ln w="9525">
            <a:noFill/>
            <a:miter lim="800000"/>
            <a:headEnd/>
            <a:tailEnd/>
          </a:ln>
        </p:spPr>
        <p:txBody>
          <a:bodyPr wrap="none" lIns="0" tIns="0" rIns="0" bIns="0" anchor="ctr" anchorCtr="1"/>
          <a:lstStyle/>
          <a:p>
            <a:pPr algn="ctr">
              <a:spcBef>
                <a:spcPct val="50000"/>
              </a:spcBef>
            </a:pPr>
            <a:r>
              <a:rPr kumimoji="1" lang="en-US" altLang="zh-CN" sz="3200" b="1">
                <a:latin typeface="Times New Roman" pitchFamily="18" charset="0"/>
              </a:rPr>
              <a:t>b</a:t>
            </a:r>
          </a:p>
        </p:txBody>
      </p:sp>
      <p:sp>
        <p:nvSpPr>
          <p:cNvPr id="277539" name="Text Box 35"/>
          <p:cNvSpPr txBox="1">
            <a:spLocks noChangeArrowheads="1"/>
          </p:cNvSpPr>
          <p:nvPr/>
        </p:nvSpPr>
        <p:spPr bwMode="auto">
          <a:xfrm>
            <a:off x="3906838" y="1916113"/>
            <a:ext cx="179387" cy="431800"/>
          </a:xfrm>
          <a:prstGeom prst="rect">
            <a:avLst/>
          </a:prstGeom>
          <a:noFill/>
          <a:ln w="9525">
            <a:noFill/>
            <a:miter lim="800000"/>
            <a:headEnd/>
            <a:tailEnd/>
          </a:ln>
        </p:spPr>
        <p:txBody>
          <a:bodyPr wrap="none" lIns="0" tIns="0" rIns="0" bIns="0" anchor="ctr" anchorCtr="1"/>
          <a:lstStyle/>
          <a:p>
            <a:pPr algn="ctr">
              <a:spcBef>
                <a:spcPct val="50000"/>
              </a:spcBef>
            </a:pPr>
            <a:r>
              <a:rPr kumimoji="1" lang="en-US" altLang="zh-CN" sz="3200" b="1">
                <a:latin typeface="Times New Roman" pitchFamily="18" charset="0"/>
              </a:rPr>
              <a:t>/</a:t>
            </a:r>
          </a:p>
        </p:txBody>
      </p:sp>
      <p:sp>
        <p:nvSpPr>
          <p:cNvPr id="277540" name="Text Box 36"/>
          <p:cNvSpPr txBox="1">
            <a:spLocks noChangeArrowheads="1"/>
          </p:cNvSpPr>
          <p:nvPr/>
        </p:nvSpPr>
        <p:spPr bwMode="auto">
          <a:xfrm>
            <a:off x="4267200" y="1916113"/>
            <a:ext cx="179388" cy="431800"/>
          </a:xfrm>
          <a:prstGeom prst="rect">
            <a:avLst/>
          </a:prstGeom>
          <a:noFill/>
          <a:ln w="9525">
            <a:noFill/>
            <a:miter lim="800000"/>
            <a:headEnd/>
            <a:tailEnd/>
          </a:ln>
        </p:spPr>
        <p:txBody>
          <a:bodyPr wrap="none" lIns="0" tIns="0" rIns="0" bIns="0" anchor="ctr" anchorCtr="1"/>
          <a:lstStyle/>
          <a:p>
            <a:pPr algn="ctr">
              <a:spcBef>
                <a:spcPct val="50000"/>
              </a:spcBef>
            </a:pPr>
            <a:r>
              <a:rPr kumimoji="1" lang="en-US" altLang="zh-CN" sz="3200" b="1">
                <a:latin typeface="Times New Roman" pitchFamily="18" charset="0"/>
              </a:rPr>
              <a:t>-</a:t>
            </a:r>
          </a:p>
        </p:txBody>
      </p:sp>
      <p:sp>
        <p:nvSpPr>
          <p:cNvPr id="277541" name="Text Box 37"/>
          <p:cNvSpPr txBox="1">
            <a:spLocks noChangeArrowheads="1"/>
          </p:cNvSpPr>
          <p:nvPr/>
        </p:nvSpPr>
        <p:spPr bwMode="auto">
          <a:xfrm>
            <a:off x="4699000" y="1916113"/>
            <a:ext cx="179388" cy="431800"/>
          </a:xfrm>
          <a:prstGeom prst="rect">
            <a:avLst/>
          </a:prstGeom>
          <a:noFill/>
          <a:ln w="9525">
            <a:noFill/>
            <a:miter lim="800000"/>
            <a:headEnd/>
            <a:tailEnd/>
          </a:ln>
        </p:spPr>
        <p:txBody>
          <a:bodyPr wrap="none" lIns="0" tIns="0" rIns="0" bIns="0" anchor="ctr" anchorCtr="1"/>
          <a:lstStyle/>
          <a:p>
            <a:pPr algn="ctr">
              <a:spcBef>
                <a:spcPct val="50000"/>
              </a:spcBef>
            </a:pPr>
            <a:r>
              <a:rPr kumimoji="1" lang="en-US" altLang="zh-CN" sz="3200" b="1">
                <a:latin typeface="Times New Roman" pitchFamily="18" charset="0"/>
              </a:rPr>
              <a:t>c</a:t>
            </a:r>
          </a:p>
        </p:txBody>
      </p:sp>
      <p:sp>
        <p:nvSpPr>
          <p:cNvPr id="277542" name="Text Box 38"/>
          <p:cNvSpPr txBox="1">
            <a:spLocks noChangeArrowheads="1"/>
          </p:cNvSpPr>
          <p:nvPr/>
        </p:nvSpPr>
        <p:spPr bwMode="auto">
          <a:xfrm>
            <a:off x="5130800" y="1916113"/>
            <a:ext cx="179388" cy="431800"/>
          </a:xfrm>
          <a:prstGeom prst="rect">
            <a:avLst/>
          </a:prstGeom>
          <a:noFill/>
          <a:ln w="9525">
            <a:noFill/>
            <a:miter lim="800000"/>
            <a:headEnd/>
            <a:tailEnd/>
          </a:ln>
        </p:spPr>
        <p:txBody>
          <a:bodyPr wrap="none" lIns="0" tIns="0" rIns="0" bIns="0" anchor="ctr" anchorCtr="1"/>
          <a:lstStyle/>
          <a:p>
            <a:pPr algn="ctr">
              <a:spcBef>
                <a:spcPct val="50000"/>
              </a:spcBef>
            </a:pPr>
            <a:r>
              <a:rPr kumimoji="1" lang="en-US" altLang="zh-CN" sz="3200" b="1">
                <a:latin typeface="Times New Roman" pitchFamily="18" charset="0"/>
              </a:rPr>
              <a:t>d</a:t>
            </a:r>
          </a:p>
        </p:txBody>
      </p:sp>
      <p:sp>
        <p:nvSpPr>
          <p:cNvPr id="277543" name="Text Box 39"/>
          <p:cNvSpPr txBox="1">
            <a:spLocks noChangeArrowheads="1"/>
          </p:cNvSpPr>
          <p:nvPr/>
        </p:nvSpPr>
        <p:spPr bwMode="auto">
          <a:xfrm>
            <a:off x="5564188" y="1916113"/>
            <a:ext cx="179387" cy="431800"/>
          </a:xfrm>
          <a:prstGeom prst="rect">
            <a:avLst/>
          </a:prstGeom>
          <a:noFill/>
          <a:ln w="9525">
            <a:noFill/>
            <a:miter lim="800000"/>
            <a:headEnd/>
            <a:tailEnd/>
          </a:ln>
        </p:spPr>
        <p:txBody>
          <a:bodyPr wrap="none" lIns="0" tIns="0" rIns="0" bIns="0" anchor="ctr" anchorCtr="1"/>
          <a:lstStyle/>
          <a:p>
            <a:pPr algn="ctr">
              <a:spcBef>
                <a:spcPct val="50000"/>
              </a:spcBef>
            </a:pPr>
            <a:r>
              <a:rPr kumimoji="1" lang="en-US" altLang="zh-CN" sz="3200" b="1">
                <a:latin typeface="Times New Roman" pitchFamily="18" charset="0"/>
              </a:rPr>
              <a:t>e</a:t>
            </a:r>
          </a:p>
        </p:txBody>
      </p:sp>
      <p:sp>
        <p:nvSpPr>
          <p:cNvPr id="277546" name="Oval 42"/>
          <p:cNvSpPr>
            <a:spLocks noChangeArrowheads="1"/>
          </p:cNvSpPr>
          <p:nvPr/>
        </p:nvSpPr>
        <p:spPr bwMode="auto">
          <a:xfrm>
            <a:off x="6948488" y="4222750"/>
            <a:ext cx="430212" cy="430213"/>
          </a:xfrm>
          <a:prstGeom prst="ellipse">
            <a:avLst/>
          </a:prstGeom>
          <a:noFill/>
          <a:ln w="9525">
            <a:solidFill>
              <a:srgbClr val="000000"/>
            </a:solidFill>
            <a:round/>
            <a:headEnd/>
            <a:tailEnd/>
          </a:ln>
        </p:spPr>
        <p:txBody>
          <a:bodyPr lIns="0" tIns="0" rIns="0" bIns="0" anchor="ctr" anchorCtr="1"/>
          <a:lstStyle/>
          <a:p>
            <a:pPr algn="ctr">
              <a:lnSpc>
                <a:spcPct val="85000"/>
              </a:lnSpc>
            </a:pPr>
            <a:r>
              <a:rPr kumimoji="1" lang="en-US" altLang="zh-CN" sz="2800" b="1">
                <a:latin typeface="黑体" pitchFamily="49" charset="-122"/>
                <a:ea typeface="黑体" pitchFamily="49" charset="-122"/>
              </a:rPr>
              <a:t>+</a:t>
            </a:r>
          </a:p>
        </p:txBody>
      </p:sp>
      <p:sp>
        <p:nvSpPr>
          <p:cNvPr id="277547" name="Oval 43"/>
          <p:cNvSpPr>
            <a:spLocks noChangeArrowheads="1"/>
          </p:cNvSpPr>
          <p:nvPr/>
        </p:nvSpPr>
        <p:spPr bwMode="auto">
          <a:xfrm>
            <a:off x="6948488" y="3573463"/>
            <a:ext cx="431800" cy="428625"/>
          </a:xfrm>
          <a:prstGeom prst="ellipse">
            <a:avLst/>
          </a:prstGeom>
          <a:noFill/>
          <a:ln w="9525">
            <a:solidFill>
              <a:srgbClr val="000000"/>
            </a:solidFill>
            <a:round/>
            <a:headEnd/>
            <a:tailEnd/>
          </a:ln>
        </p:spPr>
        <p:txBody>
          <a:bodyPr lIns="0" tIns="0" rIns="0" bIns="0" anchor="ctr" anchorCtr="1"/>
          <a:lstStyle/>
          <a:p>
            <a:pPr algn="ctr">
              <a:lnSpc>
                <a:spcPct val="90000"/>
              </a:lnSpc>
            </a:pPr>
            <a:r>
              <a:rPr kumimoji="1" lang="zh-CN" altLang="en-US" sz="2400" b="1">
                <a:latin typeface="Times New Roman" pitchFamily="18" charset="0"/>
              </a:rPr>
              <a:t>＊</a:t>
            </a:r>
          </a:p>
        </p:txBody>
      </p:sp>
      <p:sp>
        <p:nvSpPr>
          <p:cNvPr id="277554" name="Line 50"/>
          <p:cNvSpPr>
            <a:spLocks noChangeShapeType="1"/>
          </p:cNvSpPr>
          <p:nvPr/>
        </p:nvSpPr>
        <p:spPr bwMode="auto">
          <a:xfrm>
            <a:off x="1512888" y="3981450"/>
            <a:ext cx="179387" cy="179388"/>
          </a:xfrm>
          <a:prstGeom prst="line">
            <a:avLst/>
          </a:prstGeom>
          <a:noFill/>
          <a:ln w="38100">
            <a:solidFill>
              <a:srgbClr val="008000"/>
            </a:solidFill>
            <a:round/>
            <a:headEnd/>
            <a:tailEnd type="triangle" w="med" len="med"/>
          </a:ln>
        </p:spPr>
        <p:txBody>
          <a:bodyPr/>
          <a:lstStyle/>
          <a:p>
            <a:endParaRPr lang="zh-CN" altLang="en-US"/>
          </a:p>
        </p:txBody>
      </p:sp>
      <p:sp>
        <p:nvSpPr>
          <p:cNvPr id="277555" name="Line 51"/>
          <p:cNvSpPr>
            <a:spLocks noChangeShapeType="1"/>
          </p:cNvSpPr>
          <p:nvPr/>
        </p:nvSpPr>
        <p:spPr bwMode="auto">
          <a:xfrm rot="5400000">
            <a:off x="3263900" y="3986213"/>
            <a:ext cx="179387" cy="179388"/>
          </a:xfrm>
          <a:prstGeom prst="line">
            <a:avLst/>
          </a:prstGeom>
          <a:noFill/>
          <a:ln w="38100">
            <a:solidFill>
              <a:srgbClr val="008000"/>
            </a:solidFill>
            <a:round/>
            <a:headEnd/>
            <a:tailEnd type="triangle" w="med" len="med"/>
          </a:ln>
        </p:spPr>
        <p:txBody>
          <a:bodyPr/>
          <a:lstStyle/>
          <a:p>
            <a:endParaRPr lang="zh-CN" altLang="en-US"/>
          </a:p>
        </p:txBody>
      </p:sp>
      <p:sp>
        <p:nvSpPr>
          <p:cNvPr id="277556" name="Line 52"/>
          <p:cNvSpPr>
            <a:spLocks noChangeShapeType="1"/>
          </p:cNvSpPr>
          <p:nvPr/>
        </p:nvSpPr>
        <p:spPr bwMode="auto">
          <a:xfrm rot="5400000">
            <a:off x="5173663" y="3189288"/>
            <a:ext cx="179387" cy="179387"/>
          </a:xfrm>
          <a:prstGeom prst="line">
            <a:avLst/>
          </a:prstGeom>
          <a:noFill/>
          <a:ln w="38100">
            <a:solidFill>
              <a:srgbClr val="008000"/>
            </a:solidFill>
            <a:round/>
            <a:headEnd/>
            <a:tailEnd type="triangle" w="med" len="med"/>
          </a:ln>
        </p:spPr>
        <p:txBody>
          <a:bodyPr/>
          <a:lstStyle/>
          <a:p>
            <a:endParaRPr lang="zh-CN" altLang="en-US"/>
          </a:p>
        </p:txBody>
      </p:sp>
      <p:sp>
        <p:nvSpPr>
          <p:cNvPr id="277584" name="Rectangle 80"/>
          <p:cNvSpPr>
            <a:spLocks noChangeArrowheads="1"/>
          </p:cNvSpPr>
          <p:nvPr/>
        </p:nvSpPr>
        <p:spPr bwMode="auto">
          <a:xfrm>
            <a:off x="1042988" y="5373688"/>
            <a:ext cx="7200900" cy="485775"/>
          </a:xfrm>
          <a:prstGeom prst="rect">
            <a:avLst/>
          </a:prstGeom>
          <a:noFill/>
          <a:ln w="12700">
            <a:solidFill>
              <a:srgbClr val="008000"/>
            </a:solidFill>
            <a:miter lim="800000"/>
            <a:headEnd/>
            <a:tailEnd/>
          </a:ln>
        </p:spPr>
        <p:txBody>
          <a:bodyPr lIns="0" tIns="0" rIns="0" bIns="0" anchor="ctr" anchorCtr="1"/>
          <a:lstStyle/>
          <a:p>
            <a:pPr>
              <a:buClr>
                <a:srgbClr val="006600"/>
              </a:buClr>
              <a:tabLst>
                <a:tab pos="0" algn="l"/>
              </a:tabLst>
            </a:pPr>
            <a:r>
              <a:rPr kumimoji="1" lang="en-US" altLang="zh-CN" sz="2400" b="1" dirty="0">
                <a:solidFill>
                  <a:srgbClr val="0000FF"/>
                </a:solidFill>
                <a:latin typeface="Times New Roman" pitchFamily="18" charset="0"/>
                <a:ea typeface="楷体_GB2312" pitchFamily="49" charset="-122"/>
              </a:rPr>
              <a:t>while(p-</a:t>
            </a:r>
            <a:r>
              <a:rPr kumimoji="1" lang="en-US" altLang="zh-CN" sz="2400" b="1" dirty="0" smtClean="0">
                <a:solidFill>
                  <a:srgbClr val="0000FF"/>
                </a:solidFill>
                <a:latin typeface="Times New Roman" pitchFamily="18" charset="0"/>
                <a:ea typeface="楷体_GB2312" pitchFamily="49" charset="-122"/>
              </a:rPr>
              <a:t>&gt;</a:t>
            </a:r>
            <a:r>
              <a:rPr kumimoji="1" lang="en-US" altLang="zh-CN" sz="2400" b="1" dirty="0" err="1" smtClean="0">
                <a:solidFill>
                  <a:srgbClr val="0000FF"/>
                </a:solidFill>
                <a:latin typeface="Times New Roman" pitchFamily="18" charset="0"/>
                <a:ea typeface="楷体_GB2312" pitchFamily="49" charset="-122"/>
              </a:rPr>
              <a:t>lc</a:t>
            </a:r>
            <a:r>
              <a:rPr kumimoji="1" lang="en-US" altLang="zh-CN" sz="2400" b="1" dirty="0" smtClean="0">
                <a:solidFill>
                  <a:srgbClr val="0000FF"/>
                </a:solidFill>
                <a:latin typeface="Times New Roman" pitchFamily="18" charset="0"/>
                <a:ea typeface="楷体_GB2312" pitchFamily="49" charset="-122"/>
              </a:rPr>
              <a:t>) </a:t>
            </a:r>
            <a:r>
              <a:rPr kumimoji="1" lang="en-US" altLang="zh-CN" sz="2400" b="1" dirty="0">
                <a:solidFill>
                  <a:srgbClr val="0000FF"/>
                </a:solidFill>
                <a:latin typeface="Times New Roman" pitchFamily="18" charset="0"/>
                <a:ea typeface="楷体_GB2312" pitchFamily="49" charset="-122"/>
              </a:rPr>
              <a:t>{ Visit(p); Push(S, p); p=p-</a:t>
            </a:r>
            <a:r>
              <a:rPr kumimoji="1" lang="en-US" altLang="zh-CN" sz="2400" b="1" dirty="0" smtClean="0">
                <a:solidFill>
                  <a:srgbClr val="0000FF"/>
                </a:solidFill>
                <a:latin typeface="Times New Roman" pitchFamily="18" charset="0"/>
                <a:ea typeface="楷体_GB2312" pitchFamily="49" charset="-122"/>
              </a:rPr>
              <a:t>&gt;</a:t>
            </a:r>
            <a:r>
              <a:rPr kumimoji="1" lang="en-US" altLang="zh-CN" sz="2400" b="1" dirty="0" err="1" smtClean="0">
                <a:solidFill>
                  <a:srgbClr val="0000FF"/>
                </a:solidFill>
                <a:latin typeface="Times New Roman" pitchFamily="18" charset="0"/>
                <a:ea typeface="楷体_GB2312" pitchFamily="49" charset="-122"/>
              </a:rPr>
              <a:t>lc</a:t>
            </a:r>
            <a:r>
              <a:rPr kumimoji="1" lang="en-US" altLang="zh-CN" sz="2400" b="1" dirty="0" smtClean="0">
                <a:solidFill>
                  <a:srgbClr val="0000FF"/>
                </a:solidFill>
                <a:latin typeface="Times New Roman" pitchFamily="18" charset="0"/>
                <a:ea typeface="楷体_GB2312" pitchFamily="49" charset="-122"/>
              </a:rPr>
              <a:t>; </a:t>
            </a:r>
            <a:r>
              <a:rPr kumimoji="1" lang="en-US" altLang="zh-CN" sz="2400" b="1" dirty="0">
                <a:solidFill>
                  <a:srgbClr val="0000FF"/>
                </a:solidFill>
                <a:latin typeface="Times New Roman" pitchFamily="18" charset="0"/>
                <a:ea typeface="楷体_GB2312" pitchFamily="49" charset="-122"/>
              </a:rPr>
              <a:t>}</a:t>
            </a:r>
            <a:endParaRPr kumimoji="1" lang="en-US" altLang="zh-CN" sz="2400" dirty="0">
              <a:solidFill>
                <a:srgbClr val="006600"/>
              </a:solidFill>
              <a:latin typeface="Times New Roman" pitchFamily="18" charset="0"/>
              <a:ea typeface="楷体_GB2312" pitchFamily="49" charset="-122"/>
            </a:endParaRPr>
          </a:p>
        </p:txBody>
      </p:sp>
      <p:sp>
        <p:nvSpPr>
          <p:cNvPr id="277585" name="Rectangle 81"/>
          <p:cNvSpPr>
            <a:spLocks noChangeArrowheads="1"/>
          </p:cNvSpPr>
          <p:nvPr/>
        </p:nvSpPr>
        <p:spPr bwMode="auto">
          <a:xfrm>
            <a:off x="1476375" y="5373688"/>
            <a:ext cx="5400675" cy="485775"/>
          </a:xfrm>
          <a:prstGeom prst="rect">
            <a:avLst/>
          </a:prstGeom>
          <a:noFill/>
          <a:ln w="12700">
            <a:solidFill>
              <a:srgbClr val="008000"/>
            </a:solidFill>
            <a:miter lim="800000"/>
            <a:headEnd/>
            <a:tailEnd/>
          </a:ln>
        </p:spPr>
        <p:txBody>
          <a:bodyPr lIns="0" tIns="0" rIns="0" bIns="0" anchor="ctr" anchorCtr="1"/>
          <a:lstStyle/>
          <a:p>
            <a:pPr>
              <a:buClr>
                <a:srgbClr val="006600"/>
              </a:buClr>
              <a:tabLst>
                <a:tab pos="0" algn="l"/>
              </a:tabLst>
            </a:pPr>
            <a:r>
              <a:rPr kumimoji="1" lang="en-US" altLang="zh-CN" sz="2400" b="1" dirty="0">
                <a:latin typeface="Times New Roman" pitchFamily="18" charset="0"/>
                <a:ea typeface="楷体_GB2312" pitchFamily="49" charset="-122"/>
              </a:rPr>
              <a:t>Visit(p)</a:t>
            </a:r>
            <a:r>
              <a:rPr kumimoji="1" lang="zh-CN" altLang="en-US" sz="2400" b="1" dirty="0">
                <a:latin typeface="Times New Roman" pitchFamily="18" charset="0"/>
                <a:ea typeface="楷体_GB2312" pitchFamily="49" charset="-122"/>
              </a:rPr>
              <a:t>；</a:t>
            </a:r>
            <a:r>
              <a:rPr kumimoji="1" lang="en-US" altLang="zh-CN" sz="2400" b="1" dirty="0">
                <a:latin typeface="Times New Roman" pitchFamily="18" charset="0"/>
                <a:ea typeface="楷体_GB2312" pitchFamily="49" charset="-122"/>
              </a:rPr>
              <a:t>while(!p-</a:t>
            </a:r>
            <a:r>
              <a:rPr kumimoji="1" lang="en-US" altLang="zh-CN" sz="2400" b="1" dirty="0" smtClean="0">
                <a:latin typeface="Times New Roman" pitchFamily="18" charset="0"/>
                <a:ea typeface="楷体_GB2312" pitchFamily="49" charset="-122"/>
              </a:rPr>
              <a:t>&gt;</a:t>
            </a:r>
            <a:r>
              <a:rPr kumimoji="1" lang="en-US" altLang="zh-CN" sz="2400" b="1" dirty="0" err="1" smtClean="0">
                <a:latin typeface="Times New Roman" pitchFamily="18" charset="0"/>
                <a:ea typeface="楷体_GB2312" pitchFamily="49" charset="-122"/>
              </a:rPr>
              <a:t>rc</a:t>
            </a:r>
            <a:r>
              <a:rPr kumimoji="1" lang="en-US" altLang="zh-CN" sz="2400" b="1" dirty="0" smtClean="0">
                <a:latin typeface="Times New Roman" pitchFamily="18" charset="0"/>
                <a:ea typeface="楷体_GB2312" pitchFamily="49" charset="-122"/>
              </a:rPr>
              <a:t>) Pop(S</a:t>
            </a:r>
            <a:r>
              <a:rPr kumimoji="1" lang="en-US" altLang="zh-CN" sz="2400" b="1" dirty="0">
                <a:latin typeface="Times New Roman" pitchFamily="18" charset="0"/>
                <a:ea typeface="楷体_GB2312" pitchFamily="49" charset="-122"/>
              </a:rPr>
              <a:t>, p);</a:t>
            </a:r>
          </a:p>
        </p:txBody>
      </p:sp>
      <p:sp>
        <p:nvSpPr>
          <p:cNvPr id="277586" name="Rectangle 82"/>
          <p:cNvSpPr>
            <a:spLocks noChangeArrowheads="1"/>
          </p:cNvSpPr>
          <p:nvPr/>
        </p:nvSpPr>
        <p:spPr bwMode="auto">
          <a:xfrm>
            <a:off x="1692275" y="5373688"/>
            <a:ext cx="4176713" cy="485775"/>
          </a:xfrm>
          <a:prstGeom prst="rect">
            <a:avLst/>
          </a:prstGeom>
          <a:noFill/>
          <a:ln w="12700">
            <a:solidFill>
              <a:srgbClr val="008000"/>
            </a:solidFill>
            <a:miter lim="800000"/>
            <a:headEnd/>
            <a:tailEnd/>
          </a:ln>
        </p:spPr>
        <p:txBody>
          <a:bodyPr lIns="0" tIns="0" rIns="0" bIns="0" anchor="ctr" anchorCtr="1"/>
          <a:lstStyle/>
          <a:p>
            <a:pPr>
              <a:buClr>
                <a:srgbClr val="006600"/>
              </a:buClr>
              <a:tabLst>
                <a:tab pos="0" algn="l"/>
              </a:tabLst>
            </a:pPr>
            <a:r>
              <a:rPr kumimoji="1" lang="en-US" altLang="zh-CN" sz="2400" b="1" dirty="0">
                <a:latin typeface="Times New Roman" pitchFamily="18" charset="0"/>
                <a:ea typeface="楷体_GB2312" pitchFamily="49" charset="-122"/>
              </a:rPr>
              <a:t>if (p-</a:t>
            </a:r>
            <a:r>
              <a:rPr kumimoji="1" lang="en-US" altLang="zh-CN" sz="2400" b="1" dirty="0" smtClean="0">
                <a:latin typeface="Times New Roman" pitchFamily="18" charset="0"/>
                <a:ea typeface="楷体_GB2312" pitchFamily="49" charset="-122"/>
              </a:rPr>
              <a:t>&gt;</a:t>
            </a:r>
            <a:r>
              <a:rPr kumimoji="1" lang="en-US" altLang="zh-CN" sz="2400" b="1" dirty="0" err="1" smtClean="0">
                <a:latin typeface="Times New Roman" pitchFamily="18" charset="0"/>
                <a:ea typeface="楷体_GB2312" pitchFamily="49" charset="-122"/>
              </a:rPr>
              <a:t>rc</a:t>
            </a:r>
            <a:r>
              <a:rPr kumimoji="1" lang="en-US" altLang="zh-CN" sz="2400" b="1" dirty="0" smtClean="0">
                <a:latin typeface="Times New Roman" pitchFamily="18" charset="0"/>
                <a:ea typeface="楷体_GB2312" pitchFamily="49" charset="-122"/>
              </a:rPr>
              <a:t>) p=p-&gt;</a:t>
            </a:r>
            <a:r>
              <a:rPr kumimoji="1" lang="en-US" altLang="zh-CN" sz="2400" b="1" dirty="0" err="1" smtClean="0">
                <a:latin typeface="Times New Roman" pitchFamily="18" charset="0"/>
                <a:ea typeface="楷体_GB2312" pitchFamily="49" charset="-122"/>
              </a:rPr>
              <a:t>rc</a:t>
            </a:r>
            <a:r>
              <a:rPr kumimoji="1" lang="en-US" altLang="zh-CN" sz="2400" b="1" dirty="0" smtClean="0">
                <a:latin typeface="Times New Roman" pitchFamily="18" charset="0"/>
                <a:ea typeface="楷体_GB2312" pitchFamily="49" charset="-122"/>
              </a:rPr>
              <a:t>;</a:t>
            </a:r>
            <a:endParaRPr kumimoji="1" lang="en-US" altLang="zh-CN" sz="2400" b="1" dirty="0">
              <a:latin typeface="Times New Roman" pitchFamily="18" charset="0"/>
              <a:ea typeface="楷体_GB2312" pitchFamily="49" charset="-122"/>
            </a:endParaRPr>
          </a:p>
        </p:txBody>
      </p:sp>
      <p:sp>
        <p:nvSpPr>
          <p:cNvPr id="61" name="Rectangle 3"/>
          <p:cNvSpPr txBox="1">
            <a:spLocks noChangeArrowheads="1"/>
          </p:cNvSpPr>
          <p:nvPr/>
        </p:nvSpPr>
        <p:spPr bwMode="auto">
          <a:xfrm>
            <a:off x="6072188" y="1214438"/>
            <a:ext cx="2643187" cy="1643062"/>
          </a:xfrm>
          <a:prstGeom prst="rect">
            <a:avLst/>
          </a:prstGeom>
          <a:noFill/>
          <a:ln w="6350">
            <a:solidFill>
              <a:srgbClr val="008000"/>
            </a:solidFill>
            <a:miter lim="800000"/>
            <a:headEnd/>
            <a:tailEnd/>
          </a:ln>
        </p:spPr>
        <p:txBody>
          <a:bodyPr lIns="0" tIns="0" rIns="0" bIns="0"/>
          <a:lstStyle/>
          <a:p>
            <a:pPr marL="363538" indent="-363538">
              <a:buClr>
                <a:srgbClr val="008000"/>
              </a:buClr>
              <a:buFont typeface="Wingdings" pitchFamily="2" charset="2"/>
              <a:buNone/>
              <a:defRPr/>
            </a:pPr>
            <a:r>
              <a:rPr lang="en-US" altLang="zh-CN" b="1" kern="0" dirty="0" err="1" smtClean="0">
                <a:latin typeface="+mn-lt"/>
                <a:ea typeface="楷体" pitchFamily="49" charset="-122"/>
              </a:rPr>
              <a:t>PreOrder</a:t>
            </a:r>
            <a:r>
              <a:rPr lang="en-US" altLang="zh-CN" b="1" kern="0" dirty="0" smtClean="0">
                <a:latin typeface="+mn-lt"/>
                <a:ea typeface="楷体" pitchFamily="49" charset="-122"/>
              </a:rPr>
              <a:t>(Tree </a:t>
            </a:r>
            <a:r>
              <a:rPr lang="en-US" altLang="zh-CN" b="1" kern="0" dirty="0">
                <a:latin typeface="+mn-lt"/>
                <a:ea typeface="楷体" pitchFamily="49" charset="-122"/>
              </a:rPr>
              <a:t>T</a:t>
            </a:r>
            <a:r>
              <a:rPr lang="en-US" altLang="zh-CN" b="1" kern="0" dirty="0" smtClean="0">
                <a:latin typeface="+mn-lt"/>
                <a:ea typeface="楷体" pitchFamily="49" charset="-122"/>
              </a:rPr>
              <a:t>)</a:t>
            </a:r>
          </a:p>
          <a:p>
            <a:pPr marL="363538" indent="-363538">
              <a:buClr>
                <a:srgbClr val="008000"/>
              </a:buClr>
              <a:buFont typeface="Wingdings" pitchFamily="2" charset="2"/>
              <a:buNone/>
              <a:defRPr/>
            </a:pPr>
            <a:r>
              <a:rPr lang="en-US" altLang="zh-CN" b="1" kern="0" dirty="0" smtClean="0">
                <a:latin typeface="+mn-lt"/>
                <a:ea typeface="楷体" pitchFamily="49" charset="-122"/>
              </a:rPr>
              <a:t>{</a:t>
            </a:r>
            <a:r>
              <a:rPr lang="en-US" altLang="zh-CN" b="1" kern="0" dirty="0">
                <a:latin typeface="+mn-lt"/>
                <a:ea typeface="楷体" pitchFamily="49" charset="-122"/>
              </a:rPr>
              <a:t>	if (!T</a:t>
            </a:r>
            <a:r>
              <a:rPr lang="en-US" altLang="zh-CN" b="1" kern="0" dirty="0" smtClean="0">
                <a:latin typeface="+mn-lt"/>
                <a:ea typeface="楷体" pitchFamily="49" charset="-122"/>
              </a:rPr>
              <a:t>) return</a:t>
            </a:r>
            <a:r>
              <a:rPr lang="en-US" altLang="zh-CN" b="1" kern="0" dirty="0">
                <a:latin typeface="+mn-lt"/>
                <a:ea typeface="楷体" pitchFamily="49" charset="-122"/>
              </a:rPr>
              <a:t>;</a:t>
            </a:r>
            <a:endParaRPr lang="zh-CN" altLang="en-US" b="1" kern="0" dirty="0">
              <a:latin typeface="+mn-lt"/>
              <a:ea typeface="楷体" pitchFamily="49" charset="-122"/>
            </a:endParaRPr>
          </a:p>
          <a:p>
            <a:pPr marL="363538" indent="-363538">
              <a:buClr>
                <a:srgbClr val="008000"/>
              </a:buClr>
              <a:buFont typeface="Wingdings" pitchFamily="2" charset="2"/>
              <a:buNone/>
              <a:defRPr/>
            </a:pPr>
            <a:r>
              <a:rPr lang="zh-CN" altLang="en-US" b="1" kern="0" dirty="0">
                <a:latin typeface="+mn-lt"/>
                <a:ea typeface="楷体" pitchFamily="49" charset="-122"/>
              </a:rPr>
              <a:t>	</a:t>
            </a:r>
            <a:r>
              <a:rPr lang="en-US" altLang="zh-CN" b="1" kern="0" dirty="0">
                <a:latin typeface="+mn-lt"/>
                <a:ea typeface="楷体" pitchFamily="49" charset="-122"/>
              </a:rPr>
              <a:t>Visit(T)</a:t>
            </a:r>
            <a:r>
              <a:rPr lang="zh-CN" altLang="en-US" b="1" kern="0" dirty="0">
                <a:latin typeface="+mn-lt"/>
                <a:ea typeface="楷体" pitchFamily="49" charset="-122"/>
              </a:rPr>
              <a:t>；</a:t>
            </a:r>
            <a:endParaRPr lang="en-US" altLang="zh-CN" b="1" kern="0" dirty="0">
              <a:latin typeface="+mn-lt"/>
              <a:ea typeface="楷体" pitchFamily="49" charset="-122"/>
            </a:endParaRPr>
          </a:p>
          <a:p>
            <a:pPr marL="363538" indent="-363538">
              <a:buClr>
                <a:srgbClr val="008000"/>
              </a:buClr>
              <a:buFont typeface="Wingdings" pitchFamily="2" charset="2"/>
              <a:buNone/>
              <a:defRPr/>
            </a:pPr>
            <a:r>
              <a:rPr lang="zh-CN" altLang="en-US" b="1" kern="0" dirty="0">
                <a:latin typeface="+mn-lt"/>
                <a:ea typeface="楷体" pitchFamily="49" charset="-122"/>
              </a:rPr>
              <a:t>	</a:t>
            </a:r>
            <a:r>
              <a:rPr lang="en-US" altLang="zh-CN" b="1" kern="0" dirty="0" err="1">
                <a:latin typeface="+mn-lt"/>
                <a:ea typeface="楷体" pitchFamily="49" charset="-122"/>
              </a:rPr>
              <a:t>PreOrder</a:t>
            </a:r>
            <a:r>
              <a:rPr lang="en-US" altLang="zh-CN" b="1" kern="0" dirty="0">
                <a:latin typeface="+mn-lt"/>
                <a:ea typeface="楷体" pitchFamily="49" charset="-122"/>
              </a:rPr>
              <a:t>(T-</a:t>
            </a:r>
            <a:r>
              <a:rPr lang="en-US" altLang="zh-CN" b="1" kern="0" dirty="0" smtClean="0">
                <a:latin typeface="+mn-lt"/>
                <a:ea typeface="楷体" pitchFamily="49" charset="-122"/>
              </a:rPr>
              <a:t>&gt;</a:t>
            </a:r>
            <a:r>
              <a:rPr lang="en-US" altLang="zh-CN" b="1" kern="0" dirty="0" err="1" smtClean="0">
                <a:latin typeface="+mn-lt"/>
                <a:ea typeface="楷体" pitchFamily="49" charset="-122"/>
              </a:rPr>
              <a:t>lc</a:t>
            </a:r>
            <a:r>
              <a:rPr lang="en-US" altLang="zh-CN" b="1" kern="0" dirty="0" smtClean="0">
                <a:latin typeface="+mn-lt"/>
                <a:ea typeface="楷体" pitchFamily="49" charset="-122"/>
              </a:rPr>
              <a:t>);</a:t>
            </a:r>
            <a:endParaRPr lang="zh-CN" altLang="en-US" b="1" kern="0" dirty="0">
              <a:latin typeface="+mn-lt"/>
              <a:ea typeface="楷体" pitchFamily="49" charset="-122"/>
            </a:endParaRPr>
          </a:p>
          <a:p>
            <a:pPr marL="363538" indent="-363538">
              <a:buClr>
                <a:srgbClr val="008000"/>
              </a:buClr>
              <a:buFont typeface="Wingdings" pitchFamily="2" charset="2"/>
              <a:buNone/>
              <a:defRPr/>
            </a:pPr>
            <a:r>
              <a:rPr lang="zh-CN" altLang="en-US" b="1" kern="0" dirty="0">
                <a:latin typeface="+mn-lt"/>
                <a:ea typeface="楷体" pitchFamily="49" charset="-122"/>
              </a:rPr>
              <a:t>	</a:t>
            </a:r>
            <a:r>
              <a:rPr lang="en-US" altLang="zh-CN" b="1" kern="0" dirty="0" err="1">
                <a:latin typeface="+mn-lt"/>
                <a:ea typeface="楷体" pitchFamily="49" charset="-122"/>
              </a:rPr>
              <a:t>PreOrder</a:t>
            </a:r>
            <a:r>
              <a:rPr lang="en-US" altLang="zh-CN" b="1" kern="0" dirty="0">
                <a:latin typeface="+mn-lt"/>
                <a:ea typeface="楷体" pitchFamily="49" charset="-122"/>
              </a:rPr>
              <a:t>(T-</a:t>
            </a:r>
            <a:r>
              <a:rPr lang="en-US" altLang="zh-CN" b="1" kern="0" dirty="0" smtClean="0">
                <a:latin typeface="+mn-lt"/>
                <a:ea typeface="楷体" pitchFamily="49" charset="-122"/>
              </a:rPr>
              <a:t>&gt;</a:t>
            </a:r>
            <a:r>
              <a:rPr lang="en-US" altLang="zh-CN" b="1" kern="0" dirty="0" err="1" smtClean="0">
                <a:latin typeface="+mn-lt"/>
                <a:ea typeface="楷体" pitchFamily="49" charset="-122"/>
              </a:rPr>
              <a:t>rc</a:t>
            </a:r>
            <a:r>
              <a:rPr lang="en-US" altLang="zh-CN" b="1" kern="0" dirty="0" smtClean="0">
                <a:latin typeface="+mn-lt"/>
                <a:ea typeface="楷体" pitchFamily="49" charset="-122"/>
              </a:rPr>
              <a:t>);</a:t>
            </a:r>
            <a:endParaRPr lang="zh-CN" altLang="en-US" b="1" kern="0" dirty="0">
              <a:latin typeface="+mn-lt"/>
              <a:ea typeface="楷体" pitchFamily="49" charset="-122"/>
            </a:endParaRPr>
          </a:p>
          <a:p>
            <a:pPr marL="363538" indent="-363538">
              <a:buClr>
                <a:srgbClr val="008000"/>
              </a:buClr>
              <a:buFont typeface="Wingdings" pitchFamily="2" charset="2"/>
              <a:buNone/>
              <a:defRPr/>
            </a:pPr>
            <a:r>
              <a:rPr lang="en-US" altLang="zh-CN" b="1" kern="0" dirty="0">
                <a:latin typeface="+mn-lt"/>
                <a:ea typeface="楷体" pitchFamily="49" charset="-122"/>
              </a:rPr>
              <a:t>}</a:t>
            </a:r>
            <a:endParaRPr lang="zh-CN" altLang="en-US" kern="0" dirty="0">
              <a:latin typeface="+mn-lt"/>
              <a:ea typeface="楷体"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77584"/>
                                        </p:tgtEl>
                                        <p:attrNameLst>
                                          <p:attrName>style.visibility</p:attrName>
                                        </p:attrNameLst>
                                      </p:cBhvr>
                                      <p:to>
                                        <p:strVal val="visible"/>
                                      </p:to>
                                    </p:set>
                                    <p:animEffect transition="in" filter="wipe(left)">
                                      <p:cBhvr>
                                        <p:cTn id="12" dur="3000"/>
                                        <p:tgtEl>
                                          <p:spTgt spid="277584"/>
                                        </p:tgtEl>
                                      </p:cBhvr>
                                    </p:animEffect>
                                  </p:childTnLst>
                                </p:cTn>
                              </p:par>
                            </p:childTnLst>
                          </p:cTn>
                        </p:par>
                        <p:par>
                          <p:cTn id="13" fill="hold">
                            <p:stCondLst>
                              <p:cond delay="3000"/>
                            </p:stCondLst>
                            <p:childTnLst>
                              <p:par>
                                <p:cTn id="14" presetID="1" presetClass="entr" presetSubtype="0" fill="hold" grpId="0" nodeType="afterEffect">
                                  <p:stCondLst>
                                    <p:cond delay="0"/>
                                  </p:stCondLst>
                                  <p:childTnLst>
                                    <p:set>
                                      <p:cBhvr>
                                        <p:cTn id="15" dur="1" fill="hold">
                                          <p:stCondLst>
                                            <p:cond delay="0"/>
                                          </p:stCondLst>
                                        </p:cTn>
                                        <p:tgtEl>
                                          <p:spTgt spid="277535"/>
                                        </p:tgtEl>
                                        <p:attrNameLst>
                                          <p:attrName>style.visibility</p:attrName>
                                        </p:attrNameLst>
                                      </p:cBhvr>
                                      <p:to>
                                        <p:strVal val="visible"/>
                                      </p:to>
                                    </p:set>
                                  </p:childTnLst>
                                </p:cTn>
                              </p:par>
                            </p:childTnLst>
                          </p:cTn>
                        </p:par>
                        <p:par>
                          <p:cTn id="16" fill="hold">
                            <p:stCondLst>
                              <p:cond delay="3000"/>
                            </p:stCondLst>
                            <p:childTnLst>
                              <p:par>
                                <p:cTn id="17" presetID="1" presetClass="exit" presetSubtype="0" fill="hold" grpId="0" nodeType="afterEffect">
                                  <p:stCondLst>
                                    <p:cond delay="0"/>
                                  </p:stCondLst>
                                  <p:childTnLst>
                                    <p:set>
                                      <p:cBhvr>
                                        <p:cTn id="18" dur="1" fill="hold">
                                          <p:stCondLst>
                                            <p:cond delay="0"/>
                                          </p:stCondLst>
                                        </p:cTn>
                                        <p:tgtEl>
                                          <p:spTgt spid="277533"/>
                                        </p:tgtEl>
                                        <p:attrNameLst>
                                          <p:attrName>style.visibility</p:attrName>
                                        </p:attrNameLst>
                                      </p:cBhvr>
                                      <p:to>
                                        <p:strVal val="hidden"/>
                                      </p:to>
                                    </p:set>
                                  </p:childTnLst>
                                </p:cTn>
                              </p:par>
                            </p:childTnLst>
                          </p:cTn>
                        </p:par>
                        <p:par>
                          <p:cTn id="19" fill="hold">
                            <p:stCondLst>
                              <p:cond delay="3000"/>
                            </p:stCondLst>
                            <p:childTnLst>
                              <p:par>
                                <p:cTn id="20" presetID="22" presetClass="exit" presetSubtype="1" fill="hold" grpId="0" nodeType="afterEffect">
                                  <p:stCondLst>
                                    <p:cond delay="0"/>
                                  </p:stCondLst>
                                  <p:childTnLst>
                                    <p:animEffect transition="out" filter="wipe(up)">
                                      <p:cBhvr>
                                        <p:cTn id="21" dur="1000"/>
                                        <p:tgtEl>
                                          <p:spTgt spid="277516"/>
                                        </p:tgtEl>
                                      </p:cBhvr>
                                    </p:animEffect>
                                    <p:set>
                                      <p:cBhvr>
                                        <p:cTn id="22" dur="1" fill="hold">
                                          <p:stCondLst>
                                            <p:cond delay="999"/>
                                          </p:stCondLst>
                                        </p:cTn>
                                        <p:tgtEl>
                                          <p:spTgt spid="277516"/>
                                        </p:tgtEl>
                                        <p:attrNameLst>
                                          <p:attrName>style.visibility</p:attrName>
                                        </p:attrNameLst>
                                      </p:cBhvr>
                                      <p:to>
                                        <p:strVal val="hidden"/>
                                      </p:to>
                                    </p:set>
                                  </p:childTnLst>
                                </p:cTn>
                              </p:par>
                            </p:childTnLst>
                          </p:cTn>
                        </p:par>
                        <p:par>
                          <p:cTn id="23" fill="hold">
                            <p:stCondLst>
                              <p:cond delay="4000"/>
                            </p:stCondLst>
                            <p:childTnLst>
                              <p:par>
                                <p:cTn id="24" presetID="22" presetClass="exit" presetSubtype="1" fill="hold" grpId="0" nodeType="afterEffect">
                                  <p:stCondLst>
                                    <p:cond delay="0"/>
                                  </p:stCondLst>
                                  <p:childTnLst>
                                    <p:animEffect transition="out" filter="wipe(up)">
                                      <p:cBhvr>
                                        <p:cTn id="25" dur="1000"/>
                                        <p:tgtEl>
                                          <p:spTgt spid="277509"/>
                                        </p:tgtEl>
                                      </p:cBhvr>
                                    </p:animEffect>
                                    <p:set>
                                      <p:cBhvr>
                                        <p:cTn id="26" dur="1" fill="hold">
                                          <p:stCondLst>
                                            <p:cond delay="999"/>
                                          </p:stCondLst>
                                        </p:cTn>
                                        <p:tgtEl>
                                          <p:spTgt spid="277509"/>
                                        </p:tgtEl>
                                        <p:attrNameLst>
                                          <p:attrName>style.visibility</p:attrName>
                                        </p:attrNameLst>
                                      </p:cBhvr>
                                      <p:to>
                                        <p:strVal val="hidden"/>
                                      </p:to>
                                    </p:set>
                                  </p:childTnLst>
                                </p:cTn>
                              </p:par>
                            </p:childTnLst>
                          </p:cTn>
                        </p:par>
                        <p:par>
                          <p:cTn id="27" fill="hold">
                            <p:stCondLst>
                              <p:cond delay="5000"/>
                            </p:stCondLst>
                            <p:childTnLst>
                              <p:par>
                                <p:cTn id="28" presetID="22" presetClass="entr" presetSubtype="4" fill="hold" grpId="0" nodeType="afterEffect">
                                  <p:stCondLst>
                                    <p:cond delay="0"/>
                                  </p:stCondLst>
                                  <p:childTnLst>
                                    <p:set>
                                      <p:cBhvr>
                                        <p:cTn id="29" dur="1" fill="hold">
                                          <p:stCondLst>
                                            <p:cond delay="0"/>
                                          </p:stCondLst>
                                        </p:cTn>
                                        <p:tgtEl>
                                          <p:spTgt spid="277546"/>
                                        </p:tgtEl>
                                        <p:attrNameLst>
                                          <p:attrName>style.visibility</p:attrName>
                                        </p:attrNameLst>
                                      </p:cBhvr>
                                      <p:to>
                                        <p:strVal val="visible"/>
                                      </p:to>
                                    </p:set>
                                    <p:animEffect transition="in" filter="wipe(down)">
                                      <p:cBhvr>
                                        <p:cTn id="30" dur="1000"/>
                                        <p:tgtEl>
                                          <p:spTgt spid="277546"/>
                                        </p:tgtEl>
                                      </p:cBhvr>
                                    </p:animEffect>
                                  </p:childTnLst>
                                </p:cTn>
                              </p:par>
                            </p:childTnLst>
                          </p:cTn>
                        </p:par>
                        <p:par>
                          <p:cTn id="31" fill="hold">
                            <p:stCondLst>
                              <p:cond delay="6000"/>
                            </p:stCondLst>
                            <p:childTnLst>
                              <p:par>
                                <p:cTn id="32" presetID="1" presetClass="entr" presetSubtype="0" fill="hold" grpId="0" nodeType="afterEffect">
                                  <p:stCondLst>
                                    <p:cond delay="0"/>
                                  </p:stCondLst>
                                  <p:childTnLst>
                                    <p:set>
                                      <p:cBhvr>
                                        <p:cTn id="33" dur="1" fill="hold">
                                          <p:stCondLst>
                                            <p:cond delay="0"/>
                                          </p:stCondLst>
                                        </p:cTn>
                                        <p:tgtEl>
                                          <p:spTgt spid="277536"/>
                                        </p:tgtEl>
                                        <p:attrNameLst>
                                          <p:attrName>style.visibility</p:attrName>
                                        </p:attrNameLst>
                                      </p:cBhvr>
                                      <p:to>
                                        <p:strVal val="visible"/>
                                      </p:to>
                                    </p:set>
                                  </p:childTnLst>
                                </p:cTn>
                              </p:par>
                            </p:childTnLst>
                          </p:cTn>
                        </p:par>
                        <p:par>
                          <p:cTn id="34" fill="hold">
                            <p:stCondLst>
                              <p:cond delay="6000"/>
                            </p:stCondLst>
                            <p:childTnLst>
                              <p:par>
                                <p:cTn id="35" presetID="22" presetClass="exit" presetSubtype="1" fill="hold" grpId="0" nodeType="afterEffect">
                                  <p:stCondLst>
                                    <p:cond delay="0"/>
                                  </p:stCondLst>
                                  <p:childTnLst>
                                    <p:animEffect transition="out" filter="wipe(up)">
                                      <p:cBhvr>
                                        <p:cTn id="36" dur="1000"/>
                                        <p:tgtEl>
                                          <p:spTgt spid="277517"/>
                                        </p:tgtEl>
                                      </p:cBhvr>
                                    </p:animEffect>
                                    <p:set>
                                      <p:cBhvr>
                                        <p:cTn id="37" dur="1" fill="hold">
                                          <p:stCondLst>
                                            <p:cond delay="999"/>
                                          </p:stCondLst>
                                        </p:cTn>
                                        <p:tgtEl>
                                          <p:spTgt spid="277517"/>
                                        </p:tgtEl>
                                        <p:attrNameLst>
                                          <p:attrName>style.visibility</p:attrName>
                                        </p:attrNameLst>
                                      </p:cBhvr>
                                      <p:to>
                                        <p:strVal val="hidden"/>
                                      </p:to>
                                    </p:set>
                                  </p:childTnLst>
                                </p:cTn>
                              </p:par>
                            </p:childTnLst>
                          </p:cTn>
                        </p:par>
                        <p:par>
                          <p:cTn id="38" fill="hold">
                            <p:stCondLst>
                              <p:cond delay="7000"/>
                            </p:stCondLst>
                            <p:childTnLst>
                              <p:par>
                                <p:cTn id="39" presetID="22" presetClass="exit" presetSubtype="1" fill="hold" grpId="0" nodeType="afterEffect">
                                  <p:stCondLst>
                                    <p:cond delay="0"/>
                                  </p:stCondLst>
                                  <p:childTnLst>
                                    <p:animEffect transition="out" filter="wipe(up)">
                                      <p:cBhvr>
                                        <p:cTn id="40" dur="1000"/>
                                        <p:tgtEl>
                                          <p:spTgt spid="277508"/>
                                        </p:tgtEl>
                                      </p:cBhvr>
                                    </p:animEffect>
                                    <p:set>
                                      <p:cBhvr>
                                        <p:cTn id="41" dur="1" fill="hold">
                                          <p:stCondLst>
                                            <p:cond delay="999"/>
                                          </p:stCondLst>
                                        </p:cTn>
                                        <p:tgtEl>
                                          <p:spTgt spid="277508"/>
                                        </p:tgtEl>
                                        <p:attrNameLst>
                                          <p:attrName>style.visibility</p:attrName>
                                        </p:attrNameLst>
                                      </p:cBhvr>
                                      <p:to>
                                        <p:strVal val="hidden"/>
                                      </p:to>
                                    </p:set>
                                  </p:childTnLst>
                                </p:cTn>
                              </p:par>
                            </p:childTnLst>
                          </p:cTn>
                        </p:par>
                        <p:par>
                          <p:cTn id="42" fill="hold">
                            <p:stCondLst>
                              <p:cond delay="8000"/>
                            </p:stCondLst>
                            <p:childTnLst>
                              <p:par>
                                <p:cTn id="43" presetID="1" presetClass="entr" presetSubtype="0" fill="hold" grpId="0" nodeType="afterEffect">
                                  <p:stCondLst>
                                    <p:cond delay="0"/>
                                  </p:stCondLst>
                                  <p:childTnLst>
                                    <p:set>
                                      <p:cBhvr>
                                        <p:cTn id="44" dur="1" fill="hold">
                                          <p:stCondLst>
                                            <p:cond delay="0"/>
                                          </p:stCondLst>
                                        </p:cTn>
                                        <p:tgtEl>
                                          <p:spTgt spid="277547"/>
                                        </p:tgtEl>
                                        <p:attrNameLst>
                                          <p:attrName>style.visibility</p:attrName>
                                        </p:attrNameLst>
                                      </p:cBhvr>
                                      <p:to>
                                        <p:strVal val="visible"/>
                                      </p:to>
                                    </p:set>
                                  </p:childTnLst>
                                </p:cTn>
                              </p:par>
                            </p:childTnLst>
                          </p:cTn>
                        </p:par>
                        <p:par>
                          <p:cTn id="45" fill="hold">
                            <p:stCondLst>
                              <p:cond delay="8000"/>
                            </p:stCondLst>
                            <p:childTnLst>
                              <p:par>
                                <p:cTn id="46" presetID="1" presetClass="entr" presetSubtype="0" fill="hold" grpId="0" nodeType="afterEffect">
                                  <p:stCondLst>
                                    <p:cond delay="0"/>
                                  </p:stCondLst>
                                  <p:childTnLst>
                                    <p:set>
                                      <p:cBhvr>
                                        <p:cTn id="47" dur="1" fill="hold">
                                          <p:stCondLst>
                                            <p:cond delay="0"/>
                                          </p:stCondLst>
                                        </p:cTn>
                                        <p:tgtEl>
                                          <p:spTgt spid="277554"/>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277585"/>
                                        </p:tgtEl>
                                        <p:attrNameLst>
                                          <p:attrName>style.visibility</p:attrName>
                                        </p:attrNameLst>
                                      </p:cBhvr>
                                      <p:to>
                                        <p:strVal val="visible"/>
                                      </p:to>
                                    </p:set>
                                    <p:animEffect transition="in" filter="wipe(left)">
                                      <p:cBhvr>
                                        <p:cTn id="52" dur="2000"/>
                                        <p:tgtEl>
                                          <p:spTgt spid="277585"/>
                                        </p:tgtEl>
                                      </p:cBhvr>
                                    </p:animEffect>
                                  </p:childTnLst>
                                </p:cTn>
                              </p:par>
                              <p:par>
                                <p:cTn id="53" presetID="22" presetClass="exit" presetSubtype="8" fill="hold" grpId="1" nodeType="withEffect">
                                  <p:stCondLst>
                                    <p:cond delay="0"/>
                                  </p:stCondLst>
                                  <p:childTnLst>
                                    <p:animEffect transition="out" filter="wipe(left)">
                                      <p:cBhvr>
                                        <p:cTn id="54" dur="2000"/>
                                        <p:tgtEl>
                                          <p:spTgt spid="277584"/>
                                        </p:tgtEl>
                                      </p:cBhvr>
                                    </p:animEffect>
                                    <p:set>
                                      <p:cBhvr>
                                        <p:cTn id="55" dur="1" fill="hold">
                                          <p:stCondLst>
                                            <p:cond delay="1999"/>
                                          </p:stCondLst>
                                        </p:cTn>
                                        <p:tgtEl>
                                          <p:spTgt spid="277584"/>
                                        </p:tgtEl>
                                        <p:attrNameLst>
                                          <p:attrName>style.visibility</p:attrName>
                                        </p:attrNameLst>
                                      </p:cBhvr>
                                      <p:to>
                                        <p:strVal val="hidden"/>
                                      </p:to>
                                    </p:set>
                                  </p:childTnLst>
                                </p:cTn>
                              </p:par>
                            </p:childTnLst>
                          </p:cTn>
                        </p:par>
                        <p:par>
                          <p:cTn id="56" fill="hold">
                            <p:stCondLst>
                              <p:cond delay="2000"/>
                            </p:stCondLst>
                            <p:childTnLst>
                              <p:par>
                                <p:cTn id="57" presetID="1" presetClass="entr" presetSubtype="0" fill="hold" grpId="0" nodeType="afterEffect">
                                  <p:stCondLst>
                                    <p:cond delay="0"/>
                                  </p:stCondLst>
                                  <p:childTnLst>
                                    <p:set>
                                      <p:cBhvr>
                                        <p:cTn id="58" dur="1" fill="hold">
                                          <p:stCondLst>
                                            <p:cond delay="0"/>
                                          </p:stCondLst>
                                        </p:cTn>
                                        <p:tgtEl>
                                          <p:spTgt spid="277537"/>
                                        </p:tgtEl>
                                        <p:attrNameLst>
                                          <p:attrName>style.visibility</p:attrName>
                                        </p:attrNameLst>
                                      </p:cBhvr>
                                      <p:to>
                                        <p:strVal val="visible"/>
                                      </p:to>
                                    </p:set>
                                  </p:childTnLst>
                                </p:cTn>
                              </p:par>
                            </p:childTnLst>
                          </p:cTn>
                        </p:par>
                        <p:par>
                          <p:cTn id="59" fill="hold">
                            <p:stCondLst>
                              <p:cond delay="2000"/>
                            </p:stCondLst>
                            <p:childTnLst>
                              <p:par>
                                <p:cTn id="60" presetID="1" presetClass="exit" presetSubtype="0" fill="hold" grpId="1" nodeType="afterEffect">
                                  <p:stCondLst>
                                    <p:cond delay="0"/>
                                  </p:stCondLst>
                                  <p:childTnLst>
                                    <p:set>
                                      <p:cBhvr>
                                        <p:cTn id="61" dur="1" fill="hold">
                                          <p:stCondLst>
                                            <p:cond delay="0"/>
                                          </p:stCondLst>
                                        </p:cTn>
                                        <p:tgtEl>
                                          <p:spTgt spid="277554"/>
                                        </p:tgtEl>
                                        <p:attrNameLst>
                                          <p:attrName>style.visibility</p:attrName>
                                        </p:attrNameLst>
                                      </p:cBhvr>
                                      <p:to>
                                        <p:strVal val="hidden"/>
                                      </p:to>
                                    </p:set>
                                  </p:childTnLst>
                                </p:cTn>
                              </p:par>
                            </p:childTnLst>
                          </p:cTn>
                        </p:par>
                        <p:par>
                          <p:cTn id="62" fill="hold">
                            <p:stCondLst>
                              <p:cond delay="2000"/>
                            </p:stCondLst>
                            <p:childTnLst>
                              <p:par>
                                <p:cTn id="63" presetID="22" presetClass="exit" presetSubtype="1" fill="hold" grpId="0" nodeType="afterEffect">
                                  <p:stCondLst>
                                    <p:cond delay="0"/>
                                  </p:stCondLst>
                                  <p:childTnLst>
                                    <p:animEffect transition="out" filter="wipe(up)">
                                      <p:cBhvr>
                                        <p:cTn id="64" dur="1000"/>
                                        <p:tgtEl>
                                          <p:spTgt spid="277519"/>
                                        </p:tgtEl>
                                      </p:cBhvr>
                                    </p:animEffect>
                                    <p:set>
                                      <p:cBhvr>
                                        <p:cTn id="65" dur="1" fill="hold">
                                          <p:stCondLst>
                                            <p:cond delay="999"/>
                                          </p:stCondLst>
                                        </p:cTn>
                                        <p:tgtEl>
                                          <p:spTgt spid="277519"/>
                                        </p:tgtEl>
                                        <p:attrNameLst>
                                          <p:attrName>style.visibility</p:attrName>
                                        </p:attrNameLst>
                                      </p:cBhvr>
                                      <p:to>
                                        <p:strVal val="hidden"/>
                                      </p:to>
                                    </p:set>
                                  </p:childTnLst>
                                </p:cTn>
                              </p:par>
                            </p:childTnLst>
                          </p:cTn>
                        </p:par>
                        <p:par>
                          <p:cTn id="66" fill="hold">
                            <p:stCondLst>
                              <p:cond delay="3000"/>
                            </p:stCondLst>
                            <p:childTnLst>
                              <p:par>
                                <p:cTn id="67" presetID="22" presetClass="exit" presetSubtype="1" fill="hold" grpId="1" nodeType="afterEffect">
                                  <p:stCondLst>
                                    <p:cond delay="0"/>
                                  </p:stCondLst>
                                  <p:childTnLst>
                                    <p:animEffect transition="out" filter="wipe(up)">
                                      <p:cBhvr>
                                        <p:cTn id="68" dur="1000"/>
                                        <p:tgtEl>
                                          <p:spTgt spid="277547"/>
                                        </p:tgtEl>
                                      </p:cBhvr>
                                    </p:animEffect>
                                    <p:set>
                                      <p:cBhvr>
                                        <p:cTn id="69" dur="1" fill="hold">
                                          <p:stCondLst>
                                            <p:cond delay="999"/>
                                          </p:stCondLst>
                                        </p:cTn>
                                        <p:tgtEl>
                                          <p:spTgt spid="277547"/>
                                        </p:tgtEl>
                                        <p:attrNameLst>
                                          <p:attrName>style.visibility</p:attrName>
                                        </p:attrNameLst>
                                      </p:cBhvr>
                                      <p:to>
                                        <p:strVal val="hidden"/>
                                      </p:to>
                                    </p:set>
                                  </p:childTnLst>
                                </p:cTn>
                              </p:par>
                            </p:childTnLst>
                          </p:cTn>
                        </p:par>
                        <p:par>
                          <p:cTn id="70" fill="hold">
                            <p:stCondLst>
                              <p:cond delay="4000"/>
                            </p:stCondLst>
                            <p:childTnLst>
                              <p:par>
                                <p:cTn id="71" presetID="1" presetClass="entr" presetSubtype="0" fill="hold" grpId="1" nodeType="afterEffect">
                                  <p:stCondLst>
                                    <p:cond delay="0"/>
                                  </p:stCondLst>
                                  <p:childTnLst>
                                    <p:set>
                                      <p:cBhvr>
                                        <p:cTn id="72" dur="1" fill="hold">
                                          <p:stCondLst>
                                            <p:cond delay="0"/>
                                          </p:stCondLst>
                                        </p:cTn>
                                        <p:tgtEl>
                                          <p:spTgt spid="277517"/>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277586"/>
                                        </p:tgtEl>
                                        <p:attrNameLst>
                                          <p:attrName>style.visibility</p:attrName>
                                        </p:attrNameLst>
                                      </p:cBhvr>
                                      <p:to>
                                        <p:strVal val="visible"/>
                                      </p:to>
                                    </p:set>
                                    <p:animEffect transition="in" filter="wipe(left)">
                                      <p:cBhvr>
                                        <p:cTn id="77" dur="2000"/>
                                        <p:tgtEl>
                                          <p:spTgt spid="277586"/>
                                        </p:tgtEl>
                                      </p:cBhvr>
                                    </p:animEffect>
                                  </p:childTnLst>
                                </p:cTn>
                              </p:par>
                              <p:par>
                                <p:cTn id="78" presetID="22" presetClass="exit" presetSubtype="8" fill="hold" grpId="1" nodeType="withEffect">
                                  <p:stCondLst>
                                    <p:cond delay="0"/>
                                  </p:stCondLst>
                                  <p:childTnLst>
                                    <p:animEffect transition="out" filter="wipe(left)">
                                      <p:cBhvr>
                                        <p:cTn id="79" dur="2000"/>
                                        <p:tgtEl>
                                          <p:spTgt spid="277585"/>
                                        </p:tgtEl>
                                      </p:cBhvr>
                                    </p:animEffect>
                                    <p:set>
                                      <p:cBhvr>
                                        <p:cTn id="80" dur="1" fill="hold">
                                          <p:stCondLst>
                                            <p:cond delay="1999"/>
                                          </p:stCondLst>
                                        </p:cTn>
                                        <p:tgtEl>
                                          <p:spTgt spid="277585"/>
                                        </p:tgtEl>
                                        <p:attrNameLst>
                                          <p:attrName>style.visibility</p:attrName>
                                        </p:attrNameLst>
                                      </p:cBhvr>
                                      <p:to>
                                        <p:strVal val="hidden"/>
                                      </p:to>
                                    </p:set>
                                  </p:childTnLst>
                                </p:cTn>
                              </p:par>
                            </p:childTnLst>
                          </p:cTn>
                        </p:par>
                        <p:par>
                          <p:cTn id="81" fill="hold">
                            <p:stCondLst>
                              <p:cond delay="2000"/>
                            </p:stCondLst>
                            <p:childTnLst>
                              <p:par>
                                <p:cTn id="82" presetID="22" presetClass="exit" presetSubtype="1" fill="hold" grpId="2" nodeType="afterEffect">
                                  <p:stCondLst>
                                    <p:cond delay="1000"/>
                                  </p:stCondLst>
                                  <p:childTnLst>
                                    <p:animEffect transition="out" filter="wipe(up)">
                                      <p:cBhvr>
                                        <p:cTn id="83" dur="1000"/>
                                        <p:tgtEl>
                                          <p:spTgt spid="277517"/>
                                        </p:tgtEl>
                                      </p:cBhvr>
                                    </p:animEffect>
                                    <p:set>
                                      <p:cBhvr>
                                        <p:cTn id="84" dur="1" fill="hold">
                                          <p:stCondLst>
                                            <p:cond delay="999"/>
                                          </p:stCondLst>
                                        </p:cTn>
                                        <p:tgtEl>
                                          <p:spTgt spid="277517"/>
                                        </p:tgtEl>
                                        <p:attrNameLst>
                                          <p:attrName>style.visibility</p:attrName>
                                        </p:attrNameLst>
                                      </p:cBhvr>
                                      <p:to>
                                        <p:strVal val="hidden"/>
                                      </p:to>
                                    </p:set>
                                  </p:childTnLst>
                                </p:cTn>
                              </p:par>
                            </p:childTnLst>
                          </p:cTn>
                        </p:par>
                        <p:par>
                          <p:cTn id="85" fill="hold">
                            <p:stCondLst>
                              <p:cond delay="4000"/>
                            </p:stCondLst>
                            <p:childTnLst>
                              <p:par>
                                <p:cTn id="86" presetID="22" presetClass="exit" presetSubtype="1" fill="hold" grpId="0" nodeType="afterEffect">
                                  <p:stCondLst>
                                    <p:cond delay="0"/>
                                  </p:stCondLst>
                                  <p:childTnLst>
                                    <p:animEffect transition="out" filter="wipe(up)">
                                      <p:cBhvr>
                                        <p:cTn id="87" dur="1000"/>
                                        <p:tgtEl>
                                          <p:spTgt spid="277513"/>
                                        </p:tgtEl>
                                      </p:cBhvr>
                                    </p:animEffect>
                                    <p:set>
                                      <p:cBhvr>
                                        <p:cTn id="88" dur="1" fill="hold">
                                          <p:stCondLst>
                                            <p:cond delay="999"/>
                                          </p:stCondLst>
                                        </p:cTn>
                                        <p:tgtEl>
                                          <p:spTgt spid="277513"/>
                                        </p:tgtEl>
                                        <p:attrNameLst>
                                          <p:attrName>style.visibility</p:attrName>
                                        </p:attrNameLst>
                                      </p:cBhvr>
                                      <p:to>
                                        <p:strVal val="hidden"/>
                                      </p:to>
                                    </p:set>
                                  </p:childTnLst>
                                </p:cTn>
                              </p:par>
                            </p:childTnLst>
                          </p:cTn>
                        </p:par>
                        <p:par>
                          <p:cTn id="89" fill="hold">
                            <p:stCondLst>
                              <p:cond delay="5000"/>
                            </p:stCondLst>
                            <p:childTnLst>
                              <p:par>
                                <p:cTn id="90" presetID="1" presetClass="entr" presetSubtype="0" fill="hold" grpId="0" nodeType="afterEffect">
                                  <p:stCondLst>
                                    <p:cond delay="0"/>
                                  </p:stCondLst>
                                  <p:childTnLst>
                                    <p:set>
                                      <p:cBhvr>
                                        <p:cTn id="91" dur="1" fill="hold">
                                          <p:stCondLst>
                                            <p:cond delay="0"/>
                                          </p:stCondLst>
                                        </p:cTn>
                                        <p:tgtEl>
                                          <p:spTgt spid="277555"/>
                                        </p:tgtEl>
                                        <p:attrNameLst>
                                          <p:attrName>style.visibility</p:attrName>
                                        </p:attrNameLst>
                                      </p:cBhvr>
                                      <p:to>
                                        <p:strVal val="visible"/>
                                      </p:to>
                                    </p:set>
                                  </p:childTnLst>
                                </p:cTn>
                              </p:par>
                            </p:childTnLst>
                          </p:cTn>
                        </p:par>
                      </p:childTnLst>
                    </p:cTn>
                  </p:par>
                  <p:par>
                    <p:cTn id="92" fill="hold">
                      <p:stCondLst>
                        <p:cond delay="indefinite"/>
                      </p:stCondLst>
                      <p:childTnLst>
                        <p:par>
                          <p:cTn id="93" fill="hold">
                            <p:stCondLst>
                              <p:cond delay="0"/>
                            </p:stCondLst>
                            <p:childTnLst>
                              <p:par>
                                <p:cTn id="94" presetID="1" presetClass="entr" presetSubtype="0" fill="hold" grpId="0" nodeType="clickEffect">
                                  <p:stCondLst>
                                    <p:cond delay="0"/>
                                  </p:stCondLst>
                                  <p:childTnLst>
                                    <p:set>
                                      <p:cBhvr>
                                        <p:cTn id="95" dur="1" fill="hold">
                                          <p:stCondLst>
                                            <p:cond delay="0"/>
                                          </p:stCondLst>
                                        </p:cTn>
                                        <p:tgtEl>
                                          <p:spTgt spid="277538"/>
                                        </p:tgtEl>
                                        <p:attrNameLst>
                                          <p:attrName>style.visibility</p:attrName>
                                        </p:attrNameLst>
                                      </p:cBhvr>
                                      <p:to>
                                        <p:strVal val="visible"/>
                                      </p:to>
                                    </p:set>
                                  </p:childTnLst>
                                </p:cTn>
                              </p:par>
                            </p:childTnLst>
                          </p:cTn>
                        </p:par>
                        <p:par>
                          <p:cTn id="96" fill="hold">
                            <p:stCondLst>
                              <p:cond delay="0"/>
                            </p:stCondLst>
                            <p:childTnLst>
                              <p:par>
                                <p:cTn id="97" presetID="1" presetClass="exit" presetSubtype="0" fill="hold" grpId="1" nodeType="afterEffect">
                                  <p:stCondLst>
                                    <p:cond delay="0"/>
                                  </p:stCondLst>
                                  <p:childTnLst>
                                    <p:set>
                                      <p:cBhvr>
                                        <p:cTn id="98" dur="1" fill="hold">
                                          <p:stCondLst>
                                            <p:cond delay="0"/>
                                          </p:stCondLst>
                                        </p:cTn>
                                        <p:tgtEl>
                                          <p:spTgt spid="277555"/>
                                        </p:tgtEl>
                                        <p:attrNameLst>
                                          <p:attrName>style.visibility</p:attrName>
                                        </p:attrNameLst>
                                      </p:cBhvr>
                                      <p:to>
                                        <p:strVal val="hidden"/>
                                      </p:to>
                                    </p:set>
                                  </p:childTnLst>
                                </p:cTn>
                              </p:par>
                              <p:par>
                                <p:cTn id="99" presetID="22" presetClass="exit" presetSubtype="8" fill="hold" grpId="1" nodeType="withEffect">
                                  <p:stCondLst>
                                    <p:cond delay="0"/>
                                  </p:stCondLst>
                                  <p:childTnLst>
                                    <p:animEffect transition="out" filter="wipe(left)">
                                      <p:cBhvr>
                                        <p:cTn id="100" dur="1000"/>
                                        <p:tgtEl>
                                          <p:spTgt spid="277586"/>
                                        </p:tgtEl>
                                      </p:cBhvr>
                                    </p:animEffect>
                                    <p:set>
                                      <p:cBhvr>
                                        <p:cTn id="101" dur="1" fill="hold">
                                          <p:stCondLst>
                                            <p:cond delay="999"/>
                                          </p:stCondLst>
                                        </p:cTn>
                                        <p:tgtEl>
                                          <p:spTgt spid="277586"/>
                                        </p:tgtEl>
                                        <p:attrNameLst>
                                          <p:attrName>style.visibility</p:attrName>
                                        </p:attrNameLst>
                                      </p:cBhvr>
                                      <p:to>
                                        <p:strVal val="hidden"/>
                                      </p:to>
                                    </p:set>
                                  </p:childTnLst>
                                </p:cTn>
                              </p:par>
                            </p:childTnLst>
                          </p:cTn>
                        </p:par>
                        <p:par>
                          <p:cTn id="102" fill="hold">
                            <p:stCondLst>
                              <p:cond delay="1000"/>
                            </p:stCondLst>
                            <p:childTnLst>
                              <p:par>
                                <p:cTn id="103" presetID="22" presetClass="exit" presetSubtype="1" fill="hold" grpId="0" nodeType="afterEffect">
                                  <p:stCondLst>
                                    <p:cond delay="0"/>
                                  </p:stCondLst>
                                  <p:childTnLst>
                                    <p:animEffect transition="out" filter="wipe(up)">
                                      <p:cBhvr>
                                        <p:cTn id="104" dur="1000"/>
                                        <p:tgtEl>
                                          <p:spTgt spid="277520"/>
                                        </p:tgtEl>
                                      </p:cBhvr>
                                    </p:animEffect>
                                    <p:set>
                                      <p:cBhvr>
                                        <p:cTn id="105" dur="1" fill="hold">
                                          <p:stCondLst>
                                            <p:cond delay="999"/>
                                          </p:stCondLst>
                                        </p:cTn>
                                        <p:tgtEl>
                                          <p:spTgt spid="277520"/>
                                        </p:tgtEl>
                                        <p:attrNameLst>
                                          <p:attrName>style.visibility</p:attrName>
                                        </p:attrNameLst>
                                      </p:cBhvr>
                                      <p:to>
                                        <p:strVal val="hidden"/>
                                      </p:to>
                                    </p:set>
                                  </p:childTnLst>
                                </p:cTn>
                              </p:par>
                            </p:childTnLst>
                          </p:cTn>
                        </p:par>
                        <p:par>
                          <p:cTn id="106" fill="hold">
                            <p:stCondLst>
                              <p:cond delay="2000"/>
                            </p:stCondLst>
                            <p:childTnLst>
                              <p:par>
                                <p:cTn id="107" presetID="22" presetClass="exit" presetSubtype="1" fill="hold" grpId="1" nodeType="afterEffect">
                                  <p:stCondLst>
                                    <p:cond delay="0"/>
                                  </p:stCondLst>
                                  <p:childTnLst>
                                    <p:animEffect transition="out" filter="wipe(up)">
                                      <p:cBhvr>
                                        <p:cTn id="108" dur="1000"/>
                                        <p:tgtEl>
                                          <p:spTgt spid="277546"/>
                                        </p:tgtEl>
                                      </p:cBhvr>
                                    </p:animEffect>
                                    <p:set>
                                      <p:cBhvr>
                                        <p:cTn id="109" dur="1" fill="hold">
                                          <p:stCondLst>
                                            <p:cond delay="999"/>
                                          </p:stCondLst>
                                        </p:cTn>
                                        <p:tgtEl>
                                          <p:spTgt spid="277546"/>
                                        </p:tgtEl>
                                        <p:attrNameLst>
                                          <p:attrName>style.visibility</p:attrName>
                                        </p:attrNameLst>
                                      </p:cBhvr>
                                      <p:to>
                                        <p:strVal val="hidden"/>
                                      </p:to>
                                    </p:set>
                                  </p:childTnLst>
                                </p:cTn>
                              </p:par>
                            </p:childTnLst>
                          </p:cTn>
                        </p:par>
                        <p:par>
                          <p:cTn id="110" fill="hold">
                            <p:stCondLst>
                              <p:cond delay="3000"/>
                            </p:stCondLst>
                            <p:childTnLst>
                              <p:par>
                                <p:cTn id="111" presetID="1" presetClass="entr" presetSubtype="0" fill="hold" grpId="1" nodeType="afterEffect">
                                  <p:stCondLst>
                                    <p:cond delay="0"/>
                                  </p:stCondLst>
                                  <p:childTnLst>
                                    <p:set>
                                      <p:cBhvr>
                                        <p:cTn id="112" dur="1" fill="hold">
                                          <p:stCondLst>
                                            <p:cond delay="0"/>
                                          </p:stCondLst>
                                        </p:cTn>
                                        <p:tgtEl>
                                          <p:spTgt spid="277516"/>
                                        </p:tgtEl>
                                        <p:attrNameLst>
                                          <p:attrName>style.visibility</p:attrName>
                                        </p:attrNameLst>
                                      </p:cBhvr>
                                      <p:to>
                                        <p:strVal val="visible"/>
                                      </p:to>
                                    </p:set>
                                  </p:childTnLst>
                                </p:cTn>
                              </p:par>
                            </p:childTnLst>
                          </p:cTn>
                        </p:par>
                        <p:par>
                          <p:cTn id="113" fill="hold">
                            <p:stCondLst>
                              <p:cond delay="3000"/>
                            </p:stCondLst>
                            <p:childTnLst>
                              <p:par>
                                <p:cTn id="114" presetID="22" presetClass="exit" presetSubtype="1" fill="hold" grpId="2" nodeType="afterEffect">
                                  <p:stCondLst>
                                    <p:cond delay="3000"/>
                                  </p:stCondLst>
                                  <p:childTnLst>
                                    <p:animEffect transition="out" filter="wipe(up)">
                                      <p:cBhvr>
                                        <p:cTn id="115" dur="2000"/>
                                        <p:tgtEl>
                                          <p:spTgt spid="277516"/>
                                        </p:tgtEl>
                                      </p:cBhvr>
                                    </p:animEffect>
                                    <p:set>
                                      <p:cBhvr>
                                        <p:cTn id="116" dur="1" fill="hold">
                                          <p:stCondLst>
                                            <p:cond delay="1999"/>
                                          </p:stCondLst>
                                        </p:cTn>
                                        <p:tgtEl>
                                          <p:spTgt spid="277516"/>
                                        </p:tgtEl>
                                        <p:attrNameLst>
                                          <p:attrName>style.visibility</p:attrName>
                                        </p:attrNameLst>
                                      </p:cBhvr>
                                      <p:to>
                                        <p:strVal val="hidden"/>
                                      </p:to>
                                    </p:set>
                                  </p:childTnLst>
                                </p:cTn>
                              </p:par>
                            </p:childTnLst>
                          </p:cTn>
                        </p:par>
                        <p:par>
                          <p:cTn id="117" fill="hold">
                            <p:stCondLst>
                              <p:cond delay="8000"/>
                            </p:stCondLst>
                            <p:childTnLst>
                              <p:par>
                                <p:cTn id="118" presetID="22" presetClass="exit" presetSubtype="1" fill="hold" grpId="0" nodeType="afterEffect">
                                  <p:stCondLst>
                                    <p:cond delay="0"/>
                                  </p:stCondLst>
                                  <p:childTnLst>
                                    <p:animEffect transition="out" filter="wipe(up)">
                                      <p:cBhvr>
                                        <p:cTn id="119" dur="1000"/>
                                        <p:tgtEl>
                                          <p:spTgt spid="277510"/>
                                        </p:tgtEl>
                                      </p:cBhvr>
                                    </p:animEffect>
                                    <p:set>
                                      <p:cBhvr>
                                        <p:cTn id="120" dur="1" fill="hold">
                                          <p:stCondLst>
                                            <p:cond delay="999"/>
                                          </p:stCondLst>
                                        </p:cTn>
                                        <p:tgtEl>
                                          <p:spTgt spid="277510"/>
                                        </p:tgtEl>
                                        <p:attrNameLst>
                                          <p:attrName>style.visibility</p:attrName>
                                        </p:attrNameLst>
                                      </p:cBhvr>
                                      <p:to>
                                        <p:strVal val="hidden"/>
                                      </p:to>
                                    </p:set>
                                  </p:childTnLst>
                                </p:cTn>
                              </p:par>
                            </p:childTnLst>
                          </p:cTn>
                        </p:par>
                        <p:par>
                          <p:cTn id="121" fill="hold">
                            <p:stCondLst>
                              <p:cond delay="9000"/>
                            </p:stCondLst>
                            <p:childTnLst>
                              <p:par>
                                <p:cTn id="122" presetID="1" presetClass="entr" presetSubtype="0" fill="hold" grpId="0" nodeType="afterEffect">
                                  <p:stCondLst>
                                    <p:cond delay="0"/>
                                  </p:stCondLst>
                                  <p:childTnLst>
                                    <p:set>
                                      <p:cBhvr>
                                        <p:cTn id="123" dur="1" fill="hold">
                                          <p:stCondLst>
                                            <p:cond delay="0"/>
                                          </p:stCondLst>
                                        </p:cTn>
                                        <p:tgtEl>
                                          <p:spTgt spid="277556"/>
                                        </p:tgtEl>
                                        <p:attrNameLst>
                                          <p:attrName>style.visibility</p:attrName>
                                        </p:attrNameLst>
                                      </p:cBhvr>
                                      <p:to>
                                        <p:strVal val="visible"/>
                                      </p:to>
                                    </p:set>
                                  </p:childTnLst>
                                </p:cTn>
                              </p:par>
                            </p:childTnLst>
                          </p:cTn>
                        </p:par>
                      </p:childTnLst>
                    </p:cTn>
                  </p:par>
                  <p:par>
                    <p:cTn id="124" fill="hold">
                      <p:stCondLst>
                        <p:cond delay="indefinite"/>
                      </p:stCondLst>
                      <p:childTnLst>
                        <p:par>
                          <p:cTn id="125" fill="hold">
                            <p:stCondLst>
                              <p:cond delay="0"/>
                            </p:stCondLst>
                            <p:childTnLst>
                              <p:par>
                                <p:cTn id="126" presetID="1" presetClass="entr" presetSubtype="0" fill="hold" grpId="0" nodeType="clickEffect">
                                  <p:stCondLst>
                                    <p:cond delay="0"/>
                                  </p:stCondLst>
                                  <p:childTnLst>
                                    <p:set>
                                      <p:cBhvr>
                                        <p:cTn id="127" dur="1" fill="hold">
                                          <p:stCondLst>
                                            <p:cond delay="0"/>
                                          </p:stCondLst>
                                        </p:cTn>
                                        <p:tgtEl>
                                          <p:spTgt spid="277539"/>
                                        </p:tgtEl>
                                        <p:attrNameLst>
                                          <p:attrName>style.visibility</p:attrName>
                                        </p:attrNameLst>
                                      </p:cBhvr>
                                      <p:to>
                                        <p:strVal val="visible"/>
                                      </p:to>
                                    </p:set>
                                  </p:childTnLst>
                                </p:cTn>
                              </p:par>
                              <p:par>
                                <p:cTn id="128" presetID="22" presetClass="exit" presetSubtype="1" fill="hold" nodeType="withEffect">
                                  <p:stCondLst>
                                    <p:cond delay="0"/>
                                  </p:stCondLst>
                                  <p:childTnLst>
                                    <p:animEffect transition="out" filter="wipe(up)">
                                      <p:cBhvr>
                                        <p:cTn id="129" dur="1000"/>
                                        <p:tgtEl>
                                          <p:spTgt spid="3"/>
                                        </p:tgtEl>
                                      </p:cBhvr>
                                    </p:animEffect>
                                    <p:set>
                                      <p:cBhvr>
                                        <p:cTn id="130" dur="1" fill="hold">
                                          <p:stCondLst>
                                            <p:cond delay="999"/>
                                          </p:stCondLst>
                                        </p:cTn>
                                        <p:tgtEl>
                                          <p:spTgt spid="3"/>
                                        </p:tgtEl>
                                        <p:attrNameLst>
                                          <p:attrName>style.visibility</p:attrName>
                                        </p:attrNameLst>
                                      </p:cBhvr>
                                      <p:to>
                                        <p:strVal val="hidden"/>
                                      </p:to>
                                    </p:set>
                                  </p:childTnLst>
                                </p:cTn>
                              </p:par>
                            </p:childTnLst>
                          </p:cTn>
                        </p:par>
                        <p:par>
                          <p:cTn id="131" fill="hold">
                            <p:stCondLst>
                              <p:cond delay="1000"/>
                            </p:stCondLst>
                            <p:childTnLst>
                              <p:par>
                                <p:cTn id="132" presetID="1" presetClass="exit" presetSubtype="0" fill="hold" grpId="1" nodeType="afterEffect">
                                  <p:stCondLst>
                                    <p:cond delay="0"/>
                                  </p:stCondLst>
                                  <p:childTnLst>
                                    <p:set>
                                      <p:cBhvr>
                                        <p:cTn id="133" dur="1" fill="hold">
                                          <p:stCondLst>
                                            <p:cond delay="0"/>
                                          </p:stCondLst>
                                        </p:cTn>
                                        <p:tgtEl>
                                          <p:spTgt spid="277556"/>
                                        </p:tgtEl>
                                        <p:attrNameLst>
                                          <p:attrName>style.visibility</p:attrName>
                                        </p:attrNameLst>
                                      </p:cBhvr>
                                      <p:to>
                                        <p:strVal val="hidden"/>
                                      </p:to>
                                    </p:set>
                                  </p:childTnLst>
                                </p:cTn>
                              </p:par>
                            </p:childTnLst>
                          </p:cTn>
                        </p:par>
                        <p:par>
                          <p:cTn id="134" fill="hold">
                            <p:stCondLst>
                              <p:cond delay="1000"/>
                            </p:stCondLst>
                            <p:childTnLst>
                              <p:par>
                                <p:cTn id="135" presetID="22" presetClass="exit" presetSubtype="1" fill="hold" grpId="0" nodeType="afterEffect">
                                  <p:stCondLst>
                                    <p:cond delay="0"/>
                                  </p:stCondLst>
                                  <p:childTnLst>
                                    <p:animEffect transition="out" filter="wipe(up)">
                                      <p:cBhvr>
                                        <p:cTn id="136" dur="500"/>
                                        <p:tgtEl>
                                          <p:spTgt spid="277518"/>
                                        </p:tgtEl>
                                      </p:cBhvr>
                                    </p:animEffect>
                                    <p:set>
                                      <p:cBhvr>
                                        <p:cTn id="137" dur="1" fill="hold">
                                          <p:stCondLst>
                                            <p:cond delay="499"/>
                                          </p:stCondLst>
                                        </p:cTn>
                                        <p:tgtEl>
                                          <p:spTgt spid="277518"/>
                                        </p:tgtEl>
                                        <p:attrNameLst>
                                          <p:attrName>style.visibility</p:attrName>
                                        </p:attrNameLst>
                                      </p:cBhvr>
                                      <p:to>
                                        <p:strVal val="hidden"/>
                                      </p:to>
                                    </p:set>
                                  </p:childTnLst>
                                </p:cTn>
                              </p:par>
                            </p:childTnLst>
                          </p:cTn>
                        </p:par>
                        <p:par>
                          <p:cTn id="138" fill="hold">
                            <p:stCondLst>
                              <p:cond delay="1500"/>
                            </p:stCondLst>
                            <p:childTnLst>
                              <p:par>
                                <p:cTn id="139" presetID="22" presetClass="exit" presetSubtype="1" fill="hold" grpId="0" nodeType="afterEffect">
                                  <p:stCondLst>
                                    <p:cond delay="0"/>
                                  </p:stCondLst>
                                  <p:childTnLst>
                                    <p:animEffect transition="out" filter="wipe(up)">
                                      <p:cBhvr>
                                        <p:cTn id="140" dur="500"/>
                                        <p:tgtEl>
                                          <p:spTgt spid="277512"/>
                                        </p:tgtEl>
                                      </p:cBhvr>
                                    </p:animEffect>
                                    <p:set>
                                      <p:cBhvr>
                                        <p:cTn id="141" dur="1" fill="hold">
                                          <p:stCondLst>
                                            <p:cond delay="499"/>
                                          </p:stCondLst>
                                        </p:cTn>
                                        <p:tgtEl>
                                          <p:spTgt spid="277512"/>
                                        </p:tgtEl>
                                        <p:attrNameLst>
                                          <p:attrName>style.visibility</p:attrName>
                                        </p:attrNameLst>
                                      </p:cBhvr>
                                      <p:to>
                                        <p:strVal val="hidden"/>
                                      </p:to>
                                    </p:set>
                                  </p:childTnLst>
                                </p:cTn>
                              </p:par>
                            </p:childTnLst>
                          </p:cTn>
                        </p:par>
                        <p:par>
                          <p:cTn id="142" fill="hold">
                            <p:stCondLst>
                              <p:cond delay="2000"/>
                            </p:stCondLst>
                            <p:childTnLst>
                              <p:par>
                                <p:cTn id="143" presetID="1" presetClass="entr" presetSubtype="0" fill="hold" grpId="0" nodeType="afterEffect">
                                  <p:stCondLst>
                                    <p:cond delay="0"/>
                                  </p:stCondLst>
                                  <p:childTnLst>
                                    <p:set>
                                      <p:cBhvr>
                                        <p:cTn id="144" dur="1" fill="hold">
                                          <p:stCondLst>
                                            <p:cond delay="0"/>
                                          </p:stCondLst>
                                        </p:cTn>
                                        <p:tgtEl>
                                          <p:spTgt spid="277540"/>
                                        </p:tgtEl>
                                        <p:attrNameLst>
                                          <p:attrName>style.visibility</p:attrName>
                                        </p:attrNameLst>
                                      </p:cBhvr>
                                      <p:to>
                                        <p:strVal val="visible"/>
                                      </p:to>
                                    </p:set>
                                  </p:childTnLst>
                                </p:cTn>
                              </p:par>
                            </p:childTnLst>
                          </p:cTn>
                        </p:par>
                        <p:par>
                          <p:cTn id="145" fill="hold">
                            <p:stCondLst>
                              <p:cond delay="2000"/>
                            </p:stCondLst>
                            <p:childTnLst>
                              <p:par>
                                <p:cTn id="146" presetID="22" presetClass="exit" presetSubtype="1" fill="hold" grpId="0" nodeType="afterEffect">
                                  <p:stCondLst>
                                    <p:cond delay="0"/>
                                  </p:stCondLst>
                                  <p:childTnLst>
                                    <p:animEffect transition="out" filter="wipe(up)">
                                      <p:cBhvr>
                                        <p:cTn id="147" dur="500"/>
                                        <p:tgtEl>
                                          <p:spTgt spid="277521"/>
                                        </p:tgtEl>
                                      </p:cBhvr>
                                    </p:animEffect>
                                    <p:set>
                                      <p:cBhvr>
                                        <p:cTn id="148" dur="1" fill="hold">
                                          <p:stCondLst>
                                            <p:cond delay="499"/>
                                          </p:stCondLst>
                                        </p:cTn>
                                        <p:tgtEl>
                                          <p:spTgt spid="277521"/>
                                        </p:tgtEl>
                                        <p:attrNameLst>
                                          <p:attrName>style.visibility</p:attrName>
                                        </p:attrNameLst>
                                      </p:cBhvr>
                                      <p:to>
                                        <p:strVal val="hidden"/>
                                      </p:to>
                                    </p:set>
                                  </p:childTnLst>
                                </p:cTn>
                              </p:par>
                            </p:childTnLst>
                          </p:cTn>
                        </p:par>
                        <p:par>
                          <p:cTn id="149" fill="hold">
                            <p:stCondLst>
                              <p:cond delay="2500"/>
                            </p:stCondLst>
                            <p:childTnLst>
                              <p:par>
                                <p:cTn id="150" presetID="22" presetClass="exit" presetSubtype="1" fill="hold" grpId="0" nodeType="afterEffect">
                                  <p:stCondLst>
                                    <p:cond delay="0"/>
                                  </p:stCondLst>
                                  <p:childTnLst>
                                    <p:animEffect transition="out" filter="wipe(up)">
                                      <p:cBhvr>
                                        <p:cTn id="151" dur="500"/>
                                        <p:tgtEl>
                                          <p:spTgt spid="277514"/>
                                        </p:tgtEl>
                                      </p:cBhvr>
                                    </p:animEffect>
                                    <p:set>
                                      <p:cBhvr>
                                        <p:cTn id="152" dur="1" fill="hold">
                                          <p:stCondLst>
                                            <p:cond delay="499"/>
                                          </p:stCondLst>
                                        </p:cTn>
                                        <p:tgtEl>
                                          <p:spTgt spid="277514"/>
                                        </p:tgtEl>
                                        <p:attrNameLst>
                                          <p:attrName>style.visibility</p:attrName>
                                        </p:attrNameLst>
                                      </p:cBhvr>
                                      <p:to>
                                        <p:strVal val="hidden"/>
                                      </p:to>
                                    </p:set>
                                  </p:childTnLst>
                                </p:cTn>
                              </p:par>
                            </p:childTnLst>
                          </p:cTn>
                        </p:par>
                        <p:par>
                          <p:cTn id="153" fill="hold">
                            <p:stCondLst>
                              <p:cond delay="3000"/>
                            </p:stCondLst>
                            <p:childTnLst>
                              <p:par>
                                <p:cTn id="154" presetID="1" presetClass="entr" presetSubtype="0" fill="hold" grpId="0" nodeType="afterEffect">
                                  <p:stCondLst>
                                    <p:cond delay="0"/>
                                  </p:stCondLst>
                                  <p:childTnLst>
                                    <p:set>
                                      <p:cBhvr>
                                        <p:cTn id="155" dur="1" fill="hold">
                                          <p:stCondLst>
                                            <p:cond delay="0"/>
                                          </p:stCondLst>
                                        </p:cTn>
                                        <p:tgtEl>
                                          <p:spTgt spid="277541"/>
                                        </p:tgtEl>
                                        <p:attrNameLst>
                                          <p:attrName>style.visibility</p:attrName>
                                        </p:attrNameLst>
                                      </p:cBhvr>
                                      <p:to>
                                        <p:strVal val="visible"/>
                                      </p:to>
                                    </p:set>
                                  </p:childTnLst>
                                </p:cTn>
                              </p:par>
                            </p:childTnLst>
                          </p:cTn>
                        </p:par>
                        <p:par>
                          <p:cTn id="156" fill="hold">
                            <p:stCondLst>
                              <p:cond delay="3000"/>
                            </p:stCondLst>
                            <p:childTnLst>
                              <p:par>
                                <p:cTn id="157" presetID="22" presetClass="exit" presetSubtype="1" fill="hold" grpId="0" nodeType="afterEffect">
                                  <p:stCondLst>
                                    <p:cond delay="0"/>
                                  </p:stCondLst>
                                  <p:childTnLst>
                                    <p:animEffect transition="out" filter="wipe(up)">
                                      <p:cBhvr>
                                        <p:cTn id="158" dur="500"/>
                                        <p:tgtEl>
                                          <p:spTgt spid="277524"/>
                                        </p:tgtEl>
                                      </p:cBhvr>
                                    </p:animEffect>
                                    <p:set>
                                      <p:cBhvr>
                                        <p:cTn id="159" dur="1" fill="hold">
                                          <p:stCondLst>
                                            <p:cond delay="499"/>
                                          </p:stCondLst>
                                        </p:cTn>
                                        <p:tgtEl>
                                          <p:spTgt spid="277524"/>
                                        </p:tgtEl>
                                        <p:attrNameLst>
                                          <p:attrName>style.visibility</p:attrName>
                                        </p:attrNameLst>
                                      </p:cBhvr>
                                      <p:to>
                                        <p:strVal val="hidden"/>
                                      </p:to>
                                    </p:set>
                                  </p:childTnLst>
                                </p:cTn>
                              </p:par>
                            </p:childTnLst>
                          </p:cTn>
                        </p:par>
                        <p:par>
                          <p:cTn id="160" fill="hold">
                            <p:stCondLst>
                              <p:cond delay="3500"/>
                            </p:stCondLst>
                            <p:childTnLst>
                              <p:par>
                                <p:cTn id="161" presetID="22" presetClass="exit" presetSubtype="1" fill="hold" grpId="0" nodeType="afterEffect">
                                  <p:stCondLst>
                                    <p:cond delay="0"/>
                                  </p:stCondLst>
                                  <p:childTnLst>
                                    <p:animEffect transition="out" filter="wipe(up)">
                                      <p:cBhvr>
                                        <p:cTn id="162" dur="500"/>
                                        <p:tgtEl>
                                          <p:spTgt spid="277515"/>
                                        </p:tgtEl>
                                      </p:cBhvr>
                                    </p:animEffect>
                                    <p:set>
                                      <p:cBhvr>
                                        <p:cTn id="163" dur="1" fill="hold">
                                          <p:stCondLst>
                                            <p:cond delay="499"/>
                                          </p:stCondLst>
                                        </p:cTn>
                                        <p:tgtEl>
                                          <p:spTgt spid="277515"/>
                                        </p:tgtEl>
                                        <p:attrNameLst>
                                          <p:attrName>style.visibility</p:attrName>
                                        </p:attrNameLst>
                                      </p:cBhvr>
                                      <p:to>
                                        <p:strVal val="hidden"/>
                                      </p:to>
                                    </p:set>
                                  </p:childTnLst>
                                </p:cTn>
                              </p:par>
                            </p:childTnLst>
                          </p:cTn>
                        </p:par>
                        <p:par>
                          <p:cTn id="164" fill="hold">
                            <p:stCondLst>
                              <p:cond delay="4000"/>
                            </p:stCondLst>
                            <p:childTnLst>
                              <p:par>
                                <p:cTn id="165" presetID="1" presetClass="entr" presetSubtype="0" fill="hold" grpId="0" nodeType="afterEffect">
                                  <p:stCondLst>
                                    <p:cond delay="0"/>
                                  </p:stCondLst>
                                  <p:childTnLst>
                                    <p:set>
                                      <p:cBhvr>
                                        <p:cTn id="166" dur="1" fill="hold">
                                          <p:stCondLst>
                                            <p:cond delay="0"/>
                                          </p:stCondLst>
                                        </p:cTn>
                                        <p:tgtEl>
                                          <p:spTgt spid="277542"/>
                                        </p:tgtEl>
                                        <p:attrNameLst>
                                          <p:attrName>style.visibility</p:attrName>
                                        </p:attrNameLst>
                                      </p:cBhvr>
                                      <p:to>
                                        <p:strVal val="visible"/>
                                      </p:to>
                                    </p:set>
                                  </p:childTnLst>
                                </p:cTn>
                              </p:par>
                            </p:childTnLst>
                          </p:cTn>
                        </p:par>
                        <p:par>
                          <p:cTn id="167" fill="hold">
                            <p:stCondLst>
                              <p:cond delay="4000"/>
                            </p:stCondLst>
                            <p:childTnLst>
                              <p:par>
                                <p:cTn id="168" presetID="22" presetClass="exit" presetSubtype="1" fill="hold" grpId="0" nodeType="afterEffect">
                                  <p:stCondLst>
                                    <p:cond delay="0"/>
                                  </p:stCondLst>
                                  <p:childTnLst>
                                    <p:animEffect transition="out" filter="wipe(up)">
                                      <p:cBhvr>
                                        <p:cTn id="169" dur="500"/>
                                        <p:tgtEl>
                                          <p:spTgt spid="277523"/>
                                        </p:tgtEl>
                                      </p:cBhvr>
                                    </p:animEffect>
                                    <p:set>
                                      <p:cBhvr>
                                        <p:cTn id="170" dur="1" fill="hold">
                                          <p:stCondLst>
                                            <p:cond delay="499"/>
                                          </p:stCondLst>
                                        </p:cTn>
                                        <p:tgtEl>
                                          <p:spTgt spid="277523"/>
                                        </p:tgtEl>
                                        <p:attrNameLst>
                                          <p:attrName>style.visibility</p:attrName>
                                        </p:attrNameLst>
                                      </p:cBhvr>
                                      <p:to>
                                        <p:strVal val="hidden"/>
                                      </p:to>
                                    </p:set>
                                  </p:childTnLst>
                                </p:cTn>
                              </p:par>
                            </p:childTnLst>
                          </p:cTn>
                        </p:par>
                        <p:par>
                          <p:cTn id="171" fill="hold">
                            <p:stCondLst>
                              <p:cond delay="4500"/>
                            </p:stCondLst>
                            <p:childTnLst>
                              <p:par>
                                <p:cTn id="172" presetID="22" presetClass="exit" presetSubtype="1" fill="hold" grpId="0" nodeType="afterEffect">
                                  <p:stCondLst>
                                    <p:cond delay="0"/>
                                  </p:stCondLst>
                                  <p:childTnLst>
                                    <p:animEffect transition="out" filter="wipe(up)">
                                      <p:cBhvr>
                                        <p:cTn id="173" dur="500"/>
                                        <p:tgtEl>
                                          <p:spTgt spid="277511"/>
                                        </p:tgtEl>
                                      </p:cBhvr>
                                    </p:animEffect>
                                    <p:set>
                                      <p:cBhvr>
                                        <p:cTn id="174" dur="1" fill="hold">
                                          <p:stCondLst>
                                            <p:cond delay="499"/>
                                          </p:stCondLst>
                                        </p:cTn>
                                        <p:tgtEl>
                                          <p:spTgt spid="277511"/>
                                        </p:tgtEl>
                                        <p:attrNameLst>
                                          <p:attrName>style.visibility</p:attrName>
                                        </p:attrNameLst>
                                      </p:cBhvr>
                                      <p:to>
                                        <p:strVal val="hidden"/>
                                      </p:to>
                                    </p:set>
                                  </p:childTnLst>
                                </p:cTn>
                              </p:par>
                            </p:childTnLst>
                          </p:cTn>
                        </p:par>
                        <p:par>
                          <p:cTn id="175" fill="hold">
                            <p:stCondLst>
                              <p:cond delay="5000"/>
                            </p:stCondLst>
                            <p:childTnLst>
                              <p:par>
                                <p:cTn id="176" presetID="1" presetClass="entr" presetSubtype="0" fill="hold" grpId="0" nodeType="afterEffect">
                                  <p:stCondLst>
                                    <p:cond delay="0"/>
                                  </p:stCondLst>
                                  <p:childTnLst>
                                    <p:set>
                                      <p:cBhvr>
                                        <p:cTn id="177" dur="1" fill="hold">
                                          <p:stCondLst>
                                            <p:cond delay="0"/>
                                          </p:stCondLst>
                                        </p:cTn>
                                        <p:tgtEl>
                                          <p:spTgt spid="277543"/>
                                        </p:tgtEl>
                                        <p:attrNameLst>
                                          <p:attrName>style.visibility</p:attrName>
                                        </p:attrNameLst>
                                      </p:cBhvr>
                                      <p:to>
                                        <p:strVal val="visible"/>
                                      </p:to>
                                    </p:set>
                                  </p:childTnLst>
                                </p:cTn>
                              </p:par>
                            </p:childTnLst>
                          </p:cTn>
                        </p:par>
                        <p:par>
                          <p:cTn id="178" fill="hold">
                            <p:stCondLst>
                              <p:cond delay="5000"/>
                            </p:stCondLst>
                            <p:childTnLst>
                              <p:par>
                                <p:cTn id="179" presetID="22" presetClass="exit" presetSubtype="1" fill="hold" grpId="0" nodeType="afterEffect">
                                  <p:stCondLst>
                                    <p:cond delay="0"/>
                                  </p:stCondLst>
                                  <p:childTnLst>
                                    <p:animEffect transition="out" filter="wipe(up)">
                                      <p:cBhvr>
                                        <p:cTn id="180" dur="500"/>
                                        <p:tgtEl>
                                          <p:spTgt spid="277522"/>
                                        </p:tgtEl>
                                      </p:cBhvr>
                                    </p:animEffect>
                                    <p:set>
                                      <p:cBhvr>
                                        <p:cTn id="181" dur="1" fill="hold">
                                          <p:stCondLst>
                                            <p:cond delay="499"/>
                                          </p:stCondLst>
                                        </p:cTn>
                                        <p:tgtEl>
                                          <p:spTgt spid="2775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7508" grpId="0" animBg="1"/>
      <p:bldP spid="277509" grpId="0" animBg="1"/>
      <p:bldP spid="277510" grpId="0" animBg="1"/>
      <p:bldP spid="277511" grpId="0" animBg="1"/>
      <p:bldP spid="277512" grpId="0" animBg="1"/>
      <p:bldP spid="277513" grpId="0" animBg="1"/>
      <p:bldP spid="277514" grpId="0" animBg="1"/>
      <p:bldP spid="277515" grpId="0" animBg="1"/>
      <p:bldP spid="277516" grpId="0" animBg="1"/>
      <p:bldP spid="277516" grpId="1" animBg="1"/>
      <p:bldP spid="277516" grpId="2" animBg="1"/>
      <p:bldP spid="277517" grpId="0" animBg="1"/>
      <p:bldP spid="277517" grpId="1" animBg="1"/>
      <p:bldP spid="277517" grpId="2" animBg="1"/>
      <p:bldP spid="277518" grpId="0" animBg="1"/>
      <p:bldP spid="277519" grpId="0" animBg="1"/>
      <p:bldP spid="277520" grpId="0" animBg="1"/>
      <p:bldP spid="277521" grpId="0" animBg="1"/>
      <p:bldP spid="277522" grpId="0" animBg="1"/>
      <p:bldP spid="277523" grpId="0" animBg="1"/>
      <p:bldP spid="277524" grpId="0" animBg="1"/>
      <p:bldP spid="277533" grpId="0" animBg="1"/>
      <p:bldP spid="277535" grpId="0"/>
      <p:bldP spid="277536" grpId="0"/>
      <p:bldP spid="277537" grpId="0"/>
      <p:bldP spid="277538" grpId="0"/>
      <p:bldP spid="277539" grpId="0"/>
      <p:bldP spid="277540" grpId="0"/>
      <p:bldP spid="277541" grpId="0"/>
      <p:bldP spid="277542" grpId="0"/>
      <p:bldP spid="277543" grpId="0"/>
      <p:bldP spid="277546" grpId="0" animBg="1"/>
      <p:bldP spid="277546" grpId="1" animBg="1"/>
      <p:bldP spid="277547" grpId="0" animBg="1"/>
      <p:bldP spid="277547" grpId="1" animBg="1"/>
      <p:bldP spid="277554" grpId="0" animBg="1"/>
      <p:bldP spid="277554" grpId="1" animBg="1"/>
      <p:bldP spid="277555" grpId="0" animBg="1"/>
      <p:bldP spid="277555" grpId="1" animBg="1"/>
      <p:bldP spid="277556" grpId="0" animBg="1"/>
      <p:bldP spid="277556" grpId="1" animBg="1"/>
      <p:bldP spid="277584" grpId="0" animBg="1"/>
      <p:bldP spid="277584" grpId="1" animBg="1"/>
      <p:bldP spid="277585" grpId="0" animBg="1"/>
      <p:bldP spid="277585" grpId="1" animBg="1"/>
      <p:bldP spid="277586" grpId="0" animBg="1"/>
      <p:bldP spid="277586" grpId="1"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1000125" y="274638"/>
            <a:ext cx="7215188" cy="1143000"/>
          </a:xfrm>
        </p:spPr>
        <p:txBody>
          <a:bodyPr/>
          <a:lstStyle/>
          <a:p>
            <a:pPr eaLnBrk="1" hangingPunct="1"/>
            <a:r>
              <a:rPr lang="zh-CN" altLang="en-US" sz="3600" smtClean="0"/>
              <a:t>先序遍历二叉树的非递归算法 </a:t>
            </a:r>
          </a:p>
        </p:txBody>
      </p:sp>
      <p:sp>
        <p:nvSpPr>
          <p:cNvPr id="70659" name="Rectangle 3"/>
          <p:cNvSpPr>
            <a:spLocks noGrp="1" noChangeArrowheads="1"/>
          </p:cNvSpPr>
          <p:nvPr>
            <p:ph idx="1"/>
          </p:nvPr>
        </p:nvSpPr>
        <p:spPr>
          <a:xfrm>
            <a:off x="1000125" y="1600200"/>
            <a:ext cx="7215188" cy="4525963"/>
          </a:xfrm>
        </p:spPr>
        <p:txBody>
          <a:bodyPr/>
          <a:lstStyle/>
          <a:p>
            <a:pPr eaLnBrk="1" hangingPunct="1">
              <a:buFont typeface="Wingdings" pitchFamily="2" charset="2"/>
              <a:buNone/>
            </a:pPr>
            <a:r>
              <a:rPr lang="en-US" altLang="zh-CN" dirty="0" err="1" smtClean="0"/>
              <a:t>PreOrderS</a:t>
            </a:r>
            <a:r>
              <a:rPr lang="en-US" altLang="zh-CN" dirty="0" smtClean="0"/>
              <a:t>(Tree T)</a:t>
            </a:r>
          </a:p>
          <a:p>
            <a:pPr eaLnBrk="1" hangingPunct="1">
              <a:buFont typeface="Wingdings" pitchFamily="2" charset="2"/>
              <a:buNone/>
            </a:pPr>
            <a:r>
              <a:rPr lang="en-US" altLang="zh-CN" dirty="0" smtClean="0"/>
              <a:t>{	</a:t>
            </a:r>
            <a:r>
              <a:rPr lang="en-US" altLang="zh-CN" dirty="0" err="1" smtClean="0"/>
              <a:t>StackInit</a:t>
            </a:r>
            <a:r>
              <a:rPr lang="en-US" altLang="zh-CN" dirty="0" smtClean="0"/>
              <a:t>(S)</a:t>
            </a:r>
            <a:r>
              <a:rPr lang="zh-CN" altLang="en-US" dirty="0" smtClean="0"/>
              <a:t>；</a:t>
            </a:r>
            <a:r>
              <a:rPr lang="en-US" altLang="zh-CN" dirty="0" smtClean="0">
                <a:solidFill>
                  <a:srgbClr val="006600"/>
                </a:solidFill>
              </a:rPr>
              <a:t>//</a:t>
            </a:r>
            <a:r>
              <a:rPr lang="zh-CN" altLang="en-US" dirty="0" smtClean="0">
                <a:solidFill>
                  <a:srgbClr val="006600"/>
                </a:solidFill>
              </a:rPr>
              <a:t>构造空链栈</a:t>
            </a:r>
            <a:r>
              <a:rPr lang="en-US" altLang="zh-CN" dirty="0" smtClean="0">
                <a:solidFill>
                  <a:srgbClr val="006600"/>
                </a:solidFill>
              </a:rPr>
              <a:t>S</a:t>
            </a:r>
          </a:p>
          <a:p>
            <a:pPr eaLnBrk="1" hangingPunct="1">
              <a:buFont typeface="Wingdings" pitchFamily="2" charset="2"/>
              <a:buNone/>
            </a:pPr>
            <a:r>
              <a:rPr lang="en-US" altLang="zh-CN" dirty="0" smtClean="0"/>
              <a:t>	p=T-&gt;</a:t>
            </a:r>
            <a:r>
              <a:rPr lang="en-US" altLang="zh-CN" dirty="0" err="1" smtClean="0"/>
              <a:t>lc</a:t>
            </a:r>
            <a:r>
              <a:rPr lang="zh-CN" altLang="en-US" dirty="0" smtClean="0"/>
              <a:t>；</a:t>
            </a:r>
            <a:r>
              <a:rPr lang="en-US" altLang="zh-CN" dirty="0" smtClean="0">
                <a:solidFill>
                  <a:srgbClr val="006600"/>
                </a:solidFill>
              </a:rPr>
              <a:t>//</a:t>
            </a:r>
            <a:r>
              <a:rPr lang="zh-CN" altLang="en-US" dirty="0" smtClean="0">
                <a:solidFill>
                  <a:srgbClr val="006600"/>
                </a:solidFill>
              </a:rPr>
              <a:t>指向根结点</a:t>
            </a:r>
          </a:p>
          <a:p>
            <a:pPr eaLnBrk="1" hangingPunct="1">
              <a:buFont typeface="Wingdings" pitchFamily="2" charset="2"/>
              <a:buNone/>
            </a:pPr>
            <a:r>
              <a:rPr lang="zh-CN" altLang="en-US" dirty="0" smtClean="0"/>
              <a:t>	</a:t>
            </a:r>
            <a:r>
              <a:rPr lang="en-US" altLang="zh-CN" dirty="0" smtClean="0">
                <a:solidFill>
                  <a:srgbClr val="FF0000"/>
                </a:solidFill>
              </a:rPr>
              <a:t>while(p)</a:t>
            </a:r>
          </a:p>
          <a:p>
            <a:pPr eaLnBrk="1" hangingPunct="1">
              <a:buFont typeface="Wingdings" pitchFamily="2" charset="2"/>
              <a:buNone/>
            </a:pPr>
            <a:r>
              <a:rPr lang="en-US" altLang="zh-CN" dirty="0" smtClean="0">
                <a:solidFill>
                  <a:srgbClr val="FF0000"/>
                </a:solidFill>
              </a:rPr>
              <a:t>	{</a:t>
            </a:r>
            <a:r>
              <a:rPr lang="zh-CN" altLang="en-US" dirty="0" smtClean="0">
                <a:solidFill>
                  <a:srgbClr val="FF0000"/>
                </a:solidFill>
              </a:rPr>
              <a:t>  </a:t>
            </a:r>
            <a:r>
              <a:rPr lang="en-US" altLang="zh-CN" dirty="0" smtClean="0">
                <a:solidFill>
                  <a:srgbClr val="FF0000"/>
                </a:solidFill>
              </a:rPr>
              <a:t>……</a:t>
            </a:r>
            <a:r>
              <a:rPr lang="en-US" altLang="zh-CN" dirty="0" smtClean="0">
                <a:solidFill>
                  <a:srgbClr val="0000FF"/>
                </a:solidFill>
              </a:rPr>
              <a:t>( </a:t>
            </a:r>
            <a:r>
              <a:rPr lang="zh-CN" altLang="en-US" dirty="0" smtClean="0">
                <a:solidFill>
                  <a:srgbClr val="0000FF"/>
                </a:solidFill>
              </a:rPr>
              <a:t>访问当前结点</a:t>
            </a:r>
            <a:r>
              <a:rPr lang="en-US" altLang="zh-CN" dirty="0" smtClean="0">
                <a:solidFill>
                  <a:srgbClr val="0000FF"/>
                </a:solidFill>
              </a:rPr>
              <a:t>p)</a:t>
            </a:r>
            <a:r>
              <a:rPr lang="zh-CN" altLang="en-US" dirty="0" smtClean="0">
                <a:solidFill>
                  <a:srgbClr val="0000FF"/>
                </a:solidFill>
              </a:rPr>
              <a:t>  </a:t>
            </a:r>
            <a:r>
              <a:rPr lang="en-US" altLang="zh-CN" dirty="0" smtClean="0">
                <a:solidFill>
                  <a:srgbClr val="FF0000"/>
                </a:solidFill>
              </a:rPr>
              <a:t>}</a:t>
            </a:r>
          </a:p>
          <a:p>
            <a:pPr eaLnBrk="1" hangingPunct="1">
              <a:buFont typeface="Wingdings" pitchFamily="2" charset="2"/>
              <a:buNone/>
            </a:pPr>
            <a:r>
              <a:rPr lang="en-US" altLang="zh-CN" dirty="0" smtClean="0"/>
              <a:t>} </a:t>
            </a:r>
            <a:r>
              <a:rPr lang="en-US" altLang="zh-CN" b="0" dirty="0" smtClean="0">
                <a:solidFill>
                  <a:srgbClr val="006600"/>
                </a:solidFill>
              </a:rPr>
              <a:t>// </a:t>
            </a:r>
            <a:r>
              <a:rPr lang="en-US" altLang="zh-CN" b="0" dirty="0" err="1" smtClean="0">
                <a:solidFill>
                  <a:srgbClr val="006600"/>
                </a:solidFill>
              </a:rPr>
              <a:t>PreOrderS</a:t>
            </a:r>
            <a:endParaRPr lang="en-US" altLang="zh-CN" b="0" dirty="0" smtClean="0">
              <a:solidFill>
                <a:srgbClr val="006600"/>
              </a:solidFill>
            </a:endParaRPr>
          </a:p>
        </p:txBody>
      </p:sp>
      <p:sp>
        <p:nvSpPr>
          <p:cNvPr id="70660" name="灯片编号占位符 6"/>
          <p:cNvSpPr>
            <a:spLocks noGrp="1"/>
          </p:cNvSpPr>
          <p:nvPr>
            <p:ph type="sldNum" sz="quarter" idx="10"/>
          </p:nvPr>
        </p:nvSpPr>
        <p:spPr>
          <a:noFill/>
        </p:spPr>
        <p:txBody>
          <a:bodyPr/>
          <a:lstStyle/>
          <a:p>
            <a:fld id="{8B74983D-A413-4927-98C7-CE48EBF6753A}" type="slidenum">
              <a:rPr lang="zh-CN" altLang="en-US" smtClean="0"/>
              <a:pPr/>
              <a:t>72</a:t>
            </a:fld>
            <a:endParaRPr lang="en-US" altLang="zh-CN" smtClean="0"/>
          </a:p>
        </p:txBody>
      </p:sp>
    </p:spTree>
  </p:cSld>
  <p:clrMapOvr>
    <a:masterClrMapping/>
  </p:clrMapOvr>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1000125" y="274638"/>
            <a:ext cx="7215188" cy="1143000"/>
          </a:xfrm>
        </p:spPr>
        <p:txBody>
          <a:bodyPr/>
          <a:lstStyle/>
          <a:p>
            <a:pPr eaLnBrk="1" hangingPunct="1"/>
            <a:r>
              <a:rPr lang="zh-CN" altLang="en-US" sz="3600" smtClean="0"/>
              <a:t>先序遍历二叉树的非递归算法 </a:t>
            </a:r>
          </a:p>
        </p:txBody>
      </p:sp>
      <p:sp>
        <p:nvSpPr>
          <p:cNvPr id="71684" name="Rectangle 3"/>
          <p:cNvSpPr>
            <a:spLocks noGrp="1" noChangeArrowheads="1"/>
          </p:cNvSpPr>
          <p:nvPr>
            <p:ph idx="1"/>
          </p:nvPr>
        </p:nvSpPr>
        <p:spPr>
          <a:xfrm>
            <a:off x="1000125" y="1600200"/>
            <a:ext cx="7215188" cy="4525963"/>
          </a:xfrm>
        </p:spPr>
        <p:txBody>
          <a:bodyPr/>
          <a:lstStyle/>
          <a:p>
            <a:pPr eaLnBrk="1" hangingPunct="1">
              <a:lnSpc>
                <a:spcPct val="175000"/>
              </a:lnSpc>
              <a:buFont typeface="Wingdings" pitchFamily="2" charset="2"/>
              <a:buNone/>
              <a:tabLst>
                <a:tab pos="0" algn="l"/>
              </a:tabLst>
            </a:pPr>
            <a:r>
              <a:rPr lang="en-US" altLang="zh-CN" dirty="0" smtClean="0"/>
              <a:t>	</a:t>
            </a:r>
            <a:r>
              <a:rPr lang="en-US" altLang="zh-CN" dirty="0" smtClean="0">
                <a:solidFill>
                  <a:srgbClr val="0000FF"/>
                </a:solidFill>
              </a:rPr>
              <a:t>while(p-&gt;</a:t>
            </a:r>
            <a:r>
              <a:rPr lang="en-US" altLang="zh-CN" dirty="0" err="1" smtClean="0">
                <a:solidFill>
                  <a:srgbClr val="0000FF"/>
                </a:solidFill>
              </a:rPr>
              <a:t>lc</a:t>
            </a:r>
            <a:r>
              <a:rPr lang="en-US" altLang="zh-CN" dirty="0" smtClean="0">
                <a:solidFill>
                  <a:srgbClr val="0000FF"/>
                </a:solidFill>
              </a:rPr>
              <a:t>)</a:t>
            </a:r>
          </a:p>
          <a:p>
            <a:pPr eaLnBrk="1" hangingPunct="1">
              <a:lnSpc>
                <a:spcPct val="175000"/>
              </a:lnSpc>
              <a:buFont typeface="Wingdings" pitchFamily="2" charset="2"/>
              <a:buNone/>
              <a:tabLst>
                <a:tab pos="0" algn="l"/>
              </a:tabLst>
            </a:pPr>
            <a:r>
              <a:rPr lang="en-US" altLang="zh-CN" dirty="0" smtClean="0">
                <a:solidFill>
                  <a:srgbClr val="0000FF"/>
                </a:solidFill>
              </a:rPr>
              <a:t>	{ Visit(p); Push(S, p); p=p-&gt;</a:t>
            </a:r>
            <a:r>
              <a:rPr lang="en-US" altLang="zh-CN" dirty="0" err="1" smtClean="0">
                <a:solidFill>
                  <a:srgbClr val="0000FF"/>
                </a:solidFill>
              </a:rPr>
              <a:t>lc</a:t>
            </a:r>
            <a:r>
              <a:rPr lang="en-US" altLang="zh-CN" dirty="0" smtClean="0">
                <a:solidFill>
                  <a:srgbClr val="0000FF"/>
                </a:solidFill>
              </a:rPr>
              <a:t>; }</a:t>
            </a:r>
          </a:p>
          <a:p>
            <a:pPr eaLnBrk="1" hangingPunct="1">
              <a:lnSpc>
                <a:spcPct val="175000"/>
              </a:lnSpc>
              <a:buFont typeface="Wingdings" pitchFamily="2" charset="2"/>
              <a:buNone/>
              <a:tabLst>
                <a:tab pos="0" algn="l"/>
              </a:tabLst>
            </a:pPr>
            <a:r>
              <a:rPr lang="en-US" altLang="zh-CN" dirty="0" smtClean="0"/>
              <a:t>	</a:t>
            </a:r>
            <a:r>
              <a:rPr lang="en-US" altLang="zh-CN" dirty="0" smtClean="0">
                <a:solidFill>
                  <a:srgbClr val="006600"/>
                </a:solidFill>
              </a:rPr>
              <a:t>Visit(p)</a:t>
            </a:r>
            <a:r>
              <a:rPr lang="zh-CN" altLang="en-US" dirty="0" smtClean="0">
                <a:solidFill>
                  <a:srgbClr val="006600"/>
                </a:solidFill>
              </a:rPr>
              <a:t>；</a:t>
            </a:r>
          </a:p>
          <a:p>
            <a:pPr eaLnBrk="1" hangingPunct="1">
              <a:lnSpc>
                <a:spcPct val="175000"/>
              </a:lnSpc>
              <a:buFont typeface="Wingdings" pitchFamily="2" charset="2"/>
              <a:buNone/>
              <a:tabLst>
                <a:tab pos="0" algn="l"/>
              </a:tabLst>
            </a:pPr>
            <a:r>
              <a:rPr lang="zh-CN" altLang="en-US" dirty="0" smtClean="0"/>
              <a:t>	</a:t>
            </a:r>
            <a:r>
              <a:rPr lang="en-US" altLang="zh-CN" dirty="0" smtClean="0">
                <a:solidFill>
                  <a:srgbClr val="CC0000"/>
                </a:solidFill>
              </a:rPr>
              <a:t>while(!p-&gt;</a:t>
            </a:r>
            <a:r>
              <a:rPr lang="en-US" altLang="zh-CN" dirty="0" err="1" smtClean="0">
                <a:solidFill>
                  <a:srgbClr val="CC0000"/>
                </a:solidFill>
              </a:rPr>
              <a:t>rc</a:t>
            </a:r>
            <a:r>
              <a:rPr lang="en-US" altLang="zh-CN" dirty="0" smtClean="0">
                <a:solidFill>
                  <a:srgbClr val="CC0000"/>
                </a:solidFill>
              </a:rPr>
              <a:t>) Pop(S, p);</a:t>
            </a:r>
            <a:endParaRPr lang="zh-CN" altLang="en-US" dirty="0" smtClean="0">
              <a:solidFill>
                <a:srgbClr val="006600"/>
              </a:solidFill>
            </a:endParaRPr>
          </a:p>
          <a:p>
            <a:pPr eaLnBrk="1" hangingPunct="1">
              <a:lnSpc>
                <a:spcPct val="175000"/>
              </a:lnSpc>
              <a:buFont typeface="Wingdings" pitchFamily="2" charset="2"/>
              <a:buNone/>
              <a:tabLst>
                <a:tab pos="0" algn="l"/>
              </a:tabLst>
            </a:pPr>
            <a:r>
              <a:rPr lang="zh-CN" altLang="en-US" dirty="0" smtClean="0"/>
              <a:t>	</a:t>
            </a:r>
            <a:r>
              <a:rPr lang="en-US" altLang="zh-CN" dirty="0" smtClean="0"/>
              <a:t>if (p-&gt;</a:t>
            </a:r>
            <a:r>
              <a:rPr lang="en-US" altLang="zh-CN" dirty="0" err="1" smtClean="0"/>
              <a:t>rc</a:t>
            </a:r>
            <a:r>
              <a:rPr lang="en-US" altLang="zh-CN" dirty="0" smtClean="0"/>
              <a:t>) p=p-&gt;</a:t>
            </a:r>
            <a:r>
              <a:rPr lang="en-US" altLang="zh-CN" dirty="0" err="1" smtClean="0"/>
              <a:t>rc</a:t>
            </a:r>
            <a:r>
              <a:rPr lang="zh-CN" altLang="en-US" dirty="0" smtClean="0"/>
              <a:t>；</a:t>
            </a:r>
          </a:p>
          <a:p>
            <a:pPr algn="r" eaLnBrk="1" hangingPunct="1">
              <a:lnSpc>
                <a:spcPct val="175000"/>
              </a:lnSpc>
              <a:buFont typeface="Wingdings" pitchFamily="2" charset="2"/>
              <a:buNone/>
              <a:tabLst>
                <a:tab pos="0" algn="l"/>
              </a:tabLst>
            </a:pPr>
            <a:r>
              <a:rPr lang="en-US" altLang="zh-CN" sz="1200" b="0" dirty="0" smtClean="0">
                <a:solidFill>
                  <a:srgbClr val="006600"/>
                </a:solidFill>
              </a:rPr>
              <a:t>[</a:t>
            </a:r>
            <a:r>
              <a:rPr lang="en-US" altLang="zh-CN" sz="1200" b="0" dirty="0" err="1" smtClean="0">
                <a:solidFill>
                  <a:srgbClr val="006600"/>
                </a:solidFill>
              </a:rPr>
              <a:t>PreOrderS</a:t>
            </a:r>
            <a:r>
              <a:rPr lang="zh-CN" altLang="en-US" sz="1200" b="0" dirty="0" smtClean="0">
                <a:solidFill>
                  <a:srgbClr val="006600"/>
                </a:solidFill>
                <a:ea typeface="宋体" pitchFamily="2" charset="-122"/>
              </a:rPr>
              <a:t>算法结束</a:t>
            </a:r>
            <a:r>
              <a:rPr lang="en-US" altLang="zh-CN" sz="1200" b="0" dirty="0" smtClean="0">
                <a:solidFill>
                  <a:srgbClr val="006600"/>
                </a:solidFill>
              </a:rPr>
              <a:t>]</a:t>
            </a:r>
          </a:p>
        </p:txBody>
      </p:sp>
      <p:sp>
        <p:nvSpPr>
          <p:cNvPr id="2" name="灯片编号占位符 6"/>
          <p:cNvSpPr>
            <a:spLocks noGrp="1"/>
          </p:cNvSpPr>
          <p:nvPr>
            <p:ph type="sldNum" sz="quarter" idx="10"/>
          </p:nvPr>
        </p:nvSpPr>
        <p:spPr>
          <a:noFill/>
        </p:spPr>
        <p:txBody>
          <a:bodyPr/>
          <a:lstStyle/>
          <a:p>
            <a:fld id="{F1A38AB8-F11C-42EA-9188-59C0FD1FB46C}" type="slidenum">
              <a:rPr lang="zh-CN" altLang="en-US" smtClean="0"/>
              <a:pPr/>
              <a:t>73</a:t>
            </a:fld>
            <a:endParaRPr lang="en-US" altLang="zh-CN" smtClean="0"/>
          </a:p>
        </p:txBody>
      </p:sp>
      <p:grpSp>
        <p:nvGrpSpPr>
          <p:cNvPr id="71685" name="组合 7"/>
          <p:cNvGrpSpPr>
            <a:grpSpLocks noChangeAspect="1"/>
          </p:cNvGrpSpPr>
          <p:nvPr/>
        </p:nvGrpSpPr>
        <p:grpSpPr bwMode="auto">
          <a:xfrm>
            <a:off x="5357818" y="3500438"/>
            <a:ext cx="2381250" cy="1536700"/>
            <a:chOff x="3967180" y="1206491"/>
            <a:chExt cx="4762500" cy="3073400"/>
          </a:xfrm>
        </p:grpSpPr>
        <p:sp>
          <p:nvSpPr>
            <p:cNvPr id="71686" name="Oval 45"/>
            <p:cNvSpPr>
              <a:spLocks noChangeArrowheads="1"/>
            </p:cNvSpPr>
            <p:nvPr/>
          </p:nvSpPr>
          <p:spPr bwMode="auto">
            <a:xfrm>
              <a:off x="6137292" y="1206491"/>
              <a:ext cx="395288" cy="395288"/>
            </a:xfrm>
            <a:prstGeom prst="ellipse">
              <a:avLst/>
            </a:prstGeom>
            <a:noFill/>
            <a:ln w="12700">
              <a:solidFill>
                <a:schemeClr val="tx1"/>
              </a:solidFill>
              <a:round/>
              <a:headEnd/>
              <a:tailEnd/>
            </a:ln>
          </p:spPr>
          <p:txBody>
            <a:bodyPr wrap="none" lIns="0" tIns="0" rIns="0" bIns="0" anchor="ctr" anchorCtr="1"/>
            <a:lstStyle/>
            <a:p>
              <a:pPr algn="ctr"/>
              <a:r>
                <a:rPr kumimoji="1" lang="en-US" altLang="zh-CN" sz="1400" b="1">
                  <a:latin typeface="Times New Roman" pitchFamily="18" charset="0"/>
                </a:rPr>
                <a:t>A</a:t>
              </a:r>
            </a:p>
          </p:txBody>
        </p:sp>
        <p:sp>
          <p:nvSpPr>
            <p:cNvPr id="71687" name="Oval 46"/>
            <p:cNvSpPr>
              <a:spLocks noChangeArrowheads="1"/>
            </p:cNvSpPr>
            <p:nvPr/>
          </p:nvSpPr>
          <p:spPr bwMode="auto">
            <a:xfrm>
              <a:off x="5237180" y="2214554"/>
              <a:ext cx="395287" cy="395287"/>
            </a:xfrm>
            <a:prstGeom prst="ellipse">
              <a:avLst/>
            </a:prstGeom>
            <a:noFill/>
            <a:ln w="12700">
              <a:solidFill>
                <a:schemeClr val="tx1"/>
              </a:solidFill>
              <a:round/>
              <a:headEnd/>
              <a:tailEnd/>
            </a:ln>
          </p:spPr>
          <p:txBody>
            <a:bodyPr wrap="none" lIns="0" tIns="0" rIns="0" bIns="0" anchor="ctr" anchorCtr="1"/>
            <a:lstStyle/>
            <a:p>
              <a:pPr algn="ctr"/>
              <a:r>
                <a:rPr kumimoji="1" lang="en-US" altLang="zh-CN" sz="1400" b="1">
                  <a:latin typeface="Times New Roman" pitchFamily="18" charset="0"/>
                </a:rPr>
                <a:t>B</a:t>
              </a:r>
            </a:p>
          </p:txBody>
        </p:sp>
        <p:sp>
          <p:nvSpPr>
            <p:cNvPr id="71688" name="Oval 47"/>
            <p:cNvSpPr>
              <a:spLocks noChangeArrowheads="1"/>
            </p:cNvSpPr>
            <p:nvPr/>
          </p:nvSpPr>
          <p:spPr bwMode="auto">
            <a:xfrm>
              <a:off x="7000892" y="2214554"/>
              <a:ext cx="395288" cy="395287"/>
            </a:xfrm>
            <a:prstGeom prst="ellipse">
              <a:avLst/>
            </a:prstGeom>
            <a:noFill/>
            <a:ln w="12700">
              <a:solidFill>
                <a:schemeClr val="tx1"/>
              </a:solidFill>
              <a:round/>
              <a:headEnd/>
              <a:tailEnd/>
            </a:ln>
          </p:spPr>
          <p:txBody>
            <a:bodyPr wrap="none" lIns="0" tIns="0" rIns="0" bIns="0" anchor="ctr" anchorCtr="1"/>
            <a:lstStyle/>
            <a:p>
              <a:pPr algn="ctr"/>
              <a:r>
                <a:rPr kumimoji="1" lang="en-US" altLang="zh-CN" sz="1400" b="1">
                  <a:latin typeface="Times New Roman" pitchFamily="18" charset="0"/>
                </a:rPr>
                <a:t>C</a:t>
              </a:r>
            </a:p>
          </p:txBody>
        </p:sp>
        <p:sp>
          <p:nvSpPr>
            <p:cNvPr id="71689" name="Oval 48"/>
            <p:cNvSpPr>
              <a:spLocks noChangeArrowheads="1"/>
            </p:cNvSpPr>
            <p:nvPr/>
          </p:nvSpPr>
          <p:spPr bwMode="auto">
            <a:xfrm>
              <a:off x="4552967" y="3041641"/>
              <a:ext cx="395288" cy="395288"/>
            </a:xfrm>
            <a:prstGeom prst="ellipse">
              <a:avLst/>
            </a:prstGeom>
            <a:noFill/>
            <a:ln w="12700">
              <a:solidFill>
                <a:srgbClr val="FF0000"/>
              </a:solidFill>
              <a:round/>
              <a:headEnd/>
              <a:tailEnd/>
            </a:ln>
          </p:spPr>
          <p:txBody>
            <a:bodyPr wrap="none" lIns="0" tIns="0" rIns="0" bIns="0" anchor="ctr" anchorCtr="1"/>
            <a:lstStyle/>
            <a:p>
              <a:pPr algn="ctr"/>
              <a:r>
                <a:rPr kumimoji="1" lang="en-US" altLang="zh-CN" sz="1400" b="1">
                  <a:solidFill>
                    <a:srgbClr val="FF0000"/>
                  </a:solidFill>
                  <a:latin typeface="Times New Roman" pitchFamily="18" charset="0"/>
                </a:rPr>
                <a:t>D</a:t>
              </a:r>
            </a:p>
          </p:txBody>
        </p:sp>
        <p:sp>
          <p:nvSpPr>
            <p:cNvPr id="71690" name="Oval 49"/>
            <p:cNvSpPr>
              <a:spLocks noChangeArrowheads="1"/>
            </p:cNvSpPr>
            <p:nvPr/>
          </p:nvSpPr>
          <p:spPr bwMode="auto">
            <a:xfrm>
              <a:off x="3967180" y="3821104"/>
              <a:ext cx="395287" cy="395287"/>
            </a:xfrm>
            <a:prstGeom prst="ellipse">
              <a:avLst/>
            </a:prstGeom>
            <a:noFill/>
            <a:ln w="12700">
              <a:solidFill>
                <a:srgbClr val="FF0000"/>
              </a:solidFill>
              <a:round/>
              <a:headEnd/>
              <a:tailEnd/>
            </a:ln>
          </p:spPr>
          <p:txBody>
            <a:bodyPr wrap="none" lIns="0" tIns="0" rIns="0" bIns="0" anchor="ctr" anchorCtr="1"/>
            <a:lstStyle/>
            <a:p>
              <a:pPr algn="ctr"/>
              <a:r>
                <a:rPr kumimoji="1" lang="en-US" altLang="zh-CN" sz="1400" b="1">
                  <a:solidFill>
                    <a:srgbClr val="FF0000"/>
                  </a:solidFill>
                  <a:latin typeface="Times New Roman" pitchFamily="18" charset="0"/>
                </a:rPr>
                <a:t>a</a:t>
              </a:r>
            </a:p>
          </p:txBody>
        </p:sp>
        <p:sp>
          <p:nvSpPr>
            <p:cNvPr id="71691" name="Oval 50"/>
            <p:cNvSpPr>
              <a:spLocks noChangeArrowheads="1"/>
            </p:cNvSpPr>
            <p:nvPr/>
          </p:nvSpPr>
          <p:spPr bwMode="auto">
            <a:xfrm>
              <a:off x="5653105" y="3041641"/>
              <a:ext cx="395287" cy="395288"/>
            </a:xfrm>
            <a:prstGeom prst="ellipse">
              <a:avLst/>
            </a:prstGeom>
            <a:noFill/>
            <a:ln w="12700">
              <a:solidFill>
                <a:schemeClr val="tx1"/>
              </a:solidFill>
              <a:round/>
              <a:headEnd/>
              <a:tailEnd/>
            </a:ln>
          </p:spPr>
          <p:txBody>
            <a:bodyPr wrap="none" lIns="0" tIns="0" rIns="0" bIns="0" anchor="ctr" anchorCtr="1"/>
            <a:lstStyle/>
            <a:p>
              <a:pPr algn="ctr"/>
              <a:r>
                <a:rPr kumimoji="1" lang="en-US" altLang="zh-CN" sz="1400" b="1">
                  <a:latin typeface="Times New Roman" pitchFamily="18" charset="0"/>
                </a:rPr>
                <a:t>b</a:t>
              </a:r>
            </a:p>
          </p:txBody>
        </p:sp>
        <p:sp>
          <p:nvSpPr>
            <p:cNvPr id="71692" name="Oval 51"/>
            <p:cNvSpPr>
              <a:spLocks noChangeArrowheads="1"/>
            </p:cNvSpPr>
            <p:nvPr/>
          </p:nvSpPr>
          <p:spPr bwMode="auto">
            <a:xfrm>
              <a:off x="6534167" y="3043229"/>
              <a:ext cx="395288" cy="395287"/>
            </a:xfrm>
            <a:prstGeom prst="ellipse">
              <a:avLst/>
            </a:prstGeom>
            <a:noFill/>
            <a:ln w="12700">
              <a:solidFill>
                <a:schemeClr val="tx1"/>
              </a:solidFill>
              <a:round/>
              <a:headEnd/>
              <a:tailEnd/>
            </a:ln>
          </p:spPr>
          <p:txBody>
            <a:bodyPr wrap="none" lIns="0" tIns="0" rIns="0" bIns="0" anchor="ctr" anchorCtr="1"/>
            <a:lstStyle/>
            <a:p>
              <a:pPr algn="ctr"/>
              <a:r>
                <a:rPr kumimoji="1" lang="en-US" altLang="zh-CN" sz="1400" b="1">
                  <a:latin typeface="Times New Roman" pitchFamily="18" charset="0"/>
                </a:rPr>
                <a:t>E</a:t>
              </a:r>
            </a:p>
          </p:txBody>
        </p:sp>
        <p:sp>
          <p:nvSpPr>
            <p:cNvPr id="71693" name="Oval 52"/>
            <p:cNvSpPr>
              <a:spLocks noChangeArrowheads="1"/>
            </p:cNvSpPr>
            <p:nvPr/>
          </p:nvSpPr>
          <p:spPr bwMode="auto">
            <a:xfrm>
              <a:off x="6102367" y="3871904"/>
              <a:ext cx="395288" cy="395287"/>
            </a:xfrm>
            <a:prstGeom prst="ellipse">
              <a:avLst/>
            </a:prstGeom>
            <a:noFill/>
            <a:ln w="12700">
              <a:solidFill>
                <a:schemeClr val="tx1"/>
              </a:solidFill>
              <a:round/>
              <a:headEnd/>
              <a:tailEnd/>
            </a:ln>
          </p:spPr>
          <p:txBody>
            <a:bodyPr wrap="none" lIns="0" tIns="0" rIns="0" bIns="0" anchor="ctr" anchorCtr="1"/>
            <a:lstStyle/>
            <a:p>
              <a:pPr algn="ctr"/>
              <a:r>
                <a:rPr kumimoji="1" lang="en-US" altLang="zh-CN" sz="1400" b="1">
                  <a:latin typeface="Times New Roman" pitchFamily="18" charset="0"/>
                </a:rPr>
                <a:t>c</a:t>
              </a:r>
            </a:p>
          </p:txBody>
        </p:sp>
        <p:sp>
          <p:nvSpPr>
            <p:cNvPr id="71694" name="Oval 53"/>
            <p:cNvSpPr>
              <a:spLocks noChangeArrowheads="1"/>
            </p:cNvSpPr>
            <p:nvPr/>
          </p:nvSpPr>
          <p:spPr bwMode="auto">
            <a:xfrm>
              <a:off x="7000892" y="3871904"/>
              <a:ext cx="395288" cy="395287"/>
            </a:xfrm>
            <a:prstGeom prst="ellipse">
              <a:avLst/>
            </a:prstGeom>
            <a:noFill/>
            <a:ln w="12700">
              <a:solidFill>
                <a:schemeClr val="tx1"/>
              </a:solidFill>
              <a:round/>
              <a:headEnd/>
              <a:tailEnd/>
            </a:ln>
          </p:spPr>
          <p:txBody>
            <a:bodyPr wrap="none" lIns="0" tIns="0" rIns="0" bIns="0" anchor="ctr" anchorCtr="1"/>
            <a:lstStyle/>
            <a:p>
              <a:pPr algn="ctr"/>
              <a:r>
                <a:rPr kumimoji="1" lang="en-US" altLang="zh-CN" sz="1400" b="1">
                  <a:latin typeface="Times New Roman" pitchFamily="18" charset="0"/>
                </a:rPr>
                <a:t>d</a:t>
              </a:r>
            </a:p>
          </p:txBody>
        </p:sp>
        <p:sp>
          <p:nvSpPr>
            <p:cNvPr id="71695" name="Oval 54"/>
            <p:cNvSpPr>
              <a:spLocks noChangeArrowheads="1"/>
            </p:cNvSpPr>
            <p:nvPr/>
          </p:nvSpPr>
          <p:spPr bwMode="auto">
            <a:xfrm>
              <a:off x="7686692" y="3028941"/>
              <a:ext cx="395288" cy="395288"/>
            </a:xfrm>
            <a:prstGeom prst="ellipse">
              <a:avLst/>
            </a:prstGeom>
            <a:noFill/>
            <a:ln w="12700">
              <a:solidFill>
                <a:schemeClr val="tx1"/>
              </a:solidFill>
              <a:round/>
              <a:headEnd/>
              <a:tailEnd/>
            </a:ln>
          </p:spPr>
          <p:txBody>
            <a:bodyPr wrap="none" lIns="0" tIns="0" rIns="0" bIns="0" anchor="ctr" anchorCtr="1"/>
            <a:lstStyle/>
            <a:p>
              <a:pPr algn="ctr"/>
              <a:r>
                <a:rPr kumimoji="1" lang="en-US" altLang="zh-CN" sz="1400" b="1">
                  <a:latin typeface="Times New Roman" pitchFamily="18" charset="0"/>
                </a:rPr>
                <a:t>F</a:t>
              </a:r>
            </a:p>
          </p:txBody>
        </p:sp>
        <p:sp>
          <p:nvSpPr>
            <p:cNvPr id="71696" name="Oval 55"/>
            <p:cNvSpPr>
              <a:spLocks noChangeArrowheads="1"/>
            </p:cNvSpPr>
            <p:nvPr/>
          </p:nvSpPr>
          <p:spPr bwMode="auto">
            <a:xfrm>
              <a:off x="8334392" y="3884604"/>
              <a:ext cx="395288" cy="395287"/>
            </a:xfrm>
            <a:prstGeom prst="ellipse">
              <a:avLst/>
            </a:prstGeom>
            <a:noFill/>
            <a:ln w="12700">
              <a:solidFill>
                <a:schemeClr val="tx1"/>
              </a:solidFill>
              <a:round/>
              <a:headEnd/>
              <a:tailEnd/>
            </a:ln>
          </p:spPr>
          <p:txBody>
            <a:bodyPr wrap="none" lIns="0" tIns="0" rIns="0" bIns="0" anchor="ctr" anchorCtr="1"/>
            <a:lstStyle/>
            <a:p>
              <a:pPr algn="ctr"/>
              <a:r>
                <a:rPr kumimoji="1" lang="en-US" altLang="zh-CN" sz="1400" b="1">
                  <a:latin typeface="Times New Roman" pitchFamily="18" charset="0"/>
                </a:rPr>
                <a:t>e</a:t>
              </a:r>
            </a:p>
          </p:txBody>
        </p:sp>
        <p:sp>
          <p:nvSpPr>
            <p:cNvPr id="71697" name="Line 56"/>
            <p:cNvSpPr>
              <a:spLocks noChangeShapeType="1"/>
            </p:cNvSpPr>
            <p:nvPr/>
          </p:nvSpPr>
          <p:spPr bwMode="auto">
            <a:xfrm flipV="1">
              <a:off x="4265630" y="3402004"/>
              <a:ext cx="333375" cy="431800"/>
            </a:xfrm>
            <a:prstGeom prst="line">
              <a:avLst/>
            </a:prstGeom>
            <a:noFill/>
            <a:ln w="12700">
              <a:solidFill>
                <a:srgbClr val="FF0000"/>
              </a:solidFill>
              <a:round/>
              <a:headEnd/>
              <a:tailEnd/>
            </a:ln>
          </p:spPr>
          <p:txBody>
            <a:bodyPr/>
            <a:lstStyle/>
            <a:p>
              <a:endParaRPr lang="zh-CN" altLang="en-US"/>
            </a:p>
          </p:txBody>
        </p:sp>
        <p:sp>
          <p:nvSpPr>
            <p:cNvPr id="71698" name="Line 57"/>
            <p:cNvSpPr>
              <a:spLocks noChangeShapeType="1"/>
            </p:cNvSpPr>
            <p:nvPr/>
          </p:nvSpPr>
          <p:spPr bwMode="auto">
            <a:xfrm flipV="1">
              <a:off x="5535630" y="1504941"/>
              <a:ext cx="636587" cy="736600"/>
            </a:xfrm>
            <a:prstGeom prst="line">
              <a:avLst/>
            </a:prstGeom>
            <a:noFill/>
            <a:ln w="12700">
              <a:solidFill>
                <a:schemeClr val="tx1"/>
              </a:solidFill>
              <a:round/>
              <a:headEnd/>
              <a:tailEnd/>
            </a:ln>
          </p:spPr>
          <p:txBody>
            <a:bodyPr/>
            <a:lstStyle/>
            <a:p>
              <a:endParaRPr lang="zh-CN" altLang="en-US"/>
            </a:p>
          </p:txBody>
        </p:sp>
        <p:sp>
          <p:nvSpPr>
            <p:cNvPr id="71699" name="Line 58"/>
            <p:cNvSpPr>
              <a:spLocks noChangeShapeType="1"/>
            </p:cNvSpPr>
            <p:nvPr/>
          </p:nvSpPr>
          <p:spPr bwMode="auto">
            <a:xfrm flipV="1">
              <a:off x="4854592" y="2530466"/>
              <a:ext cx="419100" cy="523875"/>
            </a:xfrm>
            <a:prstGeom prst="line">
              <a:avLst/>
            </a:prstGeom>
            <a:noFill/>
            <a:ln w="12700">
              <a:solidFill>
                <a:srgbClr val="FF0000"/>
              </a:solidFill>
              <a:round/>
              <a:headEnd/>
              <a:tailEnd/>
            </a:ln>
          </p:spPr>
          <p:txBody>
            <a:bodyPr/>
            <a:lstStyle/>
            <a:p>
              <a:endParaRPr lang="zh-CN" altLang="en-US"/>
            </a:p>
          </p:txBody>
        </p:sp>
        <p:sp>
          <p:nvSpPr>
            <p:cNvPr id="71700" name="Line 59"/>
            <p:cNvSpPr>
              <a:spLocks noChangeShapeType="1"/>
            </p:cNvSpPr>
            <p:nvPr/>
          </p:nvSpPr>
          <p:spPr bwMode="auto">
            <a:xfrm flipH="1" flipV="1">
              <a:off x="5548330" y="2562216"/>
              <a:ext cx="228600" cy="479425"/>
            </a:xfrm>
            <a:prstGeom prst="line">
              <a:avLst/>
            </a:prstGeom>
            <a:noFill/>
            <a:ln w="12700">
              <a:solidFill>
                <a:schemeClr val="tx1"/>
              </a:solidFill>
              <a:round/>
              <a:headEnd/>
              <a:tailEnd/>
            </a:ln>
          </p:spPr>
          <p:txBody>
            <a:bodyPr/>
            <a:lstStyle/>
            <a:p>
              <a:endParaRPr lang="zh-CN" altLang="en-US"/>
            </a:p>
          </p:txBody>
        </p:sp>
        <p:sp>
          <p:nvSpPr>
            <p:cNvPr id="71701" name="Line 60"/>
            <p:cNvSpPr>
              <a:spLocks noChangeShapeType="1"/>
            </p:cNvSpPr>
            <p:nvPr/>
          </p:nvSpPr>
          <p:spPr bwMode="auto">
            <a:xfrm flipV="1">
              <a:off x="6794517" y="2570154"/>
              <a:ext cx="271463" cy="503237"/>
            </a:xfrm>
            <a:prstGeom prst="line">
              <a:avLst/>
            </a:prstGeom>
            <a:noFill/>
            <a:ln w="12700">
              <a:solidFill>
                <a:schemeClr val="tx1"/>
              </a:solidFill>
              <a:round/>
              <a:headEnd/>
              <a:tailEnd/>
            </a:ln>
          </p:spPr>
          <p:txBody>
            <a:bodyPr/>
            <a:lstStyle/>
            <a:p>
              <a:endParaRPr lang="zh-CN" altLang="en-US"/>
            </a:p>
          </p:txBody>
        </p:sp>
        <p:sp>
          <p:nvSpPr>
            <p:cNvPr id="71702" name="Line 61"/>
            <p:cNvSpPr>
              <a:spLocks noChangeShapeType="1"/>
            </p:cNvSpPr>
            <p:nvPr/>
          </p:nvSpPr>
          <p:spPr bwMode="auto">
            <a:xfrm flipH="1" flipV="1">
              <a:off x="7361255" y="2539991"/>
              <a:ext cx="431800" cy="501650"/>
            </a:xfrm>
            <a:prstGeom prst="line">
              <a:avLst/>
            </a:prstGeom>
            <a:noFill/>
            <a:ln w="12700">
              <a:solidFill>
                <a:schemeClr val="tx1"/>
              </a:solidFill>
              <a:round/>
              <a:headEnd/>
              <a:tailEnd/>
            </a:ln>
          </p:spPr>
          <p:txBody>
            <a:bodyPr/>
            <a:lstStyle/>
            <a:p>
              <a:endParaRPr lang="zh-CN" altLang="en-US"/>
            </a:p>
          </p:txBody>
        </p:sp>
        <p:sp>
          <p:nvSpPr>
            <p:cNvPr id="71703" name="Line 62"/>
            <p:cNvSpPr>
              <a:spLocks noChangeShapeType="1"/>
            </p:cNvSpPr>
            <p:nvPr/>
          </p:nvSpPr>
          <p:spPr bwMode="auto">
            <a:xfrm flipV="1">
              <a:off x="6377005" y="3408354"/>
              <a:ext cx="250825" cy="458787"/>
            </a:xfrm>
            <a:prstGeom prst="line">
              <a:avLst/>
            </a:prstGeom>
            <a:noFill/>
            <a:ln w="12700">
              <a:solidFill>
                <a:schemeClr val="tx1"/>
              </a:solidFill>
              <a:round/>
              <a:headEnd/>
              <a:tailEnd/>
            </a:ln>
          </p:spPr>
          <p:txBody>
            <a:bodyPr/>
            <a:lstStyle/>
            <a:p>
              <a:endParaRPr lang="zh-CN" altLang="en-US"/>
            </a:p>
          </p:txBody>
        </p:sp>
        <p:sp>
          <p:nvSpPr>
            <p:cNvPr id="71704" name="Line 63"/>
            <p:cNvSpPr>
              <a:spLocks noChangeShapeType="1"/>
            </p:cNvSpPr>
            <p:nvPr/>
          </p:nvSpPr>
          <p:spPr bwMode="auto">
            <a:xfrm flipH="1" flipV="1">
              <a:off x="6856430" y="3394066"/>
              <a:ext cx="280987" cy="485775"/>
            </a:xfrm>
            <a:prstGeom prst="line">
              <a:avLst/>
            </a:prstGeom>
            <a:noFill/>
            <a:ln w="12700">
              <a:solidFill>
                <a:schemeClr val="tx1"/>
              </a:solidFill>
              <a:round/>
              <a:headEnd/>
              <a:tailEnd/>
            </a:ln>
          </p:spPr>
          <p:txBody>
            <a:bodyPr/>
            <a:lstStyle/>
            <a:p>
              <a:endParaRPr lang="zh-CN" altLang="en-US"/>
            </a:p>
          </p:txBody>
        </p:sp>
        <p:sp>
          <p:nvSpPr>
            <p:cNvPr id="71705" name="Line 64"/>
            <p:cNvSpPr>
              <a:spLocks noChangeShapeType="1"/>
            </p:cNvSpPr>
            <p:nvPr/>
          </p:nvSpPr>
          <p:spPr bwMode="auto">
            <a:xfrm flipH="1" flipV="1">
              <a:off x="8023242" y="3395654"/>
              <a:ext cx="417513" cy="511175"/>
            </a:xfrm>
            <a:prstGeom prst="line">
              <a:avLst/>
            </a:prstGeom>
            <a:noFill/>
            <a:ln w="12700">
              <a:solidFill>
                <a:schemeClr val="tx1"/>
              </a:solidFill>
              <a:round/>
              <a:headEnd/>
              <a:tailEnd/>
            </a:ln>
          </p:spPr>
          <p:txBody>
            <a:bodyPr/>
            <a:lstStyle/>
            <a:p>
              <a:endParaRPr lang="zh-CN" altLang="en-US"/>
            </a:p>
          </p:txBody>
        </p:sp>
        <p:sp>
          <p:nvSpPr>
            <p:cNvPr id="71706" name="Line 65"/>
            <p:cNvSpPr>
              <a:spLocks noChangeShapeType="1"/>
            </p:cNvSpPr>
            <p:nvPr/>
          </p:nvSpPr>
          <p:spPr bwMode="auto">
            <a:xfrm flipH="1" flipV="1">
              <a:off x="6484955" y="1519229"/>
              <a:ext cx="601662" cy="711200"/>
            </a:xfrm>
            <a:prstGeom prst="line">
              <a:avLst/>
            </a:prstGeom>
            <a:noFill/>
            <a:ln w="12700">
              <a:solidFill>
                <a:schemeClr val="tx1"/>
              </a:solidFill>
              <a:round/>
              <a:headEnd/>
              <a:tailEnd/>
            </a:ln>
          </p:spPr>
          <p:txBody>
            <a:bodyPr/>
            <a:lstStyle/>
            <a:p>
              <a:endParaRPr lang="zh-CN" altLang="en-US"/>
            </a:p>
          </p:txBody>
        </p:sp>
        <p:sp>
          <p:nvSpPr>
            <p:cNvPr id="71707" name="Line 73"/>
            <p:cNvSpPr>
              <a:spLocks noChangeShapeType="1"/>
            </p:cNvSpPr>
            <p:nvPr/>
          </p:nvSpPr>
          <p:spPr bwMode="auto">
            <a:xfrm flipH="1" flipV="1">
              <a:off x="5548330" y="2565391"/>
              <a:ext cx="228600" cy="479425"/>
            </a:xfrm>
            <a:prstGeom prst="line">
              <a:avLst/>
            </a:prstGeom>
            <a:noFill/>
            <a:ln w="12700" cap="rnd">
              <a:solidFill>
                <a:srgbClr val="008000"/>
              </a:solidFill>
              <a:prstDash val="sysDot"/>
              <a:round/>
              <a:headEnd/>
              <a:tailEnd/>
            </a:ln>
          </p:spPr>
          <p:txBody>
            <a:bodyPr/>
            <a:lstStyle/>
            <a:p>
              <a:endParaRPr lang="zh-CN" altLang="en-US"/>
            </a:p>
          </p:txBody>
        </p:sp>
        <p:sp>
          <p:nvSpPr>
            <p:cNvPr id="71708" name="Line 74"/>
            <p:cNvSpPr>
              <a:spLocks noChangeShapeType="1"/>
            </p:cNvSpPr>
            <p:nvPr/>
          </p:nvSpPr>
          <p:spPr bwMode="auto">
            <a:xfrm flipH="1" flipV="1">
              <a:off x="6484955" y="1519229"/>
              <a:ext cx="601662" cy="711200"/>
            </a:xfrm>
            <a:prstGeom prst="line">
              <a:avLst/>
            </a:prstGeom>
            <a:noFill/>
            <a:ln w="12700" cap="rnd">
              <a:solidFill>
                <a:srgbClr val="008000"/>
              </a:solidFill>
              <a:prstDash val="sysDot"/>
              <a:round/>
              <a:headEnd/>
              <a:tailEnd/>
            </a:ln>
          </p:spPr>
          <p:txBody>
            <a:bodyPr/>
            <a:lstStyle/>
            <a:p>
              <a:endParaRPr lang="zh-CN" altLang="en-US"/>
            </a:p>
          </p:txBody>
        </p:sp>
        <p:sp>
          <p:nvSpPr>
            <p:cNvPr id="71709" name="Line 75"/>
            <p:cNvSpPr>
              <a:spLocks noChangeShapeType="1"/>
            </p:cNvSpPr>
            <p:nvPr/>
          </p:nvSpPr>
          <p:spPr bwMode="auto">
            <a:xfrm flipH="1" flipV="1">
              <a:off x="6851667" y="3397241"/>
              <a:ext cx="280988" cy="485775"/>
            </a:xfrm>
            <a:prstGeom prst="line">
              <a:avLst/>
            </a:prstGeom>
            <a:noFill/>
            <a:ln w="12700" cap="rnd">
              <a:solidFill>
                <a:srgbClr val="008000"/>
              </a:solidFill>
              <a:prstDash val="sysDot"/>
              <a:round/>
              <a:headEnd/>
              <a:tailEnd/>
            </a:ln>
          </p:spPr>
          <p:txBody>
            <a:bodyPr/>
            <a:lstStyle/>
            <a:p>
              <a:endParaRPr lang="zh-CN" altLang="en-US"/>
            </a:p>
          </p:txBody>
        </p:sp>
        <p:sp>
          <p:nvSpPr>
            <p:cNvPr id="71710" name="Line 76"/>
            <p:cNvSpPr>
              <a:spLocks noChangeShapeType="1"/>
            </p:cNvSpPr>
            <p:nvPr/>
          </p:nvSpPr>
          <p:spPr bwMode="auto">
            <a:xfrm flipH="1" flipV="1">
              <a:off x="7348555" y="2530466"/>
              <a:ext cx="431800" cy="501650"/>
            </a:xfrm>
            <a:prstGeom prst="line">
              <a:avLst/>
            </a:prstGeom>
            <a:noFill/>
            <a:ln w="12700" cap="rnd">
              <a:solidFill>
                <a:srgbClr val="008000"/>
              </a:solidFill>
              <a:prstDash val="sysDot"/>
              <a:round/>
              <a:headEnd/>
              <a:tailEnd/>
            </a:ln>
          </p:spPr>
          <p:txBody>
            <a:bodyPr/>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1684">
                                            <p:txEl>
                                              <p:pRg st="2" end="2"/>
                                            </p:txEl>
                                          </p:spTgt>
                                        </p:tgtEl>
                                        <p:attrNameLst>
                                          <p:attrName>style.visibility</p:attrName>
                                        </p:attrNameLst>
                                      </p:cBhvr>
                                      <p:to>
                                        <p:strVal val="visible"/>
                                      </p:to>
                                    </p:set>
                                    <p:animEffect transition="in" filter="wipe(left)">
                                      <p:cBhvr>
                                        <p:cTn id="7" dur="1000"/>
                                        <p:tgtEl>
                                          <p:spTgt spid="71684">
                                            <p:txEl>
                                              <p:pRg st="2" end="2"/>
                                            </p:txEl>
                                          </p:spTgt>
                                        </p:tgtEl>
                                      </p:cBhvr>
                                    </p:animEffect>
                                  </p:childTnLst>
                                </p:cTn>
                              </p:par>
                            </p:childTnLst>
                          </p:cTn>
                        </p:par>
                        <p:par>
                          <p:cTn id="8" fill="hold">
                            <p:stCondLst>
                              <p:cond delay="1000"/>
                            </p:stCondLst>
                            <p:childTnLst>
                              <p:par>
                                <p:cTn id="9" presetID="22" presetClass="entr" presetSubtype="8" fill="hold" nodeType="afterEffect">
                                  <p:stCondLst>
                                    <p:cond delay="0"/>
                                  </p:stCondLst>
                                  <p:childTnLst>
                                    <p:set>
                                      <p:cBhvr>
                                        <p:cTn id="10" dur="1" fill="hold">
                                          <p:stCondLst>
                                            <p:cond delay="0"/>
                                          </p:stCondLst>
                                        </p:cTn>
                                        <p:tgtEl>
                                          <p:spTgt spid="71684">
                                            <p:txEl>
                                              <p:pRg st="3" end="3"/>
                                            </p:txEl>
                                          </p:spTgt>
                                        </p:tgtEl>
                                        <p:attrNameLst>
                                          <p:attrName>style.visibility</p:attrName>
                                        </p:attrNameLst>
                                      </p:cBhvr>
                                      <p:to>
                                        <p:strVal val="visible"/>
                                      </p:to>
                                    </p:set>
                                    <p:animEffect transition="in" filter="wipe(left)">
                                      <p:cBhvr>
                                        <p:cTn id="11" dur="3000"/>
                                        <p:tgtEl>
                                          <p:spTgt spid="71684">
                                            <p:txEl>
                                              <p:pRg st="3" end="3"/>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71684">
                                            <p:txEl>
                                              <p:pRg st="4" end="4"/>
                                            </p:txEl>
                                          </p:spTgt>
                                        </p:tgtEl>
                                        <p:attrNameLst>
                                          <p:attrName>style.visibility</p:attrName>
                                        </p:attrNameLst>
                                      </p:cBhvr>
                                      <p:to>
                                        <p:strVal val="visible"/>
                                      </p:to>
                                    </p:set>
                                    <p:animEffect transition="in" filter="wipe(left)">
                                      <p:cBhvr>
                                        <p:cTn id="16" dur="1000"/>
                                        <p:tgtEl>
                                          <p:spTgt spid="71684">
                                            <p:txEl>
                                              <p:pRg st="4" end="4"/>
                                            </p:txEl>
                                          </p:spTgt>
                                        </p:tgtEl>
                                      </p:cBhvr>
                                    </p:animEffect>
                                  </p:childTnLst>
                                </p:cTn>
                              </p:par>
                            </p:childTnLst>
                          </p:cTn>
                        </p:par>
                        <p:par>
                          <p:cTn id="17" fill="hold">
                            <p:stCondLst>
                              <p:cond delay="1000"/>
                            </p:stCondLst>
                            <p:childTnLst>
                              <p:par>
                                <p:cTn id="18" presetID="22" presetClass="entr" presetSubtype="8" fill="hold" nodeType="afterEffect">
                                  <p:stCondLst>
                                    <p:cond delay="0"/>
                                  </p:stCondLst>
                                  <p:childTnLst>
                                    <p:set>
                                      <p:cBhvr>
                                        <p:cTn id="19" dur="1" fill="hold">
                                          <p:stCondLst>
                                            <p:cond delay="0"/>
                                          </p:stCondLst>
                                        </p:cTn>
                                        <p:tgtEl>
                                          <p:spTgt spid="71684">
                                            <p:txEl>
                                              <p:pRg st="5" end="5"/>
                                            </p:txEl>
                                          </p:spTgt>
                                        </p:tgtEl>
                                        <p:attrNameLst>
                                          <p:attrName>style.visibility</p:attrName>
                                        </p:attrNameLst>
                                      </p:cBhvr>
                                      <p:to>
                                        <p:strVal val="visible"/>
                                      </p:to>
                                    </p:set>
                                    <p:animEffect transition="in" filter="wipe(left)">
                                      <p:cBhvr>
                                        <p:cTn id="20" dur="1000"/>
                                        <p:tgtEl>
                                          <p:spTgt spid="7168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Rectangle 3"/>
          <p:cNvSpPr>
            <a:spLocks noGrp="1" noChangeArrowheads="1"/>
          </p:cNvSpPr>
          <p:nvPr>
            <p:ph idx="1"/>
          </p:nvPr>
        </p:nvSpPr>
        <p:spPr>
          <a:xfrm>
            <a:off x="467544" y="1340768"/>
            <a:ext cx="7747769" cy="4785395"/>
          </a:xfrm>
        </p:spPr>
        <p:txBody>
          <a:bodyPr/>
          <a:lstStyle/>
          <a:p>
            <a:pPr eaLnBrk="1" hangingPunct="1">
              <a:lnSpc>
                <a:spcPct val="100000"/>
              </a:lnSpc>
              <a:buFont typeface="Wingdings" pitchFamily="2" charset="2"/>
              <a:buNone/>
            </a:pPr>
            <a:r>
              <a:rPr lang="en-US" altLang="zh-CN" dirty="0" err="1" smtClean="0"/>
              <a:t>PreOrderS</a:t>
            </a:r>
            <a:r>
              <a:rPr lang="en-US" altLang="zh-CN" dirty="0" smtClean="0"/>
              <a:t>(Tree T)</a:t>
            </a:r>
          </a:p>
          <a:p>
            <a:pPr eaLnBrk="1" hangingPunct="1">
              <a:lnSpc>
                <a:spcPct val="100000"/>
              </a:lnSpc>
              <a:buFont typeface="Wingdings" pitchFamily="2" charset="2"/>
              <a:buNone/>
            </a:pPr>
            <a:r>
              <a:rPr lang="en-US" altLang="zh-CN" dirty="0" smtClean="0"/>
              <a:t>{	</a:t>
            </a:r>
            <a:r>
              <a:rPr lang="en-US" altLang="zh-CN" dirty="0" err="1" smtClean="0"/>
              <a:t>StackInit</a:t>
            </a:r>
            <a:r>
              <a:rPr lang="en-US" altLang="zh-CN" dirty="0" smtClean="0"/>
              <a:t>(S)</a:t>
            </a:r>
            <a:r>
              <a:rPr lang="zh-CN" altLang="en-US" dirty="0" smtClean="0"/>
              <a:t>；</a:t>
            </a:r>
            <a:r>
              <a:rPr lang="en-US" altLang="zh-CN" dirty="0" smtClean="0"/>
              <a:t>p=T-&gt;</a:t>
            </a:r>
            <a:r>
              <a:rPr lang="en-US" altLang="zh-CN" dirty="0" err="1" smtClean="0"/>
              <a:t>lc</a:t>
            </a:r>
            <a:r>
              <a:rPr lang="zh-CN" altLang="en-US" dirty="0" smtClean="0"/>
              <a:t>；</a:t>
            </a:r>
            <a:endParaRPr lang="zh-CN" altLang="en-US" dirty="0" smtClean="0">
              <a:solidFill>
                <a:srgbClr val="006600"/>
              </a:solidFill>
            </a:endParaRPr>
          </a:p>
          <a:p>
            <a:pPr eaLnBrk="1" hangingPunct="1">
              <a:lnSpc>
                <a:spcPct val="100000"/>
              </a:lnSpc>
              <a:buFont typeface="Wingdings" pitchFamily="2" charset="2"/>
              <a:buNone/>
            </a:pPr>
            <a:r>
              <a:rPr lang="zh-CN" altLang="en-US" dirty="0" smtClean="0"/>
              <a:t>	</a:t>
            </a:r>
            <a:r>
              <a:rPr lang="en-US" altLang="zh-CN" dirty="0" smtClean="0">
                <a:solidFill>
                  <a:srgbClr val="FF0000"/>
                </a:solidFill>
              </a:rPr>
              <a:t>while(p)</a:t>
            </a:r>
          </a:p>
          <a:p>
            <a:pPr eaLnBrk="1" hangingPunct="1">
              <a:lnSpc>
                <a:spcPct val="100000"/>
              </a:lnSpc>
              <a:buNone/>
              <a:tabLst>
                <a:tab pos="0" algn="l"/>
              </a:tabLst>
            </a:pPr>
            <a:r>
              <a:rPr lang="en-US" altLang="zh-CN" dirty="0" smtClean="0">
                <a:solidFill>
                  <a:srgbClr val="FF0000"/>
                </a:solidFill>
              </a:rPr>
              <a:t>		{</a:t>
            </a:r>
            <a:r>
              <a:rPr lang="en-US" altLang="zh-CN" dirty="0"/>
              <a:t>	</a:t>
            </a:r>
            <a:r>
              <a:rPr lang="en-US" altLang="zh-CN" dirty="0">
                <a:solidFill>
                  <a:srgbClr val="0000FF"/>
                </a:solidFill>
              </a:rPr>
              <a:t>while(p-&gt;</a:t>
            </a:r>
            <a:r>
              <a:rPr lang="en-US" altLang="zh-CN" dirty="0" err="1">
                <a:solidFill>
                  <a:srgbClr val="0000FF"/>
                </a:solidFill>
              </a:rPr>
              <a:t>lc</a:t>
            </a:r>
            <a:r>
              <a:rPr lang="en-US" altLang="zh-CN" dirty="0">
                <a:solidFill>
                  <a:srgbClr val="0000FF"/>
                </a:solidFill>
              </a:rPr>
              <a:t>)</a:t>
            </a:r>
          </a:p>
          <a:p>
            <a:pPr eaLnBrk="1" hangingPunct="1">
              <a:lnSpc>
                <a:spcPct val="100000"/>
              </a:lnSpc>
              <a:buNone/>
              <a:tabLst>
                <a:tab pos="0" algn="l"/>
              </a:tabLst>
            </a:pPr>
            <a:r>
              <a:rPr lang="en-US" altLang="zh-CN" dirty="0">
                <a:solidFill>
                  <a:srgbClr val="0000FF"/>
                </a:solidFill>
              </a:rPr>
              <a:t>	</a:t>
            </a:r>
            <a:r>
              <a:rPr lang="en-US" altLang="zh-CN" dirty="0" smtClean="0">
                <a:solidFill>
                  <a:srgbClr val="0000FF"/>
                </a:solidFill>
              </a:rPr>
              <a:t>		{ </a:t>
            </a:r>
            <a:r>
              <a:rPr lang="en-US" altLang="zh-CN" dirty="0">
                <a:solidFill>
                  <a:srgbClr val="0000FF"/>
                </a:solidFill>
              </a:rPr>
              <a:t>Visit(p); Push(S, p); p=p-&gt;</a:t>
            </a:r>
            <a:r>
              <a:rPr lang="en-US" altLang="zh-CN" dirty="0" err="1">
                <a:solidFill>
                  <a:srgbClr val="0000FF"/>
                </a:solidFill>
              </a:rPr>
              <a:t>lc</a:t>
            </a:r>
            <a:r>
              <a:rPr lang="en-US" altLang="zh-CN" dirty="0">
                <a:solidFill>
                  <a:srgbClr val="0000FF"/>
                </a:solidFill>
              </a:rPr>
              <a:t>; }</a:t>
            </a:r>
          </a:p>
          <a:p>
            <a:pPr eaLnBrk="1" hangingPunct="1">
              <a:lnSpc>
                <a:spcPct val="100000"/>
              </a:lnSpc>
              <a:buNone/>
              <a:tabLst>
                <a:tab pos="0" algn="l"/>
              </a:tabLst>
            </a:pPr>
            <a:r>
              <a:rPr lang="en-US" altLang="zh-CN" dirty="0"/>
              <a:t>	</a:t>
            </a:r>
            <a:r>
              <a:rPr lang="en-US" altLang="zh-CN" dirty="0" smtClean="0"/>
              <a:t>		Visit(p</a:t>
            </a:r>
            <a:r>
              <a:rPr lang="en-US" altLang="zh-CN" dirty="0"/>
              <a:t>)</a:t>
            </a:r>
            <a:r>
              <a:rPr lang="zh-CN" altLang="en-US" dirty="0"/>
              <a:t>；</a:t>
            </a:r>
          </a:p>
          <a:p>
            <a:pPr eaLnBrk="1" hangingPunct="1">
              <a:lnSpc>
                <a:spcPct val="100000"/>
              </a:lnSpc>
              <a:buNone/>
              <a:tabLst>
                <a:tab pos="0" algn="l"/>
              </a:tabLst>
            </a:pPr>
            <a:r>
              <a:rPr lang="zh-CN" altLang="en-US" dirty="0"/>
              <a:t>	</a:t>
            </a:r>
            <a:r>
              <a:rPr lang="en-US" altLang="zh-CN" dirty="0" smtClean="0"/>
              <a:t>		while</a:t>
            </a:r>
            <a:r>
              <a:rPr lang="en-US" altLang="zh-CN" dirty="0"/>
              <a:t>(!p-&gt;</a:t>
            </a:r>
            <a:r>
              <a:rPr lang="en-US" altLang="zh-CN" dirty="0" err="1"/>
              <a:t>rc</a:t>
            </a:r>
            <a:r>
              <a:rPr lang="en-US" altLang="zh-CN" dirty="0"/>
              <a:t>) Pop(S, p);</a:t>
            </a:r>
            <a:endParaRPr lang="zh-CN" altLang="en-US" dirty="0"/>
          </a:p>
          <a:p>
            <a:pPr eaLnBrk="1" hangingPunct="1">
              <a:lnSpc>
                <a:spcPct val="100000"/>
              </a:lnSpc>
              <a:buNone/>
              <a:tabLst>
                <a:tab pos="0" algn="l"/>
              </a:tabLst>
            </a:pPr>
            <a:r>
              <a:rPr lang="zh-CN" altLang="en-US" dirty="0"/>
              <a:t>	</a:t>
            </a:r>
            <a:r>
              <a:rPr lang="en-US" altLang="zh-CN" dirty="0" smtClean="0"/>
              <a:t>		</a:t>
            </a:r>
            <a:r>
              <a:rPr lang="en-US" altLang="zh-CN" dirty="0" smtClean="0">
                <a:solidFill>
                  <a:srgbClr val="008000"/>
                </a:solidFill>
              </a:rPr>
              <a:t>if </a:t>
            </a:r>
            <a:r>
              <a:rPr lang="en-US" altLang="zh-CN" dirty="0">
                <a:solidFill>
                  <a:srgbClr val="008000"/>
                </a:solidFill>
              </a:rPr>
              <a:t>(p-&gt;</a:t>
            </a:r>
            <a:r>
              <a:rPr lang="en-US" altLang="zh-CN" dirty="0" err="1">
                <a:solidFill>
                  <a:srgbClr val="008000"/>
                </a:solidFill>
              </a:rPr>
              <a:t>rc</a:t>
            </a:r>
            <a:r>
              <a:rPr lang="en-US" altLang="zh-CN" dirty="0">
                <a:solidFill>
                  <a:srgbClr val="008000"/>
                </a:solidFill>
              </a:rPr>
              <a:t>) p=p-&gt;</a:t>
            </a:r>
            <a:r>
              <a:rPr lang="en-US" altLang="zh-CN" dirty="0" err="1">
                <a:solidFill>
                  <a:srgbClr val="008000"/>
                </a:solidFill>
              </a:rPr>
              <a:t>rc</a:t>
            </a:r>
            <a:r>
              <a:rPr lang="zh-CN" altLang="en-US" dirty="0">
                <a:solidFill>
                  <a:srgbClr val="008000"/>
                </a:solidFill>
              </a:rPr>
              <a:t>；</a:t>
            </a:r>
          </a:p>
          <a:p>
            <a:pPr eaLnBrk="1" hangingPunct="1">
              <a:lnSpc>
                <a:spcPct val="100000"/>
              </a:lnSpc>
              <a:buFont typeface="Wingdings" pitchFamily="2" charset="2"/>
              <a:buNone/>
            </a:pPr>
            <a:r>
              <a:rPr lang="en-US" altLang="zh-CN" dirty="0" smtClean="0">
                <a:solidFill>
                  <a:srgbClr val="FF0000"/>
                </a:solidFill>
              </a:rPr>
              <a:t>	}</a:t>
            </a:r>
          </a:p>
          <a:p>
            <a:pPr eaLnBrk="1" hangingPunct="1">
              <a:lnSpc>
                <a:spcPct val="100000"/>
              </a:lnSpc>
              <a:buNone/>
            </a:pPr>
            <a:r>
              <a:rPr lang="en-US" altLang="zh-CN" dirty="0" smtClean="0"/>
              <a:t>} </a:t>
            </a:r>
            <a:r>
              <a:rPr lang="en-US" altLang="zh-CN" b="0" dirty="0" smtClean="0">
                <a:solidFill>
                  <a:srgbClr val="006600"/>
                </a:solidFill>
              </a:rPr>
              <a:t>//</a:t>
            </a:r>
            <a:r>
              <a:rPr lang="zh-CN" altLang="en-US" dirty="0"/>
              <a:t>先序遍历二叉树的非递归算法 </a:t>
            </a:r>
            <a:endParaRPr lang="en-US" altLang="zh-CN" b="0" dirty="0" smtClean="0">
              <a:solidFill>
                <a:srgbClr val="006600"/>
              </a:solidFill>
            </a:endParaRPr>
          </a:p>
        </p:txBody>
      </p:sp>
      <p:sp>
        <p:nvSpPr>
          <p:cNvPr id="70660" name="灯片编号占位符 6"/>
          <p:cNvSpPr>
            <a:spLocks noGrp="1"/>
          </p:cNvSpPr>
          <p:nvPr>
            <p:ph type="sldNum" sz="quarter" idx="10"/>
          </p:nvPr>
        </p:nvSpPr>
        <p:spPr>
          <a:noFill/>
        </p:spPr>
        <p:txBody>
          <a:bodyPr/>
          <a:lstStyle/>
          <a:p>
            <a:fld id="{8B74983D-A413-4927-98C7-CE48EBF6753A}" type="slidenum">
              <a:rPr lang="zh-CN" altLang="en-US" smtClean="0"/>
              <a:pPr/>
              <a:t>74</a:t>
            </a:fld>
            <a:endParaRPr lang="en-US" altLang="zh-CN" smtClean="0"/>
          </a:p>
        </p:txBody>
      </p:sp>
      <p:sp>
        <p:nvSpPr>
          <p:cNvPr id="6" name="Rectangle 2"/>
          <p:cNvSpPr>
            <a:spLocks noGrp="1" noChangeArrowheads="1"/>
          </p:cNvSpPr>
          <p:nvPr>
            <p:ph type="title"/>
          </p:nvPr>
        </p:nvSpPr>
        <p:spPr>
          <a:xfrm>
            <a:off x="1000125" y="274638"/>
            <a:ext cx="7215188" cy="1143000"/>
          </a:xfrm>
        </p:spPr>
        <p:txBody>
          <a:bodyPr/>
          <a:lstStyle/>
          <a:p>
            <a:pPr eaLnBrk="1" hangingPunct="1"/>
            <a:r>
              <a:rPr lang="zh-CN" altLang="en-US" sz="3600" dirty="0" smtClean="0"/>
              <a:t>先序遍历二叉树的非递归算法 </a:t>
            </a:r>
          </a:p>
        </p:txBody>
      </p:sp>
    </p:spTree>
    <p:extLst>
      <p:ext uri="{BB962C8B-B14F-4D97-AF65-F5344CB8AC3E}">
        <p14:creationId xmlns:p14="http://schemas.microsoft.com/office/powerpoint/2010/main" val="2267916076"/>
      </p:ext>
    </p:extLst>
  </p:cSld>
  <p:clrMapOvr>
    <a:masterClrMapping/>
  </p:clrMapOvr>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2706" name="Group 42"/>
          <p:cNvGrpSpPr>
            <a:grpSpLocks/>
          </p:cNvGrpSpPr>
          <p:nvPr/>
        </p:nvGrpSpPr>
        <p:grpSpPr bwMode="auto">
          <a:xfrm>
            <a:off x="1776413" y="2493963"/>
            <a:ext cx="4391025" cy="2619375"/>
            <a:chOff x="1020" y="1825"/>
            <a:chExt cx="2766" cy="1650"/>
          </a:xfrm>
        </p:grpSpPr>
        <p:sp>
          <p:nvSpPr>
            <p:cNvPr id="72748" name="Line 43"/>
            <p:cNvSpPr>
              <a:spLocks noChangeShapeType="1"/>
            </p:cNvSpPr>
            <p:nvPr/>
          </p:nvSpPr>
          <p:spPr bwMode="auto">
            <a:xfrm flipV="1">
              <a:off x="1246" y="2460"/>
              <a:ext cx="272" cy="318"/>
            </a:xfrm>
            <a:prstGeom prst="line">
              <a:avLst/>
            </a:prstGeom>
            <a:noFill/>
            <a:ln w="6350" cap="rnd">
              <a:solidFill>
                <a:srgbClr val="008000"/>
              </a:solidFill>
              <a:prstDash val="sysDot"/>
              <a:round/>
              <a:headEnd/>
              <a:tailEnd/>
            </a:ln>
          </p:spPr>
          <p:txBody>
            <a:bodyPr/>
            <a:lstStyle/>
            <a:p>
              <a:endParaRPr lang="zh-CN" altLang="en-US"/>
            </a:p>
          </p:txBody>
        </p:sp>
        <p:sp>
          <p:nvSpPr>
            <p:cNvPr id="72749" name="Line 44"/>
            <p:cNvSpPr>
              <a:spLocks noChangeShapeType="1"/>
            </p:cNvSpPr>
            <p:nvPr/>
          </p:nvSpPr>
          <p:spPr bwMode="auto">
            <a:xfrm flipV="1">
              <a:off x="1745" y="2007"/>
              <a:ext cx="499" cy="293"/>
            </a:xfrm>
            <a:prstGeom prst="line">
              <a:avLst/>
            </a:prstGeom>
            <a:noFill/>
            <a:ln w="6350" cap="rnd">
              <a:solidFill>
                <a:srgbClr val="008000"/>
              </a:solidFill>
              <a:prstDash val="sysDot"/>
              <a:round/>
              <a:headEnd/>
              <a:tailEnd/>
            </a:ln>
          </p:spPr>
          <p:txBody>
            <a:bodyPr/>
            <a:lstStyle/>
            <a:p>
              <a:endParaRPr lang="zh-CN" altLang="en-US"/>
            </a:p>
          </p:txBody>
        </p:sp>
        <p:sp>
          <p:nvSpPr>
            <p:cNvPr id="72750" name="Line 45"/>
            <p:cNvSpPr>
              <a:spLocks noChangeShapeType="1"/>
            </p:cNvSpPr>
            <p:nvPr/>
          </p:nvSpPr>
          <p:spPr bwMode="auto">
            <a:xfrm flipH="1" flipV="1">
              <a:off x="2507" y="2027"/>
              <a:ext cx="551" cy="269"/>
            </a:xfrm>
            <a:prstGeom prst="line">
              <a:avLst/>
            </a:prstGeom>
            <a:noFill/>
            <a:ln w="6350" cap="rnd">
              <a:solidFill>
                <a:srgbClr val="008000"/>
              </a:solidFill>
              <a:prstDash val="sysDot"/>
              <a:round/>
              <a:headEnd/>
              <a:tailEnd/>
            </a:ln>
          </p:spPr>
          <p:txBody>
            <a:bodyPr/>
            <a:lstStyle/>
            <a:p>
              <a:endParaRPr lang="zh-CN" altLang="en-US"/>
            </a:p>
          </p:txBody>
        </p:sp>
        <p:sp>
          <p:nvSpPr>
            <p:cNvPr id="72751" name="Line 46"/>
            <p:cNvSpPr>
              <a:spLocks noChangeShapeType="1"/>
            </p:cNvSpPr>
            <p:nvPr/>
          </p:nvSpPr>
          <p:spPr bwMode="auto">
            <a:xfrm flipH="1" flipV="1">
              <a:off x="3253" y="2460"/>
              <a:ext cx="310" cy="279"/>
            </a:xfrm>
            <a:prstGeom prst="line">
              <a:avLst/>
            </a:prstGeom>
            <a:noFill/>
            <a:ln w="6350" cap="rnd">
              <a:solidFill>
                <a:srgbClr val="008000"/>
              </a:solidFill>
              <a:prstDash val="sysDot"/>
              <a:round/>
              <a:headEnd/>
              <a:tailEnd/>
            </a:ln>
          </p:spPr>
          <p:txBody>
            <a:bodyPr/>
            <a:lstStyle/>
            <a:p>
              <a:endParaRPr lang="zh-CN" altLang="en-US"/>
            </a:p>
          </p:txBody>
        </p:sp>
        <p:sp>
          <p:nvSpPr>
            <p:cNvPr id="72752" name="Line 47"/>
            <p:cNvSpPr>
              <a:spLocks noChangeShapeType="1"/>
            </p:cNvSpPr>
            <p:nvPr/>
          </p:nvSpPr>
          <p:spPr bwMode="auto">
            <a:xfrm flipV="1">
              <a:off x="2825" y="2471"/>
              <a:ext cx="232" cy="276"/>
            </a:xfrm>
            <a:prstGeom prst="line">
              <a:avLst/>
            </a:prstGeom>
            <a:noFill/>
            <a:ln w="6350" cap="rnd">
              <a:solidFill>
                <a:srgbClr val="008000"/>
              </a:solidFill>
              <a:prstDash val="sysDot"/>
              <a:round/>
              <a:headEnd/>
              <a:tailEnd/>
            </a:ln>
          </p:spPr>
          <p:txBody>
            <a:bodyPr anchor="ctr" anchorCtr="1"/>
            <a:lstStyle/>
            <a:p>
              <a:endParaRPr lang="zh-CN" altLang="en-US"/>
            </a:p>
          </p:txBody>
        </p:sp>
        <p:sp>
          <p:nvSpPr>
            <p:cNvPr id="72753" name="Line 48"/>
            <p:cNvSpPr>
              <a:spLocks noChangeShapeType="1"/>
            </p:cNvSpPr>
            <p:nvPr/>
          </p:nvSpPr>
          <p:spPr bwMode="auto">
            <a:xfrm flipH="1" flipV="1">
              <a:off x="1745" y="2460"/>
              <a:ext cx="136" cy="272"/>
            </a:xfrm>
            <a:prstGeom prst="line">
              <a:avLst/>
            </a:prstGeom>
            <a:noFill/>
            <a:ln w="6350" cap="rnd">
              <a:solidFill>
                <a:srgbClr val="008000"/>
              </a:solidFill>
              <a:prstDash val="sysDot"/>
              <a:round/>
              <a:headEnd/>
              <a:tailEnd/>
            </a:ln>
          </p:spPr>
          <p:txBody>
            <a:bodyPr/>
            <a:lstStyle/>
            <a:p>
              <a:endParaRPr lang="zh-CN" altLang="en-US"/>
            </a:p>
          </p:txBody>
        </p:sp>
        <p:sp>
          <p:nvSpPr>
            <p:cNvPr id="72754" name="Line 49"/>
            <p:cNvSpPr>
              <a:spLocks noChangeShapeType="1"/>
            </p:cNvSpPr>
            <p:nvPr/>
          </p:nvSpPr>
          <p:spPr bwMode="auto">
            <a:xfrm flipV="1">
              <a:off x="2439" y="2963"/>
              <a:ext cx="213" cy="264"/>
            </a:xfrm>
            <a:prstGeom prst="line">
              <a:avLst/>
            </a:prstGeom>
            <a:noFill/>
            <a:ln w="6350" cap="rnd">
              <a:solidFill>
                <a:srgbClr val="008000"/>
              </a:solidFill>
              <a:prstDash val="sysDot"/>
              <a:round/>
              <a:headEnd/>
              <a:tailEnd/>
            </a:ln>
          </p:spPr>
          <p:txBody>
            <a:bodyPr/>
            <a:lstStyle/>
            <a:p>
              <a:endParaRPr lang="zh-CN" altLang="en-US"/>
            </a:p>
          </p:txBody>
        </p:sp>
        <p:sp>
          <p:nvSpPr>
            <p:cNvPr id="72755" name="Line 50"/>
            <p:cNvSpPr>
              <a:spLocks noChangeShapeType="1"/>
            </p:cNvSpPr>
            <p:nvPr/>
          </p:nvSpPr>
          <p:spPr bwMode="auto">
            <a:xfrm flipH="1" flipV="1">
              <a:off x="2825" y="2946"/>
              <a:ext cx="258" cy="292"/>
            </a:xfrm>
            <a:prstGeom prst="line">
              <a:avLst/>
            </a:prstGeom>
            <a:noFill/>
            <a:ln w="6350" cap="rnd">
              <a:solidFill>
                <a:srgbClr val="008000"/>
              </a:solidFill>
              <a:prstDash val="sysDot"/>
              <a:round/>
              <a:headEnd/>
              <a:tailEnd/>
            </a:ln>
          </p:spPr>
          <p:txBody>
            <a:bodyPr/>
            <a:lstStyle/>
            <a:p>
              <a:endParaRPr lang="zh-CN" altLang="en-US"/>
            </a:p>
          </p:txBody>
        </p:sp>
        <p:sp>
          <p:nvSpPr>
            <p:cNvPr id="72756" name="Oval 51"/>
            <p:cNvSpPr>
              <a:spLocks noChangeArrowheads="1"/>
            </p:cNvSpPr>
            <p:nvPr/>
          </p:nvSpPr>
          <p:spPr bwMode="auto">
            <a:xfrm>
              <a:off x="2244" y="1825"/>
              <a:ext cx="271" cy="271"/>
            </a:xfrm>
            <a:prstGeom prst="ellipse">
              <a:avLst/>
            </a:prstGeom>
            <a:noFill/>
            <a:ln w="6350" cap="rnd">
              <a:solidFill>
                <a:srgbClr val="008000"/>
              </a:solidFill>
              <a:prstDash val="sysDot"/>
              <a:round/>
              <a:headEnd/>
              <a:tailEnd/>
            </a:ln>
          </p:spPr>
          <p:txBody>
            <a:bodyPr lIns="0" tIns="0" rIns="0" bIns="0" anchor="ctr" anchorCtr="1"/>
            <a:lstStyle/>
            <a:p>
              <a:pPr algn="ctr">
                <a:lnSpc>
                  <a:spcPct val="85000"/>
                </a:lnSpc>
              </a:pPr>
              <a:r>
                <a:rPr kumimoji="1" lang="en-US" altLang="zh-CN" sz="2800">
                  <a:solidFill>
                    <a:srgbClr val="006600"/>
                  </a:solidFill>
                  <a:latin typeface="黑体" pitchFamily="49" charset="-122"/>
                  <a:ea typeface="黑体" pitchFamily="49" charset="-122"/>
                </a:rPr>
                <a:t>+</a:t>
              </a:r>
            </a:p>
          </p:txBody>
        </p:sp>
        <p:sp>
          <p:nvSpPr>
            <p:cNvPr id="72757" name="Oval 52"/>
            <p:cNvSpPr>
              <a:spLocks noChangeArrowheads="1"/>
            </p:cNvSpPr>
            <p:nvPr/>
          </p:nvSpPr>
          <p:spPr bwMode="auto">
            <a:xfrm>
              <a:off x="1501" y="2239"/>
              <a:ext cx="272" cy="270"/>
            </a:xfrm>
            <a:prstGeom prst="ellipse">
              <a:avLst/>
            </a:prstGeom>
            <a:noFill/>
            <a:ln w="6350" cap="rnd">
              <a:solidFill>
                <a:srgbClr val="008000"/>
              </a:solidFill>
              <a:prstDash val="sysDot"/>
              <a:round/>
              <a:headEnd/>
              <a:tailEnd/>
            </a:ln>
          </p:spPr>
          <p:txBody>
            <a:bodyPr lIns="0" tIns="0" rIns="0" bIns="0" anchor="ctr" anchorCtr="1"/>
            <a:lstStyle/>
            <a:p>
              <a:pPr algn="ctr">
                <a:lnSpc>
                  <a:spcPct val="90000"/>
                </a:lnSpc>
              </a:pPr>
              <a:r>
                <a:rPr kumimoji="1" lang="zh-CN" altLang="en-US" sz="2400">
                  <a:solidFill>
                    <a:srgbClr val="006600"/>
                  </a:solidFill>
                  <a:latin typeface="Times New Roman" pitchFamily="18" charset="0"/>
                </a:rPr>
                <a:t>＊</a:t>
              </a:r>
            </a:p>
          </p:txBody>
        </p:sp>
        <p:sp>
          <p:nvSpPr>
            <p:cNvPr id="72758" name="Oval 53"/>
            <p:cNvSpPr>
              <a:spLocks noChangeArrowheads="1"/>
            </p:cNvSpPr>
            <p:nvPr/>
          </p:nvSpPr>
          <p:spPr bwMode="auto">
            <a:xfrm>
              <a:off x="3024" y="2239"/>
              <a:ext cx="272" cy="270"/>
            </a:xfrm>
            <a:prstGeom prst="ellipse">
              <a:avLst/>
            </a:prstGeom>
            <a:noFill/>
            <a:ln w="6350" cap="rnd">
              <a:solidFill>
                <a:srgbClr val="008000"/>
              </a:solidFill>
              <a:prstDash val="sysDot"/>
              <a:round/>
              <a:headEnd/>
              <a:tailEnd/>
            </a:ln>
          </p:spPr>
          <p:txBody>
            <a:bodyPr lIns="0" tIns="0" rIns="0" bIns="0" anchor="ctr" anchorCtr="1"/>
            <a:lstStyle/>
            <a:p>
              <a:pPr algn="ctr">
                <a:lnSpc>
                  <a:spcPct val="80000"/>
                </a:lnSpc>
              </a:pPr>
              <a:r>
                <a:rPr kumimoji="1" lang="en-US" altLang="zh-CN" sz="2000">
                  <a:solidFill>
                    <a:srgbClr val="006600"/>
                  </a:solidFill>
                  <a:latin typeface="宋体" pitchFamily="2" charset="-122"/>
                </a:rPr>
                <a:t>/</a:t>
              </a:r>
            </a:p>
          </p:txBody>
        </p:sp>
        <p:sp>
          <p:nvSpPr>
            <p:cNvPr id="72759" name="Oval 54"/>
            <p:cNvSpPr>
              <a:spLocks noChangeArrowheads="1"/>
            </p:cNvSpPr>
            <p:nvPr/>
          </p:nvSpPr>
          <p:spPr bwMode="auto">
            <a:xfrm>
              <a:off x="1020" y="2735"/>
              <a:ext cx="273" cy="270"/>
            </a:xfrm>
            <a:prstGeom prst="ellipse">
              <a:avLst/>
            </a:prstGeom>
            <a:noFill/>
            <a:ln w="6350" cap="rnd">
              <a:solidFill>
                <a:srgbClr val="008000"/>
              </a:solidFill>
              <a:prstDash val="sysDot"/>
              <a:round/>
              <a:headEnd/>
              <a:tailEnd/>
            </a:ln>
          </p:spPr>
          <p:txBody>
            <a:bodyPr lIns="36000" tIns="0" rIns="0" bIns="0" anchor="ctr" anchorCtr="1"/>
            <a:lstStyle/>
            <a:p>
              <a:pPr algn="ctr">
                <a:lnSpc>
                  <a:spcPct val="85000"/>
                </a:lnSpc>
              </a:pPr>
              <a:r>
                <a:rPr kumimoji="1" lang="en-US" altLang="zh-CN" sz="2400">
                  <a:solidFill>
                    <a:srgbClr val="006600"/>
                  </a:solidFill>
                  <a:latin typeface="Times New Roman" pitchFamily="18" charset="0"/>
                </a:rPr>
                <a:t>a</a:t>
              </a:r>
            </a:p>
          </p:txBody>
        </p:sp>
        <p:sp>
          <p:nvSpPr>
            <p:cNvPr id="72760" name="Oval 55"/>
            <p:cNvSpPr>
              <a:spLocks noChangeArrowheads="1"/>
            </p:cNvSpPr>
            <p:nvPr/>
          </p:nvSpPr>
          <p:spPr bwMode="auto">
            <a:xfrm>
              <a:off x="1792" y="2735"/>
              <a:ext cx="271" cy="270"/>
            </a:xfrm>
            <a:prstGeom prst="ellipse">
              <a:avLst/>
            </a:prstGeom>
            <a:noFill/>
            <a:ln w="6350" cap="rnd">
              <a:solidFill>
                <a:srgbClr val="008000"/>
              </a:solidFill>
              <a:prstDash val="sysDot"/>
              <a:round/>
              <a:headEnd/>
              <a:tailEnd/>
            </a:ln>
          </p:spPr>
          <p:txBody>
            <a:bodyPr lIns="36000" tIns="0" rIns="0" bIns="0" anchor="ctr" anchorCtr="1"/>
            <a:lstStyle/>
            <a:p>
              <a:pPr algn="ctr">
                <a:lnSpc>
                  <a:spcPct val="85000"/>
                </a:lnSpc>
              </a:pPr>
              <a:r>
                <a:rPr kumimoji="1" lang="en-US" altLang="zh-CN" sz="2400">
                  <a:solidFill>
                    <a:srgbClr val="006600"/>
                  </a:solidFill>
                  <a:latin typeface="Times New Roman" pitchFamily="18" charset="0"/>
                </a:rPr>
                <a:t>b</a:t>
              </a:r>
            </a:p>
          </p:txBody>
        </p:sp>
        <p:sp>
          <p:nvSpPr>
            <p:cNvPr id="72761" name="Oval 56"/>
            <p:cNvSpPr>
              <a:spLocks noChangeArrowheads="1"/>
            </p:cNvSpPr>
            <p:nvPr/>
          </p:nvSpPr>
          <p:spPr bwMode="auto">
            <a:xfrm>
              <a:off x="2589" y="2721"/>
              <a:ext cx="272" cy="270"/>
            </a:xfrm>
            <a:prstGeom prst="ellipse">
              <a:avLst/>
            </a:prstGeom>
            <a:noFill/>
            <a:ln w="6350" cap="rnd">
              <a:solidFill>
                <a:srgbClr val="008000"/>
              </a:solidFill>
              <a:prstDash val="sysDot"/>
              <a:round/>
              <a:headEnd/>
              <a:tailEnd/>
            </a:ln>
          </p:spPr>
          <p:txBody>
            <a:bodyPr lIns="36000" tIns="0" rIns="0" bIns="0" anchor="ctr" anchorCtr="1"/>
            <a:lstStyle/>
            <a:p>
              <a:pPr algn="ctr">
                <a:lnSpc>
                  <a:spcPct val="95000"/>
                </a:lnSpc>
              </a:pPr>
              <a:r>
                <a:rPr kumimoji="1" lang="en-US" altLang="zh-CN" sz="2800">
                  <a:solidFill>
                    <a:srgbClr val="006600"/>
                  </a:solidFill>
                  <a:latin typeface="黑体" pitchFamily="49" charset="-122"/>
                  <a:ea typeface="黑体" pitchFamily="49" charset="-122"/>
                </a:rPr>
                <a:t>-</a:t>
              </a:r>
            </a:p>
          </p:txBody>
        </p:sp>
        <p:sp>
          <p:nvSpPr>
            <p:cNvPr id="72762" name="Oval 57"/>
            <p:cNvSpPr>
              <a:spLocks noChangeArrowheads="1"/>
            </p:cNvSpPr>
            <p:nvPr/>
          </p:nvSpPr>
          <p:spPr bwMode="auto">
            <a:xfrm>
              <a:off x="3513" y="2721"/>
              <a:ext cx="273" cy="270"/>
            </a:xfrm>
            <a:prstGeom prst="ellipse">
              <a:avLst/>
            </a:prstGeom>
            <a:noFill/>
            <a:ln w="6350" cap="rnd">
              <a:solidFill>
                <a:srgbClr val="008000"/>
              </a:solidFill>
              <a:prstDash val="sysDot"/>
              <a:round/>
              <a:headEnd/>
              <a:tailEnd/>
            </a:ln>
          </p:spPr>
          <p:txBody>
            <a:bodyPr lIns="36000" tIns="0" rIns="0" bIns="0" anchor="ctr" anchorCtr="1"/>
            <a:lstStyle/>
            <a:p>
              <a:pPr algn="ctr">
                <a:lnSpc>
                  <a:spcPct val="85000"/>
                </a:lnSpc>
              </a:pPr>
              <a:r>
                <a:rPr kumimoji="1" lang="en-US" altLang="zh-CN" sz="2400">
                  <a:solidFill>
                    <a:srgbClr val="006600"/>
                  </a:solidFill>
                  <a:latin typeface="Times New Roman" pitchFamily="18" charset="0"/>
                </a:rPr>
                <a:t>e</a:t>
              </a:r>
            </a:p>
          </p:txBody>
        </p:sp>
        <p:sp>
          <p:nvSpPr>
            <p:cNvPr id="72763" name="Oval 58"/>
            <p:cNvSpPr>
              <a:spLocks noChangeArrowheads="1"/>
            </p:cNvSpPr>
            <p:nvPr/>
          </p:nvSpPr>
          <p:spPr bwMode="auto">
            <a:xfrm>
              <a:off x="3024" y="3204"/>
              <a:ext cx="272" cy="271"/>
            </a:xfrm>
            <a:prstGeom prst="ellipse">
              <a:avLst/>
            </a:prstGeom>
            <a:noFill/>
            <a:ln w="6350" cap="rnd">
              <a:solidFill>
                <a:srgbClr val="008000"/>
              </a:solidFill>
              <a:prstDash val="sysDot"/>
              <a:round/>
              <a:headEnd/>
              <a:tailEnd/>
            </a:ln>
          </p:spPr>
          <p:txBody>
            <a:bodyPr lIns="36000" tIns="0" rIns="0" bIns="0" anchor="ctr" anchorCtr="1"/>
            <a:lstStyle/>
            <a:p>
              <a:pPr algn="ctr">
                <a:lnSpc>
                  <a:spcPct val="85000"/>
                </a:lnSpc>
              </a:pPr>
              <a:r>
                <a:rPr kumimoji="1" lang="en-US" altLang="zh-CN" sz="2400">
                  <a:solidFill>
                    <a:srgbClr val="006600"/>
                  </a:solidFill>
                  <a:latin typeface="Times New Roman" pitchFamily="18" charset="0"/>
                </a:rPr>
                <a:t>d</a:t>
              </a:r>
            </a:p>
          </p:txBody>
        </p:sp>
        <p:sp>
          <p:nvSpPr>
            <p:cNvPr id="72764" name="Oval 59"/>
            <p:cNvSpPr>
              <a:spLocks noChangeArrowheads="1"/>
            </p:cNvSpPr>
            <p:nvPr/>
          </p:nvSpPr>
          <p:spPr bwMode="auto">
            <a:xfrm>
              <a:off x="2208" y="3204"/>
              <a:ext cx="273" cy="271"/>
            </a:xfrm>
            <a:prstGeom prst="ellipse">
              <a:avLst/>
            </a:prstGeom>
            <a:noFill/>
            <a:ln w="6350" cap="rnd">
              <a:solidFill>
                <a:srgbClr val="008000"/>
              </a:solidFill>
              <a:prstDash val="sysDot"/>
              <a:round/>
              <a:headEnd/>
              <a:tailEnd/>
            </a:ln>
          </p:spPr>
          <p:txBody>
            <a:bodyPr lIns="36000" tIns="0" rIns="0" bIns="0" anchor="ctr" anchorCtr="1"/>
            <a:lstStyle/>
            <a:p>
              <a:pPr algn="ctr">
                <a:lnSpc>
                  <a:spcPct val="85000"/>
                </a:lnSpc>
              </a:pPr>
              <a:r>
                <a:rPr kumimoji="1" lang="en-US" altLang="zh-CN" sz="2400">
                  <a:solidFill>
                    <a:srgbClr val="006600"/>
                  </a:solidFill>
                  <a:latin typeface="Times New Roman" pitchFamily="18" charset="0"/>
                </a:rPr>
                <a:t>c</a:t>
              </a:r>
            </a:p>
          </p:txBody>
        </p:sp>
      </p:grpSp>
      <p:sp>
        <p:nvSpPr>
          <p:cNvPr id="72707" name="Rectangle 2"/>
          <p:cNvSpPr>
            <a:spLocks noGrp="1" noChangeArrowheads="1"/>
          </p:cNvSpPr>
          <p:nvPr>
            <p:ph type="title"/>
          </p:nvPr>
        </p:nvSpPr>
        <p:spPr>
          <a:xfrm>
            <a:off x="1000125" y="274638"/>
            <a:ext cx="7215188" cy="1143000"/>
          </a:xfrm>
        </p:spPr>
        <p:txBody>
          <a:bodyPr/>
          <a:lstStyle/>
          <a:p>
            <a:pPr eaLnBrk="1" hangingPunct="1"/>
            <a:r>
              <a:rPr lang="zh-CN" altLang="en-US" sz="3600" dirty="0" smtClean="0"/>
              <a:t>中序遍历二叉树的非递归算法 </a:t>
            </a:r>
          </a:p>
        </p:txBody>
      </p:sp>
      <p:sp>
        <p:nvSpPr>
          <p:cNvPr id="72708" name="Rectangle 8"/>
          <p:cNvSpPr>
            <a:spLocks noGrp="1" noChangeArrowheads="1"/>
          </p:cNvSpPr>
          <p:nvPr>
            <p:ph idx="1"/>
          </p:nvPr>
        </p:nvSpPr>
        <p:spPr>
          <a:xfrm>
            <a:off x="1000125" y="1600200"/>
            <a:ext cx="7215188" cy="4525963"/>
          </a:xfrm>
        </p:spPr>
        <p:txBody>
          <a:bodyPr/>
          <a:lstStyle/>
          <a:p>
            <a:pPr eaLnBrk="1" hangingPunct="1">
              <a:buFont typeface="Wingdings" pitchFamily="2" charset="2"/>
              <a:buNone/>
            </a:pPr>
            <a:r>
              <a:rPr lang="zh-CN" altLang="en-US" smtClean="0">
                <a:solidFill>
                  <a:srgbClr val="006600"/>
                </a:solidFill>
              </a:rPr>
              <a:t>示例</a:t>
            </a:r>
          </a:p>
        </p:txBody>
      </p:sp>
      <p:sp>
        <p:nvSpPr>
          <p:cNvPr id="72709" name="灯片编号占位符 61"/>
          <p:cNvSpPr>
            <a:spLocks noGrp="1"/>
          </p:cNvSpPr>
          <p:nvPr>
            <p:ph type="sldNum" sz="quarter" idx="10"/>
          </p:nvPr>
        </p:nvSpPr>
        <p:spPr>
          <a:noFill/>
        </p:spPr>
        <p:txBody>
          <a:bodyPr/>
          <a:lstStyle/>
          <a:p>
            <a:fld id="{F3F1867E-A391-4D1D-93E7-23E1B1BD0B2A}" type="slidenum">
              <a:rPr lang="zh-CN" altLang="en-US" smtClean="0"/>
              <a:pPr/>
              <a:t>75</a:t>
            </a:fld>
            <a:endParaRPr lang="en-US" altLang="zh-CN" smtClean="0"/>
          </a:p>
        </p:txBody>
      </p:sp>
      <p:grpSp>
        <p:nvGrpSpPr>
          <p:cNvPr id="3" name="Group 5"/>
          <p:cNvGrpSpPr>
            <a:grpSpLocks/>
          </p:cNvGrpSpPr>
          <p:nvPr/>
        </p:nvGrpSpPr>
        <p:grpSpPr bwMode="auto">
          <a:xfrm>
            <a:off x="7021513" y="3000375"/>
            <a:ext cx="574675" cy="2120900"/>
            <a:chOff x="4332" y="1888"/>
            <a:chExt cx="362" cy="1451"/>
          </a:xfrm>
        </p:grpSpPr>
        <p:sp>
          <p:nvSpPr>
            <p:cNvPr id="72746" name="Rectangle 6"/>
            <p:cNvSpPr>
              <a:spLocks noChangeArrowheads="1"/>
            </p:cNvSpPr>
            <p:nvPr/>
          </p:nvSpPr>
          <p:spPr bwMode="auto">
            <a:xfrm>
              <a:off x="4332" y="1888"/>
              <a:ext cx="362" cy="1451"/>
            </a:xfrm>
            <a:prstGeom prst="rect">
              <a:avLst/>
            </a:prstGeom>
            <a:solidFill>
              <a:srgbClr val="CCFFFF"/>
            </a:solidFill>
            <a:ln w="6350">
              <a:solidFill>
                <a:srgbClr val="008000"/>
              </a:solidFill>
              <a:miter lim="800000"/>
              <a:headEnd/>
              <a:tailEnd/>
            </a:ln>
          </p:spPr>
          <p:txBody>
            <a:bodyPr wrap="none" lIns="0" tIns="0" rIns="0" bIns="54000" anchor="b"/>
            <a:lstStyle/>
            <a:p>
              <a:pPr algn="ctr"/>
              <a:r>
                <a:rPr kumimoji="1" lang="zh-CN" altLang="en-US" sz="2400" b="1">
                  <a:latin typeface="Times New Roman" pitchFamily="18" charset="0"/>
                </a:rPr>
                <a:t>栈</a:t>
              </a:r>
            </a:p>
          </p:txBody>
        </p:sp>
        <p:sp>
          <p:nvSpPr>
            <p:cNvPr id="72747" name="Line 7"/>
            <p:cNvSpPr>
              <a:spLocks noChangeShapeType="1"/>
            </p:cNvSpPr>
            <p:nvPr/>
          </p:nvSpPr>
          <p:spPr bwMode="auto">
            <a:xfrm>
              <a:off x="4332" y="3067"/>
              <a:ext cx="362" cy="0"/>
            </a:xfrm>
            <a:prstGeom prst="line">
              <a:avLst/>
            </a:prstGeom>
            <a:noFill/>
            <a:ln w="6350">
              <a:solidFill>
                <a:srgbClr val="008000"/>
              </a:solidFill>
              <a:round/>
              <a:headEnd/>
              <a:tailEnd/>
            </a:ln>
          </p:spPr>
          <p:txBody>
            <a:bodyPr/>
            <a:lstStyle/>
            <a:p>
              <a:endParaRPr lang="zh-CN" altLang="en-US"/>
            </a:p>
          </p:txBody>
        </p:sp>
      </p:grpSp>
      <p:sp>
        <p:nvSpPr>
          <p:cNvPr id="279561" name="Line 9"/>
          <p:cNvSpPr>
            <a:spLocks noChangeShapeType="1"/>
          </p:cNvSpPr>
          <p:nvPr/>
        </p:nvSpPr>
        <p:spPr bwMode="auto">
          <a:xfrm flipV="1">
            <a:off x="2122488" y="3500438"/>
            <a:ext cx="431800" cy="504825"/>
          </a:xfrm>
          <a:prstGeom prst="line">
            <a:avLst/>
          </a:prstGeom>
          <a:noFill/>
          <a:ln w="9525">
            <a:solidFill>
              <a:srgbClr val="000000"/>
            </a:solidFill>
            <a:round/>
            <a:headEnd/>
            <a:tailEnd/>
          </a:ln>
        </p:spPr>
        <p:txBody>
          <a:bodyPr/>
          <a:lstStyle/>
          <a:p>
            <a:endParaRPr lang="zh-CN" altLang="en-US"/>
          </a:p>
        </p:txBody>
      </p:sp>
      <p:sp>
        <p:nvSpPr>
          <p:cNvPr id="279562" name="Line 10"/>
          <p:cNvSpPr>
            <a:spLocks noChangeShapeType="1"/>
          </p:cNvSpPr>
          <p:nvPr/>
        </p:nvSpPr>
        <p:spPr bwMode="auto">
          <a:xfrm flipV="1">
            <a:off x="2914650" y="2781300"/>
            <a:ext cx="792163" cy="465138"/>
          </a:xfrm>
          <a:prstGeom prst="line">
            <a:avLst/>
          </a:prstGeom>
          <a:noFill/>
          <a:ln w="9525">
            <a:solidFill>
              <a:srgbClr val="000000"/>
            </a:solidFill>
            <a:round/>
            <a:headEnd/>
            <a:tailEnd/>
          </a:ln>
        </p:spPr>
        <p:txBody>
          <a:bodyPr/>
          <a:lstStyle/>
          <a:p>
            <a:endParaRPr lang="zh-CN" altLang="en-US"/>
          </a:p>
        </p:txBody>
      </p:sp>
      <p:sp>
        <p:nvSpPr>
          <p:cNvPr id="279563" name="Line 11"/>
          <p:cNvSpPr>
            <a:spLocks noChangeShapeType="1"/>
          </p:cNvSpPr>
          <p:nvPr/>
        </p:nvSpPr>
        <p:spPr bwMode="auto">
          <a:xfrm flipH="1" flipV="1">
            <a:off x="4124325" y="2813050"/>
            <a:ext cx="874713" cy="427038"/>
          </a:xfrm>
          <a:prstGeom prst="line">
            <a:avLst/>
          </a:prstGeom>
          <a:noFill/>
          <a:ln w="9525">
            <a:solidFill>
              <a:srgbClr val="000000"/>
            </a:solidFill>
            <a:round/>
            <a:headEnd/>
            <a:tailEnd/>
          </a:ln>
        </p:spPr>
        <p:txBody>
          <a:bodyPr/>
          <a:lstStyle/>
          <a:p>
            <a:endParaRPr lang="zh-CN" altLang="en-US"/>
          </a:p>
        </p:txBody>
      </p:sp>
      <p:sp>
        <p:nvSpPr>
          <p:cNvPr id="279564" name="Line 12"/>
          <p:cNvSpPr>
            <a:spLocks noChangeShapeType="1"/>
          </p:cNvSpPr>
          <p:nvPr/>
        </p:nvSpPr>
        <p:spPr bwMode="auto">
          <a:xfrm flipH="1" flipV="1">
            <a:off x="5308600" y="3500438"/>
            <a:ext cx="492125" cy="442912"/>
          </a:xfrm>
          <a:prstGeom prst="line">
            <a:avLst/>
          </a:prstGeom>
          <a:noFill/>
          <a:ln w="9525">
            <a:solidFill>
              <a:srgbClr val="000000"/>
            </a:solidFill>
            <a:round/>
            <a:headEnd/>
            <a:tailEnd/>
          </a:ln>
        </p:spPr>
        <p:txBody>
          <a:bodyPr/>
          <a:lstStyle/>
          <a:p>
            <a:endParaRPr lang="zh-CN" altLang="en-US"/>
          </a:p>
        </p:txBody>
      </p:sp>
      <p:sp>
        <p:nvSpPr>
          <p:cNvPr id="279565" name="Line 13"/>
          <p:cNvSpPr>
            <a:spLocks noChangeShapeType="1"/>
          </p:cNvSpPr>
          <p:nvPr/>
        </p:nvSpPr>
        <p:spPr bwMode="auto">
          <a:xfrm flipV="1">
            <a:off x="4629150" y="3517900"/>
            <a:ext cx="368300" cy="438150"/>
          </a:xfrm>
          <a:prstGeom prst="line">
            <a:avLst/>
          </a:prstGeom>
          <a:noFill/>
          <a:ln w="9525">
            <a:solidFill>
              <a:srgbClr val="000000"/>
            </a:solidFill>
            <a:round/>
            <a:headEnd/>
            <a:tailEnd/>
          </a:ln>
        </p:spPr>
        <p:txBody>
          <a:bodyPr anchor="ctr" anchorCtr="1"/>
          <a:lstStyle/>
          <a:p>
            <a:endParaRPr lang="zh-CN" altLang="en-US"/>
          </a:p>
        </p:txBody>
      </p:sp>
      <p:sp>
        <p:nvSpPr>
          <p:cNvPr id="279566" name="Line 14"/>
          <p:cNvSpPr>
            <a:spLocks noChangeShapeType="1"/>
          </p:cNvSpPr>
          <p:nvPr/>
        </p:nvSpPr>
        <p:spPr bwMode="auto">
          <a:xfrm flipH="1" flipV="1">
            <a:off x="2914650" y="3500438"/>
            <a:ext cx="215900" cy="431800"/>
          </a:xfrm>
          <a:prstGeom prst="line">
            <a:avLst/>
          </a:prstGeom>
          <a:noFill/>
          <a:ln w="9525">
            <a:solidFill>
              <a:srgbClr val="000000"/>
            </a:solidFill>
            <a:round/>
            <a:headEnd/>
            <a:tailEnd/>
          </a:ln>
        </p:spPr>
        <p:txBody>
          <a:bodyPr/>
          <a:lstStyle/>
          <a:p>
            <a:endParaRPr lang="zh-CN" altLang="en-US"/>
          </a:p>
        </p:txBody>
      </p:sp>
      <p:sp>
        <p:nvSpPr>
          <p:cNvPr id="279567" name="Line 15"/>
          <p:cNvSpPr>
            <a:spLocks noChangeShapeType="1"/>
          </p:cNvSpPr>
          <p:nvPr/>
        </p:nvSpPr>
        <p:spPr bwMode="auto">
          <a:xfrm flipV="1">
            <a:off x="4016375" y="4298950"/>
            <a:ext cx="338138" cy="419100"/>
          </a:xfrm>
          <a:prstGeom prst="line">
            <a:avLst/>
          </a:prstGeom>
          <a:noFill/>
          <a:ln w="9525">
            <a:solidFill>
              <a:srgbClr val="000000"/>
            </a:solidFill>
            <a:round/>
            <a:headEnd/>
            <a:tailEnd/>
          </a:ln>
        </p:spPr>
        <p:txBody>
          <a:bodyPr/>
          <a:lstStyle/>
          <a:p>
            <a:endParaRPr lang="zh-CN" altLang="en-US"/>
          </a:p>
        </p:txBody>
      </p:sp>
      <p:sp>
        <p:nvSpPr>
          <p:cNvPr id="279568" name="Line 16"/>
          <p:cNvSpPr>
            <a:spLocks noChangeShapeType="1"/>
          </p:cNvSpPr>
          <p:nvPr/>
        </p:nvSpPr>
        <p:spPr bwMode="auto">
          <a:xfrm flipH="1" flipV="1">
            <a:off x="4629150" y="4271963"/>
            <a:ext cx="409575" cy="463550"/>
          </a:xfrm>
          <a:prstGeom prst="line">
            <a:avLst/>
          </a:prstGeom>
          <a:noFill/>
          <a:ln w="9525">
            <a:solidFill>
              <a:srgbClr val="000000"/>
            </a:solidFill>
            <a:round/>
            <a:headEnd/>
            <a:tailEnd/>
          </a:ln>
        </p:spPr>
        <p:txBody>
          <a:bodyPr/>
          <a:lstStyle/>
          <a:p>
            <a:endParaRPr lang="zh-CN" altLang="en-US"/>
          </a:p>
        </p:txBody>
      </p:sp>
      <p:sp>
        <p:nvSpPr>
          <p:cNvPr id="279569" name="Oval 17"/>
          <p:cNvSpPr>
            <a:spLocks noChangeArrowheads="1"/>
          </p:cNvSpPr>
          <p:nvPr/>
        </p:nvSpPr>
        <p:spPr bwMode="auto">
          <a:xfrm>
            <a:off x="3706813" y="2492375"/>
            <a:ext cx="430212" cy="430213"/>
          </a:xfrm>
          <a:prstGeom prst="ellipse">
            <a:avLst/>
          </a:prstGeom>
          <a:noFill/>
          <a:ln w="9525">
            <a:solidFill>
              <a:srgbClr val="000000"/>
            </a:solidFill>
            <a:round/>
            <a:headEnd/>
            <a:tailEnd/>
          </a:ln>
        </p:spPr>
        <p:txBody>
          <a:bodyPr lIns="0" tIns="0" rIns="0" bIns="0" anchor="ctr" anchorCtr="1"/>
          <a:lstStyle/>
          <a:p>
            <a:pPr algn="ctr">
              <a:lnSpc>
                <a:spcPct val="85000"/>
              </a:lnSpc>
            </a:pPr>
            <a:r>
              <a:rPr kumimoji="1" lang="en-US" altLang="zh-CN" sz="2800" b="1">
                <a:latin typeface="黑体" pitchFamily="49" charset="-122"/>
                <a:ea typeface="黑体" pitchFamily="49" charset="-122"/>
              </a:rPr>
              <a:t>+</a:t>
            </a:r>
          </a:p>
        </p:txBody>
      </p:sp>
      <p:sp>
        <p:nvSpPr>
          <p:cNvPr id="279570" name="Oval 18"/>
          <p:cNvSpPr>
            <a:spLocks noChangeArrowheads="1"/>
          </p:cNvSpPr>
          <p:nvPr/>
        </p:nvSpPr>
        <p:spPr bwMode="auto">
          <a:xfrm>
            <a:off x="2527300" y="3149600"/>
            <a:ext cx="431800" cy="428625"/>
          </a:xfrm>
          <a:prstGeom prst="ellipse">
            <a:avLst/>
          </a:prstGeom>
          <a:noFill/>
          <a:ln w="9525">
            <a:solidFill>
              <a:srgbClr val="000000"/>
            </a:solidFill>
            <a:round/>
            <a:headEnd/>
            <a:tailEnd/>
          </a:ln>
        </p:spPr>
        <p:txBody>
          <a:bodyPr lIns="0" tIns="0" rIns="0" bIns="0" anchor="ctr" anchorCtr="1"/>
          <a:lstStyle/>
          <a:p>
            <a:pPr algn="ctr">
              <a:lnSpc>
                <a:spcPct val="90000"/>
              </a:lnSpc>
            </a:pPr>
            <a:r>
              <a:rPr kumimoji="1" lang="zh-CN" altLang="en-US" sz="2400" b="1">
                <a:latin typeface="Times New Roman" pitchFamily="18" charset="0"/>
              </a:rPr>
              <a:t>＊</a:t>
            </a:r>
          </a:p>
        </p:txBody>
      </p:sp>
      <p:sp>
        <p:nvSpPr>
          <p:cNvPr id="279571" name="Oval 19"/>
          <p:cNvSpPr>
            <a:spLocks noChangeArrowheads="1"/>
          </p:cNvSpPr>
          <p:nvPr/>
        </p:nvSpPr>
        <p:spPr bwMode="auto">
          <a:xfrm>
            <a:off x="4945063" y="3149600"/>
            <a:ext cx="431800" cy="428625"/>
          </a:xfrm>
          <a:prstGeom prst="ellipse">
            <a:avLst/>
          </a:prstGeom>
          <a:noFill/>
          <a:ln w="9525">
            <a:solidFill>
              <a:srgbClr val="000000"/>
            </a:solidFill>
            <a:round/>
            <a:headEnd/>
            <a:tailEnd/>
          </a:ln>
        </p:spPr>
        <p:txBody>
          <a:bodyPr lIns="0" tIns="0" rIns="0" bIns="0" anchor="ctr" anchorCtr="1"/>
          <a:lstStyle/>
          <a:p>
            <a:pPr algn="ctr">
              <a:lnSpc>
                <a:spcPct val="80000"/>
              </a:lnSpc>
            </a:pPr>
            <a:r>
              <a:rPr kumimoji="1" lang="en-US" altLang="zh-CN" sz="2000" b="1">
                <a:latin typeface="黑体" pitchFamily="49" charset="-122"/>
                <a:ea typeface="黑体" pitchFamily="49" charset="-122"/>
              </a:rPr>
              <a:t>/</a:t>
            </a:r>
          </a:p>
        </p:txBody>
      </p:sp>
      <p:sp>
        <p:nvSpPr>
          <p:cNvPr id="279572" name="Oval 20"/>
          <p:cNvSpPr>
            <a:spLocks noChangeArrowheads="1"/>
          </p:cNvSpPr>
          <p:nvPr/>
        </p:nvSpPr>
        <p:spPr bwMode="auto">
          <a:xfrm>
            <a:off x="1763713" y="3937000"/>
            <a:ext cx="433387" cy="428625"/>
          </a:xfrm>
          <a:prstGeom prst="ellipse">
            <a:avLst/>
          </a:prstGeom>
          <a:noFill/>
          <a:ln w="9525">
            <a:solidFill>
              <a:srgbClr val="000000"/>
            </a:solidFill>
            <a:round/>
            <a:headEnd/>
            <a:tailEnd/>
          </a:ln>
        </p:spPr>
        <p:txBody>
          <a:bodyPr lIns="36000" tIns="0" rIns="0" bIns="0" anchor="ctr" anchorCtr="1"/>
          <a:lstStyle/>
          <a:p>
            <a:pPr algn="ctr">
              <a:lnSpc>
                <a:spcPct val="85000"/>
              </a:lnSpc>
            </a:pPr>
            <a:r>
              <a:rPr kumimoji="1" lang="en-US" altLang="zh-CN" sz="2400" b="1">
                <a:latin typeface="Times New Roman" pitchFamily="18" charset="0"/>
              </a:rPr>
              <a:t>a</a:t>
            </a:r>
          </a:p>
        </p:txBody>
      </p:sp>
      <p:sp>
        <p:nvSpPr>
          <p:cNvPr id="279573" name="Oval 21"/>
          <p:cNvSpPr>
            <a:spLocks noChangeArrowheads="1"/>
          </p:cNvSpPr>
          <p:nvPr/>
        </p:nvSpPr>
        <p:spPr bwMode="auto">
          <a:xfrm>
            <a:off x="2989263" y="3937000"/>
            <a:ext cx="430212" cy="428625"/>
          </a:xfrm>
          <a:prstGeom prst="ellipse">
            <a:avLst/>
          </a:prstGeom>
          <a:noFill/>
          <a:ln w="9525">
            <a:solidFill>
              <a:srgbClr val="000000"/>
            </a:solidFill>
            <a:round/>
            <a:headEnd/>
            <a:tailEnd/>
          </a:ln>
        </p:spPr>
        <p:txBody>
          <a:bodyPr lIns="36000" tIns="0" rIns="0" bIns="0" anchor="ctr" anchorCtr="1"/>
          <a:lstStyle/>
          <a:p>
            <a:pPr algn="ctr">
              <a:lnSpc>
                <a:spcPct val="85000"/>
              </a:lnSpc>
            </a:pPr>
            <a:r>
              <a:rPr kumimoji="1" lang="en-US" altLang="zh-CN" sz="2400" b="1">
                <a:latin typeface="Times New Roman" pitchFamily="18" charset="0"/>
              </a:rPr>
              <a:t>b</a:t>
            </a:r>
          </a:p>
        </p:txBody>
      </p:sp>
      <p:sp>
        <p:nvSpPr>
          <p:cNvPr id="279574" name="Oval 22"/>
          <p:cNvSpPr>
            <a:spLocks noChangeArrowheads="1"/>
          </p:cNvSpPr>
          <p:nvPr/>
        </p:nvSpPr>
        <p:spPr bwMode="auto">
          <a:xfrm>
            <a:off x="4254500" y="3914775"/>
            <a:ext cx="431800" cy="428625"/>
          </a:xfrm>
          <a:prstGeom prst="ellipse">
            <a:avLst/>
          </a:prstGeom>
          <a:noFill/>
          <a:ln w="9525">
            <a:solidFill>
              <a:srgbClr val="000000"/>
            </a:solidFill>
            <a:round/>
            <a:headEnd/>
            <a:tailEnd/>
          </a:ln>
        </p:spPr>
        <p:txBody>
          <a:bodyPr lIns="36000" tIns="0" rIns="0" bIns="0" anchor="ctr" anchorCtr="1"/>
          <a:lstStyle/>
          <a:p>
            <a:pPr algn="ctr">
              <a:lnSpc>
                <a:spcPct val="95000"/>
              </a:lnSpc>
            </a:pPr>
            <a:r>
              <a:rPr kumimoji="1" lang="en-US" altLang="zh-CN" sz="2800" b="1">
                <a:latin typeface="黑体" pitchFamily="49" charset="-122"/>
                <a:ea typeface="黑体" pitchFamily="49" charset="-122"/>
              </a:rPr>
              <a:t>-</a:t>
            </a:r>
          </a:p>
        </p:txBody>
      </p:sp>
      <p:sp>
        <p:nvSpPr>
          <p:cNvPr id="279575" name="Oval 23"/>
          <p:cNvSpPr>
            <a:spLocks noChangeArrowheads="1"/>
          </p:cNvSpPr>
          <p:nvPr/>
        </p:nvSpPr>
        <p:spPr bwMode="auto">
          <a:xfrm>
            <a:off x="5721350" y="3914775"/>
            <a:ext cx="433388" cy="428625"/>
          </a:xfrm>
          <a:prstGeom prst="ellipse">
            <a:avLst/>
          </a:prstGeom>
          <a:noFill/>
          <a:ln w="9525">
            <a:solidFill>
              <a:srgbClr val="000000"/>
            </a:solidFill>
            <a:round/>
            <a:headEnd/>
            <a:tailEnd/>
          </a:ln>
        </p:spPr>
        <p:txBody>
          <a:bodyPr lIns="36000" tIns="0" rIns="0" bIns="0" anchor="ctr" anchorCtr="1"/>
          <a:lstStyle/>
          <a:p>
            <a:pPr algn="ctr">
              <a:lnSpc>
                <a:spcPct val="85000"/>
              </a:lnSpc>
            </a:pPr>
            <a:r>
              <a:rPr kumimoji="1" lang="en-US" altLang="zh-CN" sz="2400" b="1">
                <a:latin typeface="Times New Roman" pitchFamily="18" charset="0"/>
              </a:rPr>
              <a:t>e</a:t>
            </a:r>
          </a:p>
        </p:txBody>
      </p:sp>
      <p:sp>
        <p:nvSpPr>
          <p:cNvPr id="279576" name="Oval 24"/>
          <p:cNvSpPr>
            <a:spLocks noChangeArrowheads="1"/>
          </p:cNvSpPr>
          <p:nvPr/>
        </p:nvSpPr>
        <p:spPr bwMode="auto">
          <a:xfrm>
            <a:off x="4945063" y="4681538"/>
            <a:ext cx="431800" cy="430212"/>
          </a:xfrm>
          <a:prstGeom prst="ellipse">
            <a:avLst/>
          </a:prstGeom>
          <a:noFill/>
          <a:ln w="9525">
            <a:solidFill>
              <a:srgbClr val="000000"/>
            </a:solidFill>
            <a:round/>
            <a:headEnd/>
            <a:tailEnd/>
          </a:ln>
        </p:spPr>
        <p:txBody>
          <a:bodyPr lIns="36000" tIns="0" rIns="0" bIns="0" anchor="ctr" anchorCtr="1"/>
          <a:lstStyle/>
          <a:p>
            <a:pPr algn="ctr">
              <a:lnSpc>
                <a:spcPct val="85000"/>
              </a:lnSpc>
            </a:pPr>
            <a:r>
              <a:rPr kumimoji="1" lang="en-US" altLang="zh-CN" sz="2400" b="1">
                <a:latin typeface="Times New Roman" pitchFamily="18" charset="0"/>
              </a:rPr>
              <a:t>d</a:t>
            </a:r>
          </a:p>
        </p:txBody>
      </p:sp>
      <p:sp>
        <p:nvSpPr>
          <p:cNvPr id="279577" name="Oval 25"/>
          <p:cNvSpPr>
            <a:spLocks noChangeArrowheads="1"/>
          </p:cNvSpPr>
          <p:nvPr/>
        </p:nvSpPr>
        <p:spPr bwMode="auto">
          <a:xfrm>
            <a:off x="3649663" y="4681538"/>
            <a:ext cx="433387" cy="430212"/>
          </a:xfrm>
          <a:prstGeom prst="ellipse">
            <a:avLst/>
          </a:prstGeom>
          <a:noFill/>
          <a:ln w="9525">
            <a:solidFill>
              <a:srgbClr val="000000"/>
            </a:solidFill>
            <a:round/>
            <a:headEnd/>
            <a:tailEnd/>
          </a:ln>
        </p:spPr>
        <p:txBody>
          <a:bodyPr lIns="36000" tIns="0" rIns="0" bIns="0" anchor="ctr" anchorCtr="1"/>
          <a:lstStyle/>
          <a:p>
            <a:pPr algn="ctr">
              <a:lnSpc>
                <a:spcPct val="85000"/>
              </a:lnSpc>
            </a:pPr>
            <a:r>
              <a:rPr kumimoji="1" lang="en-US" altLang="zh-CN" sz="2400" b="1">
                <a:latin typeface="Times New Roman" pitchFamily="18" charset="0"/>
              </a:rPr>
              <a:t>c</a:t>
            </a:r>
          </a:p>
        </p:txBody>
      </p:sp>
      <p:sp>
        <p:nvSpPr>
          <p:cNvPr id="279578" name="Line 26"/>
          <p:cNvSpPr>
            <a:spLocks noChangeShapeType="1"/>
          </p:cNvSpPr>
          <p:nvPr/>
        </p:nvSpPr>
        <p:spPr bwMode="auto">
          <a:xfrm>
            <a:off x="3917950" y="2263775"/>
            <a:ext cx="0" cy="215900"/>
          </a:xfrm>
          <a:prstGeom prst="line">
            <a:avLst/>
          </a:prstGeom>
          <a:noFill/>
          <a:ln w="38100">
            <a:solidFill>
              <a:srgbClr val="008000"/>
            </a:solidFill>
            <a:round/>
            <a:headEnd/>
            <a:tailEnd type="triangle" w="med" len="med"/>
          </a:ln>
        </p:spPr>
        <p:txBody>
          <a:bodyPr/>
          <a:lstStyle/>
          <a:p>
            <a:endParaRPr lang="zh-CN" altLang="en-US"/>
          </a:p>
        </p:txBody>
      </p:sp>
      <p:sp>
        <p:nvSpPr>
          <p:cNvPr id="279579" name="Text Box 27"/>
          <p:cNvSpPr txBox="1">
            <a:spLocks noChangeArrowheads="1"/>
          </p:cNvSpPr>
          <p:nvPr/>
        </p:nvSpPr>
        <p:spPr bwMode="auto">
          <a:xfrm>
            <a:off x="3455988" y="1870075"/>
            <a:ext cx="179387" cy="431800"/>
          </a:xfrm>
          <a:prstGeom prst="rect">
            <a:avLst/>
          </a:prstGeom>
          <a:noFill/>
          <a:ln w="9525">
            <a:noFill/>
            <a:miter lim="800000"/>
            <a:headEnd/>
            <a:tailEnd/>
          </a:ln>
        </p:spPr>
        <p:txBody>
          <a:bodyPr wrap="none" lIns="0" tIns="0" rIns="0" bIns="0" anchor="ctr" anchorCtr="1"/>
          <a:lstStyle/>
          <a:p>
            <a:pPr algn="ctr">
              <a:spcBef>
                <a:spcPct val="50000"/>
              </a:spcBef>
            </a:pPr>
            <a:r>
              <a:rPr kumimoji="1" lang="en-US" altLang="zh-CN" sz="3200" b="1">
                <a:latin typeface="Times New Roman" pitchFamily="18" charset="0"/>
              </a:rPr>
              <a:t>+</a:t>
            </a:r>
          </a:p>
        </p:txBody>
      </p:sp>
      <p:sp>
        <p:nvSpPr>
          <p:cNvPr id="279580" name="Text Box 28"/>
          <p:cNvSpPr txBox="1">
            <a:spLocks noChangeArrowheads="1"/>
          </p:cNvSpPr>
          <p:nvPr/>
        </p:nvSpPr>
        <p:spPr bwMode="auto">
          <a:xfrm>
            <a:off x="2551113" y="1966913"/>
            <a:ext cx="179387" cy="431800"/>
          </a:xfrm>
          <a:prstGeom prst="rect">
            <a:avLst/>
          </a:prstGeom>
          <a:noFill/>
          <a:ln w="9525">
            <a:noFill/>
            <a:miter lim="800000"/>
            <a:headEnd/>
            <a:tailEnd/>
          </a:ln>
        </p:spPr>
        <p:txBody>
          <a:bodyPr wrap="none" lIns="0" tIns="0" rIns="0" bIns="0" anchor="ctr" anchorCtr="1"/>
          <a:lstStyle/>
          <a:p>
            <a:pPr algn="ctr">
              <a:spcBef>
                <a:spcPct val="50000"/>
              </a:spcBef>
            </a:pPr>
            <a:r>
              <a:rPr kumimoji="1" lang="en-US" altLang="zh-CN" sz="3200" b="1">
                <a:latin typeface="Times New Roman" pitchFamily="18" charset="0"/>
              </a:rPr>
              <a:t>*</a:t>
            </a:r>
          </a:p>
        </p:txBody>
      </p:sp>
      <p:sp>
        <p:nvSpPr>
          <p:cNvPr id="279581" name="Text Box 29"/>
          <p:cNvSpPr txBox="1">
            <a:spLocks noChangeArrowheads="1"/>
          </p:cNvSpPr>
          <p:nvPr/>
        </p:nvSpPr>
        <p:spPr bwMode="auto">
          <a:xfrm>
            <a:off x="2143125" y="1857375"/>
            <a:ext cx="179388" cy="431800"/>
          </a:xfrm>
          <a:prstGeom prst="rect">
            <a:avLst/>
          </a:prstGeom>
          <a:noFill/>
          <a:ln w="9525">
            <a:noFill/>
            <a:miter lim="800000"/>
            <a:headEnd/>
            <a:tailEnd/>
          </a:ln>
        </p:spPr>
        <p:txBody>
          <a:bodyPr wrap="none" lIns="0" tIns="0" rIns="0" bIns="0" anchor="ctr" anchorCtr="1"/>
          <a:lstStyle/>
          <a:p>
            <a:pPr algn="ctr">
              <a:spcBef>
                <a:spcPct val="50000"/>
              </a:spcBef>
            </a:pPr>
            <a:r>
              <a:rPr kumimoji="1" lang="en-US" altLang="zh-CN" sz="3200" b="1">
                <a:latin typeface="Times New Roman" pitchFamily="18" charset="0"/>
              </a:rPr>
              <a:t>a</a:t>
            </a:r>
          </a:p>
        </p:txBody>
      </p:sp>
      <p:sp>
        <p:nvSpPr>
          <p:cNvPr id="279582" name="Text Box 30"/>
          <p:cNvSpPr txBox="1">
            <a:spLocks noChangeArrowheads="1"/>
          </p:cNvSpPr>
          <p:nvPr/>
        </p:nvSpPr>
        <p:spPr bwMode="auto">
          <a:xfrm>
            <a:off x="3000375" y="1868488"/>
            <a:ext cx="179388" cy="431800"/>
          </a:xfrm>
          <a:prstGeom prst="rect">
            <a:avLst/>
          </a:prstGeom>
          <a:noFill/>
          <a:ln w="9525">
            <a:noFill/>
            <a:miter lim="800000"/>
            <a:headEnd/>
            <a:tailEnd/>
          </a:ln>
        </p:spPr>
        <p:txBody>
          <a:bodyPr wrap="none" lIns="0" tIns="0" rIns="0" bIns="0" anchor="ctr" anchorCtr="1"/>
          <a:lstStyle/>
          <a:p>
            <a:pPr algn="ctr">
              <a:spcBef>
                <a:spcPct val="50000"/>
              </a:spcBef>
            </a:pPr>
            <a:r>
              <a:rPr kumimoji="1" lang="en-US" altLang="zh-CN" sz="3200" b="1">
                <a:latin typeface="Times New Roman" pitchFamily="18" charset="0"/>
              </a:rPr>
              <a:t>b</a:t>
            </a:r>
          </a:p>
        </p:txBody>
      </p:sp>
      <p:sp>
        <p:nvSpPr>
          <p:cNvPr id="279583" name="Text Box 31"/>
          <p:cNvSpPr txBox="1">
            <a:spLocks noChangeArrowheads="1"/>
          </p:cNvSpPr>
          <p:nvPr/>
        </p:nvSpPr>
        <p:spPr bwMode="auto">
          <a:xfrm>
            <a:off x="5072063" y="1868488"/>
            <a:ext cx="179387" cy="431800"/>
          </a:xfrm>
          <a:prstGeom prst="rect">
            <a:avLst/>
          </a:prstGeom>
          <a:noFill/>
          <a:ln w="9525">
            <a:noFill/>
            <a:miter lim="800000"/>
            <a:headEnd/>
            <a:tailEnd/>
          </a:ln>
        </p:spPr>
        <p:txBody>
          <a:bodyPr wrap="none" lIns="0" tIns="0" rIns="0" bIns="0" anchor="ctr" anchorCtr="1"/>
          <a:lstStyle/>
          <a:p>
            <a:pPr algn="ctr">
              <a:spcBef>
                <a:spcPct val="50000"/>
              </a:spcBef>
            </a:pPr>
            <a:r>
              <a:rPr kumimoji="1" lang="en-US" altLang="zh-CN" sz="3200" b="1">
                <a:latin typeface="Times New Roman" pitchFamily="18" charset="0"/>
              </a:rPr>
              <a:t>/</a:t>
            </a:r>
          </a:p>
        </p:txBody>
      </p:sp>
      <p:sp>
        <p:nvSpPr>
          <p:cNvPr id="279584" name="Text Box 32"/>
          <p:cNvSpPr txBox="1">
            <a:spLocks noChangeArrowheads="1"/>
          </p:cNvSpPr>
          <p:nvPr/>
        </p:nvSpPr>
        <p:spPr bwMode="auto">
          <a:xfrm>
            <a:off x="4260850" y="1868488"/>
            <a:ext cx="179388" cy="431800"/>
          </a:xfrm>
          <a:prstGeom prst="rect">
            <a:avLst/>
          </a:prstGeom>
          <a:noFill/>
          <a:ln w="9525">
            <a:noFill/>
            <a:miter lim="800000"/>
            <a:headEnd/>
            <a:tailEnd/>
          </a:ln>
        </p:spPr>
        <p:txBody>
          <a:bodyPr wrap="none" lIns="0" tIns="0" rIns="0" bIns="0" anchor="ctr" anchorCtr="1"/>
          <a:lstStyle/>
          <a:p>
            <a:pPr algn="ctr">
              <a:spcBef>
                <a:spcPct val="50000"/>
              </a:spcBef>
            </a:pPr>
            <a:r>
              <a:rPr kumimoji="1" lang="en-US" altLang="zh-CN" sz="3200" b="1">
                <a:latin typeface="Times New Roman" pitchFamily="18" charset="0"/>
              </a:rPr>
              <a:t>-</a:t>
            </a:r>
          </a:p>
        </p:txBody>
      </p:sp>
      <p:sp>
        <p:nvSpPr>
          <p:cNvPr id="279585" name="Text Box 33"/>
          <p:cNvSpPr txBox="1">
            <a:spLocks noChangeArrowheads="1"/>
          </p:cNvSpPr>
          <p:nvPr/>
        </p:nvSpPr>
        <p:spPr bwMode="auto">
          <a:xfrm>
            <a:off x="3875088" y="1868488"/>
            <a:ext cx="179387" cy="431800"/>
          </a:xfrm>
          <a:prstGeom prst="rect">
            <a:avLst/>
          </a:prstGeom>
          <a:noFill/>
          <a:ln w="9525">
            <a:noFill/>
            <a:miter lim="800000"/>
            <a:headEnd/>
            <a:tailEnd/>
          </a:ln>
        </p:spPr>
        <p:txBody>
          <a:bodyPr wrap="none" lIns="0" tIns="0" rIns="0" bIns="0" anchor="ctr" anchorCtr="1"/>
          <a:lstStyle/>
          <a:p>
            <a:pPr algn="ctr">
              <a:spcBef>
                <a:spcPct val="50000"/>
              </a:spcBef>
            </a:pPr>
            <a:r>
              <a:rPr kumimoji="1" lang="en-US" altLang="zh-CN" sz="3200" b="1">
                <a:latin typeface="Times New Roman" pitchFamily="18" charset="0"/>
              </a:rPr>
              <a:t>c</a:t>
            </a:r>
          </a:p>
        </p:txBody>
      </p:sp>
      <p:sp>
        <p:nvSpPr>
          <p:cNvPr id="279586" name="Text Box 34"/>
          <p:cNvSpPr txBox="1">
            <a:spLocks noChangeArrowheads="1"/>
          </p:cNvSpPr>
          <p:nvPr/>
        </p:nvSpPr>
        <p:spPr bwMode="auto">
          <a:xfrm>
            <a:off x="4691063" y="1868488"/>
            <a:ext cx="179387" cy="431800"/>
          </a:xfrm>
          <a:prstGeom prst="rect">
            <a:avLst/>
          </a:prstGeom>
          <a:noFill/>
          <a:ln w="9525">
            <a:noFill/>
            <a:miter lim="800000"/>
            <a:headEnd/>
            <a:tailEnd/>
          </a:ln>
        </p:spPr>
        <p:txBody>
          <a:bodyPr wrap="none" lIns="0" tIns="0" rIns="0" bIns="0" anchor="ctr" anchorCtr="1"/>
          <a:lstStyle/>
          <a:p>
            <a:pPr algn="ctr">
              <a:spcBef>
                <a:spcPct val="50000"/>
              </a:spcBef>
            </a:pPr>
            <a:r>
              <a:rPr kumimoji="1" lang="en-US" altLang="zh-CN" sz="3200" b="1">
                <a:latin typeface="Times New Roman" pitchFamily="18" charset="0"/>
              </a:rPr>
              <a:t>d</a:t>
            </a:r>
          </a:p>
        </p:txBody>
      </p:sp>
      <p:sp>
        <p:nvSpPr>
          <p:cNvPr id="279587" name="Text Box 35"/>
          <p:cNvSpPr txBox="1">
            <a:spLocks noChangeArrowheads="1"/>
          </p:cNvSpPr>
          <p:nvPr/>
        </p:nvSpPr>
        <p:spPr bwMode="auto">
          <a:xfrm>
            <a:off x="5476875" y="1868488"/>
            <a:ext cx="179388" cy="431800"/>
          </a:xfrm>
          <a:prstGeom prst="rect">
            <a:avLst/>
          </a:prstGeom>
          <a:noFill/>
          <a:ln w="9525">
            <a:noFill/>
            <a:miter lim="800000"/>
            <a:headEnd/>
            <a:tailEnd/>
          </a:ln>
        </p:spPr>
        <p:txBody>
          <a:bodyPr wrap="none" lIns="0" tIns="0" rIns="0" bIns="0" anchor="ctr" anchorCtr="1"/>
          <a:lstStyle/>
          <a:p>
            <a:pPr algn="ctr">
              <a:spcBef>
                <a:spcPct val="50000"/>
              </a:spcBef>
            </a:pPr>
            <a:r>
              <a:rPr kumimoji="1" lang="en-US" altLang="zh-CN" sz="3200" b="1">
                <a:latin typeface="Times New Roman" pitchFamily="18" charset="0"/>
              </a:rPr>
              <a:t>e</a:t>
            </a:r>
          </a:p>
        </p:txBody>
      </p:sp>
      <p:sp>
        <p:nvSpPr>
          <p:cNvPr id="279588" name="Oval 36"/>
          <p:cNvSpPr>
            <a:spLocks noChangeArrowheads="1"/>
          </p:cNvSpPr>
          <p:nvPr/>
        </p:nvSpPr>
        <p:spPr bwMode="auto">
          <a:xfrm>
            <a:off x="7092950" y="4175125"/>
            <a:ext cx="430213" cy="430213"/>
          </a:xfrm>
          <a:prstGeom prst="ellipse">
            <a:avLst/>
          </a:prstGeom>
          <a:noFill/>
          <a:ln w="9525">
            <a:solidFill>
              <a:srgbClr val="000000"/>
            </a:solidFill>
            <a:round/>
            <a:headEnd/>
            <a:tailEnd/>
          </a:ln>
        </p:spPr>
        <p:txBody>
          <a:bodyPr lIns="0" tIns="0" rIns="0" bIns="0" anchor="ctr" anchorCtr="1"/>
          <a:lstStyle/>
          <a:p>
            <a:pPr algn="ctr">
              <a:lnSpc>
                <a:spcPct val="85000"/>
              </a:lnSpc>
            </a:pPr>
            <a:r>
              <a:rPr kumimoji="1" lang="en-US" altLang="zh-CN" sz="2800" b="1">
                <a:latin typeface="黑体" pitchFamily="49" charset="-122"/>
                <a:ea typeface="黑体" pitchFamily="49" charset="-122"/>
              </a:rPr>
              <a:t>+</a:t>
            </a:r>
          </a:p>
        </p:txBody>
      </p:sp>
      <p:sp>
        <p:nvSpPr>
          <p:cNvPr id="279589" name="Oval 37"/>
          <p:cNvSpPr>
            <a:spLocks noChangeArrowheads="1"/>
          </p:cNvSpPr>
          <p:nvPr/>
        </p:nvSpPr>
        <p:spPr bwMode="auto">
          <a:xfrm>
            <a:off x="7092950" y="3525838"/>
            <a:ext cx="431800" cy="428625"/>
          </a:xfrm>
          <a:prstGeom prst="ellipse">
            <a:avLst/>
          </a:prstGeom>
          <a:noFill/>
          <a:ln w="9525">
            <a:solidFill>
              <a:srgbClr val="000000"/>
            </a:solidFill>
            <a:round/>
            <a:headEnd/>
            <a:tailEnd/>
          </a:ln>
        </p:spPr>
        <p:txBody>
          <a:bodyPr lIns="0" tIns="0" rIns="0" bIns="0" anchor="ctr" anchorCtr="1"/>
          <a:lstStyle/>
          <a:p>
            <a:pPr algn="ctr">
              <a:lnSpc>
                <a:spcPct val="90000"/>
              </a:lnSpc>
            </a:pPr>
            <a:r>
              <a:rPr kumimoji="1" lang="zh-CN" altLang="en-US" sz="2400" b="1">
                <a:latin typeface="Times New Roman" pitchFamily="18" charset="0"/>
              </a:rPr>
              <a:t>＊</a:t>
            </a:r>
          </a:p>
        </p:txBody>
      </p:sp>
      <p:sp>
        <p:nvSpPr>
          <p:cNvPr id="279591" name="Line 39"/>
          <p:cNvSpPr>
            <a:spLocks noChangeShapeType="1"/>
          </p:cNvSpPr>
          <p:nvPr/>
        </p:nvSpPr>
        <p:spPr bwMode="auto">
          <a:xfrm>
            <a:off x="1657350" y="3790950"/>
            <a:ext cx="179388" cy="179388"/>
          </a:xfrm>
          <a:prstGeom prst="line">
            <a:avLst/>
          </a:prstGeom>
          <a:noFill/>
          <a:ln w="38100">
            <a:solidFill>
              <a:srgbClr val="008000"/>
            </a:solidFill>
            <a:round/>
            <a:headEnd/>
            <a:tailEnd type="triangle" w="med" len="med"/>
          </a:ln>
        </p:spPr>
        <p:txBody>
          <a:bodyPr/>
          <a:lstStyle/>
          <a:p>
            <a:endParaRPr lang="zh-CN" altLang="en-US"/>
          </a:p>
        </p:txBody>
      </p:sp>
      <p:sp>
        <p:nvSpPr>
          <p:cNvPr id="279592" name="Line 40"/>
          <p:cNvSpPr>
            <a:spLocks noChangeShapeType="1"/>
          </p:cNvSpPr>
          <p:nvPr/>
        </p:nvSpPr>
        <p:spPr bwMode="auto">
          <a:xfrm rot="5400000">
            <a:off x="3117056" y="3793332"/>
            <a:ext cx="230187" cy="12700"/>
          </a:xfrm>
          <a:prstGeom prst="line">
            <a:avLst/>
          </a:prstGeom>
          <a:noFill/>
          <a:ln w="38100">
            <a:solidFill>
              <a:srgbClr val="008000"/>
            </a:solidFill>
            <a:round/>
            <a:headEnd/>
            <a:tailEnd type="triangle" w="med" len="med"/>
          </a:ln>
        </p:spPr>
        <p:txBody>
          <a:bodyPr/>
          <a:lstStyle/>
          <a:p>
            <a:endParaRPr lang="zh-CN" altLang="en-US"/>
          </a:p>
        </p:txBody>
      </p:sp>
      <p:sp>
        <p:nvSpPr>
          <p:cNvPr id="279612" name="Rectangle 60"/>
          <p:cNvSpPr>
            <a:spLocks noChangeArrowheads="1"/>
          </p:cNvSpPr>
          <p:nvPr/>
        </p:nvSpPr>
        <p:spPr bwMode="auto">
          <a:xfrm>
            <a:off x="1042988" y="5254625"/>
            <a:ext cx="7200900" cy="485775"/>
          </a:xfrm>
          <a:prstGeom prst="rect">
            <a:avLst/>
          </a:prstGeom>
          <a:noFill/>
          <a:ln w="12700">
            <a:solidFill>
              <a:srgbClr val="008000"/>
            </a:solidFill>
            <a:miter lim="800000"/>
            <a:headEnd/>
            <a:tailEnd/>
          </a:ln>
        </p:spPr>
        <p:txBody>
          <a:bodyPr lIns="0" tIns="0" rIns="0" bIns="0" anchor="ctr" anchorCtr="1"/>
          <a:lstStyle/>
          <a:p>
            <a:pPr>
              <a:buClr>
                <a:srgbClr val="006600"/>
              </a:buClr>
              <a:tabLst>
                <a:tab pos="0" algn="l"/>
              </a:tabLst>
            </a:pPr>
            <a:r>
              <a:rPr kumimoji="1" lang="en-US" altLang="zh-CN" sz="2400" b="1" dirty="0">
                <a:solidFill>
                  <a:srgbClr val="0000FF"/>
                </a:solidFill>
                <a:latin typeface="Times New Roman" pitchFamily="18" charset="0"/>
                <a:ea typeface="楷体_GB2312" pitchFamily="49" charset="-122"/>
              </a:rPr>
              <a:t>while(p-</a:t>
            </a:r>
            <a:r>
              <a:rPr kumimoji="1" lang="en-US" altLang="zh-CN" sz="2400" b="1" dirty="0" smtClean="0">
                <a:solidFill>
                  <a:srgbClr val="0000FF"/>
                </a:solidFill>
                <a:latin typeface="Times New Roman" pitchFamily="18" charset="0"/>
                <a:ea typeface="楷体_GB2312" pitchFamily="49" charset="-122"/>
              </a:rPr>
              <a:t>&gt;</a:t>
            </a:r>
            <a:r>
              <a:rPr kumimoji="1" lang="en-US" altLang="zh-CN" sz="2400" b="1" dirty="0" err="1" smtClean="0">
                <a:solidFill>
                  <a:srgbClr val="0000FF"/>
                </a:solidFill>
                <a:latin typeface="Times New Roman" pitchFamily="18" charset="0"/>
                <a:ea typeface="楷体_GB2312" pitchFamily="49" charset="-122"/>
              </a:rPr>
              <a:t>lc</a:t>
            </a:r>
            <a:r>
              <a:rPr kumimoji="1" lang="en-US" altLang="zh-CN" sz="2400" b="1" dirty="0" smtClean="0">
                <a:solidFill>
                  <a:srgbClr val="0000FF"/>
                </a:solidFill>
                <a:latin typeface="Times New Roman" pitchFamily="18" charset="0"/>
                <a:ea typeface="楷体_GB2312" pitchFamily="49" charset="-122"/>
              </a:rPr>
              <a:t>) </a:t>
            </a:r>
            <a:r>
              <a:rPr kumimoji="1" lang="en-US" altLang="zh-CN" sz="2400" b="1" dirty="0">
                <a:solidFill>
                  <a:srgbClr val="0000FF"/>
                </a:solidFill>
                <a:latin typeface="Times New Roman" pitchFamily="18" charset="0"/>
                <a:ea typeface="楷体_GB2312" pitchFamily="49" charset="-122"/>
              </a:rPr>
              <a:t>{ Push(S, p); p=p-</a:t>
            </a:r>
            <a:r>
              <a:rPr kumimoji="1" lang="en-US" altLang="zh-CN" sz="2400" b="1" dirty="0" smtClean="0">
                <a:solidFill>
                  <a:srgbClr val="0000FF"/>
                </a:solidFill>
                <a:latin typeface="Times New Roman" pitchFamily="18" charset="0"/>
                <a:ea typeface="楷体_GB2312" pitchFamily="49" charset="-122"/>
              </a:rPr>
              <a:t>&gt;</a:t>
            </a:r>
            <a:r>
              <a:rPr kumimoji="1" lang="en-US" altLang="zh-CN" sz="2400" b="1" dirty="0" err="1" smtClean="0">
                <a:solidFill>
                  <a:srgbClr val="0000FF"/>
                </a:solidFill>
                <a:latin typeface="Times New Roman" pitchFamily="18" charset="0"/>
                <a:ea typeface="楷体_GB2312" pitchFamily="49" charset="-122"/>
              </a:rPr>
              <a:t>lc</a:t>
            </a:r>
            <a:r>
              <a:rPr kumimoji="1" lang="en-US" altLang="zh-CN" sz="2400" b="1" dirty="0" smtClean="0">
                <a:solidFill>
                  <a:srgbClr val="0000FF"/>
                </a:solidFill>
                <a:latin typeface="Times New Roman" pitchFamily="18" charset="0"/>
                <a:ea typeface="楷体_GB2312" pitchFamily="49" charset="-122"/>
              </a:rPr>
              <a:t>; </a:t>
            </a:r>
            <a:r>
              <a:rPr kumimoji="1" lang="en-US" altLang="zh-CN" sz="2400" b="1" dirty="0">
                <a:solidFill>
                  <a:srgbClr val="0000FF"/>
                </a:solidFill>
                <a:latin typeface="Times New Roman" pitchFamily="18" charset="0"/>
                <a:ea typeface="楷体_GB2312" pitchFamily="49" charset="-122"/>
              </a:rPr>
              <a:t>} </a:t>
            </a:r>
            <a:r>
              <a:rPr kumimoji="1" lang="en-US" altLang="zh-CN" sz="2400" b="1" dirty="0">
                <a:latin typeface="Times New Roman" pitchFamily="18" charset="0"/>
                <a:ea typeface="楷体_GB2312" pitchFamily="49" charset="-122"/>
              </a:rPr>
              <a:t>Visit(p);</a:t>
            </a:r>
          </a:p>
        </p:txBody>
      </p:sp>
      <p:sp>
        <p:nvSpPr>
          <p:cNvPr id="279613" name="Rectangle 61"/>
          <p:cNvSpPr>
            <a:spLocks noChangeArrowheads="1"/>
          </p:cNvSpPr>
          <p:nvPr/>
        </p:nvSpPr>
        <p:spPr bwMode="auto">
          <a:xfrm>
            <a:off x="1620838" y="5254625"/>
            <a:ext cx="5543550" cy="485775"/>
          </a:xfrm>
          <a:prstGeom prst="rect">
            <a:avLst/>
          </a:prstGeom>
          <a:noFill/>
          <a:ln w="12700">
            <a:solidFill>
              <a:srgbClr val="008000"/>
            </a:solidFill>
            <a:miter lim="800000"/>
            <a:headEnd/>
            <a:tailEnd/>
          </a:ln>
        </p:spPr>
        <p:txBody>
          <a:bodyPr lIns="0" tIns="0" rIns="0" bIns="0" anchor="ctr" anchorCtr="1"/>
          <a:lstStyle/>
          <a:p>
            <a:pPr>
              <a:buClr>
                <a:srgbClr val="006600"/>
              </a:buClr>
              <a:tabLst>
                <a:tab pos="0" algn="l"/>
              </a:tabLst>
            </a:pPr>
            <a:r>
              <a:rPr kumimoji="1" lang="en-US" altLang="zh-CN" sz="2400" b="1" dirty="0">
                <a:latin typeface="Times New Roman" pitchFamily="18" charset="0"/>
                <a:ea typeface="楷体_GB2312" pitchFamily="49" charset="-122"/>
              </a:rPr>
              <a:t>while(!p-</a:t>
            </a:r>
            <a:r>
              <a:rPr kumimoji="1" lang="en-US" altLang="zh-CN" sz="2400" b="1" dirty="0" smtClean="0">
                <a:latin typeface="Times New Roman" pitchFamily="18" charset="0"/>
                <a:ea typeface="楷体_GB2312" pitchFamily="49" charset="-122"/>
              </a:rPr>
              <a:t>&gt;</a:t>
            </a:r>
            <a:r>
              <a:rPr kumimoji="1" lang="en-US" altLang="zh-CN" sz="2400" b="1" dirty="0" err="1" smtClean="0">
                <a:latin typeface="Times New Roman" pitchFamily="18" charset="0"/>
                <a:ea typeface="楷体_GB2312" pitchFamily="49" charset="-122"/>
              </a:rPr>
              <a:t>rc</a:t>
            </a:r>
            <a:r>
              <a:rPr kumimoji="1" lang="en-US" altLang="zh-CN" sz="2400" b="1" dirty="0" smtClean="0">
                <a:latin typeface="Times New Roman" pitchFamily="18" charset="0"/>
                <a:ea typeface="楷体_GB2312" pitchFamily="49" charset="-122"/>
              </a:rPr>
              <a:t>) </a:t>
            </a:r>
            <a:r>
              <a:rPr kumimoji="1" lang="en-US" altLang="zh-CN" sz="2400" b="1" dirty="0">
                <a:latin typeface="Times New Roman" pitchFamily="18" charset="0"/>
                <a:ea typeface="楷体_GB2312" pitchFamily="49" charset="-122"/>
              </a:rPr>
              <a:t>{ Pop(S, p); Visit(p); }</a:t>
            </a:r>
          </a:p>
        </p:txBody>
      </p:sp>
      <p:sp>
        <p:nvSpPr>
          <p:cNvPr id="279614" name="Rectangle 62"/>
          <p:cNvSpPr>
            <a:spLocks noChangeArrowheads="1"/>
          </p:cNvSpPr>
          <p:nvPr/>
        </p:nvSpPr>
        <p:spPr bwMode="auto">
          <a:xfrm>
            <a:off x="1979613" y="5254625"/>
            <a:ext cx="4176712" cy="485775"/>
          </a:xfrm>
          <a:prstGeom prst="rect">
            <a:avLst/>
          </a:prstGeom>
          <a:noFill/>
          <a:ln w="12700">
            <a:solidFill>
              <a:srgbClr val="008000"/>
            </a:solidFill>
            <a:miter lim="800000"/>
            <a:headEnd/>
            <a:tailEnd/>
          </a:ln>
        </p:spPr>
        <p:txBody>
          <a:bodyPr lIns="0" tIns="0" rIns="0" bIns="0" anchor="ctr" anchorCtr="1"/>
          <a:lstStyle/>
          <a:p>
            <a:pPr>
              <a:buClr>
                <a:srgbClr val="006600"/>
              </a:buClr>
              <a:tabLst>
                <a:tab pos="0" algn="l"/>
              </a:tabLst>
            </a:pPr>
            <a:r>
              <a:rPr kumimoji="1" lang="en-US" altLang="zh-CN" sz="2400" b="1" dirty="0">
                <a:latin typeface="Times New Roman" pitchFamily="18" charset="0"/>
                <a:ea typeface="楷体_GB2312" pitchFamily="49" charset="-122"/>
              </a:rPr>
              <a:t>if (p-</a:t>
            </a:r>
            <a:r>
              <a:rPr kumimoji="1" lang="en-US" altLang="zh-CN" sz="2400" b="1" dirty="0" smtClean="0">
                <a:latin typeface="Times New Roman" pitchFamily="18" charset="0"/>
                <a:ea typeface="楷体_GB2312" pitchFamily="49" charset="-122"/>
              </a:rPr>
              <a:t>&gt;</a:t>
            </a:r>
            <a:r>
              <a:rPr kumimoji="1" lang="en-US" altLang="zh-CN" sz="2400" b="1" dirty="0" err="1" smtClean="0">
                <a:latin typeface="Times New Roman" pitchFamily="18" charset="0"/>
                <a:ea typeface="楷体_GB2312" pitchFamily="49" charset="-122"/>
              </a:rPr>
              <a:t>rc</a:t>
            </a:r>
            <a:r>
              <a:rPr kumimoji="1" lang="en-US" altLang="zh-CN" sz="2400" b="1" dirty="0" smtClean="0">
                <a:latin typeface="Times New Roman" pitchFamily="18" charset="0"/>
                <a:ea typeface="楷体_GB2312" pitchFamily="49" charset="-122"/>
              </a:rPr>
              <a:t>) p=p-&gt;</a:t>
            </a:r>
            <a:r>
              <a:rPr kumimoji="1" lang="en-US" altLang="zh-CN" sz="2400" b="1" dirty="0" err="1" smtClean="0">
                <a:latin typeface="Times New Roman" pitchFamily="18" charset="0"/>
                <a:ea typeface="楷体_GB2312" pitchFamily="49" charset="-122"/>
              </a:rPr>
              <a:t>rc</a:t>
            </a:r>
            <a:r>
              <a:rPr kumimoji="1" lang="en-US" altLang="zh-CN" sz="2400" b="1" dirty="0" smtClean="0">
                <a:latin typeface="Times New Roman" pitchFamily="18" charset="0"/>
                <a:ea typeface="楷体_GB2312" pitchFamily="49" charset="-122"/>
              </a:rPr>
              <a:t>;</a:t>
            </a:r>
            <a:endParaRPr kumimoji="1" lang="en-US" altLang="zh-CN" sz="2400" b="1" dirty="0">
              <a:latin typeface="Times New Roman" pitchFamily="18" charset="0"/>
              <a:ea typeface="楷体_GB2312" pitchFamily="49" charset="-122"/>
            </a:endParaRPr>
          </a:p>
        </p:txBody>
      </p:sp>
      <p:sp>
        <p:nvSpPr>
          <p:cNvPr id="60" name="Rectangle 3"/>
          <p:cNvSpPr txBox="1">
            <a:spLocks noChangeArrowheads="1"/>
          </p:cNvSpPr>
          <p:nvPr/>
        </p:nvSpPr>
        <p:spPr bwMode="auto">
          <a:xfrm>
            <a:off x="6072188" y="1214438"/>
            <a:ext cx="2643187" cy="1643062"/>
          </a:xfrm>
          <a:prstGeom prst="rect">
            <a:avLst/>
          </a:prstGeom>
          <a:noFill/>
          <a:ln w="6350">
            <a:solidFill>
              <a:srgbClr val="008000"/>
            </a:solidFill>
            <a:miter lim="800000"/>
            <a:headEnd/>
            <a:tailEnd/>
          </a:ln>
        </p:spPr>
        <p:txBody>
          <a:bodyPr lIns="0" tIns="0" rIns="0" bIns="0"/>
          <a:lstStyle/>
          <a:p>
            <a:pPr marL="363538" indent="-363538">
              <a:buClr>
                <a:srgbClr val="008000"/>
              </a:buClr>
              <a:buFont typeface="Wingdings" pitchFamily="2" charset="2"/>
              <a:buNone/>
              <a:defRPr/>
            </a:pPr>
            <a:r>
              <a:rPr lang="en-US" altLang="zh-CN" b="1" kern="0" dirty="0" err="1" smtClean="0">
                <a:latin typeface="+mn-lt"/>
                <a:ea typeface="楷体" pitchFamily="49" charset="-122"/>
              </a:rPr>
              <a:t>PreOrder</a:t>
            </a:r>
            <a:r>
              <a:rPr lang="en-US" altLang="zh-CN" b="1" kern="0" dirty="0" smtClean="0">
                <a:latin typeface="+mn-lt"/>
                <a:ea typeface="楷体" pitchFamily="49" charset="-122"/>
              </a:rPr>
              <a:t>(Tree </a:t>
            </a:r>
            <a:r>
              <a:rPr lang="en-US" altLang="zh-CN" b="1" kern="0" dirty="0">
                <a:latin typeface="+mn-lt"/>
                <a:ea typeface="楷体" pitchFamily="49" charset="-122"/>
              </a:rPr>
              <a:t>T</a:t>
            </a:r>
            <a:r>
              <a:rPr lang="en-US" altLang="zh-CN" b="1" kern="0" dirty="0" smtClean="0">
                <a:latin typeface="+mn-lt"/>
                <a:ea typeface="楷体" pitchFamily="49" charset="-122"/>
              </a:rPr>
              <a:t>)</a:t>
            </a:r>
          </a:p>
          <a:p>
            <a:pPr marL="363538" indent="-363538">
              <a:buClr>
                <a:srgbClr val="008000"/>
              </a:buClr>
              <a:buFont typeface="Wingdings" pitchFamily="2" charset="2"/>
              <a:buNone/>
              <a:defRPr/>
            </a:pPr>
            <a:r>
              <a:rPr lang="en-US" altLang="zh-CN" b="1" kern="0" dirty="0" smtClean="0">
                <a:latin typeface="+mn-lt"/>
                <a:ea typeface="楷体" pitchFamily="49" charset="-122"/>
              </a:rPr>
              <a:t>{</a:t>
            </a:r>
            <a:r>
              <a:rPr lang="en-US" altLang="zh-CN" b="1" kern="0" dirty="0">
                <a:latin typeface="+mn-lt"/>
                <a:ea typeface="楷体" pitchFamily="49" charset="-122"/>
              </a:rPr>
              <a:t>	if (!T</a:t>
            </a:r>
            <a:r>
              <a:rPr lang="en-US" altLang="zh-CN" b="1" kern="0" dirty="0" smtClean="0">
                <a:latin typeface="+mn-lt"/>
                <a:ea typeface="楷体" pitchFamily="49" charset="-122"/>
              </a:rPr>
              <a:t>) return</a:t>
            </a:r>
            <a:r>
              <a:rPr lang="en-US" altLang="zh-CN" b="1" kern="0" dirty="0">
                <a:latin typeface="+mn-lt"/>
                <a:ea typeface="楷体" pitchFamily="49" charset="-122"/>
              </a:rPr>
              <a:t>;</a:t>
            </a:r>
            <a:endParaRPr lang="zh-CN" altLang="en-US" b="1" kern="0" dirty="0">
              <a:latin typeface="+mn-lt"/>
              <a:ea typeface="楷体" pitchFamily="49" charset="-122"/>
            </a:endParaRPr>
          </a:p>
          <a:p>
            <a:pPr marL="363538" indent="-363538">
              <a:buClr>
                <a:srgbClr val="008000"/>
              </a:buClr>
              <a:buFont typeface="Wingdings" pitchFamily="2" charset="2"/>
              <a:buNone/>
              <a:defRPr/>
            </a:pPr>
            <a:r>
              <a:rPr lang="zh-CN" altLang="en-US" b="1" kern="0" dirty="0">
                <a:latin typeface="+mn-lt"/>
                <a:ea typeface="楷体" pitchFamily="49" charset="-122"/>
              </a:rPr>
              <a:t>	</a:t>
            </a:r>
            <a:r>
              <a:rPr lang="en-US" altLang="zh-CN" b="1" kern="0" dirty="0" err="1">
                <a:latin typeface="+mn-lt"/>
                <a:ea typeface="楷体" pitchFamily="49" charset="-122"/>
              </a:rPr>
              <a:t>PreOrder</a:t>
            </a:r>
            <a:r>
              <a:rPr lang="en-US" altLang="zh-CN" b="1" kern="0" dirty="0">
                <a:latin typeface="+mn-lt"/>
                <a:ea typeface="楷体" pitchFamily="49" charset="-122"/>
              </a:rPr>
              <a:t>(T-</a:t>
            </a:r>
            <a:r>
              <a:rPr lang="en-US" altLang="zh-CN" b="1" kern="0" dirty="0" smtClean="0">
                <a:latin typeface="+mn-lt"/>
                <a:ea typeface="楷体" pitchFamily="49" charset="-122"/>
              </a:rPr>
              <a:t>&gt;</a:t>
            </a:r>
            <a:r>
              <a:rPr lang="en-US" altLang="zh-CN" b="1" kern="0" dirty="0" err="1" smtClean="0">
                <a:latin typeface="+mn-lt"/>
                <a:ea typeface="楷体" pitchFamily="49" charset="-122"/>
              </a:rPr>
              <a:t>lc</a:t>
            </a:r>
            <a:r>
              <a:rPr lang="en-US" altLang="zh-CN" b="1" kern="0" dirty="0" smtClean="0">
                <a:latin typeface="+mn-lt"/>
                <a:ea typeface="楷体" pitchFamily="49" charset="-122"/>
              </a:rPr>
              <a:t>);</a:t>
            </a:r>
            <a:endParaRPr lang="zh-CN" altLang="en-US" b="1" kern="0" dirty="0">
              <a:latin typeface="+mn-lt"/>
              <a:ea typeface="楷体" pitchFamily="49" charset="-122"/>
            </a:endParaRPr>
          </a:p>
          <a:p>
            <a:pPr marL="363538" indent="-363538">
              <a:buClr>
                <a:srgbClr val="008000"/>
              </a:buClr>
              <a:defRPr/>
            </a:pPr>
            <a:r>
              <a:rPr lang="zh-CN" altLang="en-US" b="1" kern="0" dirty="0">
                <a:latin typeface="+mn-lt"/>
                <a:ea typeface="楷体" pitchFamily="49" charset="-122"/>
              </a:rPr>
              <a:t>	</a:t>
            </a:r>
            <a:r>
              <a:rPr lang="en-US" altLang="zh-CN" b="1" kern="0" dirty="0">
                <a:latin typeface="+mn-lt"/>
                <a:ea typeface="楷体" pitchFamily="49" charset="-122"/>
              </a:rPr>
              <a:t>Visit(T)</a:t>
            </a:r>
            <a:r>
              <a:rPr lang="zh-CN" altLang="en-US" b="1" kern="0" dirty="0">
                <a:latin typeface="+mn-lt"/>
                <a:ea typeface="楷体" pitchFamily="49" charset="-122"/>
              </a:rPr>
              <a:t>；</a:t>
            </a:r>
            <a:endParaRPr lang="en-US" altLang="zh-CN" b="1" kern="0" dirty="0">
              <a:latin typeface="+mn-lt"/>
              <a:ea typeface="楷体" pitchFamily="49" charset="-122"/>
            </a:endParaRPr>
          </a:p>
          <a:p>
            <a:pPr marL="363538" indent="-363538">
              <a:buClr>
                <a:srgbClr val="008000"/>
              </a:buClr>
              <a:buFont typeface="Wingdings" pitchFamily="2" charset="2"/>
              <a:buNone/>
              <a:defRPr/>
            </a:pPr>
            <a:r>
              <a:rPr lang="zh-CN" altLang="en-US" b="1" kern="0" dirty="0">
                <a:latin typeface="+mn-lt"/>
                <a:ea typeface="楷体" pitchFamily="49" charset="-122"/>
              </a:rPr>
              <a:t>	</a:t>
            </a:r>
            <a:r>
              <a:rPr lang="en-US" altLang="zh-CN" b="1" kern="0" dirty="0" err="1">
                <a:latin typeface="+mn-lt"/>
                <a:ea typeface="楷体" pitchFamily="49" charset="-122"/>
              </a:rPr>
              <a:t>PreOrder</a:t>
            </a:r>
            <a:r>
              <a:rPr lang="en-US" altLang="zh-CN" b="1" kern="0" dirty="0">
                <a:latin typeface="+mn-lt"/>
                <a:ea typeface="楷体" pitchFamily="49" charset="-122"/>
              </a:rPr>
              <a:t>(T-</a:t>
            </a:r>
            <a:r>
              <a:rPr lang="en-US" altLang="zh-CN" b="1" kern="0" dirty="0" smtClean="0">
                <a:latin typeface="+mn-lt"/>
                <a:ea typeface="楷体" pitchFamily="49" charset="-122"/>
              </a:rPr>
              <a:t>&gt;</a:t>
            </a:r>
            <a:r>
              <a:rPr lang="en-US" altLang="zh-CN" b="1" kern="0" dirty="0" err="1" smtClean="0">
                <a:latin typeface="+mn-lt"/>
                <a:ea typeface="楷体" pitchFamily="49" charset="-122"/>
              </a:rPr>
              <a:t>rc</a:t>
            </a:r>
            <a:r>
              <a:rPr lang="en-US" altLang="zh-CN" b="1" kern="0" dirty="0" smtClean="0">
                <a:latin typeface="+mn-lt"/>
                <a:ea typeface="楷体" pitchFamily="49" charset="-122"/>
              </a:rPr>
              <a:t>);</a:t>
            </a:r>
            <a:endParaRPr lang="zh-CN" altLang="en-US" b="1" kern="0" dirty="0">
              <a:latin typeface="+mn-lt"/>
              <a:ea typeface="楷体" pitchFamily="49" charset="-122"/>
            </a:endParaRPr>
          </a:p>
          <a:p>
            <a:pPr marL="363538" indent="-363538">
              <a:buClr>
                <a:srgbClr val="008000"/>
              </a:buClr>
              <a:buFont typeface="Wingdings" pitchFamily="2" charset="2"/>
              <a:buNone/>
              <a:defRPr/>
            </a:pPr>
            <a:r>
              <a:rPr lang="en-US" altLang="zh-CN" b="1" kern="0" dirty="0">
                <a:latin typeface="+mn-lt"/>
                <a:ea typeface="楷体" pitchFamily="49" charset="-122"/>
              </a:rPr>
              <a:t>}</a:t>
            </a:r>
            <a:endParaRPr lang="zh-CN" altLang="en-US" kern="0" dirty="0">
              <a:latin typeface="+mn-lt"/>
              <a:ea typeface="楷体"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79612"/>
                                        </p:tgtEl>
                                        <p:attrNameLst>
                                          <p:attrName>style.visibility</p:attrName>
                                        </p:attrNameLst>
                                      </p:cBhvr>
                                      <p:to>
                                        <p:strVal val="visible"/>
                                      </p:to>
                                    </p:set>
                                    <p:animEffect transition="in" filter="wipe(left)">
                                      <p:cBhvr>
                                        <p:cTn id="7" dur="3000"/>
                                        <p:tgtEl>
                                          <p:spTgt spid="279612"/>
                                        </p:tgtEl>
                                      </p:cBhvr>
                                    </p:animEffect>
                                  </p:childTnLst>
                                </p:cTn>
                              </p:par>
                            </p:childTnLst>
                          </p:cTn>
                        </p:par>
                        <p:par>
                          <p:cTn id="8" fill="hold">
                            <p:stCondLst>
                              <p:cond delay="3000"/>
                            </p:stCondLst>
                            <p:childTnLst>
                              <p:par>
                                <p:cTn id="9" presetID="1" presetClass="exit" presetSubtype="0" fill="hold" grpId="0" nodeType="afterEffect">
                                  <p:stCondLst>
                                    <p:cond delay="0"/>
                                  </p:stCondLst>
                                  <p:childTnLst>
                                    <p:set>
                                      <p:cBhvr>
                                        <p:cTn id="10" dur="1" fill="hold">
                                          <p:stCondLst>
                                            <p:cond delay="0"/>
                                          </p:stCondLst>
                                        </p:cTn>
                                        <p:tgtEl>
                                          <p:spTgt spid="279578"/>
                                        </p:tgtEl>
                                        <p:attrNameLst>
                                          <p:attrName>style.visibility</p:attrName>
                                        </p:attrNameLst>
                                      </p:cBhvr>
                                      <p:to>
                                        <p:strVal val="hidden"/>
                                      </p:to>
                                    </p:set>
                                  </p:childTnLst>
                                </p:cTn>
                              </p:par>
                            </p:childTnLst>
                          </p:cTn>
                        </p:par>
                        <p:par>
                          <p:cTn id="11" fill="hold">
                            <p:stCondLst>
                              <p:cond delay="3000"/>
                            </p:stCondLst>
                            <p:childTnLst>
                              <p:par>
                                <p:cTn id="12" presetID="22" presetClass="exit" presetSubtype="1" fill="hold" grpId="0" nodeType="afterEffect">
                                  <p:stCondLst>
                                    <p:cond delay="0"/>
                                  </p:stCondLst>
                                  <p:childTnLst>
                                    <p:animEffect transition="out" filter="wipe(up)">
                                      <p:cBhvr>
                                        <p:cTn id="13" dur="1000"/>
                                        <p:tgtEl>
                                          <p:spTgt spid="279569"/>
                                        </p:tgtEl>
                                      </p:cBhvr>
                                    </p:animEffect>
                                    <p:set>
                                      <p:cBhvr>
                                        <p:cTn id="14" dur="1" fill="hold">
                                          <p:stCondLst>
                                            <p:cond delay="999"/>
                                          </p:stCondLst>
                                        </p:cTn>
                                        <p:tgtEl>
                                          <p:spTgt spid="279569"/>
                                        </p:tgtEl>
                                        <p:attrNameLst>
                                          <p:attrName>style.visibility</p:attrName>
                                        </p:attrNameLst>
                                      </p:cBhvr>
                                      <p:to>
                                        <p:strVal val="hidden"/>
                                      </p:to>
                                    </p:set>
                                  </p:childTnLst>
                                </p:cTn>
                              </p:par>
                            </p:childTnLst>
                          </p:cTn>
                        </p:par>
                        <p:par>
                          <p:cTn id="15" fill="hold">
                            <p:stCondLst>
                              <p:cond delay="4000"/>
                            </p:stCondLst>
                            <p:childTnLst>
                              <p:par>
                                <p:cTn id="16" presetID="22" presetClass="entr" presetSubtype="4" fill="hold" grpId="0" nodeType="afterEffect">
                                  <p:stCondLst>
                                    <p:cond delay="0"/>
                                  </p:stCondLst>
                                  <p:childTnLst>
                                    <p:set>
                                      <p:cBhvr>
                                        <p:cTn id="17" dur="1" fill="hold">
                                          <p:stCondLst>
                                            <p:cond delay="0"/>
                                          </p:stCondLst>
                                        </p:cTn>
                                        <p:tgtEl>
                                          <p:spTgt spid="279588"/>
                                        </p:tgtEl>
                                        <p:attrNameLst>
                                          <p:attrName>style.visibility</p:attrName>
                                        </p:attrNameLst>
                                      </p:cBhvr>
                                      <p:to>
                                        <p:strVal val="visible"/>
                                      </p:to>
                                    </p:set>
                                    <p:animEffect transition="in" filter="wipe(down)">
                                      <p:cBhvr>
                                        <p:cTn id="18" dur="1000"/>
                                        <p:tgtEl>
                                          <p:spTgt spid="279588"/>
                                        </p:tgtEl>
                                      </p:cBhvr>
                                    </p:animEffect>
                                  </p:childTnLst>
                                </p:cTn>
                              </p:par>
                            </p:childTnLst>
                          </p:cTn>
                        </p:par>
                        <p:par>
                          <p:cTn id="19" fill="hold">
                            <p:stCondLst>
                              <p:cond delay="5000"/>
                            </p:stCondLst>
                            <p:childTnLst>
                              <p:par>
                                <p:cTn id="20" presetID="22" presetClass="exit" presetSubtype="1" fill="hold" grpId="0" nodeType="afterEffect">
                                  <p:stCondLst>
                                    <p:cond delay="0"/>
                                  </p:stCondLst>
                                  <p:childTnLst>
                                    <p:animEffect transition="out" filter="wipe(up)">
                                      <p:cBhvr>
                                        <p:cTn id="21" dur="1000"/>
                                        <p:tgtEl>
                                          <p:spTgt spid="279562"/>
                                        </p:tgtEl>
                                      </p:cBhvr>
                                    </p:animEffect>
                                    <p:set>
                                      <p:cBhvr>
                                        <p:cTn id="22" dur="1" fill="hold">
                                          <p:stCondLst>
                                            <p:cond delay="999"/>
                                          </p:stCondLst>
                                        </p:cTn>
                                        <p:tgtEl>
                                          <p:spTgt spid="279562"/>
                                        </p:tgtEl>
                                        <p:attrNameLst>
                                          <p:attrName>style.visibility</p:attrName>
                                        </p:attrNameLst>
                                      </p:cBhvr>
                                      <p:to>
                                        <p:strVal val="hidden"/>
                                      </p:to>
                                    </p:set>
                                  </p:childTnLst>
                                </p:cTn>
                              </p:par>
                            </p:childTnLst>
                          </p:cTn>
                        </p:par>
                        <p:par>
                          <p:cTn id="23" fill="hold">
                            <p:stCondLst>
                              <p:cond delay="6000"/>
                            </p:stCondLst>
                            <p:childTnLst>
                              <p:par>
                                <p:cTn id="24" presetID="22" presetClass="exit" presetSubtype="1" fill="hold" grpId="0" nodeType="afterEffect">
                                  <p:stCondLst>
                                    <p:cond delay="0"/>
                                  </p:stCondLst>
                                  <p:childTnLst>
                                    <p:animEffect transition="out" filter="wipe(up)">
                                      <p:cBhvr>
                                        <p:cTn id="25" dur="1000"/>
                                        <p:tgtEl>
                                          <p:spTgt spid="279570"/>
                                        </p:tgtEl>
                                      </p:cBhvr>
                                    </p:animEffect>
                                    <p:set>
                                      <p:cBhvr>
                                        <p:cTn id="26" dur="1" fill="hold">
                                          <p:stCondLst>
                                            <p:cond delay="999"/>
                                          </p:stCondLst>
                                        </p:cTn>
                                        <p:tgtEl>
                                          <p:spTgt spid="279570"/>
                                        </p:tgtEl>
                                        <p:attrNameLst>
                                          <p:attrName>style.visibility</p:attrName>
                                        </p:attrNameLst>
                                      </p:cBhvr>
                                      <p:to>
                                        <p:strVal val="hidden"/>
                                      </p:to>
                                    </p:set>
                                  </p:childTnLst>
                                </p:cTn>
                              </p:par>
                            </p:childTnLst>
                          </p:cTn>
                        </p:par>
                        <p:par>
                          <p:cTn id="27" fill="hold">
                            <p:stCondLst>
                              <p:cond delay="7000"/>
                            </p:stCondLst>
                            <p:childTnLst>
                              <p:par>
                                <p:cTn id="28" presetID="22" presetClass="entr" presetSubtype="4" fill="hold" grpId="0" nodeType="afterEffect">
                                  <p:stCondLst>
                                    <p:cond delay="0"/>
                                  </p:stCondLst>
                                  <p:childTnLst>
                                    <p:set>
                                      <p:cBhvr>
                                        <p:cTn id="29" dur="1" fill="hold">
                                          <p:stCondLst>
                                            <p:cond delay="0"/>
                                          </p:stCondLst>
                                        </p:cTn>
                                        <p:tgtEl>
                                          <p:spTgt spid="279589"/>
                                        </p:tgtEl>
                                        <p:attrNameLst>
                                          <p:attrName>style.visibility</p:attrName>
                                        </p:attrNameLst>
                                      </p:cBhvr>
                                      <p:to>
                                        <p:strVal val="visible"/>
                                      </p:to>
                                    </p:set>
                                    <p:animEffect transition="in" filter="wipe(down)">
                                      <p:cBhvr>
                                        <p:cTn id="30" dur="1000"/>
                                        <p:tgtEl>
                                          <p:spTgt spid="279589"/>
                                        </p:tgtEl>
                                      </p:cBhvr>
                                    </p:animEffect>
                                  </p:childTnLst>
                                </p:cTn>
                              </p:par>
                            </p:childTnLst>
                          </p:cTn>
                        </p:par>
                        <p:par>
                          <p:cTn id="31" fill="hold">
                            <p:stCondLst>
                              <p:cond delay="8000"/>
                            </p:stCondLst>
                            <p:childTnLst>
                              <p:par>
                                <p:cTn id="32" presetID="22" presetClass="exit" presetSubtype="1" fill="hold" grpId="0" nodeType="afterEffect">
                                  <p:stCondLst>
                                    <p:cond delay="0"/>
                                  </p:stCondLst>
                                  <p:childTnLst>
                                    <p:animEffect transition="out" filter="wipe(up)">
                                      <p:cBhvr>
                                        <p:cTn id="33" dur="1000"/>
                                        <p:tgtEl>
                                          <p:spTgt spid="279561"/>
                                        </p:tgtEl>
                                      </p:cBhvr>
                                    </p:animEffect>
                                    <p:set>
                                      <p:cBhvr>
                                        <p:cTn id="34" dur="1" fill="hold">
                                          <p:stCondLst>
                                            <p:cond delay="999"/>
                                          </p:stCondLst>
                                        </p:cTn>
                                        <p:tgtEl>
                                          <p:spTgt spid="279561"/>
                                        </p:tgtEl>
                                        <p:attrNameLst>
                                          <p:attrName>style.visibility</p:attrName>
                                        </p:attrNameLst>
                                      </p:cBhvr>
                                      <p:to>
                                        <p:strVal val="hidden"/>
                                      </p:to>
                                    </p:set>
                                  </p:childTnLst>
                                </p:cTn>
                              </p:par>
                            </p:childTnLst>
                          </p:cTn>
                        </p:par>
                        <p:par>
                          <p:cTn id="35" fill="hold">
                            <p:stCondLst>
                              <p:cond delay="9000"/>
                            </p:stCondLst>
                            <p:childTnLst>
                              <p:par>
                                <p:cTn id="36" presetID="1" presetClass="entr" presetSubtype="0" fill="hold" grpId="0" nodeType="afterEffect">
                                  <p:stCondLst>
                                    <p:cond delay="0"/>
                                  </p:stCondLst>
                                  <p:childTnLst>
                                    <p:set>
                                      <p:cBhvr>
                                        <p:cTn id="37" dur="1" fill="hold">
                                          <p:stCondLst>
                                            <p:cond delay="0"/>
                                          </p:stCondLst>
                                        </p:cTn>
                                        <p:tgtEl>
                                          <p:spTgt spid="279591"/>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279581"/>
                                        </p:tgtEl>
                                        <p:attrNameLst>
                                          <p:attrName>style.visibility</p:attrName>
                                        </p:attrNameLst>
                                      </p:cBhvr>
                                      <p:to>
                                        <p:strVal val="visible"/>
                                      </p:to>
                                    </p:set>
                                  </p:childTnLst>
                                </p:cTn>
                              </p:par>
                            </p:childTnLst>
                          </p:cTn>
                        </p:par>
                        <p:par>
                          <p:cTn id="42" fill="hold">
                            <p:stCondLst>
                              <p:cond delay="0"/>
                            </p:stCondLst>
                            <p:childTnLst>
                              <p:par>
                                <p:cTn id="43" presetID="1" presetClass="exit" presetSubtype="0" fill="hold" grpId="1" nodeType="afterEffect">
                                  <p:stCondLst>
                                    <p:cond delay="0"/>
                                  </p:stCondLst>
                                  <p:childTnLst>
                                    <p:set>
                                      <p:cBhvr>
                                        <p:cTn id="44" dur="1" fill="hold">
                                          <p:stCondLst>
                                            <p:cond delay="0"/>
                                          </p:stCondLst>
                                        </p:cTn>
                                        <p:tgtEl>
                                          <p:spTgt spid="279591"/>
                                        </p:tgtEl>
                                        <p:attrNameLst>
                                          <p:attrName>style.visibility</p:attrName>
                                        </p:attrNameLst>
                                      </p:cBhvr>
                                      <p:to>
                                        <p:strVal val="hidden"/>
                                      </p:to>
                                    </p:set>
                                  </p:childTnLst>
                                </p:cTn>
                              </p:par>
                            </p:childTnLst>
                          </p:cTn>
                        </p:par>
                        <p:par>
                          <p:cTn id="45" fill="hold">
                            <p:stCondLst>
                              <p:cond delay="0"/>
                            </p:stCondLst>
                            <p:childTnLst>
                              <p:par>
                                <p:cTn id="46" presetID="22" presetClass="exit" presetSubtype="1" fill="hold" grpId="0" nodeType="afterEffect">
                                  <p:stCondLst>
                                    <p:cond delay="0"/>
                                  </p:stCondLst>
                                  <p:childTnLst>
                                    <p:animEffect transition="out" filter="wipe(up)">
                                      <p:cBhvr>
                                        <p:cTn id="47" dur="1000"/>
                                        <p:tgtEl>
                                          <p:spTgt spid="279572"/>
                                        </p:tgtEl>
                                      </p:cBhvr>
                                    </p:animEffect>
                                    <p:set>
                                      <p:cBhvr>
                                        <p:cTn id="48" dur="1" fill="hold">
                                          <p:stCondLst>
                                            <p:cond delay="999"/>
                                          </p:stCondLst>
                                        </p:cTn>
                                        <p:tgtEl>
                                          <p:spTgt spid="279572"/>
                                        </p:tgtEl>
                                        <p:attrNameLst>
                                          <p:attrName>style.visibility</p:attrName>
                                        </p:attrNameLst>
                                      </p:cBhvr>
                                      <p:to>
                                        <p:strVal val="hidden"/>
                                      </p:to>
                                    </p:set>
                                  </p:childTnLst>
                                </p:cTn>
                              </p:par>
                            </p:childTnLst>
                          </p:cTn>
                        </p:par>
                        <p:par>
                          <p:cTn id="49" fill="hold">
                            <p:stCondLst>
                              <p:cond delay="1000"/>
                            </p:stCondLst>
                            <p:childTnLst>
                              <p:par>
                                <p:cTn id="50" presetID="22" presetClass="entr" presetSubtype="8" fill="hold" grpId="0" nodeType="afterEffect">
                                  <p:stCondLst>
                                    <p:cond delay="0"/>
                                  </p:stCondLst>
                                  <p:childTnLst>
                                    <p:set>
                                      <p:cBhvr>
                                        <p:cTn id="51" dur="1" fill="hold">
                                          <p:stCondLst>
                                            <p:cond delay="0"/>
                                          </p:stCondLst>
                                        </p:cTn>
                                        <p:tgtEl>
                                          <p:spTgt spid="279613"/>
                                        </p:tgtEl>
                                        <p:attrNameLst>
                                          <p:attrName>style.visibility</p:attrName>
                                        </p:attrNameLst>
                                      </p:cBhvr>
                                      <p:to>
                                        <p:strVal val="visible"/>
                                      </p:to>
                                    </p:set>
                                    <p:animEffect transition="in" filter="wipe(left)">
                                      <p:cBhvr>
                                        <p:cTn id="52" dur="1000"/>
                                        <p:tgtEl>
                                          <p:spTgt spid="279613"/>
                                        </p:tgtEl>
                                      </p:cBhvr>
                                    </p:animEffect>
                                  </p:childTnLst>
                                </p:cTn>
                              </p:par>
                              <p:par>
                                <p:cTn id="53" presetID="22" presetClass="exit" presetSubtype="8" fill="hold" grpId="1" nodeType="withEffect">
                                  <p:stCondLst>
                                    <p:cond delay="0"/>
                                  </p:stCondLst>
                                  <p:childTnLst>
                                    <p:animEffect transition="out" filter="wipe(left)">
                                      <p:cBhvr>
                                        <p:cTn id="54" dur="1000"/>
                                        <p:tgtEl>
                                          <p:spTgt spid="279612"/>
                                        </p:tgtEl>
                                      </p:cBhvr>
                                    </p:animEffect>
                                    <p:set>
                                      <p:cBhvr>
                                        <p:cTn id="55" dur="1" fill="hold">
                                          <p:stCondLst>
                                            <p:cond delay="999"/>
                                          </p:stCondLst>
                                        </p:cTn>
                                        <p:tgtEl>
                                          <p:spTgt spid="279612"/>
                                        </p:tgtEl>
                                        <p:attrNameLst>
                                          <p:attrName>style.visibility</p:attrName>
                                        </p:attrNameLst>
                                      </p:cBhvr>
                                      <p:to>
                                        <p:strVal val="hidden"/>
                                      </p:to>
                                    </p:set>
                                  </p:childTnLst>
                                </p:cTn>
                              </p:par>
                            </p:childTnLst>
                          </p:cTn>
                        </p:par>
                        <p:par>
                          <p:cTn id="56" fill="hold">
                            <p:stCondLst>
                              <p:cond delay="2000"/>
                            </p:stCondLst>
                            <p:childTnLst>
                              <p:par>
                                <p:cTn id="57" presetID="22" presetClass="exit" presetSubtype="1" fill="hold" grpId="1" nodeType="afterEffect">
                                  <p:stCondLst>
                                    <p:cond delay="0"/>
                                  </p:stCondLst>
                                  <p:childTnLst>
                                    <p:animEffect transition="out" filter="wipe(up)">
                                      <p:cBhvr>
                                        <p:cTn id="58" dur="1000"/>
                                        <p:tgtEl>
                                          <p:spTgt spid="279589"/>
                                        </p:tgtEl>
                                      </p:cBhvr>
                                    </p:animEffect>
                                    <p:set>
                                      <p:cBhvr>
                                        <p:cTn id="59" dur="1" fill="hold">
                                          <p:stCondLst>
                                            <p:cond delay="999"/>
                                          </p:stCondLst>
                                        </p:cTn>
                                        <p:tgtEl>
                                          <p:spTgt spid="279589"/>
                                        </p:tgtEl>
                                        <p:attrNameLst>
                                          <p:attrName>style.visibility</p:attrName>
                                        </p:attrNameLst>
                                      </p:cBhvr>
                                      <p:to>
                                        <p:strVal val="hidden"/>
                                      </p:to>
                                    </p:set>
                                  </p:childTnLst>
                                </p:cTn>
                              </p:par>
                            </p:childTnLst>
                          </p:cTn>
                        </p:par>
                        <p:par>
                          <p:cTn id="60" fill="hold">
                            <p:stCondLst>
                              <p:cond delay="3000"/>
                            </p:stCondLst>
                            <p:childTnLst>
                              <p:par>
                                <p:cTn id="61" presetID="1" presetClass="entr" presetSubtype="0" fill="hold" grpId="1" nodeType="afterEffect">
                                  <p:stCondLst>
                                    <p:cond delay="0"/>
                                  </p:stCondLst>
                                  <p:childTnLst>
                                    <p:set>
                                      <p:cBhvr>
                                        <p:cTn id="62" dur="1" fill="hold">
                                          <p:stCondLst>
                                            <p:cond delay="0"/>
                                          </p:stCondLst>
                                        </p:cTn>
                                        <p:tgtEl>
                                          <p:spTgt spid="279570"/>
                                        </p:tgtEl>
                                        <p:attrNameLst>
                                          <p:attrName>style.visibility</p:attrName>
                                        </p:attrNameLst>
                                      </p:cBhvr>
                                      <p:to>
                                        <p:strVal val="visible"/>
                                      </p:to>
                                    </p:set>
                                  </p:childTnLst>
                                </p:cTn>
                              </p:par>
                            </p:childTnLst>
                          </p:cTn>
                        </p:par>
                        <p:par>
                          <p:cTn id="63" fill="hold">
                            <p:stCondLst>
                              <p:cond delay="3000"/>
                            </p:stCondLst>
                            <p:childTnLst>
                              <p:par>
                                <p:cTn id="64" presetID="1" presetClass="entr" presetSubtype="0" fill="hold" grpId="0" nodeType="afterEffect">
                                  <p:stCondLst>
                                    <p:cond delay="0"/>
                                  </p:stCondLst>
                                  <p:childTnLst>
                                    <p:set>
                                      <p:cBhvr>
                                        <p:cTn id="65" dur="1" fill="hold">
                                          <p:stCondLst>
                                            <p:cond delay="0"/>
                                          </p:stCondLst>
                                        </p:cTn>
                                        <p:tgtEl>
                                          <p:spTgt spid="279580"/>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22" presetClass="exit" presetSubtype="1" fill="hold" grpId="2" nodeType="clickEffect">
                                  <p:stCondLst>
                                    <p:cond delay="0"/>
                                  </p:stCondLst>
                                  <p:childTnLst>
                                    <p:animEffect transition="out" filter="wipe(up)">
                                      <p:cBhvr>
                                        <p:cTn id="69" dur="1000"/>
                                        <p:tgtEl>
                                          <p:spTgt spid="279570"/>
                                        </p:tgtEl>
                                      </p:cBhvr>
                                    </p:animEffect>
                                    <p:set>
                                      <p:cBhvr>
                                        <p:cTn id="70" dur="1" fill="hold">
                                          <p:stCondLst>
                                            <p:cond delay="999"/>
                                          </p:stCondLst>
                                        </p:cTn>
                                        <p:tgtEl>
                                          <p:spTgt spid="279570"/>
                                        </p:tgtEl>
                                        <p:attrNameLst>
                                          <p:attrName>style.visibility</p:attrName>
                                        </p:attrNameLst>
                                      </p:cBhvr>
                                      <p:to>
                                        <p:strVal val="hidden"/>
                                      </p:to>
                                    </p:set>
                                  </p:childTnLst>
                                </p:cTn>
                              </p:par>
                            </p:childTnLst>
                          </p:cTn>
                        </p:par>
                        <p:par>
                          <p:cTn id="71" fill="hold">
                            <p:stCondLst>
                              <p:cond delay="1000"/>
                            </p:stCondLst>
                            <p:childTnLst>
                              <p:par>
                                <p:cTn id="72" presetID="22" presetClass="entr" presetSubtype="8" fill="hold" grpId="0" nodeType="afterEffect">
                                  <p:stCondLst>
                                    <p:cond delay="0"/>
                                  </p:stCondLst>
                                  <p:childTnLst>
                                    <p:set>
                                      <p:cBhvr>
                                        <p:cTn id="73" dur="1" fill="hold">
                                          <p:stCondLst>
                                            <p:cond delay="0"/>
                                          </p:stCondLst>
                                        </p:cTn>
                                        <p:tgtEl>
                                          <p:spTgt spid="279614"/>
                                        </p:tgtEl>
                                        <p:attrNameLst>
                                          <p:attrName>style.visibility</p:attrName>
                                        </p:attrNameLst>
                                      </p:cBhvr>
                                      <p:to>
                                        <p:strVal val="visible"/>
                                      </p:to>
                                    </p:set>
                                    <p:animEffect transition="in" filter="wipe(left)">
                                      <p:cBhvr>
                                        <p:cTn id="74" dur="1000"/>
                                        <p:tgtEl>
                                          <p:spTgt spid="279614"/>
                                        </p:tgtEl>
                                      </p:cBhvr>
                                    </p:animEffect>
                                  </p:childTnLst>
                                </p:cTn>
                              </p:par>
                              <p:par>
                                <p:cTn id="75" presetID="22" presetClass="exit" presetSubtype="8" fill="hold" grpId="1" nodeType="withEffect">
                                  <p:stCondLst>
                                    <p:cond delay="0"/>
                                  </p:stCondLst>
                                  <p:childTnLst>
                                    <p:animEffect transition="out" filter="wipe(left)">
                                      <p:cBhvr>
                                        <p:cTn id="76" dur="1000"/>
                                        <p:tgtEl>
                                          <p:spTgt spid="279613"/>
                                        </p:tgtEl>
                                      </p:cBhvr>
                                    </p:animEffect>
                                    <p:set>
                                      <p:cBhvr>
                                        <p:cTn id="77" dur="1" fill="hold">
                                          <p:stCondLst>
                                            <p:cond delay="999"/>
                                          </p:stCondLst>
                                        </p:cTn>
                                        <p:tgtEl>
                                          <p:spTgt spid="279613"/>
                                        </p:tgtEl>
                                        <p:attrNameLst>
                                          <p:attrName>style.visibility</p:attrName>
                                        </p:attrNameLst>
                                      </p:cBhvr>
                                      <p:to>
                                        <p:strVal val="hidden"/>
                                      </p:to>
                                    </p:set>
                                  </p:childTnLst>
                                </p:cTn>
                              </p:par>
                            </p:childTnLst>
                          </p:cTn>
                        </p:par>
                        <p:par>
                          <p:cTn id="78" fill="hold">
                            <p:stCondLst>
                              <p:cond delay="2000"/>
                            </p:stCondLst>
                            <p:childTnLst>
                              <p:par>
                                <p:cTn id="79" presetID="22" presetClass="exit" presetSubtype="1" fill="hold" grpId="0" nodeType="afterEffect">
                                  <p:stCondLst>
                                    <p:cond delay="0"/>
                                  </p:stCondLst>
                                  <p:childTnLst>
                                    <p:animEffect transition="out" filter="wipe(up)">
                                      <p:cBhvr>
                                        <p:cTn id="80" dur="1000"/>
                                        <p:tgtEl>
                                          <p:spTgt spid="279566"/>
                                        </p:tgtEl>
                                      </p:cBhvr>
                                    </p:animEffect>
                                    <p:set>
                                      <p:cBhvr>
                                        <p:cTn id="81" dur="1" fill="hold">
                                          <p:stCondLst>
                                            <p:cond delay="999"/>
                                          </p:stCondLst>
                                        </p:cTn>
                                        <p:tgtEl>
                                          <p:spTgt spid="279566"/>
                                        </p:tgtEl>
                                        <p:attrNameLst>
                                          <p:attrName>style.visibility</p:attrName>
                                        </p:attrNameLst>
                                      </p:cBhvr>
                                      <p:to>
                                        <p:strVal val="hidden"/>
                                      </p:to>
                                    </p:set>
                                  </p:childTnLst>
                                </p:cTn>
                              </p:par>
                            </p:childTnLst>
                          </p:cTn>
                        </p:par>
                        <p:par>
                          <p:cTn id="82" fill="hold">
                            <p:stCondLst>
                              <p:cond delay="3000"/>
                            </p:stCondLst>
                            <p:childTnLst>
                              <p:par>
                                <p:cTn id="83" presetID="1" presetClass="entr" presetSubtype="0" fill="hold" grpId="0" nodeType="afterEffect">
                                  <p:stCondLst>
                                    <p:cond delay="0"/>
                                  </p:stCondLst>
                                  <p:childTnLst>
                                    <p:set>
                                      <p:cBhvr>
                                        <p:cTn id="84" dur="1" fill="hold">
                                          <p:stCondLst>
                                            <p:cond delay="0"/>
                                          </p:stCondLst>
                                        </p:cTn>
                                        <p:tgtEl>
                                          <p:spTgt spid="279592"/>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279582"/>
                                        </p:tgtEl>
                                        <p:attrNameLst>
                                          <p:attrName>style.visibility</p:attrName>
                                        </p:attrNameLst>
                                      </p:cBhvr>
                                      <p:to>
                                        <p:strVal val="visible"/>
                                      </p:to>
                                    </p:set>
                                  </p:childTnLst>
                                </p:cTn>
                              </p:par>
                            </p:childTnLst>
                          </p:cTn>
                        </p:par>
                        <p:par>
                          <p:cTn id="89" fill="hold">
                            <p:stCondLst>
                              <p:cond delay="0"/>
                            </p:stCondLst>
                            <p:childTnLst>
                              <p:par>
                                <p:cTn id="90" presetID="1" presetClass="exit" presetSubtype="0" fill="hold" grpId="1" nodeType="afterEffect">
                                  <p:stCondLst>
                                    <p:cond delay="0"/>
                                  </p:stCondLst>
                                  <p:childTnLst>
                                    <p:set>
                                      <p:cBhvr>
                                        <p:cTn id="91" dur="1" fill="hold">
                                          <p:stCondLst>
                                            <p:cond delay="0"/>
                                          </p:stCondLst>
                                        </p:cTn>
                                        <p:tgtEl>
                                          <p:spTgt spid="279592"/>
                                        </p:tgtEl>
                                        <p:attrNameLst>
                                          <p:attrName>style.visibility</p:attrName>
                                        </p:attrNameLst>
                                      </p:cBhvr>
                                      <p:to>
                                        <p:strVal val="hidden"/>
                                      </p:to>
                                    </p:set>
                                  </p:childTnLst>
                                </p:cTn>
                              </p:par>
                            </p:childTnLst>
                          </p:cTn>
                        </p:par>
                        <p:par>
                          <p:cTn id="92" fill="hold">
                            <p:stCondLst>
                              <p:cond delay="0"/>
                            </p:stCondLst>
                            <p:childTnLst>
                              <p:par>
                                <p:cTn id="93" presetID="22" presetClass="exit" presetSubtype="1" fill="hold" grpId="0" nodeType="afterEffect">
                                  <p:stCondLst>
                                    <p:cond delay="0"/>
                                  </p:stCondLst>
                                  <p:childTnLst>
                                    <p:animEffect transition="out" filter="wipe(up)">
                                      <p:cBhvr>
                                        <p:cTn id="94" dur="1000"/>
                                        <p:tgtEl>
                                          <p:spTgt spid="279573"/>
                                        </p:tgtEl>
                                      </p:cBhvr>
                                    </p:animEffect>
                                    <p:set>
                                      <p:cBhvr>
                                        <p:cTn id="95" dur="1" fill="hold">
                                          <p:stCondLst>
                                            <p:cond delay="999"/>
                                          </p:stCondLst>
                                        </p:cTn>
                                        <p:tgtEl>
                                          <p:spTgt spid="279573"/>
                                        </p:tgtEl>
                                        <p:attrNameLst>
                                          <p:attrName>style.visibility</p:attrName>
                                        </p:attrNameLst>
                                      </p:cBhvr>
                                      <p:to>
                                        <p:strVal val="hidden"/>
                                      </p:to>
                                    </p:set>
                                  </p:childTnLst>
                                </p:cTn>
                              </p:par>
                            </p:childTnLst>
                          </p:cTn>
                        </p:par>
                        <p:par>
                          <p:cTn id="96" fill="hold">
                            <p:stCondLst>
                              <p:cond delay="1000"/>
                            </p:stCondLst>
                            <p:childTnLst>
                              <p:par>
                                <p:cTn id="97" presetID="1" presetClass="exit" presetSubtype="0" fill="hold" grpId="1" nodeType="afterEffect">
                                  <p:stCondLst>
                                    <p:cond delay="0"/>
                                  </p:stCondLst>
                                  <p:childTnLst>
                                    <p:set>
                                      <p:cBhvr>
                                        <p:cTn id="98" dur="1" fill="hold">
                                          <p:stCondLst>
                                            <p:cond delay="0"/>
                                          </p:stCondLst>
                                        </p:cTn>
                                        <p:tgtEl>
                                          <p:spTgt spid="279614"/>
                                        </p:tgtEl>
                                        <p:attrNameLst>
                                          <p:attrName>style.visibility</p:attrName>
                                        </p:attrNameLst>
                                      </p:cBhvr>
                                      <p:to>
                                        <p:strVal val="hidden"/>
                                      </p:to>
                                    </p:set>
                                  </p:childTnLst>
                                </p:cTn>
                              </p:par>
                            </p:childTnLst>
                          </p:cTn>
                        </p:par>
                        <p:par>
                          <p:cTn id="99" fill="hold">
                            <p:stCondLst>
                              <p:cond delay="1000"/>
                            </p:stCondLst>
                            <p:childTnLst>
                              <p:par>
                                <p:cTn id="100" presetID="1" presetClass="entr" presetSubtype="0" fill="hold" grpId="2" nodeType="afterEffect">
                                  <p:stCondLst>
                                    <p:cond delay="0"/>
                                  </p:stCondLst>
                                  <p:childTnLst>
                                    <p:set>
                                      <p:cBhvr>
                                        <p:cTn id="101" dur="1" fill="hold">
                                          <p:stCondLst>
                                            <p:cond delay="0"/>
                                          </p:stCondLst>
                                        </p:cTn>
                                        <p:tgtEl>
                                          <p:spTgt spid="279613"/>
                                        </p:tgtEl>
                                        <p:attrNameLst>
                                          <p:attrName>style.visibility</p:attrName>
                                        </p:attrNameLst>
                                      </p:cBhvr>
                                      <p:to>
                                        <p:strVal val="visible"/>
                                      </p:to>
                                    </p:set>
                                  </p:childTnLst>
                                </p:cTn>
                              </p:par>
                            </p:childTnLst>
                          </p:cTn>
                        </p:par>
                        <p:par>
                          <p:cTn id="102" fill="hold">
                            <p:stCondLst>
                              <p:cond delay="1000"/>
                            </p:stCondLst>
                            <p:childTnLst>
                              <p:par>
                                <p:cTn id="103" presetID="22" presetClass="exit" presetSubtype="1" fill="hold" grpId="1" nodeType="afterEffect">
                                  <p:stCondLst>
                                    <p:cond delay="0"/>
                                  </p:stCondLst>
                                  <p:childTnLst>
                                    <p:animEffect transition="out" filter="wipe(up)">
                                      <p:cBhvr>
                                        <p:cTn id="104" dur="1000"/>
                                        <p:tgtEl>
                                          <p:spTgt spid="279588"/>
                                        </p:tgtEl>
                                      </p:cBhvr>
                                    </p:animEffect>
                                    <p:set>
                                      <p:cBhvr>
                                        <p:cTn id="105" dur="1" fill="hold">
                                          <p:stCondLst>
                                            <p:cond delay="999"/>
                                          </p:stCondLst>
                                        </p:cTn>
                                        <p:tgtEl>
                                          <p:spTgt spid="279588"/>
                                        </p:tgtEl>
                                        <p:attrNameLst>
                                          <p:attrName>style.visibility</p:attrName>
                                        </p:attrNameLst>
                                      </p:cBhvr>
                                      <p:to>
                                        <p:strVal val="hidden"/>
                                      </p:to>
                                    </p:set>
                                  </p:childTnLst>
                                </p:cTn>
                              </p:par>
                            </p:childTnLst>
                          </p:cTn>
                        </p:par>
                        <p:par>
                          <p:cTn id="106" fill="hold">
                            <p:stCondLst>
                              <p:cond delay="2000"/>
                            </p:stCondLst>
                            <p:childTnLst>
                              <p:par>
                                <p:cTn id="107" presetID="1" presetClass="entr" presetSubtype="0" fill="hold" grpId="1" nodeType="afterEffect">
                                  <p:stCondLst>
                                    <p:cond delay="0"/>
                                  </p:stCondLst>
                                  <p:childTnLst>
                                    <p:set>
                                      <p:cBhvr>
                                        <p:cTn id="108" dur="1" fill="hold">
                                          <p:stCondLst>
                                            <p:cond delay="0"/>
                                          </p:stCondLst>
                                        </p:cTn>
                                        <p:tgtEl>
                                          <p:spTgt spid="279569"/>
                                        </p:tgtEl>
                                        <p:attrNameLst>
                                          <p:attrName>style.visibility</p:attrName>
                                        </p:attrNameLst>
                                      </p:cBhvr>
                                      <p:to>
                                        <p:strVal val="visible"/>
                                      </p:to>
                                    </p:set>
                                  </p:childTnLst>
                                </p:cTn>
                              </p:par>
                            </p:childTnLst>
                          </p:cTn>
                        </p:par>
                        <p:par>
                          <p:cTn id="109" fill="hold">
                            <p:stCondLst>
                              <p:cond delay="2000"/>
                            </p:stCondLst>
                            <p:childTnLst>
                              <p:par>
                                <p:cTn id="110" presetID="1" presetClass="entr" presetSubtype="0" fill="hold" grpId="0" nodeType="afterEffect">
                                  <p:stCondLst>
                                    <p:cond delay="0"/>
                                  </p:stCondLst>
                                  <p:childTnLst>
                                    <p:set>
                                      <p:cBhvr>
                                        <p:cTn id="111" dur="1" fill="hold">
                                          <p:stCondLst>
                                            <p:cond delay="0"/>
                                          </p:stCondLst>
                                        </p:cTn>
                                        <p:tgtEl>
                                          <p:spTgt spid="279579"/>
                                        </p:tgtEl>
                                        <p:attrNameLst>
                                          <p:attrName>style.visibility</p:attrName>
                                        </p:attrNameLst>
                                      </p:cBhvr>
                                      <p:to>
                                        <p:strVal val="visible"/>
                                      </p:to>
                                    </p:set>
                                  </p:childTnLst>
                                </p:cTn>
                              </p:par>
                            </p:childTnLst>
                          </p:cTn>
                        </p:par>
                        <p:par>
                          <p:cTn id="112" fill="hold">
                            <p:stCondLst>
                              <p:cond delay="2000"/>
                            </p:stCondLst>
                            <p:childTnLst>
                              <p:par>
                                <p:cTn id="113" presetID="22" presetClass="exit" presetSubtype="1" fill="hold" grpId="2" nodeType="afterEffect">
                                  <p:stCondLst>
                                    <p:cond delay="1000"/>
                                  </p:stCondLst>
                                  <p:childTnLst>
                                    <p:animEffect transition="out" filter="wipe(up)">
                                      <p:cBhvr>
                                        <p:cTn id="114" dur="1000"/>
                                        <p:tgtEl>
                                          <p:spTgt spid="279569"/>
                                        </p:tgtEl>
                                      </p:cBhvr>
                                    </p:animEffect>
                                    <p:set>
                                      <p:cBhvr>
                                        <p:cTn id="115" dur="1" fill="hold">
                                          <p:stCondLst>
                                            <p:cond delay="999"/>
                                          </p:stCondLst>
                                        </p:cTn>
                                        <p:tgtEl>
                                          <p:spTgt spid="279569"/>
                                        </p:tgtEl>
                                        <p:attrNameLst>
                                          <p:attrName>style.visibility</p:attrName>
                                        </p:attrNameLst>
                                      </p:cBhvr>
                                      <p:to>
                                        <p:strVal val="hidden"/>
                                      </p:to>
                                    </p:set>
                                  </p:childTnLst>
                                </p:cTn>
                              </p:par>
                            </p:childTnLst>
                          </p:cTn>
                        </p:par>
                        <p:par>
                          <p:cTn id="116" fill="hold">
                            <p:stCondLst>
                              <p:cond delay="4000"/>
                            </p:stCondLst>
                            <p:childTnLst>
                              <p:par>
                                <p:cTn id="117" presetID="1" presetClass="exit" presetSubtype="0" fill="hold" grpId="3" nodeType="afterEffect">
                                  <p:stCondLst>
                                    <p:cond delay="0"/>
                                  </p:stCondLst>
                                  <p:childTnLst>
                                    <p:set>
                                      <p:cBhvr>
                                        <p:cTn id="118" dur="1" fill="hold">
                                          <p:stCondLst>
                                            <p:cond delay="0"/>
                                          </p:stCondLst>
                                        </p:cTn>
                                        <p:tgtEl>
                                          <p:spTgt spid="279613"/>
                                        </p:tgtEl>
                                        <p:attrNameLst>
                                          <p:attrName>style.visibility</p:attrName>
                                        </p:attrNameLst>
                                      </p:cBhvr>
                                      <p:to>
                                        <p:strVal val="hidden"/>
                                      </p:to>
                                    </p:set>
                                  </p:childTnLst>
                                </p:cTn>
                              </p:par>
                            </p:childTnLst>
                          </p:cTn>
                        </p:par>
                        <p:par>
                          <p:cTn id="119" fill="hold">
                            <p:stCondLst>
                              <p:cond delay="4000"/>
                            </p:stCondLst>
                            <p:childTnLst>
                              <p:par>
                                <p:cTn id="120" presetID="1" presetClass="entr" presetSubtype="0" fill="hold" grpId="2" nodeType="afterEffect">
                                  <p:stCondLst>
                                    <p:cond delay="0"/>
                                  </p:stCondLst>
                                  <p:childTnLst>
                                    <p:set>
                                      <p:cBhvr>
                                        <p:cTn id="121" dur="1" fill="hold">
                                          <p:stCondLst>
                                            <p:cond delay="0"/>
                                          </p:stCondLst>
                                        </p:cTn>
                                        <p:tgtEl>
                                          <p:spTgt spid="279614"/>
                                        </p:tgtEl>
                                        <p:attrNameLst>
                                          <p:attrName>style.visibility</p:attrName>
                                        </p:attrNameLst>
                                      </p:cBhvr>
                                      <p:to>
                                        <p:strVal val="visible"/>
                                      </p:to>
                                    </p:set>
                                  </p:childTnLst>
                                </p:cTn>
                              </p:par>
                            </p:childTnLst>
                          </p:cTn>
                        </p:par>
                        <p:par>
                          <p:cTn id="122" fill="hold">
                            <p:stCondLst>
                              <p:cond delay="4000"/>
                            </p:stCondLst>
                            <p:childTnLst>
                              <p:par>
                                <p:cTn id="123" presetID="22" presetClass="exit" presetSubtype="1" fill="hold" grpId="0" nodeType="afterEffect">
                                  <p:stCondLst>
                                    <p:cond delay="0"/>
                                  </p:stCondLst>
                                  <p:childTnLst>
                                    <p:animEffect transition="out" filter="wipe(up)">
                                      <p:cBhvr>
                                        <p:cTn id="124" dur="1000"/>
                                        <p:tgtEl>
                                          <p:spTgt spid="279563"/>
                                        </p:tgtEl>
                                      </p:cBhvr>
                                    </p:animEffect>
                                    <p:set>
                                      <p:cBhvr>
                                        <p:cTn id="125" dur="1" fill="hold">
                                          <p:stCondLst>
                                            <p:cond delay="999"/>
                                          </p:stCondLst>
                                        </p:cTn>
                                        <p:tgtEl>
                                          <p:spTgt spid="279563"/>
                                        </p:tgtEl>
                                        <p:attrNameLst>
                                          <p:attrName>style.visibility</p:attrName>
                                        </p:attrNameLst>
                                      </p:cBhvr>
                                      <p:to>
                                        <p:strVal val="hidden"/>
                                      </p:to>
                                    </p:set>
                                  </p:childTnLst>
                                </p:cTn>
                              </p:par>
                            </p:childTnLst>
                          </p:cTn>
                        </p:par>
                        <p:par>
                          <p:cTn id="126" fill="hold">
                            <p:stCondLst>
                              <p:cond delay="5000"/>
                            </p:stCondLst>
                            <p:childTnLst>
                              <p:par>
                                <p:cTn id="127" presetID="1" presetClass="exit" presetSubtype="0" fill="hold" grpId="3" nodeType="afterEffect">
                                  <p:stCondLst>
                                    <p:cond delay="2000"/>
                                  </p:stCondLst>
                                  <p:childTnLst>
                                    <p:set>
                                      <p:cBhvr>
                                        <p:cTn id="128" dur="1" fill="hold">
                                          <p:stCondLst>
                                            <p:cond delay="0"/>
                                          </p:stCondLst>
                                        </p:cTn>
                                        <p:tgtEl>
                                          <p:spTgt spid="279614"/>
                                        </p:tgtEl>
                                        <p:attrNameLst>
                                          <p:attrName>style.visibility</p:attrName>
                                        </p:attrNameLst>
                                      </p:cBhvr>
                                      <p:to>
                                        <p:strVal val="hidden"/>
                                      </p:to>
                                    </p:set>
                                  </p:childTnLst>
                                </p:cTn>
                              </p:par>
                              <p:par>
                                <p:cTn id="129" presetID="22" presetClass="exit" presetSubtype="1" fill="hold" nodeType="withEffect">
                                  <p:stCondLst>
                                    <p:cond delay="0"/>
                                  </p:stCondLst>
                                  <p:childTnLst>
                                    <p:animEffect transition="out" filter="wipe(up)">
                                      <p:cBhvr>
                                        <p:cTn id="130" dur="1000"/>
                                        <p:tgtEl>
                                          <p:spTgt spid="3"/>
                                        </p:tgtEl>
                                      </p:cBhvr>
                                    </p:animEffect>
                                    <p:set>
                                      <p:cBhvr>
                                        <p:cTn id="131" dur="1" fill="hold">
                                          <p:stCondLst>
                                            <p:cond delay="999"/>
                                          </p:stCondLst>
                                        </p:cTn>
                                        <p:tgtEl>
                                          <p:spTgt spid="3"/>
                                        </p:tgtEl>
                                        <p:attrNameLst>
                                          <p:attrName>style.visibility</p:attrName>
                                        </p:attrNameLst>
                                      </p:cBhvr>
                                      <p:to>
                                        <p:strVal val="hidden"/>
                                      </p:to>
                                    </p:set>
                                  </p:childTnLst>
                                </p:cTn>
                              </p:par>
                            </p:childTnLst>
                          </p:cTn>
                        </p:par>
                        <p:par>
                          <p:cTn id="132" fill="hold">
                            <p:stCondLst>
                              <p:cond delay="7000"/>
                            </p:stCondLst>
                            <p:childTnLst>
                              <p:par>
                                <p:cTn id="133" presetID="1" presetClass="entr" presetSubtype="0" fill="hold" grpId="0" nodeType="afterEffect">
                                  <p:stCondLst>
                                    <p:cond delay="0"/>
                                  </p:stCondLst>
                                  <p:childTnLst>
                                    <p:set>
                                      <p:cBhvr>
                                        <p:cTn id="134" dur="1" fill="hold">
                                          <p:stCondLst>
                                            <p:cond delay="0"/>
                                          </p:stCondLst>
                                        </p:cTn>
                                        <p:tgtEl>
                                          <p:spTgt spid="279585"/>
                                        </p:tgtEl>
                                        <p:attrNameLst>
                                          <p:attrName>style.visibility</p:attrName>
                                        </p:attrNameLst>
                                      </p:cBhvr>
                                      <p:to>
                                        <p:strVal val="visible"/>
                                      </p:to>
                                    </p:set>
                                  </p:childTnLst>
                                </p:cTn>
                              </p:par>
                            </p:childTnLst>
                          </p:cTn>
                        </p:par>
                        <p:par>
                          <p:cTn id="135" fill="hold">
                            <p:stCondLst>
                              <p:cond delay="7000"/>
                            </p:stCondLst>
                            <p:childTnLst>
                              <p:par>
                                <p:cTn id="136" presetID="22" presetClass="exit" presetSubtype="4" fill="hold" grpId="0" nodeType="afterEffect">
                                  <p:stCondLst>
                                    <p:cond delay="0"/>
                                  </p:stCondLst>
                                  <p:childTnLst>
                                    <p:animEffect transition="out" filter="wipe(down)">
                                      <p:cBhvr>
                                        <p:cTn id="137" dur="500"/>
                                        <p:tgtEl>
                                          <p:spTgt spid="279577"/>
                                        </p:tgtEl>
                                      </p:cBhvr>
                                    </p:animEffect>
                                    <p:set>
                                      <p:cBhvr>
                                        <p:cTn id="138" dur="1" fill="hold">
                                          <p:stCondLst>
                                            <p:cond delay="499"/>
                                          </p:stCondLst>
                                        </p:cTn>
                                        <p:tgtEl>
                                          <p:spTgt spid="279577"/>
                                        </p:tgtEl>
                                        <p:attrNameLst>
                                          <p:attrName>style.visibility</p:attrName>
                                        </p:attrNameLst>
                                      </p:cBhvr>
                                      <p:to>
                                        <p:strVal val="hidden"/>
                                      </p:to>
                                    </p:set>
                                  </p:childTnLst>
                                </p:cTn>
                              </p:par>
                            </p:childTnLst>
                          </p:cTn>
                        </p:par>
                        <p:par>
                          <p:cTn id="139" fill="hold">
                            <p:stCondLst>
                              <p:cond delay="7500"/>
                            </p:stCondLst>
                            <p:childTnLst>
                              <p:par>
                                <p:cTn id="140" presetID="22" presetClass="exit" presetSubtype="4" fill="hold" grpId="0" nodeType="afterEffect">
                                  <p:stCondLst>
                                    <p:cond delay="0"/>
                                  </p:stCondLst>
                                  <p:childTnLst>
                                    <p:animEffect transition="out" filter="wipe(down)">
                                      <p:cBhvr>
                                        <p:cTn id="141" dur="500"/>
                                        <p:tgtEl>
                                          <p:spTgt spid="279567"/>
                                        </p:tgtEl>
                                      </p:cBhvr>
                                    </p:animEffect>
                                    <p:set>
                                      <p:cBhvr>
                                        <p:cTn id="142" dur="1" fill="hold">
                                          <p:stCondLst>
                                            <p:cond delay="499"/>
                                          </p:stCondLst>
                                        </p:cTn>
                                        <p:tgtEl>
                                          <p:spTgt spid="279567"/>
                                        </p:tgtEl>
                                        <p:attrNameLst>
                                          <p:attrName>style.visibility</p:attrName>
                                        </p:attrNameLst>
                                      </p:cBhvr>
                                      <p:to>
                                        <p:strVal val="hidden"/>
                                      </p:to>
                                    </p:set>
                                  </p:childTnLst>
                                </p:cTn>
                              </p:par>
                            </p:childTnLst>
                          </p:cTn>
                        </p:par>
                        <p:par>
                          <p:cTn id="143" fill="hold">
                            <p:stCondLst>
                              <p:cond delay="8000"/>
                            </p:stCondLst>
                            <p:childTnLst>
                              <p:par>
                                <p:cTn id="144" presetID="1" presetClass="entr" presetSubtype="0" fill="hold" grpId="0" nodeType="afterEffect">
                                  <p:stCondLst>
                                    <p:cond delay="0"/>
                                  </p:stCondLst>
                                  <p:childTnLst>
                                    <p:set>
                                      <p:cBhvr>
                                        <p:cTn id="145" dur="1" fill="hold">
                                          <p:stCondLst>
                                            <p:cond delay="0"/>
                                          </p:stCondLst>
                                        </p:cTn>
                                        <p:tgtEl>
                                          <p:spTgt spid="279584"/>
                                        </p:tgtEl>
                                        <p:attrNameLst>
                                          <p:attrName>style.visibility</p:attrName>
                                        </p:attrNameLst>
                                      </p:cBhvr>
                                      <p:to>
                                        <p:strVal val="visible"/>
                                      </p:to>
                                    </p:set>
                                  </p:childTnLst>
                                </p:cTn>
                              </p:par>
                            </p:childTnLst>
                          </p:cTn>
                        </p:par>
                        <p:par>
                          <p:cTn id="146" fill="hold">
                            <p:stCondLst>
                              <p:cond delay="8000"/>
                            </p:stCondLst>
                            <p:childTnLst>
                              <p:par>
                                <p:cTn id="147" presetID="22" presetClass="exit" presetSubtype="1" fill="hold" grpId="0" nodeType="afterEffect">
                                  <p:stCondLst>
                                    <p:cond delay="0"/>
                                  </p:stCondLst>
                                  <p:childTnLst>
                                    <p:animEffect transition="out" filter="wipe(up)">
                                      <p:cBhvr>
                                        <p:cTn id="148" dur="500"/>
                                        <p:tgtEl>
                                          <p:spTgt spid="279574"/>
                                        </p:tgtEl>
                                      </p:cBhvr>
                                    </p:animEffect>
                                    <p:set>
                                      <p:cBhvr>
                                        <p:cTn id="149" dur="1" fill="hold">
                                          <p:stCondLst>
                                            <p:cond delay="499"/>
                                          </p:stCondLst>
                                        </p:cTn>
                                        <p:tgtEl>
                                          <p:spTgt spid="279574"/>
                                        </p:tgtEl>
                                        <p:attrNameLst>
                                          <p:attrName>style.visibility</p:attrName>
                                        </p:attrNameLst>
                                      </p:cBhvr>
                                      <p:to>
                                        <p:strVal val="hidden"/>
                                      </p:to>
                                    </p:set>
                                  </p:childTnLst>
                                </p:cTn>
                              </p:par>
                            </p:childTnLst>
                          </p:cTn>
                        </p:par>
                        <p:par>
                          <p:cTn id="150" fill="hold">
                            <p:stCondLst>
                              <p:cond delay="8500"/>
                            </p:stCondLst>
                            <p:childTnLst>
                              <p:par>
                                <p:cTn id="151" presetID="22" presetClass="exit" presetSubtype="1" fill="hold" grpId="0" nodeType="afterEffect">
                                  <p:stCondLst>
                                    <p:cond delay="0"/>
                                  </p:stCondLst>
                                  <p:childTnLst>
                                    <p:animEffect transition="out" filter="wipe(up)">
                                      <p:cBhvr>
                                        <p:cTn id="152" dur="500"/>
                                        <p:tgtEl>
                                          <p:spTgt spid="279568"/>
                                        </p:tgtEl>
                                      </p:cBhvr>
                                    </p:animEffect>
                                    <p:set>
                                      <p:cBhvr>
                                        <p:cTn id="153" dur="1" fill="hold">
                                          <p:stCondLst>
                                            <p:cond delay="499"/>
                                          </p:stCondLst>
                                        </p:cTn>
                                        <p:tgtEl>
                                          <p:spTgt spid="279568"/>
                                        </p:tgtEl>
                                        <p:attrNameLst>
                                          <p:attrName>style.visibility</p:attrName>
                                        </p:attrNameLst>
                                      </p:cBhvr>
                                      <p:to>
                                        <p:strVal val="hidden"/>
                                      </p:to>
                                    </p:set>
                                  </p:childTnLst>
                                </p:cTn>
                              </p:par>
                            </p:childTnLst>
                          </p:cTn>
                        </p:par>
                        <p:par>
                          <p:cTn id="154" fill="hold">
                            <p:stCondLst>
                              <p:cond delay="9000"/>
                            </p:stCondLst>
                            <p:childTnLst>
                              <p:par>
                                <p:cTn id="155" presetID="1" presetClass="entr" presetSubtype="0" fill="hold" grpId="0" nodeType="afterEffect">
                                  <p:stCondLst>
                                    <p:cond delay="0"/>
                                  </p:stCondLst>
                                  <p:childTnLst>
                                    <p:set>
                                      <p:cBhvr>
                                        <p:cTn id="156" dur="1" fill="hold">
                                          <p:stCondLst>
                                            <p:cond delay="0"/>
                                          </p:stCondLst>
                                        </p:cTn>
                                        <p:tgtEl>
                                          <p:spTgt spid="279586"/>
                                        </p:tgtEl>
                                        <p:attrNameLst>
                                          <p:attrName>style.visibility</p:attrName>
                                        </p:attrNameLst>
                                      </p:cBhvr>
                                      <p:to>
                                        <p:strVal val="visible"/>
                                      </p:to>
                                    </p:set>
                                  </p:childTnLst>
                                </p:cTn>
                              </p:par>
                            </p:childTnLst>
                          </p:cTn>
                        </p:par>
                        <p:par>
                          <p:cTn id="157" fill="hold">
                            <p:stCondLst>
                              <p:cond delay="9000"/>
                            </p:stCondLst>
                            <p:childTnLst>
                              <p:par>
                                <p:cTn id="158" presetID="22" presetClass="exit" presetSubtype="1" fill="hold" grpId="0" nodeType="afterEffect">
                                  <p:stCondLst>
                                    <p:cond delay="0"/>
                                  </p:stCondLst>
                                  <p:childTnLst>
                                    <p:animEffect transition="out" filter="wipe(up)">
                                      <p:cBhvr>
                                        <p:cTn id="159" dur="500"/>
                                        <p:tgtEl>
                                          <p:spTgt spid="279576"/>
                                        </p:tgtEl>
                                      </p:cBhvr>
                                    </p:animEffect>
                                    <p:set>
                                      <p:cBhvr>
                                        <p:cTn id="160" dur="1" fill="hold">
                                          <p:stCondLst>
                                            <p:cond delay="499"/>
                                          </p:stCondLst>
                                        </p:cTn>
                                        <p:tgtEl>
                                          <p:spTgt spid="279576"/>
                                        </p:tgtEl>
                                        <p:attrNameLst>
                                          <p:attrName>style.visibility</p:attrName>
                                        </p:attrNameLst>
                                      </p:cBhvr>
                                      <p:to>
                                        <p:strVal val="hidden"/>
                                      </p:to>
                                    </p:set>
                                  </p:childTnLst>
                                </p:cTn>
                              </p:par>
                            </p:childTnLst>
                          </p:cTn>
                        </p:par>
                        <p:par>
                          <p:cTn id="161" fill="hold">
                            <p:stCondLst>
                              <p:cond delay="9500"/>
                            </p:stCondLst>
                            <p:childTnLst>
                              <p:par>
                                <p:cTn id="162" presetID="22" presetClass="exit" presetSubtype="4" fill="hold" grpId="0" nodeType="afterEffect">
                                  <p:stCondLst>
                                    <p:cond delay="0"/>
                                  </p:stCondLst>
                                  <p:childTnLst>
                                    <p:animEffect transition="out" filter="wipe(down)">
                                      <p:cBhvr>
                                        <p:cTn id="163" dur="500"/>
                                        <p:tgtEl>
                                          <p:spTgt spid="279565"/>
                                        </p:tgtEl>
                                      </p:cBhvr>
                                    </p:animEffect>
                                    <p:set>
                                      <p:cBhvr>
                                        <p:cTn id="164" dur="1" fill="hold">
                                          <p:stCondLst>
                                            <p:cond delay="499"/>
                                          </p:stCondLst>
                                        </p:cTn>
                                        <p:tgtEl>
                                          <p:spTgt spid="279565"/>
                                        </p:tgtEl>
                                        <p:attrNameLst>
                                          <p:attrName>style.visibility</p:attrName>
                                        </p:attrNameLst>
                                      </p:cBhvr>
                                      <p:to>
                                        <p:strVal val="hidden"/>
                                      </p:to>
                                    </p:set>
                                  </p:childTnLst>
                                </p:cTn>
                              </p:par>
                            </p:childTnLst>
                          </p:cTn>
                        </p:par>
                        <p:par>
                          <p:cTn id="165" fill="hold">
                            <p:stCondLst>
                              <p:cond delay="10000"/>
                            </p:stCondLst>
                            <p:childTnLst>
                              <p:par>
                                <p:cTn id="166" presetID="1" presetClass="entr" presetSubtype="0" fill="hold" grpId="0" nodeType="afterEffect">
                                  <p:stCondLst>
                                    <p:cond delay="0"/>
                                  </p:stCondLst>
                                  <p:childTnLst>
                                    <p:set>
                                      <p:cBhvr>
                                        <p:cTn id="167" dur="1" fill="hold">
                                          <p:stCondLst>
                                            <p:cond delay="0"/>
                                          </p:stCondLst>
                                        </p:cTn>
                                        <p:tgtEl>
                                          <p:spTgt spid="279583"/>
                                        </p:tgtEl>
                                        <p:attrNameLst>
                                          <p:attrName>style.visibility</p:attrName>
                                        </p:attrNameLst>
                                      </p:cBhvr>
                                      <p:to>
                                        <p:strVal val="visible"/>
                                      </p:to>
                                    </p:set>
                                  </p:childTnLst>
                                </p:cTn>
                              </p:par>
                            </p:childTnLst>
                          </p:cTn>
                        </p:par>
                        <p:par>
                          <p:cTn id="168" fill="hold">
                            <p:stCondLst>
                              <p:cond delay="10000"/>
                            </p:stCondLst>
                            <p:childTnLst>
                              <p:par>
                                <p:cTn id="169" presetID="22" presetClass="exit" presetSubtype="1" fill="hold" grpId="0" nodeType="afterEffect">
                                  <p:stCondLst>
                                    <p:cond delay="0"/>
                                  </p:stCondLst>
                                  <p:childTnLst>
                                    <p:animEffect transition="out" filter="wipe(up)">
                                      <p:cBhvr>
                                        <p:cTn id="170" dur="500"/>
                                        <p:tgtEl>
                                          <p:spTgt spid="279571"/>
                                        </p:tgtEl>
                                      </p:cBhvr>
                                    </p:animEffect>
                                    <p:set>
                                      <p:cBhvr>
                                        <p:cTn id="171" dur="1" fill="hold">
                                          <p:stCondLst>
                                            <p:cond delay="499"/>
                                          </p:stCondLst>
                                        </p:cTn>
                                        <p:tgtEl>
                                          <p:spTgt spid="279571"/>
                                        </p:tgtEl>
                                        <p:attrNameLst>
                                          <p:attrName>style.visibility</p:attrName>
                                        </p:attrNameLst>
                                      </p:cBhvr>
                                      <p:to>
                                        <p:strVal val="hidden"/>
                                      </p:to>
                                    </p:set>
                                  </p:childTnLst>
                                </p:cTn>
                              </p:par>
                            </p:childTnLst>
                          </p:cTn>
                        </p:par>
                        <p:par>
                          <p:cTn id="172" fill="hold">
                            <p:stCondLst>
                              <p:cond delay="10500"/>
                            </p:stCondLst>
                            <p:childTnLst>
                              <p:par>
                                <p:cTn id="173" presetID="22" presetClass="exit" presetSubtype="1" fill="hold" grpId="0" nodeType="afterEffect">
                                  <p:stCondLst>
                                    <p:cond delay="0"/>
                                  </p:stCondLst>
                                  <p:childTnLst>
                                    <p:animEffect transition="out" filter="wipe(up)">
                                      <p:cBhvr>
                                        <p:cTn id="174" dur="500"/>
                                        <p:tgtEl>
                                          <p:spTgt spid="279564"/>
                                        </p:tgtEl>
                                      </p:cBhvr>
                                    </p:animEffect>
                                    <p:set>
                                      <p:cBhvr>
                                        <p:cTn id="175" dur="1" fill="hold">
                                          <p:stCondLst>
                                            <p:cond delay="499"/>
                                          </p:stCondLst>
                                        </p:cTn>
                                        <p:tgtEl>
                                          <p:spTgt spid="279564"/>
                                        </p:tgtEl>
                                        <p:attrNameLst>
                                          <p:attrName>style.visibility</p:attrName>
                                        </p:attrNameLst>
                                      </p:cBhvr>
                                      <p:to>
                                        <p:strVal val="hidden"/>
                                      </p:to>
                                    </p:set>
                                  </p:childTnLst>
                                </p:cTn>
                              </p:par>
                            </p:childTnLst>
                          </p:cTn>
                        </p:par>
                        <p:par>
                          <p:cTn id="176" fill="hold">
                            <p:stCondLst>
                              <p:cond delay="11000"/>
                            </p:stCondLst>
                            <p:childTnLst>
                              <p:par>
                                <p:cTn id="177" presetID="1" presetClass="entr" presetSubtype="0" fill="hold" grpId="0" nodeType="afterEffect">
                                  <p:stCondLst>
                                    <p:cond delay="0"/>
                                  </p:stCondLst>
                                  <p:childTnLst>
                                    <p:set>
                                      <p:cBhvr>
                                        <p:cTn id="178" dur="1" fill="hold">
                                          <p:stCondLst>
                                            <p:cond delay="0"/>
                                          </p:stCondLst>
                                        </p:cTn>
                                        <p:tgtEl>
                                          <p:spTgt spid="279587"/>
                                        </p:tgtEl>
                                        <p:attrNameLst>
                                          <p:attrName>style.visibility</p:attrName>
                                        </p:attrNameLst>
                                      </p:cBhvr>
                                      <p:to>
                                        <p:strVal val="visible"/>
                                      </p:to>
                                    </p:set>
                                  </p:childTnLst>
                                </p:cTn>
                              </p:par>
                            </p:childTnLst>
                          </p:cTn>
                        </p:par>
                        <p:par>
                          <p:cTn id="179" fill="hold">
                            <p:stCondLst>
                              <p:cond delay="11000"/>
                            </p:stCondLst>
                            <p:childTnLst>
                              <p:par>
                                <p:cTn id="180" presetID="22" presetClass="exit" presetSubtype="1" fill="hold" grpId="0" nodeType="afterEffect">
                                  <p:stCondLst>
                                    <p:cond delay="0"/>
                                  </p:stCondLst>
                                  <p:childTnLst>
                                    <p:animEffect transition="out" filter="wipe(up)">
                                      <p:cBhvr>
                                        <p:cTn id="181" dur="500"/>
                                        <p:tgtEl>
                                          <p:spTgt spid="279575"/>
                                        </p:tgtEl>
                                      </p:cBhvr>
                                    </p:animEffect>
                                    <p:set>
                                      <p:cBhvr>
                                        <p:cTn id="182" dur="1" fill="hold">
                                          <p:stCondLst>
                                            <p:cond delay="499"/>
                                          </p:stCondLst>
                                        </p:cTn>
                                        <p:tgtEl>
                                          <p:spTgt spid="27957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9561" grpId="0" animBg="1"/>
      <p:bldP spid="279562" grpId="0" animBg="1"/>
      <p:bldP spid="279563" grpId="0" animBg="1"/>
      <p:bldP spid="279564" grpId="0" animBg="1"/>
      <p:bldP spid="279565" grpId="0" animBg="1"/>
      <p:bldP spid="279566" grpId="0" animBg="1"/>
      <p:bldP spid="279567" grpId="0" animBg="1"/>
      <p:bldP spid="279568" grpId="0" animBg="1"/>
      <p:bldP spid="279569" grpId="0" animBg="1"/>
      <p:bldP spid="279569" grpId="1" animBg="1"/>
      <p:bldP spid="279569" grpId="2" animBg="1"/>
      <p:bldP spid="279570" grpId="0" animBg="1"/>
      <p:bldP spid="279570" grpId="1" animBg="1"/>
      <p:bldP spid="279570" grpId="2" animBg="1"/>
      <p:bldP spid="279571" grpId="0" animBg="1"/>
      <p:bldP spid="279572" grpId="0" animBg="1"/>
      <p:bldP spid="279573" grpId="0" animBg="1"/>
      <p:bldP spid="279574" grpId="0" animBg="1"/>
      <p:bldP spid="279575" grpId="0" animBg="1"/>
      <p:bldP spid="279576" grpId="0" animBg="1"/>
      <p:bldP spid="279577" grpId="0" animBg="1"/>
      <p:bldP spid="279578" grpId="0" animBg="1"/>
      <p:bldP spid="279579" grpId="0"/>
      <p:bldP spid="279580" grpId="0"/>
      <p:bldP spid="279581" grpId="0"/>
      <p:bldP spid="279582" grpId="0"/>
      <p:bldP spid="279583" grpId="0"/>
      <p:bldP spid="279584" grpId="0"/>
      <p:bldP spid="279585" grpId="0"/>
      <p:bldP spid="279586" grpId="0"/>
      <p:bldP spid="279587" grpId="0"/>
      <p:bldP spid="279588" grpId="0" animBg="1"/>
      <p:bldP spid="279588" grpId="1" animBg="1"/>
      <p:bldP spid="279589" grpId="0" animBg="1"/>
      <p:bldP spid="279589" grpId="1" animBg="1"/>
      <p:bldP spid="279591" grpId="0" animBg="1"/>
      <p:bldP spid="279591" grpId="1" animBg="1"/>
      <p:bldP spid="279592" grpId="0" animBg="1"/>
      <p:bldP spid="279592" grpId="1" animBg="1"/>
      <p:bldP spid="279612" grpId="0" animBg="1"/>
      <p:bldP spid="279612" grpId="1" animBg="1"/>
      <p:bldP spid="279613" grpId="0" animBg="1"/>
      <p:bldP spid="279613" grpId="1" animBg="1"/>
      <p:bldP spid="279613" grpId="2" animBg="1"/>
      <p:bldP spid="279613" grpId="3" animBg="1"/>
      <p:bldP spid="279614" grpId="0" animBg="1"/>
      <p:bldP spid="279614" grpId="1" animBg="1"/>
      <p:bldP spid="279614" grpId="2" animBg="1"/>
      <p:bldP spid="279614" grpId="3"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1000125" y="274638"/>
            <a:ext cx="7215188" cy="1143000"/>
          </a:xfrm>
        </p:spPr>
        <p:txBody>
          <a:bodyPr/>
          <a:lstStyle/>
          <a:p>
            <a:pPr eaLnBrk="1" hangingPunct="1"/>
            <a:r>
              <a:rPr lang="zh-CN" altLang="en-US" sz="3600" smtClean="0"/>
              <a:t>中序遍历二叉树的非递归算法 </a:t>
            </a:r>
          </a:p>
        </p:txBody>
      </p:sp>
      <p:sp>
        <p:nvSpPr>
          <p:cNvPr id="73731" name="Rectangle 3"/>
          <p:cNvSpPr>
            <a:spLocks noGrp="1" noChangeArrowheads="1"/>
          </p:cNvSpPr>
          <p:nvPr>
            <p:ph idx="1"/>
          </p:nvPr>
        </p:nvSpPr>
        <p:spPr>
          <a:xfrm>
            <a:off x="1000125" y="1600200"/>
            <a:ext cx="7215188" cy="4525963"/>
          </a:xfrm>
        </p:spPr>
        <p:txBody>
          <a:bodyPr/>
          <a:lstStyle/>
          <a:p>
            <a:pPr eaLnBrk="1" hangingPunct="1">
              <a:buFont typeface="Wingdings" pitchFamily="2" charset="2"/>
              <a:buNone/>
            </a:pPr>
            <a:r>
              <a:rPr lang="en-US" altLang="zh-CN" dirty="0" err="1" smtClean="0"/>
              <a:t>InOrderS</a:t>
            </a:r>
            <a:r>
              <a:rPr lang="en-US" altLang="zh-CN" dirty="0" smtClean="0"/>
              <a:t>(Tree T)</a:t>
            </a:r>
          </a:p>
          <a:p>
            <a:pPr eaLnBrk="1" hangingPunct="1">
              <a:buFont typeface="Wingdings" pitchFamily="2" charset="2"/>
              <a:buNone/>
            </a:pPr>
            <a:r>
              <a:rPr lang="en-US" altLang="zh-CN" dirty="0" smtClean="0"/>
              <a:t>{	</a:t>
            </a:r>
            <a:r>
              <a:rPr lang="en-US" altLang="zh-CN" dirty="0" err="1" smtClean="0"/>
              <a:t>StackInit</a:t>
            </a:r>
            <a:r>
              <a:rPr lang="en-US" altLang="zh-CN" dirty="0" smtClean="0"/>
              <a:t>(S)</a:t>
            </a:r>
            <a:r>
              <a:rPr lang="zh-CN" altLang="en-US" dirty="0" smtClean="0"/>
              <a:t>；</a:t>
            </a:r>
          </a:p>
          <a:p>
            <a:pPr eaLnBrk="1" hangingPunct="1">
              <a:buFont typeface="Wingdings" pitchFamily="2" charset="2"/>
              <a:buNone/>
            </a:pPr>
            <a:r>
              <a:rPr lang="zh-CN" altLang="en-US" dirty="0" smtClean="0"/>
              <a:t>	</a:t>
            </a:r>
            <a:r>
              <a:rPr lang="en-US" altLang="zh-CN" dirty="0" smtClean="0"/>
              <a:t>p=T-&gt;</a:t>
            </a:r>
            <a:r>
              <a:rPr lang="en-US" altLang="zh-CN" dirty="0" err="1" smtClean="0"/>
              <a:t>lc</a:t>
            </a:r>
            <a:r>
              <a:rPr lang="zh-CN" altLang="en-US" dirty="0" smtClean="0"/>
              <a:t>；</a:t>
            </a:r>
          </a:p>
          <a:p>
            <a:pPr eaLnBrk="1" hangingPunct="1">
              <a:buFont typeface="Wingdings" pitchFamily="2" charset="2"/>
              <a:buNone/>
            </a:pPr>
            <a:r>
              <a:rPr lang="zh-CN" altLang="en-US" dirty="0" smtClean="0"/>
              <a:t>	</a:t>
            </a:r>
            <a:r>
              <a:rPr lang="en-US" altLang="zh-CN" dirty="0" smtClean="0">
                <a:solidFill>
                  <a:srgbClr val="FF0000"/>
                </a:solidFill>
              </a:rPr>
              <a:t>while(p)</a:t>
            </a:r>
          </a:p>
          <a:p>
            <a:pPr eaLnBrk="1" hangingPunct="1">
              <a:buFont typeface="Wingdings" pitchFamily="2" charset="2"/>
              <a:buNone/>
            </a:pPr>
            <a:r>
              <a:rPr lang="en-US" altLang="zh-CN" dirty="0" smtClean="0">
                <a:solidFill>
                  <a:srgbClr val="FF0000"/>
                </a:solidFill>
              </a:rPr>
              <a:t>	{</a:t>
            </a:r>
            <a:r>
              <a:rPr lang="zh-CN" altLang="en-US" dirty="0" smtClean="0">
                <a:solidFill>
                  <a:srgbClr val="FF0000"/>
                </a:solidFill>
              </a:rPr>
              <a:t>  </a:t>
            </a:r>
            <a:r>
              <a:rPr lang="en-US" altLang="zh-CN" dirty="0" smtClean="0">
                <a:solidFill>
                  <a:srgbClr val="FF0000"/>
                </a:solidFill>
              </a:rPr>
              <a:t>……</a:t>
            </a:r>
            <a:r>
              <a:rPr lang="en-US" altLang="zh-CN" dirty="0" smtClean="0">
                <a:solidFill>
                  <a:srgbClr val="0000FF"/>
                </a:solidFill>
              </a:rPr>
              <a:t>( </a:t>
            </a:r>
            <a:r>
              <a:rPr lang="zh-CN" altLang="en-US" dirty="0" smtClean="0">
                <a:solidFill>
                  <a:srgbClr val="0000FF"/>
                </a:solidFill>
              </a:rPr>
              <a:t>访问当前结点</a:t>
            </a:r>
            <a:r>
              <a:rPr lang="en-US" altLang="zh-CN" dirty="0" smtClean="0">
                <a:solidFill>
                  <a:srgbClr val="0000FF"/>
                </a:solidFill>
              </a:rPr>
              <a:t>p )</a:t>
            </a:r>
            <a:r>
              <a:rPr lang="zh-CN" altLang="en-US" dirty="0" smtClean="0">
                <a:solidFill>
                  <a:srgbClr val="0000FF"/>
                </a:solidFill>
              </a:rPr>
              <a:t>  </a:t>
            </a:r>
            <a:r>
              <a:rPr lang="en-US" altLang="zh-CN" dirty="0" smtClean="0">
                <a:solidFill>
                  <a:srgbClr val="FF0000"/>
                </a:solidFill>
              </a:rPr>
              <a:t>}</a:t>
            </a:r>
          </a:p>
          <a:p>
            <a:pPr eaLnBrk="1" hangingPunct="1">
              <a:buFont typeface="Wingdings" pitchFamily="2" charset="2"/>
              <a:buNone/>
            </a:pPr>
            <a:r>
              <a:rPr lang="en-US" altLang="zh-CN" dirty="0" smtClean="0"/>
              <a:t>} </a:t>
            </a:r>
            <a:r>
              <a:rPr lang="en-US" altLang="zh-CN" b="0" dirty="0" smtClean="0">
                <a:solidFill>
                  <a:srgbClr val="006600"/>
                </a:solidFill>
              </a:rPr>
              <a:t>// </a:t>
            </a:r>
            <a:r>
              <a:rPr lang="en-US" altLang="zh-CN" b="0" dirty="0" err="1" smtClean="0">
                <a:solidFill>
                  <a:srgbClr val="006600"/>
                </a:solidFill>
              </a:rPr>
              <a:t>InOrderS</a:t>
            </a:r>
            <a:endParaRPr lang="en-US" altLang="zh-CN" b="0" dirty="0" smtClean="0">
              <a:solidFill>
                <a:srgbClr val="006600"/>
              </a:solidFill>
            </a:endParaRPr>
          </a:p>
        </p:txBody>
      </p:sp>
      <p:sp>
        <p:nvSpPr>
          <p:cNvPr id="73732" name="灯片编号占位符 6"/>
          <p:cNvSpPr>
            <a:spLocks noGrp="1"/>
          </p:cNvSpPr>
          <p:nvPr>
            <p:ph type="sldNum" sz="quarter" idx="10"/>
          </p:nvPr>
        </p:nvSpPr>
        <p:spPr>
          <a:noFill/>
        </p:spPr>
        <p:txBody>
          <a:bodyPr/>
          <a:lstStyle/>
          <a:p>
            <a:fld id="{AA91F748-D86E-4281-A687-3E86CD3380B8}" type="slidenum">
              <a:rPr lang="zh-CN" altLang="en-US" smtClean="0"/>
              <a:pPr/>
              <a:t>76</a:t>
            </a:fld>
            <a:endParaRPr lang="en-US" altLang="zh-CN" smtClean="0"/>
          </a:p>
        </p:txBody>
      </p:sp>
    </p:spTree>
  </p:cSld>
  <p:clrMapOvr>
    <a:masterClrMapping/>
  </p:clrMapOvr>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1000125" y="274638"/>
            <a:ext cx="7215188" cy="1143000"/>
          </a:xfrm>
        </p:spPr>
        <p:txBody>
          <a:bodyPr/>
          <a:lstStyle/>
          <a:p>
            <a:pPr eaLnBrk="1" hangingPunct="1"/>
            <a:r>
              <a:rPr lang="zh-CN" altLang="en-US" sz="3600" dirty="0" smtClean="0"/>
              <a:t>中序遍历二叉树的非递归算法 </a:t>
            </a:r>
          </a:p>
        </p:txBody>
      </p:sp>
      <p:sp>
        <p:nvSpPr>
          <p:cNvPr id="74755" name="Rectangle 3"/>
          <p:cNvSpPr>
            <a:spLocks noGrp="1" noChangeArrowheads="1"/>
          </p:cNvSpPr>
          <p:nvPr>
            <p:ph idx="1"/>
          </p:nvPr>
        </p:nvSpPr>
        <p:spPr>
          <a:xfrm>
            <a:off x="1000125" y="1600200"/>
            <a:ext cx="7215188" cy="4525963"/>
          </a:xfrm>
        </p:spPr>
        <p:txBody>
          <a:bodyPr/>
          <a:lstStyle/>
          <a:p>
            <a:pPr eaLnBrk="1" hangingPunct="1">
              <a:buFont typeface="Wingdings" pitchFamily="2" charset="2"/>
              <a:buNone/>
            </a:pPr>
            <a:r>
              <a:rPr lang="en-US" altLang="zh-CN" dirty="0" smtClean="0"/>
              <a:t>	</a:t>
            </a:r>
            <a:r>
              <a:rPr lang="en-US" altLang="zh-CN" dirty="0" smtClean="0">
                <a:solidFill>
                  <a:srgbClr val="0000FF"/>
                </a:solidFill>
              </a:rPr>
              <a:t>while(p-&gt;</a:t>
            </a:r>
            <a:r>
              <a:rPr lang="en-US" altLang="zh-CN" dirty="0" err="1" smtClean="0">
                <a:solidFill>
                  <a:srgbClr val="0000FF"/>
                </a:solidFill>
              </a:rPr>
              <a:t>lc</a:t>
            </a:r>
            <a:r>
              <a:rPr lang="en-US" altLang="zh-CN" dirty="0" smtClean="0">
                <a:solidFill>
                  <a:srgbClr val="0000FF"/>
                </a:solidFill>
              </a:rPr>
              <a:t>)</a:t>
            </a:r>
          </a:p>
          <a:p>
            <a:pPr eaLnBrk="1" hangingPunct="1">
              <a:buFont typeface="Wingdings" pitchFamily="2" charset="2"/>
              <a:buNone/>
            </a:pPr>
            <a:r>
              <a:rPr lang="en-US" altLang="zh-CN" dirty="0" smtClean="0">
                <a:solidFill>
                  <a:srgbClr val="0000FF"/>
                </a:solidFill>
              </a:rPr>
              <a:t>	{ Push(S, p); p=p-&gt;</a:t>
            </a:r>
            <a:r>
              <a:rPr lang="en-US" altLang="zh-CN" dirty="0" err="1" smtClean="0">
                <a:solidFill>
                  <a:srgbClr val="0000FF"/>
                </a:solidFill>
              </a:rPr>
              <a:t>lc</a:t>
            </a:r>
            <a:r>
              <a:rPr lang="en-US" altLang="zh-CN" dirty="0" smtClean="0">
                <a:solidFill>
                  <a:srgbClr val="0000FF"/>
                </a:solidFill>
              </a:rPr>
              <a:t>; }</a:t>
            </a:r>
          </a:p>
          <a:p>
            <a:pPr eaLnBrk="1" hangingPunct="1">
              <a:buFont typeface="Wingdings" pitchFamily="2" charset="2"/>
              <a:buNone/>
            </a:pPr>
            <a:r>
              <a:rPr lang="en-US" altLang="zh-CN" dirty="0" smtClean="0"/>
              <a:t>	</a:t>
            </a:r>
            <a:r>
              <a:rPr lang="en-US" altLang="zh-CN" dirty="0" smtClean="0">
                <a:solidFill>
                  <a:srgbClr val="006600"/>
                </a:solidFill>
              </a:rPr>
              <a:t>Visit(p)</a:t>
            </a:r>
            <a:r>
              <a:rPr lang="zh-CN" altLang="en-US" dirty="0" smtClean="0">
                <a:solidFill>
                  <a:srgbClr val="006600"/>
                </a:solidFill>
              </a:rPr>
              <a:t>；</a:t>
            </a:r>
          </a:p>
          <a:p>
            <a:pPr eaLnBrk="1" hangingPunct="1">
              <a:buFont typeface="Wingdings" pitchFamily="2" charset="2"/>
              <a:buNone/>
            </a:pPr>
            <a:r>
              <a:rPr lang="zh-CN" altLang="en-US" dirty="0" smtClean="0"/>
              <a:t>	</a:t>
            </a:r>
            <a:r>
              <a:rPr lang="en-US" altLang="zh-CN" dirty="0" smtClean="0">
                <a:solidFill>
                  <a:srgbClr val="CC0000"/>
                </a:solidFill>
              </a:rPr>
              <a:t>while(!p-&gt;</a:t>
            </a:r>
            <a:r>
              <a:rPr lang="en-US" altLang="zh-CN" dirty="0" err="1" smtClean="0">
                <a:solidFill>
                  <a:srgbClr val="CC0000"/>
                </a:solidFill>
              </a:rPr>
              <a:t>rc</a:t>
            </a:r>
            <a:r>
              <a:rPr lang="en-US" altLang="zh-CN" dirty="0" smtClean="0">
                <a:solidFill>
                  <a:srgbClr val="CC0000"/>
                </a:solidFill>
              </a:rPr>
              <a:t>)</a:t>
            </a:r>
          </a:p>
          <a:p>
            <a:pPr eaLnBrk="1" hangingPunct="1">
              <a:buFont typeface="Wingdings" pitchFamily="2" charset="2"/>
              <a:buNone/>
            </a:pPr>
            <a:r>
              <a:rPr lang="en-US" altLang="zh-CN" dirty="0" smtClean="0">
                <a:solidFill>
                  <a:srgbClr val="CC0000"/>
                </a:solidFill>
              </a:rPr>
              <a:t>	{  Pop(S, p); Visit(p); }</a:t>
            </a:r>
          </a:p>
          <a:p>
            <a:pPr eaLnBrk="1" hangingPunct="1">
              <a:buFont typeface="Wingdings" pitchFamily="2" charset="2"/>
              <a:buNone/>
            </a:pPr>
            <a:r>
              <a:rPr lang="en-US" altLang="zh-CN" dirty="0" smtClean="0"/>
              <a:t>	if (p-&gt;</a:t>
            </a:r>
            <a:r>
              <a:rPr lang="en-US" altLang="zh-CN" dirty="0" err="1" smtClean="0"/>
              <a:t>rc</a:t>
            </a:r>
            <a:r>
              <a:rPr lang="en-US" altLang="zh-CN" dirty="0" smtClean="0"/>
              <a:t>) p=p-&gt;</a:t>
            </a:r>
            <a:r>
              <a:rPr lang="en-US" altLang="zh-CN" dirty="0" err="1" smtClean="0"/>
              <a:t>rc</a:t>
            </a:r>
            <a:r>
              <a:rPr lang="en-US" altLang="zh-CN" dirty="0" smtClean="0"/>
              <a:t>;</a:t>
            </a:r>
            <a:endParaRPr lang="zh-CN" altLang="en-US" dirty="0" smtClean="0"/>
          </a:p>
          <a:p>
            <a:pPr algn="r" eaLnBrk="1" hangingPunct="1">
              <a:spcBef>
                <a:spcPts val="1200"/>
              </a:spcBef>
              <a:buFont typeface="Wingdings" pitchFamily="2" charset="2"/>
              <a:buNone/>
            </a:pPr>
            <a:r>
              <a:rPr lang="en-US" altLang="zh-CN" sz="1400" b="0" dirty="0" smtClean="0">
                <a:solidFill>
                  <a:srgbClr val="006600"/>
                </a:solidFill>
              </a:rPr>
              <a:t>[</a:t>
            </a:r>
            <a:r>
              <a:rPr lang="en-US" altLang="zh-CN" sz="1400" b="0" dirty="0" err="1" smtClean="0">
                <a:solidFill>
                  <a:srgbClr val="006600"/>
                </a:solidFill>
              </a:rPr>
              <a:t>InOrderS</a:t>
            </a:r>
            <a:r>
              <a:rPr lang="zh-CN" altLang="en-US" sz="1400" b="0" dirty="0" smtClean="0">
                <a:solidFill>
                  <a:srgbClr val="006600"/>
                </a:solidFill>
                <a:ea typeface="宋体" pitchFamily="2" charset="-122"/>
              </a:rPr>
              <a:t>算法结束</a:t>
            </a:r>
            <a:r>
              <a:rPr lang="en-US" altLang="zh-CN" sz="1400" b="0" dirty="0" smtClean="0">
                <a:solidFill>
                  <a:srgbClr val="006600"/>
                </a:solidFill>
              </a:rPr>
              <a:t>]</a:t>
            </a:r>
          </a:p>
        </p:txBody>
      </p:sp>
      <p:sp>
        <p:nvSpPr>
          <p:cNvPr id="74756" name="灯片编号占位符 6"/>
          <p:cNvSpPr>
            <a:spLocks noGrp="1"/>
          </p:cNvSpPr>
          <p:nvPr>
            <p:ph type="sldNum" sz="quarter" idx="10"/>
          </p:nvPr>
        </p:nvSpPr>
        <p:spPr>
          <a:noFill/>
        </p:spPr>
        <p:txBody>
          <a:bodyPr/>
          <a:lstStyle/>
          <a:p>
            <a:fld id="{7A18891D-19D6-4D74-AD7A-1C382BA02F14}" type="slidenum">
              <a:rPr lang="zh-CN" altLang="en-US" smtClean="0"/>
              <a:pPr/>
              <a:t>77</a:t>
            </a:fld>
            <a:endParaRPr lang="en-US" altLang="zh-CN" smtClean="0"/>
          </a:p>
        </p:txBody>
      </p:sp>
    </p:spTree>
  </p:cSld>
  <p:clrMapOvr>
    <a:masterClrMapping/>
  </p:clrMapOvr>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1" name="Rectangle 3"/>
          <p:cNvSpPr>
            <a:spLocks noGrp="1" noChangeArrowheads="1"/>
          </p:cNvSpPr>
          <p:nvPr>
            <p:ph idx="1"/>
          </p:nvPr>
        </p:nvSpPr>
        <p:spPr>
          <a:xfrm>
            <a:off x="1000125" y="1600200"/>
            <a:ext cx="7215188" cy="4525963"/>
          </a:xfrm>
        </p:spPr>
        <p:txBody>
          <a:bodyPr/>
          <a:lstStyle/>
          <a:p>
            <a:pPr eaLnBrk="1" hangingPunct="1">
              <a:lnSpc>
                <a:spcPct val="100000"/>
              </a:lnSpc>
              <a:buFont typeface="Wingdings" pitchFamily="2" charset="2"/>
              <a:buNone/>
            </a:pPr>
            <a:r>
              <a:rPr lang="en-US" altLang="zh-CN" dirty="0" err="1" smtClean="0"/>
              <a:t>InOrderS</a:t>
            </a:r>
            <a:r>
              <a:rPr lang="en-US" altLang="zh-CN" dirty="0" smtClean="0"/>
              <a:t>(Tree T)</a:t>
            </a:r>
          </a:p>
          <a:p>
            <a:pPr eaLnBrk="1" hangingPunct="1">
              <a:lnSpc>
                <a:spcPct val="100000"/>
              </a:lnSpc>
              <a:buFont typeface="Wingdings" pitchFamily="2" charset="2"/>
              <a:buNone/>
            </a:pPr>
            <a:r>
              <a:rPr lang="en-US" altLang="zh-CN" dirty="0" smtClean="0"/>
              <a:t>{	</a:t>
            </a:r>
            <a:r>
              <a:rPr lang="en-US" altLang="zh-CN" dirty="0" err="1" smtClean="0"/>
              <a:t>StackInit</a:t>
            </a:r>
            <a:r>
              <a:rPr lang="en-US" altLang="zh-CN" dirty="0" smtClean="0"/>
              <a:t>(S)</a:t>
            </a:r>
            <a:r>
              <a:rPr lang="zh-CN" altLang="en-US" dirty="0" smtClean="0"/>
              <a:t>；</a:t>
            </a:r>
            <a:r>
              <a:rPr lang="en-US" altLang="zh-CN" dirty="0" smtClean="0"/>
              <a:t>p=T-&gt;</a:t>
            </a:r>
            <a:r>
              <a:rPr lang="en-US" altLang="zh-CN" dirty="0" err="1" smtClean="0"/>
              <a:t>lc</a:t>
            </a:r>
            <a:r>
              <a:rPr lang="zh-CN" altLang="en-US" dirty="0" smtClean="0"/>
              <a:t>；</a:t>
            </a:r>
          </a:p>
          <a:p>
            <a:pPr eaLnBrk="1" hangingPunct="1">
              <a:lnSpc>
                <a:spcPct val="100000"/>
              </a:lnSpc>
              <a:buFont typeface="Wingdings" pitchFamily="2" charset="2"/>
              <a:buNone/>
            </a:pPr>
            <a:r>
              <a:rPr lang="zh-CN" altLang="en-US" dirty="0" smtClean="0"/>
              <a:t>	</a:t>
            </a:r>
            <a:r>
              <a:rPr lang="en-US" altLang="zh-CN" dirty="0" smtClean="0">
                <a:solidFill>
                  <a:srgbClr val="FF0000"/>
                </a:solidFill>
              </a:rPr>
              <a:t>while(p)</a:t>
            </a:r>
          </a:p>
          <a:p>
            <a:pPr eaLnBrk="1" hangingPunct="1">
              <a:lnSpc>
                <a:spcPct val="100000"/>
              </a:lnSpc>
              <a:buNone/>
            </a:pPr>
            <a:r>
              <a:rPr lang="en-US" altLang="zh-CN" dirty="0" smtClean="0">
                <a:solidFill>
                  <a:srgbClr val="FF0000"/>
                </a:solidFill>
              </a:rPr>
              <a:t>	{	</a:t>
            </a:r>
            <a:r>
              <a:rPr lang="en-US" altLang="zh-CN" dirty="0" smtClean="0">
                <a:solidFill>
                  <a:srgbClr val="0000FF"/>
                </a:solidFill>
              </a:rPr>
              <a:t>while(p-</a:t>
            </a:r>
            <a:r>
              <a:rPr lang="en-US" altLang="zh-CN" dirty="0">
                <a:solidFill>
                  <a:srgbClr val="0000FF"/>
                </a:solidFill>
              </a:rPr>
              <a:t>&gt;</a:t>
            </a:r>
            <a:r>
              <a:rPr lang="en-US" altLang="zh-CN" dirty="0" err="1">
                <a:solidFill>
                  <a:srgbClr val="0000FF"/>
                </a:solidFill>
              </a:rPr>
              <a:t>lc</a:t>
            </a:r>
            <a:r>
              <a:rPr lang="en-US" altLang="zh-CN" dirty="0">
                <a:solidFill>
                  <a:srgbClr val="0000FF"/>
                </a:solidFill>
              </a:rPr>
              <a:t>)</a:t>
            </a:r>
          </a:p>
          <a:p>
            <a:pPr eaLnBrk="1" hangingPunct="1">
              <a:lnSpc>
                <a:spcPct val="100000"/>
              </a:lnSpc>
              <a:buNone/>
            </a:pPr>
            <a:r>
              <a:rPr lang="en-US" altLang="zh-CN" dirty="0">
                <a:solidFill>
                  <a:srgbClr val="0000FF"/>
                </a:solidFill>
              </a:rPr>
              <a:t>	</a:t>
            </a:r>
            <a:r>
              <a:rPr lang="en-US" altLang="zh-CN" dirty="0" smtClean="0">
                <a:solidFill>
                  <a:srgbClr val="0000FF"/>
                </a:solidFill>
              </a:rPr>
              <a:t>	{ </a:t>
            </a:r>
            <a:r>
              <a:rPr lang="en-US" altLang="zh-CN" dirty="0">
                <a:solidFill>
                  <a:srgbClr val="0000FF"/>
                </a:solidFill>
              </a:rPr>
              <a:t>Push(S, p); p=p-&gt;</a:t>
            </a:r>
            <a:r>
              <a:rPr lang="en-US" altLang="zh-CN" dirty="0" err="1">
                <a:solidFill>
                  <a:srgbClr val="0000FF"/>
                </a:solidFill>
              </a:rPr>
              <a:t>lc</a:t>
            </a:r>
            <a:r>
              <a:rPr lang="en-US" altLang="zh-CN" dirty="0">
                <a:solidFill>
                  <a:srgbClr val="0000FF"/>
                </a:solidFill>
              </a:rPr>
              <a:t>; }</a:t>
            </a:r>
          </a:p>
          <a:p>
            <a:pPr eaLnBrk="1" hangingPunct="1">
              <a:lnSpc>
                <a:spcPct val="100000"/>
              </a:lnSpc>
              <a:buNone/>
            </a:pPr>
            <a:r>
              <a:rPr lang="en-US" altLang="zh-CN" dirty="0"/>
              <a:t>	</a:t>
            </a:r>
            <a:r>
              <a:rPr lang="en-US" altLang="zh-CN" dirty="0" smtClean="0"/>
              <a:t>	Visit(p</a:t>
            </a:r>
            <a:r>
              <a:rPr lang="en-US" altLang="zh-CN" dirty="0"/>
              <a:t>)</a:t>
            </a:r>
            <a:r>
              <a:rPr lang="zh-CN" altLang="en-US" dirty="0"/>
              <a:t>；</a:t>
            </a:r>
          </a:p>
          <a:p>
            <a:pPr eaLnBrk="1" hangingPunct="1">
              <a:lnSpc>
                <a:spcPct val="100000"/>
              </a:lnSpc>
              <a:buNone/>
            </a:pPr>
            <a:r>
              <a:rPr lang="en-US" altLang="zh-CN" dirty="0" smtClean="0"/>
              <a:t>	</a:t>
            </a:r>
            <a:r>
              <a:rPr lang="zh-CN" altLang="en-US" dirty="0"/>
              <a:t>	</a:t>
            </a:r>
            <a:r>
              <a:rPr lang="en-US" altLang="zh-CN" dirty="0"/>
              <a:t>while(!p-&gt;</a:t>
            </a:r>
            <a:r>
              <a:rPr lang="en-US" altLang="zh-CN" dirty="0" err="1"/>
              <a:t>rc</a:t>
            </a:r>
            <a:r>
              <a:rPr lang="en-US" altLang="zh-CN" dirty="0" smtClean="0"/>
              <a:t>)</a:t>
            </a:r>
          </a:p>
          <a:p>
            <a:pPr eaLnBrk="1" hangingPunct="1">
              <a:lnSpc>
                <a:spcPct val="100000"/>
              </a:lnSpc>
              <a:buNone/>
            </a:pPr>
            <a:r>
              <a:rPr lang="en-US" altLang="zh-CN" dirty="0"/>
              <a:t>	</a:t>
            </a:r>
            <a:r>
              <a:rPr lang="en-US" altLang="zh-CN" dirty="0" smtClean="0"/>
              <a:t>	{ Pop(S</a:t>
            </a:r>
            <a:r>
              <a:rPr lang="en-US" altLang="zh-CN" dirty="0"/>
              <a:t>, p); Visit(p); }</a:t>
            </a:r>
          </a:p>
          <a:p>
            <a:pPr eaLnBrk="1" hangingPunct="1">
              <a:lnSpc>
                <a:spcPct val="100000"/>
              </a:lnSpc>
              <a:buNone/>
            </a:pPr>
            <a:r>
              <a:rPr lang="en-US" altLang="zh-CN" dirty="0" smtClean="0">
                <a:solidFill>
                  <a:srgbClr val="008000"/>
                </a:solidFill>
              </a:rPr>
              <a:t>	</a:t>
            </a:r>
            <a:r>
              <a:rPr lang="en-US" altLang="zh-CN" dirty="0">
                <a:solidFill>
                  <a:srgbClr val="008000"/>
                </a:solidFill>
              </a:rPr>
              <a:t>	if (p-&gt;</a:t>
            </a:r>
            <a:r>
              <a:rPr lang="en-US" altLang="zh-CN" dirty="0" err="1">
                <a:solidFill>
                  <a:srgbClr val="008000"/>
                </a:solidFill>
              </a:rPr>
              <a:t>rc</a:t>
            </a:r>
            <a:r>
              <a:rPr lang="en-US" altLang="zh-CN" dirty="0">
                <a:solidFill>
                  <a:srgbClr val="008000"/>
                </a:solidFill>
              </a:rPr>
              <a:t>) p=p-&gt;</a:t>
            </a:r>
            <a:r>
              <a:rPr lang="en-US" altLang="zh-CN" dirty="0" err="1">
                <a:solidFill>
                  <a:srgbClr val="008000"/>
                </a:solidFill>
              </a:rPr>
              <a:t>rc</a:t>
            </a:r>
            <a:r>
              <a:rPr lang="en-US" altLang="zh-CN" dirty="0">
                <a:solidFill>
                  <a:srgbClr val="008000"/>
                </a:solidFill>
              </a:rPr>
              <a:t>;</a:t>
            </a:r>
            <a:endParaRPr lang="zh-CN" altLang="en-US" dirty="0">
              <a:solidFill>
                <a:srgbClr val="008000"/>
              </a:solidFill>
            </a:endParaRPr>
          </a:p>
          <a:p>
            <a:pPr eaLnBrk="1" hangingPunct="1">
              <a:lnSpc>
                <a:spcPct val="100000"/>
              </a:lnSpc>
              <a:buFont typeface="Wingdings" pitchFamily="2" charset="2"/>
              <a:buNone/>
            </a:pPr>
            <a:r>
              <a:rPr lang="en-US" altLang="zh-CN" dirty="0" smtClean="0">
                <a:solidFill>
                  <a:srgbClr val="FF0000"/>
                </a:solidFill>
              </a:rPr>
              <a:t>	}</a:t>
            </a:r>
          </a:p>
          <a:p>
            <a:pPr eaLnBrk="1" hangingPunct="1">
              <a:lnSpc>
                <a:spcPct val="100000"/>
              </a:lnSpc>
              <a:buNone/>
            </a:pPr>
            <a:r>
              <a:rPr lang="en-US" altLang="zh-CN" dirty="0" smtClean="0"/>
              <a:t>} </a:t>
            </a:r>
            <a:r>
              <a:rPr lang="en-US" altLang="zh-CN" b="0" dirty="0" smtClean="0">
                <a:solidFill>
                  <a:srgbClr val="006600"/>
                </a:solidFill>
              </a:rPr>
              <a:t>// </a:t>
            </a:r>
            <a:r>
              <a:rPr lang="zh-CN" altLang="en-US" dirty="0" smtClean="0"/>
              <a:t>中序</a:t>
            </a:r>
            <a:r>
              <a:rPr lang="zh-CN" altLang="en-US" dirty="0"/>
              <a:t>遍历二叉树的非递归算法 </a:t>
            </a:r>
            <a:endParaRPr lang="en-US" altLang="zh-CN" b="0" dirty="0" smtClean="0">
              <a:solidFill>
                <a:srgbClr val="006600"/>
              </a:solidFill>
            </a:endParaRPr>
          </a:p>
        </p:txBody>
      </p:sp>
      <p:sp>
        <p:nvSpPr>
          <p:cNvPr id="73732" name="灯片编号占位符 6"/>
          <p:cNvSpPr>
            <a:spLocks noGrp="1"/>
          </p:cNvSpPr>
          <p:nvPr>
            <p:ph type="sldNum" sz="quarter" idx="10"/>
          </p:nvPr>
        </p:nvSpPr>
        <p:spPr>
          <a:noFill/>
        </p:spPr>
        <p:txBody>
          <a:bodyPr/>
          <a:lstStyle/>
          <a:p>
            <a:fld id="{AA91F748-D86E-4281-A687-3E86CD3380B8}" type="slidenum">
              <a:rPr lang="zh-CN" altLang="en-US" smtClean="0"/>
              <a:pPr/>
              <a:t>78</a:t>
            </a:fld>
            <a:endParaRPr lang="en-US" altLang="zh-CN" smtClean="0"/>
          </a:p>
        </p:txBody>
      </p:sp>
      <p:sp>
        <p:nvSpPr>
          <p:cNvPr id="5" name="标题 4"/>
          <p:cNvSpPr>
            <a:spLocks noGrp="1"/>
          </p:cNvSpPr>
          <p:nvPr>
            <p:ph type="title"/>
          </p:nvPr>
        </p:nvSpPr>
        <p:spPr/>
        <p:txBody>
          <a:bodyPr/>
          <a:lstStyle/>
          <a:p>
            <a:r>
              <a:rPr lang="zh-CN" altLang="en-US" dirty="0" smtClean="0"/>
              <a:t>中序遍历二叉树的非递归算法 </a:t>
            </a:r>
            <a:endParaRPr lang="zh-CN" altLang="en-US" dirty="0"/>
          </a:p>
        </p:txBody>
      </p:sp>
    </p:spTree>
    <p:extLst>
      <p:ext uri="{BB962C8B-B14F-4D97-AF65-F5344CB8AC3E}">
        <p14:creationId xmlns:p14="http://schemas.microsoft.com/office/powerpoint/2010/main" val="3056957309"/>
      </p:ext>
    </p:extLst>
  </p:cSld>
  <p:clrMapOvr>
    <a:masterClrMapping/>
  </p:clrMapOvr>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1000125" y="274638"/>
            <a:ext cx="7215188" cy="1143000"/>
          </a:xfrm>
        </p:spPr>
        <p:txBody>
          <a:bodyPr/>
          <a:lstStyle/>
          <a:p>
            <a:pPr eaLnBrk="1" hangingPunct="1"/>
            <a:r>
              <a:rPr lang="zh-CN" altLang="en-US" sz="3600" smtClean="0"/>
              <a:t>中序遍历二叉树的非递归算法 </a:t>
            </a:r>
          </a:p>
        </p:txBody>
      </p:sp>
      <p:sp>
        <p:nvSpPr>
          <p:cNvPr id="75779" name="灯片编号占位符 6"/>
          <p:cNvSpPr>
            <a:spLocks noGrp="1"/>
          </p:cNvSpPr>
          <p:nvPr>
            <p:ph type="sldNum" sz="quarter" idx="10"/>
          </p:nvPr>
        </p:nvSpPr>
        <p:spPr>
          <a:noFill/>
        </p:spPr>
        <p:txBody>
          <a:bodyPr/>
          <a:lstStyle/>
          <a:p>
            <a:fld id="{9F16AFAF-628F-48EF-8ACD-3FC18AB753D6}" type="slidenum">
              <a:rPr lang="zh-CN" altLang="en-US" smtClean="0"/>
              <a:pPr/>
              <a:t>79</a:t>
            </a:fld>
            <a:endParaRPr lang="en-US" altLang="zh-CN" smtClean="0"/>
          </a:p>
        </p:txBody>
      </p:sp>
      <p:grpSp>
        <p:nvGrpSpPr>
          <p:cNvPr id="75780" name="组合 8"/>
          <p:cNvGrpSpPr>
            <a:grpSpLocks/>
          </p:cNvGrpSpPr>
          <p:nvPr/>
        </p:nvGrpSpPr>
        <p:grpSpPr bwMode="auto">
          <a:xfrm>
            <a:off x="1214438" y="1884363"/>
            <a:ext cx="6742112" cy="3759200"/>
            <a:chOff x="1214438" y="1884363"/>
            <a:chExt cx="6742112" cy="3759200"/>
          </a:xfrm>
        </p:grpSpPr>
        <p:pic>
          <p:nvPicPr>
            <p:cNvPr id="75781" name="Picture 5"/>
            <p:cNvPicPr>
              <a:picLocks noChangeAspect="1" noChangeArrowheads="1"/>
            </p:cNvPicPr>
            <p:nvPr/>
          </p:nvPicPr>
          <p:blipFill>
            <a:blip r:embed="rId2" cstate="print">
              <a:clrChange>
                <a:clrFrom>
                  <a:srgbClr val="FFFFFF"/>
                </a:clrFrom>
                <a:clrTo>
                  <a:srgbClr val="FFFFFF">
                    <a:alpha val="0"/>
                  </a:srgbClr>
                </a:clrTo>
              </a:clrChange>
            </a:blip>
            <a:srcRect l="2939" t="20578" r="4703" b="9604"/>
            <a:stretch>
              <a:fillRect/>
            </a:stretch>
          </p:blipFill>
          <p:spPr bwMode="auto">
            <a:xfrm>
              <a:off x="1214438" y="1884363"/>
              <a:ext cx="6742112" cy="3759200"/>
            </a:xfrm>
            <a:prstGeom prst="rect">
              <a:avLst/>
            </a:prstGeom>
            <a:noFill/>
            <a:ln w="9525">
              <a:noFill/>
              <a:miter lim="800000"/>
              <a:headEnd/>
              <a:tailEnd/>
            </a:ln>
          </p:spPr>
        </p:pic>
        <p:sp>
          <p:nvSpPr>
            <p:cNvPr id="75782" name="TextBox 4"/>
            <p:cNvSpPr txBox="1">
              <a:spLocks noChangeArrowheads="1"/>
            </p:cNvSpPr>
            <p:nvPr/>
          </p:nvSpPr>
          <p:spPr bwMode="auto">
            <a:xfrm>
              <a:off x="3751013" y="3214686"/>
              <a:ext cx="357190" cy="523220"/>
            </a:xfrm>
            <a:prstGeom prst="rect">
              <a:avLst/>
            </a:prstGeom>
            <a:noFill/>
            <a:ln w="9525">
              <a:noFill/>
              <a:miter lim="800000"/>
              <a:headEnd/>
              <a:tailEnd/>
            </a:ln>
          </p:spPr>
          <p:txBody>
            <a:bodyPr>
              <a:spAutoFit/>
            </a:bodyPr>
            <a:lstStyle/>
            <a:p>
              <a:r>
                <a:rPr lang="zh-CN" altLang="en-US" sz="2800" b="1">
                  <a:solidFill>
                    <a:srgbClr val="FF0000"/>
                  </a:solidFill>
                </a:rPr>
                <a:t>，</a:t>
              </a:r>
            </a:p>
          </p:txBody>
        </p:sp>
        <p:sp>
          <p:nvSpPr>
            <p:cNvPr id="75783" name="TextBox 5"/>
            <p:cNvSpPr txBox="1">
              <a:spLocks noChangeArrowheads="1"/>
            </p:cNvSpPr>
            <p:nvPr/>
          </p:nvSpPr>
          <p:spPr bwMode="auto">
            <a:xfrm>
              <a:off x="4572000" y="3214686"/>
              <a:ext cx="357190" cy="523220"/>
            </a:xfrm>
            <a:prstGeom prst="rect">
              <a:avLst/>
            </a:prstGeom>
            <a:noFill/>
            <a:ln w="9525">
              <a:noFill/>
              <a:miter lim="800000"/>
              <a:headEnd/>
              <a:tailEnd/>
            </a:ln>
          </p:spPr>
          <p:txBody>
            <a:bodyPr>
              <a:spAutoFit/>
            </a:bodyPr>
            <a:lstStyle/>
            <a:p>
              <a:r>
                <a:rPr lang="zh-CN" altLang="en-US" sz="2800" b="1">
                  <a:solidFill>
                    <a:srgbClr val="FF0000"/>
                  </a:solidFill>
                </a:rPr>
                <a:t>，</a:t>
              </a:r>
            </a:p>
          </p:txBody>
        </p:sp>
        <p:sp>
          <p:nvSpPr>
            <p:cNvPr id="75784" name="TextBox 6"/>
            <p:cNvSpPr txBox="1">
              <a:spLocks noChangeArrowheads="1"/>
            </p:cNvSpPr>
            <p:nvPr/>
          </p:nvSpPr>
          <p:spPr bwMode="auto">
            <a:xfrm>
              <a:off x="6251343" y="3214686"/>
              <a:ext cx="357190" cy="523220"/>
            </a:xfrm>
            <a:prstGeom prst="rect">
              <a:avLst/>
            </a:prstGeom>
            <a:noFill/>
            <a:ln w="9525">
              <a:noFill/>
              <a:miter lim="800000"/>
              <a:headEnd/>
              <a:tailEnd/>
            </a:ln>
          </p:spPr>
          <p:txBody>
            <a:bodyPr>
              <a:spAutoFit/>
            </a:bodyPr>
            <a:lstStyle/>
            <a:p>
              <a:r>
                <a:rPr lang="zh-CN" altLang="en-US" sz="2800" b="1">
                  <a:solidFill>
                    <a:srgbClr val="FF0000"/>
                  </a:solidFill>
                </a:rPr>
                <a:t>，</a:t>
              </a:r>
            </a:p>
          </p:txBody>
        </p:sp>
        <p:sp>
          <p:nvSpPr>
            <p:cNvPr id="75785" name="TextBox 7"/>
            <p:cNvSpPr txBox="1">
              <a:spLocks noChangeArrowheads="1"/>
            </p:cNvSpPr>
            <p:nvPr/>
          </p:nvSpPr>
          <p:spPr bwMode="auto">
            <a:xfrm>
              <a:off x="7072330" y="3214686"/>
              <a:ext cx="357190" cy="523220"/>
            </a:xfrm>
            <a:prstGeom prst="rect">
              <a:avLst/>
            </a:prstGeom>
            <a:noFill/>
            <a:ln w="9525">
              <a:noFill/>
              <a:miter lim="800000"/>
              <a:headEnd/>
              <a:tailEnd/>
            </a:ln>
          </p:spPr>
          <p:txBody>
            <a:bodyPr>
              <a:spAutoFit/>
            </a:bodyPr>
            <a:lstStyle/>
            <a:p>
              <a:r>
                <a:rPr lang="zh-CN" altLang="en-US" sz="2800" b="1">
                  <a:solidFill>
                    <a:srgbClr val="FF0000"/>
                  </a:solidFill>
                </a:rPr>
                <a:t>，</a:t>
              </a:r>
            </a:p>
          </p:txBody>
        </p:sp>
      </p:gr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1000125" y="274638"/>
            <a:ext cx="7215188" cy="1143000"/>
          </a:xfrm>
        </p:spPr>
        <p:txBody>
          <a:bodyPr/>
          <a:lstStyle/>
          <a:p>
            <a:pPr eaLnBrk="1" hangingPunct="1"/>
            <a:r>
              <a:rPr lang="zh-CN" altLang="en-US" smtClean="0"/>
              <a:t>基本概念</a:t>
            </a:r>
          </a:p>
        </p:txBody>
      </p:sp>
      <p:sp>
        <p:nvSpPr>
          <p:cNvPr id="10243" name="Rectangle 3"/>
          <p:cNvSpPr>
            <a:spLocks noGrp="1" noChangeArrowheads="1"/>
          </p:cNvSpPr>
          <p:nvPr>
            <p:ph idx="1"/>
          </p:nvPr>
        </p:nvSpPr>
        <p:spPr>
          <a:xfrm>
            <a:off x="1000125" y="1600200"/>
            <a:ext cx="7215188" cy="4525963"/>
          </a:xfrm>
        </p:spPr>
        <p:txBody>
          <a:bodyPr/>
          <a:lstStyle/>
          <a:p>
            <a:pPr eaLnBrk="1" hangingPunct="1"/>
            <a:r>
              <a:rPr lang="en-US" altLang="zh-CN" smtClean="0">
                <a:solidFill>
                  <a:schemeClr val="accent2"/>
                </a:solidFill>
              </a:rPr>
              <a:t> </a:t>
            </a:r>
            <a:r>
              <a:rPr lang="zh-CN" altLang="en-US" smtClean="0">
                <a:solidFill>
                  <a:schemeClr val="hlink"/>
                </a:solidFill>
              </a:rPr>
              <a:t>树的递归定义</a:t>
            </a:r>
          </a:p>
          <a:p>
            <a:pPr eaLnBrk="1" hangingPunct="1">
              <a:buFont typeface="Wingdings" pitchFamily="2" charset="2"/>
              <a:buNone/>
            </a:pPr>
            <a:r>
              <a:rPr lang="zh-CN" altLang="en-US" smtClean="0">
                <a:sym typeface="Symbol" pitchFamily="18" charset="2"/>
              </a:rPr>
              <a:t>	</a:t>
            </a:r>
            <a:r>
              <a:rPr lang="zh-CN" altLang="en-US" smtClean="0"/>
              <a:t>，当</a:t>
            </a:r>
            <a:r>
              <a:rPr lang="en-US" altLang="zh-CN" smtClean="0"/>
              <a:t>n=0</a:t>
            </a:r>
            <a:r>
              <a:rPr lang="zh-CN" altLang="en-US" smtClean="0"/>
              <a:t>时</a:t>
            </a:r>
          </a:p>
          <a:p>
            <a:pPr eaLnBrk="1" hangingPunct="1">
              <a:buFont typeface="Wingdings" pitchFamily="2" charset="2"/>
              <a:buNone/>
            </a:pPr>
            <a:r>
              <a:rPr lang="zh-CN" altLang="en-US" smtClean="0"/>
              <a:t> </a:t>
            </a:r>
            <a:r>
              <a:rPr lang="en-US" altLang="zh-CN" smtClean="0"/>
              <a:t>T=	R</a:t>
            </a:r>
            <a:r>
              <a:rPr lang="zh-CN" altLang="en-US" smtClean="0"/>
              <a:t>，当</a:t>
            </a:r>
            <a:r>
              <a:rPr lang="en-US" altLang="zh-CN" smtClean="0"/>
              <a:t>n=1</a:t>
            </a:r>
            <a:r>
              <a:rPr lang="zh-CN" altLang="en-US" smtClean="0"/>
              <a:t>时</a:t>
            </a:r>
          </a:p>
          <a:p>
            <a:pPr eaLnBrk="1" hangingPunct="1">
              <a:buFont typeface="Wingdings" pitchFamily="2" charset="2"/>
              <a:buNone/>
            </a:pPr>
            <a:r>
              <a:rPr lang="zh-CN" altLang="en-US" smtClean="0"/>
              <a:t>	</a:t>
            </a:r>
            <a:r>
              <a:rPr lang="en-US" altLang="zh-CN" smtClean="0"/>
              <a:t>R(T</a:t>
            </a:r>
            <a:r>
              <a:rPr lang="en-US" altLang="zh-CN" baseline="-25000" smtClean="0"/>
              <a:t>1</a:t>
            </a:r>
            <a:r>
              <a:rPr lang="en-US" altLang="zh-CN" smtClean="0"/>
              <a:t>, …, T</a:t>
            </a:r>
            <a:r>
              <a:rPr lang="en-US" altLang="zh-CN" baseline="-25000" smtClean="0"/>
              <a:t>m</a:t>
            </a:r>
            <a:r>
              <a:rPr lang="en-US" altLang="zh-CN" smtClean="0"/>
              <a:t>)</a:t>
            </a:r>
            <a:r>
              <a:rPr lang="zh-CN" altLang="en-US" smtClean="0"/>
              <a:t>，当</a:t>
            </a:r>
            <a:r>
              <a:rPr lang="en-US" altLang="zh-CN" smtClean="0"/>
              <a:t>n&gt;1</a:t>
            </a:r>
            <a:r>
              <a:rPr lang="zh-CN" altLang="en-US" smtClean="0"/>
              <a:t>时</a:t>
            </a:r>
          </a:p>
          <a:p>
            <a:pPr eaLnBrk="1" hangingPunct="1">
              <a:buFont typeface="Wingdings" pitchFamily="2" charset="2"/>
              <a:buNone/>
            </a:pPr>
            <a:r>
              <a:rPr lang="zh-CN" altLang="en-US" smtClean="0"/>
              <a:t>其中，</a:t>
            </a:r>
            <a:r>
              <a:rPr lang="en-US" altLang="zh-CN" smtClean="0"/>
              <a:t>m&gt;0</a:t>
            </a:r>
            <a:r>
              <a:rPr lang="zh-CN" altLang="en-US" smtClean="0"/>
              <a:t>，</a:t>
            </a:r>
            <a:r>
              <a:rPr lang="en-US" altLang="zh-CN" smtClean="0"/>
              <a:t>R</a:t>
            </a:r>
            <a:r>
              <a:rPr lang="zh-CN" altLang="en-US" smtClean="0"/>
              <a:t>表示根结点；</a:t>
            </a:r>
            <a:r>
              <a:rPr lang="en-US" altLang="zh-CN" smtClean="0"/>
              <a:t>T</a:t>
            </a:r>
            <a:r>
              <a:rPr lang="en-US" altLang="zh-CN" baseline="-25000" smtClean="0"/>
              <a:t>1</a:t>
            </a:r>
            <a:r>
              <a:rPr lang="en-US" altLang="zh-CN" smtClean="0"/>
              <a:t>, …, T</a:t>
            </a:r>
            <a:r>
              <a:rPr lang="en-US" altLang="zh-CN" baseline="-25000" smtClean="0"/>
              <a:t>m</a:t>
            </a:r>
            <a:r>
              <a:rPr lang="zh-CN" altLang="en-US" smtClean="0"/>
              <a:t>表示</a:t>
            </a:r>
            <a:r>
              <a:rPr lang="en-US" altLang="zh-CN" smtClean="0"/>
              <a:t>m</a:t>
            </a:r>
            <a:r>
              <a:rPr lang="zh-CN" altLang="en-US" smtClean="0"/>
              <a:t>棵子树</a:t>
            </a:r>
            <a:r>
              <a:rPr lang="en-US" altLang="zh-CN" smtClean="0">
                <a:solidFill>
                  <a:srgbClr val="008000"/>
                </a:solidFill>
              </a:rPr>
              <a:t>(m</a:t>
            </a:r>
            <a:r>
              <a:rPr lang="zh-CN" altLang="en-US" smtClean="0">
                <a:solidFill>
                  <a:srgbClr val="008000"/>
                </a:solidFill>
              </a:rPr>
              <a:t>个互不相交的有限集</a:t>
            </a:r>
            <a:r>
              <a:rPr lang="en-US" altLang="zh-CN" smtClean="0">
                <a:solidFill>
                  <a:srgbClr val="008000"/>
                </a:solidFill>
              </a:rPr>
              <a:t>)</a:t>
            </a:r>
            <a:r>
              <a:rPr lang="zh-CN" altLang="en-US" smtClean="0"/>
              <a:t>。</a:t>
            </a:r>
          </a:p>
        </p:txBody>
      </p:sp>
      <p:sp>
        <p:nvSpPr>
          <p:cNvPr id="10244" name="灯片编号占位符 1"/>
          <p:cNvSpPr>
            <a:spLocks noGrp="1"/>
          </p:cNvSpPr>
          <p:nvPr>
            <p:ph type="sldNum" sz="quarter" idx="10"/>
          </p:nvPr>
        </p:nvSpPr>
        <p:spPr>
          <a:noFill/>
        </p:spPr>
        <p:txBody>
          <a:bodyPr/>
          <a:lstStyle/>
          <a:p>
            <a:fld id="{93AF808F-3F80-410F-BA04-4AA1110EA557}" type="slidenum">
              <a:rPr lang="zh-CN" altLang="en-US" smtClean="0"/>
              <a:pPr/>
              <a:t>8</a:t>
            </a:fld>
            <a:endParaRPr lang="en-US" altLang="zh-CN" smtClean="0"/>
          </a:p>
        </p:txBody>
      </p:sp>
      <p:sp>
        <p:nvSpPr>
          <p:cNvPr id="10245" name="AutoShape 4"/>
          <p:cNvSpPr>
            <a:spLocks/>
          </p:cNvSpPr>
          <p:nvPr/>
        </p:nvSpPr>
        <p:spPr bwMode="auto">
          <a:xfrm>
            <a:off x="1571625" y="2571750"/>
            <a:ext cx="288925" cy="1512888"/>
          </a:xfrm>
          <a:prstGeom prst="leftBrace">
            <a:avLst>
              <a:gd name="adj1" fmla="val 43636"/>
              <a:gd name="adj2" fmla="val 46486"/>
            </a:avLst>
          </a:prstGeom>
          <a:noFill/>
          <a:ln w="15875">
            <a:solidFill>
              <a:schemeClr val="tx1"/>
            </a:solidFill>
            <a:round/>
            <a:headEnd/>
            <a:tailEnd/>
          </a:ln>
        </p:spPr>
        <p:txBody>
          <a:bodyPr wrap="none" anchor="ctr"/>
          <a:lstStyle/>
          <a:p>
            <a:pPr algn="ctr"/>
            <a:endParaRPr kumimoji="1" lang="zh-CN" altLang="en-US" sz="2400" b="1">
              <a:latin typeface="Times New Roman" pitchFamily="18" charset="0"/>
            </a:endParaRPr>
          </a:p>
        </p:txBody>
      </p:sp>
    </p:spTree>
  </p:cSld>
  <p:clrMapOvr>
    <a:masterClrMapping/>
  </p:clrMapOvr>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6802" name="Group 60"/>
          <p:cNvGrpSpPr>
            <a:grpSpLocks/>
          </p:cNvGrpSpPr>
          <p:nvPr/>
        </p:nvGrpSpPr>
        <p:grpSpPr bwMode="auto">
          <a:xfrm>
            <a:off x="1619250" y="2897188"/>
            <a:ext cx="4391025" cy="2619375"/>
            <a:chOff x="1020" y="1825"/>
            <a:chExt cx="2766" cy="1650"/>
          </a:xfrm>
        </p:grpSpPr>
        <p:sp>
          <p:nvSpPr>
            <p:cNvPr id="76853" name="Line 61"/>
            <p:cNvSpPr>
              <a:spLocks noChangeShapeType="1"/>
            </p:cNvSpPr>
            <p:nvPr/>
          </p:nvSpPr>
          <p:spPr bwMode="auto">
            <a:xfrm flipV="1">
              <a:off x="1246" y="2460"/>
              <a:ext cx="272" cy="318"/>
            </a:xfrm>
            <a:prstGeom prst="line">
              <a:avLst/>
            </a:prstGeom>
            <a:noFill/>
            <a:ln w="6350" cap="rnd">
              <a:solidFill>
                <a:srgbClr val="008000"/>
              </a:solidFill>
              <a:prstDash val="sysDot"/>
              <a:round/>
              <a:headEnd/>
              <a:tailEnd/>
            </a:ln>
          </p:spPr>
          <p:txBody>
            <a:bodyPr/>
            <a:lstStyle/>
            <a:p>
              <a:endParaRPr lang="zh-CN" altLang="en-US"/>
            </a:p>
          </p:txBody>
        </p:sp>
        <p:sp>
          <p:nvSpPr>
            <p:cNvPr id="76854" name="Line 62"/>
            <p:cNvSpPr>
              <a:spLocks noChangeShapeType="1"/>
            </p:cNvSpPr>
            <p:nvPr/>
          </p:nvSpPr>
          <p:spPr bwMode="auto">
            <a:xfrm flipV="1">
              <a:off x="1745" y="2007"/>
              <a:ext cx="499" cy="293"/>
            </a:xfrm>
            <a:prstGeom prst="line">
              <a:avLst/>
            </a:prstGeom>
            <a:noFill/>
            <a:ln w="6350" cap="rnd">
              <a:solidFill>
                <a:srgbClr val="008000"/>
              </a:solidFill>
              <a:prstDash val="sysDot"/>
              <a:round/>
              <a:headEnd/>
              <a:tailEnd/>
            </a:ln>
          </p:spPr>
          <p:txBody>
            <a:bodyPr/>
            <a:lstStyle/>
            <a:p>
              <a:endParaRPr lang="zh-CN" altLang="en-US"/>
            </a:p>
          </p:txBody>
        </p:sp>
        <p:sp>
          <p:nvSpPr>
            <p:cNvPr id="76855" name="Line 63"/>
            <p:cNvSpPr>
              <a:spLocks noChangeShapeType="1"/>
            </p:cNvSpPr>
            <p:nvPr/>
          </p:nvSpPr>
          <p:spPr bwMode="auto">
            <a:xfrm flipH="1" flipV="1">
              <a:off x="2507" y="2027"/>
              <a:ext cx="551" cy="269"/>
            </a:xfrm>
            <a:prstGeom prst="line">
              <a:avLst/>
            </a:prstGeom>
            <a:noFill/>
            <a:ln w="6350" cap="rnd">
              <a:solidFill>
                <a:srgbClr val="008000"/>
              </a:solidFill>
              <a:prstDash val="sysDot"/>
              <a:round/>
              <a:headEnd/>
              <a:tailEnd/>
            </a:ln>
          </p:spPr>
          <p:txBody>
            <a:bodyPr/>
            <a:lstStyle/>
            <a:p>
              <a:endParaRPr lang="zh-CN" altLang="en-US"/>
            </a:p>
          </p:txBody>
        </p:sp>
        <p:sp>
          <p:nvSpPr>
            <p:cNvPr id="76856" name="Line 64"/>
            <p:cNvSpPr>
              <a:spLocks noChangeShapeType="1"/>
            </p:cNvSpPr>
            <p:nvPr/>
          </p:nvSpPr>
          <p:spPr bwMode="auto">
            <a:xfrm flipH="1" flipV="1">
              <a:off x="3253" y="2460"/>
              <a:ext cx="310" cy="279"/>
            </a:xfrm>
            <a:prstGeom prst="line">
              <a:avLst/>
            </a:prstGeom>
            <a:noFill/>
            <a:ln w="6350" cap="rnd">
              <a:solidFill>
                <a:srgbClr val="008000"/>
              </a:solidFill>
              <a:prstDash val="sysDot"/>
              <a:round/>
              <a:headEnd/>
              <a:tailEnd/>
            </a:ln>
          </p:spPr>
          <p:txBody>
            <a:bodyPr/>
            <a:lstStyle/>
            <a:p>
              <a:endParaRPr lang="zh-CN" altLang="en-US"/>
            </a:p>
          </p:txBody>
        </p:sp>
        <p:sp>
          <p:nvSpPr>
            <p:cNvPr id="76857" name="Line 65"/>
            <p:cNvSpPr>
              <a:spLocks noChangeShapeType="1"/>
            </p:cNvSpPr>
            <p:nvPr/>
          </p:nvSpPr>
          <p:spPr bwMode="auto">
            <a:xfrm flipV="1">
              <a:off x="2825" y="2471"/>
              <a:ext cx="232" cy="276"/>
            </a:xfrm>
            <a:prstGeom prst="line">
              <a:avLst/>
            </a:prstGeom>
            <a:noFill/>
            <a:ln w="6350" cap="rnd">
              <a:solidFill>
                <a:srgbClr val="008000"/>
              </a:solidFill>
              <a:prstDash val="sysDot"/>
              <a:round/>
              <a:headEnd/>
              <a:tailEnd/>
            </a:ln>
          </p:spPr>
          <p:txBody>
            <a:bodyPr anchor="ctr" anchorCtr="1"/>
            <a:lstStyle/>
            <a:p>
              <a:endParaRPr lang="zh-CN" altLang="en-US"/>
            </a:p>
          </p:txBody>
        </p:sp>
        <p:sp>
          <p:nvSpPr>
            <p:cNvPr id="76858" name="Line 66"/>
            <p:cNvSpPr>
              <a:spLocks noChangeShapeType="1"/>
            </p:cNvSpPr>
            <p:nvPr/>
          </p:nvSpPr>
          <p:spPr bwMode="auto">
            <a:xfrm flipH="1" flipV="1">
              <a:off x="1745" y="2460"/>
              <a:ext cx="136" cy="272"/>
            </a:xfrm>
            <a:prstGeom prst="line">
              <a:avLst/>
            </a:prstGeom>
            <a:noFill/>
            <a:ln w="6350" cap="rnd">
              <a:solidFill>
                <a:srgbClr val="008000"/>
              </a:solidFill>
              <a:prstDash val="sysDot"/>
              <a:round/>
              <a:headEnd/>
              <a:tailEnd/>
            </a:ln>
          </p:spPr>
          <p:txBody>
            <a:bodyPr/>
            <a:lstStyle/>
            <a:p>
              <a:endParaRPr lang="zh-CN" altLang="en-US"/>
            </a:p>
          </p:txBody>
        </p:sp>
        <p:sp>
          <p:nvSpPr>
            <p:cNvPr id="76859" name="Line 67"/>
            <p:cNvSpPr>
              <a:spLocks noChangeShapeType="1"/>
            </p:cNvSpPr>
            <p:nvPr/>
          </p:nvSpPr>
          <p:spPr bwMode="auto">
            <a:xfrm flipV="1">
              <a:off x="2439" y="2963"/>
              <a:ext cx="213" cy="264"/>
            </a:xfrm>
            <a:prstGeom prst="line">
              <a:avLst/>
            </a:prstGeom>
            <a:noFill/>
            <a:ln w="6350" cap="rnd">
              <a:solidFill>
                <a:srgbClr val="008000"/>
              </a:solidFill>
              <a:prstDash val="sysDot"/>
              <a:round/>
              <a:headEnd/>
              <a:tailEnd/>
            </a:ln>
          </p:spPr>
          <p:txBody>
            <a:bodyPr/>
            <a:lstStyle/>
            <a:p>
              <a:endParaRPr lang="zh-CN" altLang="en-US"/>
            </a:p>
          </p:txBody>
        </p:sp>
        <p:sp>
          <p:nvSpPr>
            <p:cNvPr id="76860" name="Line 68"/>
            <p:cNvSpPr>
              <a:spLocks noChangeShapeType="1"/>
            </p:cNvSpPr>
            <p:nvPr/>
          </p:nvSpPr>
          <p:spPr bwMode="auto">
            <a:xfrm flipH="1" flipV="1">
              <a:off x="2825" y="2946"/>
              <a:ext cx="258" cy="292"/>
            </a:xfrm>
            <a:prstGeom prst="line">
              <a:avLst/>
            </a:prstGeom>
            <a:noFill/>
            <a:ln w="6350" cap="rnd">
              <a:solidFill>
                <a:srgbClr val="008000"/>
              </a:solidFill>
              <a:prstDash val="sysDot"/>
              <a:round/>
              <a:headEnd/>
              <a:tailEnd/>
            </a:ln>
          </p:spPr>
          <p:txBody>
            <a:bodyPr/>
            <a:lstStyle/>
            <a:p>
              <a:endParaRPr lang="zh-CN" altLang="en-US"/>
            </a:p>
          </p:txBody>
        </p:sp>
        <p:sp>
          <p:nvSpPr>
            <p:cNvPr id="76861" name="Oval 69"/>
            <p:cNvSpPr>
              <a:spLocks noChangeArrowheads="1"/>
            </p:cNvSpPr>
            <p:nvPr/>
          </p:nvSpPr>
          <p:spPr bwMode="auto">
            <a:xfrm>
              <a:off x="2244" y="1825"/>
              <a:ext cx="271" cy="271"/>
            </a:xfrm>
            <a:prstGeom prst="ellipse">
              <a:avLst/>
            </a:prstGeom>
            <a:noFill/>
            <a:ln w="6350" cap="rnd">
              <a:solidFill>
                <a:srgbClr val="008000"/>
              </a:solidFill>
              <a:prstDash val="sysDot"/>
              <a:round/>
              <a:headEnd/>
              <a:tailEnd/>
            </a:ln>
          </p:spPr>
          <p:txBody>
            <a:bodyPr lIns="0" tIns="0" rIns="0" bIns="0" anchor="ctr" anchorCtr="1"/>
            <a:lstStyle/>
            <a:p>
              <a:pPr algn="ctr">
                <a:lnSpc>
                  <a:spcPct val="85000"/>
                </a:lnSpc>
              </a:pPr>
              <a:r>
                <a:rPr kumimoji="1" lang="en-US" altLang="zh-CN" sz="2800">
                  <a:solidFill>
                    <a:srgbClr val="006600"/>
                  </a:solidFill>
                  <a:latin typeface="黑体" pitchFamily="49" charset="-122"/>
                  <a:ea typeface="黑体" pitchFamily="49" charset="-122"/>
                </a:rPr>
                <a:t>+</a:t>
              </a:r>
            </a:p>
          </p:txBody>
        </p:sp>
        <p:sp>
          <p:nvSpPr>
            <p:cNvPr id="76862" name="Oval 70"/>
            <p:cNvSpPr>
              <a:spLocks noChangeArrowheads="1"/>
            </p:cNvSpPr>
            <p:nvPr/>
          </p:nvSpPr>
          <p:spPr bwMode="auto">
            <a:xfrm>
              <a:off x="1501" y="2239"/>
              <a:ext cx="272" cy="270"/>
            </a:xfrm>
            <a:prstGeom prst="ellipse">
              <a:avLst/>
            </a:prstGeom>
            <a:noFill/>
            <a:ln w="6350" cap="rnd">
              <a:solidFill>
                <a:srgbClr val="008000"/>
              </a:solidFill>
              <a:prstDash val="sysDot"/>
              <a:round/>
              <a:headEnd/>
              <a:tailEnd/>
            </a:ln>
          </p:spPr>
          <p:txBody>
            <a:bodyPr lIns="0" tIns="0" rIns="0" bIns="0" anchor="ctr" anchorCtr="1"/>
            <a:lstStyle/>
            <a:p>
              <a:pPr algn="ctr">
                <a:lnSpc>
                  <a:spcPct val="90000"/>
                </a:lnSpc>
              </a:pPr>
              <a:r>
                <a:rPr kumimoji="1" lang="zh-CN" altLang="en-US" sz="2400">
                  <a:solidFill>
                    <a:srgbClr val="006600"/>
                  </a:solidFill>
                  <a:latin typeface="Times New Roman" pitchFamily="18" charset="0"/>
                </a:rPr>
                <a:t>＊</a:t>
              </a:r>
            </a:p>
          </p:txBody>
        </p:sp>
        <p:sp>
          <p:nvSpPr>
            <p:cNvPr id="76863" name="Oval 71"/>
            <p:cNvSpPr>
              <a:spLocks noChangeArrowheads="1"/>
            </p:cNvSpPr>
            <p:nvPr/>
          </p:nvSpPr>
          <p:spPr bwMode="auto">
            <a:xfrm>
              <a:off x="3024" y="2239"/>
              <a:ext cx="272" cy="270"/>
            </a:xfrm>
            <a:prstGeom prst="ellipse">
              <a:avLst/>
            </a:prstGeom>
            <a:noFill/>
            <a:ln w="6350" cap="rnd">
              <a:solidFill>
                <a:srgbClr val="008000"/>
              </a:solidFill>
              <a:prstDash val="sysDot"/>
              <a:round/>
              <a:headEnd/>
              <a:tailEnd/>
            </a:ln>
          </p:spPr>
          <p:txBody>
            <a:bodyPr lIns="0" tIns="0" rIns="0" bIns="0" anchor="ctr" anchorCtr="1"/>
            <a:lstStyle/>
            <a:p>
              <a:pPr algn="ctr">
                <a:lnSpc>
                  <a:spcPct val="80000"/>
                </a:lnSpc>
              </a:pPr>
              <a:r>
                <a:rPr kumimoji="1" lang="en-US" altLang="zh-CN" sz="2000">
                  <a:solidFill>
                    <a:srgbClr val="006600"/>
                  </a:solidFill>
                  <a:latin typeface="宋体" pitchFamily="2" charset="-122"/>
                </a:rPr>
                <a:t>/</a:t>
              </a:r>
            </a:p>
          </p:txBody>
        </p:sp>
        <p:sp>
          <p:nvSpPr>
            <p:cNvPr id="76864" name="Oval 72"/>
            <p:cNvSpPr>
              <a:spLocks noChangeArrowheads="1"/>
            </p:cNvSpPr>
            <p:nvPr/>
          </p:nvSpPr>
          <p:spPr bwMode="auto">
            <a:xfrm>
              <a:off x="1020" y="2735"/>
              <a:ext cx="273" cy="270"/>
            </a:xfrm>
            <a:prstGeom prst="ellipse">
              <a:avLst/>
            </a:prstGeom>
            <a:noFill/>
            <a:ln w="6350" cap="rnd">
              <a:solidFill>
                <a:srgbClr val="008000"/>
              </a:solidFill>
              <a:prstDash val="sysDot"/>
              <a:round/>
              <a:headEnd/>
              <a:tailEnd/>
            </a:ln>
          </p:spPr>
          <p:txBody>
            <a:bodyPr lIns="36000" tIns="0" rIns="0" bIns="0" anchor="ctr" anchorCtr="1"/>
            <a:lstStyle/>
            <a:p>
              <a:pPr algn="ctr">
                <a:lnSpc>
                  <a:spcPct val="85000"/>
                </a:lnSpc>
              </a:pPr>
              <a:r>
                <a:rPr kumimoji="1" lang="en-US" altLang="zh-CN" sz="2400">
                  <a:solidFill>
                    <a:srgbClr val="006600"/>
                  </a:solidFill>
                  <a:latin typeface="Times New Roman" pitchFamily="18" charset="0"/>
                </a:rPr>
                <a:t>a</a:t>
              </a:r>
            </a:p>
          </p:txBody>
        </p:sp>
        <p:sp>
          <p:nvSpPr>
            <p:cNvPr id="76865" name="Oval 73"/>
            <p:cNvSpPr>
              <a:spLocks noChangeArrowheads="1"/>
            </p:cNvSpPr>
            <p:nvPr/>
          </p:nvSpPr>
          <p:spPr bwMode="auto">
            <a:xfrm>
              <a:off x="1792" y="2735"/>
              <a:ext cx="271" cy="270"/>
            </a:xfrm>
            <a:prstGeom prst="ellipse">
              <a:avLst/>
            </a:prstGeom>
            <a:noFill/>
            <a:ln w="6350" cap="rnd">
              <a:solidFill>
                <a:srgbClr val="008000"/>
              </a:solidFill>
              <a:prstDash val="sysDot"/>
              <a:round/>
              <a:headEnd/>
              <a:tailEnd/>
            </a:ln>
          </p:spPr>
          <p:txBody>
            <a:bodyPr lIns="36000" tIns="0" rIns="0" bIns="0" anchor="ctr" anchorCtr="1"/>
            <a:lstStyle/>
            <a:p>
              <a:pPr algn="ctr">
                <a:lnSpc>
                  <a:spcPct val="85000"/>
                </a:lnSpc>
              </a:pPr>
              <a:r>
                <a:rPr kumimoji="1" lang="en-US" altLang="zh-CN" sz="2400">
                  <a:solidFill>
                    <a:srgbClr val="006600"/>
                  </a:solidFill>
                  <a:latin typeface="Times New Roman" pitchFamily="18" charset="0"/>
                </a:rPr>
                <a:t>b</a:t>
              </a:r>
            </a:p>
          </p:txBody>
        </p:sp>
        <p:sp>
          <p:nvSpPr>
            <p:cNvPr id="76866" name="Oval 74"/>
            <p:cNvSpPr>
              <a:spLocks noChangeArrowheads="1"/>
            </p:cNvSpPr>
            <p:nvPr/>
          </p:nvSpPr>
          <p:spPr bwMode="auto">
            <a:xfrm>
              <a:off x="2589" y="2721"/>
              <a:ext cx="272" cy="270"/>
            </a:xfrm>
            <a:prstGeom prst="ellipse">
              <a:avLst/>
            </a:prstGeom>
            <a:noFill/>
            <a:ln w="6350" cap="rnd">
              <a:solidFill>
                <a:srgbClr val="008000"/>
              </a:solidFill>
              <a:prstDash val="sysDot"/>
              <a:round/>
              <a:headEnd/>
              <a:tailEnd/>
            </a:ln>
          </p:spPr>
          <p:txBody>
            <a:bodyPr lIns="36000" tIns="0" rIns="0" bIns="0" anchor="ctr" anchorCtr="1"/>
            <a:lstStyle/>
            <a:p>
              <a:pPr algn="ctr">
                <a:lnSpc>
                  <a:spcPct val="95000"/>
                </a:lnSpc>
              </a:pPr>
              <a:r>
                <a:rPr kumimoji="1" lang="en-US" altLang="zh-CN" sz="2800">
                  <a:solidFill>
                    <a:srgbClr val="006600"/>
                  </a:solidFill>
                  <a:latin typeface="黑体" pitchFamily="49" charset="-122"/>
                  <a:ea typeface="黑体" pitchFamily="49" charset="-122"/>
                </a:rPr>
                <a:t>-</a:t>
              </a:r>
            </a:p>
          </p:txBody>
        </p:sp>
        <p:sp>
          <p:nvSpPr>
            <p:cNvPr id="76867" name="Oval 75"/>
            <p:cNvSpPr>
              <a:spLocks noChangeArrowheads="1"/>
            </p:cNvSpPr>
            <p:nvPr/>
          </p:nvSpPr>
          <p:spPr bwMode="auto">
            <a:xfrm>
              <a:off x="3513" y="2721"/>
              <a:ext cx="273" cy="270"/>
            </a:xfrm>
            <a:prstGeom prst="ellipse">
              <a:avLst/>
            </a:prstGeom>
            <a:noFill/>
            <a:ln w="6350" cap="rnd">
              <a:solidFill>
                <a:srgbClr val="008000"/>
              </a:solidFill>
              <a:prstDash val="sysDot"/>
              <a:round/>
              <a:headEnd/>
              <a:tailEnd/>
            </a:ln>
          </p:spPr>
          <p:txBody>
            <a:bodyPr lIns="36000" tIns="0" rIns="0" bIns="0" anchor="ctr" anchorCtr="1"/>
            <a:lstStyle/>
            <a:p>
              <a:pPr algn="ctr">
                <a:lnSpc>
                  <a:spcPct val="85000"/>
                </a:lnSpc>
              </a:pPr>
              <a:r>
                <a:rPr kumimoji="1" lang="en-US" altLang="zh-CN" sz="2400">
                  <a:solidFill>
                    <a:srgbClr val="006600"/>
                  </a:solidFill>
                  <a:latin typeface="Times New Roman" pitchFamily="18" charset="0"/>
                </a:rPr>
                <a:t>e</a:t>
              </a:r>
            </a:p>
          </p:txBody>
        </p:sp>
        <p:sp>
          <p:nvSpPr>
            <p:cNvPr id="76868" name="Oval 76"/>
            <p:cNvSpPr>
              <a:spLocks noChangeArrowheads="1"/>
            </p:cNvSpPr>
            <p:nvPr/>
          </p:nvSpPr>
          <p:spPr bwMode="auto">
            <a:xfrm>
              <a:off x="3024" y="3204"/>
              <a:ext cx="272" cy="271"/>
            </a:xfrm>
            <a:prstGeom prst="ellipse">
              <a:avLst/>
            </a:prstGeom>
            <a:noFill/>
            <a:ln w="6350" cap="rnd">
              <a:solidFill>
                <a:srgbClr val="008000"/>
              </a:solidFill>
              <a:prstDash val="sysDot"/>
              <a:round/>
              <a:headEnd/>
              <a:tailEnd/>
            </a:ln>
          </p:spPr>
          <p:txBody>
            <a:bodyPr lIns="36000" tIns="0" rIns="0" bIns="0" anchor="ctr" anchorCtr="1"/>
            <a:lstStyle/>
            <a:p>
              <a:pPr algn="ctr">
                <a:lnSpc>
                  <a:spcPct val="85000"/>
                </a:lnSpc>
              </a:pPr>
              <a:r>
                <a:rPr kumimoji="1" lang="en-US" altLang="zh-CN" sz="2400">
                  <a:solidFill>
                    <a:srgbClr val="006600"/>
                  </a:solidFill>
                  <a:latin typeface="Times New Roman" pitchFamily="18" charset="0"/>
                </a:rPr>
                <a:t>d</a:t>
              </a:r>
            </a:p>
          </p:txBody>
        </p:sp>
        <p:sp>
          <p:nvSpPr>
            <p:cNvPr id="76869" name="Oval 77"/>
            <p:cNvSpPr>
              <a:spLocks noChangeArrowheads="1"/>
            </p:cNvSpPr>
            <p:nvPr/>
          </p:nvSpPr>
          <p:spPr bwMode="auto">
            <a:xfrm>
              <a:off x="2208" y="3204"/>
              <a:ext cx="273" cy="271"/>
            </a:xfrm>
            <a:prstGeom prst="ellipse">
              <a:avLst/>
            </a:prstGeom>
            <a:noFill/>
            <a:ln w="6350" cap="rnd">
              <a:solidFill>
                <a:srgbClr val="008000"/>
              </a:solidFill>
              <a:prstDash val="sysDot"/>
              <a:round/>
              <a:headEnd/>
              <a:tailEnd/>
            </a:ln>
          </p:spPr>
          <p:txBody>
            <a:bodyPr lIns="36000" tIns="0" rIns="0" bIns="0" anchor="ctr" anchorCtr="1"/>
            <a:lstStyle/>
            <a:p>
              <a:pPr algn="ctr">
                <a:lnSpc>
                  <a:spcPct val="85000"/>
                </a:lnSpc>
              </a:pPr>
              <a:r>
                <a:rPr kumimoji="1" lang="en-US" altLang="zh-CN" sz="2400">
                  <a:solidFill>
                    <a:srgbClr val="006600"/>
                  </a:solidFill>
                  <a:latin typeface="Times New Roman" pitchFamily="18" charset="0"/>
                </a:rPr>
                <a:t>c</a:t>
              </a:r>
            </a:p>
          </p:txBody>
        </p:sp>
      </p:grpSp>
      <p:sp>
        <p:nvSpPr>
          <p:cNvPr id="76803" name="Rectangle 2"/>
          <p:cNvSpPr>
            <a:spLocks noGrp="1" noChangeArrowheads="1"/>
          </p:cNvSpPr>
          <p:nvPr>
            <p:ph type="title"/>
          </p:nvPr>
        </p:nvSpPr>
        <p:spPr>
          <a:xfrm>
            <a:off x="1000125" y="274638"/>
            <a:ext cx="7215188" cy="1143000"/>
          </a:xfrm>
        </p:spPr>
        <p:txBody>
          <a:bodyPr/>
          <a:lstStyle/>
          <a:p>
            <a:pPr eaLnBrk="1" hangingPunct="1"/>
            <a:r>
              <a:rPr lang="zh-CN" altLang="en-US" sz="3600" smtClean="0"/>
              <a:t>后序遍历二叉树的非递归算法 </a:t>
            </a:r>
          </a:p>
        </p:txBody>
      </p:sp>
      <p:sp>
        <p:nvSpPr>
          <p:cNvPr id="76804" name="Rectangle 8"/>
          <p:cNvSpPr>
            <a:spLocks noGrp="1" noChangeArrowheads="1"/>
          </p:cNvSpPr>
          <p:nvPr>
            <p:ph idx="1"/>
          </p:nvPr>
        </p:nvSpPr>
        <p:spPr>
          <a:xfrm>
            <a:off x="1000125" y="1600200"/>
            <a:ext cx="7215188" cy="4525963"/>
          </a:xfrm>
        </p:spPr>
        <p:txBody>
          <a:bodyPr/>
          <a:lstStyle/>
          <a:p>
            <a:pPr eaLnBrk="1" hangingPunct="1">
              <a:buFont typeface="Wingdings" pitchFamily="2" charset="2"/>
              <a:buNone/>
            </a:pPr>
            <a:r>
              <a:rPr lang="zh-CN" altLang="en-US" smtClean="0">
                <a:solidFill>
                  <a:srgbClr val="006600"/>
                </a:solidFill>
              </a:rPr>
              <a:t>示例</a:t>
            </a:r>
          </a:p>
        </p:txBody>
      </p:sp>
      <p:sp>
        <p:nvSpPr>
          <p:cNvPr id="76805" name="灯片编号占位符 70"/>
          <p:cNvSpPr>
            <a:spLocks noGrp="1"/>
          </p:cNvSpPr>
          <p:nvPr>
            <p:ph type="sldNum" sz="quarter" idx="10"/>
          </p:nvPr>
        </p:nvSpPr>
        <p:spPr>
          <a:noFill/>
        </p:spPr>
        <p:txBody>
          <a:bodyPr/>
          <a:lstStyle/>
          <a:p>
            <a:fld id="{516BAFA5-C9F4-45A6-A1D1-CBCC24542959}" type="slidenum">
              <a:rPr lang="zh-CN" altLang="en-US" smtClean="0"/>
              <a:pPr/>
              <a:t>80</a:t>
            </a:fld>
            <a:endParaRPr lang="en-US" altLang="zh-CN" smtClean="0"/>
          </a:p>
        </p:txBody>
      </p:sp>
      <p:grpSp>
        <p:nvGrpSpPr>
          <p:cNvPr id="76806" name="Group 5"/>
          <p:cNvGrpSpPr>
            <a:grpSpLocks/>
          </p:cNvGrpSpPr>
          <p:nvPr/>
        </p:nvGrpSpPr>
        <p:grpSpPr bwMode="auto">
          <a:xfrm>
            <a:off x="6443663" y="3125788"/>
            <a:ext cx="647700" cy="2303462"/>
            <a:chOff x="4332" y="1888"/>
            <a:chExt cx="362" cy="1451"/>
          </a:xfrm>
        </p:grpSpPr>
        <p:sp>
          <p:nvSpPr>
            <p:cNvPr id="76851" name="Rectangle 6"/>
            <p:cNvSpPr>
              <a:spLocks noChangeArrowheads="1"/>
            </p:cNvSpPr>
            <p:nvPr/>
          </p:nvSpPr>
          <p:spPr bwMode="auto">
            <a:xfrm>
              <a:off x="4332" y="1888"/>
              <a:ext cx="362" cy="1451"/>
            </a:xfrm>
            <a:prstGeom prst="rect">
              <a:avLst/>
            </a:prstGeom>
            <a:solidFill>
              <a:srgbClr val="CCFFFF"/>
            </a:solidFill>
            <a:ln w="6350">
              <a:solidFill>
                <a:srgbClr val="008000"/>
              </a:solidFill>
              <a:miter lim="800000"/>
              <a:headEnd/>
              <a:tailEnd/>
            </a:ln>
          </p:spPr>
          <p:txBody>
            <a:bodyPr wrap="none" lIns="0" tIns="0" rIns="0" bIns="54000" anchor="b"/>
            <a:lstStyle/>
            <a:p>
              <a:pPr algn="ctr"/>
              <a:r>
                <a:rPr kumimoji="1" lang="zh-CN" altLang="en-US" sz="2400" b="1" dirty="0">
                  <a:latin typeface="楷体" pitchFamily="49" charset="-122"/>
                  <a:ea typeface="楷体" pitchFamily="49" charset="-122"/>
                </a:rPr>
                <a:t>栈</a:t>
              </a:r>
              <a:r>
                <a:rPr kumimoji="1" lang="en-US" altLang="zh-CN" sz="2400" b="1" dirty="0">
                  <a:latin typeface="Times New Roman" pitchFamily="18" charset="0"/>
                </a:rPr>
                <a:t>L</a:t>
              </a:r>
            </a:p>
          </p:txBody>
        </p:sp>
        <p:sp>
          <p:nvSpPr>
            <p:cNvPr id="76852" name="Line 7"/>
            <p:cNvSpPr>
              <a:spLocks noChangeShapeType="1"/>
            </p:cNvSpPr>
            <p:nvPr/>
          </p:nvSpPr>
          <p:spPr bwMode="auto">
            <a:xfrm>
              <a:off x="4332" y="3067"/>
              <a:ext cx="362" cy="0"/>
            </a:xfrm>
            <a:prstGeom prst="line">
              <a:avLst/>
            </a:prstGeom>
            <a:noFill/>
            <a:ln w="6350">
              <a:solidFill>
                <a:srgbClr val="008000"/>
              </a:solidFill>
              <a:round/>
              <a:headEnd/>
              <a:tailEnd/>
            </a:ln>
          </p:spPr>
          <p:txBody>
            <a:bodyPr/>
            <a:lstStyle/>
            <a:p>
              <a:endParaRPr lang="zh-CN" altLang="en-US"/>
            </a:p>
          </p:txBody>
        </p:sp>
      </p:grpSp>
      <p:sp>
        <p:nvSpPr>
          <p:cNvPr id="281609" name="Line 9"/>
          <p:cNvSpPr>
            <a:spLocks noChangeShapeType="1"/>
          </p:cNvSpPr>
          <p:nvPr/>
        </p:nvSpPr>
        <p:spPr bwMode="auto">
          <a:xfrm flipV="1">
            <a:off x="1978025" y="3905250"/>
            <a:ext cx="431800" cy="504825"/>
          </a:xfrm>
          <a:prstGeom prst="line">
            <a:avLst/>
          </a:prstGeom>
          <a:noFill/>
          <a:ln w="9525">
            <a:solidFill>
              <a:srgbClr val="000000"/>
            </a:solidFill>
            <a:round/>
            <a:headEnd/>
            <a:tailEnd/>
          </a:ln>
        </p:spPr>
        <p:txBody>
          <a:bodyPr/>
          <a:lstStyle/>
          <a:p>
            <a:endParaRPr lang="zh-CN" altLang="en-US"/>
          </a:p>
        </p:txBody>
      </p:sp>
      <p:sp>
        <p:nvSpPr>
          <p:cNvPr id="281610" name="Line 10"/>
          <p:cNvSpPr>
            <a:spLocks noChangeShapeType="1"/>
          </p:cNvSpPr>
          <p:nvPr/>
        </p:nvSpPr>
        <p:spPr bwMode="auto">
          <a:xfrm flipV="1">
            <a:off x="2770188" y="3186113"/>
            <a:ext cx="792162" cy="465137"/>
          </a:xfrm>
          <a:prstGeom prst="line">
            <a:avLst/>
          </a:prstGeom>
          <a:noFill/>
          <a:ln w="9525">
            <a:solidFill>
              <a:srgbClr val="000000"/>
            </a:solidFill>
            <a:round/>
            <a:headEnd/>
            <a:tailEnd/>
          </a:ln>
        </p:spPr>
        <p:txBody>
          <a:bodyPr/>
          <a:lstStyle/>
          <a:p>
            <a:endParaRPr lang="zh-CN" altLang="en-US"/>
          </a:p>
        </p:txBody>
      </p:sp>
      <p:sp>
        <p:nvSpPr>
          <p:cNvPr id="281611" name="Line 11"/>
          <p:cNvSpPr>
            <a:spLocks noChangeShapeType="1"/>
          </p:cNvSpPr>
          <p:nvPr/>
        </p:nvSpPr>
        <p:spPr bwMode="auto">
          <a:xfrm flipH="1" flipV="1">
            <a:off x="3979863" y="3213100"/>
            <a:ext cx="874712" cy="427038"/>
          </a:xfrm>
          <a:prstGeom prst="line">
            <a:avLst/>
          </a:prstGeom>
          <a:noFill/>
          <a:ln w="9525">
            <a:solidFill>
              <a:srgbClr val="000000"/>
            </a:solidFill>
            <a:round/>
            <a:headEnd/>
            <a:tailEnd/>
          </a:ln>
        </p:spPr>
        <p:txBody>
          <a:bodyPr/>
          <a:lstStyle/>
          <a:p>
            <a:endParaRPr lang="zh-CN" altLang="en-US"/>
          </a:p>
        </p:txBody>
      </p:sp>
      <p:sp>
        <p:nvSpPr>
          <p:cNvPr id="281612" name="Line 12"/>
          <p:cNvSpPr>
            <a:spLocks noChangeShapeType="1"/>
          </p:cNvSpPr>
          <p:nvPr/>
        </p:nvSpPr>
        <p:spPr bwMode="auto">
          <a:xfrm flipH="1" flipV="1">
            <a:off x="5164138" y="3905250"/>
            <a:ext cx="492125" cy="442913"/>
          </a:xfrm>
          <a:prstGeom prst="line">
            <a:avLst/>
          </a:prstGeom>
          <a:noFill/>
          <a:ln w="9525">
            <a:solidFill>
              <a:srgbClr val="000000"/>
            </a:solidFill>
            <a:round/>
            <a:headEnd/>
            <a:tailEnd/>
          </a:ln>
        </p:spPr>
        <p:txBody>
          <a:bodyPr/>
          <a:lstStyle/>
          <a:p>
            <a:endParaRPr lang="zh-CN" altLang="en-US"/>
          </a:p>
        </p:txBody>
      </p:sp>
      <p:sp>
        <p:nvSpPr>
          <p:cNvPr id="281613" name="Line 13"/>
          <p:cNvSpPr>
            <a:spLocks noChangeShapeType="1"/>
          </p:cNvSpPr>
          <p:nvPr/>
        </p:nvSpPr>
        <p:spPr bwMode="auto">
          <a:xfrm flipV="1">
            <a:off x="4484688" y="3922713"/>
            <a:ext cx="368300" cy="438150"/>
          </a:xfrm>
          <a:prstGeom prst="line">
            <a:avLst/>
          </a:prstGeom>
          <a:noFill/>
          <a:ln w="9525">
            <a:solidFill>
              <a:srgbClr val="000000"/>
            </a:solidFill>
            <a:round/>
            <a:headEnd/>
            <a:tailEnd/>
          </a:ln>
        </p:spPr>
        <p:txBody>
          <a:bodyPr anchor="ctr" anchorCtr="1"/>
          <a:lstStyle/>
          <a:p>
            <a:endParaRPr lang="zh-CN" altLang="en-US"/>
          </a:p>
        </p:txBody>
      </p:sp>
      <p:sp>
        <p:nvSpPr>
          <p:cNvPr id="281614" name="Line 14"/>
          <p:cNvSpPr>
            <a:spLocks noChangeShapeType="1"/>
          </p:cNvSpPr>
          <p:nvPr/>
        </p:nvSpPr>
        <p:spPr bwMode="auto">
          <a:xfrm flipH="1" flipV="1">
            <a:off x="2770188" y="3905250"/>
            <a:ext cx="215900" cy="431800"/>
          </a:xfrm>
          <a:prstGeom prst="line">
            <a:avLst/>
          </a:prstGeom>
          <a:noFill/>
          <a:ln w="9525">
            <a:solidFill>
              <a:srgbClr val="000000"/>
            </a:solidFill>
            <a:round/>
            <a:headEnd/>
            <a:tailEnd/>
          </a:ln>
        </p:spPr>
        <p:txBody>
          <a:bodyPr/>
          <a:lstStyle/>
          <a:p>
            <a:endParaRPr lang="zh-CN" altLang="en-US"/>
          </a:p>
        </p:txBody>
      </p:sp>
      <p:sp>
        <p:nvSpPr>
          <p:cNvPr id="281615" name="Line 15"/>
          <p:cNvSpPr>
            <a:spLocks noChangeShapeType="1"/>
          </p:cNvSpPr>
          <p:nvPr/>
        </p:nvSpPr>
        <p:spPr bwMode="auto">
          <a:xfrm flipV="1">
            <a:off x="3871913" y="4703763"/>
            <a:ext cx="338137" cy="419100"/>
          </a:xfrm>
          <a:prstGeom prst="line">
            <a:avLst/>
          </a:prstGeom>
          <a:noFill/>
          <a:ln w="9525">
            <a:solidFill>
              <a:srgbClr val="000000"/>
            </a:solidFill>
            <a:round/>
            <a:headEnd/>
            <a:tailEnd/>
          </a:ln>
        </p:spPr>
        <p:txBody>
          <a:bodyPr/>
          <a:lstStyle/>
          <a:p>
            <a:endParaRPr lang="zh-CN" altLang="en-US"/>
          </a:p>
        </p:txBody>
      </p:sp>
      <p:sp>
        <p:nvSpPr>
          <p:cNvPr id="281616" name="Line 16"/>
          <p:cNvSpPr>
            <a:spLocks noChangeShapeType="1"/>
          </p:cNvSpPr>
          <p:nvPr/>
        </p:nvSpPr>
        <p:spPr bwMode="auto">
          <a:xfrm flipH="1" flipV="1">
            <a:off x="4484688" y="4676775"/>
            <a:ext cx="409575" cy="463550"/>
          </a:xfrm>
          <a:prstGeom prst="line">
            <a:avLst/>
          </a:prstGeom>
          <a:noFill/>
          <a:ln w="9525">
            <a:solidFill>
              <a:srgbClr val="000000"/>
            </a:solidFill>
            <a:round/>
            <a:headEnd/>
            <a:tailEnd/>
          </a:ln>
        </p:spPr>
        <p:txBody>
          <a:bodyPr/>
          <a:lstStyle/>
          <a:p>
            <a:endParaRPr lang="zh-CN" altLang="en-US"/>
          </a:p>
        </p:txBody>
      </p:sp>
      <p:sp>
        <p:nvSpPr>
          <p:cNvPr id="281617" name="Oval 17"/>
          <p:cNvSpPr>
            <a:spLocks noChangeArrowheads="1"/>
          </p:cNvSpPr>
          <p:nvPr/>
        </p:nvSpPr>
        <p:spPr bwMode="auto">
          <a:xfrm>
            <a:off x="3562350" y="2897188"/>
            <a:ext cx="430213" cy="430212"/>
          </a:xfrm>
          <a:prstGeom prst="ellipse">
            <a:avLst/>
          </a:prstGeom>
          <a:noFill/>
          <a:ln w="9525">
            <a:solidFill>
              <a:srgbClr val="000000"/>
            </a:solidFill>
            <a:round/>
            <a:headEnd/>
            <a:tailEnd/>
          </a:ln>
        </p:spPr>
        <p:txBody>
          <a:bodyPr lIns="0" tIns="0" rIns="0" bIns="0" anchor="ctr" anchorCtr="1"/>
          <a:lstStyle/>
          <a:p>
            <a:pPr algn="ctr">
              <a:lnSpc>
                <a:spcPct val="85000"/>
              </a:lnSpc>
            </a:pPr>
            <a:r>
              <a:rPr kumimoji="1" lang="en-US" altLang="zh-CN" sz="2800" b="1">
                <a:latin typeface="黑体" pitchFamily="49" charset="-122"/>
                <a:ea typeface="黑体" pitchFamily="49" charset="-122"/>
              </a:rPr>
              <a:t>+</a:t>
            </a:r>
          </a:p>
        </p:txBody>
      </p:sp>
      <p:sp>
        <p:nvSpPr>
          <p:cNvPr id="281618" name="Oval 18"/>
          <p:cNvSpPr>
            <a:spLocks noChangeArrowheads="1"/>
          </p:cNvSpPr>
          <p:nvPr/>
        </p:nvSpPr>
        <p:spPr bwMode="auto">
          <a:xfrm>
            <a:off x="2382838" y="3554413"/>
            <a:ext cx="431800" cy="428625"/>
          </a:xfrm>
          <a:prstGeom prst="ellipse">
            <a:avLst/>
          </a:prstGeom>
          <a:noFill/>
          <a:ln w="9525">
            <a:solidFill>
              <a:srgbClr val="000000"/>
            </a:solidFill>
            <a:round/>
            <a:headEnd/>
            <a:tailEnd/>
          </a:ln>
        </p:spPr>
        <p:txBody>
          <a:bodyPr lIns="0" tIns="0" rIns="0" bIns="0" anchor="ctr" anchorCtr="1"/>
          <a:lstStyle/>
          <a:p>
            <a:pPr algn="ctr">
              <a:lnSpc>
                <a:spcPct val="90000"/>
              </a:lnSpc>
            </a:pPr>
            <a:r>
              <a:rPr kumimoji="1" lang="zh-CN" altLang="en-US" sz="2400" b="1">
                <a:latin typeface="Times New Roman" pitchFamily="18" charset="0"/>
              </a:rPr>
              <a:t>＊</a:t>
            </a:r>
          </a:p>
        </p:txBody>
      </p:sp>
      <p:sp>
        <p:nvSpPr>
          <p:cNvPr id="281619" name="Oval 19"/>
          <p:cNvSpPr>
            <a:spLocks noChangeArrowheads="1"/>
          </p:cNvSpPr>
          <p:nvPr/>
        </p:nvSpPr>
        <p:spPr bwMode="auto">
          <a:xfrm>
            <a:off x="4800600" y="3554413"/>
            <a:ext cx="431800" cy="428625"/>
          </a:xfrm>
          <a:prstGeom prst="ellipse">
            <a:avLst/>
          </a:prstGeom>
          <a:noFill/>
          <a:ln w="9525">
            <a:solidFill>
              <a:srgbClr val="000000"/>
            </a:solidFill>
            <a:round/>
            <a:headEnd/>
            <a:tailEnd/>
          </a:ln>
        </p:spPr>
        <p:txBody>
          <a:bodyPr lIns="0" tIns="0" rIns="0" bIns="0" anchor="ctr" anchorCtr="1"/>
          <a:lstStyle/>
          <a:p>
            <a:pPr algn="ctr">
              <a:lnSpc>
                <a:spcPct val="80000"/>
              </a:lnSpc>
            </a:pPr>
            <a:r>
              <a:rPr kumimoji="1" lang="en-US" altLang="zh-CN" sz="2000" b="1">
                <a:latin typeface="宋体" pitchFamily="2" charset="-122"/>
              </a:rPr>
              <a:t>/</a:t>
            </a:r>
          </a:p>
        </p:txBody>
      </p:sp>
      <p:sp>
        <p:nvSpPr>
          <p:cNvPr id="281620" name="Oval 20"/>
          <p:cNvSpPr>
            <a:spLocks noChangeArrowheads="1"/>
          </p:cNvSpPr>
          <p:nvPr/>
        </p:nvSpPr>
        <p:spPr bwMode="auto">
          <a:xfrm>
            <a:off x="1619250" y="4341813"/>
            <a:ext cx="433388" cy="428625"/>
          </a:xfrm>
          <a:prstGeom prst="ellipse">
            <a:avLst/>
          </a:prstGeom>
          <a:noFill/>
          <a:ln w="9525">
            <a:solidFill>
              <a:srgbClr val="000000"/>
            </a:solidFill>
            <a:round/>
            <a:headEnd/>
            <a:tailEnd/>
          </a:ln>
        </p:spPr>
        <p:txBody>
          <a:bodyPr lIns="36000" tIns="0" rIns="0" bIns="0" anchor="ctr" anchorCtr="1"/>
          <a:lstStyle/>
          <a:p>
            <a:pPr algn="ctr">
              <a:lnSpc>
                <a:spcPct val="85000"/>
              </a:lnSpc>
            </a:pPr>
            <a:r>
              <a:rPr kumimoji="1" lang="en-US" altLang="zh-CN" sz="2400" b="1">
                <a:latin typeface="Times New Roman" pitchFamily="18" charset="0"/>
              </a:rPr>
              <a:t>a</a:t>
            </a:r>
          </a:p>
        </p:txBody>
      </p:sp>
      <p:sp>
        <p:nvSpPr>
          <p:cNvPr id="281621" name="Oval 21"/>
          <p:cNvSpPr>
            <a:spLocks noChangeArrowheads="1"/>
          </p:cNvSpPr>
          <p:nvPr/>
        </p:nvSpPr>
        <p:spPr bwMode="auto">
          <a:xfrm>
            <a:off x="2844800" y="4341813"/>
            <a:ext cx="430213" cy="428625"/>
          </a:xfrm>
          <a:prstGeom prst="ellipse">
            <a:avLst/>
          </a:prstGeom>
          <a:noFill/>
          <a:ln w="9525">
            <a:solidFill>
              <a:srgbClr val="000000"/>
            </a:solidFill>
            <a:round/>
            <a:headEnd/>
            <a:tailEnd/>
          </a:ln>
        </p:spPr>
        <p:txBody>
          <a:bodyPr lIns="36000" tIns="0" rIns="0" bIns="0" anchor="ctr" anchorCtr="1"/>
          <a:lstStyle/>
          <a:p>
            <a:pPr algn="ctr">
              <a:lnSpc>
                <a:spcPct val="85000"/>
              </a:lnSpc>
            </a:pPr>
            <a:r>
              <a:rPr kumimoji="1" lang="en-US" altLang="zh-CN" sz="2400" b="1">
                <a:latin typeface="Times New Roman" pitchFamily="18" charset="0"/>
              </a:rPr>
              <a:t>b</a:t>
            </a:r>
          </a:p>
        </p:txBody>
      </p:sp>
      <p:sp>
        <p:nvSpPr>
          <p:cNvPr id="281622" name="Oval 22"/>
          <p:cNvSpPr>
            <a:spLocks noChangeArrowheads="1"/>
          </p:cNvSpPr>
          <p:nvPr/>
        </p:nvSpPr>
        <p:spPr bwMode="auto">
          <a:xfrm>
            <a:off x="4110038" y="4319588"/>
            <a:ext cx="431800" cy="428625"/>
          </a:xfrm>
          <a:prstGeom prst="ellipse">
            <a:avLst/>
          </a:prstGeom>
          <a:noFill/>
          <a:ln w="9525">
            <a:solidFill>
              <a:srgbClr val="000000"/>
            </a:solidFill>
            <a:round/>
            <a:headEnd/>
            <a:tailEnd/>
          </a:ln>
        </p:spPr>
        <p:txBody>
          <a:bodyPr lIns="36000" tIns="0" rIns="0" bIns="0" anchor="ctr" anchorCtr="1"/>
          <a:lstStyle/>
          <a:p>
            <a:pPr algn="ctr">
              <a:lnSpc>
                <a:spcPct val="95000"/>
              </a:lnSpc>
            </a:pPr>
            <a:r>
              <a:rPr kumimoji="1" lang="en-US" altLang="zh-CN" sz="2800" b="1">
                <a:latin typeface="黑体" pitchFamily="49" charset="-122"/>
                <a:ea typeface="黑体" pitchFamily="49" charset="-122"/>
              </a:rPr>
              <a:t>-</a:t>
            </a:r>
          </a:p>
        </p:txBody>
      </p:sp>
      <p:sp>
        <p:nvSpPr>
          <p:cNvPr id="281623" name="Oval 23"/>
          <p:cNvSpPr>
            <a:spLocks noChangeArrowheads="1"/>
          </p:cNvSpPr>
          <p:nvPr/>
        </p:nvSpPr>
        <p:spPr bwMode="auto">
          <a:xfrm>
            <a:off x="5576888" y="4319588"/>
            <a:ext cx="433387" cy="428625"/>
          </a:xfrm>
          <a:prstGeom prst="ellipse">
            <a:avLst/>
          </a:prstGeom>
          <a:noFill/>
          <a:ln w="9525">
            <a:solidFill>
              <a:srgbClr val="000000"/>
            </a:solidFill>
            <a:round/>
            <a:headEnd/>
            <a:tailEnd/>
          </a:ln>
        </p:spPr>
        <p:txBody>
          <a:bodyPr lIns="36000" tIns="0" rIns="0" bIns="0" anchor="ctr" anchorCtr="1"/>
          <a:lstStyle/>
          <a:p>
            <a:pPr algn="ctr">
              <a:lnSpc>
                <a:spcPct val="85000"/>
              </a:lnSpc>
            </a:pPr>
            <a:r>
              <a:rPr kumimoji="1" lang="en-US" altLang="zh-CN" sz="2400" b="1">
                <a:latin typeface="Times New Roman" pitchFamily="18" charset="0"/>
              </a:rPr>
              <a:t>e</a:t>
            </a:r>
          </a:p>
        </p:txBody>
      </p:sp>
      <p:sp>
        <p:nvSpPr>
          <p:cNvPr id="281624" name="Oval 24"/>
          <p:cNvSpPr>
            <a:spLocks noChangeArrowheads="1"/>
          </p:cNvSpPr>
          <p:nvPr/>
        </p:nvSpPr>
        <p:spPr bwMode="auto">
          <a:xfrm>
            <a:off x="4800600" y="5086350"/>
            <a:ext cx="431800" cy="430213"/>
          </a:xfrm>
          <a:prstGeom prst="ellipse">
            <a:avLst/>
          </a:prstGeom>
          <a:noFill/>
          <a:ln w="9525">
            <a:solidFill>
              <a:srgbClr val="000000"/>
            </a:solidFill>
            <a:round/>
            <a:headEnd/>
            <a:tailEnd/>
          </a:ln>
        </p:spPr>
        <p:txBody>
          <a:bodyPr lIns="36000" tIns="0" rIns="0" bIns="0" anchor="ctr" anchorCtr="1"/>
          <a:lstStyle/>
          <a:p>
            <a:pPr algn="ctr">
              <a:lnSpc>
                <a:spcPct val="85000"/>
              </a:lnSpc>
            </a:pPr>
            <a:r>
              <a:rPr kumimoji="1" lang="en-US" altLang="zh-CN" sz="2400" b="1">
                <a:latin typeface="Times New Roman" pitchFamily="18" charset="0"/>
              </a:rPr>
              <a:t>d</a:t>
            </a:r>
          </a:p>
        </p:txBody>
      </p:sp>
      <p:sp>
        <p:nvSpPr>
          <p:cNvPr id="281625" name="Oval 25"/>
          <p:cNvSpPr>
            <a:spLocks noChangeArrowheads="1"/>
          </p:cNvSpPr>
          <p:nvPr/>
        </p:nvSpPr>
        <p:spPr bwMode="auto">
          <a:xfrm>
            <a:off x="3505200" y="5086350"/>
            <a:ext cx="433388" cy="430213"/>
          </a:xfrm>
          <a:prstGeom prst="ellipse">
            <a:avLst/>
          </a:prstGeom>
          <a:noFill/>
          <a:ln w="9525">
            <a:solidFill>
              <a:srgbClr val="000000"/>
            </a:solidFill>
            <a:round/>
            <a:headEnd/>
            <a:tailEnd/>
          </a:ln>
        </p:spPr>
        <p:txBody>
          <a:bodyPr lIns="36000" tIns="0" rIns="0" bIns="0" anchor="ctr" anchorCtr="1"/>
          <a:lstStyle/>
          <a:p>
            <a:pPr algn="ctr">
              <a:lnSpc>
                <a:spcPct val="85000"/>
              </a:lnSpc>
            </a:pPr>
            <a:r>
              <a:rPr kumimoji="1" lang="en-US" altLang="zh-CN" sz="2400" b="1">
                <a:latin typeface="Times New Roman" pitchFamily="18" charset="0"/>
              </a:rPr>
              <a:t>c</a:t>
            </a:r>
          </a:p>
        </p:txBody>
      </p:sp>
      <p:sp>
        <p:nvSpPr>
          <p:cNvPr id="281626" name="Line 26"/>
          <p:cNvSpPr>
            <a:spLocks noChangeShapeType="1"/>
          </p:cNvSpPr>
          <p:nvPr/>
        </p:nvSpPr>
        <p:spPr bwMode="auto">
          <a:xfrm>
            <a:off x="3775075" y="2635250"/>
            <a:ext cx="0" cy="215900"/>
          </a:xfrm>
          <a:prstGeom prst="line">
            <a:avLst/>
          </a:prstGeom>
          <a:noFill/>
          <a:ln w="38100">
            <a:solidFill>
              <a:srgbClr val="008000"/>
            </a:solidFill>
            <a:round/>
            <a:headEnd/>
            <a:tailEnd type="triangle" w="med" len="med"/>
          </a:ln>
        </p:spPr>
        <p:txBody>
          <a:bodyPr/>
          <a:lstStyle/>
          <a:p>
            <a:endParaRPr lang="zh-CN" altLang="en-US"/>
          </a:p>
        </p:txBody>
      </p:sp>
      <p:sp>
        <p:nvSpPr>
          <p:cNvPr id="281627" name="Text Box 27"/>
          <p:cNvSpPr txBox="1">
            <a:spLocks noChangeArrowheads="1"/>
          </p:cNvSpPr>
          <p:nvPr/>
        </p:nvSpPr>
        <p:spPr bwMode="auto">
          <a:xfrm>
            <a:off x="5688013" y="1917700"/>
            <a:ext cx="179387" cy="431800"/>
          </a:xfrm>
          <a:prstGeom prst="rect">
            <a:avLst/>
          </a:prstGeom>
          <a:noFill/>
          <a:ln w="9525">
            <a:noFill/>
            <a:miter lim="800000"/>
            <a:headEnd/>
            <a:tailEnd/>
          </a:ln>
        </p:spPr>
        <p:txBody>
          <a:bodyPr wrap="none" lIns="0" tIns="0" rIns="0" bIns="0" anchor="ctr" anchorCtr="1"/>
          <a:lstStyle/>
          <a:p>
            <a:pPr algn="ctr">
              <a:spcBef>
                <a:spcPct val="50000"/>
              </a:spcBef>
            </a:pPr>
            <a:r>
              <a:rPr kumimoji="1" lang="en-US" altLang="zh-CN" sz="3200" b="1">
                <a:latin typeface="Times New Roman" pitchFamily="18" charset="0"/>
              </a:rPr>
              <a:t>+</a:t>
            </a:r>
          </a:p>
        </p:txBody>
      </p:sp>
      <p:sp>
        <p:nvSpPr>
          <p:cNvPr id="281628" name="Text Box 28"/>
          <p:cNvSpPr txBox="1">
            <a:spLocks noChangeArrowheads="1"/>
          </p:cNvSpPr>
          <p:nvPr/>
        </p:nvSpPr>
        <p:spPr bwMode="auto">
          <a:xfrm>
            <a:off x="3030538" y="2014538"/>
            <a:ext cx="179387" cy="431800"/>
          </a:xfrm>
          <a:prstGeom prst="rect">
            <a:avLst/>
          </a:prstGeom>
          <a:noFill/>
          <a:ln w="9525">
            <a:noFill/>
            <a:miter lim="800000"/>
            <a:headEnd/>
            <a:tailEnd/>
          </a:ln>
        </p:spPr>
        <p:txBody>
          <a:bodyPr wrap="none" lIns="0" tIns="0" rIns="0" bIns="0" anchor="ctr" anchorCtr="1"/>
          <a:lstStyle/>
          <a:p>
            <a:pPr algn="ctr">
              <a:spcBef>
                <a:spcPct val="50000"/>
              </a:spcBef>
            </a:pPr>
            <a:r>
              <a:rPr kumimoji="1" lang="en-US" altLang="zh-CN" sz="3200" b="1">
                <a:latin typeface="Times New Roman" pitchFamily="18" charset="0"/>
              </a:rPr>
              <a:t>*</a:t>
            </a:r>
          </a:p>
        </p:txBody>
      </p:sp>
      <p:sp>
        <p:nvSpPr>
          <p:cNvPr id="281629" name="Text Box 29"/>
          <p:cNvSpPr txBox="1">
            <a:spLocks noChangeArrowheads="1"/>
          </p:cNvSpPr>
          <p:nvPr/>
        </p:nvSpPr>
        <p:spPr bwMode="auto">
          <a:xfrm>
            <a:off x="2143125" y="1905000"/>
            <a:ext cx="179388" cy="431800"/>
          </a:xfrm>
          <a:prstGeom prst="rect">
            <a:avLst/>
          </a:prstGeom>
          <a:noFill/>
          <a:ln w="9525">
            <a:noFill/>
            <a:miter lim="800000"/>
            <a:headEnd/>
            <a:tailEnd/>
          </a:ln>
        </p:spPr>
        <p:txBody>
          <a:bodyPr wrap="none" lIns="0" tIns="0" rIns="0" bIns="0" anchor="ctr" anchorCtr="1"/>
          <a:lstStyle/>
          <a:p>
            <a:pPr algn="ctr">
              <a:spcBef>
                <a:spcPct val="50000"/>
              </a:spcBef>
            </a:pPr>
            <a:r>
              <a:rPr kumimoji="1" lang="en-US" altLang="zh-CN" sz="3200" b="1">
                <a:latin typeface="Times New Roman" pitchFamily="18" charset="0"/>
              </a:rPr>
              <a:t>a</a:t>
            </a:r>
          </a:p>
        </p:txBody>
      </p:sp>
      <p:sp>
        <p:nvSpPr>
          <p:cNvPr id="281630" name="Text Box 30"/>
          <p:cNvSpPr txBox="1">
            <a:spLocks noChangeArrowheads="1"/>
          </p:cNvSpPr>
          <p:nvPr/>
        </p:nvSpPr>
        <p:spPr bwMode="auto">
          <a:xfrm>
            <a:off x="2562225" y="1916113"/>
            <a:ext cx="179388" cy="431800"/>
          </a:xfrm>
          <a:prstGeom prst="rect">
            <a:avLst/>
          </a:prstGeom>
          <a:noFill/>
          <a:ln w="9525">
            <a:noFill/>
            <a:miter lim="800000"/>
            <a:headEnd/>
            <a:tailEnd/>
          </a:ln>
        </p:spPr>
        <p:txBody>
          <a:bodyPr wrap="none" lIns="0" tIns="0" rIns="0" bIns="0" anchor="ctr" anchorCtr="1"/>
          <a:lstStyle/>
          <a:p>
            <a:pPr algn="ctr">
              <a:spcBef>
                <a:spcPct val="50000"/>
              </a:spcBef>
            </a:pPr>
            <a:r>
              <a:rPr kumimoji="1" lang="en-US" altLang="zh-CN" sz="3200" b="1">
                <a:latin typeface="Times New Roman" pitchFamily="18" charset="0"/>
              </a:rPr>
              <a:t>b</a:t>
            </a:r>
          </a:p>
        </p:txBody>
      </p:sp>
      <p:sp>
        <p:nvSpPr>
          <p:cNvPr id="281631" name="Text Box 31"/>
          <p:cNvSpPr txBox="1">
            <a:spLocks noChangeArrowheads="1"/>
          </p:cNvSpPr>
          <p:nvPr/>
        </p:nvSpPr>
        <p:spPr bwMode="auto">
          <a:xfrm>
            <a:off x="5256213" y="1916113"/>
            <a:ext cx="179387" cy="431800"/>
          </a:xfrm>
          <a:prstGeom prst="rect">
            <a:avLst/>
          </a:prstGeom>
          <a:noFill/>
          <a:ln w="9525">
            <a:noFill/>
            <a:miter lim="800000"/>
            <a:headEnd/>
            <a:tailEnd/>
          </a:ln>
        </p:spPr>
        <p:txBody>
          <a:bodyPr wrap="none" lIns="0" tIns="0" rIns="0" bIns="0" anchor="ctr" anchorCtr="1"/>
          <a:lstStyle/>
          <a:p>
            <a:pPr algn="ctr">
              <a:spcBef>
                <a:spcPct val="50000"/>
              </a:spcBef>
            </a:pPr>
            <a:r>
              <a:rPr kumimoji="1" lang="en-US" altLang="zh-CN" sz="3200" b="1">
                <a:latin typeface="Times New Roman" pitchFamily="18" charset="0"/>
              </a:rPr>
              <a:t>/</a:t>
            </a:r>
          </a:p>
        </p:txBody>
      </p:sp>
      <p:sp>
        <p:nvSpPr>
          <p:cNvPr id="281632" name="Text Box 32"/>
          <p:cNvSpPr txBox="1">
            <a:spLocks noChangeArrowheads="1"/>
          </p:cNvSpPr>
          <p:nvPr/>
        </p:nvSpPr>
        <p:spPr bwMode="auto">
          <a:xfrm>
            <a:off x="4356100" y="1916113"/>
            <a:ext cx="179388" cy="431800"/>
          </a:xfrm>
          <a:prstGeom prst="rect">
            <a:avLst/>
          </a:prstGeom>
          <a:noFill/>
          <a:ln w="9525">
            <a:noFill/>
            <a:miter lim="800000"/>
            <a:headEnd/>
            <a:tailEnd/>
          </a:ln>
        </p:spPr>
        <p:txBody>
          <a:bodyPr wrap="none" lIns="0" tIns="0" rIns="0" bIns="0" anchor="ctr" anchorCtr="1"/>
          <a:lstStyle/>
          <a:p>
            <a:pPr algn="ctr">
              <a:spcBef>
                <a:spcPct val="50000"/>
              </a:spcBef>
            </a:pPr>
            <a:r>
              <a:rPr kumimoji="1" lang="en-US" altLang="zh-CN" sz="3200" b="1">
                <a:latin typeface="Times New Roman" pitchFamily="18" charset="0"/>
              </a:rPr>
              <a:t>-</a:t>
            </a:r>
          </a:p>
        </p:txBody>
      </p:sp>
      <p:sp>
        <p:nvSpPr>
          <p:cNvPr id="281633" name="Text Box 33"/>
          <p:cNvSpPr txBox="1">
            <a:spLocks noChangeArrowheads="1"/>
          </p:cNvSpPr>
          <p:nvPr/>
        </p:nvSpPr>
        <p:spPr bwMode="auto">
          <a:xfrm>
            <a:off x="3463925" y="1916113"/>
            <a:ext cx="179388" cy="431800"/>
          </a:xfrm>
          <a:prstGeom prst="rect">
            <a:avLst/>
          </a:prstGeom>
          <a:noFill/>
          <a:ln w="9525">
            <a:noFill/>
            <a:miter lim="800000"/>
            <a:headEnd/>
            <a:tailEnd/>
          </a:ln>
        </p:spPr>
        <p:txBody>
          <a:bodyPr wrap="none" lIns="0" tIns="0" rIns="0" bIns="0" anchor="ctr" anchorCtr="1"/>
          <a:lstStyle/>
          <a:p>
            <a:pPr algn="ctr">
              <a:spcBef>
                <a:spcPct val="50000"/>
              </a:spcBef>
            </a:pPr>
            <a:r>
              <a:rPr kumimoji="1" lang="en-US" altLang="zh-CN" sz="3200" b="1">
                <a:latin typeface="Times New Roman" pitchFamily="18" charset="0"/>
              </a:rPr>
              <a:t>c</a:t>
            </a:r>
          </a:p>
        </p:txBody>
      </p:sp>
      <p:sp>
        <p:nvSpPr>
          <p:cNvPr id="281634" name="Text Box 34"/>
          <p:cNvSpPr txBox="1">
            <a:spLocks noChangeArrowheads="1"/>
          </p:cNvSpPr>
          <p:nvPr/>
        </p:nvSpPr>
        <p:spPr bwMode="auto">
          <a:xfrm>
            <a:off x="3922713" y="1916113"/>
            <a:ext cx="179387" cy="431800"/>
          </a:xfrm>
          <a:prstGeom prst="rect">
            <a:avLst/>
          </a:prstGeom>
          <a:noFill/>
          <a:ln w="9525">
            <a:noFill/>
            <a:miter lim="800000"/>
            <a:headEnd/>
            <a:tailEnd/>
          </a:ln>
        </p:spPr>
        <p:txBody>
          <a:bodyPr wrap="none" lIns="0" tIns="0" rIns="0" bIns="0" anchor="ctr" anchorCtr="1"/>
          <a:lstStyle/>
          <a:p>
            <a:pPr algn="ctr">
              <a:spcBef>
                <a:spcPct val="50000"/>
              </a:spcBef>
            </a:pPr>
            <a:r>
              <a:rPr kumimoji="1" lang="en-US" altLang="zh-CN" sz="3200" b="1">
                <a:latin typeface="Times New Roman" pitchFamily="18" charset="0"/>
              </a:rPr>
              <a:t>d</a:t>
            </a:r>
          </a:p>
        </p:txBody>
      </p:sp>
      <p:sp>
        <p:nvSpPr>
          <p:cNvPr id="281635" name="Text Box 35"/>
          <p:cNvSpPr txBox="1">
            <a:spLocks noChangeArrowheads="1"/>
          </p:cNvSpPr>
          <p:nvPr/>
        </p:nvSpPr>
        <p:spPr bwMode="auto">
          <a:xfrm>
            <a:off x="4821238" y="1916113"/>
            <a:ext cx="179387" cy="431800"/>
          </a:xfrm>
          <a:prstGeom prst="rect">
            <a:avLst/>
          </a:prstGeom>
          <a:noFill/>
          <a:ln w="9525">
            <a:noFill/>
            <a:miter lim="800000"/>
            <a:headEnd/>
            <a:tailEnd/>
          </a:ln>
        </p:spPr>
        <p:txBody>
          <a:bodyPr wrap="none" lIns="0" tIns="0" rIns="0" bIns="0" anchor="ctr" anchorCtr="1"/>
          <a:lstStyle/>
          <a:p>
            <a:pPr algn="ctr">
              <a:spcBef>
                <a:spcPct val="50000"/>
              </a:spcBef>
            </a:pPr>
            <a:r>
              <a:rPr kumimoji="1" lang="en-US" altLang="zh-CN" sz="3200" b="1">
                <a:latin typeface="Times New Roman" pitchFamily="18" charset="0"/>
              </a:rPr>
              <a:t>e</a:t>
            </a:r>
          </a:p>
        </p:txBody>
      </p:sp>
      <p:sp>
        <p:nvSpPr>
          <p:cNvPr id="281636" name="Oval 36"/>
          <p:cNvSpPr>
            <a:spLocks noChangeArrowheads="1"/>
          </p:cNvSpPr>
          <p:nvPr/>
        </p:nvSpPr>
        <p:spPr bwMode="auto">
          <a:xfrm>
            <a:off x="6562725" y="4411663"/>
            <a:ext cx="430213" cy="430212"/>
          </a:xfrm>
          <a:prstGeom prst="ellipse">
            <a:avLst/>
          </a:prstGeom>
          <a:noFill/>
          <a:ln w="9525">
            <a:solidFill>
              <a:srgbClr val="000000"/>
            </a:solidFill>
            <a:round/>
            <a:headEnd/>
            <a:tailEnd/>
          </a:ln>
        </p:spPr>
        <p:txBody>
          <a:bodyPr lIns="0" tIns="0" rIns="0" bIns="0" anchor="ctr" anchorCtr="1"/>
          <a:lstStyle/>
          <a:p>
            <a:pPr algn="ctr">
              <a:lnSpc>
                <a:spcPct val="85000"/>
              </a:lnSpc>
            </a:pPr>
            <a:r>
              <a:rPr kumimoji="1" lang="en-US" altLang="zh-CN" sz="2800" b="1">
                <a:latin typeface="黑体" pitchFamily="49" charset="-122"/>
                <a:ea typeface="黑体" pitchFamily="49" charset="-122"/>
              </a:rPr>
              <a:t>+</a:t>
            </a:r>
          </a:p>
        </p:txBody>
      </p:sp>
      <p:sp>
        <p:nvSpPr>
          <p:cNvPr id="281637" name="Oval 37"/>
          <p:cNvSpPr>
            <a:spLocks noChangeArrowheads="1"/>
          </p:cNvSpPr>
          <p:nvPr/>
        </p:nvSpPr>
        <p:spPr bwMode="auto">
          <a:xfrm>
            <a:off x="6562725" y="3762375"/>
            <a:ext cx="431800" cy="428625"/>
          </a:xfrm>
          <a:prstGeom prst="ellipse">
            <a:avLst/>
          </a:prstGeom>
          <a:noFill/>
          <a:ln w="9525">
            <a:solidFill>
              <a:srgbClr val="000000"/>
            </a:solidFill>
            <a:round/>
            <a:headEnd/>
            <a:tailEnd/>
          </a:ln>
        </p:spPr>
        <p:txBody>
          <a:bodyPr lIns="0" tIns="0" rIns="0" bIns="0" anchor="ctr" anchorCtr="1"/>
          <a:lstStyle/>
          <a:p>
            <a:pPr algn="ctr">
              <a:lnSpc>
                <a:spcPct val="90000"/>
              </a:lnSpc>
            </a:pPr>
            <a:r>
              <a:rPr kumimoji="1" lang="zh-CN" altLang="en-US" sz="2400" b="1">
                <a:latin typeface="Times New Roman" pitchFamily="18" charset="0"/>
              </a:rPr>
              <a:t>＊</a:t>
            </a:r>
          </a:p>
        </p:txBody>
      </p:sp>
      <p:sp>
        <p:nvSpPr>
          <p:cNvPr id="281638" name="Line 38"/>
          <p:cNvSpPr>
            <a:spLocks noChangeShapeType="1"/>
          </p:cNvSpPr>
          <p:nvPr/>
        </p:nvSpPr>
        <p:spPr bwMode="auto">
          <a:xfrm>
            <a:off x="2411413" y="3357563"/>
            <a:ext cx="98425" cy="203200"/>
          </a:xfrm>
          <a:prstGeom prst="line">
            <a:avLst/>
          </a:prstGeom>
          <a:noFill/>
          <a:ln w="38100">
            <a:solidFill>
              <a:srgbClr val="008000"/>
            </a:solidFill>
            <a:round/>
            <a:headEnd/>
            <a:tailEnd type="triangle" w="med" len="med"/>
          </a:ln>
        </p:spPr>
        <p:txBody>
          <a:bodyPr/>
          <a:lstStyle/>
          <a:p>
            <a:endParaRPr lang="zh-CN" altLang="en-US"/>
          </a:p>
        </p:txBody>
      </p:sp>
      <p:sp>
        <p:nvSpPr>
          <p:cNvPr id="281639" name="Line 39"/>
          <p:cNvSpPr>
            <a:spLocks noChangeShapeType="1"/>
          </p:cNvSpPr>
          <p:nvPr/>
        </p:nvSpPr>
        <p:spPr bwMode="auto">
          <a:xfrm>
            <a:off x="1585913" y="4137025"/>
            <a:ext cx="144462" cy="225425"/>
          </a:xfrm>
          <a:prstGeom prst="line">
            <a:avLst/>
          </a:prstGeom>
          <a:noFill/>
          <a:ln w="38100">
            <a:solidFill>
              <a:srgbClr val="008000"/>
            </a:solidFill>
            <a:round/>
            <a:headEnd/>
            <a:tailEnd type="triangle" w="med" len="med"/>
          </a:ln>
        </p:spPr>
        <p:txBody>
          <a:bodyPr/>
          <a:lstStyle/>
          <a:p>
            <a:endParaRPr lang="zh-CN" altLang="en-US"/>
          </a:p>
        </p:txBody>
      </p:sp>
      <p:sp>
        <p:nvSpPr>
          <p:cNvPr id="281640" name="Line 40"/>
          <p:cNvSpPr>
            <a:spLocks noChangeShapeType="1"/>
          </p:cNvSpPr>
          <p:nvPr/>
        </p:nvSpPr>
        <p:spPr bwMode="auto">
          <a:xfrm rot="5400000">
            <a:off x="2997994" y="4198144"/>
            <a:ext cx="230188" cy="12700"/>
          </a:xfrm>
          <a:prstGeom prst="line">
            <a:avLst/>
          </a:prstGeom>
          <a:noFill/>
          <a:ln w="38100">
            <a:solidFill>
              <a:srgbClr val="008000"/>
            </a:solidFill>
            <a:round/>
            <a:headEnd/>
            <a:tailEnd type="triangle" w="med" len="med"/>
          </a:ln>
        </p:spPr>
        <p:txBody>
          <a:bodyPr/>
          <a:lstStyle/>
          <a:p>
            <a:endParaRPr lang="zh-CN" altLang="en-US"/>
          </a:p>
        </p:txBody>
      </p:sp>
      <p:grpSp>
        <p:nvGrpSpPr>
          <p:cNvPr id="76839" name="Group 42"/>
          <p:cNvGrpSpPr>
            <a:grpSpLocks/>
          </p:cNvGrpSpPr>
          <p:nvPr/>
        </p:nvGrpSpPr>
        <p:grpSpPr bwMode="auto">
          <a:xfrm>
            <a:off x="7308850" y="3113088"/>
            <a:ext cx="647700" cy="2303462"/>
            <a:chOff x="4332" y="1888"/>
            <a:chExt cx="362" cy="1451"/>
          </a:xfrm>
        </p:grpSpPr>
        <p:sp>
          <p:nvSpPr>
            <p:cNvPr id="76849" name="Rectangle 43"/>
            <p:cNvSpPr>
              <a:spLocks noChangeArrowheads="1"/>
            </p:cNvSpPr>
            <p:nvPr/>
          </p:nvSpPr>
          <p:spPr bwMode="auto">
            <a:xfrm>
              <a:off x="4332" y="1888"/>
              <a:ext cx="362" cy="1451"/>
            </a:xfrm>
            <a:prstGeom prst="rect">
              <a:avLst/>
            </a:prstGeom>
            <a:solidFill>
              <a:srgbClr val="CCFFFF"/>
            </a:solidFill>
            <a:ln w="6350">
              <a:solidFill>
                <a:srgbClr val="008000"/>
              </a:solidFill>
              <a:miter lim="800000"/>
              <a:headEnd/>
              <a:tailEnd/>
            </a:ln>
          </p:spPr>
          <p:txBody>
            <a:bodyPr wrap="none" lIns="0" tIns="0" rIns="0" bIns="54000" anchor="b"/>
            <a:lstStyle/>
            <a:p>
              <a:pPr algn="ctr"/>
              <a:r>
                <a:rPr kumimoji="1" lang="zh-CN" altLang="en-US" sz="2400" b="1" dirty="0">
                  <a:latin typeface="楷体" pitchFamily="49" charset="-122"/>
                  <a:ea typeface="楷体" pitchFamily="49" charset="-122"/>
                </a:rPr>
                <a:t>栈</a:t>
              </a:r>
              <a:r>
                <a:rPr kumimoji="1" lang="en-US" altLang="zh-CN" sz="2400" b="1" dirty="0">
                  <a:latin typeface="Times New Roman" pitchFamily="18" charset="0"/>
                </a:rPr>
                <a:t>R</a:t>
              </a:r>
            </a:p>
          </p:txBody>
        </p:sp>
        <p:sp>
          <p:nvSpPr>
            <p:cNvPr id="76850" name="Line 44"/>
            <p:cNvSpPr>
              <a:spLocks noChangeShapeType="1"/>
            </p:cNvSpPr>
            <p:nvPr/>
          </p:nvSpPr>
          <p:spPr bwMode="auto">
            <a:xfrm>
              <a:off x="4332" y="3067"/>
              <a:ext cx="362" cy="0"/>
            </a:xfrm>
            <a:prstGeom prst="line">
              <a:avLst/>
            </a:prstGeom>
            <a:noFill/>
            <a:ln w="6350">
              <a:solidFill>
                <a:srgbClr val="008000"/>
              </a:solidFill>
              <a:round/>
              <a:headEnd/>
              <a:tailEnd/>
            </a:ln>
          </p:spPr>
          <p:txBody>
            <a:bodyPr/>
            <a:lstStyle/>
            <a:p>
              <a:endParaRPr lang="zh-CN" altLang="en-US"/>
            </a:p>
          </p:txBody>
        </p:sp>
      </p:grpSp>
      <p:sp>
        <p:nvSpPr>
          <p:cNvPr id="281645" name="Oval 45"/>
          <p:cNvSpPr>
            <a:spLocks noChangeArrowheads="1"/>
          </p:cNvSpPr>
          <p:nvPr/>
        </p:nvSpPr>
        <p:spPr bwMode="auto">
          <a:xfrm>
            <a:off x="7426325" y="4410075"/>
            <a:ext cx="431800" cy="428625"/>
          </a:xfrm>
          <a:prstGeom prst="ellipse">
            <a:avLst/>
          </a:prstGeom>
          <a:noFill/>
          <a:ln w="9525">
            <a:solidFill>
              <a:srgbClr val="000000"/>
            </a:solidFill>
            <a:round/>
            <a:headEnd/>
            <a:tailEnd/>
          </a:ln>
        </p:spPr>
        <p:txBody>
          <a:bodyPr lIns="0" tIns="0" rIns="0" bIns="0" anchor="ctr" anchorCtr="1"/>
          <a:lstStyle/>
          <a:p>
            <a:pPr algn="ctr">
              <a:lnSpc>
                <a:spcPct val="90000"/>
              </a:lnSpc>
            </a:pPr>
            <a:r>
              <a:rPr kumimoji="1" lang="zh-CN" altLang="en-US" sz="2400" b="1">
                <a:latin typeface="Times New Roman" pitchFamily="18" charset="0"/>
              </a:rPr>
              <a:t>＊</a:t>
            </a:r>
          </a:p>
        </p:txBody>
      </p:sp>
      <p:sp>
        <p:nvSpPr>
          <p:cNvPr id="281646" name="Oval 46"/>
          <p:cNvSpPr>
            <a:spLocks noChangeArrowheads="1"/>
          </p:cNvSpPr>
          <p:nvPr/>
        </p:nvSpPr>
        <p:spPr bwMode="auto">
          <a:xfrm>
            <a:off x="7427913" y="4410075"/>
            <a:ext cx="430212" cy="430213"/>
          </a:xfrm>
          <a:prstGeom prst="ellipse">
            <a:avLst/>
          </a:prstGeom>
          <a:noFill/>
          <a:ln w="9525">
            <a:solidFill>
              <a:srgbClr val="000000"/>
            </a:solidFill>
            <a:round/>
            <a:headEnd/>
            <a:tailEnd/>
          </a:ln>
        </p:spPr>
        <p:txBody>
          <a:bodyPr lIns="0" tIns="0" rIns="0" bIns="0" anchor="ctr" anchorCtr="1"/>
          <a:lstStyle/>
          <a:p>
            <a:pPr algn="ctr">
              <a:lnSpc>
                <a:spcPct val="85000"/>
              </a:lnSpc>
            </a:pPr>
            <a:r>
              <a:rPr kumimoji="1" lang="en-US" altLang="zh-CN" sz="2800" b="1">
                <a:latin typeface="黑体" pitchFamily="49" charset="-122"/>
                <a:ea typeface="黑体" pitchFamily="49" charset="-122"/>
              </a:rPr>
              <a:t>+</a:t>
            </a:r>
          </a:p>
        </p:txBody>
      </p:sp>
      <p:sp>
        <p:nvSpPr>
          <p:cNvPr id="281647" name="Oval 47"/>
          <p:cNvSpPr>
            <a:spLocks noChangeArrowheads="1"/>
          </p:cNvSpPr>
          <p:nvPr/>
        </p:nvSpPr>
        <p:spPr bwMode="auto">
          <a:xfrm>
            <a:off x="6562725" y="4410075"/>
            <a:ext cx="431800" cy="428625"/>
          </a:xfrm>
          <a:prstGeom prst="ellipse">
            <a:avLst/>
          </a:prstGeom>
          <a:noFill/>
          <a:ln w="9525">
            <a:solidFill>
              <a:srgbClr val="000000"/>
            </a:solidFill>
            <a:round/>
            <a:headEnd/>
            <a:tailEnd/>
          </a:ln>
        </p:spPr>
        <p:txBody>
          <a:bodyPr lIns="0" tIns="0" rIns="0" bIns="0" anchor="ctr" anchorCtr="1"/>
          <a:lstStyle/>
          <a:p>
            <a:pPr algn="ctr">
              <a:lnSpc>
                <a:spcPct val="80000"/>
              </a:lnSpc>
            </a:pPr>
            <a:r>
              <a:rPr kumimoji="1" lang="en-US" altLang="zh-CN" sz="2000" b="1">
                <a:latin typeface="黑体" pitchFamily="49" charset="-122"/>
                <a:ea typeface="黑体" pitchFamily="49" charset="-122"/>
              </a:rPr>
              <a:t>/</a:t>
            </a:r>
          </a:p>
        </p:txBody>
      </p:sp>
      <p:sp>
        <p:nvSpPr>
          <p:cNvPr id="281648" name="Oval 48"/>
          <p:cNvSpPr>
            <a:spLocks noChangeArrowheads="1"/>
          </p:cNvSpPr>
          <p:nvPr/>
        </p:nvSpPr>
        <p:spPr bwMode="auto">
          <a:xfrm>
            <a:off x="6562725" y="3762375"/>
            <a:ext cx="431800" cy="428625"/>
          </a:xfrm>
          <a:prstGeom prst="ellipse">
            <a:avLst/>
          </a:prstGeom>
          <a:noFill/>
          <a:ln w="9525">
            <a:solidFill>
              <a:srgbClr val="000000"/>
            </a:solidFill>
            <a:round/>
            <a:headEnd/>
            <a:tailEnd/>
          </a:ln>
        </p:spPr>
        <p:txBody>
          <a:bodyPr lIns="36000" tIns="0" rIns="0" bIns="0" anchor="ctr" anchorCtr="1"/>
          <a:lstStyle/>
          <a:p>
            <a:pPr algn="ctr">
              <a:lnSpc>
                <a:spcPct val="95000"/>
              </a:lnSpc>
            </a:pPr>
            <a:r>
              <a:rPr kumimoji="1" lang="en-US" altLang="zh-CN" sz="2800" b="1">
                <a:latin typeface="黑体" pitchFamily="49" charset="-122"/>
                <a:ea typeface="黑体" pitchFamily="49" charset="-122"/>
              </a:rPr>
              <a:t>-</a:t>
            </a:r>
          </a:p>
        </p:txBody>
      </p:sp>
      <p:sp>
        <p:nvSpPr>
          <p:cNvPr id="281649" name="Oval 49"/>
          <p:cNvSpPr>
            <a:spLocks noChangeArrowheads="1"/>
          </p:cNvSpPr>
          <p:nvPr/>
        </p:nvSpPr>
        <p:spPr bwMode="auto">
          <a:xfrm>
            <a:off x="7426325" y="3762375"/>
            <a:ext cx="431800" cy="428625"/>
          </a:xfrm>
          <a:prstGeom prst="ellipse">
            <a:avLst/>
          </a:prstGeom>
          <a:noFill/>
          <a:ln w="9525">
            <a:solidFill>
              <a:srgbClr val="000000"/>
            </a:solidFill>
            <a:round/>
            <a:headEnd/>
            <a:tailEnd/>
          </a:ln>
        </p:spPr>
        <p:txBody>
          <a:bodyPr lIns="36000" tIns="0" rIns="0" bIns="0" anchor="ctr" anchorCtr="1"/>
          <a:lstStyle/>
          <a:p>
            <a:pPr algn="ctr">
              <a:lnSpc>
                <a:spcPct val="95000"/>
              </a:lnSpc>
            </a:pPr>
            <a:r>
              <a:rPr kumimoji="1" lang="en-US" altLang="zh-CN" sz="2800" b="1">
                <a:latin typeface="黑体" pitchFamily="49" charset="-122"/>
                <a:ea typeface="黑体" pitchFamily="49" charset="-122"/>
              </a:rPr>
              <a:t>-</a:t>
            </a:r>
          </a:p>
        </p:txBody>
      </p:sp>
      <p:sp>
        <p:nvSpPr>
          <p:cNvPr id="281650" name="Oval 50"/>
          <p:cNvSpPr>
            <a:spLocks noChangeArrowheads="1"/>
          </p:cNvSpPr>
          <p:nvPr/>
        </p:nvSpPr>
        <p:spPr bwMode="auto">
          <a:xfrm>
            <a:off x="7427913" y="3762375"/>
            <a:ext cx="431800" cy="428625"/>
          </a:xfrm>
          <a:prstGeom prst="ellipse">
            <a:avLst/>
          </a:prstGeom>
          <a:noFill/>
          <a:ln w="9525">
            <a:solidFill>
              <a:srgbClr val="000000"/>
            </a:solidFill>
            <a:round/>
            <a:headEnd/>
            <a:tailEnd/>
          </a:ln>
        </p:spPr>
        <p:txBody>
          <a:bodyPr lIns="0" tIns="0" rIns="0" bIns="0" anchor="ctr" anchorCtr="1"/>
          <a:lstStyle/>
          <a:p>
            <a:pPr algn="ctr">
              <a:lnSpc>
                <a:spcPct val="80000"/>
              </a:lnSpc>
            </a:pPr>
            <a:r>
              <a:rPr kumimoji="1" lang="en-US" altLang="zh-CN" sz="2000" b="1">
                <a:latin typeface="黑体" pitchFamily="49" charset="-122"/>
                <a:ea typeface="黑体" pitchFamily="49" charset="-122"/>
              </a:rPr>
              <a:t>/</a:t>
            </a:r>
          </a:p>
        </p:txBody>
      </p:sp>
      <p:sp>
        <p:nvSpPr>
          <p:cNvPr id="281654" name="Line 54"/>
          <p:cNvSpPr>
            <a:spLocks noChangeShapeType="1"/>
          </p:cNvSpPr>
          <p:nvPr/>
        </p:nvSpPr>
        <p:spPr bwMode="auto">
          <a:xfrm rot="5400000">
            <a:off x="5687219" y="4185444"/>
            <a:ext cx="230188" cy="12700"/>
          </a:xfrm>
          <a:prstGeom prst="line">
            <a:avLst/>
          </a:prstGeom>
          <a:noFill/>
          <a:ln w="38100">
            <a:solidFill>
              <a:srgbClr val="008000"/>
            </a:solidFill>
            <a:round/>
            <a:headEnd/>
            <a:tailEnd type="triangle" w="med" len="med"/>
          </a:ln>
        </p:spPr>
        <p:txBody>
          <a:bodyPr/>
          <a:lstStyle/>
          <a:p>
            <a:endParaRPr lang="zh-CN" altLang="en-US"/>
          </a:p>
        </p:txBody>
      </p:sp>
      <p:sp>
        <p:nvSpPr>
          <p:cNvPr id="281655" name="Line 55"/>
          <p:cNvSpPr>
            <a:spLocks noChangeShapeType="1"/>
          </p:cNvSpPr>
          <p:nvPr/>
        </p:nvSpPr>
        <p:spPr bwMode="auto">
          <a:xfrm rot="5400000">
            <a:off x="4945856" y="3428207"/>
            <a:ext cx="230187" cy="12700"/>
          </a:xfrm>
          <a:prstGeom prst="line">
            <a:avLst/>
          </a:prstGeom>
          <a:noFill/>
          <a:ln w="38100">
            <a:solidFill>
              <a:srgbClr val="008000"/>
            </a:solidFill>
            <a:round/>
            <a:headEnd/>
            <a:tailEnd type="triangle" w="med" len="med"/>
          </a:ln>
        </p:spPr>
        <p:txBody>
          <a:bodyPr/>
          <a:lstStyle/>
          <a:p>
            <a:endParaRPr lang="zh-CN" altLang="en-US"/>
          </a:p>
        </p:txBody>
      </p:sp>
      <p:sp>
        <p:nvSpPr>
          <p:cNvPr id="70" name="Rectangle 3"/>
          <p:cNvSpPr txBox="1">
            <a:spLocks noChangeArrowheads="1"/>
          </p:cNvSpPr>
          <p:nvPr/>
        </p:nvSpPr>
        <p:spPr bwMode="auto">
          <a:xfrm>
            <a:off x="6072188" y="1285875"/>
            <a:ext cx="2643187" cy="1643063"/>
          </a:xfrm>
          <a:prstGeom prst="rect">
            <a:avLst/>
          </a:prstGeom>
          <a:noFill/>
          <a:ln w="6350">
            <a:solidFill>
              <a:srgbClr val="008000"/>
            </a:solidFill>
            <a:miter lim="800000"/>
            <a:headEnd/>
            <a:tailEnd/>
          </a:ln>
        </p:spPr>
        <p:txBody>
          <a:bodyPr lIns="0" tIns="0" rIns="0" bIns="0"/>
          <a:lstStyle/>
          <a:p>
            <a:pPr marL="363538" indent="-363538">
              <a:buClr>
                <a:srgbClr val="008000"/>
              </a:buClr>
              <a:buFont typeface="Wingdings" pitchFamily="2" charset="2"/>
              <a:buNone/>
              <a:defRPr/>
            </a:pPr>
            <a:r>
              <a:rPr lang="en-US" altLang="zh-CN" b="1" kern="0" dirty="0" err="1" smtClean="0">
                <a:latin typeface="+mn-lt"/>
                <a:ea typeface="楷体" pitchFamily="49" charset="-122"/>
              </a:rPr>
              <a:t>PreOrder</a:t>
            </a:r>
            <a:r>
              <a:rPr lang="en-US" altLang="zh-CN" b="1" kern="0" dirty="0" smtClean="0">
                <a:latin typeface="+mn-lt"/>
                <a:ea typeface="楷体" pitchFamily="49" charset="-122"/>
              </a:rPr>
              <a:t>(Tree </a:t>
            </a:r>
            <a:r>
              <a:rPr lang="en-US" altLang="zh-CN" b="1" kern="0" dirty="0">
                <a:latin typeface="+mn-lt"/>
                <a:ea typeface="楷体" pitchFamily="49" charset="-122"/>
              </a:rPr>
              <a:t>T</a:t>
            </a:r>
            <a:r>
              <a:rPr lang="en-US" altLang="zh-CN" b="1" kern="0" dirty="0" smtClean="0">
                <a:latin typeface="+mn-lt"/>
                <a:ea typeface="楷体" pitchFamily="49" charset="-122"/>
              </a:rPr>
              <a:t>)</a:t>
            </a:r>
          </a:p>
          <a:p>
            <a:pPr marL="363538" indent="-363538">
              <a:buClr>
                <a:srgbClr val="008000"/>
              </a:buClr>
              <a:buFont typeface="Wingdings" pitchFamily="2" charset="2"/>
              <a:buNone/>
              <a:defRPr/>
            </a:pPr>
            <a:r>
              <a:rPr lang="en-US" altLang="zh-CN" b="1" kern="0" dirty="0" smtClean="0">
                <a:latin typeface="+mn-lt"/>
                <a:ea typeface="楷体" pitchFamily="49" charset="-122"/>
              </a:rPr>
              <a:t>{</a:t>
            </a:r>
            <a:r>
              <a:rPr lang="en-US" altLang="zh-CN" b="1" kern="0" dirty="0">
                <a:latin typeface="+mn-lt"/>
                <a:ea typeface="楷体" pitchFamily="49" charset="-122"/>
              </a:rPr>
              <a:t>	if (!T</a:t>
            </a:r>
            <a:r>
              <a:rPr lang="en-US" altLang="zh-CN" b="1" kern="0" dirty="0" smtClean="0">
                <a:latin typeface="+mn-lt"/>
                <a:ea typeface="楷体" pitchFamily="49" charset="-122"/>
              </a:rPr>
              <a:t>) return</a:t>
            </a:r>
            <a:r>
              <a:rPr lang="en-US" altLang="zh-CN" b="1" kern="0" dirty="0">
                <a:latin typeface="+mn-lt"/>
                <a:ea typeface="楷体" pitchFamily="49" charset="-122"/>
              </a:rPr>
              <a:t>;</a:t>
            </a:r>
            <a:endParaRPr lang="zh-CN" altLang="en-US" b="1" kern="0" dirty="0">
              <a:latin typeface="+mn-lt"/>
              <a:ea typeface="楷体" pitchFamily="49" charset="-122"/>
            </a:endParaRPr>
          </a:p>
          <a:p>
            <a:pPr marL="363538" indent="-363538">
              <a:buClr>
                <a:srgbClr val="008000"/>
              </a:buClr>
              <a:buFont typeface="Wingdings" pitchFamily="2" charset="2"/>
              <a:buNone/>
              <a:defRPr/>
            </a:pPr>
            <a:r>
              <a:rPr lang="zh-CN" altLang="en-US" b="1" kern="0" dirty="0">
                <a:latin typeface="+mn-lt"/>
                <a:ea typeface="楷体" pitchFamily="49" charset="-122"/>
              </a:rPr>
              <a:t>	</a:t>
            </a:r>
            <a:r>
              <a:rPr lang="en-US" altLang="zh-CN" b="1" kern="0" dirty="0" err="1">
                <a:latin typeface="+mn-lt"/>
                <a:ea typeface="楷体" pitchFamily="49" charset="-122"/>
              </a:rPr>
              <a:t>PreOrder</a:t>
            </a:r>
            <a:r>
              <a:rPr lang="en-US" altLang="zh-CN" b="1" kern="0" dirty="0">
                <a:latin typeface="+mn-lt"/>
                <a:ea typeface="楷体" pitchFamily="49" charset="-122"/>
              </a:rPr>
              <a:t>(T-</a:t>
            </a:r>
            <a:r>
              <a:rPr lang="en-US" altLang="zh-CN" b="1" kern="0" dirty="0" smtClean="0">
                <a:latin typeface="+mn-lt"/>
                <a:ea typeface="楷体" pitchFamily="49" charset="-122"/>
              </a:rPr>
              <a:t>&gt;</a:t>
            </a:r>
            <a:r>
              <a:rPr lang="en-US" altLang="zh-CN" b="1" kern="0" dirty="0" err="1" smtClean="0">
                <a:latin typeface="+mn-lt"/>
                <a:ea typeface="楷体" pitchFamily="49" charset="-122"/>
              </a:rPr>
              <a:t>lc</a:t>
            </a:r>
            <a:r>
              <a:rPr lang="en-US" altLang="zh-CN" b="1" kern="0" dirty="0" smtClean="0">
                <a:latin typeface="+mn-lt"/>
                <a:ea typeface="楷体" pitchFamily="49" charset="-122"/>
              </a:rPr>
              <a:t>);</a:t>
            </a:r>
            <a:endParaRPr lang="zh-CN" altLang="en-US" b="1" kern="0" dirty="0">
              <a:latin typeface="+mn-lt"/>
              <a:ea typeface="楷体" pitchFamily="49" charset="-122"/>
            </a:endParaRPr>
          </a:p>
          <a:p>
            <a:pPr marL="363538" indent="-363538">
              <a:buClr>
                <a:srgbClr val="008000"/>
              </a:buClr>
              <a:defRPr/>
            </a:pPr>
            <a:r>
              <a:rPr lang="zh-CN" altLang="en-US" b="1" kern="0" dirty="0">
                <a:latin typeface="+mn-lt"/>
                <a:ea typeface="楷体" pitchFamily="49" charset="-122"/>
              </a:rPr>
              <a:t>	</a:t>
            </a:r>
            <a:r>
              <a:rPr lang="en-US" altLang="zh-CN" b="1" kern="0" dirty="0" err="1">
                <a:latin typeface="+mn-lt"/>
                <a:ea typeface="楷体" pitchFamily="49" charset="-122"/>
              </a:rPr>
              <a:t>PreOrder</a:t>
            </a:r>
            <a:r>
              <a:rPr lang="en-US" altLang="zh-CN" b="1" kern="0" dirty="0">
                <a:latin typeface="+mn-lt"/>
                <a:ea typeface="楷体" pitchFamily="49" charset="-122"/>
              </a:rPr>
              <a:t>(T-</a:t>
            </a:r>
            <a:r>
              <a:rPr lang="en-US" altLang="zh-CN" b="1" kern="0" dirty="0" smtClean="0">
                <a:latin typeface="+mn-lt"/>
                <a:ea typeface="楷体" pitchFamily="49" charset="-122"/>
              </a:rPr>
              <a:t>&gt;</a:t>
            </a:r>
            <a:r>
              <a:rPr lang="en-US" altLang="zh-CN" b="1" kern="0" dirty="0" err="1" smtClean="0">
                <a:latin typeface="+mn-lt"/>
                <a:ea typeface="楷体" pitchFamily="49" charset="-122"/>
              </a:rPr>
              <a:t>rc</a:t>
            </a:r>
            <a:r>
              <a:rPr lang="en-US" altLang="zh-CN" b="1" kern="0" dirty="0" smtClean="0">
                <a:latin typeface="+mn-lt"/>
                <a:ea typeface="楷体" pitchFamily="49" charset="-122"/>
              </a:rPr>
              <a:t>);</a:t>
            </a:r>
            <a:endParaRPr lang="zh-CN" altLang="en-US" b="1" kern="0" dirty="0">
              <a:latin typeface="+mn-lt"/>
              <a:ea typeface="楷体" pitchFamily="49" charset="-122"/>
            </a:endParaRPr>
          </a:p>
          <a:p>
            <a:pPr marL="363538" indent="-363538">
              <a:buClr>
                <a:srgbClr val="008000"/>
              </a:buClr>
              <a:defRPr/>
            </a:pPr>
            <a:r>
              <a:rPr lang="zh-CN" altLang="en-US" b="1" kern="0" dirty="0">
                <a:latin typeface="+mn-lt"/>
                <a:ea typeface="楷体" pitchFamily="49" charset="-122"/>
              </a:rPr>
              <a:t>	</a:t>
            </a:r>
            <a:r>
              <a:rPr lang="en-US" altLang="zh-CN" b="1" kern="0" dirty="0">
                <a:latin typeface="+mn-lt"/>
                <a:ea typeface="楷体" pitchFamily="49" charset="-122"/>
              </a:rPr>
              <a:t>Visit(T)</a:t>
            </a:r>
            <a:r>
              <a:rPr lang="zh-CN" altLang="en-US" b="1" kern="0" dirty="0">
                <a:latin typeface="+mn-lt"/>
                <a:ea typeface="楷体" pitchFamily="49" charset="-122"/>
              </a:rPr>
              <a:t>；</a:t>
            </a:r>
            <a:endParaRPr lang="en-US" altLang="zh-CN" b="1" kern="0" dirty="0">
              <a:latin typeface="+mn-lt"/>
              <a:ea typeface="楷体" pitchFamily="49" charset="-122"/>
            </a:endParaRPr>
          </a:p>
          <a:p>
            <a:pPr marL="363538" indent="-363538">
              <a:buClr>
                <a:srgbClr val="008000"/>
              </a:buClr>
              <a:buFont typeface="Wingdings" pitchFamily="2" charset="2"/>
              <a:buNone/>
              <a:defRPr/>
            </a:pPr>
            <a:r>
              <a:rPr lang="en-US" altLang="zh-CN" b="1" kern="0" dirty="0">
                <a:latin typeface="+mn-lt"/>
                <a:ea typeface="楷体" pitchFamily="49" charset="-122"/>
              </a:rPr>
              <a:t>}</a:t>
            </a:r>
            <a:endParaRPr lang="zh-CN" altLang="en-US" kern="0" dirty="0">
              <a:latin typeface="+mn-lt"/>
              <a:ea typeface="楷体"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281626"/>
                                        </p:tgtEl>
                                        <p:attrNameLst>
                                          <p:attrName>style.visibility</p:attrName>
                                        </p:attrNameLst>
                                      </p:cBhvr>
                                      <p:to>
                                        <p:strVal val="hidden"/>
                                      </p:to>
                                    </p:set>
                                  </p:childTnLst>
                                </p:cTn>
                              </p:par>
                            </p:childTnLst>
                          </p:cTn>
                        </p:par>
                        <p:par>
                          <p:cTn id="7" fill="hold">
                            <p:stCondLst>
                              <p:cond delay="0"/>
                            </p:stCondLst>
                            <p:childTnLst>
                              <p:par>
                                <p:cTn id="8" presetID="22" presetClass="exit" presetSubtype="1" fill="hold" grpId="0" nodeType="afterEffect">
                                  <p:stCondLst>
                                    <p:cond delay="0"/>
                                  </p:stCondLst>
                                  <p:childTnLst>
                                    <p:animEffect transition="out" filter="wipe(up)">
                                      <p:cBhvr>
                                        <p:cTn id="9" dur="1000"/>
                                        <p:tgtEl>
                                          <p:spTgt spid="281617"/>
                                        </p:tgtEl>
                                      </p:cBhvr>
                                    </p:animEffect>
                                    <p:set>
                                      <p:cBhvr>
                                        <p:cTn id="10" dur="1" fill="hold">
                                          <p:stCondLst>
                                            <p:cond delay="999"/>
                                          </p:stCondLst>
                                        </p:cTn>
                                        <p:tgtEl>
                                          <p:spTgt spid="281617"/>
                                        </p:tgtEl>
                                        <p:attrNameLst>
                                          <p:attrName>style.visibility</p:attrName>
                                        </p:attrNameLst>
                                      </p:cBhvr>
                                      <p:to>
                                        <p:strVal val="hidden"/>
                                      </p:to>
                                    </p:set>
                                  </p:childTnLst>
                                </p:cTn>
                              </p:par>
                            </p:childTnLst>
                          </p:cTn>
                        </p:par>
                        <p:par>
                          <p:cTn id="11" fill="hold">
                            <p:stCondLst>
                              <p:cond delay="1000"/>
                            </p:stCondLst>
                            <p:childTnLst>
                              <p:par>
                                <p:cTn id="12" presetID="22" presetClass="entr" presetSubtype="4" fill="hold" grpId="0" nodeType="afterEffect">
                                  <p:stCondLst>
                                    <p:cond delay="0"/>
                                  </p:stCondLst>
                                  <p:childTnLst>
                                    <p:set>
                                      <p:cBhvr>
                                        <p:cTn id="13" dur="1" fill="hold">
                                          <p:stCondLst>
                                            <p:cond delay="0"/>
                                          </p:stCondLst>
                                        </p:cTn>
                                        <p:tgtEl>
                                          <p:spTgt spid="281636"/>
                                        </p:tgtEl>
                                        <p:attrNameLst>
                                          <p:attrName>style.visibility</p:attrName>
                                        </p:attrNameLst>
                                      </p:cBhvr>
                                      <p:to>
                                        <p:strVal val="visible"/>
                                      </p:to>
                                    </p:set>
                                    <p:animEffect transition="in" filter="wipe(down)">
                                      <p:cBhvr>
                                        <p:cTn id="14" dur="1000"/>
                                        <p:tgtEl>
                                          <p:spTgt spid="281636"/>
                                        </p:tgtEl>
                                      </p:cBhvr>
                                    </p:animEffect>
                                  </p:childTnLst>
                                </p:cTn>
                              </p:par>
                            </p:childTnLst>
                          </p:cTn>
                        </p:par>
                        <p:par>
                          <p:cTn id="15" fill="hold">
                            <p:stCondLst>
                              <p:cond delay="2000"/>
                            </p:stCondLst>
                            <p:childTnLst>
                              <p:par>
                                <p:cTn id="16" presetID="22" presetClass="exit" presetSubtype="1" fill="hold" grpId="0" nodeType="afterEffect">
                                  <p:stCondLst>
                                    <p:cond delay="0"/>
                                  </p:stCondLst>
                                  <p:childTnLst>
                                    <p:animEffect transition="out" filter="wipe(up)">
                                      <p:cBhvr>
                                        <p:cTn id="17" dur="1000"/>
                                        <p:tgtEl>
                                          <p:spTgt spid="281610"/>
                                        </p:tgtEl>
                                      </p:cBhvr>
                                    </p:animEffect>
                                    <p:set>
                                      <p:cBhvr>
                                        <p:cTn id="18" dur="1" fill="hold">
                                          <p:stCondLst>
                                            <p:cond delay="999"/>
                                          </p:stCondLst>
                                        </p:cTn>
                                        <p:tgtEl>
                                          <p:spTgt spid="281610"/>
                                        </p:tgtEl>
                                        <p:attrNameLst>
                                          <p:attrName>style.visibility</p:attrName>
                                        </p:attrNameLst>
                                      </p:cBhvr>
                                      <p:to>
                                        <p:strVal val="hidden"/>
                                      </p:to>
                                    </p:set>
                                  </p:childTnLst>
                                </p:cTn>
                              </p:par>
                            </p:childTnLst>
                          </p:cTn>
                        </p:par>
                        <p:par>
                          <p:cTn id="19" fill="hold">
                            <p:stCondLst>
                              <p:cond delay="3000"/>
                            </p:stCondLst>
                            <p:childTnLst>
                              <p:par>
                                <p:cTn id="20" presetID="22" presetClass="exit" presetSubtype="1" fill="hold" grpId="0" nodeType="afterEffect">
                                  <p:stCondLst>
                                    <p:cond delay="0"/>
                                  </p:stCondLst>
                                  <p:childTnLst>
                                    <p:animEffect transition="out" filter="wipe(up)">
                                      <p:cBhvr>
                                        <p:cTn id="21" dur="1000"/>
                                        <p:tgtEl>
                                          <p:spTgt spid="281618"/>
                                        </p:tgtEl>
                                      </p:cBhvr>
                                    </p:animEffect>
                                    <p:set>
                                      <p:cBhvr>
                                        <p:cTn id="22" dur="1" fill="hold">
                                          <p:stCondLst>
                                            <p:cond delay="999"/>
                                          </p:stCondLst>
                                        </p:cTn>
                                        <p:tgtEl>
                                          <p:spTgt spid="281618"/>
                                        </p:tgtEl>
                                        <p:attrNameLst>
                                          <p:attrName>style.visibility</p:attrName>
                                        </p:attrNameLst>
                                      </p:cBhvr>
                                      <p:to>
                                        <p:strVal val="hidden"/>
                                      </p:to>
                                    </p:set>
                                  </p:childTnLst>
                                </p:cTn>
                              </p:par>
                            </p:childTnLst>
                          </p:cTn>
                        </p:par>
                        <p:par>
                          <p:cTn id="23" fill="hold">
                            <p:stCondLst>
                              <p:cond delay="4000"/>
                            </p:stCondLst>
                            <p:childTnLst>
                              <p:par>
                                <p:cTn id="24" presetID="22" presetClass="entr" presetSubtype="4" fill="hold" grpId="0" nodeType="afterEffect">
                                  <p:stCondLst>
                                    <p:cond delay="0"/>
                                  </p:stCondLst>
                                  <p:childTnLst>
                                    <p:set>
                                      <p:cBhvr>
                                        <p:cTn id="25" dur="1" fill="hold">
                                          <p:stCondLst>
                                            <p:cond delay="0"/>
                                          </p:stCondLst>
                                        </p:cTn>
                                        <p:tgtEl>
                                          <p:spTgt spid="281637"/>
                                        </p:tgtEl>
                                        <p:attrNameLst>
                                          <p:attrName>style.visibility</p:attrName>
                                        </p:attrNameLst>
                                      </p:cBhvr>
                                      <p:to>
                                        <p:strVal val="visible"/>
                                      </p:to>
                                    </p:set>
                                    <p:animEffect transition="in" filter="wipe(down)">
                                      <p:cBhvr>
                                        <p:cTn id="26" dur="1000"/>
                                        <p:tgtEl>
                                          <p:spTgt spid="281637"/>
                                        </p:tgtEl>
                                      </p:cBhvr>
                                    </p:animEffect>
                                  </p:childTnLst>
                                </p:cTn>
                              </p:par>
                            </p:childTnLst>
                          </p:cTn>
                        </p:par>
                        <p:par>
                          <p:cTn id="27" fill="hold">
                            <p:stCondLst>
                              <p:cond delay="5000"/>
                            </p:stCondLst>
                            <p:childTnLst>
                              <p:par>
                                <p:cTn id="28" presetID="22" presetClass="exit" presetSubtype="1" fill="hold" grpId="0" nodeType="afterEffect">
                                  <p:stCondLst>
                                    <p:cond delay="0"/>
                                  </p:stCondLst>
                                  <p:childTnLst>
                                    <p:animEffect transition="out" filter="wipe(up)">
                                      <p:cBhvr>
                                        <p:cTn id="29" dur="1000"/>
                                        <p:tgtEl>
                                          <p:spTgt spid="281609"/>
                                        </p:tgtEl>
                                      </p:cBhvr>
                                    </p:animEffect>
                                    <p:set>
                                      <p:cBhvr>
                                        <p:cTn id="30" dur="1" fill="hold">
                                          <p:stCondLst>
                                            <p:cond delay="999"/>
                                          </p:stCondLst>
                                        </p:cTn>
                                        <p:tgtEl>
                                          <p:spTgt spid="281609"/>
                                        </p:tgtEl>
                                        <p:attrNameLst>
                                          <p:attrName>style.visibility</p:attrName>
                                        </p:attrNameLst>
                                      </p:cBhvr>
                                      <p:to>
                                        <p:strVal val="hidden"/>
                                      </p:to>
                                    </p:set>
                                  </p:childTnLst>
                                </p:cTn>
                              </p:par>
                            </p:childTnLst>
                          </p:cTn>
                        </p:par>
                        <p:par>
                          <p:cTn id="31" fill="hold">
                            <p:stCondLst>
                              <p:cond delay="6000"/>
                            </p:stCondLst>
                            <p:childTnLst>
                              <p:par>
                                <p:cTn id="32" presetID="1" presetClass="entr" presetSubtype="0" fill="hold" grpId="0" nodeType="afterEffect">
                                  <p:stCondLst>
                                    <p:cond delay="0"/>
                                  </p:stCondLst>
                                  <p:childTnLst>
                                    <p:set>
                                      <p:cBhvr>
                                        <p:cTn id="33" dur="1" fill="hold">
                                          <p:stCondLst>
                                            <p:cond delay="0"/>
                                          </p:stCondLst>
                                        </p:cTn>
                                        <p:tgtEl>
                                          <p:spTgt spid="281639"/>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281629"/>
                                        </p:tgtEl>
                                        <p:attrNameLst>
                                          <p:attrName>style.visibility</p:attrName>
                                        </p:attrNameLst>
                                      </p:cBhvr>
                                      <p:to>
                                        <p:strVal val="visible"/>
                                      </p:to>
                                    </p:set>
                                  </p:childTnLst>
                                </p:cTn>
                              </p:par>
                            </p:childTnLst>
                          </p:cTn>
                        </p:par>
                        <p:par>
                          <p:cTn id="38" fill="hold">
                            <p:stCondLst>
                              <p:cond delay="0"/>
                            </p:stCondLst>
                            <p:childTnLst>
                              <p:par>
                                <p:cTn id="39" presetID="1" presetClass="exit" presetSubtype="0" fill="hold" grpId="1" nodeType="afterEffect">
                                  <p:stCondLst>
                                    <p:cond delay="0"/>
                                  </p:stCondLst>
                                  <p:childTnLst>
                                    <p:set>
                                      <p:cBhvr>
                                        <p:cTn id="40" dur="1" fill="hold">
                                          <p:stCondLst>
                                            <p:cond delay="0"/>
                                          </p:stCondLst>
                                        </p:cTn>
                                        <p:tgtEl>
                                          <p:spTgt spid="281639"/>
                                        </p:tgtEl>
                                        <p:attrNameLst>
                                          <p:attrName>style.visibility</p:attrName>
                                        </p:attrNameLst>
                                      </p:cBhvr>
                                      <p:to>
                                        <p:strVal val="hidden"/>
                                      </p:to>
                                    </p:set>
                                  </p:childTnLst>
                                </p:cTn>
                              </p:par>
                            </p:childTnLst>
                          </p:cTn>
                        </p:par>
                        <p:par>
                          <p:cTn id="41" fill="hold">
                            <p:stCondLst>
                              <p:cond delay="0"/>
                            </p:stCondLst>
                            <p:childTnLst>
                              <p:par>
                                <p:cTn id="42" presetID="22" presetClass="exit" presetSubtype="1" fill="hold" grpId="0" nodeType="afterEffect">
                                  <p:stCondLst>
                                    <p:cond delay="0"/>
                                  </p:stCondLst>
                                  <p:childTnLst>
                                    <p:animEffect transition="out" filter="wipe(up)">
                                      <p:cBhvr>
                                        <p:cTn id="43" dur="1000"/>
                                        <p:tgtEl>
                                          <p:spTgt spid="281620"/>
                                        </p:tgtEl>
                                      </p:cBhvr>
                                    </p:animEffect>
                                    <p:set>
                                      <p:cBhvr>
                                        <p:cTn id="44" dur="1" fill="hold">
                                          <p:stCondLst>
                                            <p:cond delay="999"/>
                                          </p:stCondLst>
                                        </p:cTn>
                                        <p:tgtEl>
                                          <p:spTgt spid="281620"/>
                                        </p:tgtEl>
                                        <p:attrNameLst>
                                          <p:attrName>style.visibility</p:attrName>
                                        </p:attrNameLst>
                                      </p:cBhvr>
                                      <p:to>
                                        <p:strVal val="hidden"/>
                                      </p:to>
                                    </p:set>
                                  </p:childTnLst>
                                </p:cTn>
                              </p:par>
                            </p:childTnLst>
                          </p:cTn>
                        </p:par>
                        <p:par>
                          <p:cTn id="45" fill="hold">
                            <p:stCondLst>
                              <p:cond delay="1500"/>
                            </p:stCondLst>
                            <p:childTnLst>
                              <p:par>
                                <p:cTn id="46" presetID="22" presetClass="exit" presetSubtype="1" fill="hold" grpId="1" nodeType="afterEffect">
                                  <p:stCondLst>
                                    <p:cond delay="0"/>
                                  </p:stCondLst>
                                  <p:childTnLst>
                                    <p:animEffect transition="out" filter="wipe(up)">
                                      <p:cBhvr>
                                        <p:cTn id="47" dur="1000"/>
                                        <p:tgtEl>
                                          <p:spTgt spid="281637"/>
                                        </p:tgtEl>
                                      </p:cBhvr>
                                    </p:animEffect>
                                    <p:set>
                                      <p:cBhvr>
                                        <p:cTn id="48" dur="1" fill="hold">
                                          <p:stCondLst>
                                            <p:cond delay="999"/>
                                          </p:stCondLst>
                                        </p:cTn>
                                        <p:tgtEl>
                                          <p:spTgt spid="281637"/>
                                        </p:tgtEl>
                                        <p:attrNameLst>
                                          <p:attrName>style.visibility</p:attrName>
                                        </p:attrNameLst>
                                      </p:cBhvr>
                                      <p:to>
                                        <p:strVal val="hidden"/>
                                      </p:to>
                                    </p:set>
                                  </p:childTnLst>
                                </p:cTn>
                              </p:par>
                            </p:childTnLst>
                          </p:cTn>
                        </p:par>
                        <p:par>
                          <p:cTn id="49" fill="hold">
                            <p:stCondLst>
                              <p:cond delay="2500"/>
                            </p:stCondLst>
                            <p:childTnLst>
                              <p:par>
                                <p:cTn id="50" presetID="1" presetClass="entr" presetSubtype="0" fill="hold" grpId="1" nodeType="afterEffect">
                                  <p:stCondLst>
                                    <p:cond delay="0"/>
                                  </p:stCondLst>
                                  <p:childTnLst>
                                    <p:set>
                                      <p:cBhvr>
                                        <p:cTn id="51" dur="1" fill="hold">
                                          <p:stCondLst>
                                            <p:cond delay="0"/>
                                          </p:stCondLst>
                                        </p:cTn>
                                        <p:tgtEl>
                                          <p:spTgt spid="281618"/>
                                        </p:tgtEl>
                                        <p:attrNameLst>
                                          <p:attrName>style.visibility</p:attrName>
                                        </p:attrNameLst>
                                      </p:cBhvr>
                                      <p:to>
                                        <p:strVal val="visible"/>
                                      </p:to>
                                    </p:set>
                                  </p:childTnLst>
                                </p:cTn>
                              </p:par>
                            </p:childTnLst>
                          </p:cTn>
                        </p:par>
                        <p:par>
                          <p:cTn id="52" fill="hold">
                            <p:stCondLst>
                              <p:cond delay="2500"/>
                            </p:stCondLst>
                            <p:childTnLst>
                              <p:par>
                                <p:cTn id="53" presetID="1" presetClass="entr" presetSubtype="0" fill="hold" grpId="0" nodeType="afterEffect">
                                  <p:stCondLst>
                                    <p:cond delay="0"/>
                                  </p:stCondLst>
                                  <p:childTnLst>
                                    <p:set>
                                      <p:cBhvr>
                                        <p:cTn id="54" dur="1" fill="hold">
                                          <p:stCondLst>
                                            <p:cond delay="0"/>
                                          </p:stCondLst>
                                        </p:cTn>
                                        <p:tgtEl>
                                          <p:spTgt spid="28163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xit" presetSubtype="0" fill="hold" grpId="1" nodeType="clickEffect">
                                  <p:stCondLst>
                                    <p:cond delay="0"/>
                                  </p:stCondLst>
                                  <p:childTnLst>
                                    <p:set>
                                      <p:cBhvr>
                                        <p:cTn id="58" dur="1" fill="hold">
                                          <p:stCondLst>
                                            <p:cond delay="0"/>
                                          </p:stCondLst>
                                        </p:cTn>
                                        <p:tgtEl>
                                          <p:spTgt spid="281638"/>
                                        </p:tgtEl>
                                        <p:attrNameLst>
                                          <p:attrName>style.visibility</p:attrName>
                                        </p:attrNameLst>
                                      </p:cBhvr>
                                      <p:to>
                                        <p:strVal val="hidden"/>
                                      </p:to>
                                    </p:set>
                                  </p:childTnLst>
                                </p:cTn>
                              </p:par>
                            </p:childTnLst>
                          </p:cTn>
                        </p:par>
                        <p:par>
                          <p:cTn id="59" fill="hold">
                            <p:stCondLst>
                              <p:cond delay="0"/>
                            </p:stCondLst>
                            <p:childTnLst>
                              <p:par>
                                <p:cTn id="60" presetID="22" presetClass="exit" presetSubtype="1" fill="hold" grpId="2" nodeType="afterEffect">
                                  <p:stCondLst>
                                    <p:cond delay="0"/>
                                  </p:stCondLst>
                                  <p:childTnLst>
                                    <p:animEffect transition="out" filter="wipe(up)">
                                      <p:cBhvr>
                                        <p:cTn id="61" dur="1000"/>
                                        <p:tgtEl>
                                          <p:spTgt spid="281618"/>
                                        </p:tgtEl>
                                      </p:cBhvr>
                                    </p:animEffect>
                                    <p:set>
                                      <p:cBhvr>
                                        <p:cTn id="62" dur="1" fill="hold">
                                          <p:stCondLst>
                                            <p:cond delay="999"/>
                                          </p:stCondLst>
                                        </p:cTn>
                                        <p:tgtEl>
                                          <p:spTgt spid="281618"/>
                                        </p:tgtEl>
                                        <p:attrNameLst>
                                          <p:attrName>style.visibility</p:attrName>
                                        </p:attrNameLst>
                                      </p:cBhvr>
                                      <p:to>
                                        <p:strVal val="hidden"/>
                                      </p:to>
                                    </p:set>
                                  </p:childTnLst>
                                </p:cTn>
                              </p:par>
                            </p:childTnLst>
                          </p:cTn>
                        </p:par>
                        <p:par>
                          <p:cTn id="63" fill="hold">
                            <p:stCondLst>
                              <p:cond delay="1000"/>
                            </p:stCondLst>
                            <p:childTnLst>
                              <p:par>
                                <p:cTn id="64" presetID="22" presetClass="entr" presetSubtype="4" fill="hold" grpId="0" nodeType="afterEffect">
                                  <p:stCondLst>
                                    <p:cond delay="0"/>
                                  </p:stCondLst>
                                  <p:childTnLst>
                                    <p:set>
                                      <p:cBhvr>
                                        <p:cTn id="65" dur="1" fill="hold">
                                          <p:stCondLst>
                                            <p:cond delay="0"/>
                                          </p:stCondLst>
                                        </p:cTn>
                                        <p:tgtEl>
                                          <p:spTgt spid="281645"/>
                                        </p:tgtEl>
                                        <p:attrNameLst>
                                          <p:attrName>style.visibility</p:attrName>
                                        </p:attrNameLst>
                                      </p:cBhvr>
                                      <p:to>
                                        <p:strVal val="visible"/>
                                      </p:to>
                                    </p:set>
                                    <p:animEffect transition="in" filter="wipe(down)">
                                      <p:cBhvr>
                                        <p:cTn id="66" dur="1000"/>
                                        <p:tgtEl>
                                          <p:spTgt spid="281645"/>
                                        </p:tgtEl>
                                      </p:cBhvr>
                                    </p:animEffect>
                                  </p:childTnLst>
                                </p:cTn>
                              </p:par>
                            </p:childTnLst>
                          </p:cTn>
                        </p:par>
                        <p:par>
                          <p:cTn id="67" fill="hold">
                            <p:stCondLst>
                              <p:cond delay="2000"/>
                            </p:stCondLst>
                            <p:childTnLst>
                              <p:par>
                                <p:cTn id="68" presetID="22" presetClass="exit" presetSubtype="1" fill="hold" grpId="0" nodeType="afterEffect">
                                  <p:stCondLst>
                                    <p:cond delay="0"/>
                                  </p:stCondLst>
                                  <p:childTnLst>
                                    <p:animEffect transition="out" filter="wipe(up)">
                                      <p:cBhvr>
                                        <p:cTn id="69" dur="1000"/>
                                        <p:tgtEl>
                                          <p:spTgt spid="281614"/>
                                        </p:tgtEl>
                                      </p:cBhvr>
                                    </p:animEffect>
                                    <p:set>
                                      <p:cBhvr>
                                        <p:cTn id="70" dur="1" fill="hold">
                                          <p:stCondLst>
                                            <p:cond delay="999"/>
                                          </p:stCondLst>
                                        </p:cTn>
                                        <p:tgtEl>
                                          <p:spTgt spid="281614"/>
                                        </p:tgtEl>
                                        <p:attrNameLst>
                                          <p:attrName>style.visibility</p:attrName>
                                        </p:attrNameLst>
                                      </p:cBhvr>
                                      <p:to>
                                        <p:strVal val="hidden"/>
                                      </p:to>
                                    </p:set>
                                  </p:childTnLst>
                                </p:cTn>
                              </p:par>
                            </p:childTnLst>
                          </p:cTn>
                        </p:par>
                        <p:par>
                          <p:cTn id="71" fill="hold">
                            <p:stCondLst>
                              <p:cond delay="3000"/>
                            </p:stCondLst>
                            <p:childTnLst>
                              <p:par>
                                <p:cTn id="72" presetID="1" presetClass="entr" presetSubtype="0" fill="hold" grpId="0" nodeType="afterEffect">
                                  <p:stCondLst>
                                    <p:cond delay="0"/>
                                  </p:stCondLst>
                                  <p:childTnLst>
                                    <p:set>
                                      <p:cBhvr>
                                        <p:cTn id="73" dur="1" fill="hold">
                                          <p:stCondLst>
                                            <p:cond delay="0"/>
                                          </p:stCondLst>
                                        </p:cTn>
                                        <p:tgtEl>
                                          <p:spTgt spid="281640"/>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1" presetClass="entr" presetSubtype="0" fill="hold" grpId="0" nodeType="clickEffect">
                                  <p:stCondLst>
                                    <p:cond delay="0"/>
                                  </p:stCondLst>
                                  <p:childTnLst>
                                    <p:set>
                                      <p:cBhvr>
                                        <p:cTn id="77" dur="1" fill="hold">
                                          <p:stCondLst>
                                            <p:cond delay="0"/>
                                          </p:stCondLst>
                                        </p:cTn>
                                        <p:tgtEl>
                                          <p:spTgt spid="281630"/>
                                        </p:tgtEl>
                                        <p:attrNameLst>
                                          <p:attrName>style.visibility</p:attrName>
                                        </p:attrNameLst>
                                      </p:cBhvr>
                                      <p:to>
                                        <p:strVal val="visible"/>
                                      </p:to>
                                    </p:set>
                                  </p:childTnLst>
                                </p:cTn>
                              </p:par>
                            </p:childTnLst>
                          </p:cTn>
                        </p:par>
                        <p:par>
                          <p:cTn id="78" fill="hold">
                            <p:stCondLst>
                              <p:cond delay="0"/>
                            </p:stCondLst>
                            <p:childTnLst>
                              <p:par>
                                <p:cTn id="79" presetID="1" presetClass="exit" presetSubtype="0" fill="hold" grpId="1" nodeType="afterEffect">
                                  <p:stCondLst>
                                    <p:cond delay="0"/>
                                  </p:stCondLst>
                                  <p:childTnLst>
                                    <p:set>
                                      <p:cBhvr>
                                        <p:cTn id="80" dur="1" fill="hold">
                                          <p:stCondLst>
                                            <p:cond delay="0"/>
                                          </p:stCondLst>
                                        </p:cTn>
                                        <p:tgtEl>
                                          <p:spTgt spid="281640"/>
                                        </p:tgtEl>
                                        <p:attrNameLst>
                                          <p:attrName>style.visibility</p:attrName>
                                        </p:attrNameLst>
                                      </p:cBhvr>
                                      <p:to>
                                        <p:strVal val="hidden"/>
                                      </p:to>
                                    </p:set>
                                  </p:childTnLst>
                                </p:cTn>
                              </p:par>
                            </p:childTnLst>
                          </p:cTn>
                        </p:par>
                        <p:par>
                          <p:cTn id="81" fill="hold">
                            <p:stCondLst>
                              <p:cond delay="0"/>
                            </p:stCondLst>
                            <p:childTnLst>
                              <p:par>
                                <p:cTn id="82" presetID="22" presetClass="exit" presetSubtype="1" fill="hold" grpId="0" nodeType="afterEffect">
                                  <p:stCondLst>
                                    <p:cond delay="0"/>
                                  </p:stCondLst>
                                  <p:childTnLst>
                                    <p:animEffect transition="out" filter="wipe(up)">
                                      <p:cBhvr>
                                        <p:cTn id="83" dur="1000"/>
                                        <p:tgtEl>
                                          <p:spTgt spid="281621"/>
                                        </p:tgtEl>
                                      </p:cBhvr>
                                    </p:animEffect>
                                    <p:set>
                                      <p:cBhvr>
                                        <p:cTn id="84" dur="1" fill="hold">
                                          <p:stCondLst>
                                            <p:cond delay="999"/>
                                          </p:stCondLst>
                                        </p:cTn>
                                        <p:tgtEl>
                                          <p:spTgt spid="281621"/>
                                        </p:tgtEl>
                                        <p:attrNameLst>
                                          <p:attrName>style.visibility</p:attrName>
                                        </p:attrNameLst>
                                      </p:cBhvr>
                                      <p:to>
                                        <p:strVal val="hidden"/>
                                      </p:to>
                                    </p:set>
                                  </p:childTnLst>
                                </p:cTn>
                              </p:par>
                            </p:childTnLst>
                          </p:cTn>
                        </p:par>
                        <p:par>
                          <p:cTn id="85" fill="hold">
                            <p:stCondLst>
                              <p:cond delay="1000"/>
                            </p:stCondLst>
                            <p:childTnLst>
                              <p:par>
                                <p:cTn id="86" presetID="22" presetClass="exit" presetSubtype="1" fill="hold" grpId="1" nodeType="afterEffect">
                                  <p:stCondLst>
                                    <p:cond delay="0"/>
                                  </p:stCondLst>
                                  <p:childTnLst>
                                    <p:animEffect transition="out" filter="wipe(up)">
                                      <p:cBhvr>
                                        <p:cTn id="87" dur="1000"/>
                                        <p:tgtEl>
                                          <p:spTgt spid="281645"/>
                                        </p:tgtEl>
                                      </p:cBhvr>
                                    </p:animEffect>
                                    <p:set>
                                      <p:cBhvr>
                                        <p:cTn id="88" dur="1" fill="hold">
                                          <p:stCondLst>
                                            <p:cond delay="999"/>
                                          </p:stCondLst>
                                        </p:cTn>
                                        <p:tgtEl>
                                          <p:spTgt spid="281645"/>
                                        </p:tgtEl>
                                        <p:attrNameLst>
                                          <p:attrName>style.visibility</p:attrName>
                                        </p:attrNameLst>
                                      </p:cBhvr>
                                      <p:to>
                                        <p:strVal val="hidden"/>
                                      </p:to>
                                    </p:set>
                                  </p:childTnLst>
                                </p:cTn>
                              </p:par>
                            </p:childTnLst>
                          </p:cTn>
                        </p:par>
                        <p:par>
                          <p:cTn id="89" fill="hold">
                            <p:stCondLst>
                              <p:cond delay="2000"/>
                            </p:stCondLst>
                            <p:childTnLst>
                              <p:par>
                                <p:cTn id="90" presetID="1" presetClass="entr" presetSubtype="0" fill="hold" grpId="3" nodeType="afterEffect">
                                  <p:stCondLst>
                                    <p:cond delay="0"/>
                                  </p:stCondLst>
                                  <p:childTnLst>
                                    <p:set>
                                      <p:cBhvr>
                                        <p:cTn id="91" dur="1" fill="hold">
                                          <p:stCondLst>
                                            <p:cond delay="0"/>
                                          </p:stCondLst>
                                        </p:cTn>
                                        <p:tgtEl>
                                          <p:spTgt spid="281618"/>
                                        </p:tgtEl>
                                        <p:attrNameLst>
                                          <p:attrName>style.visibility</p:attrName>
                                        </p:attrNameLst>
                                      </p:cBhvr>
                                      <p:to>
                                        <p:strVal val="visible"/>
                                      </p:to>
                                    </p:set>
                                  </p:childTnLst>
                                </p:cTn>
                              </p:par>
                            </p:childTnLst>
                          </p:cTn>
                        </p:par>
                        <p:par>
                          <p:cTn id="92" fill="hold">
                            <p:stCondLst>
                              <p:cond delay="2000"/>
                            </p:stCondLst>
                            <p:childTnLst>
                              <p:par>
                                <p:cTn id="93" presetID="1" presetClass="entr" presetSubtype="0" fill="hold" grpId="2" nodeType="afterEffect">
                                  <p:stCondLst>
                                    <p:cond delay="0"/>
                                  </p:stCondLst>
                                  <p:childTnLst>
                                    <p:set>
                                      <p:cBhvr>
                                        <p:cTn id="94" dur="1" fill="hold">
                                          <p:stCondLst>
                                            <p:cond delay="0"/>
                                          </p:stCondLst>
                                        </p:cTn>
                                        <p:tgtEl>
                                          <p:spTgt spid="281638"/>
                                        </p:tgtEl>
                                        <p:attrNameLst>
                                          <p:attrName>style.visibility</p:attrName>
                                        </p:attrNameLst>
                                      </p:cBhvr>
                                      <p:to>
                                        <p:strVal val="visible"/>
                                      </p:to>
                                    </p:set>
                                  </p:childTnLst>
                                </p:cTn>
                              </p:par>
                            </p:childTnLst>
                          </p:cTn>
                        </p:par>
                        <p:par>
                          <p:cTn id="95" fill="hold">
                            <p:stCondLst>
                              <p:cond delay="2000"/>
                            </p:stCondLst>
                            <p:childTnLst>
                              <p:par>
                                <p:cTn id="96" presetID="1" presetClass="entr" presetSubtype="0" fill="hold" grpId="0" nodeType="afterEffect">
                                  <p:stCondLst>
                                    <p:cond delay="1000"/>
                                  </p:stCondLst>
                                  <p:childTnLst>
                                    <p:set>
                                      <p:cBhvr>
                                        <p:cTn id="97" dur="1" fill="hold">
                                          <p:stCondLst>
                                            <p:cond delay="0"/>
                                          </p:stCondLst>
                                        </p:cTn>
                                        <p:tgtEl>
                                          <p:spTgt spid="281628"/>
                                        </p:tgtEl>
                                        <p:attrNameLst>
                                          <p:attrName>style.visibility</p:attrName>
                                        </p:attrNameLst>
                                      </p:cBhvr>
                                      <p:to>
                                        <p:strVal val="visible"/>
                                      </p:to>
                                    </p:set>
                                  </p:childTnLst>
                                </p:cTn>
                              </p:par>
                            </p:childTnLst>
                          </p:cTn>
                        </p:par>
                        <p:par>
                          <p:cTn id="98" fill="hold">
                            <p:stCondLst>
                              <p:cond delay="3000"/>
                            </p:stCondLst>
                            <p:childTnLst>
                              <p:par>
                                <p:cTn id="99" presetID="1" presetClass="exit" presetSubtype="0" fill="hold" grpId="3" nodeType="afterEffect">
                                  <p:stCondLst>
                                    <p:cond delay="0"/>
                                  </p:stCondLst>
                                  <p:childTnLst>
                                    <p:set>
                                      <p:cBhvr>
                                        <p:cTn id="100" dur="1" fill="hold">
                                          <p:stCondLst>
                                            <p:cond delay="0"/>
                                          </p:stCondLst>
                                        </p:cTn>
                                        <p:tgtEl>
                                          <p:spTgt spid="281638"/>
                                        </p:tgtEl>
                                        <p:attrNameLst>
                                          <p:attrName>style.visibility</p:attrName>
                                        </p:attrNameLst>
                                      </p:cBhvr>
                                      <p:to>
                                        <p:strVal val="hidden"/>
                                      </p:to>
                                    </p:set>
                                  </p:childTnLst>
                                </p:cTn>
                              </p:par>
                            </p:childTnLst>
                          </p:cTn>
                        </p:par>
                        <p:par>
                          <p:cTn id="101" fill="hold">
                            <p:stCondLst>
                              <p:cond delay="3000"/>
                            </p:stCondLst>
                            <p:childTnLst>
                              <p:par>
                                <p:cTn id="102" presetID="22" presetClass="exit" presetSubtype="4" fill="hold" grpId="4" nodeType="afterEffect">
                                  <p:stCondLst>
                                    <p:cond delay="0"/>
                                  </p:stCondLst>
                                  <p:childTnLst>
                                    <p:animEffect transition="out" filter="wipe(down)">
                                      <p:cBhvr>
                                        <p:cTn id="103" dur="1000"/>
                                        <p:tgtEl>
                                          <p:spTgt spid="281618"/>
                                        </p:tgtEl>
                                      </p:cBhvr>
                                    </p:animEffect>
                                    <p:set>
                                      <p:cBhvr>
                                        <p:cTn id="104" dur="1" fill="hold">
                                          <p:stCondLst>
                                            <p:cond delay="999"/>
                                          </p:stCondLst>
                                        </p:cTn>
                                        <p:tgtEl>
                                          <p:spTgt spid="281618"/>
                                        </p:tgtEl>
                                        <p:attrNameLst>
                                          <p:attrName>style.visibility</p:attrName>
                                        </p:attrNameLst>
                                      </p:cBhvr>
                                      <p:to>
                                        <p:strVal val="hidden"/>
                                      </p:to>
                                    </p:set>
                                  </p:childTnLst>
                                </p:cTn>
                              </p:par>
                            </p:childTnLst>
                          </p:cTn>
                        </p:par>
                        <p:par>
                          <p:cTn id="105" fill="hold">
                            <p:stCondLst>
                              <p:cond delay="4000"/>
                            </p:stCondLst>
                            <p:childTnLst>
                              <p:par>
                                <p:cTn id="106" presetID="22" presetClass="exit" presetSubtype="1" fill="hold" grpId="1" nodeType="afterEffect">
                                  <p:stCondLst>
                                    <p:cond delay="0"/>
                                  </p:stCondLst>
                                  <p:childTnLst>
                                    <p:animEffect transition="out" filter="wipe(up)">
                                      <p:cBhvr>
                                        <p:cTn id="107" dur="1000"/>
                                        <p:tgtEl>
                                          <p:spTgt spid="281636"/>
                                        </p:tgtEl>
                                      </p:cBhvr>
                                    </p:animEffect>
                                    <p:set>
                                      <p:cBhvr>
                                        <p:cTn id="108" dur="1" fill="hold">
                                          <p:stCondLst>
                                            <p:cond delay="999"/>
                                          </p:stCondLst>
                                        </p:cTn>
                                        <p:tgtEl>
                                          <p:spTgt spid="281636"/>
                                        </p:tgtEl>
                                        <p:attrNameLst>
                                          <p:attrName>style.visibility</p:attrName>
                                        </p:attrNameLst>
                                      </p:cBhvr>
                                      <p:to>
                                        <p:strVal val="hidden"/>
                                      </p:to>
                                    </p:set>
                                  </p:childTnLst>
                                </p:cTn>
                              </p:par>
                            </p:childTnLst>
                          </p:cTn>
                        </p:par>
                        <p:par>
                          <p:cTn id="109" fill="hold">
                            <p:stCondLst>
                              <p:cond delay="5000"/>
                            </p:stCondLst>
                            <p:childTnLst>
                              <p:par>
                                <p:cTn id="110" presetID="1" presetClass="entr" presetSubtype="0" fill="hold" grpId="1" nodeType="afterEffect">
                                  <p:stCondLst>
                                    <p:cond delay="0"/>
                                  </p:stCondLst>
                                  <p:childTnLst>
                                    <p:set>
                                      <p:cBhvr>
                                        <p:cTn id="111" dur="1" fill="hold">
                                          <p:stCondLst>
                                            <p:cond delay="0"/>
                                          </p:stCondLst>
                                        </p:cTn>
                                        <p:tgtEl>
                                          <p:spTgt spid="281617"/>
                                        </p:tgtEl>
                                        <p:attrNameLst>
                                          <p:attrName>style.visibility</p:attrName>
                                        </p:attrNameLst>
                                      </p:cBhvr>
                                      <p:to>
                                        <p:strVal val="visible"/>
                                      </p:to>
                                    </p:set>
                                  </p:childTnLst>
                                </p:cTn>
                              </p:par>
                            </p:childTnLst>
                          </p:cTn>
                        </p:par>
                        <p:par>
                          <p:cTn id="112" fill="hold">
                            <p:stCondLst>
                              <p:cond delay="5000"/>
                            </p:stCondLst>
                            <p:childTnLst>
                              <p:par>
                                <p:cTn id="113" presetID="1" presetClass="entr" presetSubtype="0" fill="hold" grpId="1" nodeType="afterEffect">
                                  <p:stCondLst>
                                    <p:cond delay="0"/>
                                  </p:stCondLst>
                                  <p:childTnLst>
                                    <p:set>
                                      <p:cBhvr>
                                        <p:cTn id="114" dur="1" fill="hold">
                                          <p:stCondLst>
                                            <p:cond delay="0"/>
                                          </p:stCondLst>
                                        </p:cTn>
                                        <p:tgtEl>
                                          <p:spTgt spid="281626"/>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22" presetClass="exit" presetSubtype="1" fill="hold" grpId="2" nodeType="clickEffect">
                                  <p:stCondLst>
                                    <p:cond delay="0"/>
                                  </p:stCondLst>
                                  <p:childTnLst>
                                    <p:animEffect transition="out" filter="wipe(up)">
                                      <p:cBhvr>
                                        <p:cTn id="118" dur="1000"/>
                                        <p:tgtEl>
                                          <p:spTgt spid="281617"/>
                                        </p:tgtEl>
                                      </p:cBhvr>
                                    </p:animEffect>
                                    <p:set>
                                      <p:cBhvr>
                                        <p:cTn id="119" dur="1" fill="hold">
                                          <p:stCondLst>
                                            <p:cond delay="999"/>
                                          </p:stCondLst>
                                        </p:cTn>
                                        <p:tgtEl>
                                          <p:spTgt spid="281617"/>
                                        </p:tgtEl>
                                        <p:attrNameLst>
                                          <p:attrName>style.visibility</p:attrName>
                                        </p:attrNameLst>
                                      </p:cBhvr>
                                      <p:to>
                                        <p:strVal val="hidden"/>
                                      </p:to>
                                    </p:set>
                                  </p:childTnLst>
                                </p:cTn>
                              </p:par>
                            </p:childTnLst>
                          </p:cTn>
                        </p:par>
                        <p:par>
                          <p:cTn id="120" fill="hold">
                            <p:stCondLst>
                              <p:cond delay="1000"/>
                            </p:stCondLst>
                            <p:childTnLst>
                              <p:par>
                                <p:cTn id="121" presetID="1" presetClass="exit" presetSubtype="0" fill="hold" grpId="2" nodeType="afterEffect">
                                  <p:stCondLst>
                                    <p:cond delay="0"/>
                                  </p:stCondLst>
                                  <p:childTnLst>
                                    <p:set>
                                      <p:cBhvr>
                                        <p:cTn id="122" dur="1" fill="hold">
                                          <p:stCondLst>
                                            <p:cond delay="0"/>
                                          </p:stCondLst>
                                        </p:cTn>
                                        <p:tgtEl>
                                          <p:spTgt spid="281626"/>
                                        </p:tgtEl>
                                        <p:attrNameLst>
                                          <p:attrName>style.visibility</p:attrName>
                                        </p:attrNameLst>
                                      </p:cBhvr>
                                      <p:to>
                                        <p:strVal val="hidden"/>
                                      </p:to>
                                    </p:set>
                                  </p:childTnLst>
                                </p:cTn>
                              </p:par>
                            </p:childTnLst>
                          </p:cTn>
                        </p:par>
                        <p:par>
                          <p:cTn id="123" fill="hold">
                            <p:stCondLst>
                              <p:cond delay="1000"/>
                            </p:stCondLst>
                            <p:childTnLst>
                              <p:par>
                                <p:cTn id="124" presetID="22" presetClass="entr" presetSubtype="4" fill="hold" grpId="0" nodeType="afterEffect">
                                  <p:stCondLst>
                                    <p:cond delay="0"/>
                                  </p:stCondLst>
                                  <p:childTnLst>
                                    <p:set>
                                      <p:cBhvr>
                                        <p:cTn id="125" dur="1" fill="hold">
                                          <p:stCondLst>
                                            <p:cond delay="0"/>
                                          </p:stCondLst>
                                        </p:cTn>
                                        <p:tgtEl>
                                          <p:spTgt spid="281646"/>
                                        </p:tgtEl>
                                        <p:attrNameLst>
                                          <p:attrName>style.visibility</p:attrName>
                                        </p:attrNameLst>
                                      </p:cBhvr>
                                      <p:to>
                                        <p:strVal val="visible"/>
                                      </p:to>
                                    </p:set>
                                    <p:animEffect transition="in" filter="wipe(down)">
                                      <p:cBhvr>
                                        <p:cTn id="126" dur="1000"/>
                                        <p:tgtEl>
                                          <p:spTgt spid="281646"/>
                                        </p:tgtEl>
                                      </p:cBhvr>
                                    </p:animEffect>
                                  </p:childTnLst>
                                </p:cTn>
                              </p:par>
                            </p:childTnLst>
                          </p:cTn>
                        </p:par>
                        <p:par>
                          <p:cTn id="127" fill="hold">
                            <p:stCondLst>
                              <p:cond delay="2000"/>
                            </p:stCondLst>
                            <p:childTnLst>
                              <p:par>
                                <p:cTn id="128" presetID="22" presetClass="exit" presetSubtype="1" fill="hold" grpId="0" nodeType="afterEffect">
                                  <p:stCondLst>
                                    <p:cond delay="0"/>
                                  </p:stCondLst>
                                  <p:childTnLst>
                                    <p:animEffect transition="out" filter="wipe(up)">
                                      <p:cBhvr>
                                        <p:cTn id="129" dur="1000"/>
                                        <p:tgtEl>
                                          <p:spTgt spid="281611"/>
                                        </p:tgtEl>
                                      </p:cBhvr>
                                    </p:animEffect>
                                    <p:set>
                                      <p:cBhvr>
                                        <p:cTn id="130" dur="1" fill="hold">
                                          <p:stCondLst>
                                            <p:cond delay="999"/>
                                          </p:stCondLst>
                                        </p:cTn>
                                        <p:tgtEl>
                                          <p:spTgt spid="281611"/>
                                        </p:tgtEl>
                                        <p:attrNameLst>
                                          <p:attrName>style.visibility</p:attrName>
                                        </p:attrNameLst>
                                      </p:cBhvr>
                                      <p:to>
                                        <p:strVal val="hidden"/>
                                      </p:to>
                                    </p:set>
                                  </p:childTnLst>
                                </p:cTn>
                              </p:par>
                            </p:childTnLst>
                          </p:cTn>
                        </p:par>
                        <p:par>
                          <p:cTn id="131" fill="hold">
                            <p:stCondLst>
                              <p:cond delay="3000"/>
                            </p:stCondLst>
                            <p:childTnLst>
                              <p:par>
                                <p:cTn id="132" presetID="1" presetClass="entr" presetSubtype="0" fill="hold" grpId="0" nodeType="afterEffect">
                                  <p:stCondLst>
                                    <p:cond delay="0"/>
                                  </p:stCondLst>
                                  <p:childTnLst>
                                    <p:set>
                                      <p:cBhvr>
                                        <p:cTn id="133" dur="1" fill="hold">
                                          <p:stCondLst>
                                            <p:cond delay="0"/>
                                          </p:stCondLst>
                                        </p:cTn>
                                        <p:tgtEl>
                                          <p:spTgt spid="281655"/>
                                        </p:tgtEl>
                                        <p:attrNameLst>
                                          <p:attrName>style.visibility</p:attrName>
                                        </p:attrNameLst>
                                      </p:cBhvr>
                                      <p:to>
                                        <p:strVal val="visible"/>
                                      </p:to>
                                    </p:set>
                                  </p:childTnLst>
                                </p:cTn>
                              </p:par>
                            </p:childTnLst>
                          </p:cTn>
                        </p:par>
                      </p:childTnLst>
                    </p:cTn>
                  </p:par>
                  <p:par>
                    <p:cTn id="134" fill="hold">
                      <p:stCondLst>
                        <p:cond delay="indefinite"/>
                      </p:stCondLst>
                      <p:childTnLst>
                        <p:par>
                          <p:cTn id="135" fill="hold">
                            <p:stCondLst>
                              <p:cond delay="0"/>
                            </p:stCondLst>
                            <p:childTnLst>
                              <p:par>
                                <p:cTn id="136" presetID="1" presetClass="exit" presetSubtype="0" fill="hold" grpId="1" nodeType="clickEffect">
                                  <p:stCondLst>
                                    <p:cond delay="0"/>
                                  </p:stCondLst>
                                  <p:childTnLst>
                                    <p:set>
                                      <p:cBhvr>
                                        <p:cTn id="137" dur="1" fill="hold">
                                          <p:stCondLst>
                                            <p:cond delay="0"/>
                                          </p:stCondLst>
                                        </p:cTn>
                                        <p:tgtEl>
                                          <p:spTgt spid="281655"/>
                                        </p:tgtEl>
                                        <p:attrNameLst>
                                          <p:attrName>style.visibility</p:attrName>
                                        </p:attrNameLst>
                                      </p:cBhvr>
                                      <p:to>
                                        <p:strVal val="hidden"/>
                                      </p:to>
                                    </p:set>
                                  </p:childTnLst>
                                </p:cTn>
                              </p:par>
                            </p:childTnLst>
                          </p:cTn>
                        </p:par>
                        <p:par>
                          <p:cTn id="138" fill="hold">
                            <p:stCondLst>
                              <p:cond delay="0"/>
                            </p:stCondLst>
                            <p:childTnLst>
                              <p:par>
                                <p:cTn id="139" presetID="22" presetClass="exit" presetSubtype="1" fill="hold" grpId="0" nodeType="afterEffect">
                                  <p:stCondLst>
                                    <p:cond delay="0"/>
                                  </p:stCondLst>
                                  <p:childTnLst>
                                    <p:animEffect transition="out" filter="wipe(up)">
                                      <p:cBhvr>
                                        <p:cTn id="140" dur="1000"/>
                                        <p:tgtEl>
                                          <p:spTgt spid="281619"/>
                                        </p:tgtEl>
                                      </p:cBhvr>
                                    </p:animEffect>
                                    <p:set>
                                      <p:cBhvr>
                                        <p:cTn id="141" dur="1" fill="hold">
                                          <p:stCondLst>
                                            <p:cond delay="999"/>
                                          </p:stCondLst>
                                        </p:cTn>
                                        <p:tgtEl>
                                          <p:spTgt spid="281619"/>
                                        </p:tgtEl>
                                        <p:attrNameLst>
                                          <p:attrName>style.visibility</p:attrName>
                                        </p:attrNameLst>
                                      </p:cBhvr>
                                      <p:to>
                                        <p:strVal val="hidden"/>
                                      </p:to>
                                    </p:set>
                                  </p:childTnLst>
                                </p:cTn>
                              </p:par>
                            </p:childTnLst>
                          </p:cTn>
                        </p:par>
                        <p:par>
                          <p:cTn id="142" fill="hold">
                            <p:stCondLst>
                              <p:cond delay="1000"/>
                            </p:stCondLst>
                            <p:childTnLst>
                              <p:par>
                                <p:cTn id="143" presetID="22" presetClass="entr" presetSubtype="4" fill="hold" grpId="1" nodeType="afterEffect">
                                  <p:stCondLst>
                                    <p:cond delay="0"/>
                                  </p:stCondLst>
                                  <p:childTnLst>
                                    <p:set>
                                      <p:cBhvr>
                                        <p:cTn id="144" dur="1" fill="hold">
                                          <p:stCondLst>
                                            <p:cond delay="0"/>
                                          </p:stCondLst>
                                        </p:cTn>
                                        <p:tgtEl>
                                          <p:spTgt spid="281647"/>
                                        </p:tgtEl>
                                        <p:attrNameLst>
                                          <p:attrName>style.visibility</p:attrName>
                                        </p:attrNameLst>
                                      </p:cBhvr>
                                      <p:to>
                                        <p:strVal val="visible"/>
                                      </p:to>
                                    </p:set>
                                    <p:animEffect transition="in" filter="wipe(down)">
                                      <p:cBhvr>
                                        <p:cTn id="145" dur="1000"/>
                                        <p:tgtEl>
                                          <p:spTgt spid="281647"/>
                                        </p:tgtEl>
                                      </p:cBhvr>
                                    </p:animEffect>
                                  </p:childTnLst>
                                </p:cTn>
                              </p:par>
                            </p:childTnLst>
                          </p:cTn>
                        </p:par>
                        <p:par>
                          <p:cTn id="146" fill="hold">
                            <p:stCondLst>
                              <p:cond delay="2000"/>
                            </p:stCondLst>
                            <p:childTnLst>
                              <p:par>
                                <p:cTn id="147" presetID="22" presetClass="exit" presetSubtype="1" fill="hold" grpId="0" nodeType="afterEffect">
                                  <p:stCondLst>
                                    <p:cond delay="0"/>
                                  </p:stCondLst>
                                  <p:childTnLst>
                                    <p:animEffect transition="out" filter="wipe(up)">
                                      <p:cBhvr>
                                        <p:cTn id="148" dur="1000"/>
                                        <p:tgtEl>
                                          <p:spTgt spid="281613"/>
                                        </p:tgtEl>
                                      </p:cBhvr>
                                    </p:animEffect>
                                    <p:set>
                                      <p:cBhvr>
                                        <p:cTn id="149" dur="1" fill="hold">
                                          <p:stCondLst>
                                            <p:cond delay="999"/>
                                          </p:stCondLst>
                                        </p:cTn>
                                        <p:tgtEl>
                                          <p:spTgt spid="281613"/>
                                        </p:tgtEl>
                                        <p:attrNameLst>
                                          <p:attrName>style.visibility</p:attrName>
                                        </p:attrNameLst>
                                      </p:cBhvr>
                                      <p:to>
                                        <p:strVal val="hidden"/>
                                      </p:to>
                                    </p:set>
                                  </p:childTnLst>
                                </p:cTn>
                              </p:par>
                            </p:childTnLst>
                          </p:cTn>
                        </p:par>
                        <p:par>
                          <p:cTn id="150" fill="hold">
                            <p:stCondLst>
                              <p:cond delay="3000"/>
                            </p:stCondLst>
                            <p:childTnLst>
                              <p:par>
                                <p:cTn id="151" presetID="22" presetClass="exit" presetSubtype="1" fill="hold" grpId="0" nodeType="afterEffect">
                                  <p:stCondLst>
                                    <p:cond delay="0"/>
                                  </p:stCondLst>
                                  <p:childTnLst>
                                    <p:animEffect transition="out" filter="wipe(up)">
                                      <p:cBhvr>
                                        <p:cTn id="152" dur="1000"/>
                                        <p:tgtEl>
                                          <p:spTgt spid="281622"/>
                                        </p:tgtEl>
                                      </p:cBhvr>
                                    </p:animEffect>
                                    <p:set>
                                      <p:cBhvr>
                                        <p:cTn id="153" dur="1" fill="hold">
                                          <p:stCondLst>
                                            <p:cond delay="999"/>
                                          </p:stCondLst>
                                        </p:cTn>
                                        <p:tgtEl>
                                          <p:spTgt spid="281622"/>
                                        </p:tgtEl>
                                        <p:attrNameLst>
                                          <p:attrName>style.visibility</p:attrName>
                                        </p:attrNameLst>
                                      </p:cBhvr>
                                      <p:to>
                                        <p:strVal val="hidden"/>
                                      </p:to>
                                    </p:set>
                                  </p:childTnLst>
                                </p:cTn>
                              </p:par>
                            </p:childTnLst>
                          </p:cTn>
                        </p:par>
                        <p:par>
                          <p:cTn id="154" fill="hold">
                            <p:stCondLst>
                              <p:cond delay="4000"/>
                            </p:stCondLst>
                            <p:childTnLst>
                              <p:par>
                                <p:cTn id="155" presetID="22" presetClass="entr" presetSubtype="4" fill="hold" grpId="1" nodeType="afterEffect">
                                  <p:stCondLst>
                                    <p:cond delay="0"/>
                                  </p:stCondLst>
                                  <p:childTnLst>
                                    <p:set>
                                      <p:cBhvr>
                                        <p:cTn id="156" dur="1" fill="hold">
                                          <p:stCondLst>
                                            <p:cond delay="0"/>
                                          </p:stCondLst>
                                        </p:cTn>
                                        <p:tgtEl>
                                          <p:spTgt spid="281648"/>
                                        </p:tgtEl>
                                        <p:attrNameLst>
                                          <p:attrName>style.visibility</p:attrName>
                                        </p:attrNameLst>
                                      </p:cBhvr>
                                      <p:to>
                                        <p:strVal val="visible"/>
                                      </p:to>
                                    </p:set>
                                    <p:animEffect transition="in" filter="wipe(down)">
                                      <p:cBhvr>
                                        <p:cTn id="157" dur="1000"/>
                                        <p:tgtEl>
                                          <p:spTgt spid="281648"/>
                                        </p:tgtEl>
                                      </p:cBhvr>
                                    </p:animEffect>
                                  </p:childTnLst>
                                </p:cTn>
                              </p:par>
                            </p:childTnLst>
                          </p:cTn>
                        </p:par>
                        <p:par>
                          <p:cTn id="158" fill="hold">
                            <p:stCondLst>
                              <p:cond delay="5000"/>
                            </p:stCondLst>
                            <p:childTnLst>
                              <p:par>
                                <p:cTn id="159" presetID="22" presetClass="exit" presetSubtype="1" fill="hold" grpId="0" nodeType="afterEffect">
                                  <p:stCondLst>
                                    <p:cond delay="0"/>
                                  </p:stCondLst>
                                  <p:childTnLst>
                                    <p:animEffect transition="out" filter="wipe(up)">
                                      <p:cBhvr>
                                        <p:cTn id="160" dur="1000"/>
                                        <p:tgtEl>
                                          <p:spTgt spid="281615"/>
                                        </p:tgtEl>
                                      </p:cBhvr>
                                    </p:animEffect>
                                    <p:set>
                                      <p:cBhvr>
                                        <p:cTn id="161" dur="1" fill="hold">
                                          <p:stCondLst>
                                            <p:cond delay="999"/>
                                          </p:stCondLst>
                                        </p:cTn>
                                        <p:tgtEl>
                                          <p:spTgt spid="281615"/>
                                        </p:tgtEl>
                                        <p:attrNameLst>
                                          <p:attrName>style.visibility</p:attrName>
                                        </p:attrNameLst>
                                      </p:cBhvr>
                                      <p:to>
                                        <p:strVal val="hidden"/>
                                      </p:to>
                                    </p:set>
                                  </p:childTnLst>
                                </p:cTn>
                              </p:par>
                            </p:childTnLst>
                          </p:cTn>
                        </p:par>
                        <p:par>
                          <p:cTn id="162" fill="hold">
                            <p:stCondLst>
                              <p:cond delay="6000"/>
                            </p:stCondLst>
                            <p:childTnLst>
                              <p:par>
                                <p:cTn id="163" presetID="1" presetClass="entr" presetSubtype="0" fill="hold" grpId="0" nodeType="afterEffect">
                                  <p:stCondLst>
                                    <p:cond delay="1500"/>
                                  </p:stCondLst>
                                  <p:childTnLst>
                                    <p:set>
                                      <p:cBhvr>
                                        <p:cTn id="164" dur="1" fill="hold">
                                          <p:stCondLst>
                                            <p:cond delay="0"/>
                                          </p:stCondLst>
                                        </p:cTn>
                                        <p:tgtEl>
                                          <p:spTgt spid="281633"/>
                                        </p:tgtEl>
                                        <p:attrNameLst>
                                          <p:attrName>style.visibility</p:attrName>
                                        </p:attrNameLst>
                                      </p:cBhvr>
                                      <p:to>
                                        <p:strVal val="visible"/>
                                      </p:to>
                                    </p:set>
                                  </p:childTnLst>
                                </p:cTn>
                              </p:par>
                            </p:childTnLst>
                          </p:cTn>
                        </p:par>
                        <p:par>
                          <p:cTn id="165" fill="hold">
                            <p:stCondLst>
                              <p:cond delay="7500"/>
                            </p:stCondLst>
                            <p:childTnLst>
                              <p:par>
                                <p:cTn id="166" presetID="22" presetClass="exit" presetSubtype="1" fill="hold" grpId="0" nodeType="afterEffect">
                                  <p:stCondLst>
                                    <p:cond delay="0"/>
                                  </p:stCondLst>
                                  <p:childTnLst>
                                    <p:animEffect transition="out" filter="wipe(up)">
                                      <p:cBhvr>
                                        <p:cTn id="167" dur="1000"/>
                                        <p:tgtEl>
                                          <p:spTgt spid="281625"/>
                                        </p:tgtEl>
                                      </p:cBhvr>
                                    </p:animEffect>
                                    <p:set>
                                      <p:cBhvr>
                                        <p:cTn id="168" dur="1" fill="hold">
                                          <p:stCondLst>
                                            <p:cond delay="999"/>
                                          </p:stCondLst>
                                        </p:cTn>
                                        <p:tgtEl>
                                          <p:spTgt spid="281625"/>
                                        </p:tgtEl>
                                        <p:attrNameLst>
                                          <p:attrName>style.visibility</p:attrName>
                                        </p:attrNameLst>
                                      </p:cBhvr>
                                      <p:to>
                                        <p:strVal val="hidden"/>
                                      </p:to>
                                    </p:set>
                                  </p:childTnLst>
                                </p:cTn>
                              </p:par>
                            </p:childTnLst>
                          </p:cTn>
                        </p:par>
                        <p:par>
                          <p:cTn id="169" fill="hold">
                            <p:stCondLst>
                              <p:cond delay="8500"/>
                            </p:stCondLst>
                            <p:childTnLst>
                              <p:par>
                                <p:cTn id="170" presetID="22" presetClass="exit" presetSubtype="1" fill="hold" grpId="0" nodeType="afterEffect">
                                  <p:stCondLst>
                                    <p:cond delay="0"/>
                                  </p:stCondLst>
                                  <p:childTnLst>
                                    <p:animEffect transition="out" filter="wipe(up)">
                                      <p:cBhvr>
                                        <p:cTn id="171" dur="1000"/>
                                        <p:tgtEl>
                                          <p:spTgt spid="281648"/>
                                        </p:tgtEl>
                                      </p:cBhvr>
                                    </p:animEffect>
                                    <p:set>
                                      <p:cBhvr>
                                        <p:cTn id="172" dur="1" fill="hold">
                                          <p:stCondLst>
                                            <p:cond delay="999"/>
                                          </p:stCondLst>
                                        </p:cTn>
                                        <p:tgtEl>
                                          <p:spTgt spid="281648"/>
                                        </p:tgtEl>
                                        <p:attrNameLst>
                                          <p:attrName>style.visibility</p:attrName>
                                        </p:attrNameLst>
                                      </p:cBhvr>
                                      <p:to>
                                        <p:strVal val="hidden"/>
                                      </p:to>
                                    </p:set>
                                  </p:childTnLst>
                                </p:cTn>
                              </p:par>
                            </p:childTnLst>
                          </p:cTn>
                        </p:par>
                        <p:par>
                          <p:cTn id="173" fill="hold">
                            <p:stCondLst>
                              <p:cond delay="9500"/>
                            </p:stCondLst>
                            <p:childTnLst>
                              <p:par>
                                <p:cTn id="174" presetID="1" presetClass="entr" presetSubtype="0" fill="hold" grpId="1" nodeType="afterEffect">
                                  <p:stCondLst>
                                    <p:cond delay="0"/>
                                  </p:stCondLst>
                                  <p:childTnLst>
                                    <p:set>
                                      <p:cBhvr>
                                        <p:cTn id="175" dur="1" fill="hold">
                                          <p:stCondLst>
                                            <p:cond delay="0"/>
                                          </p:stCondLst>
                                        </p:cTn>
                                        <p:tgtEl>
                                          <p:spTgt spid="281622"/>
                                        </p:tgtEl>
                                        <p:attrNameLst>
                                          <p:attrName>style.visibility</p:attrName>
                                        </p:attrNameLst>
                                      </p:cBhvr>
                                      <p:to>
                                        <p:strVal val="visible"/>
                                      </p:to>
                                    </p:set>
                                  </p:childTnLst>
                                </p:cTn>
                              </p:par>
                            </p:childTnLst>
                          </p:cTn>
                        </p:par>
                        <p:par>
                          <p:cTn id="176" fill="hold">
                            <p:stCondLst>
                              <p:cond delay="9500"/>
                            </p:stCondLst>
                            <p:childTnLst>
                              <p:par>
                                <p:cTn id="177" presetID="22" presetClass="exit" presetSubtype="4" fill="hold" grpId="2" nodeType="afterEffect">
                                  <p:stCondLst>
                                    <p:cond delay="1000"/>
                                  </p:stCondLst>
                                  <p:childTnLst>
                                    <p:animEffect transition="out" filter="wipe(down)">
                                      <p:cBhvr>
                                        <p:cTn id="178" dur="1000"/>
                                        <p:tgtEl>
                                          <p:spTgt spid="281622"/>
                                        </p:tgtEl>
                                      </p:cBhvr>
                                    </p:animEffect>
                                    <p:set>
                                      <p:cBhvr>
                                        <p:cTn id="179" dur="1" fill="hold">
                                          <p:stCondLst>
                                            <p:cond delay="999"/>
                                          </p:stCondLst>
                                        </p:cTn>
                                        <p:tgtEl>
                                          <p:spTgt spid="281622"/>
                                        </p:tgtEl>
                                        <p:attrNameLst>
                                          <p:attrName>style.visibility</p:attrName>
                                        </p:attrNameLst>
                                      </p:cBhvr>
                                      <p:to>
                                        <p:strVal val="hidden"/>
                                      </p:to>
                                    </p:set>
                                  </p:childTnLst>
                                </p:cTn>
                              </p:par>
                            </p:childTnLst>
                          </p:cTn>
                        </p:par>
                        <p:par>
                          <p:cTn id="180" fill="hold">
                            <p:stCondLst>
                              <p:cond delay="11500"/>
                            </p:stCondLst>
                            <p:childTnLst>
                              <p:par>
                                <p:cTn id="181" presetID="22" presetClass="entr" presetSubtype="4" fill="hold" grpId="1" nodeType="afterEffect">
                                  <p:stCondLst>
                                    <p:cond delay="0"/>
                                  </p:stCondLst>
                                  <p:childTnLst>
                                    <p:set>
                                      <p:cBhvr>
                                        <p:cTn id="182" dur="1" fill="hold">
                                          <p:stCondLst>
                                            <p:cond delay="0"/>
                                          </p:stCondLst>
                                        </p:cTn>
                                        <p:tgtEl>
                                          <p:spTgt spid="281649"/>
                                        </p:tgtEl>
                                        <p:attrNameLst>
                                          <p:attrName>style.visibility</p:attrName>
                                        </p:attrNameLst>
                                      </p:cBhvr>
                                      <p:to>
                                        <p:strVal val="visible"/>
                                      </p:to>
                                    </p:set>
                                    <p:animEffect transition="in" filter="wipe(down)">
                                      <p:cBhvr>
                                        <p:cTn id="183" dur="1000"/>
                                        <p:tgtEl>
                                          <p:spTgt spid="281649"/>
                                        </p:tgtEl>
                                      </p:cBhvr>
                                    </p:animEffect>
                                  </p:childTnLst>
                                </p:cTn>
                              </p:par>
                            </p:childTnLst>
                          </p:cTn>
                        </p:par>
                        <p:par>
                          <p:cTn id="184" fill="hold">
                            <p:stCondLst>
                              <p:cond delay="12500"/>
                            </p:stCondLst>
                            <p:childTnLst>
                              <p:par>
                                <p:cTn id="185" presetID="22" presetClass="exit" presetSubtype="1" fill="hold" grpId="0" nodeType="afterEffect">
                                  <p:stCondLst>
                                    <p:cond delay="0"/>
                                  </p:stCondLst>
                                  <p:childTnLst>
                                    <p:animEffect transition="out" filter="wipe(up)">
                                      <p:cBhvr>
                                        <p:cTn id="186" dur="1000"/>
                                        <p:tgtEl>
                                          <p:spTgt spid="281616"/>
                                        </p:tgtEl>
                                      </p:cBhvr>
                                    </p:animEffect>
                                    <p:set>
                                      <p:cBhvr>
                                        <p:cTn id="187" dur="1" fill="hold">
                                          <p:stCondLst>
                                            <p:cond delay="999"/>
                                          </p:stCondLst>
                                        </p:cTn>
                                        <p:tgtEl>
                                          <p:spTgt spid="281616"/>
                                        </p:tgtEl>
                                        <p:attrNameLst>
                                          <p:attrName>style.visibility</p:attrName>
                                        </p:attrNameLst>
                                      </p:cBhvr>
                                      <p:to>
                                        <p:strVal val="hidden"/>
                                      </p:to>
                                    </p:set>
                                  </p:childTnLst>
                                </p:cTn>
                              </p:par>
                            </p:childTnLst>
                          </p:cTn>
                        </p:par>
                        <p:par>
                          <p:cTn id="188" fill="hold">
                            <p:stCondLst>
                              <p:cond delay="13500"/>
                            </p:stCondLst>
                            <p:childTnLst>
                              <p:par>
                                <p:cTn id="189" presetID="1" presetClass="entr" presetSubtype="0" fill="hold" grpId="0" nodeType="afterEffect">
                                  <p:stCondLst>
                                    <p:cond delay="1500"/>
                                  </p:stCondLst>
                                  <p:childTnLst>
                                    <p:set>
                                      <p:cBhvr>
                                        <p:cTn id="190" dur="1" fill="hold">
                                          <p:stCondLst>
                                            <p:cond delay="0"/>
                                          </p:stCondLst>
                                        </p:cTn>
                                        <p:tgtEl>
                                          <p:spTgt spid="281634"/>
                                        </p:tgtEl>
                                        <p:attrNameLst>
                                          <p:attrName>style.visibility</p:attrName>
                                        </p:attrNameLst>
                                      </p:cBhvr>
                                      <p:to>
                                        <p:strVal val="visible"/>
                                      </p:to>
                                    </p:set>
                                  </p:childTnLst>
                                </p:cTn>
                              </p:par>
                            </p:childTnLst>
                          </p:cTn>
                        </p:par>
                        <p:par>
                          <p:cTn id="191" fill="hold">
                            <p:stCondLst>
                              <p:cond delay="15000"/>
                            </p:stCondLst>
                            <p:childTnLst>
                              <p:par>
                                <p:cTn id="192" presetID="22" presetClass="exit" presetSubtype="1" fill="hold" grpId="0" nodeType="afterEffect">
                                  <p:stCondLst>
                                    <p:cond delay="0"/>
                                  </p:stCondLst>
                                  <p:childTnLst>
                                    <p:animEffect transition="out" filter="wipe(up)">
                                      <p:cBhvr>
                                        <p:cTn id="193" dur="1000"/>
                                        <p:tgtEl>
                                          <p:spTgt spid="281624"/>
                                        </p:tgtEl>
                                      </p:cBhvr>
                                    </p:animEffect>
                                    <p:set>
                                      <p:cBhvr>
                                        <p:cTn id="194" dur="1" fill="hold">
                                          <p:stCondLst>
                                            <p:cond delay="999"/>
                                          </p:stCondLst>
                                        </p:cTn>
                                        <p:tgtEl>
                                          <p:spTgt spid="281624"/>
                                        </p:tgtEl>
                                        <p:attrNameLst>
                                          <p:attrName>style.visibility</p:attrName>
                                        </p:attrNameLst>
                                      </p:cBhvr>
                                      <p:to>
                                        <p:strVal val="hidden"/>
                                      </p:to>
                                    </p:set>
                                  </p:childTnLst>
                                </p:cTn>
                              </p:par>
                            </p:childTnLst>
                          </p:cTn>
                        </p:par>
                        <p:par>
                          <p:cTn id="195" fill="hold">
                            <p:stCondLst>
                              <p:cond delay="16000"/>
                            </p:stCondLst>
                            <p:childTnLst>
                              <p:par>
                                <p:cTn id="196" presetID="22" presetClass="exit" presetSubtype="1" fill="hold" grpId="0" nodeType="afterEffect">
                                  <p:stCondLst>
                                    <p:cond delay="0"/>
                                  </p:stCondLst>
                                  <p:childTnLst>
                                    <p:animEffect transition="out" filter="wipe(up)">
                                      <p:cBhvr>
                                        <p:cTn id="197" dur="1000"/>
                                        <p:tgtEl>
                                          <p:spTgt spid="281649"/>
                                        </p:tgtEl>
                                      </p:cBhvr>
                                    </p:animEffect>
                                    <p:set>
                                      <p:cBhvr>
                                        <p:cTn id="198" dur="1" fill="hold">
                                          <p:stCondLst>
                                            <p:cond delay="999"/>
                                          </p:stCondLst>
                                        </p:cTn>
                                        <p:tgtEl>
                                          <p:spTgt spid="281649"/>
                                        </p:tgtEl>
                                        <p:attrNameLst>
                                          <p:attrName>style.visibility</p:attrName>
                                        </p:attrNameLst>
                                      </p:cBhvr>
                                      <p:to>
                                        <p:strVal val="hidden"/>
                                      </p:to>
                                    </p:set>
                                  </p:childTnLst>
                                </p:cTn>
                              </p:par>
                            </p:childTnLst>
                          </p:cTn>
                        </p:par>
                        <p:par>
                          <p:cTn id="199" fill="hold">
                            <p:stCondLst>
                              <p:cond delay="17000"/>
                            </p:stCondLst>
                            <p:childTnLst>
                              <p:par>
                                <p:cTn id="200" presetID="1" presetClass="entr" presetSubtype="0" fill="hold" grpId="3" nodeType="afterEffect">
                                  <p:stCondLst>
                                    <p:cond delay="0"/>
                                  </p:stCondLst>
                                  <p:childTnLst>
                                    <p:set>
                                      <p:cBhvr>
                                        <p:cTn id="201" dur="1" fill="hold">
                                          <p:stCondLst>
                                            <p:cond delay="0"/>
                                          </p:stCondLst>
                                        </p:cTn>
                                        <p:tgtEl>
                                          <p:spTgt spid="281622"/>
                                        </p:tgtEl>
                                        <p:attrNameLst>
                                          <p:attrName>style.visibility</p:attrName>
                                        </p:attrNameLst>
                                      </p:cBhvr>
                                      <p:to>
                                        <p:strVal val="visible"/>
                                      </p:to>
                                    </p:set>
                                  </p:childTnLst>
                                </p:cTn>
                              </p:par>
                            </p:childTnLst>
                          </p:cTn>
                        </p:par>
                        <p:par>
                          <p:cTn id="202" fill="hold">
                            <p:stCondLst>
                              <p:cond delay="17000"/>
                            </p:stCondLst>
                            <p:childTnLst>
                              <p:par>
                                <p:cTn id="203" presetID="1" presetClass="entr" presetSubtype="0" fill="hold" grpId="0" nodeType="afterEffect">
                                  <p:stCondLst>
                                    <p:cond delay="1000"/>
                                  </p:stCondLst>
                                  <p:childTnLst>
                                    <p:set>
                                      <p:cBhvr>
                                        <p:cTn id="204" dur="1" fill="hold">
                                          <p:stCondLst>
                                            <p:cond delay="0"/>
                                          </p:stCondLst>
                                        </p:cTn>
                                        <p:tgtEl>
                                          <p:spTgt spid="281632"/>
                                        </p:tgtEl>
                                        <p:attrNameLst>
                                          <p:attrName>style.visibility</p:attrName>
                                        </p:attrNameLst>
                                      </p:cBhvr>
                                      <p:to>
                                        <p:strVal val="visible"/>
                                      </p:to>
                                    </p:set>
                                  </p:childTnLst>
                                </p:cTn>
                              </p:par>
                            </p:childTnLst>
                          </p:cTn>
                        </p:par>
                        <p:par>
                          <p:cTn id="205" fill="hold">
                            <p:stCondLst>
                              <p:cond delay="18000"/>
                            </p:stCondLst>
                            <p:childTnLst>
                              <p:par>
                                <p:cTn id="206" presetID="22" presetClass="exit" presetSubtype="4" fill="hold" grpId="4" nodeType="afterEffect">
                                  <p:stCondLst>
                                    <p:cond delay="0"/>
                                  </p:stCondLst>
                                  <p:childTnLst>
                                    <p:animEffect transition="out" filter="wipe(down)">
                                      <p:cBhvr>
                                        <p:cTn id="207" dur="1000"/>
                                        <p:tgtEl>
                                          <p:spTgt spid="281622"/>
                                        </p:tgtEl>
                                      </p:cBhvr>
                                    </p:animEffect>
                                    <p:set>
                                      <p:cBhvr>
                                        <p:cTn id="208" dur="1" fill="hold">
                                          <p:stCondLst>
                                            <p:cond delay="999"/>
                                          </p:stCondLst>
                                        </p:cTn>
                                        <p:tgtEl>
                                          <p:spTgt spid="281622"/>
                                        </p:tgtEl>
                                        <p:attrNameLst>
                                          <p:attrName>style.visibility</p:attrName>
                                        </p:attrNameLst>
                                      </p:cBhvr>
                                      <p:to>
                                        <p:strVal val="hidden"/>
                                      </p:to>
                                    </p:set>
                                  </p:childTnLst>
                                </p:cTn>
                              </p:par>
                            </p:childTnLst>
                          </p:cTn>
                        </p:par>
                        <p:par>
                          <p:cTn id="209" fill="hold">
                            <p:stCondLst>
                              <p:cond delay="19000"/>
                            </p:stCondLst>
                            <p:childTnLst>
                              <p:par>
                                <p:cTn id="210" presetID="22" presetClass="exit" presetSubtype="1" fill="hold" grpId="0" nodeType="afterEffect">
                                  <p:stCondLst>
                                    <p:cond delay="0"/>
                                  </p:stCondLst>
                                  <p:childTnLst>
                                    <p:animEffect transition="out" filter="wipe(up)">
                                      <p:cBhvr>
                                        <p:cTn id="211" dur="1000"/>
                                        <p:tgtEl>
                                          <p:spTgt spid="281647"/>
                                        </p:tgtEl>
                                      </p:cBhvr>
                                    </p:animEffect>
                                    <p:set>
                                      <p:cBhvr>
                                        <p:cTn id="212" dur="1" fill="hold">
                                          <p:stCondLst>
                                            <p:cond delay="999"/>
                                          </p:stCondLst>
                                        </p:cTn>
                                        <p:tgtEl>
                                          <p:spTgt spid="281647"/>
                                        </p:tgtEl>
                                        <p:attrNameLst>
                                          <p:attrName>style.visibility</p:attrName>
                                        </p:attrNameLst>
                                      </p:cBhvr>
                                      <p:to>
                                        <p:strVal val="hidden"/>
                                      </p:to>
                                    </p:set>
                                  </p:childTnLst>
                                </p:cTn>
                              </p:par>
                            </p:childTnLst>
                          </p:cTn>
                        </p:par>
                        <p:par>
                          <p:cTn id="213" fill="hold">
                            <p:stCondLst>
                              <p:cond delay="20000"/>
                            </p:stCondLst>
                            <p:childTnLst>
                              <p:par>
                                <p:cTn id="214" presetID="1" presetClass="entr" presetSubtype="0" fill="hold" grpId="1" nodeType="afterEffect">
                                  <p:stCondLst>
                                    <p:cond delay="0"/>
                                  </p:stCondLst>
                                  <p:childTnLst>
                                    <p:set>
                                      <p:cBhvr>
                                        <p:cTn id="215" dur="1" fill="hold">
                                          <p:stCondLst>
                                            <p:cond delay="0"/>
                                          </p:stCondLst>
                                        </p:cTn>
                                        <p:tgtEl>
                                          <p:spTgt spid="281619"/>
                                        </p:tgtEl>
                                        <p:attrNameLst>
                                          <p:attrName>style.visibility</p:attrName>
                                        </p:attrNameLst>
                                      </p:cBhvr>
                                      <p:to>
                                        <p:strVal val="visible"/>
                                      </p:to>
                                    </p:set>
                                  </p:childTnLst>
                                </p:cTn>
                              </p:par>
                            </p:childTnLst>
                          </p:cTn>
                        </p:par>
                        <p:par>
                          <p:cTn id="216" fill="hold">
                            <p:stCondLst>
                              <p:cond delay="20000"/>
                            </p:stCondLst>
                            <p:childTnLst>
                              <p:par>
                                <p:cTn id="217" presetID="22" presetClass="exit" presetSubtype="1" fill="hold" grpId="2" nodeType="afterEffect">
                                  <p:stCondLst>
                                    <p:cond delay="1000"/>
                                  </p:stCondLst>
                                  <p:childTnLst>
                                    <p:animEffect transition="out" filter="wipe(up)">
                                      <p:cBhvr>
                                        <p:cTn id="218" dur="1000"/>
                                        <p:tgtEl>
                                          <p:spTgt spid="281619"/>
                                        </p:tgtEl>
                                      </p:cBhvr>
                                    </p:animEffect>
                                    <p:set>
                                      <p:cBhvr>
                                        <p:cTn id="219" dur="1" fill="hold">
                                          <p:stCondLst>
                                            <p:cond delay="999"/>
                                          </p:stCondLst>
                                        </p:cTn>
                                        <p:tgtEl>
                                          <p:spTgt spid="281619"/>
                                        </p:tgtEl>
                                        <p:attrNameLst>
                                          <p:attrName>style.visibility</p:attrName>
                                        </p:attrNameLst>
                                      </p:cBhvr>
                                      <p:to>
                                        <p:strVal val="hidden"/>
                                      </p:to>
                                    </p:set>
                                  </p:childTnLst>
                                </p:cTn>
                              </p:par>
                            </p:childTnLst>
                          </p:cTn>
                        </p:par>
                        <p:par>
                          <p:cTn id="220" fill="hold">
                            <p:stCondLst>
                              <p:cond delay="22000"/>
                            </p:stCondLst>
                            <p:childTnLst>
                              <p:par>
                                <p:cTn id="221" presetID="22" presetClass="entr" presetSubtype="4" fill="hold" grpId="1" nodeType="afterEffect">
                                  <p:stCondLst>
                                    <p:cond delay="0"/>
                                  </p:stCondLst>
                                  <p:childTnLst>
                                    <p:set>
                                      <p:cBhvr>
                                        <p:cTn id="222" dur="1" fill="hold">
                                          <p:stCondLst>
                                            <p:cond delay="0"/>
                                          </p:stCondLst>
                                        </p:cTn>
                                        <p:tgtEl>
                                          <p:spTgt spid="281650"/>
                                        </p:tgtEl>
                                        <p:attrNameLst>
                                          <p:attrName>style.visibility</p:attrName>
                                        </p:attrNameLst>
                                      </p:cBhvr>
                                      <p:to>
                                        <p:strVal val="visible"/>
                                      </p:to>
                                    </p:set>
                                    <p:animEffect transition="in" filter="wipe(down)">
                                      <p:cBhvr>
                                        <p:cTn id="223" dur="1000"/>
                                        <p:tgtEl>
                                          <p:spTgt spid="281650"/>
                                        </p:tgtEl>
                                      </p:cBhvr>
                                    </p:animEffect>
                                  </p:childTnLst>
                                </p:cTn>
                              </p:par>
                            </p:childTnLst>
                          </p:cTn>
                        </p:par>
                        <p:par>
                          <p:cTn id="224" fill="hold">
                            <p:stCondLst>
                              <p:cond delay="23000"/>
                            </p:stCondLst>
                            <p:childTnLst>
                              <p:par>
                                <p:cTn id="225" presetID="22" presetClass="exit" presetSubtype="1" fill="hold" grpId="0" nodeType="afterEffect">
                                  <p:stCondLst>
                                    <p:cond delay="0"/>
                                  </p:stCondLst>
                                  <p:childTnLst>
                                    <p:animEffect transition="out" filter="wipe(up)">
                                      <p:cBhvr>
                                        <p:cTn id="226" dur="1000"/>
                                        <p:tgtEl>
                                          <p:spTgt spid="281612"/>
                                        </p:tgtEl>
                                      </p:cBhvr>
                                    </p:animEffect>
                                    <p:set>
                                      <p:cBhvr>
                                        <p:cTn id="227" dur="1" fill="hold">
                                          <p:stCondLst>
                                            <p:cond delay="999"/>
                                          </p:stCondLst>
                                        </p:cTn>
                                        <p:tgtEl>
                                          <p:spTgt spid="281612"/>
                                        </p:tgtEl>
                                        <p:attrNameLst>
                                          <p:attrName>style.visibility</p:attrName>
                                        </p:attrNameLst>
                                      </p:cBhvr>
                                      <p:to>
                                        <p:strVal val="hidden"/>
                                      </p:to>
                                    </p:set>
                                  </p:childTnLst>
                                </p:cTn>
                              </p:par>
                            </p:childTnLst>
                          </p:cTn>
                        </p:par>
                        <p:par>
                          <p:cTn id="228" fill="hold">
                            <p:stCondLst>
                              <p:cond delay="24000"/>
                            </p:stCondLst>
                            <p:childTnLst>
                              <p:par>
                                <p:cTn id="229" presetID="1" presetClass="entr" presetSubtype="0" fill="hold" grpId="0" nodeType="afterEffect">
                                  <p:stCondLst>
                                    <p:cond delay="0"/>
                                  </p:stCondLst>
                                  <p:childTnLst>
                                    <p:set>
                                      <p:cBhvr>
                                        <p:cTn id="230" dur="1" fill="hold">
                                          <p:stCondLst>
                                            <p:cond delay="0"/>
                                          </p:stCondLst>
                                        </p:cTn>
                                        <p:tgtEl>
                                          <p:spTgt spid="281654"/>
                                        </p:tgtEl>
                                        <p:attrNameLst>
                                          <p:attrName>style.visibility</p:attrName>
                                        </p:attrNameLst>
                                      </p:cBhvr>
                                      <p:to>
                                        <p:strVal val="visible"/>
                                      </p:to>
                                    </p:set>
                                  </p:childTnLst>
                                </p:cTn>
                              </p:par>
                            </p:childTnLst>
                          </p:cTn>
                        </p:par>
                      </p:childTnLst>
                    </p:cTn>
                  </p:par>
                  <p:par>
                    <p:cTn id="231" fill="hold">
                      <p:stCondLst>
                        <p:cond delay="indefinite"/>
                      </p:stCondLst>
                      <p:childTnLst>
                        <p:par>
                          <p:cTn id="232" fill="hold">
                            <p:stCondLst>
                              <p:cond delay="0"/>
                            </p:stCondLst>
                            <p:childTnLst>
                              <p:par>
                                <p:cTn id="233" presetID="1" presetClass="entr" presetSubtype="0" fill="hold" grpId="0" nodeType="clickEffect">
                                  <p:stCondLst>
                                    <p:cond delay="0"/>
                                  </p:stCondLst>
                                  <p:childTnLst>
                                    <p:set>
                                      <p:cBhvr>
                                        <p:cTn id="234" dur="1" fill="hold">
                                          <p:stCondLst>
                                            <p:cond delay="0"/>
                                          </p:stCondLst>
                                        </p:cTn>
                                        <p:tgtEl>
                                          <p:spTgt spid="281635"/>
                                        </p:tgtEl>
                                        <p:attrNameLst>
                                          <p:attrName>style.visibility</p:attrName>
                                        </p:attrNameLst>
                                      </p:cBhvr>
                                      <p:to>
                                        <p:strVal val="visible"/>
                                      </p:to>
                                    </p:set>
                                  </p:childTnLst>
                                </p:cTn>
                              </p:par>
                            </p:childTnLst>
                          </p:cTn>
                        </p:par>
                        <p:par>
                          <p:cTn id="235" fill="hold">
                            <p:stCondLst>
                              <p:cond delay="0"/>
                            </p:stCondLst>
                            <p:childTnLst>
                              <p:par>
                                <p:cTn id="236" presetID="1" presetClass="exit" presetSubtype="0" fill="hold" grpId="1" nodeType="afterEffect">
                                  <p:stCondLst>
                                    <p:cond delay="0"/>
                                  </p:stCondLst>
                                  <p:childTnLst>
                                    <p:set>
                                      <p:cBhvr>
                                        <p:cTn id="237" dur="1" fill="hold">
                                          <p:stCondLst>
                                            <p:cond delay="0"/>
                                          </p:stCondLst>
                                        </p:cTn>
                                        <p:tgtEl>
                                          <p:spTgt spid="281654"/>
                                        </p:tgtEl>
                                        <p:attrNameLst>
                                          <p:attrName>style.visibility</p:attrName>
                                        </p:attrNameLst>
                                      </p:cBhvr>
                                      <p:to>
                                        <p:strVal val="hidden"/>
                                      </p:to>
                                    </p:set>
                                  </p:childTnLst>
                                </p:cTn>
                              </p:par>
                            </p:childTnLst>
                          </p:cTn>
                        </p:par>
                        <p:par>
                          <p:cTn id="238" fill="hold">
                            <p:stCondLst>
                              <p:cond delay="0"/>
                            </p:stCondLst>
                            <p:childTnLst>
                              <p:par>
                                <p:cTn id="239" presetID="22" presetClass="exit" presetSubtype="1" fill="hold" grpId="0" nodeType="afterEffect">
                                  <p:stCondLst>
                                    <p:cond delay="0"/>
                                  </p:stCondLst>
                                  <p:childTnLst>
                                    <p:animEffect transition="out" filter="wipe(up)">
                                      <p:cBhvr>
                                        <p:cTn id="240" dur="1000"/>
                                        <p:tgtEl>
                                          <p:spTgt spid="281623"/>
                                        </p:tgtEl>
                                      </p:cBhvr>
                                    </p:animEffect>
                                    <p:set>
                                      <p:cBhvr>
                                        <p:cTn id="241" dur="1" fill="hold">
                                          <p:stCondLst>
                                            <p:cond delay="999"/>
                                          </p:stCondLst>
                                        </p:cTn>
                                        <p:tgtEl>
                                          <p:spTgt spid="281623"/>
                                        </p:tgtEl>
                                        <p:attrNameLst>
                                          <p:attrName>style.visibility</p:attrName>
                                        </p:attrNameLst>
                                      </p:cBhvr>
                                      <p:to>
                                        <p:strVal val="hidden"/>
                                      </p:to>
                                    </p:set>
                                  </p:childTnLst>
                                </p:cTn>
                              </p:par>
                            </p:childTnLst>
                          </p:cTn>
                        </p:par>
                        <p:par>
                          <p:cTn id="242" fill="hold">
                            <p:stCondLst>
                              <p:cond delay="2000"/>
                            </p:stCondLst>
                            <p:childTnLst>
                              <p:par>
                                <p:cTn id="243" presetID="22" presetClass="exit" presetSubtype="1" fill="hold" grpId="0" nodeType="afterEffect">
                                  <p:stCondLst>
                                    <p:cond delay="0"/>
                                  </p:stCondLst>
                                  <p:childTnLst>
                                    <p:animEffect transition="out" filter="wipe(up)">
                                      <p:cBhvr>
                                        <p:cTn id="244" dur="1000"/>
                                        <p:tgtEl>
                                          <p:spTgt spid="281650"/>
                                        </p:tgtEl>
                                      </p:cBhvr>
                                    </p:animEffect>
                                    <p:set>
                                      <p:cBhvr>
                                        <p:cTn id="245" dur="1" fill="hold">
                                          <p:stCondLst>
                                            <p:cond delay="999"/>
                                          </p:stCondLst>
                                        </p:cTn>
                                        <p:tgtEl>
                                          <p:spTgt spid="281650"/>
                                        </p:tgtEl>
                                        <p:attrNameLst>
                                          <p:attrName>style.visibility</p:attrName>
                                        </p:attrNameLst>
                                      </p:cBhvr>
                                      <p:to>
                                        <p:strVal val="hidden"/>
                                      </p:to>
                                    </p:set>
                                  </p:childTnLst>
                                </p:cTn>
                              </p:par>
                            </p:childTnLst>
                          </p:cTn>
                        </p:par>
                        <p:par>
                          <p:cTn id="246" fill="hold">
                            <p:stCondLst>
                              <p:cond delay="3000"/>
                            </p:stCondLst>
                            <p:childTnLst>
                              <p:par>
                                <p:cTn id="247" presetID="1" presetClass="entr" presetSubtype="0" fill="hold" grpId="3" nodeType="afterEffect">
                                  <p:stCondLst>
                                    <p:cond delay="0"/>
                                  </p:stCondLst>
                                  <p:childTnLst>
                                    <p:set>
                                      <p:cBhvr>
                                        <p:cTn id="248" dur="1" fill="hold">
                                          <p:stCondLst>
                                            <p:cond delay="0"/>
                                          </p:stCondLst>
                                        </p:cTn>
                                        <p:tgtEl>
                                          <p:spTgt spid="281619"/>
                                        </p:tgtEl>
                                        <p:attrNameLst>
                                          <p:attrName>style.visibility</p:attrName>
                                        </p:attrNameLst>
                                      </p:cBhvr>
                                      <p:to>
                                        <p:strVal val="visible"/>
                                      </p:to>
                                    </p:set>
                                  </p:childTnLst>
                                </p:cTn>
                              </p:par>
                            </p:childTnLst>
                          </p:cTn>
                        </p:par>
                        <p:par>
                          <p:cTn id="249" fill="hold">
                            <p:stCondLst>
                              <p:cond delay="3000"/>
                            </p:stCondLst>
                            <p:childTnLst>
                              <p:par>
                                <p:cTn id="250" presetID="1" presetClass="entr" presetSubtype="0" fill="hold" grpId="0" nodeType="afterEffect">
                                  <p:stCondLst>
                                    <p:cond delay="0"/>
                                  </p:stCondLst>
                                  <p:childTnLst>
                                    <p:set>
                                      <p:cBhvr>
                                        <p:cTn id="251" dur="1" fill="hold">
                                          <p:stCondLst>
                                            <p:cond delay="0"/>
                                          </p:stCondLst>
                                        </p:cTn>
                                        <p:tgtEl>
                                          <p:spTgt spid="281631"/>
                                        </p:tgtEl>
                                        <p:attrNameLst>
                                          <p:attrName>style.visibility</p:attrName>
                                        </p:attrNameLst>
                                      </p:cBhvr>
                                      <p:to>
                                        <p:strVal val="visible"/>
                                      </p:to>
                                    </p:set>
                                  </p:childTnLst>
                                </p:cTn>
                              </p:par>
                            </p:childTnLst>
                          </p:cTn>
                        </p:par>
                        <p:par>
                          <p:cTn id="252" fill="hold">
                            <p:stCondLst>
                              <p:cond delay="3000"/>
                            </p:stCondLst>
                            <p:childTnLst>
                              <p:par>
                                <p:cTn id="253" presetID="22" presetClass="exit" presetSubtype="4" fill="hold" grpId="4" nodeType="afterEffect">
                                  <p:stCondLst>
                                    <p:cond delay="1000"/>
                                  </p:stCondLst>
                                  <p:childTnLst>
                                    <p:animEffect transition="out" filter="wipe(down)">
                                      <p:cBhvr>
                                        <p:cTn id="254" dur="2000"/>
                                        <p:tgtEl>
                                          <p:spTgt spid="281619"/>
                                        </p:tgtEl>
                                      </p:cBhvr>
                                    </p:animEffect>
                                    <p:set>
                                      <p:cBhvr>
                                        <p:cTn id="255" dur="1" fill="hold">
                                          <p:stCondLst>
                                            <p:cond delay="1999"/>
                                          </p:stCondLst>
                                        </p:cTn>
                                        <p:tgtEl>
                                          <p:spTgt spid="281619"/>
                                        </p:tgtEl>
                                        <p:attrNameLst>
                                          <p:attrName>style.visibility</p:attrName>
                                        </p:attrNameLst>
                                      </p:cBhvr>
                                      <p:to>
                                        <p:strVal val="hidden"/>
                                      </p:to>
                                    </p:set>
                                  </p:childTnLst>
                                </p:cTn>
                              </p:par>
                            </p:childTnLst>
                          </p:cTn>
                        </p:par>
                        <p:par>
                          <p:cTn id="256" fill="hold">
                            <p:stCondLst>
                              <p:cond delay="6000"/>
                            </p:stCondLst>
                            <p:childTnLst>
                              <p:par>
                                <p:cTn id="257" presetID="22" presetClass="exit" presetSubtype="1" fill="hold" grpId="1" nodeType="afterEffect">
                                  <p:stCondLst>
                                    <p:cond delay="0"/>
                                  </p:stCondLst>
                                  <p:childTnLst>
                                    <p:animEffect transition="out" filter="wipe(up)">
                                      <p:cBhvr>
                                        <p:cTn id="258" dur="1000"/>
                                        <p:tgtEl>
                                          <p:spTgt spid="281646"/>
                                        </p:tgtEl>
                                      </p:cBhvr>
                                    </p:animEffect>
                                    <p:set>
                                      <p:cBhvr>
                                        <p:cTn id="259" dur="1" fill="hold">
                                          <p:stCondLst>
                                            <p:cond delay="999"/>
                                          </p:stCondLst>
                                        </p:cTn>
                                        <p:tgtEl>
                                          <p:spTgt spid="281646"/>
                                        </p:tgtEl>
                                        <p:attrNameLst>
                                          <p:attrName>style.visibility</p:attrName>
                                        </p:attrNameLst>
                                      </p:cBhvr>
                                      <p:to>
                                        <p:strVal val="hidden"/>
                                      </p:to>
                                    </p:set>
                                  </p:childTnLst>
                                </p:cTn>
                              </p:par>
                            </p:childTnLst>
                          </p:cTn>
                        </p:par>
                        <p:par>
                          <p:cTn id="260" fill="hold">
                            <p:stCondLst>
                              <p:cond delay="7000"/>
                            </p:stCondLst>
                            <p:childTnLst>
                              <p:par>
                                <p:cTn id="261" presetID="1" presetClass="entr" presetSubtype="0" fill="hold" grpId="3" nodeType="afterEffect">
                                  <p:stCondLst>
                                    <p:cond delay="0"/>
                                  </p:stCondLst>
                                  <p:childTnLst>
                                    <p:set>
                                      <p:cBhvr>
                                        <p:cTn id="262" dur="1" fill="hold">
                                          <p:stCondLst>
                                            <p:cond delay="0"/>
                                          </p:stCondLst>
                                        </p:cTn>
                                        <p:tgtEl>
                                          <p:spTgt spid="281617"/>
                                        </p:tgtEl>
                                        <p:attrNameLst>
                                          <p:attrName>style.visibility</p:attrName>
                                        </p:attrNameLst>
                                      </p:cBhvr>
                                      <p:to>
                                        <p:strVal val="visible"/>
                                      </p:to>
                                    </p:set>
                                  </p:childTnLst>
                                </p:cTn>
                              </p:par>
                            </p:childTnLst>
                          </p:cTn>
                        </p:par>
                        <p:par>
                          <p:cTn id="263" fill="hold">
                            <p:stCondLst>
                              <p:cond delay="7000"/>
                            </p:stCondLst>
                            <p:childTnLst>
                              <p:par>
                                <p:cTn id="264" presetID="1" presetClass="entr" presetSubtype="0" fill="hold" grpId="0" nodeType="afterEffect">
                                  <p:stCondLst>
                                    <p:cond delay="0"/>
                                  </p:stCondLst>
                                  <p:childTnLst>
                                    <p:set>
                                      <p:cBhvr>
                                        <p:cTn id="265" dur="1" fill="hold">
                                          <p:stCondLst>
                                            <p:cond delay="0"/>
                                          </p:stCondLst>
                                        </p:cTn>
                                        <p:tgtEl>
                                          <p:spTgt spid="281627"/>
                                        </p:tgtEl>
                                        <p:attrNameLst>
                                          <p:attrName>style.visibility</p:attrName>
                                        </p:attrNameLst>
                                      </p:cBhvr>
                                      <p:to>
                                        <p:strVal val="visible"/>
                                      </p:to>
                                    </p:set>
                                  </p:childTnLst>
                                </p:cTn>
                              </p:par>
                            </p:childTnLst>
                          </p:cTn>
                        </p:par>
                        <p:par>
                          <p:cTn id="266" fill="hold">
                            <p:stCondLst>
                              <p:cond delay="7000"/>
                            </p:stCondLst>
                            <p:childTnLst>
                              <p:par>
                                <p:cTn id="267" presetID="22" presetClass="exit" presetSubtype="4" fill="hold" grpId="4" nodeType="afterEffect">
                                  <p:stCondLst>
                                    <p:cond delay="1000"/>
                                  </p:stCondLst>
                                  <p:childTnLst>
                                    <p:animEffect transition="out" filter="wipe(down)">
                                      <p:cBhvr>
                                        <p:cTn id="268" dur="2000"/>
                                        <p:tgtEl>
                                          <p:spTgt spid="281617"/>
                                        </p:tgtEl>
                                      </p:cBhvr>
                                    </p:animEffect>
                                    <p:set>
                                      <p:cBhvr>
                                        <p:cTn id="269" dur="1" fill="hold">
                                          <p:stCondLst>
                                            <p:cond delay="1999"/>
                                          </p:stCondLst>
                                        </p:cTn>
                                        <p:tgtEl>
                                          <p:spTgt spid="2816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1609" grpId="0" animBg="1"/>
      <p:bldP spid="281610" grpId="0" animBg="1"/>
      <p:bldP spid="281611" grpId="0" animBg="1"/>
      <p:bldP spid="281612" grpId="0" animBg="1"/>
      <p:bldP spid="281613" grpId="0" animBg="1"/>
      <p:bldP spid="281614" grpId="0" animBg="1"/>
      <p:bldP spid="281615" grpId="0" animBg="1"/>
      <p:bldP spid="281616" grpId="0" animBg="1"/>
      <p:bldP spid="281617" grpId="0" animBg="1"/>
      <p:bldP spid="281617" grpId="1" animBg="1"/>
      <p:bldP spid="281617" grpId="2" animBg="1"/>
      <p:bldP spid="281617" grpId="3" animBg="1"/>
      <p:bldP spid="281617" grpId="4" animBg="1"/>
      <p:bldP spid="281618" grpId="0" animBg="1"/>
      <p:bldP spid="281618" grpId="1" animBg="1"/>
      <p:bldP spid="281618" grpId="2" animBg="1"/>
      <p:bldP spid="281618" grpId="3" animBg="1"/>
      <p:bldP spid="281618" grpId="4" animBg="1"/>
      <p:bldP spid="281619" grpId="0" animBg="1"/>
      <p:bldP spid="281619" grpId="1" animBg="1"/>
      <p:bldP spid="281619" grpId="2" animBg="1"/>
      <p:bldP spid="281619" grpId="3" animBg="1"/>
      <p:bldP spid="281619" grpId="4" animBg="1"/>
      <p:bldP spid="281620" grpId="0" animBg="1"/>
      <p:bldP spid="281621" grpId="0" animBg="1"/>
      <p:bldP spid="281622" grpId="0" animBg="1"/>
      <p:bldP spid="281622" grpId="1" animBg="1"/>
      <p:bldP spid="281622" grpId="2" animBg="1"/>
      <p:bldP spid="281622" grpId="3" animBg="1"/>
      <p:bldP spid="281622" grpId="4" animBg="1"/>
      <p:bldP spid="281623" grpId="0" animBg="1"/>
      <p:bldP spid="281624" grpId="0" animBg="1"/>
      <p:bldP spid="281625" grpId="0" animBg="1"/>
      <p:bldP spid="281626" grpId="0" animBg="1"/>
      <p:bldP spid="281626" grpId="1" animBg="1"/>
      <p:bldP spid="281626" grpId="2" animBg="1"/>
      <p:bldP spid="281627" grpId="0"/>
      <p:bldP spid="281628" grpId="0"/>
      <p:bldP spid="281629" grpId="0"/>
      <p:bldP spid="281630" grpId="0"/>
      <p:bldP spid="281631" grpId="0"/>
      <p:bldP spid="281632" grpId="0"/>
      <p:bldP spid="281633" grpId="0"/>
      <p:bldP spid="281634" grpId="0"/>
      <p:bldP spid="281635" grpId="0"/>
      <p:bldP spid="281636" grpId="0" animBg="1"/>
      <p:bldP spid="281636" grpId="1" animBg="1"/>
      <p:bldP spid="281637" grpId="0" animBg="1"/>
      <p:bldP spid="281637" grpId="1" animBg="1"/>
      <p:bldP spid="281638" grpId="0" animBg="1"/>
      <p:bldP spid="281638" grpId="1" animBg="1"/>
      <p:bldP spid="281638" grpId="2" animBg="1"/>
      <p:bldP spid="281638" grpId="3" animBg="1"/>
      <p:bldP spid="281639" grpId="0" animBg="1"/>
      <p:bldP spid="281639" grpId="1" animBg="1"/>
      <p:bldP spid="281640" grpId="0" animBg="1"/>
      <p:bldP spid="281640" grpId="1" animBg="1"/>
      <p:bldP spid="281645" grpId="0" animBg="1"/>
      <p:bldP spid="281645" grpId="1" animBg="1"/>
      <p:bldP spid="281646" grpId="0" animBg="1"/>
      <p:bldP spid="281646" grpId="1" animBg="1"/>
      <p:bldP spid="281647" grpId="0" animBg="1"/>
      <p:bldP spid="281647" grpId="1" animBg="1"/>
      <p:bldP spid="281648" grpId="0" animBg="1"/>
      <p:bldP spid="281648" grpId="1" animBg="1"/>
      <p:bldP spid="281649" grpId="0" animBg="1"/>
      <p:bldP spid="281649" grpId="1" animBg="1"/>
      <p:bldP spid="281650" grpId="0" animBg="1"/>
      <p:bldP spid="281650" grpId="1" animBg="1"/>
      <p:bldP spid="281654" grpId="0" animBg="1"/>
      <p:bldP spid="281654" grpId="1" animBg="1"/>
      <p:bldP spid="281655" grpId="0" animBg="1"/>
      <p:bldP spid="281655" grpId="1"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1000125" y="274638"/>
            <a:ext cx="7215188" cy="1143000"/>
          </a:xfrm>
        </p:spPr>
        <p:txBody>
          <a:bodyPr/>
          <a:lstStyle/>
          <a:p>
            <a:pPr eaLnBrk="1" hangingPunct="1"/>
            <a:r>
              <a:rPr lang="zh-CN" altLang="en-US" sz="3600" smtClean="0"/>
              <a:t>后序遍历二叉树的非递归算法 </a:t>
            </a:r>
          </a:p>
        </p:txBody>
      </p:sp>
      <p:sp>
        <p:nvSpPr>
          <p:cNvPr id="77827" name="Rectangle 3"/>
          <p:cNvSpPr>
            <a:spLocks noGrp="1" noChangeArrowheads="1"/>
          </p:cNvSpPr>
          <p:nvPr>
            <p:ph idx="1"/>
          </p:nvPr>
        </p:nvSpPr>
        <p:spPr>
          <a:xfrm>
            <a:off x="1000125" y="1600200"/>
            <a:ext cx="7215188" cy="4525963"/>
          </a:xfrm>
        </p:spPr>
        <p:txBody>
          <a:bodyPr/>
          <a:lstStyle/>
          <a:p>
            <a:pPr eaLnBrk="1" hangingPunct="1">
              <a:lnSpc>
                <a:spcPct val="100000"/>
              </a:lnSpc>
              <a:spcBef>
                <a:spcPts val="1200"/>
              </a:spcBef>
              <a:buFont typeface="Wingdings" pitchFamily="2" charset="2"/>
              <a:buNone/>
            </a:pPr>
            <a:r>
              <a:rPr lang="en-US" altLang="zh-CN" dirty="0" err="1" smtClean="0"/>
              <a:t>PostOrderS</a:t>
            </a:r>
            <a:r>
              <a:rPr lang="en-US" altLang="zh-CN" dirty="0" smtClean="0"/>
              <a:t>(Tree T)</a:t>
            </a:r>
          </a:p>
          <a:p>
            <a:pPr eaLnBrk="1" hangingPunct="1">
              <a:lnSpc>
                <a:spcPct val="100000"/>
              </a:lnSpc>
              <a:spcBef>
                <a:spcPts val="1200"/>
              </a:spcBef>
              <a:buFont typeface="Wingdings" pitchFamily="2" charset="2"/>
              <a:buNone/>
            </a:pPr>
            <a:r>
              <a:rPr lang="en-US" altLang="zh-CN" dirty="0" smtClean="0"/>
              <a:t>{	</a:t>
            </a:r>
            <a:r>
              <a:rPr lang="en-US" altLang="zh-CN" dirty="0" err="1" smtClean="0"/>
              <a:t>StackInit</a:t>
            </a:r>
            <a:r>
              <a:rPr lang="en-US" altLang="zh-CN" dirty="0" smtClean="0"/>
              <a:t>(L)</a:t>
            </a:r>
            <a:r>
              <a:rPr lang="zh-CN" altLang="en-US" dirty="0" smtClean="0"/>
              <a:t>；</a:t>
            </a:r>
            <a:r>
              <a:rPr lang="en-US" altLang="zh-CN" dirty="0" smtClean="0">
                <a:solidFill>
                  <a:srgbClr val="006600"/>
                </a:solidFill>
              </a:rPr>
              <a:t>//</a:t>
            </a:r>
            <a:r>
              <a:rPr lang="zh-CN" altLang="en-US" dirty="0" smtClean="0">
                <a:solidFill>
                  <a:srgbClr val="006600"/>
                </a:solidFill>
              </a:rPr>
              <a:t>初始化左栈</a:t>
            </a:r>
          </a:p>
          <a:p>
            <a:pPr eaLnBrk="1" hangingPunct="1">
              <a:lnSpc>
                <a:spcPct val="100000"/>
              </a:lnSpc>
              <a:spcBef>
                <a:spcPts val="1200"/>
              </a:spcBef>
              <a:buFont typeface="Wingdings" pitchFamily="2" charset="2"/>
              <a:buNone/>
            </a:pPr>
            <a:r>
              <a:rPr lang="zh-CN" altLang="en-US" dirty="0" smtClean="0"/>
              <a:t>	</a:t>
            </a:r>
            <a:r>
              <a:rPr lang="en-US" altLang="zh-CN" dirty="0" err="1" smtClean="0"/>
              <a:t>StackInit</a:t>
            </a:r>
            <a:r>
              <a:rPr lang="en-US" altLang="zh-CN" dirty="0" smtClean="0"/>
              <a:t>(R)</a:t>
            </a:r>
            <a:r>
              <a:rPr lang="zh-CN" altLang="en-US" dirty="0" smtClean="0"/>
              <a:t>；</a:t>
            </a:r>
            <a:r>
              <a:rPr lang="en-US" altLang="zh-CN" dirty="0" smtClean="0">
                <a:solidFill>
                  <a:srgbClr val="006600"/>
                </a:solidFill>
              </a:rPr>
              <a:t>//</a:t>
            </a:r>
            <a:r>
              <a:rPr lang="zh-CN" altLang="en-US" dirty="0" smtClean="0">
                <a:solidFill>
                  <a:srgbClr val="006600"/>
                </a:solidFill>
              </a:rPr>
              <a:t>初始化右栈</a:t>
            </a:r>
            <a:endParaRPr lang="zh-CN" altLang="en-US" dirty="0" smtClean="0"/>
          </a:p>
          <a:p>
            <a:pPr eaLnBrk="1" hangingPunct="1">
              <a:lnSpc>
                <a:spcPct val="100000"/>
              </a:lnSpc>
              <a:spcBef>
                <a:spcPts val="1200"/>
              </a:spcBef>
              <a:buFont typeface="Wingdings" pitchFamily="2" charset="2"/>
              <a:buNone/>
            </a:pPr>
            <a:r>
              <a:rPr lang="zh-CN" altLang="en-US" dirty="0" smtClean="0"/>
              <a:t>	</a:t>
            </a:r>
            <a:r>
              <a:rPr lang="en-US" altLang="zh-CN" dirty="0" smtClean="0"/>
              <a:t>p=T-&gt;</a:t>
            </a:r>
            <a:r>
              <a:rPr lang="en-US" altLang="zh-CN" dirty="0" err="1" smtClean="0"/>
              <a:t>lc</a:t>
            </a:r>
            <a:r>
              <a:rPr lang="zh-CN" altLang="en-US" dirty="0" smtClean="0"/>
              <a:t>；</a:t>
            </a:r>
          </a:p>
          <a:p>
            <a:pPr eaLnBrk="1" hangingPunct="1">
              <a:lnSpc>
                <a:spcPct val="100000"/>
              </a:lnSpc>
              <a:spcBef>
                <a:spcPts val="1200"/>
              </a:spcBef>
              <a:buFont typeface="Wingdings" pitchFamily="2" charset="2"/>
              <a:buNone/>
            </a:pPr>
            <a:r>
              <a:rPr lang="zh-CN" altLang="en-US" dirty="0" smtClean="0"/>
              <a:t>	</a:t>
            </a:r>
            <a:r>
              <a:rPr lang="en-US" altLang="zh-CN" dirty="0" smtClean="0">
                <a:solidFill>
                  <a:srgbClr val="C00000"/>
                </a:solidFill>
              </a:rPr>
              <a:t>while(p)</a:t>
            </a:r>
          </a:p>
          <a:p>
            <a:pPr eaLnBrk="1" hangingPunct="1">
              <a:lnSpc>
                <a:spcPct val="100000"/>
              </a:lnSpc>
              <a:spcBef>
                <a:spcPts val="1200"/>
              </a:spcBef>
              <a:buFont typeface="Wingdings" pitchFamily="2" charset="2"/>
              <a:buNone/>
            </a:pPr>
            <a:r>
              <a:rPr lang="en-US" altLang="zh-CN" dirty="0" smtClean="0">
                <a:solidFill>
                  <a:srgbClr val="C00000"/>
                </a:solidFill>
              </a:rPr>
              <a:t>	{</a:t>
            </a:r>
            <a:r>
              <a:rPr lang="zh-CN" altLang="en-US" dirty="0" smtClean="0">
                <a:solidFill>
                  <a:srgbClr val="C00000"/>
                </a:solidFill>
              </a:rPr>
              <a:t>  </a:t>
            </a:r>
            <a:r>
              <a:rPr lang="en-US" altLang="zh-CN" dirty="0" smtClean="0">
                <a:solidFill>
                  <a:srgbClr val="C00000"/>
                </a:solidFill>
              </a:rPr>
              <a:t>……</a:t>
            </a:r>
            <a:r>
              <a:rPr lang="en-US" altLang="zh-CN" dirty="0" smtClean="0">
                <a:solidFill>
                  <a:srgbClr val="0000FF"/>
                </a:solidFill>
              </a:rPr>
              <a:t>( </a:t>
            </a:r>
            <a:r>
              <a:rPr lang="zh-CN" altLang="en-US" dirty="0" smtClean="0">
                <a:solidFill>
                  <a:srgbClr val="0000FF"/>
                </a:solidFill>
              </a:rPr>
              <a:t>分三步处理结点</a:t>
            </a:r>
            <a:r>
              <a:rPr lang="en-US" altLang="zh-CN" dirty="0" smtClean="0">
                <a:solidFill>
                  <a:srgbClr val="0000FF"/>
                </a:solidFill>
              </a:rPr>
              <a:t>p )</a:t>
            </a:r>
            <a:r>
              <a:rPr lang="zh-CN" altLang="en-US" dirty="0" smtClean="0">
                <a:solidFill>
                  <a:srgbClr val="0000FF"/>
                </a:solidFill>
              </a:rPr>
              <a:t>  </a:t>
            </a:r>
            <a:r>
              <a:rPr lang="en-US" altLang="zh-CN" dirty="0" smtClean="0">
                <a:solidFill>
                  <a:srgbClr val="C00000"/>
                </a:solidFill>
              </a:rPr>
              <a:t>}</a:t>
            </a:r>
          </a:p>
          <a:p>
            <a:pPr eaLnBrk="1" hangingPunct="1">
              <a:lnSpc>
                <a:spcPct val="100000"/>
              </a:lnSpc>
              <a:spcBef>
                <a:spcPts val="1200"/>
              </a:spcBef>
              <a:buFont typeface="Wingdings" pitchFamily="2" charset="2"/>
              <a:buNone/>
            </a:pPr>
            <a:r>
              <a:rPr lang="en-US" altLang="zh-CN" dirty="0" smtClean="0"/>
              <a:t>} </a:t>
            </a:r>
            <a:r>
              <a:rPr lang="en-US" altLang="zh-CN" b="0" dirty="0" smtClean="0">
                <a:solidFill>
                  <a:srgbClr val="006600"/>
                </a:solidFill>
              </a:rPr>
              <a:t>// </a:t>
            </a:r>
            <a:r>
              <a:rPr lang="en-US" altLang="zh-CN" b="0" dirty="0" err="1" smtClean="0">
                <a:solidFill>
                  <a:srgbClr val="006600"/>
                </a:solidFill>
              </a:rPr>
              <a:t>PostOrderS</a:t>
            </a:r>
            <a:endParaRPr lang="en-US" altLang="zh-CN" b="0" dirty="0" smtClean="0">
              <a:solidFill>
                <a:srgbClr val="006600"/>
              </a:solidFill>
            </a:endParaRPr>
          </a:p>
        </p:txBody>
      </p:sp>
      <p:sp>
        <p:nvSpPr>
          <p:cNvPr id="77828" name="灯片编号占位符 6"/>
          <p:cNvSpPr>
            <a:spLocks noGrp="1"/>
          </p:cNvSpPr>
          <p:nvPr>
            <p:ph type="sldNum" sz="quarter" idx="10"/>
          </p:nvPr>
        </p:nvSpPr>
        <p:spPr>
          <a:noFill/>
        </p:spPr>
        <p:txBody>
          <a:bodyPr/>
          <a:lstStyle/>
          <a:p>
            <a:fld id="{6F1DBB82-D4C0-479A-8A3E-B0749A8A8C8B}" type="slidenum">
              <a:rPr lang="zh-CN" altLang="en-US" smtClean="0"/>
              <a:pPr/>
              <a:t>81</a:t>
            </a:fld>
            <a:endParaRPr lang="en-US" altLang="zh-CN" smtClean="0"/>
          </a:p>
        </p:txBody>
      </p:sp>
    </p:spTree>
  </p:cSld>
  <p:clrMapOvr>
    <a:masterClrMapping/>
  </p:clrMapOvr>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a:xfrm>
            <a:off x="1000125" y="274638"/>
            <a:ext cx="7215188" cy="1143000"/>
          </a:xfrm>
        </p:spPr>
        <p:txBody>
          <a:bodyPr/>
          <a:lstStyle/>
          <a:p>
            <a:pPr eaLnBrk="1" hangingPunct="1"/>
            <a:r>
              <a:rPr lang="zh-CN" altLang="en-US" sz="3600" smtClean="0"/>
              <a:t>后序遍历二叉树的非递归算法 </a:t>
            </a:r>
          </a:p>
        </p:txBody>
      </p:sp>
      <p:sp>
        <p:nvSpPr>
          <p:cNvPr id="78851" name="Rectangle 3"/>
          <p:cNvSpPr>
            <a:spLocks noGrp="1" noChangeArrowheads="1"/>
          </p:cNvSpPr>
          <p:nvPr>
            <p:ph idx="1"/>
          </p:nvPr>
        </p:nvSpPr>
        <p:spPr>
          <a:xfrm>
            <a:off x="1000125" y="1600200"/>
            <a:ext cx="7215188" cy="4525963"/>
          </a:xfrm>
        </p:spPr>
        <p:txBody>
          <a:bodyPr/>
          <a:lstStyle/>
          <a:p>
            <a:pPr eaLnBrk="1" hangingPunct="1">
              <a:lnSpc>
                <a:spcPct val="100000"/>
              </a:lnSpc>
              <a:buFont typeface="Wingdings" pitchFamily="2" charset="2"/>
              <a:buNone/>
            </a:pPr>
            <a:r>
              <a:rPr lang="en-US" altLang="zh-CN" dirty="0" smtClean="0">
                <a:solidFill>
                  <a:srgbClr val="006600"/>
                </a:solidFill>
              </a:rPr>
              <a:t>①</a:t>
            </a:r>
            <a:r>
              <a:rPr lang="en-US" altLang="zh-CN" dirty="0" smtClean="0">
                <a:solidFill>
                  <a:srgbClr val="0000FF"/>
                </a:solidFill>
              </a:rPr>
              <a:t>	</a:t>
            </a:r>
            <a:r>
              <a:rPr lang="en-US" altLang="zh-CN" dirty="0" smtClean="0"/>
              <a:t>while(p-&gt;</a:t>
            </a:r>
            <a:r>
              <a:rPr lang="en-US" altLang="zh-CN" dirty="0" err="1" smtClean="0"/>
              <a:t>lc</a:t>
            </a:r>
            <a:r>
              <a:rPr lang="en-US" altLang="zh-CN" dirty="0" smtClean="0"/>
              <a:t>)</a:t>
            </a:r>
          </a:p>
          <a:p>
            <a:pPr eaLnBrk="1" hangingPunct="1">
              <a:lnSpc>
                <a:spcPct val="100000"/>
              </a:lnSpc>
              <a:buFont typeface="Wingdings" pitchFamily="2" charset="2"/>
              <a:buNone/>
            </a:pPr>
            <a:r>
              <a:rPr lang="en-US" altLang="zh-CN" dirty="0" smtClean="0"/>
              <a:t>	{  Push(L</a:t>
            </a:r>
            <a:r>
              <a:rPr lang="zh-CN" altLang="en-US" dirty="0" smtClean="0"/>
              <a:t>，</a:t>
            </a:r>
            <a:r>
              <a:rPr lang="en-US" altLang="zh-CN" dirty="0" smtClean="0"/>
              <a:t>p)</a:t>
            </a:r>
            <a:r>
              <a:rPr lang="zh-CN" altLang="en-US" dirty="0" smtClean="0"/>
              <a:t>；</a:t>
            </a:r>
            <a:r>
              <a:rPr lang="en-US" altLang="zh-CN" dirty="0" smtClean="0"/>
              <a:t>p=p-&gt;</a:t>
            </a:r>
            <a:r>
              <a:rPr lang="en-US" altLang="zh-CN" dirty="0" err="1" smtClean="0"/>
              <a:t>lc</a:t>
            </a:r>
            <a:r>
              <a:rPr lang="zh-CN" altLang="en-US" dirty="0" smtClean="0"/>
              <a:t>；</a:t>
            </a:r>
            <a:r>
              <a:rPr lang="en-US" altLang="zh-CN" dirty="0" smtClean="0"/>
              <a:t>}</a:t>
            </a:r>
          </a:p>
        </p:txBody>
      </p:sp>
      <p:sp>
        <p:nvSpPr>
          <p:cNvPr id="78852" name="灯片编号占位符 54"/>
          <p:cNvSpPr>
            <a:spLocks noGrp="1"/>
          </p:cNvSpPr>
          <p:nvPr>
            <p:ph type="sldNum" sz="quarter" idx="10"/>
          </p:nvPr>
        </p:nvSpPr>
        <p:spPr>
          <a:noFill/>
        </p:spPr>
        <p:txBody>
          <a:bodyPr/>
          <a:lstStyle/>
          <a:p>
            <a:fld id="{349BCA1D-3AA9-44D5-9426-4E15BF855691}" type="slidenum">
              <a:rPr lang="zh-CN" altLang="en-US" smtClean="0"/>
              <a:pPr/>
              <a:t>82</a:t>
            </a:fld>
            <a:endParaRPr lang="en-US" altLang="zh-CN" smtClean="0"/>
          </a:p>
        </p:txBody>
      </p:sp>
      <p:grpSp>
        <p:nvGrpSpPr>
          <p:cNvPr id="78853" name="Group 4"/>
          <p:cNvGrpSpPr>
            <a:grpSpLocks/>
          </p:cNvGrpSpPr>
          <p:nvPr/>
        </p:nvGrpSpPr>
        <p:grpSpPr bwMode="auto">
          <a:xfrm>
            <a:off x="1836738" y="3257550"/>
            <a:ext cx="4391025" cy="2619375"/>
            <a:chOff x="1020" y="1825"/>
            <a:chExt cx="2766" cy="1650"/>
          </a:xfrm>
        </p:grpSpPr>
        <p:sp>
          <p:nvSpPr>
            <p:cNvPr id="78884" name="Line 5"/>
            <p:cNvSpPr>
              <a:spLocks noChangeShapeType="1"/>
            </p:cNvSpPr>
            <p:nvPr/>
          </p:nvSpPr>
          <p:spPr bwMode="auto">
            <a:xfrm flipV="1">
              <a:off x="1246" y="2460"/>
              <a:ext cx="272" cy="318"/>
            </a:xfrm>
            <a:prstGeom prst="line">
              <a:avLst/>
            </a:prstGeom>
            <a:noFill/>
            <a:ln w="6350" cap="rnd">
              <a:solidFill>
                <a:srgbClr val="008000"/>
              </a:solidFill>
              <a:prstDash val="sysDot"/>
              <a:round/>
              <a:headEnd/>
              <a:tailEnd/>
            </a:ln>
          </p:spPr>
          <p:txBody>
            <a:bodyPr/>
            <a:lstStyle/>
            <a:p>
              <a:endParaRPr lang="zh-CN" altLang="en-US"/>
            </a:p>
          </p:txBody>
        </p:sp>
        <p:sp>
          <p:nvSpPr>
            <p:cNvPr id="78885" name="Line 6"/>
            <p:cNvSpPr>
              <a:spLocks noChangeShapeType="1"/>
            </p:cNvSpPr>
            <p:nvPr/>
          </p:nvSpPr>
          <p:spPr bwMode="auto">
            <a:xfrm flipV="1">
              <a:off x="1745" y="2007"/>
              <a:ext cx="499" cy="293"/>
            </a:xfrm>
            <a:prstGeom prst="line">
              <a:avLst/>
            </a:prstGeom>
            <a:noFill/>
            <a:ln w="6350" cap="rnd">
              <a:solidFill>
                <a:srgbClr val="008000"/>
              </a:solidFill>
              <a:prstDash val="sysDot"/>
              <a:round/>
              <a:headEnd/>
              <a:tailEnd/>
            </a:ln>
          </p:spPr>
          <p:txBody>
            <a:bodyPr/>
            <a:lstStyle/>
            <a:p>
              <a:endParaRPr lang="zh-CN" altLang="en-US"/>
            </a:p>
          </p:txBody>
        </p:sp>
        <p:sp>
          <p:nvSpPr>
            <p:cNvPr id="78886" name="Line 7"/>
            <p:cNvSpPr>
              <a:spLocks noChangeShapeType="1"/>
            </p:cNvSpPr>
            <p:nvPr/>
          </p:nvSpPr>
          <p:spPr bwMode="auto">
            <a:xfrm flipH="1" flipV="1">
              <a:off x="2507" y="2027"/>
              <a:ext cx="551" cy="269"/>
            </a:xfrm>
            <a:prstGeom prst="line">
              <a:avLst/>
            </a:prstGeom>
            <a:noFill/>
            <a:ln w="6350" cap="rnd">
              <a:solidFill>
                <a:srgbClr val="008000"/>
              </a:solidFill>
              <a:prstDash val="sysDot"/>
              <a:round/>
              <a:headEnd/>
              <a:tailEnd/>
            </a:ln>
          </p:spPr>
          <p:txBody>
            <a:bodyPr/>
            <a:lstStyle/>
            <a:p>
              <a:endParaRPr lang="zh-CN" altLang="en-US"/>
            </a:p>
          </p:txBody>
        </p:sp>
        <p:sp>
          <p:nvSpPr>
            <p:cNvPr id="78887" name="Line 8"/>
            <p:cNvSpPr>
              <a:spLocks noChangeShapeType="1"/>
            </p:cNvSpPr>
            <p:nvPr/>
          </p:nvSpPr>
          <p:spPr bwMode="auto">
            <a:xfrm flipH="1" flipV="1">
              <a:off x="3253" y="2460"/>
              <a:ext cx="310" cy="279"/>
            </a:xfrm>
            <a:prstGeom prst="line">
              <a:avLst/>
            </a:prstGeom>
            <a:noFill/>
            <a:ln w="6350" cap="rnd">
              <a:solidFill>
                <a:srgbClr val="008000"/>
              </a:solidFill>
              <a:prstDash val="sysDot"/>
              <a:round/>
              <a:headEnd/>
              <a:tailEnd/>
            </a:ln>
          </p:spPr>
          <p:txBody>
            <a:bodyPr/>
            <a:lstStyle/>
            <a:p>
              <a:endParaRPr lang="zh-CN" altLang="en-US"/>
            </a:p>
          </p:txBody>
        </p:sp>
        <p:sp>
          <p:nvSpPr>
            <p:cNvPr id="78888" name="Line 9"/>
            <p:cNvSpPr>
              <a:spLocks noChangeShapeType="1"/>
            </p:cNvSpPr>
            <p:nvPr/>
          </p:nvSpPr>
          <p:spPr bwMode="auto">
            <a:xfrm flipV="1">
              <a:off x="2825" y="2471"/>
              <a:ext cx="232" cy="276"/>
            </a:xfrm>
            <a:prstGeom prst="line">
              <a:avLst/>
            </a:prstGeom>
            <a:noFill/>
            <a:ln w="6350" cap="rnd">
              <a:solidFill>
                <a:srgbClr val="008000"/>
              </a:solidFill>
              <a:prstDash val="sysDot"/>
              <a:round/>
              <a:headEnd/>
              <a:tailEnd/>
            </a:ln>
          </p:spPr>
          <p:txBody>
            <a:bodyPr anchor="ctr" anchorCtr="1"/>
            <a:lstStyle/>
            <a:p>
              <a:endParaRPr lang="zh-CN" altLang="en-US"/>
            </a:p>
          </p:txBody>
        </p:sp>
        <p:sp>
          <p:nvSpPr>
            <p:cNvPr id="78889" name="Line 10"/>
            <p:cNvSpPr>
              <a:spLocks noChangeShapeType="1"/>
            </p:cNvSpPr>
            <p:nvPr/>
          </p:nvSpPr>
          <p:spPr bwMode="auto">
            <a:xfrm flipH="1" flipV="1">
              <a:off x="1745" y="2460"/>
              <a:ext cx="136" cy="272"/>
            </a:xfrm>
            <a:prstGeom prst="line">
              <a:avLst/>
            </a:prstGeom>
            <a:noFill/>
            <a:ln w="6350" cap="rnd">
              <a:solidFill>
                <a:srgbClr val="008000"/>
              </a:solidFill>
              <a:prstDash val="sysDot"/>
              <a:round/>
              <a:headEnd/>
              <a:tailEnd/>
            </a:ln>
          </p:spPr>
          <p:txBody>
            <a:bodyPr/>
            <a:lstStyle/>
            <a:p>
              <a:endParaRPr lang="zh-CN" altLang="en-US"/>
            </a:p>
          </p:txBody>
        </p:sp>
        <p:sp>
          <p:nvSpPr>
            <p:cNvPr id="78890" name="Line 11"/>
            <p:cNvSpPr>
              <a:spLocks noChangeShapeType="1"/>
            </p:cNvSpPr>
            <p:nvPr/>
          </p:nvSpPr>
          <p:spPr bwMode="auto">
            <a:xfrm flipV="1">
              <a:off x="2439" y="2963"/>
              <a:ext cx="213" cy="264"/>
            </a:xfrm>
            <a:prstGeom prst="line">
              <a:avLst/>
            </a:prstGeom>
            <a:noFill/>
            <a:ln w="6350" cap="rnd">
              <a:solidFill>
                <a:srgbClr val="008000"/>
              </a:solidFill>
              <a:prstDash val="sysDot"/>
              <a:round/>
              <a:headEnd/>
              <a:tailEnd/>
            </a:ln>
          </p:spPr>
          <p:txBody>
            <a:bodyPr/>
            <a:lstStyle/>
            <a:p>
              <a:endParaRPr lang="zh-CN" altLang="en-US"/>
            </a:p>
          </p:txBody>
        </p:sp>
        <p:sp>
          <p:nvSpPr>
            <p:cNvPr id="78891" name="Line 12"/>
            <p:cNvSpPr>
              <a:spLocks noChangeShapeType="1"/>
            </p:cNvSpPr>
            <p:nvPr/>
          </p:nvSpPr>
          <p:spPr bwMode="auto">
            <a:xfrm flipH="1" flipV="1">
              <a:off x="2825" y="2946"/>
              <a:ext cx="258" cy="292"/>
            </a:xfrm>
            <a:prstGeom prst="line">
              <a:avLst/>
            </a:prstGeom>
            <a:noFill/>
            <a:ln w="6350" cap="rnd">
              <a:solidFill>
                <a:srgbClr val="008000"/>
              </a:solidFill>
              <a:prstDash val="sysDot"/>
              <a:round/>
              <a:headEnd/>
              <a:tailEnd/>
            </a:ln>
          </p:spPr>
          <p:txBody>
            <a:bodyPr/>
            <a:lstStyle/>
            <a:p>
              <a:endParaRPr lang="zh-CN" altLang="en-US"/>
            </a:p>
          </p:txBody>
        </p:sp>
        <p:sp>
          <p:nvSpPr>
            <p:cNvPr id="78892" name="Oval 13"/>
            <p:cNvSpPr>
              <a:spLocks noChangeArrowheads="1"/>
            </p:cNvSpPr>
            <p:nvPr/>
          </p:nvSpPr>
          <p:spPr bwMode="auto">
            <a:xfrm>
              <a:off x="2244" y="1825"/>
              <a:ext cx="271" cy="271"/>
            </a:xfrm>
            <a:prstGeom prst="ellipse">
              <a:avLst/>
            </a:prstGeom>
            <a:noFill/>
            <a:ln w="6350" cap="rnd">
              <a:solidFill>
                <a:srgbClr val="008000"/>
              </a:solidFill>
              <a:prstDash val="sysDot"/>
              <a:round/>
              <a:headEnd/>
              <a:tailEnd/>
            </a:ln>
          </p:spPr>
          <p:txBody>
            <a:bodyPr lIns="0" tIns="0" rIns="0" bIns="0" anchor="ctr" anchorCtr="1"/>
            <a:lstStyle/>
            <a:p>
              <a:pPr algn="ctr">
                <a:lnSpc>
                  <a:spcPct val="85000"/>
                </a:lnSpc>
              </a:pPr>
              <a:r>
                <a:rPr kumimoji="1" lang="en-US" altLang="zh-CN" sz="2800">
                  <a:solidFill>
                    <a:srgbClr val="006600"/>
                  </a:solidFill>
                  <a:latin typeface="黑体" pitchFamily="49" charset="-122"/>
                  <a:ea typeface="黑体" pitchFamily="49" charset="-122"/>
                </a:rPr>
                <a:t>+</a:t>
              </a:r>
            </a:p>
          </p:txBody>
        </p:sp>
        <p:sp>
          <p:nvSpPr>
            <p:cNvPr id="78893" name="Oval 14"/>
            <p:cNvSpPr>
              <a:spLocks noChangeArrowheads="1"/>
            </p:cNvSpPr>
            <p:nvPr/>
          </p:nvSpPr>
          <p:spPr bwMode="auto">
            <a:xfrm>
              <a:off x="1501" y="2239"/>
              <a:ext cx="272" cy="270"/>
            </a:xfrm>
            <a:prstGeom prst="ellipse">
              <a:avLst/>
            </a:prstGeom>
            <a:noFill/>
            <a:ln w="6350" cap="rnd">
              <a:solidFill>
                <a:srgbClr val="008000"/>
              </a:solidFill>
              <a:prstDash val="sysDot"/>
              <a:round/>
              <a:headEnd/>
              <a:tailEnd/>
            </a:ln>
          </p:spPr>
          <p:txBody>
            <a:bodyPr lIns="0" tIns="0" rIns="0" bIns="0" anchor="ctr" anchorCtr="1"/>
            <a:lstStyle/>
            <a:p>
              <a:pPr algn="ctr">
                <a:lnSpc>
                  <a:spcPct val="90000"/>
                </a:lnSpc>
              </a:pPr>
              <a:r>
                <a:rPr kumimoji="1" lang="zh-CN" altLang="en-US" sz="2400">
                  <a:solidFill>
                    <a:srgbClr val="006600"/>
                  </a:solidFill>
                  <a:latin typeface="Times New Roman" pitchFamily="18" charset="0"/>
                </a:rPr>
                <a:t>＊</a:t>
              </a:r>
            </a:p>
          </p:txBody>
        </p:sp>
        <p:sp>
          <p:nvSpPr>
            <p:cNvPr id="78894" name="Oval 15"/>
            <p:cNvSpPr>
              <a:spLocks noChangeArrowheads="1"/>
            </p:cNvSpPr>
            <p:nvPr/>
          </p:nvSpPr>
          <p:spPr bwMode="auto">
            <a:xfrm>
              <a:off x="3024" y="2239"/>
              <a:ext cx="272" cy="270"/>
            </a:xfrm>
            <a:prstGeom prst="ellipse">
              <a:avLst/>
            </a:prstGeom>
            <a:noFill/>
            <a:ln w="6350" cap="rnd">
              <a:solidFill>
                <a:srgbClr val="008000"/>
              </a:solidFill>
              <a:prstDash val="sysDot"/>
              <a:round/>
              <a:headEnd/>
              <a:tailEnd/>
            </a:ln>
          </p:spPr>
          <p:txBody>
            <a:bodyPr lIns="0" tIns="0" rIns="0" bIns="0" anchor="ctr" anchorCtr="1"/>
            <a:lstStyle/>
            <a:p>
              <a:pPr algn="ctr">
                <a:lnSpc>
                  <a:spcPct val="80000"/>
                </a:lnSpc>
              </a:pPr>
              <a:r>
                <a:rPr kumimoji="1" lang="en-US" altLang="zh-CN" sz="2000">
                  <a:solidFill>
                    <a:srgbClr val="006600"/>
                  </a:solidFill>
                  <a:latin typeface="宋体" pitchFamily="2" charset="-122"/>
                </a:rPr>
                <a:t>/</a:t>
              </a:r>
            </a:p>
          </p:txBody>
        </p:sp>
        <p:sp>
          <p:nvSpPr>
            <p:cNvPr id="78895" name="Oval 16"/>
            <p:cNvSpPr>
              <a:spLocks noChangeArrowheads="1"/>
            </p:cNvSpPr>
            <p:nvPr/>
          </p:nvSpPr>
          <p:spPr bwMode="auto">
            <a:xfrm>
              <a:off x="1020" y="2735"/>
              <a:ext cx="273" cy="270"/>
            </a:xfrm>
            <a:prstGeom prst="ellipse">
              <a:avLst/>
            </a:prstGeom>
            <a:noFill/>
            <a:ln w="6350" cap="rnd">
              <a:solidFill>
                <a:srgbClr val="008000"/>
              </a:solidFill>
              <a:prstDash val="sysDot"/>
              <a:round/>
              <a:headEnd/>
              <a:tailEnd/>
            </a:ln>
          </p:spPr>
          <p:txBody>
            <a:bodyPr lIns="36000" tIns="0" rIns="0" bIns="0" anchor="ctr" anchorCtr="1"/>
            <a:lstStyle/>
            <a:p>
              <a:pPr algn="ctr">
                <a:lnSpc>
                  <a:spcPct val="85000"/>
                </a:lnSpc>
              </a:pPr>
              <a:r>
                <a:rPr kumimoji="1" lang="en-US" altLang="zh-CN" sz="2400">
                  <a:solidFill>
                    <a:srgbClr val="006600"/>
                  </a:solidFill>
                  <a:latin typeface="Times New Roman" pitchFamily="18" charset="0"/>
                </a:rPr>
                <a:t>a</a:t>
              </a:r>
            </a:p>
          </p:txBody>
        </p:sp>
        <p:sp>
          <p:nvSpPr>
            <p:cNvPr id="78896" name="Oval 17"/>
            <p:cNvSpPr>
              <a:spLocks noChangeArrowheads="1"/>
            </p:cNvSpPr>
            <p:nvPr/>
          </p:nvSpPr>
          <p:spPr bwMode="auto">
            <a:xfrm>
              <a:off x="1792" y="2735"/>
              <a:ext cx="271" cy="270"/>
            </a:xfrm>
            <a:prstGeom prst="ellipse">
              <a:avLst/>
            </a:prstGeom>
            <a:noFill/>
            <a:ln w="6350" cap="rnd">
              <a:solidFill>
                <a:srgbClr val="008000"/>
              </a:solidFill>
              <a:prstDash val="sysDot"/>
              <a:round/>
              <a:headEnd/>
              <a:tailEnd/>
            </a:ln>
          </p:spPr>
          <p:txBody>
            <a:bodyPr lIns="36000" tIns="0" rIns="0" bIns="0" anchor="ctr" anchorCtr="1"/>
            <a:lstStyle/>
            <a:p>
              <a:pPr algn="ctr">
                <a:lnSpc>
                  <a:spcPct val="85000"/>
                </a:lnSpc>
              </a:pPr>
              <a:r>
                <a:rPr kumimoji="1" lang="en-US" altLang="zh-CN" sz="2400">
                  <a:solidFill>
                    <a:srgbClr val="006600"/>
                  </a:solidFill>
                  <a:latin typeface="Times New Roman" pitchFamily="18" charset="0"/>
                </a:rPr>
                <a:t>b</a:t>
              </a:r>
            </a:p>
          </p:txBody>
        </p:sp>
        <p:sp>
          <p:nvSpPr>
            <p:cNvPr id="78897" name="Oval 18"/>
            <p:cNvSpPr>
              <a:spLocks noChangeArrowheads="1"/>
            </p:cNvSpPr>
            <p:nvPr/>
          </p:nvSpPr>
          <p:spPr bwMode="auto">
            <a:xfrm>
              <a:off x="2589" y="2721"/>
              <a:ext cx="272" cy="270"/>
            </a:xfrm>
            <a:prstGeom prst="ellipse">
              <a:avLst/>
            </a:prstGeom>
            <a:noFill/>
            <a:ln w="6350" cap="rnd">
              <a:solidFill>
                <a:srgbClr val="008000"/>
              </a:solidFill>
              <a:prstDash val="sysDot"/>
              <a:round/>
              <a:headEnd/>
              <a:tailEnd/>
            </a:ln>
          </p:spPr>
          <p:txBody>
            <a:bodyPr lIns="36000" tIns="0" rIns="0" bIns="0" anchor="ctr" anchorCtr="1"/>
            <a:lstStyle/>
            <a:p>
              <a:pPr algn="ctr">
                <a:lnSpc>
                  <a:spcPct val="95000"/>
                </a:lnSpc>
              </a:pPr>
              <a:r>
                <a:rPr kumimoji="1" lang="en-US" altLang="zh-CN" sz="2800">
                  <a:solidFill>
                    <a:srgbClr val="006600"/>
                  </a:solidFill>
                  <a:latin typeface="黑体" pitchFamily="49" charset="-122"/>
                  <a:ea typeface="黑体" pitchFamily="49" charset="-122"/>
                </a:rPr>
                <a:t>-</a:t>
              </a:r>
            </a:p>
          </p:txBody>
        </p:sp>
        <p:sp>
          <p:nvSpPr>
            <p:cNvPr id="78898" name="Oval 19"/>
            <p:cNvSpPr>
              <a:spLocks noChangeArrowheads="1"/>
            </p:cNvSpPr>
            <p:nvPr/>
          </p:nvSpPr>
          <p:spPr bwMode="auto">
            <a:xfrm>
              <a:off x="3513" y="2721"/>
              <a:ext cx="273" cy="270"/>
            </a:xfrm>
            <a:prstGeom prst="ellipse">
              <a:avLst/>
            </a:prstGeom>
            <a:noFill/>
            <a:ln w="6350" cap="rnd">
              <a:solidFill>
                <a:srgbClr val="008000"/>
              </a:solidFill>
              <a:prstDash val="sysDot"/>
              <a:round/>
              <a:headEnd/>
              <a:tailEnd/>
            </a:ln>
          </p:spPr>
          <p:txBody>
            <a:bodyPr lIns="36000" tIns="0" rIns="0" bIns="0" anchor="ctr" anchorCtr="1"/>
            <a:lstStyle/>
            <a:p>
              <a:pPr algn="ctr">
                <a:lnSpc>
                  <a:spcPct val="85000"/>
                </a:lnSpc>
              </a:pPr>
              <a:r>
                <a:rPr kumimoji="1" lang="en-US" altLang="zh-CN" sz="2400">
                  <a:solidFill>
                    <a:srgbClr val="006600"/>
                  </a:solidFill>
                  <a:latin typeface="Times New Roman" pitchFamily="18" charset="0"/>
                </a:rPr>
                <a:t>e</a:t>
              </a:r>
            </a:p>
          </p:txBody>
        </p:sp>
        <p:sp>
          <p:nvSpPr>
            <p:cNvPr id="78899" name="Oval 20"/>
            <p:cNvSpPr>
              <a:spLocks noChangeArrowheads="1"/>
            </p:cNvSpPr>
            <p:nvPr/>
          </p:nvSpPr>
          <p:spPr bwMode="auto">
            <a:xfrm>
              <a:off x="3024" y="3204"/>
              <a:ext cx="272" cy="271"/>
            </a:xfrm>
            <a:prstGeom prst="ellipse">
              <a:avLst/>
            </a:prstGeom>
            <a:noFill/>
            <a:ln w="6350" cap="rnd">
              <a:solidFill>
                <a:srgbClr val="008000"/>
              </a:solidFill>
              <a:prstDash val="sysDot"/>
              <a:round/>
              <a:headEnd/>
              <a:tailEnd/>
            </a:ln>
          </p:spPr>
          <p:txBody>
            <a:bodyPr lIns="36000" tIns="0" rIns="0" bIns="0" anchor="ctr" anchorCtr="1"/>
            <a:lstStyle/>
            <a:p>
              <a:pPr algn="ctr">
                <a:lnSpc>
                  <a:spcPct val="85000"/>
                </a:lnSpc>
              </a:pPr>
              <a:r>
                <a:rPr kumimoji="1" lang="en-US" altLang="zh-CN" sz="2400">
                  <a:solidFill>
                    <a:srgbClr val="006600"/>
                  </a:solidFill>
                  <a:latin typeface="Times New Roman" pitchFamily="18" charset="0"/>
                </a:rPr>
                <a:t>d</a:t>
              </a:r>
            </a:p>
          </p:txBody>
        </p:sp>
        <p:sp>
          <p:nvSpPr>
            <p:cNvPr id="78900" name="Oval 21"/>
            <p:cNvSpPr>
              <a:spLocks noChangeArrowheads="1"/>
            </p:cNvSpPr>
            <p:nvPr/>
          </p:nvSpPr>
          <p:spPr bwMode="auto">
            <a:xfrm>
              <a:off x="2208" y="3204"/>
              <a:ext cx="273" cy="271"/>
            </a:xfrm>
            <a:prstGeom prst="ellipse">
              <a:avLst/>
            </a:prstGeom>
            <a:noFill/>
            <a:ln w="6350" cap="rnd">
              <a:solidFill>
                <a:srgbClr val="008000"/>
              </a:solidFill>
              <a:prstDash val="sysDot"/>
              <a:round/>
              <a:headEnd/>
              <a:tailEnd/>
            </a:ln>
          </p:spPr>
          <p:txBody>
            <a:bodyPr lIns="36000" tIns="0" rIns="0" bIns="0" anchor="ctr" anchorCtr="1"/>
            <a:lstStyle/>
            <a:p>
              <a:pPr algn="ctr">
                <a:lnSpc>
                  <a:spcPct val="85000"/>
                </a:lnSpc>
              </a:pPr>
              <a:r>
                <a:rPr kumimoji="1" lang="en-US" altLang="zh-CN" sz="2400">
                  <a:solidFill>
                    <a:srgbClr val="006600"/>
                  </a:solidFill>
                  <a:latin typeface="Times New Roman" pitchFamily="18" charset="0"/>
                </a:rPr>
                <a:t>c</a:t>
              </a:r>
            </a:p>
          </p:txBody>
        </p:sp>
      </p:grpSp>
      <p:grpSp>
        <p:nvGrpSpPr>
          <p:cNvPr id="78854" name="Group 22"/>
          <p:cNvGrpSpPr>
            <a:grpSpLocks/>
          </p:cNvGrpSpPr>
          <p:nvPr/>
        </p:nvGrpSpPr>
        <p:grpSpPr bwMode="auto">
          <a:xfrm>
            <a:off x="6877050" y="3297238"/>
            <a:ext cx="647700" cy="2303462"/>
            <a:chOff x="4332" y="1888"/>
            <a:chExt cx="362" cy="1451"/>
          </a:xfrm>
        </p:grpSpPr>
        <p:sp>
          <p:nvSpPr>
            <p:cNvPr id="78882" name="Rectangle 23"/>
            <p:cNvSpPr>
              <a:spLocks noChangeArrowheads="1"/>
            </p:cNvSpPr>
            <p:nvPr/>
          </p:nvSpPr>
          <p:spPr bwMode="auto">
            <a:xfrm>
              <a:off x="4332" y="1888"/>
              <a:ext cx="362" cy="1451"/>
            </a:xfrm>
            <a:prstGeom prst="rect">
              <a:avLst/>
            </a:prstGeom>
            <a:solidFill>
              <a:srgbClr val="CCFFFF"/>
            </a:solidFill>
            <a:ln w="6350">
              <a:solidFill>
                <a:srgbClr val="008000"/>
              </a:solidFill>
              <a:miter lim="800000"/>
              <a:headEnd/>
              <a:tailEnd/>
            </a:ln>
          </p:spPr>
          <p:txBody>
            <a:bodyPr wrap="none" lIns="0" tIns="0" rIns="0" bIns="54000" anchor="b"/>
            <a:lstStyle/>
            <a:p>
              <a:pPr algn="ctr"/>
              <a:r>
                <a:rPr kumimoji="1" lang="zh-CN" altLang="en-US" sz="2400" b="1" dirty="0">
                  <a:latin typeface="楷体" pitchFamily="49" charset="-122"/>
                  <a:ea typeface="楷体" pitchFamily="49" charset="-122"/>
                </a:rPr>
                <a:t>栈</a:t>
              </a:r>
              <a:r>
                <a:rPr kumimoji="1" lang="en-US" altLang="zh-CN" sz="2400" b="1" dirty="0">
                  <a:latin typeface="Times New Roman" pitchFamily="18" charset="0"/>
                </a:rPr>
                <a:t>L</a:t>
              </a:r>
            </a:p>
          </p:txBody>
        </p:sp>
        <p:sp>
          <p:nvSpPr>
            <p:cNvPr id="78883" name="Line 24"/>
            <p:cNvSpPr>
              <a:spLocks noChangeShapeType="1"/>
            </p:cNvSpPr>
            <p:nvPr/>
          </p:nvSpPr>
          <p:spPr bwMode="auto">
            <a:xfrm>
              <a:off x="4332" y="3067"/>
              <a:ext cx="362" cy="0"/>
            </a:xfrm>
            <a:prstGeom prst="line">
              <a:avLst/>
            </a:prstGeom>
            <a:noFill/>
            <a:ln w="6350">
              <a:solidFill>
                <a:srgbClr val="008000"/>
              </a:solidFill>
              <a:round/>
              <a:headEnd/>
              <a:tailEnd/>
            </a:ln>
          </p:spPr>
          <p:txBody>
            <a:bodyPr/>
            <a:lstStyle/>
            <a:p>
              <a:endParaRPr lang="zh-CN" altLang="en-US"/>
            </a:p>
          </p:txBody>
        </p:sp>
      </p:grpSp>
      <p:sp>
        <p:nvSpPr>
          <p:cNvPr id="282649" name="Line 25"/>
          <p:cNvSpPr>
            <a:spLocks noChangeShapeType="1"/>
          </p:cNvSpPr>
          <p:nvPr/>
        </p:nvSpPr>
        <p:spPr bwMode="auto">
          <a:xfrm flipV="1">
            <a:off x="2195513" y="4265613"/>
            <a:ext cx="431800" cy="504825"/>
          </a:xfrm>
          <a:prstGeom prst="line">
            <a:avLst/>
          </a:prstGeom>
          <a:noFill/>
          <a:ln w="9525">
            <a:solidFill>
              <a:srgbClr val="000000"/>
            </a:solidFill>
            <a:round/>
            <a:headEnd/>
            <a:tailEnd/>
          </a:ln>
        </p:spPr>
        <p:txBody>
          <a:bodyPr/>
          <a:lstStyle/>
          <a:p>
            <a:endParaRPr lang="zh-CN" altLang="en-US"/>
          </a:p>
        </p:txBody>
      </p:sp>
      <p:sp>
        <p:nvSpPr>
          <p:cNvPr id="282650" name="Line 26"/>
          <p:cNvSpPr>
            <a:spLocks noChangeShapeType="1"/>
          </p:cNvSpPr>
          <p:nvPr/>
        </p:nvSpPr>
        <p:spPr bwMode="auto">
          <a:xfrm flipV="1">
            <a:off x="2987675" y="3546475"/>
            <a:ext cx="792163" cy="465138"/>
          </a:xfrm>
          <a:prstGeom prst="line">
            <a:avLst/>
          </a:prstGeom>
          <a:noFill/>
          <a:ln w="9525">
            <a:solidFill>
              <a:srgbClr val="000000"/>
            </a:solidFill>
            <a:round/>
            <a:headEnd/>
            <a:tailEnd/>
          </a:ln>
        </p:spPr>
        <p:txBody>
          <a:bodyPr/>
          <a:lstStyle/>
          <a:p>
            <a:endParaRPr lang="zh-CN" altLang="en-US"/>
          </a:p>
        </p:txBody>
      </p:sp>
      <p:sp>
        <p:nvSpPr>
          <p:cNvPr id="78857" name="Line 27"/>
          <p:cNvSpPr>
            <a:spLocks noChangeShapeType="1"/>
          </p:cNvSpPr>
          <p:nvPr/>
        </p:nvSpPr>
        <p:spPr bwMode="auto">
          <a:xfrm flipH="1" flipV="1">
            <a:off x="4197350" y="3573463"/>
            <a:ext cx="874713" cy="427037"/>
          </a:xfrm>
          <a:prstGeom prst="line">
            <a:avLst/>
          </a:prstGeom>
          <a:noFill/>
          <a:ln w="9525">
            <a:solidFill>
              <a:srgbClr val="000000"/>
            </a:solidFill>
            <a:round/>
            <a:headEnd/>
            <a:tailEnd/>
          </a:ln>
        </p:spPr>
        <p:txBody>
          <a:bodyPr/>
          <a:lstStyle/>
          <a:p>
            <a:endParaRPr lang="zh-CN" altLang="en-US"/>
          </a:p>
        </p:txBody>
      </p:sp>
      <p:sp>
        <p:nvSpPr>
          <p:cNvPr id="78858" name="Line 28"/>
          <p:cNvSpPr>
            <a:spLocks noChangeShapeType="1"/>
          </p:cNvSpPr>
          <p:nvPr/>
        </p:nvSpPr>
        <p:spPr bwMode="auto">
          <a:xfrm flipH="1" flipV="1">
            <a:off x="5381625" y="4265613"/>
            <a:ext cx="492125" cy="442912"/>
          </a:xfrm>
          <a:prstGeom prst="line">
            <a:avLst/>
          </a:prstGeom>
          <a:noFill/>
          <a:ln w="9525">
            <a:solidFill>
              <a:srgbClr val="000000"/>
            </a:solidFill>
            <a:round/>
            <a:headEnd/>
            <a:tailEnd/>
          </a:ln>
        </p:spPr>
        <p:txBody>
          <a:bodyPr/>
          <a:lstStyle/>
          <a:p>
            <a:endParaRPr lang="zh-CN" altLang="en-US"/>
          </a:p>
        </p:txBody>
      </p:sp>
      <p:sp>
        <p:nvSpPr>
          <p:cNvPr id="282653" name="Line 29"/>
          <p:cNvSpPr>
            <a:spLocks noChangeShapeType="1"/>
          </p:cNvSpPr>
          <p:nvPr/>
        </p:nvSpPr>
        <p:spPr bwMode="auto">
          <a:xfrm flipV="1">
            <a:off x="4702175" y="4283075"/>
            <a:ext cx="368300" cy="438150"/>
          </a:xfrm>
          <a:prstGeom prst="line">
            <a:avLst/>
          </a:prstGeom>
          <a:noFill/>
          <a:ln w="9525">
            <a:solidFill>
              <a:srgbClr val="000000"/>
            </a:solidFill>
            <a:round/>
            <a:headEnd/>
            <a:tailEnd/>
          </a:ln>
        </p:spPr>
        <p:txBody>
          <a:bodyPr anchor="ctr" anchorCtr="1"/>
          <a:lstStyle/>
          <a:p>
            <a:endParaRPr lang="zh-CN" altLang="en-US"/>
          </a:p>
        </p:txBody>
      </p:sp>
      <p:sp>
        <p:nvSpPr>
          <p:cNvPr id="78860" name="Line 30"/>
          <p:cNvSpPr>
            <a:spLocks noChangeShapeType="1"/>
          </p:cNvSpPr>
          <p:nvPr/>
        </p:nvSpPr>
        <p:spPr bwMode="auto">
          <a:xfrm flipH="1" flipV="1">
            <a:off x="2987675" y="4265613"/>
            <a:ext cx="215900" cy="431800"/>
          </a:xfrm>
          <a:prstGeom prst="line">
            <a:avLst/>
          </a:prstGeom>
          <a:noFill/>
          <a:ln w="9525">
            <a:solidFill>
              <a:srgbClr val="000000"/>
            </a:solidFill>
            <a:round/>
            <a:headEnd/>
            <a:tailEnd/>
          </a:ln>
        </p:spPr>
        <p:txBody>
          <a:bodyPr/>
          <a:lstStyle/>
          <a:p>
            <a:endParaRPr lang="zh-CN" altLang="en-US"/>
          </a:p>
        </p:txBody>
      </p:sp>
      <p:sp>
        <p:nvSpPr>
          <p:cNvPr id="282655" name="Line 31"/>
          <p:cNvSpPr>
            <a:spLocks noChangeShapeType="1"/>
          </p:cNvSpPr>
          <p:nvPr/>
        </p:nvSpPr>
        <p:spPr bwMode="auto">
          <a:xfrm flipV="1">
            <a:off x="4089400" y="5064125"/>
            <a:ext cx="338138" cy="419100"/>
          </a:xfrm>
          <a:prstGeom prst="line">
            <a:avLst/>
          </a:prstGeom>
          <a:noFill/>
          <a:ln w="9525">
            <a:solidFill>
              <a:srgbClr val="000000"/>
            </a:solidFill>
            <a:round/>
            <a:headEnd/>
            <a:tailEnd/>
          </a:ln>
        </p:spPr>
        <p:txBody>
          <a:bodyPr/>
          <a:lstStyle/>
          <a:p>
            <a:endParaRPr lang="zh-CN" altLang="en-US"/>
          </a:p>
        </p:txBody>
      </p:sp>
      <p:sp>
        <p:nvSpPr>
          <p:cNvPr id="78862" name="Line 32"/>
          <p:cNvSpPr>
            <a:spLocks noChangeShapeType="1"/>
          </p:cNvSpPr>
          <p:nvPr/>
        </p:nvSpPr>
        <p:spPr bwMode="auto">
          <a:xfrm flipH="1" flipV="1">
            <a:off x="4702175" y="5037138"/>
            <a:ext cx="409575" cy="463550"/>
          </a:xfrm>
          <a:prstGeom prst="line">
            <a:avLst/>
          </a:prstGeom>
          <a:noFill/>
          <a:ln w="9525">
            <a:solidFill>
              <a:srgbClr val="000000"/>
            </a:solidFill>
            <a:round/>
            <a:headEnd/>
            <a:tailEnd/>
          </a:ln>
        </p:spPr>
        <p:txBody>
          <a:bodyPr/>
          <a:lstStyle/>
          <a:p>
            <a:endParaRPr lang="zh-CN" altLang="en-US"/>
          </a:p>
        </p:txBody>
      </p:sp>
      <p:sp>
        <p:nvSpPr>
          <p:cNvPr id="282657" name="Oval 33"/>
          <p:cNvSpPr>
            <a:spLocks noChangeArrowheads="1"/>
          </p:cNvSpPr>
          <p:nvPr/>
        </p:nvSpPr>
        <p:spPr bwMode="auto">
          <a:xfrm>
            <a:off x="3779838" y="3257550"/>
            <a:ext cx="430212" cy="430213"/>
          </a:xfrm>
          <a:prstGeom prst="ellipse">
            <a:avLst/>
          </a:prstGeom>
          <a:noFill/>
          <a:ln w="9525">
            <a:solidFill>
              <a:srgbClr val="000000"/>
            </a:solidFill>
            <a:round/>
            <a:headEnd/>
            <a:tailEnd/>
          </a:ln>
        </p:spPr>
        <p:txBody>
          <a:bodyPr lIns="0" tIns="0" rIns="0" bIns="0" anchor="ctr" anchorCtr="1"/>
          <a:lstStyle/>
          <a:p>
            <a:pPr algn="ctr">
              <a:lnSpc>
                <a:spcPct val="85000"/>
              </a:lnSpc>
            </a:pPr>
            <a:r>
              <a:rPr kumimoji="1" lang="en-US" altLang="zh-CN" sz="2800" b="1">
                <a:latin typeface="黑体" pitchFamily="49" charset="-122"/>
                <a:ea typeface="黑体" pitchFamily="49" charset="-122"/>
              </a:rPr>
              <a:t>+</a:t>
            </a:r>
          </a:p>
        </p:txBody>
      </p:sp>
      <p:sp>
        <p:nvSpPr>
          <p:cNvPr id="282658" name="Oval 34"/>
          <p:cNvSpPr>
            <a:spLocks noChangeArrowheads="1"/>
          </p:cNvSpPr>
          <p:nvPr/>
        </p:nvSpPr>
        <p:spPr bwMode="auto">
          <a:xfrm>
            <a:off x="2600325" y="3914775"/>
            <a:ext cx="431800" cy="428625"/>
          </a:xfrm>
          <a:prstGeom prst="ellipse">
            <a:avLst/>
          </a:prstGeom>
          <a:noFill/>
          <a:ln w="9525">
            <a:solidFill>
              <a:srgbClr val="000000"/>
            </a:solidFill>
            <a:round/>
            <a:headEnd/>
            <a:tailEnd/>
          </a:ln>
        </p:spPr>
        <p:txBody>
          <a:bodyPr lIns="0" tIns="0" rIns="0" bIns="0" anchor="ctr" anchorCtr="1"/>
          <a:lstStyle/>
          <a:p>
            <a:pPr algn="ctr">
              <a:lnSpc>
                <a:spcPct val="90000"/>
              </a:lnSpc>
            </a:pPr>
            <a:r>
              <a:rPr kumimoji="1" lang="zh-CN" altLang="en-US" sz="2400" b="1">
                <a:latin typeface="Times New Roman" pitchFamily="18" charset="0"/>
              </a:rPr>
              <a:t>＊</a:t>
            </a:r>
          </a:p>
        </p:txBody>
      </p:sp>
      <p:sp>
        <p:nvSpPr>
          <p:cNvPr id="282659" name="Oval 35"/>
          <p:cNvSpPr>
            <a:spLocks noChangeArrowheads="1"/>
          </p:cNvSpPr>
          <p:nvPr/>
        </p:nvSpPr>
        <p:spPr bwMode="auto">
          <a:xfrm>
            <a:off x="5018088" y="3914775"/>
            <a:ext cx="431800" cy="428625"/>
          </a:xfrm>
          <a:prstGeom prst="ellipse">
            <a:avLst/>
          </a:prstGeom>
          <a:noFill/>
          <a:ln w="9525">
            <a:solidFill>
              <a:srgbClr val="000000"/>
            </a:solidFill>
            <a:round/>
            <a:headEnd/>
            <a:tailEnd/>
          </a:ln>
        </p:spPr>
        <p:txBody>
          <a:bodyPr lIns="0" tIns="0" rIns="0" bIns="0" anchor="ctr" anchorCtr="1"/>
          <a:lstStyle/>
          <a:p>
            <a:pPr algn="ctr">
              <a:lnSpc>
                <a:spcPct val="80000"/>
              </a:lnSpc>
            </a:pPr>
            <a:r>
              <a:rPr kumimoji="1" lang="en-US" altLang="zh-CN" sz="2000" b="1">
                <a:latin typeface="宋体" pitchFamily="2" charset="-122"/>
              </a:rPr>
              <a:t>/</a:t>
            </a:r>
          </a:p>
        </p:txBody>
      </p:sp>
      <p:sp>
        <p:nvSpPr>
          <p:cNvPr id="78866" name="Oval 36"/>
          <p:cNvSpPr>
            <a:spLocks noChangeArrowheads="1"/>
          </p:cNvSpPr>
          <p:nvPr/>
        </p:nvSpPr>
        <p:spPr bwMode="auto">
          <a:xfrm>
            <a:off x="1836738" y="4702175"/>
            <a:ext cx="433387" cy="428625"/>
          </a:xfrm>
          <a:prstGeom prst="ellipse">
            <a:avLst/>
          </a:prstGeom>
          <a:noFill/>
          <a:ln w="9525">
            <a:solidFill>
              <a:srgbClr val="000000"/>
            </a:solidFill>
            <a:round/>
            <a:headEnd/>
            <a:tailEnd/>
          </a:ln>
        </p:spPr>
        <p:txBody>
          <a:bodyPr lIns="36000" tIns="0" rIns="0" bIns="0" anchor="ctr" anchorCtr="1"/>
          <a:lstStyle/>
          <a:p>
            <a:pPr algn="ctr">
              <a:lnSpc>
                <a:spcPct val="85000"/>
              </a:lnSpc>
            </a:pPr>
            <a:r>
              <a:rPr kumimoji="1" lang="en-US" altLang="zh-CN" sz="2400" b="1">
                <a:latin typeface="Times New Roman" pitchFamily="18" charset="0"/>
              </a:rPr>
              <a:t>a</a:t>
            </a:r>
          </a:p>
        </p:txBody>
      </p:sp>
      <p:sp>
        <p:nvSpPr>
          <p:cNvPr id="78867" name="Oval 37"/>
          <p:cNvSpPr>
            <a:spLocks noChangeArrowheads="1"/>
          </p:cNvSpPr>
          <p:nvPr/>
        </p:nvSpPr>
        <p:spPr bwMode="auto">
          <a:xfrm>
            <a:off x="3062288" y="4702175"/>
            <a:ext cx="430212" cy="428625"/>
          </a:xfrm>
          <a:prstGeom prst="ellipse">
            <a:avLst/>
          </a:prstGeom>
          <a:noFill/>
          <a:ln w="9525">
            <a:solidFill>
              <a:srgbClr val="000000"/>
            </a:solidFill>
            <a:round/>
            <a:headEnd/>
            <a:tailEnd/>
          </a:ln>
        </p:spPr>
        <p:txBody>
          <a:bodyPr lIns="36000" tIns="0" rIns="0" bIns="0" anchor="ctr" anchorCtr="1"/>
          <a:lstStyle/>
          <a:p>
            <a:pPr algn="ctr">
              <a:lnSpc>
                <a:spcPct val="85000"/>
              </a:lnSpc>
            </a:pPr>
            <a:r>
              <a:rPr kumimoji="1" lang="en-US" altLang="zh-CN" sz="2400" b="1">
                <a:latin typeface="Times New Roman" pitchFamily="18" charset="0"/>
              </a:rPr>
              <a:t>b</a:t>
            </a:r>
          </a:p>
        </p:txBody>
      </p:sp>
      <p:sp>
        <p:nvSpPr>
          <p:cNvPr id="282662" name="Oval 38"/>
          <p:cNvSpPr>
            <a:spLocks noChangeArrowheads="1"/>
          </p:cNvSpPr>
          <p:nvPr/>
        </p:nvSpPr>
        <p:spPr bwMode="auto">
          <a:xfrm>
            <a:off x="4327525" y="4679950"/>
            <a:ext cx="431800" cy="428625"/>
          </a:xfrm>
          <a:prstGeom prst="ellipse">
            <a:avLst/>
          </a:prstGeom>
          <a:noFill/>
          <a:ln w="9525">
            <a:solidFill>
              <a:srgbClr val="000000"/>
            </a:solidFill>
            <a:round/>
            <a:headEnd/>
            <a:tailEnd/>
          </a:ln>
        </p:spPr>
        <p:txBody>
          <a:bodyPr lIns="36000" tIns="0" rIns="0" bIns="0" anchor="ctr" anchorCtr="1"/>
          <a:lstStyle/>
          <a:p>
            <a:pPr algn="ctr">
              <a:lnSpc>
                <a:spcPct val="95000"/>
              </a:lnSpc>
            </a:pPr>
            <a:r>
              <a:rPr kumimoji="1" lang="en-US" altLang="zh-CN" sz="2800" b="1">
                <a:latin typeface="黑体" pitchFamily="49" charset="-122"/>
                <a:ea typeface="黑体" pitchFamily="49" charset="-122"/>
              </a:rPr>
              <a:t>-</a:t>
            </a:r>
          </a:p>
        </p:txBody>
      </p:sp>
      <p:sp>
        <p:nvSpPr>
          <p:cNvPr id="78869" name="Oval 39"/>
          <p:cNvSpPr>
            <a:spLocks noChangeArrowheads="1"/>
          </p:cNvSpPr>
          <p:nvPr/>
        </p:nvSpPr>
        <p:spPr bwMode="auto">
          <a:xfrm>
            <a:off x="5794375" y="4679950"/>
            <a:ext cx="433388" cy="428625"/>
          </a:xfrm>
          <a:prstGeom prst="ellipse">
            <a:avLst/>
          </a:prstGeom>
          <a:noFill/>
          <a:ln w="9525">
            <a:solidFill>
              <a:srgbClr val="000000"/>
            </a:solidFill>
            <a:round/>
            <a:headEnd/>
            <a:tailEnd/>
          </a:ln>
        </p:spPr>
        <p:txBody>
          <a:bodyPr lIns="36000" tIns="0" rIns="0" bIns="0" anchor="ctr" anchorCtr="1"/>
          <a:lstStyle/>
          <a:p>
            <a:pPr algn="ctr">
              <a:lnSpc>
                <a:spcPct val="85000"/>
              </a:lnSpc>
            </a:pPr>
            <a:r>
              <a:rPr kumimoji="1" lang="en-US" altLang="zh-CN" sz="2400" b="1">
                <a:latin typeface="Times New Roman" pitchFamily="18" charset="0"/>
              </a:rPr>
              <a:t>e</a:t>
            </a:r>
          </a:p>
        </p:txBody>
      </p:sp>
      <p:sp>
        <p:nvSpPr>
          <p:cNvPr id="78870" name="Oval 40"/>
          <p:cNvSpPr>
            <a:spLocks noChangeArrowheads="1"/>
          </p:cNvSpPr>
          <p:nvPr/>
        </p:nvSpPr>
        <p:spPr bwMode="auto">
          <a:xfrm>
            <a:off x="5018088" y="5446713"/>
            <a:ext cx="431800" cy="430212"/>
          </a:xfrm>
          <a:prstGeom prst="ellipse">
            <a:avLst/>
          </a:prstGeom>
          <a:noFill/>
          <a:ln w="9525">
            <a:solidFill>
              <a:srgbClr val="000000"/>
            </a:solidFill>
            <a:round/>
            <a:headEnd/>
            <a:tailEnd/>
          </a:ln>
        </p:spPr>
        <p:txBody>
          <a:bodyPr lIns="36000" tIns="0" rIns="0" bIns="0" anchor="ctr" anchorCtr="1"/>
          <a:lstStyle/>
          <a:p>
            <a:pPr algn="ctr">
              <a:lnSpc>
                <a:spcPct val="85000"/>
              </a:lnSpc>
            </a:pPr>
            <a:r>
              <a:rPr kumimoji="1" lang="en-US" altLang="zh-CN" sz="2400" b="1">
                <a:latin typeface="Times New Roman" pitchFamily="18" charset="0"/>
              </a:rPr>
              <a:t>d</a:t>
            </a:r>
          </a:p>
        </p:txBody>
      </p:sp>
      <p:sp>
        <p:nvSpPr>
          <p:cNvPr id="78871" name="Oval 41"/>
          <p:cNvSpPr>
            <a:spLocks noChangeArrowheads="1"/>
          </p:cNvSpPr>
          <p:nvPr/>
        </p:nvSpPr>
        <p:spPr bwMode="auto">
          <a:xfrm>
            <a:off x="3722688" y="5446713"/>
            <a:ext cx="433387" cy="430212"/>
          </a:xfrm>
          <a:prstGeom prst="ellipse">
            <a:avLst/>
          </a:prstGeom>
          <a:noFill/>
          <a:ln w="9525">
            <a:solidFill>
              <a:srgbClr val="000000"/>
            </a:solidFill>
            <a:round/>
            <a:headEnd/>
            <a:tailEnd/>
          </a:ln>
        </p:spPr>
        <p:txBody>
          <a:bodyPr lIns="36000" tIns="0" rIns="0" bIns="0" anchor="ctr" anchorCtr="1"/>
          <a:lstStyle/>
          <a:p>
            <a:pPr algn="ctr">
              <a:lnSpc>
                <a:spcPct val="85000"/>
              </a:lnSpc>
            </a:pPr>
            <a:r>
              <a:rPr kumimoji="1" lang="en-US" altLang="zh-CN" sz="2400" b="1">
                <a:latin typeface="Times New Roman" pitchFamily="18" charset="0"/>
              </a:rPr>
              <a:t>c</a:t>
            </a:r>
          </a:p>
        </p:txBody>
      </p:sp>
      <p:sp>
        <p:nvSpPr>
          <p:cNvPr id="282666" name="Line 42"/>
          <p:cNvSpPr>
            <a:spLocks noChangeShapeType="1"/>
          </p:cNvSpPr>
          <p:nvPr/>
        </p:nvSpPr>
        <p:spPr bwMode="auto">
          <a:xfrm>
            <a:off x="3997325" y="3035300"/>
            <a:ext cx="0" cy="215900"/>
          </a:xfrm>
          <a:prstGeom prst="line">
            <a:avLst/>
          </a:prstGeom>
          <a:noFill/>
          <a:ln w="38100">
            <a:solidFill>
              <a:srgbClr val="008000"/>
            </a:solidFill>
            <a:round/>
            <a:headEnd/>
            <a:tailEnd type="triangle" w="med" len="med"/>
          </a:ln>
        </p:spPr>
        <p:txBody>
          <a:bodyPr/>
          <a:lstStyle/>
          <a:p>
            <a:endParaRPr lang="zh-CN" altLang="en-US"/>
          </a:p>
        </p:txBody>
      </p:sp>
      <p:sp>
        <p:nvSpPr>
          <p:cNvPr id="282667" name="Oval 43"/>
          <p:cNvSpPr>
            <a:spLocks noChangeArrowheads="1"/>
          </p:cNvSpPr>
          <p:nvPr/>
        </p:nvSpPr>
        <p:spPr bwMode="auto">
          <a:xfrm>
            <a:off x="6996113" y="4583113"/>
            <a:ext cx="430212" cy="430212"/>
          </a:xfrm>
          <a:prstGeom prst="ellipse">
            <a:avLst/>
          </a:prstGeom>
          <a:noFill/>
          <a:ln w="9525">
            <a:solidFill>
              <a:srgbClr val="000000"/>
            </a:solidFill>
            <a:round/>
            <a:headEnd/>
            <a:tailEnd/>
          </a:ln>
        </p:spPr>
        <p:txBody>
          <a:bodyPr lIns="0" tIns="0" rIns="0" bIns="0" anchor="ctr" anchorCtr="1"/>
          <a:lstStyle/>
          <a:p>
            <a:pPr algn="ctr">
              <a:lnSpc>
                <a:spcPct val="85000"/>
              </a:lnSpc>
            </a:pPr>
            <a:r>
              <a:rPr kumimoji="1" lang="en-US" altLang="zh-CN" sz="2800" b="1">
                <a:latin typeface="黑体" pitchFamily="49" charset="-122"/>
                <a:ea typeface="黑体" pitchFamily="49" charset="-122"/>
              </a:rPr>
              <a:t>+</a:t>
            </a:r>
          </a:p>
        </p:txBody>
      </p:sp>
      <p:sp>
        <p:nvSpPr>
          <p:cNvPr id="282668" name="Oval 44"/>
          <p:cNvSpPr>
            <a:spLocks noChangeArrowheads="1"/>
          </p:cNvSpPr>
          <p:nvPr/>
        </p:nvSpPr>
        <p:spPr bwMode="auto">
          <a:xfrm>
            <a:off x="6996113" y="3933825"/>
            <a:ext cx="431800" cy="428625"/>
          </a:xfrm>
          <a:prstGeom prst="ellipse">
            <a:avLst/>
          </a:prstGeom>
          <a:noFill/>
          <a:ln w="9525">
            <a:solidFill>
              <a:srgbClr val="000000"/>
            </a:solidFill>
            <a:round/>
            <a:headEnd/>
            <a:tailEnd/>
          </a:ln>
        </p:spPr>
        <p:txBody>
          <a:bodyPr lIns="0" tIns="0" rIns="0" bIns="0" anchor="ctr" anchorCtr="1"/>
          <a:lstStyle/>
          <a:p>
            <a:pPr algn="ctr">
              <a:lnSpc>
                <a:spcPct val="90000"/>
              </a:lnSpc>
            </a:pPr>
            <a:r>
              <a:rPr kumimoji="1" lang="zh-CN" altLang="en-US" sz="2400" b="1">
                <a:latin typeface="Times New Roman" pitchFamily="18" charset="0"/>
              </a:rPr>
              <a:t>＊</a:t>
            </a:r>
          </a:p>
        </p:txBody>
      </p:sp>
      <p:sp>
        <p:nvSpPr>
          <p:cNvPr id="282669" name="Line 45"/>
          <p:cNvSpPr>
            <a:spLocks noChangeShapeType="1"/>
          </p:cNvSpPr>
          <p:nvPr/>
        </p:nvSpPr>
        <p:spPr bwMode="auto">
          <a:xfrm>
            <a:off x="2628900" y="3717925"/>
            <a:ext cx="98425" cy="203200"/>
          </a:xfrm>
          <a:prstGeom prst="line">
            <a:avLst/>
          </a:prstGeom>
          <a:noFill/>
          <a:ln w="38100">
            <a:solidFill>
              <a:srgbClr val="008000"/>
            </a:solidFill>
            <a:round/>
            <a:headEnd/>
            <a:tailEnd type="triangle" w="med" len="med"/>
          </a:ln>
        </p:spPr>
        <p:txBody>
          <a:bodyPr/>
          <a:lstStyle/>
          <a:p>
            <a:endParaRPr lang="zh-CN" altLang="en-US"/>
          </a:p>
        </p:txBody>
      </p:sp>
      <p:sp>
        <p:nvSpPr>
          <p:cNvPr id="282678" name="Oval 54"/>
          <p:cNvSpPr>
            <a:spLocks noChangeArrowheads="1"/>
          </p:cNvSpPr>
          <p:nvPr/>
        </p:nvSpPr>
        <p:spPr bwMode="auto">
          <a:xfrm>
            <a:off x="6996113" y="4581525"/>
            <a:ext cx="431800" cy="428625"/>
          </a:xfrm>
          <a:prstGeom prst="ellipse">
            <a:avLst/>
          </a:prstGeom>
          <a:noFill/>
          <a:ln w="9525">
            <a:solidFill>
              <a:srgbClr val="000000"/>
            </a:solidFill>
            <a:round/>
            <a:headEnd/>
            <a:tailEnd/>
          </a:ln>
        </p:spPr>
        <p:txBody>
          <a:bodyPr lIns="0" tIns="0" rIns="0" bIns="0" anchor="ctr" anchorCtr="1"/>
          <a:lstStyle/>
          <a:p>
            <a:pPr algn="ctr">
              <a:lnSpc>
                <a:spcPct val="80000"/>
              </a:lnSpc>
            </a:pPr>
            <a:r>
              <a:rPr kumimoji="1" lang="en-US" altLang="zh-CN" sz="2000" b="1">
                <a:latin typeface="黑体" pitchFamily="49" charset="-122"/>
                <a:ea typeface="黑体" pitchFamily="49" charset="-122"/>
              </a:rPr>
              <a:t>/</a:t>
            </a:r>
          </a:p>
        </p:txBody>
      </p:sp>
      <p:sp>
        <p:nvSpPr>
          <p:cNvPr id="282679" name="Oval 55"/>
          <p:cNvSpPr>
            <a:spLocks noChangeArrowheads="1"/>
          </p:cNvSpPr>
          <p:nvPr/>
        </p:nvSpPr>
        <p:spPr bwMode="auto">
          <a:xfrm>
            <a:off x="6996113" y="3933825"/>
            <a:ext cx="431800" cy="428625"/>
          </a:xfrm>
          <a:prstGeom prst="ellipse">
            <a:avLst/>
          </a:prstGeom>
          <a:noFill/>
          <a:ln w="9525">
            <a:solidFill>
              <a:srgbClr val="000000"/>
            </a:solidFill>
            <a:round/>
            <a:headEnd/>
            <a:tailEnd/>
          </a:ln>
        </p:spPr>
        <p:txBody>
          <a:bodyPr lIns="36000" tIns="0" rIns="0" bIns="0" anchor="ctr" anchorCtr="1"/>
          <a:lstStyle/>
          <a:p>
            <a:pPr algn="ctr">
              <a:lnSpc>
                <a:spcPct val="95000"/>
              </a:lnSpc>
            </a:pPr>
            <a:r>
              <a:rPr kumimoji="1" lang="en-US" altLang="zh-CN" sz="2800" b="1">
                <a:latin typeface="黑体" pitchFamily="49" charset="-122"/>
                <a:ea typeface="黑体" pitchFamily="49" charset="-122"/>
              </a:rPr>
              <a:t>-</a:t>
            </a:r>
          </a:p>
        </p:txBody>
      </p:sp>
      <p:sp>
        <p:nvSpPr>
          <p:cNvPr id="282682" name="Line 58"/>
          <p:cNvSpPr>
            <a:spLocks noChangeShapeType="1"/>
          </p:cNvSpPr>
          <p:nvPr/>
        </p:nvSpPr>
        <p:spPr bwMode="auto">
          <a:xfrm rot="16200000" flipH="1">
            <a:off x="4185444" y="4529932"/>
            <a:ext cx="179387" cy="215900"/>
          </a:xfrm>
          <a:prstGeom prst="line">
            <a:avLst/>
          </a:prstGeom>
          <a:noFill/>
          <a:ln w="38100">
            <a:solidFill>
              <a:srgbClr val="008000"/>
            </a:solidFill>
            <a:round/>
            <a:headEnd/>
            <a:tailEnd type="triangle" w="med" len="med"/>
          </a:ln>
        </p:spPr>
        <p:txBody>
          <a:bodyPr/>
          <a:lstStyle/>
          <a:p>
            <a:endParaRPr lang="zh-CN" altLang="en-US"/>
          </a:p>
        </p:txBody>
      </p:sp>
      <p:sp>
        <p:nvSpPr>
          <p:cNvPr id="282685" name="Line 61"/>
          <p:cNvSpPr>
            <a:spLocks noChangeShapeType="1"/>
          </p:cNvSpPr>
          <p:nvPr/>
        </p:nvSpPr>
        <p:spPr bwMode="auto">
          <a:xfrm rot="5400000">
            <a:off x="5163344" y="3788569"/>
            <a:ext cx="230188" cy="12700"/>
          </a:xfrm>
          <a:prstGeom prst="line">
            <a:avLst/>
          </a:prstGeom>
          <a:noFill/>
          <a:ln w="38100">
            <a:solidFill>
              <a:srgbClr val="008000"/>
            </a:solidFill>
            <a:round/>
            <a:headEnd/>
            <a:tailEnd type="triangle" w="med" len="med"/>
          </a:ln>
        </p:spPr>
        <p:txBody>
          <a:bodyPr/>
          <a:lstStyle/>
          <a:p>
            <a:endParaRPr lang="zh-CN" altLang="en-US"/>
          </a:p>
        </p:txBody>
      </p:sp>
      <p:sp>
        <p:nvSpPr>
          <p:cNvPr id="282690" name="Line 66"/>
          <p:cNvSpPr>
            <a:spLocks noChangeShapeType="1"/>
          </p:cNvSpPr>
          <p:nvPr/>
        </p:nvSpPr>
        <p:spPr bwMode="auto">
          <a:xfrm>
            <a:off x="1692275" y="4652963"/>
            <a:ext cx="171450" cy="131762"/>
          </a:xfrm>
          <a:prstGeom prst="line">
            <a:avLst/>
          </a:prstGeom>
          <a:noFill/>
          <a:ln w="38100">
            <a:solidFill>
              <a:srgbClr val="008000"/>
            </a:solidFill>
            <a:round/>
            <a:headEnd/>
            <a:tailEnd type="triangle" w="med" len="med"/>
          </a:ln>
        </p:spPr>
        <p:txBody>
          <a:bodyPr/>
          <a:lstStyle/>
          <a:p>
            <a:endParaRPr lang="zh-CN" altLang="en-US"/>
          </a:p>
        </p:txBody>
      </p:sp>
      <p:sp>
        <p:nvSpPr>
          <p:cNvPr id="282691" name="Line 67"/>
          <p:cNvSpPr>
            <a:spLocks noChangeShapeType="1"/>
          </p:cNvSpPr>
          <p:nvPr/>
        </p:nvSpPr>
        <p:spPr bwMode="auto">
          <a:xfrm rot="16200000" flipH="1">
            <a:off x="3583781" y="5307807"/>
            <a:ext cx="179387" cy="215900"/>
          </a:xfrm>
          <a:prstGeom prst="line">
            <a:avLst/>
          </a:prstGeom>
          <a:noFill/>
          <a:ln w="38100">
            <a:solidFill>
              <a:srgbClr val="008000"/>
            </a:solidFill>
            <a:round/>
            <a:headEnd/>
            <a:tailEnd type="triangle" w="med" len="med"/>
          </a:ln>
        </p:spPr>
        <p:txBody>
          <a:bodyP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282666"/>
                                        </p:tgtEl>
                                        <p:attrNameLst>
                                          <p:attrName>style.visibility</p:attrName>
                                        </p:attrNameLst>
                                      </p:cBhvr>
                                      <p:to>
                                        <p:strVal val="hidden"/>
                                      </p:to>
                                    </p:set>
                                  </p:childTnLst>
                                </p:cTn>
                              </p:par>
                            </p:childTnLst>
                          </p:cTn>
                        </p:par>
                        <p:par>
                          <p:cTn id="7" fill="hold">
                            <p:stCondLst>
                              <p:cond delay="0"/>
                            </p:stCondLst>
                            <p:childTnLst>
                              <p:par>
                                <p:cTn id="8" presetID="22" presetClass="exit" presetSubtype="1" fill="hold" grpId="0" nodeType="afterEffect">
                                  <p:stCondLst>
                                    <p:cond delay="0"/>
                                  </p:stCondLst>
                                  <p:childTnLst>
                                    <p:animEffect transition="out" filter="wipe(up)">
                                      <p:cBhvr>
                                        <p:cTn id="9" dur="1000"/>
                                        <p:tgtEl>
                                          <p:spTgt spid="282657"/>
                                        </p:tgtEl>
                                      </p:cBhvr>
                                    </p:animEffect>
                                    <p:set>
                                      <p:cBhvr>
                                        <p:cTn id="10" dur="1" fill="hold">
                                          <p:stCondLst>
                                            <p:cond delay="999"/>
                                          </p:stCondLst>
                                        </p:cTn>
                                        <p:tgtEl>
                                          <p:spTgt spid="282657"/>
                                        </p:tgtEl>
                                        <p:attrNameLst>
                                          <p:attrName>style.visibility</p:attrName>
                                        </p:attrNameLst>
                                      </p:cBhvr>
                                      <p:to>
                                        <p:strVal val="hidden"/>
                                      </p:to>
                                    </p:set>
                                  </p:childTnLst>
                                </p:cTn>
                              </p:par>
                            </p:childTnLst>
                          </p:cTn>
                        </p:par>
                        <p:par>
                          <p:cTn id="11" fill="hold">
                            <p:stCondLst>
                              <p:cond delay="1000"/>
                            </p:stCondLst>
                            <p:childTnLst>
                              <p:par>
                                <p:cTn id="12" presetID="22" presetClass="entr" presetSubtype="4" fill="hold" grpId="0" nodeType="afterEffect">
                                  <p:stCondLst>
                                    <p:cond delay="0"/>
                                  </p:stCondLst>
                                  <p:childTnLst>
                                    <p:set>
                                      <p:cBhvr>
                                        <p:cTn id="13" dur="1" fill="hold">
                                          <p:stCondLst>
                                            <p:cond delay="0"/>
                                          </p:stCondLst>
                                        </p:cTn>
                                        <p:tgtEl>
                                          <p:spTgt spid="282667"/>
                                        </p:tgtEl>
                                        <p:attrNameLst>
                                          <p:attrName>style.visibility</p:attrName>
                                        </p:attrNameLst>
                                      </p:cBhvr>
                                      <p:to>
                                        <p:strVal val="visible"/>
                                      </p:to>
                                    </p:set>
                                    <p:animEffect transition="in" filter="wipe(down)">
                                      <p:cBhvr>
                                        <p:cTn id="14" dur="1000"/>
                                        <p:tgtEl>
                                          <p:spTgt spid="282667"/>
                                        </p:tgtEl>
                                      </p:cBhvr>
                                    </p:animEffect>
                                  </p:childTnLst>
                                </p:cTn>
                              </p:par>
                            </p:childTnLst>
                          </p:cTn>
                        </p:par>
                        <p:par>
                          <p:cTn id="15" fill="hold">
                            <p:stCondLst>
                              <p:cond delay="2000"/>
                            </p:stCondLst>
                            <p:childTnLst>
                              <p:par>
                                <p:cTn id="16" presetID="22" presetClass="exit" presetSubtype="1" fill="hold" grpId="0" nodeType="afterEffect">
                                  <p:stCondLst>
                                    <p:cond delay="0"/>
                                  </p:stCondLst>
                                  <p:childTnLst>
                                    <p:animEffect transition="out" filter="wipe(up)">
                                      <p:cBhvr>
                                        <p:cTn id="17" dur="1000"/>
                                        <p:tgtEl>
                                          <p:spTgt spid="282650"/>
                                        </p:tgtEl>
                                      </p:cBhvr>
                                    </p:animEffect>
                                    <p:set>
                                      <p:cBhvr>
                                        <p:cTn id="18" dur="1" fill="hold">
                                          <p:stCondLst>
                                            <p:cond delay="999"/>
                                          </p:stCondLst>
                                        </p:cTn>
                                        <p:tgtEl>
                                          <p:spTgt spid="282650"/>
                                        </p:tgtEl>
                                        <p:attrNameLst>
                                          <p:attrName>style.visibility</p:attrName>
                                        </p:attrNameLst>
                                      </p:cBhvr>
                                      <p:to>
                                        <p:strVal val="hidden"/>
                                      </p:to>
                                    </p:set>
                                  </p:childTnLst>
                                </p:cTn>
                              </p:par>
                            </p:childTnLst>
                          </p:cTn>
                        </p:par>
                        <p:par>
                          <p:cTn id="19" fill="hold">
                            <p:stCondLst>
                              <p:cond delay="3000"/>
                            </p:stCondLst>
                            <p:childTnLst>
                              <p:par>
                                <p:cTn id="20" presetID="1" presetClass="entr" presetSubtype="0" fill="hold" grpId="0" nodeType="afterEffect">
                                  <p:stCondLst>
                                    <p:cond delay="0"/>
                                  </p:stCondLst>
                                  <p:childTnLst>
                                    <p:set>
                                      <p:cBhvr>
                                        <p:cTn id="21" dur="1" fill="hold">
                                          <p:stCondLst>
                                            <p:cond delay="0"/>
                                          </p:stCondLst>
                                        </p:cTn>
                                        <p:tgtEl>
                                          <p:spTgt spid="282669"/>
                                        </p:tgtEl>
                                        <p:attrNameLst>
                                          <p:attrName>style.visibility</p:attrName>
                                        </p:attrNameLst>
                                      </p:cBhvr>
                                      <p:to>
                                        <p:strVal val="visible"/>
                                      </p:to>
                                    </p:set>
                                  </p:childTnLst>
                                </p:cTn>
                              </p:par>
                            </p:childTnLst>
                          </p:cTn>
                        </p:par>
                        <p:par>
                          <p:cTn id="22" fill="hold">
                            <p:stCondLst>
                              <p:cond delay="3000"/>
                            </p:stCondLst>
                            <p:childTnLst>
                              <p:par>
                                <p:cTn id="23" presetID="1" presetClass="exit" presetSubtype="0" fill="hold" grpId="1" nodeType="afterEffect">
                                  <p:stCondLst>
                                    <p:cond delay="0"/>
                                  </p:stCondLst>
                                  <p:childTnLst>
                                    <p:set>
                                      <p:cBhvr>
                                        <p:cTn id="24" dur="1" fill="hold">
                                          <p:stCondLst>
                                            <p:cond delay="0"/>
                                          </p:stCondLst>
                                        </p:cTn>
                                        <p:tgtEl>
                                          <p:spTgt spid="282669"/>
                                        </p:tgtEl>
                                        <p:attrNameLst>
                                          <p:attrName>style.visibility</p:attrName>
                                        </p:attrNameLst>
                                      </p:cBhvr>
                                      <p:to>
                                        <p:strVal val="hidden"/>
                                      </p:to>
                                    </p:set>
                                  </p:childTnLst>
                                </p:cTn>
                              </p:par>
                            </p:childTnLst>
                          </p:cTn>
                        </p:par>
                        <p:par>
                          <p:cTn id="25" fill="hold">
                            <p:stCondLst>
                              <p:cond delay="3000"/>
                            </p:stCondLst>
                            <p:childTnLst>
                              <p:par>
                                <p:cTn id="26" presetID="22" presetClass="exit" presetSubtype="1" fill="hold" grpId="0" nodeType="afterEffect">
                                  <p:stCondLst>
                                    <p:cond delay="0"/>
                                  </p:stCondLst>
                                  <p:childTnLst>
                                    <p:animEffect transition="out" filter="wipe(up)">
                                      <p:cBhvr>
                                        <p:cTn id="27" dur="1000"/>
                                        <p:tgtEl>
                                          <p:spTgt spid="282658"/>
                                        </p:tgtEl>
                                      </p:cBhvr>
                                    </p:animEffect>
                                    <p:set>
                                      <p:cBhvr>
                                        <p:cTn id="28" dur="1" fill="hold">
                                          <p:stCondLst>
                                            <p:cond delay="999"/>
                                          </p:stCondLst>
                                        </p:cTn>
                                        <p:tgtEl>
                                          <p:spTgt spid="282658"/>
                                        </p:tgtEl>
                                        <p:attrNameLst>
                                          <p:attrName>style.visibility</p:attrName>
                                        </p:attrNameLst>
                                      </p:cBhvr>
                                      <p:to>
                                        <p:strVal val="hidden"/>
                                      </p:to>
                                    </p:set>
                                  </p:childTnLst>
                                </p:cTn>
                              </p:par>
                            </p:childTnLst>
                          </p:cTn>
                        </p:par>
                        <p:par>
                          <p:cTn id="29" fill="hold">
                            <p:stCondLst>
                              <p:cond delay="4000"/>
                            </p:stCondLst>
                            <p:childTnLst>
                              <p:par>
                                <p:cTn id="30" presetID="22" presetClass="entr" presetSubtype="4" fill="hold" grpId="0" nodeType="afterEffect">
                                  <p:stCondLst>
                                    <p:cond delay="0"/>
                                  </p:stCondLst>
                                  <p:childTnLst>
                                    <p:set>
                                      <p:cBhvr>
                                        <p:cTn id="31" dur="1" fill="hold">
                                          <p:stCondLst>
                                            <p:cond delay="0"/>
                                          </p:stCondLst>
                                        </p:cTn>
                                        <p:tgtEl>
                                          <p:spTgt spid="282668"/>
                                        </p:tgtEl>
                                        <p:attrNameLst>
                                          <p:attrName>style.visibility</p:attrName>
                                        </p:attrNameLst>
                                      </p:cBhvr>
                                      <p:to>
                                        <p:strVal val="visible"/>
                                      </p:to>
                                    </p:set>
                                    <p:animEffect transition="in" filter="wipe(down)">
                                      <p:cBhvr>
                                        <p:cTn id="32" dur="1000"/>
                                        <p:tgtEl>
                                          <p:spTgt spid="282668"/>
                                        </p:tgtEl>
                                      </p:cBhvr>
                                    </p:animEffect>
                                  </p:childTnLst>
                                </p:cTn>
                              </p:par>
                            </p:childTnLst>
                          </p:cTn>
                        </p:par>
                        <p:par>
                          <p:cTn id="33" fill="hold">
                            <p:stCondLst>
                              <p:cond delay="5000"/>
                            </p:stCondLst>
                            <p:childTnLst>
                              <p:par>
                                <p:cTn id="34" presetID="22" presetClass="exit" presetSubtype="1" fill="hold" grpId="0" nodeType="afterEffect">
                                  <p:stCondLst>
                                    <p:cond delay="0"/>
                                  </p:stCondLst>
                                  <p:childTnLst>
                                    <p:animEffect transition="out" filter="wipe(up)">
                                      <p:cBhvr>
                                        <p:cTn id="35" dur="1000"/>
                                        <p:tgtEl>
                                          <p:spTgt spid="282649"/>
                                        </p:tgtEl>
                                      </p:cBhvr>
                                    </p:animEffect>
                                    <p:set>
                                      <p:cBhvr>
                                        <p:cTn id="36" dur="1" fill="hold">
                                          <p:stCondLst>
                                            <p:cond delay="999"/>
                                          </p:stCondLst>
                                        </p:cTn>
                                        <p:tgtEl>
                                          <p:spTgt spid="282649"/>
                                        </p:tgtEl>
                                        <p:attrNameLst>
                                          <p:attrName>style.visibility</p:attrName>
                                        </p:attrNameLst>
                                      </p:cBhvr>
                                      <p:to>
                                        <p:strVal val="hidden"/>
                                      </p:to>
                                    </p:set>
                                  </p:childTnLst>
                                </p:cTn>
                              </p:par>
                            </p:childTnLst>
                          </p:cTn>
                        </p:par>
                        <p:par>
                          <p:cTn id="37" fill="hold">
                            <p:stCondLst>
                              <p:cond delay="6000"/>
                            </p:stCondLst>
                            <p:childTnLst>
                              <p:par>
                                <p:cTn id="38" presetID="1" presetClass="entr" presetSubtype="0" fill="hold" grpId="0" nodeType="afterEffect">
                                  <p:stCondLst>
                                    <p:cond delay="0"/>
                                  </p:stCondLst>
                                  <p:childTnLst>
                                    <p:set>
                                      <p:cBhvr>
                                        <p:cTn id="39" dur="1" fill="hold">
                                          <p:stCondLst>
                                            <p:cond delay="0"/>
                                          </p:stCondLst>
                                        </p:cTn>
                                        <p:tgtEl>
                                          <p:spTgt spid="282690"/>
                                        </p:tgtEl>
                                        <p:attrNameLst>
                                          <p:attrName>style.visibility</p:attrName>
                                        </p:attrNameLst>
                                      </p:cBhvr>
                                      <p:to>
                                        <p:strVal val="visible"/>
                                      </p:to>
                                    </p:set>
                                  </p:childTnLst>
                                </p:cTn>
                              </p:par>
                            </p:childTnLst>
                          </p:cTn>
                        </p:par>
                        <p:par>
                          <p:cTn id="40" fill="hold">
                            <p:stCondLst>
                              <p:cond delay="6000"/>
                            </p:stCondLst>
                            <p:childTnLst>
                              <p:par>
                                <p:cTn id="41" presetID="1" presetClass="exit" presetSubtype="0" fill="hold" grpId="1" nodeType="afterEffect">
                                  <p:stCondLst>
                                    <p:cond delay="1000"/>
                                  </p:stCondLst>
                                  <p:childTnLst>
                                    <p:set>
                                      <p:cBhvr>
                                        <p:cTn id="42" dur="1" fill="hold">
                                          <p:stCondLst>
                                            <p:cond delay="0"/>
                                          </p:stCondLst>
                                        </p:cTn>
                                        <p:tgtEl>
                                          <p:spTgt spid="282690"/>
                                        </p:tgtEl>
                                        <p:attrNameLst>
                                          <p:attrName>style.visibility</p:attrName>
                                        </p:attrNameLst>
                                      </p:cBhvr>
                                      <p:to>
                                        <p:strVal val="hidden"/>
                                      </p:to>
                                    </p:set>
                                  </p:childTnLst>
                                </p:cTn>
                              </p:par>
                            </p:childTnLst>
                          </p:cTn>
                        </p:par>
                        <p:par>
                          <p:cTn id="43" fill="hold">
                            <p:stCondLst>
                              <p:cond delay="7000"/>
                            </p:stCondLst>
                            <p:childTnLst>
                              <p:par>
                                <p:cTn id="44" presetID="1" presetClass="entr" presetSubtype="0" fill="hold" grpId="0" nodeType="afterEffect">
                                  <p:stCondLst>
                                    <p:cond delay="0"/>
                                  </p:stCondLst>
                                  <p:childTnLst>
                                    <p:set>
                                      <p:cBhvr>
                                        <p:cTn id="45" dur="1" fill="hold">
                                          <p:stCondLst>
                                            <p:cond delay="0"/>
                                          </p:stCondLst>
                                        </p:cTn>
                                        <p:tgtEl>
                                          <p:spTgt spid="282685"/>
                                        </p:tgtEl>
                                        <p:attrNameLst>
                                          <p:attrName>style.visibility</p:attrName>
                                        </p:attrNameLst>
                                      </p:cBhvr>
                                      <p:to>
                                        <p:strVal val="visible"/>
                                      </p:to>
                                    </p:set>
                                  </p:childTnLst>
                                </p:cTn>
                              </p:par>
                            </p:childTnLst>
                          </p:cTn>
                        </p:par>
                        <p:par>
                          <p:cTn id="46" fill="hold">
                            <p:stCondLst>
                              <p:cond delay="7000"/>
                            </p:stCondLst>
                            <p:childTnLst>
                              <p:par>
                                <p:cTn id="47" presetID="1" presetClass="exit" presetSubtype="0" fill="hold" grpId="1" nodeType="afterEffect">
                                  <p:stCondLst>
                                    <p:cond delay="1000"/>
                                  </p:stCondLst>
                                  <p:childTnLst>
                                    <p:set>
                                      <p:cBhvr>
                                        <p:cTn id="48" dur="1" fill="hold">
                                          <p:stCondLst>
                                            <p:cond delay="0"/>
                                          </p:stCondLst>
                                        </p:cTn>
                                        <p:tgtEl>
                                          <p:spTgt spid="282685"/>
                                        </p:tgtEl>
                                        <p:attrNameLst>
                                          <p:attrName>style.visibility</p:attrName>
                                        </p:attrNameLst>
                                      </p:cBhvr>
                                      <p:to>
                                        <p:strVal val="hidden"/>
                                      </p:to>
                                    </p:set>
                                  </p:childTnLst>
                                </p:cTn>
                              </p:par>
                            </p:childTnLst>
                          </p:cTn>
                        </p:par>
                        <p:par>
                          <p:cTn id="49" fill="hold">
                            <p:stCondLst>
                              <p:cond delay="8000"/>
                            </p:stCondLst>
                            <p:childTnLst>
                              <p:par>
                                <p:cTn id="50" presetID="1" presetClass="exit" presetSubtype="0" fill="hold" grpId="1" nodeType="afterEffect">
                                  <p:stCondLst>
                                    <p:cond delay="0"/>
                                  </p:stCondLst>
                                  <p:childTnLst>
                                    <p:set>
                                      <p:cBhvr>
                                        <p:cTn id="51" dur="1" fill="hold">
                                          <p:stCondLst>
                                            <p:cond delay="0"/>
                                          </p:stCondLst>
                                        </p:cTn>
                                        <p:tgtEl>
                                          <p:spTgt spid="282668"/>
                                        </p:tgtEl>
                                        <p:attrNameLst>
                                          <p:attrName>style.visibility</p:attrName>
                                        </p:attrNameLst>
                                      </p:cBhvr>
                                      <p:to>
                                        <p:strVal val="hidden"/>
                                      </p:to>
                                    </p:set>
                                  </p:childTnLst>
                                </p:cTn>
                              </p:par>
                            </p:childTnLst>
                          </p:cTn>
                        </p:par>
                        <p:par>
                          <p:cTn id="52" fill="hold">
                            <p:stCondLst>
                              <p:cond delay="8000"/>
                            </p:stCondLst>
                            <p:childTnLst>
                              <p:par>
                                <p:cTn id="53" presetID="1" presetClass="exit" presetSubtype="0" fill="hold" grpId="1" nodeType="afterEffect">
                                  <p:stCondLst>
                                    <p:cond delay="0"/>
                                  </p:stCondLst>
                                  <p:childTnLst>
                                    <p:set>
                                      <p:cBhvr>
                                        <p:cTn id="54" dur="1" fill="hold">
                                          <p:stCondLst>
                                            <p:cond delay="0"/>
                                          </p:stCondLst>
                                        </p:cTn>
                                        <p:tgtEl>
                                          <p:spTgt spid="282667"/>
                                        </p:tgtEl>
                                        <p:attrNameLst>
                                          <p:attrName>style.visibility</p:attrName>
                                        </p:attrNameLst>
                                      </p:cBhvr>
                                      <p:to>
                                        <p:strVal val="hidden"/>
                                      </p:to>
                                    </p:set>
                                  </p:childTnLst>
                                </p:cTn>
                              </p:par>
                            </p:childTnLst>
                          </p:cTn>
                        </p:par>
                        <p:par>
                          <p:cTn id="55" fill="hold">
                            <p:stCondLst>
                              <p:cond delay="8000"/>
                            </p:stCondLst>
                            <p:childTnLst>
                              <p:par>
                                <p:cTn id="56" presetID="22" presetClass="exit" presetSubtype="1" fill="hold" grpId="0" nodeType="afterEffect">
                                  <p:stCondLst>
                                    <p:cond delay="0"/>
                                  </p:stCondLst>
                                  <p:childTnLst>
                                    <p:animEffect transition="out" filter="wipe(up)">
                                      <p:cBhvr>
                                        <p:cTn id="57" dur="1000"/>
                                        <p:tgtEl>
                                          <p:spTgt spid="282659"/>
                                        </p:tgtEl>
                                      </p:cBhvr>
                                    </p:animEffect>
                                    <p:set>
                                      <p:cBhvr>
                                        <p:cTn id="58" dur="1" fill="hold">
                                          <p:stCondLst>
                                            <p:cond delay="999"/>
                                          </p:stCondLst>
                                        </p:cTn>
                                        <p:tgtEl>
                                          <p:spTgt spid="282659"/>
                                        </p:tgtEl>
                                        <p:attrNameLst>
                                          <p:attrName>style.visibility</p:attrName>
                                        </p:attrNameLst>
                                      </p:cBhvr>
                                      <p:to>
                                        <p:strVal val="hidden"/>
                                      </p:to>
                                    </p:set>
                                  </p:childTnLst>
                                </p:cTn>
                              </p:par>
                            </p:childTnLst>
                          </p:cTn>
                        </p:par>
                        <p:par>
                          <p:cTn id="59" fill="hold">
                            <p:stCondLst>
                              <p:cond delay="9000"/>
                            </p:stCondLst>
                            <p:childTnLst>
                              <p:par>
                                <p:cTn id="60" presetID="22" presetClass="entr" presetSubtype="4" fill="hold" grpId="0" nodeType="afterEffect">
                                  <p:stCondLst>
                                    <p:cond delay="0"/>
                                  </p:stCondLst>
                                  <p:childTnLst>
                                    <p:set>
                                      <p:cBhvr>
                                        <p:cTn id="61" dur="1" fill="hold">
                                          <p:stCondLst>
                                            <p:cond delay="0"/>
                                          </p:stCondLst>
                                        </p:cTn>
                                        <p:tgtEl>
                                          <p:spTgt spid="282678"/>
                                        </p:tgtEl>
                                        <p:attrNameLst>
                                          <p:attrName>style.visibility</p:attrName>
                                        </p:attrNameLst>
                                      </p:cBhvr>
                                      <p:to>
                                        <p:strVal val="visible"/>
                                      </p:to>
                                    </p:set>
                                    <p:animEffect transition="in" filter="wipe(down)">
                                      <p:cBhvr>
                                        <p:cTn id="62" dur="1000"/>
                                        <p:tgtEl>
                                          <p:spTgt spid="282678"/>
                                        </p:tgtEl>
                                      </p:cBhvr>
                                    </p:animEffect>
                                  </p:childTnLst>
                                </p:cTn>
                              </p:par>
                            </p:childTnLst>
                          </p:cTn>
                        </p:par>
                        <p:par>
                          <p:cTn id="63" fill="hold">
                            <p:stCondLst>
                              <p:cond delay="10000"/>
                            </p:stCondLst>
                            <p:childTnLst>
                              <p:par>
                                <p:cTn id="64" presetID="22" presetClass="exit" presetSubtype="1" fill="hold" grpId="0" nodeType="afterEffect">
                                  <p:stCondLst>
                                    <p:cond delay="0"/>
                                  </p:stCondLst>
                                  <p:childTnLst>
                                    <p:animEffect transition="out" filter="wipe(up)">
                                      <p:cBhvr>
                                        <p:cTn id="65" dur="1000"/>
                                        <p:tgtEl>
                                          <p:spTgt spid="282653"/>
                                        </p:tgtEl>
                                      </p:cBhvr>
                                    </p:animEffect>
                                    <p:set>
                                      <p:cBhvr>
                                        <p:cTn id="66" dur="1" fill="hold">
                                          <p:stCondLst>
                                            <p:cond delay="999"/>
                                          </p:stCondLst>
                                        </p:cTn>
                                        <p:tgtEl>
                                          <p:spTgt spid="282653"/>
                                        </p:tgtEl>
                                        <p:attrNameLst>
                                          <p:attrName>style.visibility</p:attrName>
                                        </p:attrNameLst>
                                      </p:cBhvr>
                                      <p:to>
                                        <p:strVal val="hidden"/>
                                      </p:to>
                                    </p:set>
                                  </p:childTnLst>
                                </p:cTn>
                              </p:par>
                            </p:childTnLst>
                          </p:cTn>
                        </p:par>
                        <p:par>
                          <p:cTn id="67" fill="hold">
                            <p:stCondLst>
                              <p:cond delay="11000"/>
                            </p:stCondLst>
                            <p:childTnLst>
                              <p:par>
                                <p:cTn id="68" presetID="1" presetClass="entr" presetSubtype="0" fill="hold" grpId="0" nodeType="afterEffect">
                                  <p:stCondLst>
                                    <p:cond delay="0"/>
                                  </p:stCondLst>
                                  <p:childTnLst>
                                    <p:set>
                                      <p:cBhvr>
                                        <p:cTn id="69" dur="1" fill="hold">
                                          <p:stCondLst>
                                            <p:cond delay="0"/>
                                          </p:stCondLst>
                                        </p:cTn>
                                        <p:tgtEl>
                                          <p:spTgt spid="282682"/>
                                        </p:tgtEl>
                                        <p:attrNameLst>
                                          <p:attrName>style.visibility</p:attrName>
                                        </p:attrNameLst>
                                      </p:cBhvr>
                                      <p:to>
                                        <p:strVal val="visible"/>
                                      </p:to>
                                    </p:set>
                                  </p:childTnLst>
                                </p:cTn>
                              </p:par>
                            </p:childTnLst>
                          </p:cTn>
                        </p:par>
                        <p:par>
                          <p:cTn id="70" fill="hold">
                            <p:stCondLst>
                              <p:cond delay="11000"/>
                            </p:stCondLst>
                            <p:childTnLst>
                              <p:par>
                                <p:cTn id="71" presetID="1" presetClass="exit" presetSubtype="0" fill="hold" grpId="1" nodeType="afterEffect">
                                  <p:stCondLst>
                                    <p:cond delay="0"/>
                                  </p:stCondLst>
                                  <p:childTnLst>
                                    <p:set>
                                      <p:cBhvr>
                                        <p:cTn id="72" dur="1" fill="hold">
                                          <p:stCondLst>
                                            <p:cond delay="0"/>
                                          </p:stCondLst>
                                        </p:cTn>
                                        <p:tgtEl>
                                          <p:spTgt spid="282682"/>
                                        </p:tgtEl>
                                        <p:attrNameLst>
                                          <p:attrName>style.visibility</p:attrName>
                                        </p:attrNameLst>
                                      </p:cBhvr>
                                      <p:to>
                                        <p:strVal val="hidden"/>
                                      </p:to>
                                    </p:set>
                                  </p:childTnLst>
                                </p:cTn>
                              </p:par>
                            </p:childTnLst>
                          </p:cTn>
                        </p:par>
                        <p:par>
                          <p:cTn id="73" fill="hold">
                            <p:stCondLst>
                              <p:cond delay="11000"/>
                            </p:stCondLst>
                            <p:childTnLst>
                              <p:par>
                                <p:cTn id="74" presetID="22" presetClass="exit" presetSubtype="1" fill="hold" grpId="0" nodeType="afterEffect">
                                  <p:stCondLst>
                                    <p:cond delay="0"/>
                                  </p:stCondLst>
                                  <p:childTnLst>
                                    <p:animEffect transition="out" filter="wipe(up)">
                                      <p:cBhvr>
                                        <p:cTn id="75" dur="1000"/>
                                        <p:tgtEl>
                                          <p:spTgt spid="282662"/>
                                        </p:tgtEl>
                                      </p:cBhvr>
                                    </p:animEffect>
                                    <p:set>
                                      <p:cBhvr>
                                        <p:cTn id="76" dur="1" fill="hold">
                                          <p:stCondLst>
                                            <p:cond delay="999"/>
                                          </p:stCondLst>
                                        </p:cTn>
                                        <p:tgtEl>
                                          <p:spTgt spid="282662"/>
                                        </p:tgtEl>
                                        <p:attrNameLst>
                                          <p:attrName>style.visibility</p:attrName>
                                        </p:attrNameLst>
                                      </p:cBhvr>
                                      <p:to>
                                        <p:strVal val="hidden"/>
                                      </p:to>
                                    </p:set>
                                  </p:childTnLst>
                                </p:cTn>
                              </p:par>
                            </p:childTnLst>
                          </p:cTn>
                        </p:par>
                        <p:par>
                          <p:cTn id="77" fill="hold">
                            <p:stCondLst>
                              <p:cond delay="12000"/>
                            </p:stCondLst>
                            <p:childTnLst>
                              <p:par>
                                <p:cTn id="78" presetID="22" presetClass="entr" presetSubtype="4" fill="hold" grpId="0" nodeType="afterEffect">
                                  <p:stCondLst>
                                    <p:cond delay="0"/>
                                  </p:stCondLst>
                                  <p:childTnLst>
                                    <p:set>
                                      <p:cBhvr>
                                        <p:cTn id="79" dur="1" fill="hold">
                                          <p:stCondLst>
                                            <p:cond delay="0"/>
                                          </p:stCondLst>
                                        </p:cTn>
                                        <p:tgtEl>
                                          <p:spTgt spid="282679"/>
                                        </p:tgtEl>
                                        <p:attrNameLst>
                                          <p:attrName>style.visibility</p:attrName>
                                        </p:attrNameLst>
                                      </p:cBhvr>
                                      <p:to>
                                        <p:strVal val="visible"/>
                                      </p:to>
                                    </p:set>
                                    <p:animEffect transition="in" filter="wipe(down)">
                                      <p:cBhvr>
                                        <p:cTn id="80" dur="1000"/>
                                        <p:tgtEl>
                                          <p:spTgt spid="282679"/>
                                        </p:tgtEl>
                                      </p:cBhvr>
                                    </p:animEffect>
                                  </p:childTnLst>
                                </p:cTn>
                              </p:par>
                            </p:childTnLst>
                          </p:cTn>
                        </p:par>
                        <p:par>
                          <p:cTn id="81" fill="hold">
                            <p:stCondLst>
                              <p:cond delay="13000"/>
                            </p:stCondLst>
                            <p:childTnLst>
                              <p:par>
                                <p:cTn id="82" presetID="22" presetClass="exit" presetSubtype="1" fill="hold" grpId="0" nodeType="afterEffect">
                                  <p:stCondLst>
                                    <p:cond delay="0"/>
                                  </p:stCondLst>
                                  <p:childTnLst>
                                    <p:animEffect transition="out" filter="wipe(up)">
                                      <p:cBhvr>
                                        <p:cTn id="83" dur="1000"/>
                                        <p:tgtEl>
                                          <p:spTgt spid="282655"/>
                                        </p:tgtEl>
                                      </p:cBhvr>
                                    </p:animEffect>
                                    <p:set>
                                      <p:cBhvr>
                                        <p:cTn id="84" dur="1" fill="hold">
                                          <p:stCondLst>
                                            <p:cond delay="999"/>
                                          </p:stCondLst>
                                        </p:cTn>
                                        <p:tgtEl>
                                          <p:spTgt spid="282655"/>
                                        </p:tgtEl>
                                        <p:attrNameLst>
                                          <p:attrName>style.visibility</p:attrName>
                                        </p:attrNameLst>
                                      </p:cBhvr>
                                      <p:to>
                                        <p:strVal val="hidden"/>
                                      </p:to>
                                    </p:set>
                                  </p:childTnLst>
                                </p:cTn>
                              </p:par>
                            </p:childTnLst>
                          </p:cTn>
                        </p:par>
                        <p:par>
                          <p:cTn id="85" fill="hold">
                            <p:stCondLst>
                              <p:cond delay="14000"/>
                            </p:stCondLst>
                            <p:childTnLst>
                              <p:par>
                                <p:cTn id="86" presetID="1" presetClass="entr" presetSubtype="0" fill="hold" grpId="0" nodeType="afterEffect">
                                  <p:stCondLst>
                                    <p:cond delay="0"/>
                                  </p:stCondLst>
                                  <p:childTnLst>
                                    <p:set>
                                      <p:cBhvr>
                                        <p:cTn id="87" dur="1" fill="hold">
                                          <p:stCondLst>
                                            <p:cond delay="0"/>
                                          </p:stCondLst>
                                        </p:cTn>
                                        <p:tgtEl>
                                          <p:spTgt spid="2826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2649" grpId="0" animBg="1"/>
      <p:bldP spid="282650" grpId="0" animBg="1"/>
      <p:bldP spid="282653" grpId="0" animBg="1"/>
      <p:bldP spid="282655" grpId="0" animBg="1"/>
      <p:bldP spid="282657" grpId="0" animBg="1"/>
      <p:bldP spid="282658" grpId="0" animBg="1"/>
      <p:bldP spid="282659" grpId="0" animBg="1"/>
      <p:bldP spid="282662" grpId="0" animBg="1"/>
      <p:bldP spid="282666" grpId="0" animBg="1"/>
      <p:bldP spid="282667" grpId="0" animBg="1"/>
      <p:bldP spid="282667" grpId="1" animBg="1"/>
      <p:bldP spid="282668" grpId="0" animBg="1"/>
      <p:bldP spid="282668" grpId="1" animBg="1"/>
      <p:bldP spid="282669" grpId="0" animBg="1"/>
      <p:bldP spid="282669" grpId="1" animBg="1"/>
      <p:bldP spid="282678" grpId="0" animBg="1"/>
      <p:bldP spid="282679" grpId="0" animBg="1"/>
      <p:bldP spid="282682" grpId="0" animBg="1"/>
      <p:bldP spid="282682" grpId="1" animBg="1"/>
      <p:bldP spid="282685" grpId="0" animBg="1"/>
      <p:bldP spid="282685" grpId="1" animBg="1"/>
      <p:bldP spid="282690" grpId="0" animBg="1"/>
      <p:bldP spid="282690" grpId="1" animBg="1"/>
      <p:bldP spid="282691" grpId="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1000125" y="274638"/>
            <a:ext cx="7215188" cy="1143000"/>
          </a:xfrm>
        </p:spPr>
        <p:txBody>
          <a:bodyPr/>
          <a:lstStyle/>
          <a:p>
            <a:pPr eaLnBrk="1" hangingPunct="1"/>
            <a:r>
              <a:rPr lang="zh-CN" altLang="en-US" sz="3600" smtClean="0"/>
              <a:t>后序遍历二叉树的非递归算法 </a:t>
            </a:r>
          </a:p>
        </p:txBody>
      </p:sp>
      <p:sp>
        <p:nvSpPr>
          <p:cNvPr id="79875" name="Rectangle 3"/>
          <p:cNvSpPr>
            <a:spLocks noGrp="1" noChangeArrowheads="1"/>
          </p:cNvSpPr>
          <p:nvPr>
            <p:ph idx="1"/>
          </p:nvPr>
        </p:nvSpPr>
        <p:spPr>
          <a:xfrm>
            <a:off x="1000125" y="1600200"/>
            <a:ext cx="7215188" cy="4525963"/>
          </a:xfrm>
        </p:spPr>
        <p:txBody>
          <a:bodyPr/>
          <a:lstStyle/>
          <a:p>
            <a:pPr eaLnBrk="1" hangingPunct="1">
              <a:lnSpc>
                <a:spcPct val="100000"/>
              </a:lnSpc>
              <a:buFont typeface="Wingdings" pitchFamily="2" charset="2"/>
              <a:buNone/>
            </a:pPr>
            <a:r>
              <a:rPr lang="zh-CN" altLang="en-US" dirty="0" smtClean="0">
                <a:solidFill>
                  <a:srgbClr val="006600"/>
                </a:solidFill>
              </a:rPr>
              <a:t>②</a:t>
            </a:r>
            <a:r>
              <a:rPr lang="en-US" altLang="zh-CN" dirty="0" smtClean="0">
                <a:solidFill>
                  <a:srgbClr val="006600"/>
                </a:solidFill>
              </a:rPr>
              <a:t>	</a:t>
            </a:r>
            <a:r>
              <a:rPr lang="en-US" altLang="zh-CN" dirty="0" smtClean="0">
                <a:solidFill>
                  <a:srgbClr val="C00000"/>
                </a:solidFill>
              </a:rPr>
              <a:t>while(!p-&gt;</a:t>
            </a:r>
            <a:r>
              <a:rPr lang="en-US" altLang="zh-CN" dirty="0" err="1" smtClean="0">
                <a:solidFill>
                  <a:srgbClr val="C00000"/>
                </a:solidFill>
              </a:rPr>
              <a:t>rc</a:t>
            </a:r>
            <a:r>
              <a:rPr lang="en-US" altLang="zh-CN" dirty="0" smtClean="0">
                <a:solidFill>
                  <a:srgbClr val="C00000"/>
                </a:solidFill>
              </a:rPr>
              <a:t>)</a:t>
            </a:r>
            <a:r>
              <a:rPr lang="zh-CN" altLang="en-US" dirty="0" smtClean="0">
                <a:solidFill>
                  <a:srgbClr val="C00000"/>
                </a:solidFill>
              </a:rPr>
              <a:t>：</a:t>
            </a:r>
            <a:r>
              <a:rPr lang="en-US" altLang="zh-CN" dirty="0" smtClean="0">
                <a:solidFill>
                  <a:srgbClr val="C00000"/>
                </a:solidFill>
              </a:rPr>
              <a:t>{</a:t>
            </a:r>
            <a:r>
              <a:rPr lang="en-US" altLang="zh-CN" dirty="0" smtClean="0"/>
              <a:t>Visit(p)</a:t>
            </a:r>
            <a:r>
              <a:rPr lang="zh-CN" altLang="en-US" dirty="0" smtClean="0"/>
              <a:t>；</a:t>
            </a:r>
            <a:endParaRPr lang="zh-CN" altLang="en-US" dirty="0" smtClean="0">
              <a:solidFill>
                <a:srgbClr val="006600"/>
              </a:solidFill>
            </a:endParaRPr>
          </a:p>
          <a:p>
            <a:pPr eaLnBrk="1" hangingPunct="1">
              <a:lnSpc>
                <a:spcPct val="100000"/>
              </a:lnSpc>
              <a:buFont typeface="Wingdings" pitchFamily="2" charset="2"/>
              <a:buNone/>
            </a:pPr>
            <a:r>
              <a:rPr lang="zh-CN" altLang="en-US" dirty="0" smtClean="0">
                <a:solidFill>
                  <a:srgbClr val="0000FF"/>
                </a:solidFill>
              </a:rPr>
              <a:t>	</a:t>
            </a:r>
            <a:r>
              <a:rPr lang="en-US" altLang="zh-CN" dirty="0" smtClean="0">
                <a:solidFill>
                  <a:srgbClr val="0000FF"/>
                </a:solidFill>
              </a:rPr>
              <a:t>while( R-&gt;</a:t>
            </a:r>
            <a:r>
              <a:rPr lang="en-US" altLang="zh-CN" dirty="0" err="1" smtClean="0">
                <a:solidFill>
                  <a:srgbClr val="0000FF"/>
                </a:solidFill>
              </a:rPr>
              <a:t>tnode</a:t>
            </a:r>
            <a:r>
              <a:rPr lang="en-US" altLang="zh-CN" dirty="0" smtClean="0">
                <a:solidFill>
                  <a:srgbClr val="0000FF"/>
                </a:solidFill>
              </a:rPr>
              <a:t>-&gt;</a:t>
            </a:r>
            <a:r>
              <a:rPr lang="en-US" altLang="zh-CN" dirty="0" err="1" smtClean="0">
                <a:solidFill>
                  <a:srgbClr val="0000FF"/>
                </a:solidFill>
              </a:rPr>
              <a:t>rc</a:t>
            </a:r>
            <a:r>
              <a:rPr lang="en-US" altLang="zh-CN" dirty="0" smtClean="0">
                <a:solidFill>
                  <a:srgbClr val="0000FF"/>
                </a:solidFill>
              </a:rPr>
              <a:t>=p )</a:t>
            </a:r>
          </a:p>
          <a:p>
            <a:pPr eaLnBrk="1" hangingPunct="1">
              <a:lnSpc>
                <a:spcPct val="100000"/>
              </a:lnSpc>
              <a:buFont typeface="Wingdings" pitchFamily="2" charset="2"/>
              <a:buNone/>
            </a:pPr>
            <a:r>
              <a:rPr lang="en-US" altLang="zh-CN" dirty="0" smtClean="0">
                <a:solidFill>
                  <a:srgbClr val="0000FF"/>
                </a:solidFill>
              </a:rPr>
              <a:t>	{ Pop(R, p)</a:t>
            </a:r>
            <a:r>
              <a:rPr lang="zh-CN" altLang="en-US" dirty="0" smtClean="0">
                <a:solidFill>
                  <a:srgbClr val="0000FF"/>
                </a:solidFill>
              </a:rPr>
              <a:t>；</a:t>
            </a:r>
            <a:r>
              <a:rPr lang="en-US" altLang="zh-CN" dirty="0" smtClean="0">
                <a:solidFill>
                  <a:srgbClr val="0000FF"/>
                </a:solidFill>
              </a:rPr>
              <a:t>Visit(p); }</a:t>
            </a:r>
            <a:r>
              <a:rPr lang="en-US" altLang="zh-CN" dirty="0" smtClean="0">
                <a:solidFill>
                  <a:srgbClr val="C00000"/>
                </a:solidFill>
              </a:rPr>
              <a:t>}</a:t>
            </a:r>
            <a:endParaRPr lang="zh-CN" altLang="en-US" dirty="0" smtClean="0">
              <a:solidFill>
                <a:srgbClr val="C00000"/>
              </a:solidFill>
            </a:endParaRPr>
          </a:p>
          <a:p>
            <a:pPr eaLnBrk="1" hangingPunct="1">
              <a:lnSpc>
                <a:spcPct val="100000"/>
              </a:lnSpc>
              <a:buFont typeface="Wingdings" pitchFamily="2" charset="2"/>
              <a:buNone/>
            </a:pPr>
            <a:r>
              <a:rPr lang="zh-CN" altLang="en-US" dirty="0" smtClean="0"/>
              <a:t>	</a:t>
            </a:r>
            <a:r>
              <a:rPr lang="en-US" altLang="zh-CN" dirty="0" smtClean="0"/>
              <a:t>Pop(L</a:t>
            </a:r>
            <a:r>
              <a:rPr lang="zh-CN" altLang="en-US" dirty="0" smtClean="0"/>
              <a:t>，</a:t>
            </a:r>
            <a:r>
              <a:rPr lang="en-US" altLang="zh-CN" dirty="0" smtClean="0"/>
              <a:t>p)</a:t>
            </a:r>
            <a:r>
              <a:rPr lang="zh-CN" altLang="en-US" dirty="0" smtClean="0"/>
              <a:t>；</a:t>
            </a:r>
            <a:endParaRPr lang="zh-CN" altLang="en-US" dirty="0" smtClean="0">
              <a:solidFill>
                <a:srgbClr val="CC0000"/>
              </a:solidFill>
            </a:endParaRPr>
          </a:p>
        </p:txBody>
      </p:sp>
      <p:sp>
        <p:nvSpPr>
          <p:cNvPr id="79876" name="灯片编号占位符 65"/>
          <p:cNvSpPr>
            <a:spLocks noGrp="1"/>
          </p:cNvSpPr>
          <p:nvPr>
            <p:ph type="sldNum" sz="quarter" idx="10"/>
          </p:nvPr>
        </p:nvSpPr>
        <p:spPr>
          <a:noFill/>
        </p:spPr>
        <p:txBody>
          <a:bodyPr/>
          <a:lstStyle/>
          <a:p>
            <a:fld id="{2FD81CFD-25EC-4EFA-AEF7-8F65194FA470}" type="slidenum">
              <a:rPr lang="zh-CN" altLang="en-US" smtClean="0"/>
              <a:pPr/>
              <a:t>83</a:t>
            </a:fld>
            <a:endParaRPr lang="en-US" altLang="zh-CN" smtClean="0"/>
          </a:p>
        </p:txBody>
      </p:sp>
      <p:sp>
        <p:nvSpPr>
          <p:cNvPr id="79877" name="Rectangle 129"/>
          <p:cNvSpPr>
            <a:spLocks noChangeArrowheads="1"/>
          </p:cNvSpPr>
          <p:nvPr/>
        </p:nvSpPr>
        <p:spPr bwMode="auto">
          <a:xfrm>
            <a:off x="1117600" y="2420938"/>
            <a:ext cx="574675" cy="3600450"/>
          </a:xfrm>
          <a:prstGeom prst="rect">
            <a:avLst/>
          </a:prstGeom>
          <a:noFill/>
          <a:ln w="28575">
            <a:solidFill>
              <a:srgbClr val="008000"/>
            </a:solidFill>
            <a:miter lim="800000"/>
            <a:headEnd/>
            <a:tailEnd/>
          </a:ln>
        </p:spPr>
        <p:txBody>
          <a:bodyPr wrap="none" anchor="ctr"/>
          <a:lstStyle/>
          <a:p>
            <a:pPr algn="ctr"/>
            <a:endParaRPr kumimoji="1" lang="zh-CN" altLang="en-US" sz="2400" b="1">
              <a:latin typeface="Times New Roman" pitchFamily="18" charset="0"/>
            </a:endParaRPr>
          </a:p>
        </p:txBody>
      </p:sp>
      <p:grpSp>
        <p:nvGrpSpPr>
          <p:cNvPr id="79878" name="Group 188"/>
          <p:cNvGrpSpPr>
            <a:grpSpLocks/>
          </p:cNvGrpSpPr>
          <p:nvPr/>
        </p:nvGrpSpPr>
        <p:grpSpPr bwMode="auto">
          <a:xfrm>
            <a:off x="1835150" y="3484563"/>
            <a:ext cx="4391025" cy="2619375"/>
            <a:chOff x="1020" y="1825"/>
            <a:chExt cx="2766" cy="1650"/>
          </a:xfrm>
        </p:grpSpPr>
        <p:sp>
          <p:nvSpPr>
            <p:cNvPr id="79920" name="Line 189"/>
            <p:cNvSpPr>
              <a:spLocks noChangeShapeType="1"/>
            </p:cNvSpPr>
            <p:nvPr/>
          </p:nvSpPr>
          <p:spPr bwMode="auto">
            <a:xfrm flipV="1">
              <a:off x="1246" y="2460"/>
              <a:ext cx="272" cy="318"/>
            </a:xfrm>
            <a:prstGeom prst="line">
              <a:avLst/>
            </a:prstGeom>
            <a:noFill/>
            <a:ln w="6350" cap="rnd">
              <a:solidFill>
                <a:srgbClr val="008000"/>
              </a:solidFill>
              <a:prstDash val="sysDot"/>
              <a:round/>
              <a:headEnd/>
              <a:tailEnd/>
            </a:ln>
          </p:spPr>
          <p:txBody>
            <a:bodyPr/>
            <a:lstStyle/>
            <a:p>
              <a:endParaRPr lang="zh-CN" altLang="en-US"/>
            </a:p>
          </p:txBody>
        </p:sp>
        <p:sp>
          <p:nvSpPr>
            <p:cNvPr id="79921" name="Line 190"/>
            <p:cNvSpPr>
              <a:spLocks noChangeShapeType="1"/>
            </p:cNvSpPr>
            <p:nvPr/>
          </p:nvSpPr>
          <p:spPr bwMode="auto">
            <a:xfrm flipV="1">
              <a:off x="1745" y="2007"/>
              <a:ext cx="499" cy="293"/>
            </a:xfrm>
            <a:prstGeom prst="line">
              <a:avLst/>
            </a:prstGeom>
            <a:noFill/>
            <a:ln w="6350" cap="rnd">
              <a:solidFill>
                <a:srgbClr val="008000"/>
              </a:solidFill>
              <a:prstDash val="sysDot"/>
              <a:round/>
              <a:headEnd/>
              <a:tailEnd/>
            </a:ln>
          </p:spPr>
          <p:txBody>
            <a:bodyPr/>
            <a:lstStyle/>
            <a:p>
              <a:endParaRPr lang="zh-CN" altLang="en-US"/>
            </a:p>
          </p:txBody>
        </p:sp>
        <p:sp>
          <p:nvSpPr>
            <p:cNvPr id="79922" name="Line 191"/>
            <p:cNvSpPr>
              <a:spLocks noChangeShapeType="1"/>
            </p:cNvSpPr>
            <p:nvPr/>
          </p:nvSpPr>
          <p:spPr bwMode="auto">
            <a:xfrm flipH="1" flipV="1">
              <a:off x="2507" y="2027"/>
              <a:ext cx="551" cy="269"/>
            </a:xfrm>
            <a:prstGeom prst="line">
              <a:avLst/>
            </a:prstGeom>
            <a:noFill/>
            <a:ln w="6350" cap="rnd">
              <a:solidFill>
                <a:srgbClr val="008000"/>
              </a:solidFill>
              <a:prstDash val="sysDot"/>
              <a:round/>
              <a:headEnd/>
              <a:tailEnd/>
            </a:ln>
          </p:spPr>
          <p:txBody>
            <a:bodyPr/>
            <a:lstStyle/>
            <a:p>
              <a:endParaRPr lang="zh-CN" altLang="en-US"/>
            </a:p>
          </p:txBody>
        </p:sp>
        <p:sp>
          <p:nvSpPr>
            <p:cNvPr id="79923" name="Line 192"/>
            <p:cNvSpPr>
              <a:spLocks noChangeShapeType="1"/>
            </p:cNvSpPr>
            <p:nvPr/>
          </p:nvSpPr>
          <p:spPr bwMode="auto">
            <a:xfrm flipH="1" flipV="1">
              <a:off x="3253" y="2460"/>
              <a:ext cx="310" cy="279"/>
            </a:xfrm>
            <a:prstGeom prst="line">
              <a:avLst/>
            </a:prstGeom>
            <a:noFill/>
            <a:ln w="6350" cap="rnd">
              <a:solidFill>
                <a:srgbClr val="008000"/>
              </a:solidFill>
              <a:prstDash val="sysDot"/>
              <a:round/>
              <a:headEnd/>
              <a:tailEnd/>
            </a:ln>
          </p:spPr>
          <p:txBody>
            <a:bodyPr/>
            <a:lstStyle/>
            <a:p>
              <a:endParaRPr lang="zh-CN" altLang="en-US"/>
            </a:p>
          </p:txBody>
        </p:sp>
        <p:sp>
          <p:nvSpPr>
            <p:cNvPr id="79924" name="Line 193"/>
            <p:cNvSpPr>
              <a:spLocks noChangeShapeType="1"/>
            </p:cNvSpPr>
            <p:nvPr/>
          </p:nvSpPr>
          <p:spPr bwMode="auto">
            <a:xfrm flipV="1">
              <a:off x="2825" y="2471"/>
              <a:ext cx="232" cy="276"/>
            </a:xfrm>
            <a:prstGeom prst="line">
              <a:avLst/>
            </a:prstGeom>
            <a:noFill/>
            <a:ln w="6350" cap="rnd">
              <a:solidFill>
                <a:srgbClr val="008000"/>
              </a:solidFill>
              <a:prstDash val="sysDot"/>
              <a:round/>
              <a:headEnd/>
              <a:tailEnd/>
            </a:ln>
          </p:spPr>
          <p:txBody>
            <a:bodyPr anchor="ctr" anchorCtr="1"/>
            <a:lstStyle/>
            <a:p>
              <a:endParaRPr lang="zh-CN" altLang="en-US"/>
            </a:p>
          </p:txBody>
        </p:sp>
        <p:sp>
          <p:nvSpPr>
            <p:cNvPr id="79925" name="Line 194"/>
            <p:cNvSpPr>
              <a:spLocks noChangeShapeType="1"/>
            </p:cNvSpPr>
            <p:nvPr/>
          </p:nvSpPr>
          <p:spPr bwMode="auto">
            <a:xfrm flipH="1" flipV="1">
              <a:off x="1745" y="2460"/>
              <a:ext cx="136" cy="272"/>
            </a:xfrm>
            <a:prstGeom prst="line">
              <a:avLst/>
            </a:prstGeom>
            <a:noFill/>
            <a:ln w="6350" cap="rnd">
              <a:solidFill>
                <a:srgbClr val="008000"/>
              </a:solidFill>
              <a:prstDash val="sysDot"/>
              <a:round/>
              <a:headEnd/>
              <a:tailEnd/>
            </a:ln>
          </p:spPr>
          <p:txBody>
            <a:bodyPr/>
            <a:lstStyle/>
            <a:p>
              <a:endParaRPr lang="zh-CN" altLang="en-US"/>
            </a:p>
          </p:txBody>
        </p:sp>
        <p:sp>
          <p:nvSpPr>
            <p:cNvPr id="79926" name="Line 195"/>
            <p:cNvSpPr>
              <a:spLocks noChangeShapeType="1"/>
            </p:cNvSpPr>
            <p:nvPr/>
          </p:nvSpPr>
          <p:spPr bwMode="auto">
            <a:xfrm flipV="1">
              <a:off x="2439" y="2963"/>
              <a:ext cx="213" cy="264"/>
            </a:xfrm>
            <a:prstGeom prst="line">
              <a:avLst/>
            </a:prstGeom>
            <a:noFill/>
            <a:ln w="6350" cap="rnd">
              <a:solidFill>
                <a:srgbClr val="008000"/>
              </a:solidFill>
              <a:prstDash val="sysDot"/>
              <a:round/>
              <a:headEnd/>
              <a:tailEnd/>
            </a:ln>
          </p:spPr>
          <p:txBody>
            <a:bodyPr/>
            <a:lstStyle/>
            <a:p>
              <a:endParaRPr lang="zh-CN" altLang="en-US"/>
            </a:p>
          </p:txBody>
        </p:sp>
        <p:sp>
          <p:nvSpPr>
            <p:cNvPr id="79927" name="Line 196"/>
            <p:cNvSpPr>
              <a:spLocks noChangeShapeType="1"/>
            </p:cNvSpPr>
            <p:nvPr/>
          </p:nvSpPr>
          <p:spPr bwMode="auto">
            <a:xfrm flipH="1" flipV="1">
              <a:off x="2825" y="2946"/>
              <a:ext cx="258" cy="292"/>
            </a:xfrm>
            <a:prstGeom prst="line">
              <a:avLst/>
            </a:prstGeom>
            <a:noFill/>
            <a:ln w="6350" cap="rnd">
              <a:solidFill>
                <a:srgbClr val="008000"/>
              </a:solidFill>
              <a:prstDash val="sysDot"/>
              <a:round/>
              <a:headEnd/>
              <a:tailEnd/>
            </a:ln>
          </p:spPr>
          <p:txBody>
            <a:bodyPr/>
            <a:lstStyle/>
            <a:p>
              <a:endParaRPr lang="zh-CN" altLang="en-US"/>
            </a:p>
          </p:txBody>
        </p:sp>
        <p:sp>
          <p:nvSpPr>
            <p:cNvPr id="79928" name="Oval 197"/>
            <p:cNvSpPr>
              <a:spLocks noChangeArrowheads="1"/>
            </p:cNvSpPr>
            <p:nvPr/>
          </p:nvSpPr>
          <p:spPr bwMode="auto">
            <a:xfrm>
              <a:off x="2244" y="1825"/>
              <a:ext cx="271" cy="271"/>
            </a:xfrm>
            <a:prstGeom prst="ellipse">
              <a:avLst/>
            </a:prstGeom>
            <a:noFill/>
            <a:ln w="6350" cap="rnd">
              <a:solidFill>
                <a:srgbClr val="008000"/>
              </a:solidFill>
              <a:prstDash val="sysDot"/>
              <a:round/>
              <a:headEnd/>
              <a:tailEnd/>
            </a:ln>
          </p:spPr>
          <p:txBody>
            <a:bodyPr lIns="0" tIns="0" rIns="0" bIns="0" anchor="ctr" anchorCtr="1"/>
            <a:lstStyle/>
            <a:p>
              <a:pPr algn="ctr">
                <a:lnSpc>
                  <a:spcPct val="85000"/>
                </a:lnSpc>
              </a:pPr>
              <a:r>
                <a:rPr kumimoji="1" lang="en-US" altLang="zh-CN" sz="2800">
                  <a:solidFill>
                    <a:srgbClr val="006600"/>
                  </a:solidFill>
                  <a:latin typeface="黑体" pitchFamily="49" charset="-122"/>
                  <a:ea typeface="黑体" pitchFamily="49" charset="-122"/>
                </a:rPr>
                <a:t>+</a:t>
              </a:r>
            </a:p>
          </p:txBody>
        </p:sp>
        <p:sp>
          <p:nvSpPr>
            <p:cNvPr id="79929" name="Oval 198"/>
            <p:cNvSpPr>
              <a:spLocks noChangeArrowheads="1"/>
            </p:cNvSpPr>
            <p:nvPr/>
          </p:nvSpPr>
          <p:spPr bwMode="auto">
            <a:xfrm>
              <a:off x="1501" y="2239"/>
              <a:ext cx="272" cy="270"/>
            </a:xfrm>
            <a:prstGeom prst="ellipse">
              <a:avLst/>
            </a:prstGeom>
            <a:noFill/>
            <a:ln w="6350" cap="rnd">
              <a:solidFill>
                <a:srgbClr val="008000"/>
              </a:solidFill>
              <a:prstDash val="sysDot"/>
              <a:round/>
              <a:headEnd/>
              <a:tailEnd/>
            </a:ln>
          </p:spPr>
          <p:txBody>
            <a:bodyPr lIns="0" tIns="0" rIns="0" bIns="0" anchor="ctr" anchorCtr="1"/>
            <a:lstStyle/>
            <a:p>
              <a:pPr algn="ctr">
                <a:lnSpc>
                  <a:spcPct val="90000"/>
                </a:lnSpc>
              </a:pPr>
              <a:r>
                <a:rPr kumimoji="1" lang="zh-CN" altLang="en-US" sz="2400">
                  <a:solidFill>
                    <a:srgbClr val="006600"/>
                  </a:solidFill>
                  <a:latin typeface="Times New Roman" pitchFamily="18" charset="0"/>
                </a:rPr>
                <a:t>＊</a:t>
              </a:r>
            </a:p>
          </p:txBody>
        </p:sp>
        <p:sp>
          <p:nvSpPr>
            <p:cNvPr id="79930" name="Oval 199"/>
            <p:cNvSpPr>
              <a:spLocks noChangeArrowheads="1"/>
            </p:cNvSpPr>
            <p:nvPr/>
          </p:nvSpPr>
          <p:spPr bwMode="auto">
            <a:xfrm>
              <a:off x="3024" y="2239"/>
              <a:ext cx="272" cy="270"/>
            </a:xfrm>
            <a:prstGeom prst="ellipse">
              <a:avLst/>
            </a:prstGeom>
            <a:noFill/>
            <a:ln w="6350" cap="rnd">
              <a:solidFill>
                <a:srgbClr val="008000"/>
              </a:solidFill>
              <a:prstDash val="sysDot"/>
              <a:round/>
              <a:headEnd/>
              <a:tailEnd/>
            </a:ln>
          </p:spPr>
          <p:txBody>
            <a:bodyPr lIns="0" tIns="0" rIns="0" bIns="0" anchor="ctr" anchorCtr="1"/>
            <a:lstStyle/>
            <a:p>
              <a:pPr algn="ctr">
                <a:lnSpc>
                  <a:spcPct val="80000"/>
                </a:lnSpc>
              </a:pPr>
              <a:r>
                <a:rPr kumimoji="1" lang="en-US" altLang="zh-CN" sz="2000">
                  <a:solidFill>
                    <a:srgbClr val="006600"/>
                  </a:solidFill>
                  <a:latin typeface="宋体" pitchFamily="2" charset="-122"/>
                </a:rPr>
                <a:t>/</a:t>
              </a:r>
            </a:p>
          </p:txBody>
        </p:sp>
        <p:sp>
          <p:nvSpPr>
            <p:cNvPr id="79931" name="Oval 200"/>
            <p:cNvSpPr>
              <a:spLocks noChangeArrowheads="1"/>
            </p:cNvSpPr>
            <p:nvPr/>
          </p:nvSpPr>
          <p:spPr bwMode="auto">
            <a:xfrm>
              <a:off x="1020" y="2735"/>
              <a:ext cx="273" cy="270"/>
            </a:xfrm>
            <a:prstGeom prst="ellipse">
              <a:avLst/>
            </a:prstGeom>
            <a:noFill/>
            <a:ln w="6350" cap="rnd">
              <a:solidFill>
                <a:srgbClr val="008000"/>
              </a:solidFill>
              <a:prstDash val="sysDot"/>
              <a:round/>
              <a:headEnd/>
              <a:tailEnd/>
            </a:ln>
          </p:spPr>
          <p:txBody>
            <a:bodyPr lIns="36000" tIns="0" rIns="0" bIns="0" anchor="ctr" anchorCtr="1"/>
            <a:lstStyle/>
            <a:p>
              <a:pPr algn="ctr">
                <a:lnSpc>
                  <a:spcPct val="85000"/>
                </a:lnSpc>
              </a:pPr>
              <a:r>
                <a:rPr kumimoji="1" lang="en-US" altLang="zh-CN" sz="2400">
                  <a:solidFill>
                    <a:srgbClr val="006600"/>
                  </a:solidFill>
                  <a:latin typeface="Times New Roman" pitchFamily="18" charset="0"/>
                </a:rPr>
                <a:t>a</a:t>
              </a:r>
            </a:p>
          </p:txBody>
        </p:sp>
        <p:sp>
          <p:nvSpPr>
            <p:cNvPr id="79932" name="Oval 201"/>
            <p:cNvSpPr>
              <a:spLocks noChangeArrowheads="1"/>
            </p:cNvSpPr>
            <p:nvPr/>
          </p:nvSpPr>
          <p:spPr bwMode="auto">
            <a:xfrm>
              <a:off x="1792" y="2735"/>
              <a:ext cx="271" cy="270"/>
            </a:xfrm>
            <a:prstGeom prst="ellipse">
              <a:avLst/>
            </a:prstGeom>
            <a:noFill/>
            <a:ln w="6350" cap="rnd">
              <a:solidFill>
                <a:srgbClr val="008000"/>
              </a:solidFill>
              <a:prstDash val="sysDot"/>
              <a:round/>
              <a:headEnd/>
              <a:tailEnd/>
            </a:ln>
          </p:spPr>
          <p:txBody>
            <a:bodyPr lIns="36000" tIns="0" rIns="0" bIns="0" anchor="ctr" anchorCtr="1"/>
            <a:lstStyle/>
            <a:p>
              <a:pPr algn="ctr">
                <a:lnSpc>
                  <a:spcPct val="85000"/>
                </a:lnSpc>
              </a:pPr>
              <a:r>
                <a:rPr kumimoji="1" lang="en-US" altLang="zh-CN" sz="2400">
                  <a:solidFill>
                    <a:srgbClr val="006600"/>
                  </a:solidFill>
                  <a:latin typeface="Times New Roman" pitchFamily="18" charset="0"/>
                </a:rPr>
                <a:t>b</a:t>
              </a:r>
            </a:p>
          </p:txBody>
        </p:sp>
        <p:sp>
          <p:nvSpPr>
            <p:cNvPr id="79933" name="Oval 202"/>
            <p:cNvSpPr>
              <a:spLocks noChangeArrowheads="1"/>
            </p:cNvSpPr>
            <p:nvPr/>
          </p:nvSpPr>
          <p:spPr bwMode="auto">
            <a:xfrm>
              <a:off x="2589" y="2721"/>
              <a:ext cx="272" cy="270"/>
            </a:xfrm>
            <a:prstGeom prst="ellipse">
              <a:avLst/>
            </a:prstGeom>
            <a:noFill/>
            <a:ln w="6350" cap="rnd">
              <a:solidFill>
                <a:srgbClr val="008000"/>
              </a:solidFill>
              <a:prstDash val="sysDot"/>
              <a:round/>
              <a:headEnd/>
              <a:tailEnd/>
            </a:ln>
          </p:spPr>
          <p:txBody>
            <a:bodyPr lIns="36000" tIns="0" rIns="0" bIns="0" anchor="ctr" anchorCtr="1"/>
            <a:lstStyle/>
            <a:p>
              <a:pPr algn="ctr">
                <a:lnSpc>
                  <a:spcPct val="95000"/>
                </a:lnSpc>
              </a:pPr>
              <a:r>
                <a:rPr kumimoji="1" lang="en-US" altLang="zh-CN" sz="2800">
                  <a:solidFill>
                    <a:srgbClr val="006600"/>
                  </a:solidFill>
                  <a:latin typeface="黑体" pitchFamily="49" charset="-122"/>
                  <a:ea typeface="黑体" pitchFamily="49" charset="-122"/>
                </a:rPr>
                <a:t>-</a:t>
              </a:r>
            </a:p>
          </p:txBody>
        </p:sp>
        <p:sp>
          <p:nvSpPr>
            <p:cNvPr id="79934" name="Oval 203"/>
            <p:cNvSpPr>
              <a:spLocks noChangeArrowheads="1"/>
            </p:cNvSpPr>
            <p:nvPr/>
          </p:nvSpPr>
          <p:spPr bwMode="auto">
            <a:xfrm>
              <a:off x="3513" y="2721"/>
              <a:ext cx="273" cy="270"/>
            </a:xfrm>
            <a:prstGeom prst="ellipse">
              <a:avLst/>
            </a:prstGeom>
            <a:noFill/>
            <a:ln w="6350" cap="rnd">
              <a:solidFill>
                <a:srgbClr val="008000"/>
              </a:solidFill>
              <a:prstDash val="sysDot"/>
              <a:round/>
              <a:headEnd/>
              <a:tailEnd/>
            </a:ln>
          </p:spPr>
          <p:txBody>
            <a:bodyPr lIns="36000" tIns="0" rIns="0" bIns="0" anchor="ctr" anchorCtr="1"/>
            <a:lstStyle/>
            <a:p>
              <a:pPr algn="ctr">
                <a:lnSpc>
                  <a:spcPct val="85000"/>
                </a:lnSpc>
              </a:pPr>
              <a:r>
                <a:rPr kumimoji="1" lang="en-US" altLang="zh-CN" sz="2400">
                  <a:solidFill>
                    <a:srgbClr val="006600"/>
                  </a:solidFill>
                  <a:latin typeface="Times New Roman" pitchFamily="18" charset="0"/>
                </a:rPr>
                <a:t>e</a:t>
              </a:r>
            </a:p>
          </p:txBody>
        </p:sp>
        <p:sp>
          <p:nvSpPr>
            <p:cNvPr id="79935" name="Oval 204"/>
            <p:cNvSpPr>
              <a:spLocks noChangeArrowheads="1"/>
            </p:cNvSpPr>
            <p:nvPr/>
          </p:nvSpPr>
          <p:spPr bwMode="auto">
            <a:xfrm>
              <a:off x="3024" y="3204"/>
              <a:ext cx="272" cy="271"/>
            </a:xfrm>
            <a:prstGeom prst="ellipse">
              <a:avLst/>
            </a:prstGeom>
            <a:noFill/>
            <a:ln w="6350" cap="rnd">
              <a:solidFill>
                <a:srgbClr val="008000"/>
              </a:solidFill>
              <a:prstDash val="sysDot"/>
              <a:round/>
              <a:headEnd/>
              <a:tailEnd/>
            </a:ln>
          </p:spPr>
          <p:txBody>
            <a:bodyPr lIns="36000" tIns="0" rIns="0" bIns="0" anchor="ctr" anchorCtr="1"/>
            <a:lstStyle/>
            <a:p>
              <a:pPr algn="ctr">
                <a:lnSpc>
                  <a:spcPct val="85000"/>
                </a:lnSpc>
              </a:pPr>
              <a:r>
                <a:rPr kumimoji="1" lang="en-US" altLang="zh-CN" sz="2400">
                  <a:solidFill>
                    <a:srgbClr val="006600"/>
                  </a:solidFill>
                  <a:latin typeface="Times New Roman" pitchFamily="18" charset="0"/>
                </a:rPr>
                <a:t>d</a:t>
              </a:r>
            </a:p>
          </p:txBody>
        </p:sp>
        <p:sp>
          <p:nvSpPr>
            <p:cNvPr id="79936" name="Oval 205"/>
            <p:cNvSpPr>
              <a:spLocks noChangeArrowheads="1"/>
            </p:cNvSpPr>
            <p:nvPr/>
          </p:nvSpPr>
          <p:spPr bwMode="auto">
            <a:xfrm>
              <a:off x="2208" y="3204"/>
              <a:ext cx="273" cy="271"/>
            </a:xfrm>
            <a:prstGeom prst="ellipse">
              <a:avLst/>
            </a:prstGeom>
            <a:noFill/>
            <a:ln w="6350" cap="rnd">
              <a:solidFill>
                <a:srgbClr val="008000"/>
              </a:solidFill>
              <a:prstDash val="sysDot"/>
              <a:round/>
              <a:headEnd/>
              <a:tailEnd/>
            </a:ln>
          </p:spPr>
          <p:txBody>
            <a:bodyPr lIns="36000" tIns="0" rIns="0" bIns="0" anchor="ctr" anchorCtr="1"/>
            <a:lstStyle/>
            <a:p>
              <a:pPr algn="ctr">
                <a:lnSpc>
                  <a:spcPct val="85000"/>
                </a:lnSpc>
              </a:pPr>
              <a:r>
                <a:rPr kumimoji="1" lang="en-US" altLang="zh-CN" sz="2400">
                  <a:solidFill>
                    <a:srgbClr val="006600"/>
                  </a:solidFill>
                  <a:latin typeface="Times New Roman" pitchFamily="18" charset="0"/>
                </a:rPr>
                <a:t>c</a:t>
              </a:r>
            </a:p>
          </p:txBody>
        </p:sp>
      </p:grpSp>
      <p:grpSp>
        <p:nvGrpSpPr>
          <p:cNvPr id="79879" name="Group 206"/>
          <p:cNvGrpSpPr>
            <a:grpSpLocks/>
          </p:cNvGrpSpPr>
          <p:nvPr/>
        </p:nvGrpSpPr>
        <p:grpSpPr bwMode="auto">
          <a:xfrm>
            <a:off x="6443663" y="3524250"/>
            <a:ext cx="647700" cy="2303463"/>
            <a:chOff x="4332" y="1888"/>
            <a:chExt cx="362" cy="1451"/>
          </a:xfrm>
        </p:grpSpPr>
        <p:sp>
          <p:nvSpPr>
            <p:cNvPr id="79918" name="Rectangle 207"/>
            <p:cNvSpPr>
              <a:spLocks noChangeArrowheads="1"/>
            </p:cNvSpPr>
            <p:nvPr/>
          </p:nvSpPr>
          <p:spPr bwMode="auto">
            <a:xfrm>
              <a:off x="4332" y="1888"/>
              <a:ext cx="362" cy="1451"/>
            </a:xfrm>
            <a:prstGeom prst="rect">
              <a:avLst/>
            </a:prstGeom>
            <a:solidFill>
              <a:srgbClr val="CCFFFF"/>
            </a:solidFill>
            <a:ln w="6350">
              <a:solidFill>
                <a:srgbClr val="008000"/>
              </a:solidFill>
              <a:miter lim="800000"/>
              <a:headEnd/>
              <a:tailEnd/>
            </a:ln>
          </p:spPr>
          <p:txBody>
            <a:bodyPr wrap="none" lIns="0" tIns="0" rIns="0" bIns="54000" anchor="b"/>
            <a:lstStyle/>
            <a:p>
              <a:pPr algn="ctr"/>
              <a:r>
                <a:rPr kumimoji="1" lang="zh-CN" altLang="en-US" sz="2400" b="1" dirty="0">
                  <a:latin typeface="楷体" pitchFamily="49" charset="-122"/>
                  <a:ea typeface="楷体" pitchFamily="49" charset="-122"/>
                </a:rPr>
                <a:t>栈</a:t>
              </a:r>
              <a:r>
                <a:rPr kumimoji="1" lang="en-US" altLang="zh-CN" sz="2400" b="1" dirty="0">
                  <a:latin typeface="Times New Roman" pitchFamily="18" charset="0"/>
                </a:rPr>
                <a:t>L</a:t>
              </a:r>
            </a:p>
          </p:txBody>
        </p:sp>
        <p:sp>
          <p:nvSpPr>
            <p:cNvPr id="79919" name="Line 208"/>
            <p:cNvSpPr>
              <a:spLocks noChangeShapeType="1"/>
            </p:cNvSpPr>
            <p:nvPr/>
          </p:nvSpPr>
          <p:spPr bwMode="auto">
            <a:xfrm>
              <a:off x="4332" y="3067"/>
              <a:ext cx="362" cy="0"/>
            </a:xfrm>
            <a:prstGeom prst="line">
              <a:avLst/>
            </a:prstGeom>
            <a:noFill/>
            <a:ln w="6350">
              <a:solidFill>
                <a:srgbClr val="008000"/>
              </a:solidFill>
              <a:round/>
              <a:headEnd/>
              <a:tailEnd/>
            </a:ln>
          </p:spPr>
          <p:txBody>
            <a:bodyPr/>
            <a:lstStyle/>
            <a:p>
              <a:endParaRPr lang="zh-CN" altLang="en-US"/>
            </a:p>
          </p:txBody>
        </p:sp>
      </p:grpSp>
      <p:sp>
        <p:nvSpPr>
          <p:cNvPr id="79880" name="Line 209"/>
          <p:cNvSpPr>
            <a:spLocks noChangeShapeType="1"/>
          </p:cNvSpPr>
          <p:nvPr/>
        </p:nvSpPr>
        <p:spPr bwMode="auto">
          <a:xfrm flipV="1">
            <a:off x="2193925" y="4492625"/>
            <a:ext cx="431800" cy="504825"/>
          </a:xfrm>
          <a:prstGeom prst="line">
            <a:avLst/>
          </a:prstGeom>
          <a:noFill/>
          <a:ln w="9525">
            <a:solidFill>
              <a:srgbClr val="000000"/>
            </a:solidFill>
            <a:round/>
            <a:headEnd/>
            <a:tailEnd/>
          </a:ln>
        </p:spPr>
        <p:txBody>
          <a:bodyPr/>
          <a:lstStyle/>
          <a:p>
            <a:endParaRPr lang="zh-CN" altLang="en-US"/>
          </a:p>
        </p:txBody>
      </p:sp>
      <p:sp>
        <p:nvSpPr>
          <p:cNvPr id="79881" name="Line 210"/>
          <p:cNvSpPr>
            <a:spLocks noChangeShapeType="1"/>
          </p:cNvSpPr>
          <p:nvPr/>
        </p:nvSpPr>
        <p:spPr bwMode="auto">
          <a:xfrm flipV="1">
            <a:off x="2986088" y="3773488"/>
            <a:ext cx="792162" cy="465137"/>
          </a:xfrm>
          <a:prstGeom prst="line">
            <a:avLst/>
          </a:prstGeom>
          <a:noFill/>
          <a:ln w="9525">
            <a:solidFill>
              <a:srgbClr val="000000"/>
            </a:solidFill>
            <a:round/>
            <a:headEnd/>
            <a:tailEnd/>
          </a:ln>
        </p:spPr>
        <p:txBody>
          <a:bodyPr/>
          <a:lstStyle/>
          <a:p>
            <a:endParaRPr lang="zh-CN" altLang="en-US"/>
          </a:p>
        </p:txBody>
      </p:sp>
      <p:sp>
        <p:nvSpPr>
          <p:cNvPr id="79882" name="Line 211"/>
          <p:cNvSpPr>
            <a:spLocks noChangeShapeType="1"/>
          </p:cNvSpPr>
          <p:nvPr/>
        </p:nvSpPr>
        <p:spPr bwMode="auto">
          <a:xfrm flipH="1" flipV="1">
            <a:off x="4195763" y="3800475"/>
            <a:ext cx="874712" cy="427038"/>
          </a:xfrm>
          <a:prstGeom prst="line">
            <a:avLst/>
          </a:prstGeom>
          <a:noFill/>
          <a:ln w="9525">
            <a:solidFill>
              <a:srgbClr val="000000"/>
            </a:solidFill>
            <a:round/>
            <a:headEnd/>
            <a:tailEnd/>
          </a:ln>
        </p:spPr>
        <p:txBody>
          <a:bodyPr/>
          <a:lstStyle/>
          <a:p>
            <a:endParaRPr lang="zh-CN" altLang="en-US"/>
          </a:p>
        </p:txBody>
      </p:sp>
      <p:sp>
        <p:nvSpPr>
          <p:cNvPr id="79883" name="Line 212"/>
          <p:cNvSpPr>
            <a:spLocks noChangeShapeType="1"/>
          </p:cNvSpPr>
          <p:nvPr/>
        </p:nvSpPr>
        <p:spPr bwMode="auto">
          <a:xfrm flipH="1" flipV="1">
            <a:off x="5380038" y="4492625"/>
            <a:ext cx="492125" cy="442913"/>
          </a:xfrm>
          <a:prstGeom prst="line">
            <a:avLst/>
          </a:prstGeom>
          <a:noFill/>
          <a:ln w="9525">
            <a:solidFill>
              <a:srgbClr val="000000"/>
            </a:solidFill>
            <a:round/>
            <a:headEnd/>
            <a:tailEnd/>
          </a:ln>
        </p:spPr>
        <p:txBody>
          <a:bodyPr/>
          <a:lstStyle/>
          <a:p>
            <a:endParaRPr lang="zh-CN" altLang="en-US"/>
          </a:p>
        </p:txBody>
      </p:sp>
      <p:sp>
        <p:nvSpPr>
          <p:cNvPr id="79884" name="Line 213"/>
          <p:cNvSpPr>
            <a:spLocks noChangeShapeType="1"/>
          </p:cNvSpPr>
          <p:nvPr/>
        </p:nvSpPr>
        <p:spPr bwMode="auto">
          <a:xfrm flipV="1">
            <a:off x="4700588" y="4510088"/>
            <a:ext cx="368300" cy="438150"/>
          </a:xfrm>
          <a:prstGeom prst="line">
            <a:avLst/>
          </a:prstGeom>
          <a:noFill/>
          <a:ln w="9525">
            <a:solidFill>
              <a:srgbClr val="000000"/>
            </a:solidFill>
            <a:round/>
            <a:headEnd/>
            <a:tailEnd/>
          </a:ln>
        </p:spPr>
        <p:txBody>
          <a:bodyPr anchor="ctr" anchorCtr="1"/>
          <a:lstStyle/>
          <a:p>
            <a:endParaRPr lang="zh-CN" altLang="en-US"/>
          </a:p>
        </p:txBody>
      </p:sp>
      <p:sp>
        <p:nvSpPr>
          <p:cNvPr id="79885" name="Line 214"/>
          <p:cNvSpPr>
            <a:spLocks noChangeShapeType="1"/>
          </p:cNvSpPr>
          <p:nvPr/>
        </p:nvSpPr>
        <p:spPr bwMode="auto">
          <a:xfrm flipH="1" flipV="1">
            <a:off x="2986088" y="4492625"/>
            <a:ext cx="215900" cy="431800"/>
          </a:xfrm>
          <a:prstGeom prst="line">
            <a:avLst/>
          </a:prstGeom>
          <a:noFill/>
          <a:ln w="9525">
            <a:solidFill>
              <a:srgbClr val="000000"/>
            </a:solidFill>
            <a:round/>
            <a:headEnd/>
            <a:tailEnd/>
          </a:ln>
        </p:spPr>
        <p:txBody>
          <a:bodyPr/>
          <a:lstStyle/>
          <a:p>
            <a:endParaRPr lang="zh-CN" altLang="en-US"/>
          </a:p>
        </p:txBody>
      </p:sp>
      <p:sp>
        <p:nvSpPr>
          <p:cNvPr id="79886" name="Line 215"/>
          <p:cNvSpPr>
            <a:spLocks noChangeShapeType="1"/>
          </p:cNvSpPr>
          <p:nvPr/>
        </p:nvSpPr>
        <p:spPr bwMode="auto">
          <a:xfrm flipV="1">
            <a:off x="4087813" y="5291138"/>
            <a:ext cx="338137" cy="419100"/>
          </a:xfrm>
          <a:prstGeom prst="line">
            <a:avLst/>
          </a:prstGeom>
          <a:noFill/>
          <a:ln w="9525">
            <a:solidFill>
              <a:srgbClr val="000000"/>
            </a:solidFill>
            <a:round/>
            <a:headEnd/>
            <a:tailEnd/>
          </a:ln>
        </p:spPr>
        <p:txBody>
          <a:bodyPr/>
          <a:lstStyle/>
          <a:p>
            <a:endParaRPr lang="zh-CN" altLang="en-US"/>
          </a:p>
        </p:txBody>
      </p:sp>
      <p:sp>
        <p:nvSpPr>
          <p:cNvPr id="79887" name="Line 216"/>
          <p:cNvSpPr>
            <a:spLocks noChangeShapeType="1"/>
          </p:cNvSpPr>
          <p:nvPr/>
        </p:nvSpPr>
        <p:spPr bwMode="auto">
          <a:xfrm flipH="1" flipV="1">
            <a:off x="4700588" y="5264150"/>
            <a:ext cx="409575" cy="463550"/>
          </a:xfrm>
          <a:prstGeom prst="line">
            <a:avLst/>
          </a:prstGeom>
          <a:noFill/>
          <a:ln w="9525">
            <a:solidFill>
              <a:srgbClr val="000000"/>
            </a:solidFill>
            <a:round/>
            <a:headEnd/>
            <a:tailEnd/>
          </a:ln>
        </p:spPr>
        <p:txBody>
          <a:bodyPr/>
          <a:lstStyle/>
          <a:p>
            <a:endParaRPr lang="zh-CN" altLang="en-US"/>
          </a:p>
        </p:txBody>
      </p:sp>
      <p:sp>
        <p:nvSpPr>
          <p:cNvPr id="284889" name="Oval 217"/>
          <p:cNvSpPr>
            <a:spLocks noChangeArrowheads="1"/>
          </p:cNvSpPr>
          <p:nvPr/>
        </p:nvSpPr>
        <p:spPr bwMode="auto">
          <a:xfrm>
            <a:off x="3778250" y="3484563"/>
            <a:ext cx="430213" cy="430212"/>
          </a:xfrm>
          <a:prstGeom prst="ellipse">
            <a:avLst/>
          </a:prstGeom>
          <a:noFill/>
          <a:ln w="9525">
            <a:solidFill>
              <a:srgbClr val="000000"/>
            </a:solidFill>
            <a:round/>
            <a:headEnd/>
            <a:tailEnd/>
          </a:ln>
        </p:spPr>
        <p:txBody>
          <a:bodyPr lIns="0" tIns="0" rIns="0" bIns="0" anchor="ctr" anchorCtr="1"/>
          <a:lstStyle/>
          <a:p>
            <a:pPr algn="ctr">
              <a:lnSpc>
                <a:spcPct val="85000"/>
              </a:lnSpc>
            </a:pPr>
            <a:r>
              <a:rPr kumimoji="1" lang="en-US" altLang="zh-CN" sz="2800" b="1">
                <a:latin typeface="黑体" pitchFamily="49" charset="-122"/>
                <a:ea typeface="黑体" pitchFamily="49" charset="-122"/>
              </a:rPr>
              <a:t>+</a:t>
            </a:r>
          </a:p>
        </p:txBody>
      </p:sp>
      <p:sp>
        <p:nvSpPr>
          <p:cNvPr id="284890" name="Oval 218"/>
          <p:cNvSpPr>
            <a:spLocks noChangeArrowheads="1"/>
          </p:cNvSpPr>
          <p:nvPr/>
        </p:nvSpPr>
        <p:spPr bwMode="auto">
          <a:xfrm>
            <a:off x="2598738" y="4141788"/>
            <a:ext cx="431800" cy="428625"/>
          </a:xfrm>
          <a:prstGeom prst="ellipse">
            <a:avLst/>
          </a:prstGeom>
          <a:noFill/>
          <a:ln w="9525">
            <a:solidFill>
              <a:srgbClr val="000000"/>
            </a:solidFill>
            <a:round/>
            <a:headEnd/>
            <a:tailEnd/>
          </a:ln>
        </p:spPr>
        <p:txBody>
          <a:bodyPr lIns="0" tIns="0" rIns="0" bIns="0" anchor="ctr" anchorCtr="1"/>
          <a:lstStyle/>
          <a:p>
            <a:pPr algn="ctr">
              <a:lnSpc>
                <a:spcPct val="90000"/>
              </a:lnSpc>
            </a:pPr>
            <a:r>
              <a:rPr kumimoji="1" lang="zh-CN" altLang="en-US" sz="2400" b="1">
                <a:latin typeface="Times New Roman" pitchFamily="18" charset="0"/>
              </a:rPr>
              <a:t>＊</a:t>
            </a:r>
          </a:p>
        </p:txBody>
      </p:sp>
      <p:sp>
        <p:nvSpPr>
          <p:cNvPr id="284891" name="Oval 219"/>
          <p:cNvSpPr>
            <a:spLocks noChangeArrowheads="1"/>
          </p:cNvSpPr>
          <p:nvPr/>
        </p:nvSpPr>
        <p:spPr bwMode="auto">
          <a:xfrm>
            <a:off x="5016500" y="4141788"/>
            <a:ext cx="431800" cy="428625"/>
          </a:xfrm>
          <a:prstGeom prst="ellipse">
            <a:avLst/>
          </a:prstGeom>
          <a:noFill/>
          <a:ln w="9525">
            <a:solidFill>
              <a:srgbClr val="000000"/>
            </a:solidFill>
            <a:round/>
            <a:headEnd/>
            <a:tailEnd/>
          </a:ln>
        </p:spPr>
        <p:txBody>
          <a:bodyPr lIns="0" tIns="0" rIns="0" bIns="0" anchor="ctr" anchorCtr="1"/>
          <a:lstStyle/>
          <a:p>
            <a:pPr algn="ctr">
              <a:lnSpc>
                <a:spcPct val="80000"/>
              </a:lnSpc>
            </a:pPr>
            <a:r>
              <a:rPr kumimoji="1" lang="en-US" altLang="zh-CN" sz="2000" b="1">
                <a:latin typeface="宋体" pitchFamily="2" charset="-122"/>
              </a:rPr>
              <a:t>/</a:t>
            </a:r>
          </a:p>
        </p:txBody>
      </p:sp>
      <p:sp>
        <p:nvSpPr>
          <p:cNvPr id="284892" name="Oval 220"/>
          <p:cNvSpPr>
            <a:spLocks noChangeArrowheads="1"/>
          </p:cNvSpPr>
          <p:nvPr/>
        </p:nvSpPr>
        <p:spPr bwMode="auto">
          <a:xfrm>
            <a:off x="1835150" y="4929188"/>
            <a:ext cx="433388" cy="428625"/>
          </a:xfrm>
          <a:prstGeom prst="ellipse">
            <a:avLst/>
          </a:prstGeom>
          <a:noFill/>
          <a:ln w="9525">
            <a:solidFill>
              <a:srgbClr val="000000"/>
            </a:solidFill>
            <a:round/>
            <a:headEnd/>
            <a:tailEnd/>
          </a:ln>
        </p:spPr>
        <p:txBody>
          <a:bodyPr lIns="36000" tIns="0" rIns="0" bIns="0" anchor="ctr" anchorCtr="1"/>
          <a:lstStyle/>
          <a:p>
            <a:pPr algn="ctr">
              <a:lnSpc>
                <a:spcPct val="85000"/>
              </a:lnSpc>
            </a:pPr>
            <a:r>
              <a:rPr kumimoji="1" lang="en-US" altLang="zh-CN" sz="2400" b="1">
                <a:latin typeface="Times New Roman" pitchFamily="18" charset="0"/>
              </a:rPr>
              <a:t>a</a:t>
            </a:r>
          </a:p>
        </p:txBody>
      </p:sp>
      <p:sp>
        <p:nvSpPr>
          <p:cNvPr id="284893" name="Oval 221"/>
          <p:cNvSpPr>
            <a:spLocks noChangeArrowheads="1"/>
          </p:cNvSpPr>
          <p:nvPr/>
        </p:nvSpPr>
        <p:spPr bwMode="auto">
          <a:xfrm>
            <a:off x="3060700" y="4929188"/>
            <a:ext cx="430213" cy="428625"/>
          </a:xfrm>
          <a:prstGeom prst="ellipse">
            <a:avLst/>
          </a:prstGeom>
          <a:noFill/>
          <a:ln w="9525">
            <a:solidFill>
              <a:srgbClr val="000000"/>
            </a:solidFill>
            <a:round/>
            <a:headEnd/>
            <a:tailEnd/>
          </a:ln>
        </p:spPr>
        <p:txBody>
          <a:bodyPr lIns="36000" tIns="0" rIns="0" bIns="0" anchor="ctr" anchorCtr="1"/>
          <a:lstStyle/>
          <a:p>
            <a:pPr algn="ctr">
              <a:lnSpc>
                <a:spcPct val="85000"/>
              </a:lnSpc>
            </a:pPr>
            <a:r>
              <a:rPr kumimoji="1" lang="en-US" altLang="zh-CN" sz="2400" b="1">
                <a:latin typeface="Times New Roman" pitchFamily="18" charset="0"/>
              </a:rPr>
              <a:t>b</a:t>
            </a:r>
          </a:p>
        </p:txBody>
      </p:sp>
      <p:sp>
        <p:nvSpPr>
          <p:cNvPr id="284894" name="Oval 222"/>
          <p:cNvSpPr>
            <a:spLocks noChangeArrowheads="1"/>
          </p:cNvSpPr>
          <p:nvPr/>
        </p:nvSpPr>
        <p:spPr bwMode="auto">
          <a:xfrm>
            <a:off x="4325938" y="4906963"/>
            <a:ext cx="431800" cy="428625"/>
          </a:xfrm>
          <a:prstGeom prst="ellipse">
            <a:avLst/>
          </a:prstGeom>
          <a:noFill/>
          <a:ln w="9525">
            <a:solidFill>
              <a:srgbClr val="000000"/>
            </a:solidFill>
            <a:round/>
            <a:headEnd/>
            <a:tailEnd/>
          </a:ln>
        </p:spPr>
        <p:txBody>
          <a:bodyPr lIns="36000" tIns="0" rIns="0" bIns="0" anchor="ctr" anchorCtr="1"/>
          <a:lstStyle/>
          <a:p>
            <a:pPr algn="ctr">
              <a:lnSpc>
                <a:spcPct val="95000"/>
              </a:lnSpc>
            </a:pPr>
            <a:r>
              <a:rPr kumimoji="1" lang="en-US" altLang="zh-CN" sz="2800" b="1">
                <a:latin typeface="黑体" pitchFamily="49" charset="-122"/>
                <a:ea typeface="黑体" pitchFamily="49" charset="-122"/>
              </a:rPr>
              <a:t>-</a:t>
            </a:r>
          </a:p>
        </p:txBody>
      </p:sp>
      <p:sp>
        <p:nvSpPr>
          <p:cNvPr id="284895" name="Oval 223"/>
          <p:cNvSpPr>
            <a:spLocks noChangeArrowheads="1"/>
          </p:cNvSpPr>
          <p:nvPr/>
        </p:nvSpPr>
        <p:spPr bwMode="auto">
          <a:xfrm>
            <a:off x="5792788" y="4906963"/>
            <a:ext cx="433387" cy="428625"/>
          </a:xfrm>
          <a:prstGeom prst="ellipse">
            <a:avLst/>
          </a:prstGeom>
          <a:noFill/>
          <a:ln w="9525">
            <a:solidFill>
              <a:srgbClr val="000000"/>
            </a:solidFill>
            <a:round/>
            <a:headEnd/>
            <a:tailEnd/>
          </a:ln>
        </p:spPr>
        <p:txBody>
          <a:bodyPr lIns="36000" tIns="0" rIns="0" bIns="0" anchor="ctr" anchorCtr="1"/>
          <a:lstStyle/>
          <a:p>
            <a:pPr algn="ctr">
              <a:lnSpc>
                <a:spcPct val="85000"/>
              </a:lnSpc>
            </a:pPr>
            <a:r>
              <a:rPr kumimoji="1" lang="en-US" altLang="zh-CN" sz="2400" b="1">
                <a:latin typeface="Times New Roman" pitchFamily="18" charset="0"/>
              </a:rPr>
              <a:t>e</a:t>
            </a:r>
          </a:p>
        </p:txBody>
      </p:sp>
      <p:sp>
        <p:nvSpPr>
          <p:cNvPr id="284896" name="Oval 224"/>
          <p:cNvSpPr>
            <a:spLocks noChangeArrowheads="1"/>
          </p:cNvSpPr>
          <p:nvPr/>
        </p:nvSpPr>
        <p:spPr bwMode="auto">
          <a:xfrm>
            <a:off x="5016500" y="5673725"/>
            <a:ext cx="431800" cy="430213"/>
          </a:xfrm>
          <a:prstGeom prst="ellipse">
            <a:avLst/>
          </a:prstGeom>
          <a:noFill/>
          <a:ln w="9525">
            <a:solidFill>
              <a:srgbClr val="000000"/>
            </a:solidFill>
            <a:round/>
            <a:headEnd/>
            <a:tailEnd/>
          </a:ln>
        </p:spPr>
        <p:txBody>
          <a:bodyPr lIns="36000" tIns="0" rIns="0" bIns="0" anchor="ctr" anchorCtr="1"/>
          <a:lstStyle/>
          <a:p>
            <a:pPr algn="ctr">
              <a:lnSpc>
                <a:spcPct val="85000"/>
              </a:lnSpc>
            </a:pPr>
            <a:r>
              <a:rPr kumimoji="1" lang="en-US" altLang="zh-CN" sz="2400" b="1">
                <a:latin typeface="Times New Roman" pitchFamily="18" charset="0"/>
              </a:rPr>
              <a:t>d</a:t>
            </a:r>
          </a:p>
        </p:txBody>
      </p:sp>
      <p:sp>
        <p:nvSpPr>
          <p:cNvPr id="284897" name="Oval 225"/>
          <p:cNvSpPr>
            <a:spLocks noChangeArrowheads="1"/>
          </p:cNvSpPr>
          <p:nvPr/>
        </p:nvSpPr>
        <p:spPr bwMode="auto">
          <a:xfrm>
            <a:off x="3721100" y="5673725"/>
            <a:ext cx="433388" cy="430213"/>
          </a:xfrm>
          <a:prstGeom prst="ellipse">
            <a:avLst/>
          </a:prstGeom>
          <a:noFill/>
          <a:ln w="9525">
            <a:solidFill>
              <a:srgbClr val="000000"/>
            </a:solidFill>
            <a:round/>
            <a:headEnd/>
            <a:tailEnd/>
          </a:ln>
        </p:spPr>
        <p:txBody>
          <a:bodyPr lIns="36000" tIns="0" rIns="0" bIns="0" anchor="ctr" anchorCtr="1"/>
          <a:lstStyle/>
          <a:p>
            <a:pPr algn="ctr">
              <a:lnSpc>
                <a:spcPct val="85000"/>
              </a:lnSpc>
            </a:pPr>
            <a:r>
              <a:rPr kumimoji="1" lang="en-US" altLang="zh-CN" sz="2400" b="1">
                <a:latin typeface="Times New Roman" pitchFamily="18" charset="0"/>
              </a:rPr>
              <a:t>c</a:t>
            </a:r>
          </a:p>
        </p:txBody>
      </p:sp>
      <p:sp>
        <p:nvSpPr>
          <p:cNvPr id="284899" name="Text Box 227"/>
          <p:cNvSpPr txBox="1">
            <a:spLocks noChangeArrowheads="1"/>
          </p:cNvSpPr>
          <p:nvPr/>
        </p:nvSpPr>
        <p:spPr bwMode="auto">
          <a:xfrm>
            <a:off x="1331913" y="5516563"/>
            <a:ext cx="179387" cy="431800"/>
          </a:xfrm>
          <a:prstGeom prst="rect">
            <a:avLst/>
          </a:prstGeom>
          <a:noFill/>
          <a:ln w="9525">
            <a:noFill/>
            <a:miter lim="800000"/>
            <a:headEnd/>
            <a:tailEnd/>
          </a:ln>
        </p:spPr>
        <p:txBody>
          <a:bodyPr wrap="none" lIns="0" tIns="0" rIns="0" bIns="0" anchor="ctr" anchorCtr="1"/>
          <a:lstStyle/>
          <a:p>
            <a:pPr algn="ctr">
              <a:spcBef>
                <a:spcPct val="50000"/>
              </a:spcBef>
            </a:pPr>
            <a:r>
              <a:rPr kumimoji="1" lang="en-US" altLang="zh-CN" sz="3200" b="1">
                <a:latin typeface="Times New Roman" pitchFamily="18" charset="0"/>
              </a:rPr>
              <a:t>+</a:t>
            </a:r>
          </a:p>
        </p:txBody>
      </p:sp>
      <p:sp>
        <p:nvSpPr>
          <p:cNvPr id="284900" name="Text Box 228"/>
          <p:cNvSpPr txBox="1">
            <a:spLocks noChangeArrowheads="1"/>
          </p:cNvSpPr>
          <p:nvPr/>
        </p:nvSpPr>
        <p:spPr bwMode="auto">
          <a:xfrm>
            <a:off x="1331913" y="3284538"/>
            <a:ext cx="179387" cy="431800"/>
          </a:xfrm>
          <a:prstGeom prst="rect">
            <a:avLst/>
          </a:prstGeom>
          <a:noFill/>
          <a:ln w="9525">
            <a:noFill/>
            <a:miter lim="800000"/>
            <a:headEnd/>
            <a:tailEnd/>
          </a:ln>
        </p:spPr>
        <p:txBody>
          <a:bodyPr wrap="none" lIns="0" tIns="0" rIns="0" bIns="0" anchor="ctr" anchorCtr="1"/>
          <a:lstStyle/>
          <a:p>
            <a:pPr algn="ctr">
              <a:spcBef>
                <a:spcPct val="50000"/>
              </a:spcBef>
            </a:pPr>
            <a:r>
              <a:rPr kumimoji="1" lang="en-US" altLang="zh-CN" sz="3200" b="1">
                <a:latin typeface="Times New Roman" pitchFamily="18" charset="0"/>
              </a:rPr>
              <a:t>*</a:t>
            </a:r>
          </a:p>
        </p:txBody>
      </p:sp>
      <p:sp>
        <p:nvSpPr>
          <p:cNvPr id="284901" name="Text Box 229"/>
          <p:cNvSpPr txBox="1">
            <a:spLocks noChangeArrowheads="1"/>
          </p:cNvSpPr>
          <p:nvPr/>
        </p:nvSpPr>
        <p:spPr bwMode="auto">
          <a:xfrm>
            <a:off x="1331913" y="2420938"/>
            <a:ext cx="179387" cy="431800"/>
          </a:xfrm>
          <a:prstGeom prst="rect">
            <a:avLst/>
          </a:prstGeom>
          <a:noFill/>
          <a:ln w="9525">
            <a:noFill/>
            <a:miter lim="800000"/>
            <a:headEnd/>
            <a:tailEnd/>
          </a:ln>
        </p:spPr>
        <p:txBody>
          <a:bodyPr wrap="none" lIns="0" tIns="0" rIns="0" bIns="0" anchor="ctr" anchorCtr="1"/>
          <a:lstStyle/>
          <a:p>
            <a:pPr algn="ctr">
              <a:spcBef>
                <a:spcPct val="50000"/>
              </a:spcBef>
            </a:pPr>
            <a:r>
              <a:rPr kumimoji="1" lang="en-US" altLang="zh-CN" sz="3200" b="1">
                <a:latin typeface="Times New Roman" pitchFamily="18" charset="0"/>
              </a:rPr>
              <a:t>a</a:t>
            </a:r>
          </a:p>
        </p:txBody>
      </p:sp>
      <p:sp>
        <p:nvSpPr>
          <p:cNvPr id="284902" name="Text Box 230"/>
          <p:cNvSpPr txBox="1">
            <a:spLocks noChangeArrowheads="1"/>
          </p:cNvSpPr>
          <p:nvPr/>
        </p:nvSpPr>
        <p:spPr bwMode="auto">
          <a:xfrm>
            <a:off x="1331913" y="2852738"/>
            <a:ext cx="179387" cy="431800"/>
          </a:xfrm>
          <a:prstGeom prst="rect">
            <a:avLst/>
          </a:prstGeom>
          <a:noFill/>
          <a:ln w="9525">
            <a:noFill/>
            <a:miter lim="800000"/>
            <a:headEnd/>
            <a:tailEnd/>
          </a:ln>
        </p:spPr>
        <p:txBody>
          <a:bodyPr wrap="none" lIns="0" tIns="0" rIns="0" bIns="0" anchor="ctr" anchorCtr="1"/>
          <a:lstStyle/>
          <a:p>
            <a:pPr algn="ctr">
              <a:spcBef>
                <a:spcPct val="50000"/>
              </a:spcBef>
            </a:pPr>
            <a:r>
              <a:rPr kumimoji="1" lang="en-US" altLang="zh-CN" sz="3200" b="1">
                <a:latin typeface="Times New Roman" pitchFamily="18" charset="0"/>
              </a:rPr>
              <a:t>b</a:t>
            </a:r>
          </a:p>
        </p:txBody>
      </p:sp>
      <p:sp>
        <p:nvSpPr>
          <p:cNvPr id="284903" name="Text Box 231"/>
          <p:cNvSpPr txBox="1">
            <a:spLocks noChangeArrowheads="1"/>
          </p:cNvSpPr>
          <p:nvPr/>
        </p:nvSpPr>
        <p:spPr bwMode="auto">
          <a:xfrm>
            <a:off x="1331913" y="5157788"/>
            <a:ext cx="179387" cy="431800"/>
          </a:xfrm>
          <a:prstGeom prst="rect">
            <a:avLst/>
          </a:prstGeom>
          <a:noFill/>
          <a:ln w="9525">
            <a:noFill/>
            <a:miter lim="800000"/>
            <a:headEnd/>
            <a:tailEnd/>
          </a:ln>
        </p:spPr>
        <p:txBody>
          <a:bodyPr wrap="none" lIns="0" tIns="0" rIns="0" bIns="0" anchor="ctr" anchorCtr="1"/>
          <a:lstStyle/>
          <a:p>
            <a:pPr algn="ctr">
              <a:spcBef>
                <a:spcPct val="50000"/>
              </a:spcBef>
            </a:pPr>
            <a:r>
              <a:rPr kumimoji="1" lang="en-US" altLang="zh-CN" sz="3200" b="1">
                <a:latin typeface="Times New Roman" pitchFamily="18" charset="0"/>
              </a:rPr>
              <a:t>/</a:t>
            </a:r>
          </a:p>
        </p:txBody>
      </p:sp>
      <p:sp>
        <p:nvSpPr>
          <p:cNvPr id="284904" name="Text Box 232"/>
          <p:cNvSpPr txBox="1">
            <a:spLocks noChangeArrowheads="1"/>
          </p:cNvSpPr>
          <p:nvPr/>
        </p:nvSpPr>
        <p:spPr bwMode="auto">
          <a:xfrm>
            <a:off x="1331913" y="4365625"/>
            <a:ext cx="179387" cy="431800"/>
          </a:xfrm>
          <a:prstGeom prst="rect">
            <a:avLst/>
          </a:prstGeom>
          <a:noFill/>
          <a:ln w="9525">
            <a:noFill/>
            <a:miter lim="800000"/>
            <a:headEnd/>
            <a:tailEnd/>
          </a:ln>
        </p:spPr>
        <p:txBody>
          <a:bodyPr wrap="none" lIns="0" tIns="0" rIns="0" bIns="0" anchor="ctr" anchorCtr="1"/>
          <a:lstStyle/>
          <a:p>
            <a:pPr algn="ctr">
              <a:spcBef>
                <a:spcPct val="50000"/>
              </a:spcBef>
            </a:pPr>
            <a:r>
              <a:rPr kumimoji="1" lang="en-US" altLang="zh-CN" sz="3200" b="1">
                <a:latin typeface="Times New Roman" pitchFamily="18" charset="0"/>
              </a:rPr>
              <a:t>-</a:t>
            </a:r>
          </a:p>
        </p:txBody>
      </p:sp>
      <p:sp>
        <p:nvSpPr>
          <p:cNvPr id="284905" name="Text Box 233"/>
          <p:cNvSpPr txBox="1">
            <a:spLocks noChangeArrowheads="1"/>
          </p:cNvSpPr>
          <p:nvPr/>
        </p:nvSpPr>
        <p:spPr bwMode="auto">
          <a:xfrm>
            <a:off x="1331913" y="3573463"/>
            <a:ext cx="179387" cy="431800"/>
          </a:xfrm>
          <a:prstGeom prst="rect">
            <a:avLst/>
          </a:prstGeom>
          <a:noFill/>
          <a:ln w="9525">
            <a:noFill/>
            <a:miter lim="800000"/>
            <a:headEnd/>
            <a:tailEnd/>
          </a:ln>
        </p:spPr>
        <p:txBody>
          <a:bodyPr wrap="none" lIns="0" tIns="0" rIns="0" bIns="0" anchor="ctr" anchorCtr="1"/>
          <a:lstStyle/>
          <a:p>
            <a:pPr algn="ctr">
              <a:spcBef>
                <a:spcPct val="50000"/>
              </a:spcBef>
            </a:pPr>
            <a:r>
              <a:rPr kumimoji="1" lang="en-US" altLang="zh-CN" sz="3200" b="1">
                <a:latin typeface="Times New Roman" pitchFamily="18" charset="0"/>
              </a:rPr>
              <a:t>c</a:t>
            </a:r>
          </a:p>
        </p:txBody>
      </p:sp>
      <p:sp>
        <p:nvSpPr>
          <p:cNvPr id="284906" name="Text Box 234"/>
          <p:cNvSpPr txBox="1">
            <a:spLocks noChangeArrowheads="1"/>
          </p:cNvSpPr>
          <p:nvPr/>
        </p:nvSpPr>
        <p:spPr bwMode="auto">
          <a:xfrm>
            <a:off x="1331913" y="4005263"/>
            <a:ext cx="179387" cy="431800"/>
          </a:xfrm>
          <a:prstGeom prst="rect">
            <a:avLst/>
          </a:prstGeom>
          <a:noFill/>
          <a:ln w="9525">
            <a:noFill/>
            <a:miter lim="800000"/>
            <a:headEnd/>
            <a:tailEnd/>
          </a:ln>
        </p:spPr>
        <p:txBody>
          <a:bodyPr wrap="none" lIns="0" tIns="0" rIns="0" bIns="0" anchor="ctr" anchorCtr="1"/>
          <a:lstStyle/>
          <a:p>
            <a:pPr algn="ctr">
              <a:spcBef>
                <a:spcPct val="50000"/>
              </a:spcBef>
            </a:pPr>
            <a:r>
              <a:rPr kumimoji="1" lang="en-US" altLang="zh-CN" sz="3200" b="1">
                <a:latin typeface="Times New Roman" pitchFamily="18" charset="0"/>
              </a:rPr>
              <a:t>d</a:t>
            </a:r>
          </a:p>
        </p:txBody>
      </p:sp>
      <p:sp>
        <p:nvSpPr>
          <p:cNvPr id="284907" name="Text Box 235"/>
          <p:cNvSpPr txBox="1">
            <a:spLocks noChangeArrowheads="1"/>
          </p:cNvSpPr>
          <p:nvPr/>
        </p:nvSpPr>
        <p:spPr bwMode="auto">
          <a:xfrm>
            <a:off x="1331913" y="4725988"/>
            <a:ext cx="179387" cy="431800"/>
          </a:xfrm>
          <a:prstGeom prst="rect">
            <a:avLst/>
          </a:prstGeom>
          <a:noFill/>
          <a:ln w="9525">
            <a:noFill/>
            <a:miter lim="800000"/>
            <a:headEnd/>
            <a:tailEnd/>
          </a:ln>
        </p:spPr>
        <p:txBody>
          <a:bodyPr wrap="none" lIns="0" tIns="0" rIns="0" bIns="0" anchor="ctr" anchorCtr="1"/>
          <a:lstStyle/>
          <a:p>
            <a:pPr algn="ctr">
              <a:spcBef>
                <a:spcPct val="50000"/>
              </a:spcBef>
            </a:pPr>
            <a:r>
              <a:rPr kumimoji="1" lang="en-US" altLang="zh-CN" sz="3200" b="1">
                <a:latin typeface="Times New Roman" pitchFamily="18" charset="0"/>
              </a:rPr>
              <a:t>e</a:t>
            </a:r>
          </a:p>
        </p:txBody>
      </p:sp>
      <p:sp>
        <p:nvSpPr>
          <p:cNvPr id="284908" name="Oval 236"/>
          <p:cNvSpPr>
            <a:spLocks noChangeArrowheads="1"/>
          </p:cNvSpPr>
          <p:nvPr/>
        </p:nvSpPr>
        <p:spPr bwMode="auto">
          <a:xfrm>
            <a:off x="6562725" y="4810125"/>
            <a:ext cx="430213" cy="430213"/>
          </a:xfrm>
          <a:prstGeom prst="ellipse">
            <a:avLst/>
          </a:prstGeom>
          <a:noFill/>
          <a:ln w="9525">
            <a:solidFill>
              <a:srgbClr val="000000"/>
            </a:solidFill>
            <a:round/>
            <a:headEnd/>
            <a:tailEnd/>
          </a:ln>
        </p:spPr>
        <p:txBody>
          <a:bodyPr lIns="0" tIns="0" rIns="0" bIns="0" anchor="ctr" anchorCtr="1"/>
          <a:lstStyle/>
          <a:p>
            <a:pPr algn="ctr">
              <a:lnSpc>
                <a:spcPct val="85000"/>
              </a:lnSpc>
            </a:pPr>
            <a:r>
              <a:rPr kumimoji="1" lang="en-US" altLang="zh-CN" sz="2800" b="1">
                <a:latin typeface="黑体" pitchFamily="49" charset="-122"/>
                <a:ea typeface="黑体" pitchFamily="49" charset="-122"/>
              </a:rPr>
              <a:t>+</a:t>
            </a:r>
          </a:p>
        </p:txBody>
      </p:sp>
      <p:sp>
        <p:nvSpPr>
          <p:cNvPr id="284909" name="Oval 237"/>
          <p:cNvSpPr>
            <a:spLocks noChangeArrowheads="1"/>
          </p:cNvSpPr>
          <p:nvPr/>
        </p:nvSpPr>
        <p:spPr bwMode="auto">
          <a:xfrm>
            <a:off x="6562725" y="4160838"/>
            <a:ext cx="431800" cy="428625"/>
          </a:xfrm>
          <a:prstGeom prst="ellipse">
            <a:avLst/>
          </a:prstGeom>
          <a:noFill/>
          <a:ln w="9525">
            <a:solidFill>
              <a:srgbClr val="000000"/>
            </a:solidFill>
            <a:round/>
            <a:headEnd/>
            <a:tailEnd/>
          </a:ln>
        </p:spPr>
        <p:txBody>
          <a:bodyPr lIns="0" tIns="0" rIns="0" bIns="0" anchor="ctr" anchorCtr="1"/>
          <a:lstStyle/>
          <a:p>
            <a:pPr algn="ctr">
              <a:lnSpc>
                <a:spcPct val="90000"/>
              </a:lnSpc>
            </a:pPr>
            <a:r>
              <a:rPr kumimoji="1" lang="zh-CN" altLang="en-US" sz="2400" b="1">
                <a:latin typeface="Times New Roman" pitchFamily="18" charset="0"/>
              </a:rPr>
              <a:t>＊</a:t>
            </a:r>
          </a:p>
        </p:txBody>
      </p:sp>
      <p:sp>
        <p:nvSpPr>
          <p:cNvPr id="284911" name="Line 239"/>
          <p:cNvSpPr>
            <a:spLocks noChangeShapeType="1"/>
          </p:cNvSpPr>
          <p:nvPr/>
        </p:nvSpPr>
        <p:spPr bwMode="auto">
          <a:xfrm>
            <a:off x="1962150" y="4711700"/>
            <a:ext cx="38100" cy="225425"/>
          </a:xfrm>
          <a:prstGeom prst="line">
            <a:avLst/>
          </a:prstGeom>
          <a:noFill/>
          <a:ln w="38100">
            <a:solidFill>
              <a:srgbClr val="008000"/>
            </a:solidFill>
            <a:round/>
            <a:headEnd/>
            <a:tailEnd type="triangle" w="med" len="med"/>
          </a:ln>
        </p:spPr>
        <p:txBody>
          <a:bodyPr/>
          <a:lstStyle/>
          <a:p>
            <a:endParaRPr lang="zh-CN" altLang="en-US"/>
          </a:p>
        </p:txBody>
      </p:sp>
      <p:sp>
        <p:nvSpPr>
          <p:cNvPr id="284912" name="Line 240"/>
          <p:cNvSpPr>
            <a:spLocks noChangeShapeType="1"/>
          </p:cNvSpPr>
          <p:nvPr/>
        </p:nvSpPr>
        <p:spPr bwMode="auto">
          <a:xfrm rot="5400000">
            <a:off x="3286125" y="4786313"/>
            <a:ext cx="214313" cy="71437"/>
          </a:xfrm>
          <a:prstGeom prst="line">
            <a:avLst/>
          </a:prstGeom>
          <a:noFill/>
          <a:ln w="38100">
            <a:solidFill>
              <a:srgbClr val="008000"/>
            </a:solidFill>
            <a:round/>
            <a:headEnd/>
            <a:tailEnd type="triangle" w="med" len="med"/>
          </a:ln>
        </p:spPr>
        <p:txBody>
          <a:bodyPr/>
          <a:lstStyle/>
          <a:p>
            <a:endParaRPr lang="zh-CN" altLang="en-US"/>
          </a:p>
        </p:txBody>
      </p:sp>
      <p:grpSp>
        <p:nvGrpSpPr>
          <p:cNvPr id="79910" name="Group 241"/>
          <p:cNvGrpSpPr>
            <a:grpSpLocks/>
          </p:cNvGrpSpPr>
          <p:nvPr/>
        </p:nvGrpSpPr>
        <p:grpSpPr bwMode="auto">
          <a:xfrm>
            <a:off x="7308850" y="3511550"/>
            <a:ext cx="647700" cy="2303463"/>
            <a:chOff x="4332" y="1888"/>
            <a:chExt cx="362" cy="1451"/>
          </a:xfrm>
        </p:grpSpPr>
        <p:sp>
          <p:nvSpPr>
            <p:cNvPr id="79916" name="Rectangle 242"/>
            <p:cNvSpPr>
              <a:spLocks noChangeArrowheads="1"/>
            </p:cNvSpPr>
            <p:nvPr/>
          </p:nvSpPr>
          <p:spPr bwMode="auto">
            <a:xfrm>
              <a:off x="4332" y="1888"/>
              <a:ext cx="362" cy="1451"/>
            </a:xfrm>
            <a:prstGeom prst="rect">
              <a:avLst/>
            </a:prstGeom>
            <a:solidFill>
              <a:srgbClr val="CCFFFF"/>
            </a:solidFill>
            <a:ln w="6350">
              <a:solidFill>
                <a:srgbClr val="008000"/>
              </a:solidFill>
              <a:miter lim="800000"/>
              <a:headEnd/>
              <a:tailEnd/>
            </a:ln>
          </p:spPr>
          <p:txBody>
            <a:bodyPr wrap="none" lIns="0" tIns="0" rIns="0" bIns="54000" anchor="b"/>
            <a:lstStyle/>
            <a:p>
              <a:pPr algn="ctr"/>
              <a:r>
                <a:rPr kumimoji="1" lang="zh-CN" altLang="en-US" sz="2400" b="1" dirty="0">
                  <a:latin typeface="楷体" pitchFamily="49" charset="-122"/>
                  <a:ea typeface="楷体" pitchFamily="49" charset="-122"/>
                </a:rPr>
                <a:t>栈</a:t>
              </a:r>
              <a:r>
                <a:rPr kumimoji="1" lang="en-US" altLang="zh-CN" sz="2400" b="1" dirty="0">
                  <a:latin typeface="Times New Roman" pitchFamily="18" charset="0"/>
                </a:rPr>
                <a:t>R</a:t>
              </a:r>
            </a:p>
          </p:txBody>
        </p:sp>
        <p:sp>
          <p:nvSpPr>
            <p:cNvPr id="79917" name="Line 243"/>
            <p:cNvSpPr>
              <a:spLocks noChangeShapeType="1"/>
            </p:cNvSpPr>
            <p:nvPr/>
          </p:nvSpPr>
          <p:spPr bwMode="auto">
            <a:xfrm>
              <a:off x="4332" y="3067"/>
              <a:ext cx="362" cy="0"/>
            </a:xfrm>
            <a:prstGeom prst="line">
              <a:avLst/>
            </a:prstGeom>
            <a:noFill/>
            <a:ln w="6350">
              <a:solidFill>
                <a:srgbClr val="008000"/>
              </a:solidFill>
              <a:round/>
              <a:headEnd/>
              <a:tailEnd/>
            </a:ln>
          </p:spPr>
          <p:txBody>
            <a:bodyPr/>
            <a:lstStyle/>
            <a:p>
              <a:endParaRPr lang="zh-CN" altLang="en-US"/>
            </a:p>
          </p:txBody>
        </p:sp>
      </p:grpSp>
      <p:sp>
        <p:nvSpPr>
          <p:cNvPr id="284916" name="Oval 244"/>
          <p:cNvSpPr>
            <a:spLocks noChangeArrowheads="1"/>
          </p:cNvSpPr>
          <p:nvPr/>
        </p:nvSpPr>
        <p:spPr bwMode="auto">
          <a:xfrm>
            <a:off x="7426325" y="4808538"/>
            <a:ext cx="431800" cy="428625"/>
          </a:xfrm>
          <a:prstGeom prst="ellipse">
            <a:avLst/>
          </a:prstGeom>
          <a:noFill/>
          <a:ln w="9525">
            <a:solidFill>
              <a:srgbClr val="000000"/>
            </a:solidFill>
            <a:round/>
            <a:headEnd/>
            <a:tailEnd/>
          </a:ln>
        </p:spPr>
        <p:txBody>
          <a:bodyPr lIns="0" tIns="0" rIns="0" bIns="0" anchor="ctr" anchorCtr="1"/>
          <a:lstStyle/>
          <a:p>
            <a:pPr algn="ctr">
              <a:lnSpc>
                <a:spcPct val="90000"/>
              </a:lnSpc>
            </a:pPr>
            <a:r>
              <a:rPr kumimoji="1" lang="zh-CN" altLang="en-US" sz="2400" b="1">
                <a:latin typeface="Times New Roman" pitchFamily="18" charset="0"/>
              </a:rPr>
              <a:t>＊</a:t>
            </a:r>
          </a:p>
        </p:txBody>
      </p:sp>
      <p:sp>
        <p:nvSpPr>
          <p:cNvPr id="284917" name="Oval 245"/>
          <p:cNvSpPr>
            <a:spLocks noChangeArrowheads="1"/>
          </p:cNvSpPr>
          <p:nvPr/>
        </p:nvSpPr>
        <p:spPr bwMode="auto">
          <a:xfrm>
            <a:off x="7427913" y="4808538"/>
            <a:ext cx="430212" cy="430212"/>
          </a:xfrm>
          <a:prstGeom prst="ellipse">
            <a:avLst/>
          </a:prstGeom>
          <a:noFill/>
          <a:ln w="9525">
            <a:solidFill>
              <a:srgbClr val="000000"/>
            </a:solidFill>
            <a:round/>
            <a:headEnd/>
            <a:tailEnd/>
          </a:ln>
        </p:spPr>
        <p:txBody>
          <a:bodyPr lIns="0" tIns="0" rIns="0" bIns="0" anchor="ctr" anchorCtr="1"/>
          <a:lstStyle/>
          <a:p>
            <a:pPr algn="ctr">
              <a:lnSpc>
                <a:spcPct val="85000"/>
              </a:lnSpc>
            </a:pPr>
            <a:r>
              <a:rPr kumimoji="1" lang="en-US" altLang="zh-CN" sz="2800" b="1">
                <a:latin typeface="黑体" pitchFamily="49" charset="-122"/>
                <a:ea typeface="黑体" pitchFamily="49" charset="-122"/>
              </a:rPr>
              <a:t>+</a:t>
            </a:r>
          </a:p>
        </p:txBody>
      </p:sp>
      <p:sp>
        <p:nvSpPr>
          <p:cNvPr id="284921" name="Oval 249"/>
          <p:cNvSpPr>
            <a:spLocks noChangeArrowheads="1"/>
          </p:cNvSpPr>
          <p:nvPr/>
        </p:nvSpPr>
        <p:spPr bwMode="auto">
          <a:xfrm>
            <a:off x="7380288" y="4160838"/>
            <a:ext cx="431800" cy="428625"/>
          </a:xfrm>
          <a:prstGeom prst="ellipse">
            <a:avLst/>
          </a:prstGeom>
          <a:noFill/>
          <a:ln w="9525">
            <a:solidFill>
              <a:srgbClr val="000000"/>
            </a:solidFill>
            <a:round/>
            <a:headEnd/>
            <a:tailEnd/>
          </a:ln>
        </p:spPr>
        <p:txBody>
          <a:bodyPr lIns="0" tIns="0" rIns="0" bIns="0" anchor="ctr" anchorCtr="1"/>
          <a:lstStyle/>
          <a:p>
            <a:pPr algn="ctr">
              <a:lnSpc>
                <a:spcPct val="80000"/>
              </a:lnSpc>
            </a:pPr>
            <a:r>
              <a:rPr kumimoji="1" lang="en-US" altLang="zh-CN" sz="2000" b="1">
                <a:latin typeface="黑体" pitchFamily="49" charset="-122"/>
                <a:ea typeface="黑体" pitchFamily="49" charset="-122"/>
              </a:rPr>
              <a:t>/</a:t>
            </a:r>
          </a:p>
        </p:txBody>
      </p:sp>
      <p:sp>
        <p:nvSpPr>
          <p:cNvPr id="284922" name="Line 250"/>
          <p:cNvSpPr>
            <a:spLocks noChangeShapeType="1"/>
          </p:cNvSpPr>
          <p:nvPr/>
        </p:nvSpPr>
        <p:spPr bwMode="auto">
          <a:xfrm rot="5400000">
            <a:off x="5903119" y="4772819"/>
            <a:ext cx="230188" cy="12700"/>
          </a:xfrm>
          <a:prstGeom prst="line">
            <a:avLst/>
          </a:prstGeom>
          <a:noFill/>
          <a:ln w="38100">
            <a:solidFill>
              <a:srgbClr val="008000"/>
            </a:solidFill>
            <a:round/>
            <a:headEnd/>
            <a:tailEnd type="triangle" w="med" len="med"/>
          </a:ln>
        </p:spPr>
        <p:txBody>
          <a:bodyPr/>
          <a:lstStyle/>
          <a:p>
            <a:endParaRPr lang="zh-CN" altLang="en-US"/>
          </a:p>
        </p:txBody>
      </p:sp>
      <p:sp>
        <p:nvSpPr>
          <p:cNvPr id="64" name="Line 250"/>
          <p:cNvSpPr>
            <a:spLocks noChangeShapeType="1"/>
          </p:cNvSpPr>
          <p:nvPr/>
        </p:nvSpPr>
        <p:spPr bwMode="auto">
          <a:xfrm rot="5400000">
            <a:off x="3872706" y="3364707"/>
            <a:ext cx="233363" cy="0"/>
          </a:xfrm>
          <a:prstGeom prst="line">
            <a:avLst/>
          </a:prstGeom>
          <a:noFill/>
          <a:ln w="38100">
            <a:solidFill>
              <a:srgbClr val="008000"/>
            </a:solidFill>
            <a:round/>
            <a:headEnd/>
            <a:tailEnd type="triangle" w="med" len="med"/>
          </a:ln>
        </p:spPr>
        <p:txBody>
          <a:bodyP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4901"/>
                                        </p:tgtEl>
                                        <p:attrNameLst>
                                          <p:attrName>style.visibility</p:attrName>
                                        </p:attrNameLst>
                                      </p:cBhvr>
                                      <p:to>
                                        <p:strVal val="visible"/>
                                      </p:to>
                                    </p:set>
                                  </p:childTnLst>
                                </p:cTn>
                              </p:par>
                            </p:childTnLst>
                          </p:cTn>
                        </p:par>
                        <p:par>
                          <p:cTn id="7" fill="hold">
                            <p:stCondLst>
                              <p:cond delay="0"/>
                            </p:stCondLst>
                            <p:childTnLst>
                              <p:par>
                                <p:cTn id="8" presetID="1" presetClass="exit" presetSubtype="0" fill="hold" grpId="0" nodeType="afterEffect">
                                  <p:stCondLst>
                                    <p:cond delay="0"/>
                                  </p:stCondLst>
                                  <p:childTnLst>
                                    <p:set>
                                      <p:cBhvr>
                                        <p:cTn id="9" dur="1" fill="hold">
                                          <p:stCondLst>
                                            <p:cond delay="0"/>
                                          </p:stCondLst>
                                        </p:cTn>
                                        <p:tgtEl>
                                          <p:spTgt spid="284911"/>
                                        </p:tgtEl>
                                        <p:attrNameLst>
                                          <p:attrName>style.visibility</p:attrName>
                                        </p:attrNameLst>
                                      </p:cBhvr>
                                      <p:to>
                                        <p:strVal val="hidden"/>
                                      </p:to>
                                    </p:set>
                                  </p:childTnLst>
                                </p:cTn>
                              </p:par>
                            </p:childTnLst>
                          </p:cTn>
                        </p:par>
                        <p:par>
                          <p:cTn id="10" fill="hold">
                            <p:stCondLst>
                              <p:cond delay="0"/>
                            </p:stCondLst>
                            <p:childTnLst>
                              <p:par>
                                <p:cTn id="11" presetID="22" presetClass="exit" presetSubtype="1" fill="hold" grpId="0" nodeType="afterEffect">
                                  <p:stCondLst>
                                    <p:cond delay="0"/>
                                  </p:stCondLst>
                                  <p:childTnLst>
                                    <p:animEffect transition="out" filter="wipe(up)">
                                      <p:cBhvr>
                                        <p:cTn id="12" dur="1000"/>
                                        <p:tgtEl>
                                          <p:spTgt spid="284892"/>
                                        </p:tgtEl>
                                      </p:cBhvr>
                                    </p:animEffect>
                                    <p:set>
                                      <p:cBhvr>
                                        <p:cTn id="13" dur="1" fill="hold">
                                          <p:stCondLst>
                                            <p:cond delay="999"/>
                                          </p:stCondLst>
                                        </p:cTn>
                                        <p:tgtEl>
                                          <p:spTgt spid="284892"/>
                                        </p:tgtEl>
                                        <p:attrNameLst>
                                          <p:attrName>style.visibility</p:attrName>
                                        </p:attrNameLst>
                                      </p:cBhvr>
                                      <p:to>
                                        <p:strVal val="hidden"/>
                                      </p:to>
                                    </p:set>
                                  </p:childTnLst>
                                </p:cTn>
                              </p:par>
                            </p:childTnLst>
                          </p:cTn>
                        </p:par>
                        <p:par>
                          <p:cTn id="14" fill="hold">
                            <p:stCondLst>
                              <p:cond delay="1000"/>
                            </p:stCondLst>
                            <p:childTnLst>
                              <p:par>
                                <p:cTn id="15" presetID="22" presetClass="exit" presetSubtype="1" fill="hold" grpId="0" nodeType="afterEffect">
                                  <p:stCondLst>
                                    <p:cond delay="0"/>
                                  </p:stCondLst>
                                  <p:childTnLst>
                                    <p:animEffect transition="out" filter="wipe(up)">
                                      <p:cBhvr>
                                        <p:cTn id="16" dur="1000"/>
                                        <p:tgtEl>
                                          <p:spTgt spid="284909"/>
                                        </p:tgtEl>
                                      </p:cBhvr>
                                    </p:animEffect>
                                    <p:set>
                                      <p:cBhvr>
                                        <p:cTn id="17" dur="1" fill="hold">
                                          <p:stCondLst>
                                            <p:cond delay="999"/>
                                          </p:stCondLst>
                                        </p:cTn>
                                        <p:tgtEl>
                                          <p:spTgt spid="284909"/>
                                        </p:tgtEl>
                                        <p:attrNameLst>
                                          <p:attrName>style.visibility</p:attrName>
                                        </p:attrNameLst>
                                      </p:cBhvr>
                                      <p:to>
                                        <p:strVal val="hidden"/>
                                      </p:to>
                                    </p:set>
                                  </p:childTnLst>
                                </p:cTn>
                              </p:par>
                            </p:childTnLst>
                          </p:cTn>
                        </p:par>
                        <p:par>
                          <p:cTn id="18" fill="hold">
                            <p:stCondLst>
                              <p:cond delay="2000"/>
                            </p:stCondLst>
                            <p:childTnLst>
                              <p:par>
                                <p:cTn id="19" presetID="1" presetClass="entr" presetSubtype="0" fill="hold" grpId="0" nodeType="afterEffect">
                                  <p:stCondLst>
                                    <p:cond delay="0"/>
                                  </p:stCondLst>
                                  <p:childTnLst>
                                    <p:set>
                                      <p:cBhvr>
                                        <p:cTn id="20" dur="1" fill="hold">
                                          <p:stCondLst>
                                            <p:cond delay="0"/>
                                          </p:stCondLst>
                                        </p:cTn>
                                        <p:tgtEl>
                                          <p:spTgt spid="28489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1" nodeType="clickEffect">
                                  <p:stCondLst>
                                    <p:cond delay="0"/>
                                  </p:stCondLst>
                                  <p:childTnLst>
                                    <p:set>
                                      <p:cBhvr>
                                        <p:cTn id="24" dur="1" fill="hold">
                                          <p:stCondLst>
                                            <p:cond delay="0"/>
                                          </p:stCondLst>
                                        </p:cTn>
                                        <p:tgtEl>
                                          <p:spTgt spid="284890"/>
                                        </p:tgtEl>
                                        <p:attrNameLst>
                                          <p:attrName>style.visibility</p:attrName>
                                        </p:attrNameLst>
                                      </p:cBhvr>
                                      <p:to>
                                        <p:strVal val="hidden"/>
                                      </p:to>
                                    </p:set>
                                  </p:childTnLst>
                                </p:cTn>
                              </p:par>
                            </p:childTnLst>
                          </p:cTn>
                        </p:par>
                        <p:par>
                          <p:cTn id="25" fill="hold">
                            <p:stCondLst>
                              <p:cond delay="0"/>
                            </p:stCondLst>
                            <p:childTnLst>
                              <p:par>
                                <p:cTn id="26" presetID="1" presetClass="entr" presetSubtype="0" fill="hold" grpId="0" nodeType="afterEffect">
                                  <p:stCondLst>
                                    <p:cond delay="0"/>
                                  </p:stCondLst>
                                  <p:childTnLst>
                                    <p:set>
                                      <p:cBhvr>
                                        <p:cTn id="27" dur="1" fill="hold">
                                          <p:stCondLst>
                                            <p:cond delay="0"/>
                                          </p:stCondLst>
                                        </p:cTn>
                                        <p:tgtEl>
                                          <p:spTgt spid="284916"/>
                                        </p:tgtEl>
                                        <p:attrNameLst>
                                          <p:attrName>style.visibility</p:attrName>
                                        </p:attrNameLst>
                                      </p:cBhvr>
                                      <p:to>
                                        <p:strVal val="visible"/>
                                      </p:to>
                                    </p:set>
                                  </p:childTnLst>
                                </p:cTn>
                              </p:par>
                            </p:childTnLst>
                          </p:cTn>
                        </p:par>
                        <p:par>
                          <p:cTn id="28" fill="hold">
                            <p:stCondLst>
                              <p:cond delay="0"/>
                            </p:stCondLst>
                            <p:childTnLst>
                              <p:par>
                                <p:cTn id="29" presetID="1" presetClass="entr" presetSubtype="0" fill="hold" grpId="0" nodeType="afterEffect">
                                  <p:stCondLst>
                                    <p:cond delay="0"/>
                                  </p:stCondLst>
                                  <p:childTnLst>
                                    <p:set>
                                      <p:cBhvr>
                                        <p:cTn id="30" dur="1" fill="hold">
                                          <p:stCondLst>
                                            <p:cond delay="0"/>
                                          </p:stCondLst>
                                        </p:cTn>
                                        <p:tgtEl>
                                          <p:spTgt spid="28491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84902"/>
                                        </p:tgtEl>
                                        <p:attrNameLst>
                                          <p:attrName>style.visibility</p:attrName>
                                        </p:attrNameLst>
                                      </p:cBhvr>
                                      <p:to>
                                        <p:strVal val="visible"/>
                                      </p:to>
                                    </p:set>
                                  </p:childTnLst>
                                </p:cTn>
                              </p:par>
                            </p:childTnLst>
                          </p:cTn>
                        </p:par>
                        <p:par>
                          <p:cTn id="35" fill="hold">
                            <p:stCondLst>
                              <p:cond delay="0"/>
                            </p:stCondLst>
                            <p:childTnLst>
                              <p:par>
                                <p:cTn id="36" presetID="1" presetClass="exit" presetSubtype="0" fill="hold" grpId="1" nodeType="afterEffect">
                                  <p:stCondLst>
                                    <p:cond delay="0"/>
                                  </p:stCondLst>
                                  <p:childTnLst>
                                    <p:set>
                                      <p:cBhvr>
                                        <p:cTn id="37" dur="1" fill="hold">
                                          <p:stCondLst>
                                            <p:cond delay="0"/>
                                          </p:stCondLst>
                                        </p:cTn>
                                        <p:tgtEl>
                                          <p:spTgt spid="284912"/>
                                        </p:tgtEl>
                                        <p:attrNameLst>
                                          <p:attrName>style.visibility</p:attrName>
                                        </p:attrNameLst>
                                      </p:cBhvr>
                                      <p:to>
                                        <p:strVal val="hidden"/>
                                      </p:to>
                                    </p:set>
                                  </p:childTnLst>
                                </p:cTn>
                              </p:par>
                            </p:childTnLst>
                          </p:cTn>
                        </p:par>
                        <p:par>
                          <p:cTn id="38" fill="hold">
                            <p:stCondLst>
                              <p:cond delay="0"/>
                            </p:stCondLst>
                            <p:childTnLst>
                              <p:par>
                                <p:cTn id="39" presetID="22" presetClass="exit" presetSubtype="4" fill="hold" grpId="0" nodeType="afterEffect">
                                  <p:stCondLst>
                                    <p:cond delay="0"/>
                                  </p:stCondLst>
                                  <p:childTnLst>
                                    <p:animEffect transition="out" filter="wipe(down)">
                                      <p:cBhvr>
                                        <p:cTn id="40" dur="1000"/>
                                        <p:tgtEl>
                                          <p:spTgt spid="284893"/>
                                        </p:tgtEl>
                                      </p:cBhvr>
                                    </p:animEffect>
                                    <p:set>
                                      <p:cBhvr>
                                        <p:cTn id="41" dur="1" fill="hold">
                                          <p:stCondLst>
                                            <p:cond delay="999"/>
                                          </p:stCondLst>
                                        </p:cTn>
                                        <p:tgtEl>
                                          <p:spTgt spid="284893"/>
                                        </p:tgtEl>
                                        <p:attrNameLst>
                                          <p:attrName>style.visibility</p:attrName>
                                        </p:attrNameLst>
                                      </p:cBhvr>
                                      <p:to>
                                        <p:strVal val="hidden"/>
                                      </p:to>
                                    </p:set>
                                  </p:childTnLst>
                                </p:cTn>
                              </p:par>
                            </p:childTnLst>
                          </p:cTn>
                        </p:par>
                        <p:par>
                          <p:cTn id="42" fill="hold">
                            <p:stCondLst>
                              <p:cond delay="1000"/>
                            </p:stCondLst>
                            <p:childTnLst>
                              <p:par>
                                <p:cTn id="43" presetID="22" presetClass="exit" presetSubtype="1" fill="hold" grpId="1" nodeType="afterEffect">
                                  <p:stCondLst>
                                    <p:cond delay="0"/>
                                  </p:stCondLst>
                                  <p:childTnLst>
                                    <p:animEffect transition="out" filter="wipe(up)">
                                      <p:cBhvr>
                                        <p:cTn id="44" dur="1000"/>
                                        <p:tgtEl>
                                          <p:spTgt spid="284916"/>
                                        </p:tgtEl>
                                      </p:cBhvr>
                                    </p:animEffect>
                                    <p:set>
                                      <p:cBhvr>
                                        <p:cTn id="45" dur="1" fill="hold">
                                          <p:stCondLst>
                                            <p:cond delay="999"/>
                                          </p:stCondLst>
                                        </p:cTn>
                                        <p:tgtEl>
                                          <p:spTgt spid="284916"/>
                                        </p:tgtEl>
                                        <p:attrNameLst>
                                          <p:attrName>style.visibility</p:attrName>
                                        </p:attrNameLst>
                                      </p:cBhvr>
                                      <p:to>
                                        <p:strVal val="hidden"/>
                                      </p:to>
                                    </p:set>
                                  </p:childTnLst>
                                </p:cTn>
                              </p:par>
                            </p:childTnLst>
                          </p:cTn>
                        </p:par>
                        <p:par>
                          <p:cTn id="46" fill="hold">
                            <p:stCondLst>
                              <p:cond delay="2000"/>
                            </p:stCondLst>
                            <p:childTnLst>
                              <p:par>
                                <p:cTn id="47" presetID="1" presetClass="entr" presetSubtype="0" fill="hold" grpId="2" nodeType="afterEffect">
                                  <p:stCondLst>
                                    <p:cond delay="0"/>
                                  </p:stCondLst>
                                  <p:childTnLst>
                                    <p:set>
                                      <p:cBhvr>
                                        <p:cTn id="48" dur="1" fill="hold">
                                          <p:stCondLst>
                                            <p:cond delay="0"/>
                                          </p:stCondLst>
                                        </p:cTn>
                                        <p:tgtEl>
                                          <p:spTgt spid="284890"/>
                                        </p:tgtEl>
                                        <p:attrNameLst>
                                          <p:attrName>style.visibility</p:attrName>
                                        </p:attrNameLst>
                                      </p:cBhvr>
                                      <p:to>
                                        <p:strVal val="visible"/>
                                      </p:to>
                                    </p:set>
                                  </p:childTnLst>
                                </p:cTn>
                              </p:par>
                            </p:childTnLst>
                          </p:cTn>
                        </p:par>
                        <p:par>
                          <p:cTn id="49" fill="hold">
                            <p:stCondLst>
                              <p:cond delay="2000"/>
                            </p:stCondLst>
                            <p:childTnLst>
                              <p:par>
                                <p:cTn id="50" presetID="1" presetClass="entr" presetSubtype="0" fill="hold" grpId="0" nodeType="afterEffect">
                                  <p:stCondLst>
                                    <p:cond delay="0"/>
                                  </p:stCondLst>
                                  <p:childTnLst>
                                    <p:set>
                                      <p:cBhvr>
                                        <p:cTn id="51" dur="1" fill="hold">
                                          <p:stCondLst>
                                            <p:cond delay="0"/>
                                          </p:stCondLst>
                                        </p:cTn>
                                        <p:tgtEl>
                                          <p:spTgt spid="284900"/>
                                        </p:tgtEl>
                                        <p:attrNameLst>
                                          <p:attrName>style.visibility</p:attrName>
                                        </p:attrNameLst>
                                      </p:cBhvr>
                                      <p:to>
                                        <p:strVal val="visible"/>
                                      </p:to>
                                    </p:set>
                                  </p:childTnLst>
                                </p:cTn>
                              </p:par>
                            </p:childTnLst>
                          </p:cTn>
                        </p:par>
                        <p:par>
                          <p:cTn id="52" fill="hold">
                            <p:stCondLst>
                              <p:cond delay="2000"/>
                            </p:stCondLst>
                            <p:childTnLst>
                              <p:par>
                                <p:cTn id="53" presetID="22" presetClass="exit" presetSubtype="4" fill="hold" grpId="3" nodeType="afterEffect">
                                  <p:stCondLst>
                                    <p:cond delay="1000"/>
                                  </p:stCondLst>
                                  <p:childTnLst>
                                    <p:animEffect transition="out" filter="wipe(down)">
                                      <p:cBhvr>
                                        <p:cTn id="54" dur="1000"/>
                                        <p:tgtEl>
                                          <p:spTgt spid="284890"/>
                                        </p:tgtEl>
                                      </p:cBhvr>
                                    </p:animEffect>
                                    <p:set>
                                      <p:cBhvr>
                                        <p:cTn id="55" dur="1" fill="hold">
                                          <p:stCondLst>
                                            <p:cond delay="999"/>
                                          </p:stCondLst>
                                        </p:cTn>
                                        <p:tgtEl>
                                          <p:spTgt spid="284890"/>
                                        </p:tgtEl>
                                        <p:attrNameLst>
                                          <p:attrName>style.visibility</p:attrName>
                                        </p:attrNameLst>
                                      </p:cBhvr>
                                      <p:to>
                                        <p:strVal val="hidden"/>
                                      </p:to>
                                    </p:set>
                                  </p:childTnLst>
                                </p:cTn>
                              </p:par>
                            </p:childTnLst>
                          </p:cTn>
                        </p:par>
                        <p:par>
                          <p:cTn id="56" fill="hold">
                            <p:stCondLst>
                              <p:cond delay="4000"/>
                            </p:stCondLst>
                            <p:childTnLst>
                              <p:par>
                                <p:cTn id="57" presetID="22" presetClass="exit" presetSubtype="1" fill="hold" grpId="0" nodeType="afterEffect">
                                  <p:stCondLst>
                                    <p:cond delay="0"/>
                                  </p:stCondLst>
                                  <p:childTnLst>
                                    <p:animEffect transition="out" filter="wipe(up)">
                                      <p:cBhvr>
                                        <p:cTn id="58" dur="1000"/>
                                        <p:tgtEl>
                                          <p:spTgt spid="284908"/>
                                        </p:tgtEl>
                                      </p:cBhvr>
                                    </p:animEffect>
                                    <p:set>
                                      <p:cBhvr>
                                        <p:cTn id="59" dur="1" fill="hold">
                                          <p:stCondLst>
                                            <p:cond delay="999"/>
                                          </p:stCondLst>
                                        </p:cTn>
                                        <p:tgtEl>
                                          <p:spTgt spid="284908"/>
                                        </p:tgtEl>
                                        <p:attrNameLst>
                                          <p:attrName>style.visibility</p:attrName>
                                        </p:attrNameLst>
                                      </p:cBhvr>
                                      <p:to>
                                        <p:strVal val="hidden"/>
                                      </p:to>
                                    </p:set>
                                  </p:childTnLst>
                                </p:cTn>
                              </p:par>
                            </p:childTnLst>
                          </p:cTn>
                        </p:par>
                        <p:par>
                          <p:cTn id="60" fill="hold">
                            <p:stCondLst>
                              <p:cond delay="5000"/>
                            </p:stCondLst>
                            <p:childTnLst>
                              <p:par>
                                <p:cTn id="61" presetID="1" presetClass="entr" presetSubtype="0" fill="hold" grpId="0" nodeType="afterEffect">
                                  <p:stCondLst>
                                    <p:cond delay="0"/>
                                  </p:stCondLst>
                                  <p:childTnLst>
                                    <p:set>
                                      <p:cBhvr>
                                        <p:cTn id="62" dur="1" fill="hold">
                                          <p:stCondLst>
                                            <p:cond delay="0"/>
                                          </p:stCondLst>
                                        </p:cTn>
                                        <p:tgtEl>
                                          <p:spTgt spid="284889"/>
                                        </p:tgtEl>
                                        <p:attrNameLst>
                                          <p:attrName>style.visibility</p:attrName>
                                        </p:attrNameLst>
                                      </p:cBhvr>
                                      <p:to>
                                        <p:strVal val="visible"/>
                                      </p:to>
                                    </p:set>
                                  </p:childTnLst>
                                </p:cTn>
                              </p:par>
                            </p:childTnLst>
                          </p:cTn>
                        </p:par>
                        <p:par>
                          <p:cTn id="63" fill="hold">
                            <p:stCondLst>
                              <p:cond delay="5000"/>
                            </p:stCondLst>
                            <p:childTnLst>
                              <p:par>
                                <p:cTn id="64" presetID="1" presetClass="entr" presetSubtype="0" fill="hold" grpId="0" nodeType="afterEffect">
                                  <p:stCondLst>
                                    <p:cond delay="0"/>
                                  </p:stCondLst>
                                  <p:childTnLst>
                                    <p:set>
                                      <p:cBhvr>
                                        <p:cTn id="65" dur="1" fill="hold">
                                          <p:stCondLst>
                                            <p:cond delay="0"/>
                                          </p:stCondLst>
                                        </p:cTn>
                                        <p:tgtEl>
                                          <p:spTgt spid="64"/>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1" presetClass="exit" presetSubtype="0" fill="hold" grpId="1" nodeType="clickEffect">
                                  <p:stCondLst>
                                    <p:cond delay="0"/>
                                  </p:stCondLst>
                                  <p:childTnLst>
                                    <p:set>
                                      <p:cBhvr>
                                        <p:cTn id="69" dur="1" fill="hold">
                                          <p:stCondLst>
                                            <p:cond delay="0"/>
                                          </p:stCondLst>
                                        </p:cTn>
                                        <p:tgtEl>
                                          <p:spTgt spid="64"/>
                                        </p:tgtEl>
                                        <p:attrNameLst>
                                          <p:attrName>style.visibility</p:attrName>
                                        </p:attrNameLst>
                                      </p:cBhvr>
                                      <p:to>
                                        <p:strVal val="hidden"/>
                                      </p:to>
                                    </p:set>
                                  </p:childTnLst>
                                </p:cTn>
                              </p:par>
                            </p:childTnLst>
                          </p:cTn>
                        </p:par>
                        <p:par>
                          <p:cTn id="70" fill="hold">
                            <p:stCondLst>
                              <p:cond delay="0"/>
                            </p:stCondLst>
                            <p:childTnLst>
                              <p:par>
                                <p:cTn id="71" presetID="1" presetClass="exit" presetSubtype="0" fill="hold" grpId="1" nodeType="afterEffect">
                                  <p:stCondLst>
                                    <p:cond delay="0"/>
                                  </p:stCondLst>
                                  <p:childTnLst>
                                    <p:set>
                                      <p:cBhvr>
                                        <p:cTn id="72" dur="1" fill="hold">
                                          <p:stCondLst>
                                            <p:cond delay="0"/>
                                          </p:stCondLst>
                                        </p:cTn>
                                        <p:tgtEl>
                                          <p:spTgt spid="284889"/>
                                        </p:tgtEl>
                                        <p:attrNameLst>
                                          <p:attrName>style.visibility</p:attrName>
                                        </p:attrNameLst>
                                      </p:cBhvr>
                                      <p:to>
                                        <p:strVal val="hidden"/>
                                      </p:to>
                                    </p:set>
                                  </p:childTnLst>
                                </p:cTn>
                              </p:par>
                              <p:par>
                                <p:cTn id="73" presetID="1" presetClass="entr" presetSubtype="0" fill="hold" grpId="0" nodeType="withEffect">
                                  <p:stCondLst>
                                    <p:cond delay="0"/>
                                  </p:stCondLst>
                                  <p:childTnLst>
                                    <p:set>
                                      <p:cBhvr>
                                        <p:cTn id="74" dur="1" fill="hold">
                                          <p:stCondLst>
                                            <p:cond delay="0"/>
                                          </p:stCondLst>
                                        </p:cTn>
                                        <p:tgtEl>
                                          <p:spTgt spid="284917"/>
                                        </p:tgtEl>
                                        <p:attrNameLst>
                                          <p:attrName>style.visibility</p:attrName>
                                        </p:attrNameLst>
                                      </p:cBhvr>
                                      <p:to>
                                        <p:strVal val="visible"/>
                                      </p:to>
                                    </p:set>
                                  </p:childTnLst>
                                </p:cTn>
                              </p:par>
                              <p:par>
                                <p:cTn id="75" presetID="1" presetClass="exit" presetSubtype="0" fill="hold" grpId="0" nodeType="withEffect">
                                  <p:stCondLst>
                                    <p:cond delay="0"/>
                                  </p:stCondLst>
                                  <p:childTnLst>
                                    <p:set>
                                      <p:cBhvr>
                                        <p:cTn id="76" dur="1" fill="hold">
                                          <p:stCondLst>
                                            <p:cond delay="0"/>
                                          </p:stCondLst>
                                        </p:cTn>
                                        <p:tgtEl>
                                          <p:spTgt spid="284897"/>
                                        </p:tgtEl>
                                        <p:attrNameLst>
                                          <p:attrName>style.visibility</p:attrName>
                                        </p:attrNameLst>
                                      </p:cBhvr>
                                      <p:to>
                                        <p:strVal val="hidden"/>
                                      </p:to>
                                    </p:set>
                                  </p:childTnLst>
                                </p:cTn>
                              </p:par>
                              <p:par>
                                <p:cTn id="77" presetID="1" presetClass="entr" presetSubtype="0" fill="hold" grpId="0" nodeType="withEffect">
                                  <p:stCondLst>
                                    <p:cond delay="0"/>
                                  </p:stCondLst>
                                  <p:childTnLst>
                                    <p:set>
                                      <p:cBhvr>
                                        <p:cTn id="78" dur="1" fill="hold">
                                          <p:stCondLst>
                                            <p:cond delay="0"/>
                                          </p:stCondLst>
                                        </p:cTn>
                                        <p:tgtEl>
                                          <p:spTgt spid="284905"/>
                                        </p:tgtEl>
                                        <p:attrNameLst>
                                          <p:attrName>style.visibility</p:attrName>
                                        </p:attrNameLst>
                                      </p:cBhvr>
                                      <p:to>
                                        <p:strVal val="visible"/>
                                      </p:to>
                                    </p:set>
                                  </p:childTnLst>
                                </p:cTn>
                              </p:par>
                              <p:par>
                                <p:cTn id="79" presetID="1" presetClass="exit" presetSubtype="0" fill="hold" grpId="0" nodeType="withEffect">
                                  <p:stCondLst>
                                    <p:cond delay="0"/>
                                  </p:stCondLst>
                                  <p:childTnLst>
                                    <p:set>
                                      <p:cBhvr>
                                        <p:cTn id="80" dur="1" fill="hold">
                                          <p:stCondLst>
                                            <p:cond delay="0"/>
                                          </p:stCondLst>
                                        </p:cTn>
                                        <p:tgtEl>
                                          <p:spTgt spid="284896"/>
                                        </p:tgtEl>
                                        <p:attrNameLst>
                                          <p:attrName>style.visibility</p:attrName>
                                        </p:attrNameLst>
                                      </p:cBhvr>
                                      <p:to>
                                        <p:strVal val="hidden"/>
                                      </p:to>
                                    </p:set>
                                  </p:childTnLst>
                                </p:cTn>
                              </p:par>
                              <p:par>
                                <p:cTn id="81" presetID="1" presetClass="entr" presetSubtype="0" fill="hold" grpId="0" nodeType="withEffect">
                                  <p:stCondLst>
                                    <p:cond delay="0"/>
                                  </p:stCondLst>
                                  <p:childTnLst>
                                    <p:set>
                                      <p:cBhvr>
                                        <p:cTn id="82" dur="1" fill="hold">
                                          <p:stCondLst>
                                            <p:cond delay="0"/>
                                          </p:stCondLst>
                                        </p:cTn>
                                        <p:tgtEl>
                                          <p:spTgt spid="284906"/>
                                        </p:tgtEl>
                                        <p:attrNameLst>
                                          <p:attrName>style.visibility</p:attrName>
                                        </p:attrNameLst>
                                      </p:cBhvr>
                                      <p:to>
                                        <p:strVal val="visible"/>
                                      </p:to>
                                    </p:set>
                                  </p:childTnLst>
                                </p:cTn>
                              </p:par>
                              <p:par>
                                <p:cTn id="83" presetID="1" presetClass="exit" presetSubtype="0" fill="hold" grpId="0" nodeType="withEffect">
                                  <p:stCondLst>
                                    <p:cond delay="0"/>
                                  </p:stCondLst>
                                  <p:childTnLst>
                                    <p:set>
                                      <p:cBhvr>
                                        <p:cTn id="84" dur="1" fill="hold">
                                          <p:stCondLst>
                                            <p:cond delay="0"/>
                                          </p:stCondLst>
                                        </p:cTn>
                                        <p:tgtEl>
                                          <p:spTgt spid="284894"/>
                                        </p:tgtEl>
                                        <p:attrNameLst>
                                          <p:attrName>style.visibility</p:attrName>
                                        </p:attrNameLst>
                                      </p:cBhvr>
                                      <p:to>
                                        <p:strVal val="hidden"/>
                                      </p:to>
                                    </p:set>
                                  </p:childTnLst>
                                </p:cTn>
                              </p:par>
                              <p:par>
                                <p:cTn id="85" presetID="1" presetClass="entr" presetSubtype="0" fill="hold" grpId="0" nodeType="withEffect">
                                  <p:stCondLst>
                                    <p:cond delay="0"/>
                                  </p:stCondLst>
                                  <p:childTnLst>
                                    <p:set>
                                      <p:cBhvr>
                                        <p:cTn id="86" dur="1" fill="hold">
                                          <p:stCondLst>
                                            <p:cond delay="0"/>
                                          </p:stCondLst>
                                        </p:cTn>
                                        <p:tgtEl>
                                          <p:spTgt spid="284904"/>
                                        </p:tgtEl>
                                        <p:attrNameLst>
                                          <p:attrName>style.visibility</p:attrName>
                                        </p:attrNameLst>
                                      </p:cBhvr>
                                      <p:to>
                                        <p:strVal val="visible"/>
                                      </p:to>
                                    </p:set>
                                  </p:childTnLst>
                                </p:cTn>
                              </p:par>
                              <p:par>
                                <p:cTn id="87" presetID="1" presetClass="exit" presetSubtype="0" fill="hold" grpId="0" nodeType="withEffect">
                                  <p:stCondLst>
                                    <p:cond delay="0"/>
                                  </p:stCondLst>
                                  <p:childTnLst>
                                    <p:set>
                                      <p:cBhvr>
                                        <p:cTn id="88" dur="1" fill="hold">
                                          <p:stCondLst>
                                            <p:cond delay="0"/>
                                          </p:stCondLst>
                                        </p:cTn>
                                        <p:tgtEl>
                                          <p:spTgt spid="284891"/>
                                        </p:tgtEl>
                                        <p:attrNameLst>
                                          <p:attrName>style.visibility</p:attrName>
                                        </p:attrNameLst>
                                      </p:cBhvr>
                                      <p:to>
                                        <p:strVal val="hidden"/>
                                      </p:to>
                                    </p:set>
                                  </p:childTnLst>
                                </p:cTn>
                              </p:par>
                              <p:par>
                                <p:cTn id="89" presetID="1" presetClass="entr" presetSubtype="0" fill="hold" grpId="1" nodeType="withEffect">
                                  <p:stCondLst>
                                    <p:cond delay="0"/>
                                  </p:stCondLst>
                                  <p:childTnLst>
                                    <p:set>
                                      <p:cBhvr>
                                        <p:cTn id="90" dur="1" fill="hold">
                                          <p:stCondLst>
                                            <p:cond delay="0"/>
                                          </p:stCondLst>
                                        </p:cTn>
                                        <p:tgtEl>
                                          <p:spTgt spid="284921"/>
                                        </p:tgtEl>
                                        <p:attrNameLst>
                                          <p:attrName>style.visibility</p:attrName>
                                        </p:attrNameLst>
                                      </p:cBhvr>
                                      <p:to>
                                        <p:strVal val="visible"/>
                                      </p:to>
                                    </p:set>
                                  </p:childTnLst>
                                </p:cTn>
                              </p:par>
                            </p:childTnLst>
                          </p:cTn>
                        </p:par>
                        <p:par>
                          <p:cTn id="91" fill="hold">
                            <p:stCondLst>
                              <p:cond delay="0"/>
                            </p:stCondLst>
                            <p:childTnLst>
                              <p:par>
                                <p:cTn id="92" presetID="1" presetClass="entr" presetSubtype="0" fill="hold" grpId="0" nodeType="afterEffect">
                                  <p:stCondLst>
                                    <p:cond delay="0"/>
                                  </p:stCondLst>
                                  <p:childTnLst>
                                    <p:set>
                                      <p:cBhvr>
                                        <p:cTn id="93" dur="1" fill="hold">
                                          <p:stCondLst>
                                            <p:cond delay="0"/>
                                          </p:stCondLst>
                                        </p:cTn>
                                        <p:tgtEl>
                                          <p:spTgt spid="284922"/>
                                        </p:tgtEl>
                                        <p:attrNameLst>
                                          <p:attrName>style.visibility</p:attrName>
                                        </p:attrNameLst>
                                      </p:cBhvr>
                                      <p:to>
                                        <p:strVal val="visible"/>
                                      </p:to>
                                    </p:set>
                                  </p:childTnLst>
                                </p:cTn>
                              </p:par>
                            </p:childTnLst>
                          </p:cTn>
                        </p:par>
                      </p:childTnLst>
                    </p:cTn>
                  </p:par>
                  <p:par>
                    <p:cTn id="94" fill="hold">
                      <p:stCondLst>
                        <p:cond delay="indefinite"/>
                      </p:stCondLst>
                      <p:childTnLst>
                        <p:par>
                          <p:cTn id="95" fill="hold">
                            <p:stCondLst>
                              <p:cond delay="0"/>
                            </p:stCondLst>
                            <p:childTnLst>
                              <p:par>
                                <p:cTn id="96" presetID="1" presetClass="entr" presetSubtype="0" fill="hold" grpId="0" nodeType="clickEffect">
                                  <p:stCondLst>
                                    <p:cond delay="0"/>
                                  </p:stCondLst>
                                  <p:childTnLst>
                                    <p:set>
                                      <p:cBhvr>
                                        <p:cTn id="97" dur="1" fill="hold">
                                          <p:stCondLst>
                                            <p:cond delay="0"/>
                                          </p:stCondLst>
                                        </p:cTn>
                                        <p:tgtEl>
                                          <p:spTgt spid="284907"/>
                                        </p:tgtEl>
                                        <p:attrNameLst>
                                          <p:attrName>style.visibility</p:attrName>
                                        </p:attrNameLst>
                                      </p:cBhvr>
                                      <p:to>
                                        <p:strVal val="visible"/>
                                      </p:to>
                                    </p:set>
                                  </p:childTnLst>
                                </p:cTn>
                              </p:par>
                            </p:childTnLst>
                          </p:cTn>
                        </p:par>
                        <p:par>
                          <p:cTn id="98" fill="hold">
                            <p:stCondLst>
                              <p:cond delay="0"/>
                            </p:stCondLst>
                            <p:childTnLst>
                              <p:par>
                                <p:cTn id="99" presetID="1" presetClass="exit" presetSubtype="0" fill="hold" grpId="1" nodeType="afterEffect">
                                  <p:stCondLst>
                                    <p:cond delay="0"/>
                                  </p:stCondLst>
                                  <p:childTnLst>
                                    <p:set>
                                      <p:cBhvr>
                                        <p:cTn id="100" dur="1" fill="hold">
                                          <p:stCondLst>
                                            <p:cond delay="0"/>
                                          </p:stCondLst>
                                        </p:cTn>
                                        <p:tgtEl>
                                          <p:spTgt spid="284922"/>
                                        </p:tgtEl>
                                        <p:attrNameLst>
                                          <p:attrName>style.visibility</p:attrName>
                                        </p:attrNameLst>
                                      </p:cBhvr>
                                      <p:to>
                                        <p:strVal val="hidden"/>
                                      </p:to>
                                    </p:set>
                                  </p:childTnLst>
                                </p:cTn>
                              </p:par>
                            </p:childTnLst>
                          </p:cTn>
                        </p:par>
                        <p:par>
                          <p:cTn id="101" fill="hold">
                            <p:stCondLst>
                              <p:cond delay="0"/>
                            </p:stCondLst>
                            <p:childTnLst>
                              <p:par>
                                <p:cTn id="102" presetID="22" presetClass="exit" presetSubtype="1" fill="hold" grpId="0" nodeType="afterEffect">
                                  <p:stCondLst>
                                    <p:cond delay="0"/>
                                  </p:stCondLst>
                                  <p:childTnLst>
                                    <p:animEffect transition="out" filter="wipe(up)">
                                      <p:cBhvr>
                                        <p:cTn id="103" dur="1000"/>
                                        <p:tgtEl>
                                          <p:spTgt spid="284895"/>
                                        </p:tgtEl>
                                      </p:cBhvr>
                                    </p:animEffect>
                                    <p:set>
                                      <p:cBhvr>
                                        <p:cTn id="104" dur="1" fill="hold">
                                          <p:stCondLst>
                                            <p:cond delay="999"/>
                                          </p:stCondLst>
                                        </p:cTn>
                                        <p:tgtEl>
                                          <p:spTgt spid="284895"/>
                                        </p:tgtEl>
                                        <p:attrNameLst>
                                          <p:attrName>style.visibility</p:attrName>
                                        </p:attrNameLst>
                                      </p:cBhvr>
                                      <p:to>
                                        <p:strVal val="hidden"/>
                                      </p:to>
                                    </p:set>
                                  </p:childTnLst>
                                </p:cTn>
                              </p:par>
                            </p:childTnLst>
                          </p:cTn>
                        </p:par>
                        <p:par>
                          <p:cTn id="105" fill="hold">
                            <p:stCondLst>
                              <p:cond delay="1000"/>
                            </p:stCondLst>
                            <p:childTnLst>
                              <p:par>
                                <p:cTn id="106" presetID="22" presetClass="exit" presetSubtype="1" fill="hold" grpId="0" nodeType="afterEffect">
                                  <p:stCondLst>
                                    <p:cond delay="0"/>
                                  </p:stCondLst>
                                  <p:childTnLst>
                                    <p:animEffect transition="out" filter="wipe(up)">
                                      <p:cBhvr>
                                        <p:cTn id="107" dur="1000"/>
                                        <p:tgtEl>
                                          <p:spTgt spid="284921"/>
                                        </p:tgtEl>
                                      </p:cBhvr>
                                    </p:animEffect>
                                    <p:set>
                                      <p:cBhvr>
                                        <p:cTn id="108" dur="1" fill="hold">
                                          <p:stCondLst>
                                            <p:cond delay="999"/>
                                          </p:stCondLst>
                                        </p:cTn>
                                        <p:tgtEl>
                                          <p:spTgt spid="284921"/>
                                        </p:tgtEl>
                                        <p:attrNameLst>
                                          <p:attrName>style.visibility</p:attrName>
                                        </p:attrNameLst>
                                      </p:cBhvr>
                                      <p:to>
                                        <p:strVal val="hidden"/>
                                      </p:to>
                                    </p:set>
                                  </p:childTnLst>
                                </p:cTn>
                              </p:par>
                            </p:childTnLst>
                          </p:cTn>
                        </p:par>
                        <p:par>
                          <p:cTn id="109" fill="hold">
                            <p:stCondLst>
                              <p:cond delay="2000"/>
                            </p:stCondLst>
                            <p:childTnLst>
                              <p:par>
                                <p:cTn id="110" presetID="1" presetClass="entr" presetSubtype="0" fill="hold" grpId="1" nodeType="afterEffect">
                                  <p:stCondLst>
                                    <p:cond delay="0"/>
                                  </p:stCondLst>
                                  <p:childTnLst>
                                    <p:set>
                                      <p:cBhvr>
                                        <p:cTn id="111" dur="1" fill="hold">
                                          <p:stCondLst>
                                            <p:cond delay="0"/>
                                          </p:stCondLst>
                                        </p:cTn>
                                        <p:tgtEl>
                                          <p:spTgt spid="284891"/>
                                        </p:tgtEl>
                                        <p:attrNameLst>
                                          <p:attrName>style.visibility</p:attrName>
                                        </p:attrNameLst>
                                      </p:cBhvr>
                                      <p:to>
                                        <p:strVal val="visible"/>
                                      </p:to>
                                    </p:set>
                                  </p:childTnLst>
                                </p:cTn>
                              </p:par>
                            </p:childTnLst>
                          </p:cTn>
                        </p:par>
                        <p:par>
                          <p:cTn id="112" fill="hold">
                            <p:stCondLst>
                              <p:cond delay="2000"/>
                            </p:stCondLst>
                            <p:childTnLst>
                              <p:par>
                                <p:cTn id="113" presetID="1" presetClass="entr" presetSubtype="0" fill="hold" grpId="0" nodeType="afterEffect">
                                  <p:stCondLst>
                                    <p:cond delay="0"/>
                                  </p:stCondLst>
                                  <p:childTnLst>
                                    <p:set>
                                      <p:cBhvr>
                                        <p:cTn id="114" dur="1" fill="hold">
                                          <p:stCondLst>
                                            <p:cond delay="0"/>
                                          </p:stCondLst>
                                        </p:cTn>
                                        <p:tgtEl>
                                          <p:spTgt spid="284903"/>
                                        </p:tgtEl>
                                        <p:attrNameLst>
                                          <p:attrName>style.visibility</p:attrName>
                                        </p:attrNameLst>
                                      </p:cBhvr>
                                      <p:to>
                                        <p:strVal val="visible"/>
                                      </p:to>
                                    </p:set>
                                  </p:childTnLst>
                                </p:cTn>
                              </p:par>
                            </p:childTnLst>
                          </p:cTn>
                        </p:par>
                        <p:par>
                          <p:cTn id="115" fill="hold">
                            <p:stCondLst>
                              <p:cond delay="2000"/>
                            </p:stCondLst>
                            <p:childTnLst>
                              <p:par>
                                <p:cTn id="116" presetID="22" presetClass="exit" presetSubtype="4" fill="hold" grpId="2" nodeType="afterEffect">
                                  <p:stCondLst>
                                    <p:cond delay="1000"/>
                                  </p:stCondLst>
                                  <p:childTnLst>
                                    <p:animEffect transition="out" filter="wipe(down)">
                                      <p:cBhvr>
                                        <p:cTn id="117" dur="2000"/>
                                        <p:tgtEl>
                                          <p:spTgt spid="284891"/>
                                        </p:tgtEl>
                                      </p:cBhvr>
                                    </p:animEffect>
                                    <p:set>
                                      <p:cBhvr>
                                        <p:cTn id="118" dur="1" fill="hold">
                                          <p:stCondLst>
                                            <p:cond delay="1999"/>
                                          </p:stCondLst>
                                        </p:cTn>
                                        <p:tgtEl>
                                          <p:spTgt spid="284891"/>
                                        </p:tgtEl>
                                        <p:attrNameLst>
                                          <p:attrName>style.visibility</p:attrName>
                                        </p:attrNameLst>
                                      </p:cBhvr>
                                      <p:to>
                                        <p:strVal val="hidden"/>
                                      </p:to>
                                    </p:set>
                                  </p:childTnLst>
                                </p:cTn>
                              </p:par>
                            </p:childTnLst>
                          </p:cTn>
                        </p:par>
                        <p:par>
                          <p:cTn id="119" fill="hold">
                            <p:stCondLst>
                              <p:cond delay="5000"/>
                            </p:stCondLst>
                            <p:childTnLst>
                              <p:par>
                                <p:cTn id="120" presetID="22" presetClass="exit" presetSubtype="1" fill="hold" grpId="1" nodeType="afterEffect">
                                  <p:stCondLst>
                                    <p:cond delay="0"/>
                                  </p:stCondLst>
                                  <p:childTnLst>
                                    <p:animEffect transition="out" filter="wipe(up)">
                                      <p:cBhvr>
                                        <p:cTn id="121" dur="1000"/>
                                        <p:tgtEl>
                                          <p:spTgt spid="284917"/>
                                        </p:tgtEl>
                                      </p:cBhvr>
                                    </p:animEffect>
                                    <p:set>
                                      <p:cBhvr>
                                        <p:cTn id="122" dur="1" fill="hold">
                                          <p:stCondLst>
                                            <p:cond delay="999"/>
                                          </p:stCondLst>
                                        </p:cTn>
                                        <p:tgtEl>
                                          <p:spTgt spid="284917"/>
                                        </p:tgtEl>
                                        <p:attrNameLst>
                                          <p:attrName>style.visibility</p:attrName>
                                        </p:attrNameLst>
                                      </p:cBhvr>
                                      <p:to>
                                        <p:strVal val="hidden"/>
                                      </p:to>
                                    </p:set>
                                  </p:childTnLst>
                                </p:cTn>
                              </p:par>
                            </p:childTnLst>
                          </p:cTn>
                        </p:par>
                        <p:par>
                          <p:cTn id="123" fill="hold">
                            <p:stCondLst>
                              <p:cond delay="6000"/>
                            </p:stCondLst>
                            <p:childTnLst>
                              <p:par>
                                <p:cTn id="124" presetID="1" presetClass="entr" presetSubtype="0" fill="hold" grpId="2" nodeType="afterEffect">
                                  <p:stCondLst>
                                    <p:cond delay="0"/>
                                  </p:stCondLst>
                                  <p:childTnLst>
                                    <p:set>
                                      <p:cBhvr>
                                        <p:cTn id="125" dur="1" fill="hold">
                                          <p:stCondLst>
                                            <p:cond delay="0"/>
                                          </p:stCondLst>
                                        </p:cTn>
                                        <p:tgtEl>
                                          <p:spTgt spid="284889"/>
                                        </p:tgtEl>
                                        <p:attrNameLst>
                                          <p:attrName>style.visibility</p:attrName>
                                        </p:attrNameLst>
                                      </p:cBhvr>
                                      <p:to>
                                        <p:strVal val="visible"/>
                                      </p:to>
                                    </p:set>
                                  </p:childTnLst>
                                </p:cTn>
                              </p:par>
                            </p:childTnLst>
                          </p:cTn>
                        </p:par>
                        <p:par>
                          <p:cTn id="126" fill="hold">
                            <p:stCondLst>
                              <p:cond delay="6000"/>
                            </p:stCondLst>
                            <p:childTnLst>
                              <p:par>
                                <p:cTn id="127" presetID="1" presetClass="entr" presetSubtype="0" fill="hold" grpId="0" nodeType="afterEffect">
                                  <p:stCondLst>
                                    <p:cond delay="0"/>
                                  </p:stCondLst>
                                  <p:childTnLst>
                                    <p:set>
                                      <p:cBhvr>
                                        <p:cTn id="128" dur="1" fill="hold">
                                          <p:stCondLst>
                                            <p:cond delay="0"/>
                                          </p:stCondLst>
                                        </p:cTn>
                                        <p:tgtEl>
                                          <p:spTgt spid="284899"/>
                                        </p:tgtEl>
                                        <p:attrNameLst>
                                          <p:attrName>style.visibility</p:attrName>
                                        </p:attrNameLst>
                                      </p:cBhvr>
                                      <p:to>
                                        <p:strVal val="visible"/>
                                      </p:to>
                                    </p:set>
                                  </p:childTnLst>
                                </p:cTn>
                              </p:par>
                            </p:childTnLst>
                          </p:cTn>
                        </p:par>
                        <p:par>
                          <p:cTn id="129" fill="hold">
                            <p:stCondLst>
                              <p:cond delay="6000"/>
                            </p:stCondLst>
                            <p:childTnLst>
                              <p:par>
                                <p:cTn id="130" presetID="22" presetClass="exit" presetSubtype="4" fill="hold" grpId="3" nodeType="afterEffect">
                                  <p:stCondLst>
                                    <p:cond delay="2000"/>
                                  </p:stCondLst>
                                  <p:childTnLst>
                                    <p:animEffect transition="out" filter="wipe(down)">
                                      <p:cBhvr>
                                        <p:cTn id="131" dur="2000"/>
                                        <p:tgtEl>
                                          <p:spTgt spid="284889"/>
                                        </p:tgtEl>
                                      </p:cBhvr>
                                    </p:animEffect>
                                    <p:set>
                                      <p:cBhvr>
                                        <p:cTn id="132" dur="1" fill="hold">
                                          <p:stCondLst>
                                            <p:cond delay="1999"/>
                                          </p:stCondLst>
                                        </p:cTn>
                                        <p:tgtEl>
                                          <p:spTgt spid="28488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4889" grpId="0" animBg="1"/>
      <p:bldP spid="284889" grpId="1" animBg="1"/>
      <p:bldP spid="284889" grpId="2" animBg="1"/>
      <p:bldP spid="284889" grpId="3" animBg="1"/>
      <p:bldP spid="284890" grpId="0" animBg="1"/>
      <p:bldP spid="284890" grpId="1" animBg="1"/>
      <p:bldP spid="284890" grpId="2" animBg="1"/>
      <p:bldP spid="284890" grpId="3" animBg="1"/>
      <p:bldP spid="284891" grpId="0" animBg="1"/>
      <p:bldP spid="284891" grpId="1" animBg="1"/>
      <p:bldP spid="284891" grpId="2" animBg="1"/>
      <p:bldP spid="284892" grpId="0" animBg="1"/>
      <p:bldP spid="284893" grpId="0" animBg="1"/>
      <p:bldP spid="284894" grpId="0" animBg="1"/>
      <p:bldP spid="284895" grpId="0" animBg="1"/>
      <p:bldP spid="284896" grpId="0" animBg="1"/>
      <p:bldP spid="284897" grpId="0" animBg="1"/>
      <p:bldP spid="284899" grpId="0"/>
      <p:bldP spid="284900" grpId="0"/>
      <p:bldP spid="284901" grpId="0"/>
      <p:bldP spid="284902" grpId="0"/>
      <p:bldP spid="284903" grpId="0"/>
      <p:bldP spid="284904" grpId="0"/>
      <p:bldP spid="284905" grpId="0"/>
      <p:bldP spid="284906" grpId="0"/>
      <p:bldP spid="284907" grpId="0"/>
      <p:bldP spid="284908" grpId="0" animBg="1"/>
      <p:bldP spid="284909" grpId="0" animBg="1"/>
      <p:bldP spid="284911" grpId="0" animBg="1"/>
      <p:bldP spid="284912" grpId="0" animBg="1"/>
      <p:bldP spid="284912" grpId="1" animBg="1"/>
      <p:bldP spid="284916" grpId="0" animBg="1"/>
      <p:bldP spid="284916" grpId="1" animBg="1"/>
      <p:bldP spid="284917" grpId="0" animBg="1"/>
      <p:bldP spid="284917" grpId="1" animBg="1"/>
      <p:bldP spid="284921" grpId="0" animBg="1"/>
      <p:bldP spid="284921" grpId="1" animBg="1"/>
      <p:bldP spid="284922" grpId="0" animBg="1"/>
      <p:bldP spid="284922" grpId="1" animBg="1"/>
      <p:bldP spid="64" grpId="0" animBg="1"/>
      <p:bldP spid="64" grpId="1"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a:xfrm>
            <a:off x="1000125" y="274638"/>
            <a:ext cx="7215188" cy="1143000"/>
          </a:xfrm>
        </p:spPr>
        <p:txBody>
          <a:bodyPr/>
          <a:lstStyle/>
          <a:p>
            <a:pPr eaLnBrk="1" hangingPunct="1"/>
            <a:r>
              <a:rPr lang="zh-CN" altLang="en-US" sz="3600" dirty="0" smtClean="0"/>
              <a:t>后序遍历二叉树的非递归算法 </a:t>
            </a:r>
          </a:p>
        </p:txBody>
      </p:sp>
      <p:sp>
        <p:nvSpPr>
          <p:cNvPr id="80899" name="Rectangle 3"/>
          <p:cNvSpPr>
            <a:spLocks noGrp="1" noChangeArrowheads="1"/>
          </p:cNvSpPr>
          <p:nvPr>
            <p:ph idx="1"/>
          </p:nvPr>
        </p:nvSpPr>
        <p:spPr>
          <a:xfrm>
            <a:off x="1000125" y="1600200"/>
            <a:ext cx="7215188" cy="4525963"/>
          </a:xfrm>
        </p:spPr>
        <p:txBody>
          <a:bodyPr/>
          <a:lstStyle/>
          <a:p>
            <a:pPr eaLnBrk="1" hangingPunct="1">
              <a:lnSpc>
                <a:spcPct val="100000"/>
              </a:lnSpc>
              <a:buFont typeface="Wingdings" pitchFamily="2" charset="2"/>
              <a:buNone/>
            </a:pPr>
            <a:r>
              <a:rPr lang="en-US" altLang="zh-CN" dirty="0" smtClean="0">
                <a:solidFill>
                  <a:srgbClr val="006600"/>
                </a:solidFill>
              </a:rPr>
              <a:t>③	</a:t>
            </a:r>
            <a:r>
              <a:rPr lang="en-US" altLang="zh-CN" dirty="0" smtClean="0"/>
              <a:t>if (p-&gt;</a:t>
            </a:r>
            <a:r>
              <a:rPr lang="en-US" altLang="zh-CN" dirty="0" err="1" smtClean="0"/>
              <a:t>rc</a:t>
            </a:r>
            <a:r>
              <a:rPr lang="en-US" altLang="zh-CN" dirty="0" smtClean="0"/>
              <a:t>)</a:t>
            </a:r>
          </a:p>
          <a:p>
            <a:pPr eaLnBrk="1" hangingPunct="1">
              <a:lnSpc>
                <a:spcPct val="100000"/>
              </a:lnSpc>
              <a:buFont typeface="Wingdings" pitchFamily="2" charset="2"/>
              <a:buNone/>
            </a:pPr>
            <a:r>
              <a:rPr lang="en-US" altLang="zh-CN" dirty="0" smtClean="0"/>
              <a:t>	{ Push(R</a:t>
            </a:r>
            <a:r>
              <a:rPr lang="zh-CN" altLang="en-US" dirty="0" smtClean="0"/>
              <a:t>，</a:t>
            </a:r>
            <a:r>
              <a:rPr lang="en-US" altLang="zh-CN" dirty="0" smtClean="0"/>
              <a:t>p)</a:t>
            </a:r>
            <a:r>
              <a:rPr lang="zh-CN" altLang="en-US" dirty="0" smtClean="0"/>
              <a:t>；</a:t>
            </a:r>
            <a:r>
              <a:rPr lang="en-US" altLang="zh-CN" dirty="0" smtClean="0"/>
              <a:t>p=p-&gt;</a:t>
            </a:r>
            <a:r>
              <a:rPr lang="en-US" altLang="zh-CN" dirty="0" err="1" smtClean="0"/>
              <a:t>rc</a:t>
            </a:r>
            <a:r>
              <a:rPr lang="zh-CN" altLang="en-US" dirty="0" smtClean="0"/>
              <a:t>；</a:t>
            </a:r>
            <a:r>
              <a:rPr lang="en-US" altLang="zh-CN" dirty="0" smtClean="0"/>
              <a:t>}</a:t>
            </a:r>
            <a:endParaRPr lang="en-US" altLang="zh-CN" sz="1400" b="0" dirty="0" smtClean="0">
              <a:solidFill>
                <a:srgbClr val="006600"/>
              </a:solidFill>
            </a:endParaRPr>
          </a:p>
        </p:txBody>
      </p:sp>
      <p:sp>
        <p:nvSpPr>
          <p:cNvPr id="80900" name="灯片编号占位符 44"/>
          <p:cNvSpPr>
            <a:spLocks noGrp="1"/>
          </p:cNvSpPr>
          <p:nvPr>
            <p:ph type="sldNum" sz="quarter" idx="10"/>
          </p:nvPr>
        </p:nvSpPr>
        <p:spPr>
          <a:noFill/>
        </p:spPr>
        <p:txBody>
          <a:bodyPr/>
          <a:lstStyle/>
          <a:p>
            <a:fld id="{DACC9F60-3211-4FD3-9099-2647D1E65EA6}" type="slidenum">
              <a:rPr lang="zh-CN" altLang="en-US" smtClean="0"/>
              <a:pPr/>
              <a:t>84</a:t>
            </a:fld>
            <a:endParaRPr lang="en-US" altLang="zh-CN" smtClean="0"/>
          </a:p>
        </p:txBody>
      </p:sp>
      <p:sp>
        <p:nvSpPr>
          <p:cNvPr id="80901" name="Rectangle 4"/>
          <p:cNvSpPr>
            <a:spLocks noChangeArrowheads="1"/>
          </p:cNvSpPr>
          <p:nvPr/>
        </p:nvSpPr>
        <p:spPr bwMode="auto">
          <a:xfrm>
            <a:off x="6293507" y="5589588"/>
            <a:ext cx="1636987" cy="276999"/>
          </a:xfrm>
          <a:prstGeom prst="rect">
            <a:avLst/>
          </a:prstGeom>
          <a:noFill/>
          <a:ln w="9525">
            <a:noFill/>
            <a:miter lim="800000"/>
            <a:headEnd/>
            <a:tailEnd/>
          </a:ln>
        </p:spPr>
        <p:txBody>
          <a:bodyPr wrap="none">
            <a:spAutoFit/>
          </a:bodyPr>
          <a:lstStyle/>
          <a:p>
            <a:pPr algn="ctr"/>
            <a:r>
              <a:rPr kumimoji="1" lang="en-US" altLang="zh-CN" sz="1200" dirty="0">
                <a:solidFill>
                  <a:srgbClr val="006600"/>
                </a:solidFill>
                <a:latin typeface="Times New Roman" pitchFamily="18" charset="0"/>
              </a:rPr>
              <a:t>[</a:t>
            </a:r>
            <a:r>
              <a:rPr kumimoji="1" lang="en-US" altLang="zh-CN" sz="1200" dirty="0" err="1">
                <a:solidFill>
                  <a:srgbClr val="006600"/>
                </a:solidFill>
                <a:latin typeface="Times New Roman" pitchFamily="18" charset="0"/>
              </a:rPr>
              <a:t>PostOrderS</a:t>
            </a:r>
            <a:r>
              <a:rPr kumimoji="1" lang="zh-CN" altLang="en-US" sz="1200" dirty="0">
                <a:solidFill>
                  <a:srgbClr val="006600"/>
                </a:solidFill>
                <a:latin typeface="楷体" pitchFamily="49" charset="-122"/>
                <a:ea typeface="楷体" pitchFamily="49" charset="-122"/>
              </a:rPr>
              <a:t>算法结束</a:t>
            </a:r>
            <a:r>
              <a:rPr kumimoji="1" lang="en-US" altLang="zh-CN" sz="1200" dirty="0">
                <a:solidFill>
                  <a:srgbClr val="006600"/>
                </a:solidFill>
                <a:latin typeface="楷体" pitchFamily="49" charset="-122"/>
                <a:ea typeface="楷体" pitchFamily="49" charset="-122"/>
              </a:rPr>
              <a:t>]</a:t>
            </a:r>
          </a:p>
        </p:txBody>
      </p:sp>
      <p:grpSp>
        <p:nvGrpSpPr>
          <p:cNvPr id="80902" name="Group 5"/>
          <p:cNvGrpSpPr>
            <a:grpSpLocks/>
          </p:cNvGrpSpPr>
          <p:nvPr/>
        </p:nvGrpSpPr>
        <p:grpSpPr bwMode="auto">
          <a:xfrm>
            <a:off x="1547813" y="3186113"/>
            <a:ext cx="4391025" cy="2619375"/>
            <a:chOff x="1020" y="1825"/>
            <a:chExt cx="2766" cy="1650"/>
          </a:xfrm>
        </p:grpSpPr>
        <p:sp>
          <p:nvSpPr>
            <p:cNvPr id="80922" name="Line 6"/>
            <p:cNvSpPr>
              <a:spLocks noChangeShapeType="1"/>
            </p:cNvSpPr>
            <p:nvPr/>
          </p:nvSpPr>
          <p:spPr bwMode="auto">
            <a:xfrm flipV="1">
              <a:off x="1246" y="2460"/>
              <a:ext cx="272" cy="318"/>
            </a:xfrm>
            <a:prstGeom prst="line">
              <a:avLst/>
            </a:prstGeom>
            <a:noFill/>
            <a:ln w="6350" cap="rnd">
              <a:solidFill>
                <a:srgbClr val="008000"/>
              </a:solidFill>
              <a:prstDash val="sysDot"/>
              <a:round/>
              <a:headEnd/>
              <a:tailEnd/>
            </a:ln>
          </p:spPr>
          <p:txBody>
            <a:bodyPr/>
            <a:lstStyle/>
            <a:p>
              <a:endParaRPr lang="zh-CN" altLang="en-US"/>
            </a:p>
          </p:txBody>
        </p:sp>
        <p:sp>
          <p:nvSpPr>
            <p:cNvPr id="80923" name="Line 7"/>
            <p:cNvSpPr>
              <a:spLocks noChangeShapeType="1"/>
            </p:cNvSpPr>
            <p:nvPr/>
          </p:nvSpPr>
          <p:spPr bwMode="auto">
            <a:xfrm flipV="1">
              <a:off x="1745" y="2007"/>
              <a:ext cx="499" cy="293"/>
            </a:xfrm>
            <a:prstGeom prst="line">
              <a:avLst/>
            </a:prstGeom>
            <a:noFill/>
            <a:ln w="6350" cap="rnd">
              <a:solidFill>
                <a:srgbClr val="008000"/>
              </a:solidFill>
              <a:prstDash val="sysDot"/>
              <a:round/>
              <a:headEnd/>
              <a:tailEnd/>
            </a:ln>
          </p:spPr>
          <p:txBody>
            <a:bodyPr/>
            <a:lstStyle/>
            <a:p>
              <a:endParaRPr lang="zh-CN" altLang="en-US"/>
            </a:p>
          </p:txBody>
        </p:sp>
        <p:sp>
          <p:nvSpPr>
            <p:cNvPr id="80924" name="Line 8"/>
            <p:cNvSpPr>
              <a:spLocks noChangeShapeType="1"/>
            </p:cNvSpPr>
            <p:nvPr/>
          </p:nvSpPr>
          <p:spPr bwMode="auto">
            <a:xfrm flipH="1" flipV="1">
              <a:off x="2507" y="2027"/>
              <a:ext cx="551" cy="269"/>
            </a:xfrm>
            <a:prstGeom prst="line">
              <a:avLst/>
            </a:prstGeom>
            <a:noFill/>
            <a:ln w="6350" cap="rnd">
              <a:solidFill>
                <a:srgbClr val="008000"/>
              </a:solidFill>
              <a:prstDash val="sysDot"/>
              <a:round/>
              <a:headEnd/>
              <a:tailEnd/>
            </a:ln>
          </p:spPr>
          <p:txBody>
            <a:bodyPr/>
            <a:lstStyle/>
            <a:p>
              <a:endParaRPr lang="zh-CN" altLang="en-US"/>
            </a:p>
          </p:txBody>
        </p:sp>
        <p:sp>
          <p:nvSpPr>
            <p:cNvPr id="80925" name="Line 9"/>
            <p:cNvSpPr>
              <a:spLocks noChangeShapeType="1"/>
            </p:cNvSpPr>
            <p:nvPr/>
          </p:nvSpPr>
          <p:spPr bwMode="auto">
            <a:xfrm flipH="1" flipV="1">
              <a:off x="3253" y="2460"/>
              <a:ext cx="310" cy="279"/>
            </a:xfrm>
            <a:prstGeom prst="line">
              <a:avLst/>
            </a:prstGeom>
            <a:noFill/>
            <a:ln w="6350" cap="rnd">
              <a:solidFill>
                <a:srgbClr val="008000"/>
              </a:solidFill>
              <a:prstDash val="sysDot"/>
              <a:round/>
              <a:headEnd/>
              <a:tailEnd/>
            </a:ln>
          </p:spPr>
          <p:txBody>
            <a:bodyPr/>
            <a:lstStyle/>
            <a:p>
              <a:endParaRPr lang="zh-CN" altLang="en-US"/>
            </a:p>
          </p:txBody>
        </p:sp>
        <p:sp>
          <p:nvSpPr>
            <p:cNvPr id="80926" name="Line 10"/>
            <p:cNvSpPr>
              <a:spLocks noChangeShapeType="1"/>
            </p:cNvSpPr>
            <p:nvPr/>
          </p:nvSpPr>
          <p:spPr bwMode="auto">
            <a:xfrm flipV="1">
              <a:off x="2825" y="2471"/>
              <a:ext cx="232" cy="276"/>
            </a:xfrm>
            <a:prstGeom prst="line">
              <a:avLst/>
            </a:prstGeom>
            <a:noFill/>
            <a:ln w="6350" cap="rnd">
              <a:solidFill>
                <a:srgbClr val="008000"/>
              </a:solidFill>
              <a:prstDash val="sysDot"/>
              <a:round/>
              <a:headEnd/>
              <a:tailEnd/>
            </a:ln>
          </p:spPr>
          <p:txBody>
            <a:bodyPr anchor="ctr" anchorCtr="1"/>
            <a:lstStyle/>
            <a:p>
              <a:endParaRPr lang="zh-CN" altLang="en-US"/>
            </a:p>
          </p:txBody>
        </p:sp>
        <p:sp>
          <p:nvSpPr>
            <p:cNvPr id="80927" name="Line 11"/>
            <p:cNvSpPr>
              <a:spLocks noChangeShapeType="1"/>
            </p:cNvSpPr>
            <p:nvPr/>
          </p:nvSpPr>
          <p:spPr bwMode="auto">
            <a:xfrm flipH="1" flipV="1">
              <a:off x="1745" y="2460"/>
              <a:ext cx="136" cy="272"/>
            </a:xfrm>
            <a:prstGeom prst="line">
              <a:avLst/>
            </a:prstGeom>
            <a:noFill/>
            <a:ln w="6350" cap="rnd">
              <a:solidFill>
                <a:srgbClr val="008000"/>
              </a:solidFill>
              <a:prstDash val="sysDot"/>
              <a:round/>
              <a:headEnd/>
              <a:tailEnd/>
            </a:ln>
          </p:spPr>
          <p:txBody>
            <a:bodyPr/>
            <a:lstStyle/>
            <a:p>
              <a:endParaRPr lang="zh-CN" altLang="en-US"/>
            </a:p>
          </p:txBody>
        </p:sp>
        <p:sp>
          <p:nvSpPr>
            <p:cNvPr id="80928" name="Line 12"/>
            <p:cNvSpPr>
              <a:spLocks noChangeShapeType="1"/>
            </p:cNvSpPr>
            <p:nvPr/>
          </p:nvSpPr>
          <p:spPr bwMode="auto">
            <a:xfrm flipV="1">
              <a:off x="2439" y="2963"/>
              <a:ext cx="213" cy="264"/>
            </a:xfrm>
            <a:prstGeom prst="line">
              <a:avLst/>
            </a:prstGeom>
            <a:noFill/>
            <a:ln w="6350" cap="rnd">
              <a:solidFill>
                <a:srgbClr val="008000"/>
              </a:solidFill>
              <a:prstDash val="sysDot"/>
              <a:round/>
              <a:headEnd/>
              <a:tailEnd/>
            </a:ln>
          </p:spPr>
          <p:txBody>
            <a:bodyPr/>
            <a:lstStyle/>
            <a:p>
              <a:endParaRPr lang="zh-CN" altLang="en-US"/>
            </a:p>
          </p:txBody>
        </p:sp>
        <p:sp>
          <p:nvSpPr>
            <p:cNvPr id="80929" name="Line 13"/>
            <p:cNvSpPr>
              <a:spLocks noChangeShapeType="1"/>
            </p:cNvSpPr>
            <p:nvPr/>
          </p:nvSpPr>
          <p:spPr bwMode="auto">
            <a:xfrm flipH="1" flipV="1">
              <a:off x="2825" y="2946"/>
              <a:ext cx="258" cy="292"/>
            </a:xfrm>
            <a:prstGeom prst="line">
              <a:avLst/>
            </a:prstGeom>
            <a:noFill/>
            <a:ln w="6350" cap="rnd">
              <a:solidFill>
                <a:srgbClr val="008000"/>
              </a:solidFill>
              <a:prstDash val="sysDot"/>
              <a:round/>
              <a:headEnd/>
              <a:tailEnd/>
            </a:ln>
          </p:spPr>
          <p:txBody>
            <a:bodyPr/>
            <a:lstStyle/>
            <a:p>
              <a:endParaRPr lang="zh-CN" altLang="en-US"/>
            </a:p>
          </p:txBody>
        </p:sp>
        <p:sp>
          <p:nvSpPr>
            <p:cNvPr id="80930" name="Oval 14"/>
            <p:cNvSpPr>
              <a:spLocks noChangeArrowheads="1"/>
            </p:cNvSpPr>
            <p:nvPr/>
          </p:nvSpPr>
          <p:spPr bwMode="auto">
            <a:xfrm>
              <a:off x="2244" y="1825"/>
              <a:ext cx="271" cy="271"/>
            </a:xfrm>
            <a:prstGeom prst="ellipse">
              <a:avLst/>
            </a:prstGeom>
            <a:noFill/>
            <a:ln w="6350" cap="rnd">
              <a:solidFill>
                <a:srgbClr val="008000"/>
              </a:solidFill>
              <a:prstDash val="sysDot"/>
              <a:round/>
              <a:headEnd/>
              <a:tailEnd/>
            </a:ln>
          </p:spPr>
          <p:txBody>
            <a:bodyPr lIns="0" tIns="0" rIns="0" bIns="0" anchor="ctr" anchorCtr="1"/>
            <a:lstStyle/>
            <a:p>
              <a:pPr algn="ctr">
                <a:lnSpc>
                  <a:spcPct val="85000"/>
                </a:lnSpc>
              </a:pPr>
              <a:r>
                <a:rPr kumimoji="1" lang="en-US" altLang="zh-CN" sz="2800">
                  <a:solidFill>
                    <a:srgbClr val="006600"/>
                  </a:solidFill>
                  <a:latin typeface="黑体" pitchFamily="49" charset="-122"/>
                  <a:ea typeface="黑体" pitchFamily="49" charset="-122"/>
                </a:rPr>
                <a:t>+</a:t>
              </a:r>
            </a:p>
          </p:txBody>
        </p:sp>
        <p:sp>
          <p:nvSpPr>
            <p:cNvPr id="80931" name="Oval 15"/>
            <p:cNvSpPr>
              <a:spLocks noChangeArrowheads="1"/>
            </p:cNvSpPr>
            <p:nvPr/>
          </p:nvSpPr>
          <p:spPr bwMode="auto">
            <a:xfrm>
              <a:off x="1501" y="2239"/>
              <a:ext cx="272" cy="270"/>
            </a:xfrm>
            <a:prstGeom prst="ellipse">
              <a:avLst/>
            </a:prstGeom>
            <a:noFill/>
            <a:ln w="6350" cap="rnd">
              <a:solidFill>
                <a:srgbClr val="008000"/>
              </a:solidFill>
              <a:prstDash val="sysDot"/>
              <a:round/>
              <a:headEnd/>
              <a:tailEnd/>
            </a:ln>
          </p:spPr>
          <p:txBody>
            <a:bodyPr lIns="0" tIns="0" rIns="0" bIns="0" anchor="ctr" anchorCtr="1"/>
            <a:lstStyle/>
            <a:p>
              <a:pPr algn="ctr">
                <a:lnSpc>
                  <a:spcPct val="90000"/>
                </a:lnSpc>
              </a:pPr>
              <a:r>
                <a:rPr kumimoji="1" lang="zh-CN" altLang="en-US" sz="2400">
                  <a:solidFill>
                    <a:srgbClr val="006600"/>
                  </a:solidFill>
                  <a:latin typeface="Times New Roman" pitchFamily="18" charset="0"/>
                </a:rPr>
                <a:t>＊</a:t>
              </a:r>
            </a:p>
          </p:txBody>
        </p:sp>
        <p:sp>
          <p:nvSpPr>
            <p:cNvPr id="80932" name="Oval 16"/>
            <p:cNvSpPr>
              <a:spLocks noChangeArrowheads="1"/>
            </p:cNvSpPr>
            <p:nvPr/>
          </p:nvSpPr>
          <p:spPr bwMode="auto">
            <a:xfrm>
              <a:off x="3024" y="2239"/>
              <a:ext cx="272" cy="270"/>
            </a:xfrm>
            <a:prstGeom prst="ellipse">
              <a:avLst/>
            </a:prstGeom>
            <a:noFill/>
            <a:ln w="6350" cap="rnd">
              <a:solidFill>
                <a:srgbClr val="008000"/>
              </a:solidFill>
              <a:prstDash val="sysDot"/>
              <a:round/>
              <a:headEnd/>
              <a:tailEnd/>
            </a:ln>
          </p:spPr>
          <p:txBody>
            <a:bodyPr lIns="0" tIns="0" rIns="0" bIns="0" anchor="ctr" anchorCtr="1"/>
            <a:lstStyle/>
            <a:p>
              <a:pPr algn="ctr">
                <a:lnSpc>
                  <a:spcPct val="80000"/>
                </a:lnSpc>
              </a:pPr>
              <a:r>
                <a:rPr kumimoji="1" lang="en-US" altLang="zh-CN" sz="2000">
                  <a:solidFill>
                    <a:srgbClr val="006600"/>
                  </a:solidFill>
                  <a:latin typeface="宋体" pitchFamily="2" charset="-122"/>
                </a:rPr>
                <a:t>/</a:t>
              </a:r>
            </a:p>
          </p:txBody>
        </p:sp>
        <p:sp>
          <p:nvSpPr>
            <p:cNvPr id="80933" name="Oval 17"/>
            <p:cNvSpPr>
              <a:spLocks noChangeArrowheads="1"/>
            </p:cNvSpPr>
            <p:nvPr/>
          </p:nvSpPr>
          <p:spPr bwMode="auto">
            <a:xfrm>
              <a:off x="1020" y="2735"/>
              <a:ext cx="273" cy="270"/>
            </a:xfrm>
            <a:prstGeom prst="ellipse">
              <a:avLst/>
            </a:prstGeom>
            <a:noFill/>
            <a:ln w="6350" cap="rnd">
              <a:solidFill>
                <a:srgbClr val="008000"/>
              </a:solidFill>
              <a:prstDash val="sysDot"/>
              <a:round/>
              <a:headEnd/>
              <a:tailEnd/>
            </a:ln>
          </p:spPr>
          <p:txBody>
            <a:bodyPr lIns="36000" tIns="0" rIns="0" bIns="0" anchor="ctr" anchorCtr="1"/>
            <a:lstStyle/>
            <a:p>
              <a:pPr algn="ctr">
                <a:lnSpc>
                  <a:spcPct val="85000"/>
                </a:lnSpc>
              </a:pPr>
              <a:r>
                <a:rPr kumimoji="1" lang="en-US" altLang="zh-CN" sz="2400">
                  <a:solidFill>
                    <a:srgbClr val="006600"/>
                  </a:solidFill>
                  <a:latin typeface="Times New Roman" pitchFamily="18" charset="0"/>
                </a:rPr>
                <a:t>a</a:t>
              </a:r>
            </a:p>
          </p:txBody>
        </p:sp>
        <p:sp>
          <p:nvSpPr>
            <p:cNvPr id="80934" name="Oval 18"/>
            <p:cNvSpPr>
              <a:spLocks noChangeArrowheads="1"/>
            </p:cNvSpPr>
            <p:nvPr/>
          </p:nvSpPr>
          <p:spPr bwMode="auto">
            <a:xfrm>
              <a:off x="1792" y="2735"/>
              <a:ext cx="271" cy="270"/>
            </a:xfrm>
            <a:prstGeom prst="ellipse">
              <a:avLst/>
            </a:prstGeom>
            <a:noFill/>
            <a:ln w="6350" cap="rnd">
              <a:solidFill>
                <a:srgbClr val="008000"/>
              </a:solidFill>
              <a:prstDash val="sysDot"/>
              <a:round/>
              <a:headEnd/>
              <a:tailEnd/>
            </a:ln>
          </p:spPr>
          <p:txBody>
            <a:bodyPr lIns="36000" tIns="0" rIns="0" bIns="0" anchor="ctr" anchorCtr="1"/>
            <a:lstStyle/>
            <a:p>
              <a:pPr algn="ctr">
                <a:lnSpc>
                  <a:spcPct val="85000"/>
                </a:lnSpc>
              </a:pPr>
              <a:r>
                <a:rPr kumimoji="1" lang="en-US" altLang="zh-CN" sz="2400">
                  <a:solidFill>
                    <a:srgbClr val="006600"/>
                  </a:solidFill>
                  <a:latin typeface="Times New Roman" pitchFamily="18" charset="0"/>
                </a:rPr>
                <a:t>b</a:t>
              </a:r>
            </a:p>
          </p:txBody>
        </p:sp>
        <p:sp>
          <p:nvSpPr>
            <p:cNvPr id="80935" name="Oval 19"/>
            <p:cNvSpPr>
              <a:spLocks noChangeArrowheads="1"/>
            </p:cNvSpPr>
            <p:nvPr/>
          </p:nvSpPr>
          <p:spPr bwMode="auto">
            <a:xfrm>
              <a:off x="2589" y="2721"/>
              <a:ext cx="272" cy="270"/>
            </a:xfrm>
            <a:prstGeom prst="ellipse">
              <a:avLst/>
            </a:prstGeom>
            <a:noFill/>
            <a:ln w="6350" cap="rnd">
              <a:solidFill>
                <a:srgbClr val="008000"/>
              </a:solidFill>
              <a:prstDash val="sysDot"/>
              <a:round/>
              <a:headEnd/>
              <a:tailEnd/>
            </a:ln>
          </p:spPr>
          <p:txBody>
            <a:bodyPr lIns="36000" tIns="0" rIns="0" bIns="0" anchor="ctr" anchorCtr="1"/>
            <a:lstStyle/>
            <a:p>
              <a:pPr algn="ctr">
                <a:lnSpc>
                  <a:spcPct val="95000"/>
                </a:lnSpc>
              </a:pPr>
              <a:r>
                <a:rPr kumimoji="1" lang="en-US" altLang="zh-CN" sz="2800">
                  <a:solidFill>
                    <a:srgbClr val="006600"/>
                  </a:solidFill>
                  <a:latin typeface="黑体" pitchFamily="49" charset="-122"/>
                  <a:ea typeface="黑体" pitchFamily="49" charset="-122"/>
                </a:rPr>
                <a:t>-</a:t>
              </a:r>
            </a:p>
          </p:txBody>
        </p:sp>
        <p:sp>
          <p:nvSpPr>
            <p:cNvPr id="80936" name="Oval 20"/>
            <p:cNvSpPr>
              <a:spLocks noChangeArrowheads="1"/>
            </p:cNvSpPr>
            <p:nvPr/>
          </p:nvSpPr>
          <p:spPr bwMode="auto">
            <a:xfrm>
              <a:off x="3513" y="2721"/>
              <a:ext cx="273" cy="270"/>
            </a:xfrm>
            <a:prstGeom prst="ellipse">
              <a:avLst/>
            </a:prstGeom>
            <a:noFill/>
            <a:ln w="6350" cap="rnd">
              <a:solidFill>
                <a:srgbClr val="008000"/>
              </a:solidFill>
              <a:prstDash val="sysDot"/>
              <a:round/>
              <a:headEnd/>
              <a:tailEnd/>
            </a:ln>
          </p:spPr>
          <p:txBody>
            <a:bodyPr lIns="36000" tIns="0" rIns="0" bIns="0" anchor="ctr" anchorCtr="1"/>
            <a:lstStyle/>
            <a:p>
              <a:pPr algn="ctr">
                <a:lnSpc>
                  <a:spcPct val="85000"/>
                </a:lnSpc>
              </a:pPr>
              <a:r>
                <a:rPr kumimoji="1" lang="en-US" altLang="zh-CN" sz="2400">
                  <a:solidFill>
                    <a:srgbClr val="006600"/>
                  </a:solidFill>
                  <a:latin typeface="Times New Roman" pitchFamily="18" charset="0"/>
                </a:rPr>
                <a:t>e</a:t>
              </a:r>
            </a:p>
          </p:txBody>
        </p:sp>
        <p:sp>
          <p:nvSpPr>
            <p:cNvPr id="80937" name="Oval 21"/>
            <p:cNvSpPr>
              <a:spLocks noChangeArrowheads="1"/>
            </p:cNvSpPr>
            <p:nvPr/>
          </p:nvSpPr>
          <p:spPr bwMode="auto">
            <a:xfrm>
              <a:off x="3024" y="3204"/>
              <a:ext cx="272" cy="271"/>
            </a:xfrm>
            <a:prstGeom prst="ellipse">
              <a:avLst/>
            </a:prstGeom>
            <a:noFill/>
            <a:ln w="6350" cap="rnd">
              <a:solidFill>
                <a:srgbClr val="008000"/>
              </a:solidFill>
              <a:prstDash val="sysDot"/>
              <a:round/>
              <a:headEnd/>
              <a:tailEnd/>
            </a:ln>
          </p:spPr>
          <p:txBody>
            <a:bodyPr lIns="36000" tIns="0" rIns="0" bIns="0" anchor="ctr" anchorCtr="1"/>
            <a:lstStyle/>
            <a:p>
              <a:pPr algn="ctr">
                <a:lnSpc>
                  <a:spcPct val="85000"/>
                </a:lnSpc>
              </a:pPr>
              <a:r>
                <a:rPr kumimoji="1" lang="en-US" altLang="zh-CN" sz="2400">
                  <a:solidFill>
                    <a:srgbClr val="006600"/>
                  </a:solidFill>
                  <a:latin typeface="Times New Roman" pitchFamily="18" charset="0"/>
                </a:rPr>
                <a:t>d</a:t>
              </a:r>
            </a:p>
          </p:txBody>
        </p:sp>
        <p:sp>
          <p:nvSpPr>
            <p:cNvPr id="80938" name="Oval 22"/>
            <p:cNvSpPr>
              <a:spLocks noChangeArrowheads="1"/>
            </p:cNvSpPr>
            <p:nvPr/>
          </p:nvSpPr>
          <p:spPr bwMode="auto">
            <a:xfrm>
              <a:off x="2208" y="3204"/>
              <a:ext cx="273" cy="271"/>
            </a:xfrm>
            <a:prstGeom prst="ellipse">
              <a:avLst/>
            </a:prstGeom>
            <a:noFill/>
            <a:ln w="6350" cap="rnd">
              <a:solidFill>
                <a:srgbClr val="008000"/>
              </a:solidFill>
              <a:prstDash val="sysDot"/>
              <a:round/>
              <a:headEnd/>
              <a:tailEnd/>
            </a:ln>
          </p:spPr>
          <p:txBody>
            <a:bodyPr lIns="36000" tIns="0" rIns="0" bIns="0" anchor="ctr" anchorCtr="1"/>
            <a:lstStyle/>
            <a:p>
              <a:pPr algn="ctr">
                <a:lnSpc>
                  <a:spcPct val="85000"/>
                </a:lnSpc>
              </a:pPr>
              <a:r>
                <a:rPr kumimoji="1" lang="en-US" altLang="zh-CN" sz="2400">
                  <a:solidFill>
                    <a:srgbClr val="006600"/>
                  </a:solidFill>
                  <a:latin typeface="Times New Roman" pitchFamily="18" charset="0"/>
                </a:rPr>
                <a:t>c</a:t>
              </a:r>
            </a:p>
          </p:txBody>
        </p:sp>
      </p:grpSp>
      <p:sp>
        <p:nvSpPr>
          <p:cNvPr id="364572" name="Line 28"/>
          <p:cNvSpPr>
            <a:spLocks noChangeShapeType="1"/>
          </p:cNvSpPr>
          <p:nvPr/>
        </p:nvSpPr>
        <p:spPr bwMode="auto">
          <a:xfrm flipH="1" flipV="1">
            <a:off x="3908425" y="3502025"/>
            <a:ext cx="874713" cy="427038"/>
          </a:xfrm>
          <a:prstGeom prst="line">
            <a:avLst/>
          </a:prstGeom>
          <a:noFill/>
          <a:ln w="9525">
            <a:solidFill>
              <a:srgbClr val="000000"/>
            </a:solidFill>
            <a:round/>
            <a:headEnd/>
            <a:tailEnd/>
          </a:ln>
        </p:spPr>
        <p:txBody>
          <a:bodyPr/>
          <a:lstStyle/>
          <a:p>
            <a:endParaRPr lang="zh-CN" altLang="en-US"/>
          </a:p>
        </p:txBody>
      </p:sp>
      <p:sp>
        <p:nvSpPr>
          <p:cNvPr id="364573" name="Line 29"/>
          <p:cNvSpPr>
            <a:spLocks noChangeShapeType="1"/>
          </p:cNvSpPr>
          <p:nvPr/>
        </p:nvSpPr>
        <p:spPr bwMode="auto">
          <a:xfrm flipH="1" flipV="1">
            <a:off x="5092700" y="4194175"/>
            <a:ext cx="492125" cy="442913"/>
          </a:xfrm>
          <a:prstGeom prst="line">
            <a:avLst/>
          </a:prstGeom>
          <a:noFill/>
          <a:ln w="9525">
            <a:solidFill>
              <a:srgbClr val="000000"/>
            </a:solidFill>
            <a:round/>
            <a:headEnd/>
            <a:tailEnd/>
          </a:ln>
        </p:spPr>
        <p:txBody>
          <a:bodyPr/>
          <a:lstStyle/>
          <a:p>
            <a:endParaRPr lang="zh-CN" altLang="en-US"/>
          </a:p>
        </p:txBody>
      </p:sp>
      <p:sp>
        <p:nvSpPr>
          <p:cNvPr id="364574" name="Line 30"/>
          <p:cNvSpPr>
            <a:spLocks noChangeShapeType="1"/>
          </p:cNvSpPr>
          <p:nvPr/>
        </p:nvSpPr>
        <p:spPr bwMode="auto">
          <a:xfrm flipV="1">
            <a:off x="4413250" y="4211638"/>
            <a:ext cx="368300" cy="438150"/>
          </a:xfrm>
          <a:prstGeom prst="line">
            <a:avLst/>
          </a:prstGeom>
          <a:noFill/>
          <a:ln w="9525">
            <a:solidFill>
              <a:srgbClr val="000000"/>
            </a:solidFill>
            <a:round/>
            <a:headEnd/>
            <a:tailEnd/>
          </a:ln>
        </p:spPr>
        <p:txBody>
          <a:bodyPr anchor="ctr" anchorCtr="1"/>
          <a:lstStyle/>
          <a:p>
            <a:endParaRPr lang="zh-CN" altLang="en-US"/>
          </a:p>
        </p:txBody>
      </p:sp>
      <p:sp>
        <p:nvSpPr>
          <p:cNvPr id="364576" name="Line 32"/>
          <p:cNvSpPr>
            <a:spLocks noChangeShapeType="1"/>
          </p:cNvSpPr>
          <p:nvPr/>
        </p:nvSpPr>
        <p:spPr bwMode="auto">
          <a:xfrm flipV="1">
            <a:off x="3800475" y="4992688"/>
            <a:ext cx="338138" cy="419100"/>
          </a:xfrm>
          <a:prstGeom prst="line">
            <a:avLst/>
          </a:prstGeom>
          <a:noFill/>
          <a:ln w="9525">
            <a:solidFill>
              <a:srgbClr val="000000"/>
            </a:solidFill>
            <a:round/>
            <a:headEnd/>
            <a:tailEnd/>
          </a:ln>
        </p:spPr>
        <p:txBody>
          <a:bodyPr/>
          <a:lstStyle/>
          <a:p>
            <a:endParaRPr lang="zh-CN" altLang="en-US"/>
          </a:p>
        </p:txBody>
      </p:sp>
      <p:sp>
        <p:nvSpPr>
          <p:cNvPr id="364577" name="Line 33"/>
          <p:cNvSpPr>
            <a:spLocks noChangeShapeType="1"/>
          </p:cNvSpPr>
          <p:nvPr/>
        </p:nvSpPr>
        <p:spPr bwMode="auto">
          <a:xfrm flipH="1" flipV="1">
            <a:off x="4413250" y="4965700"/>
            <a:ext cx="409575" cy="463550"/>
          </a:xfrm>
          <a:prstGeom prst="line">
            <a:avLst/>
          </a:prstGeom>
          <a:noFill/>
          <a:ln w="9525">
            <a:solidFill>
              <a:srgbClr val="000000"/>
            </a:solidFill>
            <a:round/>
            <a:headEnd/>
            <a:tailEnd/>
          </a:ln>
        </p:spPr>
        <p:txBody>
          <a:bodyPr/>
          <a:lstStyle/>
          <a:p>
            <a:endParaRPr lang="zh-CN" altLang="en-US"/>
          </a:p>
        </p:txBody>
      </p:sp>
      <p:sp>
        <p:nvSpPr>
          <p:cNvPr id="364578" name="Oval 34"/>
          <p:cNvSpPr>
            <a:spLocks noChangeArrowheads="1"/>
          </p:cNvSpPr>
          <p:nvPr/>
        </p:nvSpPr>
        <p:spPr bwMode="auto">
          <a:xfrm>
            <a:off x="3490913" y="3186113"/>
            <a:ext cx="430212" cy="430212"/>
          </a:xfrm>
          <a:prstGeom prst="ellipse">
            <a:avLst/>
          </a:prstGeom>
          <a:noFill/>
          <a:ln w="9525">
            <a:solidFill>
              <a:srgbClr val="000000"/>
            </a:solidFill>
            <a:round/>
            <a:headEnd/>
            <a:tailEnd/>
          </a:ln>
        </p:spPr>
        <p:txBody>
          <a:bodyPr lIns="0" tIns="0" rIns="0" bIns="0" anchor="ctr" anchorCtr="1"/>
          <a:lstStyle/>
          <a:p>
            <a:pPr algn="ctr">
              <a:lnSpc>
                <a:spcPct val="85000"/>
              </a:lnSpc>
            </a:pPr>
            <a:r>
              <a:rPr kumimoji="1" lang="en-US" altLang="zh-CN" sz="2800" b="1">
                <a:latin typeface="黑体" pitchFamily="49" charset="-122"/>
                <a:ea typeface="黑体" pitchFamily="49" charset="-122"/>
              </a:rPr>
              <a:t>+</a:t>
            </a:r>
          </a:p>
        </p:txBody>
      </p:sp>
      <p:sp>
        <p:nvSpPr>
          <p:cNvPr id="364580" name="Oval 36"/>
          <p:cNvSpPr>
            <a:spLocks noChangeArrowheads="1"/>
          </p:cNvSpPr>
          <p:nvPr/>
        </p:nvSpPr>
        <p:spPr bwMode="auto">
          <a:xfrm>
            <a:off x="4729163" y="3843338"/>
            <a:ext cx="431800" cy="428625"/>
          </a:xfrm>
          <a:prstGeom prst="ellipse">
            <a:avLst/>
          </a:prstGeom>
          <a:noFill/>
          <a:ln w="9525">
            <a:solidFill>
              <a:srgbClr val="000000"/>
            </a:solidFill>
            <a:round/>
            <a:headEnd/>
            <a:tailEnd/>
          </a:ln>
        </p:spPr>
        <p:txBody>
          <a:bodyPr lIns="0" tIns="0" rIns="0" bIns="0" anchor="ctr" anchorCtr="1"/>
          <a:lstStyle/>
          <a:p>
            <a:pPr algn="ctr">
              <a:lnSpc>
                <a:spcPct val="80000"/>
              </a:lnSpc>
            </a:pPr>
            <a:r>
              <a:rPr kumimoji="1" lang="en-US" altLang="zh-CN" sz="2000" b="1">
                <a:latin typeface="宋体" pitchFamily="2" charset="-122"/>
              </a:rPr>
              <a:t>/</a:t>
            </a:r>
          </a:p>
        </p:txBody>
      </p:sp>
      <p:sp>
        <p:nvSpPr>
          <p:cNvPr id="364583" name="Oval 39"/>
          <p:cNvSpPr>
            <a:spLocks noChangeArrowheads="1"/>
          </p:cNvSpPr>
          <p:nvPr/>
        </p:nvSpPr>
        <p:spPr bwMode="auto">
          <a:xfrm>
            <a:off x="4038600" y="4608513"/>
            <a:ext cx="431800" cy="428625"/>
          </a:xfrm>
          <a:prstGeom prst="ellipse">
            <a:avLst/>
          </a:prstGeom>
          <a:noFill/>
          <a:ln w="9525">
            <a:solidFill>
              <a:srgbClr val="000000"/>
            </a:solidFill>
            <a:round/>
            <a:headEnd/>
            <a:tailEnd/>
          </a:ln>
        </p:spPr>
        <p:txBody>
          <a:bodyPr lIns="36000" tIns="0" rIns="0" bIns="0" anchor="ctr" anchorCtr="1"/>
          <a:lstStyle/>
          <a:p>
            <a:pPr algn="ctr">
              <a:lnSpc>
                <a:spcPct val="95000"/>
              </a:lnSpc>
            </a:pPr>
            <a:r>
              <a:rPr kumimoji="1" lang="en-US" altLang="zh-CN" sz="2800" b="1">
                <a:latin typeface="黑体" pitchFamily="49" charset="-122"/>
                <a:ea typeface="黑体" pitchFamily="49" charset="-122"/>
              </a:rPr>
              <a:t>-</a:t>
            </a:r>
          </a:p>
        </p:txBody>
      </p:sp>
      <p:sp>
        <p:nvSpPr>
          <p:cNvPr id="80911" name="Oval 40"/>
          <p:cNvSpPr>
            <a:spLocks noChangeArrowheads="1"/>
          </p:cNvSpPr>
          <p:nvPr/>
        </p:nvSpPr>
        <p:spPr bwMode="auto">
          <a:xfrm>
            <a:off x="5505450" y="4608513"/>
            <a:ext cx="433388" cy="428625"/>
          </a:xfrm>
          <a:prstGeom prst="ellipse">
            <a:avLst/>
          </a:prstGeom>
          <a:noFill/>
          <a:ln w="9525">
            <a:solidFill>
              <a:srgbClr val="000000"/>
            </a:solidFill>
            <a:round/>
            <a:headEnd/>
            <a:tailEnd/>
          </a:ln>
        </p:spPr>
        <p:txBody>
          <a:bodyPr lIns="36000" tIns="0" rIns="0" bIns="0" anchor="ctr" anchorCtr="1"/>
          <a:lstStyle/>
          <a:p>
            <a:pPr algn="ctr">
              <a:lnSpc>
                <a:spcPct val="85000"/>
              </a:lnSpc>
            </a:pPr>
            <a:r>
              <a:rPr kumimoji="1" lang="en-US" altLang="zh-CN" sz="2400" b="1">
                <a:latin typeface="Times New Roman" pitchFamily="18" charset="0"/>
              </a:rPr>
              <a:t>e</a:t>
            </a:r>
          </a:p>
        </p:txBody>
      </p:sp>
      <p:sp>
        <p:nvSpPr>
          <p:cNvPr id="364585" name="Oval 41"/>
          <p:cNvSpPr>
            <a:spLocks noChangeArrowheads="1"/>
          </p:cNvSpPr>
          <p:nvPr/>
        </p:nvSpPr>
        <p:spPr bwMode="auto">
          <a:xfrm>
            <a:off x="4729163" y="5375275"/>
            <a:ext cx="431800" cy="430213"/>
          </a:xfrm>
          <a:prstGeom prst="ellipse">
            <a:avLst/>
          </a:prstGeom>
          <a:noFill/>
          <a:ln w="9525">
            <a:solidFill>
              <a:srgbClr val="000000"/>
            </a:solidFill>
            <a:round/>
            <a:headEnd/>
            <a:tailEnd/>
          </a:ln>
        </p:spPr>
        <p:txBody>
          <a:bodyPr lIns="36000" tIns="0" rIns="0" bIns="0" anchor="ctr" anchorCtr="1"/>
          <a:lstStyle/>
          <a:p>
            <a:pPr algn="ctr">
              <a:lnSpc>
                <a:spcPct val="85000"/>
              </a:lnSpc>
            </a:pPr>
            <a:r>
              <a:rPr kumimoji="1" lang="en-US" altLang="zh-CN" sz="2400" b="1">
                <a:latin typeface="Times New Roman" pitchFamily="18" charset="0"/>
              </a:rPr>
              <a:t>d</a:t>
            </a:r>
          </a:p>
        </p:txBody>
      </p:sp>
      <p:sp>
        <p:nvSpPr>
          <p:cNvPr id="364586" name="Oval 42"/>
          <p:cNvSpPr>
            <a:spLocks noChangeArrowheads="1"/>
          </p:cNvSpPr>
          <p:nvPr/>
        </p:nvSpPr>
        <p:spPr bwMode="auto">
          <a:xfrm>
            <a:off x="3433763" y="5375275"/>
            <a:ext cx="433387" cy="430213"/>
          </a:xfrm>
          <a:prstGeom prst="ellipse">
            <a:avLst/>
          </a:prstGeom>
          <a:noFill/>
          <a:ln w="9525">
            <a:solidFill>
              <a:srgbClr val="000000"/>
            </a:solidFill>
            <a:round/>
            <a:headEnd/>
            <a:tailEnd/>
          </a:ln>
        </p:spPr>
        <p:txBody>
          <a:bodyPr lIns="36000" tIns="0" rIns="0" bIns="0" anchor="ctr" anchorCtr="1"/>
          <a:lstStyle/>
          <a:p>
            <a:pPr algn="ctr">
              <a:lnSpc>
                <a:spcPct val="85000"/>
              </a:lnSpc>
            </a:pPr>
            <a:r>
              <a:rPr kumimoji="1" lang="en-US" altLang="zh-CN" sz="2400" b="1">
                <a:latin typeface="Times New Roman" pitchFamily="18" charset="0"/>
              </a:rPr>
              <a:t>c</a:t>
            </a:r>
          </a:p>
        </p:txBody>
      </p:sp>
      <p:sp>
        <p:nvSpPr>
          <p:cNvPr id="364587" name="Line 43"/>
          <p:cNvSpPr>
            <a:spLocks noChangeShapeType="1"/>
          </p:cNvSpPr>
          <p:nvPr/>
        </p:nvSpPr>
        <p:spPr bwMode="auto">
          <a:xfrm>
            <a:off x="3719513" y="2924175"/>
            <a:ext cx="0" cy="215900"/>
          </a:xfrm>
          <a:prstGeom prst="line">
            <a:avLst/>
          </a:prstGeom>
          <a:noFill/>
          <a:ln w="38100">
            <a:solidFill>
              <a:srgbClr val="008000"/>
            </a:solidFill>
            <a:round/>
            <a:headEnd/>
            <a:tailEnd type="triangle" w="med" len="med"/>
          </a:ln>
        </p:spPr>
        <p:txBody>
          <a:bodyPr/>
          <a:lstStyle/>
          <a:p>
            <a:endParaRPr lang="zh-CN" altLang="en-US"/>
          </a:p>
        </p:txBody>
      </p:sp>
      <p:grpSp>
        <p:nvGrpSpPr>
          <p:cNvPr id="80915" name="Group 50"/>
          <p:cNvGrpSpPr>
            <a:grpSpLocks/>
          </p:cNvGrpSpPr>
          <p:nvPr/>
        </p:nvGrpSpPr>
        <p:grpSpPr bwMode="auto">
          <a:xfrm>
            <a:off x="7237413" y="3213100"/>
            <a:ext cx="647700" cy="2303463"/>
            <a:chOff x="4332" y="1888"/>
            <a:chExt cx="362" cy="1451"/>
          </a:xfrm>
        </p:grpSpPr>
        <p:sp>
          <p:nvSpPr>
            <p:cNvPr id="80920" name="Rectangle 51"/>
            <p:cNvSpPr>
              <a:spLocks noChangeArrowheads="1"/>
            </p:cNvSpPr>
            <p:nvPr/>
          </p:nvSpPr>
          <p:spPr bwMode="auto">
            <a:xfrm>
              <a:off x="4332" y="1888"/>
              <a:ext cx="362" cy="1451"/>
            </a:xfrm>
            <a:prstGeom prst="rect">
              <a:avLst/>
            </a:prstGeom>
            <a:solidFill>
              <a:srgbClr val="CCFFFF"/>
            </a:solidFill>
            <a:ln w="6350">
              <a:solidFill>
                <a:srgbClr val="008000"/>
              </a:solidFill>
              <a:miter lim="800000"/>
              <a:headEnd/>
              <a:tailEnd/>
            </a:ln>
          </p:spPr>
          <p:txBody>
            <a:bodyPr wrap="none" lIns="0" tIns="0" rIns="0" bIns="54000" anchor="b"/>
            <a:lstStyle/>
            <a:p>
              <a:pPr algn="ctr"/>
              <a:r>
                <a:rPr kumimoji="1" lang="zh-CN" altLang="en-US" sz="2400" b="1" dirty="0">
                  <a:latin typeface="楷体" pitchFamily="49" charset="-122"/>
                  <a:ea typeface="楷体" pitchFamily="49" charset="-122"/>
                </a:rPr>
                <a:t>栈</a:t>
              </a:r>
              <a:r>
                <a:rPr kumimoji="1" lang="en-US" altLang="zh-CN" sz="2400" b="1" dirty="0">
                  <a:latin typeface="Times New Roman" pitchFamily="18" charset="0"/>
                </a:rPr>
                <a:t>R</a:t>
              </a:r>
            </a:p>
          </p:txBody>
        </p:sp>
        <p:sp>
          <p:nvSpPr>
            <p:cNvPr id="80921" name="Line 52"/>
            <p:cNvSpPr>
              <a:spLocks noChangeShapeType="1"/>
            </p:cNvSpPr>
            <p:nvPr/>
          </p:nvSpPr>
          <p:spPr bwMode="auto">
            <a:xfrm>
              <a:off x="4332" y="3067"/>
              <a:ext cx="362" cy="0"/>
            </a:xfrm>
            <a:prstGeom prst="line">
              <a:avLst/>
            </a:prstGeom>
            <a:noFill/>
            <a:ln w="6350">
              <a:solidFill>
                <a:srgbClr val="008000"/>
              </a:solidFill>
              <a:round/>
              <a:headEnd/>
              <a:tailEnd/>
            </a:ln>
          </p:spPr>
          <p:txBody>
            <a:bodyPr/>
            <a:lstStyle/>
            <a:p>
              <a:endParaRPr lang="zh-CN" altLang="en-US"/>
            </a:p>
          </p:txBody>
        </p:sp>
      </p:grpSp>
      <p:sp>
        <p:nvSpPr>
          <p:cNvPr id="364598" name="Oval 54"/>
          <p:cNvSpPr>
            <a:spLocks noChangeArrowheads="1"/>
          </p:cNvSpPr>
          <p:nvPr/>
        </p:nvSpPr>
        <p:spPr bwMode="auto">
          <a:xfrm>
            <a:off x="7332663" y="4508500"/>
            <a:ext cx="430212" cy="430213"/>
          </a:xfrm>
          <a:prstGeom prst="ellipse">
            <a:avLst/>
          </a:prstGeom>
          <a:noFill/>
          <a:ln w="9525">
            <a:solidFill>
              <a:srgbClr val="000000"/>
            </a:solidFill>
            <a:round/>
            <a:headEnd/>
            <a:tailEnd/>
          </a:ln>
        </p:spPr>
        <p:txBody>
          <a:bodyPr lIns="0" tIns="0" rIns="0" bIns="0" anchor="ctr" anchorCtr="1"/>
          <a:lstStyle/>
          <a:p>
            <a:pPr algn="ctr">
              <a:lnSpc>
                <a:spcPct val="85000"/>
              </a:lnSpc>
            </a:pPr>
            <a:r>
              <a:rPr kumimoji="1" lang="en-US" altLang="zh-CN" sz="2800" b="1">
                <a:latin typeface="黑体" pitchFamily="49" charset="-122"/>
                <a:ea typeface="黑体" pitchFamily="49" charset="-122"/>
              </a:rPr>
              <a:t>+</a:t>
            </a:r>
          </a:p>
        </p:txBody>
      </p:sp>
      <p:sp>
        <p:nvSpPr>
          <p:cNvPr id="364602" name="Oval 58"/>
          <p:cNvSpPr>
            <a:spLocks noChangeArrowheads="1"/>
          </p:cNvSpPr>
          <p:nvPr/>
        </p:nvSpPr>
        <p:spPr bwMode="auto">
          <a:xfrm>
            <a:off x="7348538" y="3933825"/>
            <a:ext cx="431800" cy="428625"/>
          </a:xfrm>
          <a:prstGeom prst="ellipse">
            <a:avLst/>
          </a:prstGeom>
          <a:noFill/>
          <a:ln w="9525">
            <a:solidFill>
              <a:srgbClr val="000000"/>
            </a:solidFill>
            <a:round/>
            <a:headEnd/>
            <a:tailEnd/>
          </a:ln>
        </p:spPr>
        <p:txBody>
          <a:bodyPr lIns="0" tIns="0" rIns="0" bIns="0" anchor="ctr" anchorCtr="1"/>
          <a:lstStyle/>
          <a:p>
            <a:pPr algn="ctr">
              <a:lnSpc>
                <a:spcPct val="80000"/>
              </a:lnSpc>
            </a:pPr>
            <a:r>
              <a:rPr kumimoji="1" lang="en-US" altLang="zh-CN" sz="2000" b="1">
                <a:latin typeface="黑体" pitchFamily="49" charset="-122"/>
                <a:ea typeface="黑体" pitchFamily="49" charset="-122"/>
              </a:rPr>
              <a:t>/</a:t>
            </a:r>
          </a:p>
        </p:txBody>
      </p:sp>
      <p:sp>
        <p:nvSpPr>
          <p:cNvPr id="364606" name="Line 62"/>
          <p:cNvSpPr>
            <a:spLocks noChangeShapeType="1"/>
          </p:cNvSpPr>
          <p:nvPr/>
        </p:nvSpPr>
        <p:spPr bwMode="auto">
          <a:xfrm rot="5400000">
            <a:off x="4874419" y="3717132"/>
            <a:ext cx="230187" cy="12700"/>
          </a:xfrm>
          <a:prstGeom prst="line">
            <a:avLst/>
          </a:prstGeom>
          <a:noFill/>
          <a:ln w="38100">
            <a:solidFill>
              <a:srgbClr val="008000"/>
            </a:solidFill>
            <a:round/>
            <a:headEnd/>
            <a:tailEnd type="triangle" w="med" len="med"/>
          </a:ln>
        </p:spPr>
        <p:txBody>
          <a:bodyPr/>
          <a:lstStyle/>
          <a:p>
            <a:endParaRPr lang="zh-CN" altLang="en-US"/>
          </a:p>
        </p:txBody>
      </p:sp>
      <p:sp>
        <p:nvSpPr>
          <p:cNvPr id="364611" name="Line 67"/>
          <p:cNvSpPr>
            <a:spLocks noChangeShapeType="1"/>
          </p:cNvSpPr>
          <p:nvPr/>
        </p:nvSpPr>
        <p:spPr bwMode="auto">
          <a:xfrm rot="5400000">
            <a:off x="5723732" y="4450556"/>
            <a:ext cx="254000" cy="71437"/>
          </a:xfrm>
          <a:prstGeom prst="line">
            <a:avLst/>
          </a:prstGeom>
          <a:noFill/>
          <a:ln w="38100">
            <a:solidFill>
              <a:srgbClr val="008000"/>
            </a:solidFill>
            <a:round/>
            <a:headEnd/>
            <a:tailEnd type="triangle" w="med" len="med"/>
          </a:ln>
        </p:spPr>
        <p:txBody>
          <a:bodyP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36458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364587"/>
                                        </p:tgtEl>
                                        <p:attrNameLst>
                                          <p:attrName>style.visibility</p:attrName>
                                        </p:attrNameLst>
                                      </p:cBhvr>
                                      <p:to>
                                        <p:strVal val="hidden"/>
                                      </p:to>
                                    </p:set>
                                  </p:childTnLst>
                                </p:cTn>
                              </p:par>
                            </p:childTnLst>
                          </p:cTn>
                        </p:par>
                        <p:par>
                          <p:cTn id="11" fill="hold">
                            <p:stCondLst>
                              <p:cond delay="0"/>
                            </p:stCondLst>
                            <p:childTnLst>
                              <p:par>
                                <p:cTn id="12" presetID="22" presetClass="exit" presetSubtype="1" fill="hold" grpId="0" nodeType="afterEffect">
                                  <p:stCondLst>
                                    <p:cond delay="0"/>
                                  </p:stCondLst>
                                  <p:childTnLst>
                                    <p:animEffect transition="out" filter="wipe(up)">
                                      <p:cBhvr>
                                        <p:cTn id="13" dur="1000"/>
                                        <p:tgtEl>
                                          <p:spTgt spid="364578"/>
                                        </p:tgtEl>
                                      </p:cBhvr>
                                    </p:animEffect>
                                    <p:set>
                                      <p:cBhvr>
                                        <p:cTn id="14" dur="1" fill="hold">
                                          <p:stCondLst>
                                            <p:cond delay="999"/>
                                          </p:stCondLst>
                                        </p:cTn>
                                        <p:tgtEl>
                                          <p:spTgt spid="364578"/>
                                        </p:tgtEl>
                                        <p:attrNameLst>
                                          <p:attrName>style.visibility</p:attrName>
                                        </p:attrNameLst>
                                      </p:cBhvr>
                                      <p:to>
                                        <p:strVal val="hidden"/>
                                      </p:to>
                                    </p:set>
                                  </p:childTnLst>
                                </p:cTn>
                              </p:par>
                            </p:childTnLst>
                          </p:cTn>
                        </p:par>
                        <p:par>
                          <p:cTn id="15" fill="hold">
                            <p:stCondLst>
                              <p:cond delay="1000"/>
                            </p:stCondLst>
                            <p:childTnLst>
                              <p:par>
                                <p:cTn id="16" presetID="22" presetClass="exit" presetSubtype="1" fill="hold" grpId="0" nodeType="afterEffect">
                                  <p:stCondLst>
                                    <p:cond delay="0"/>
                                  </p:stCondLst>
                                  <p:childTnLst>
                                    <p:animEffect transition="out" filter="wipe(up)">
                                      <p:cBhvr>
                                        <p:cTn id="17" dur="1000"/>
                                        <p:tgtEl>
                                          <p:spTgt spid="364572"/>
                                        </p:tgtEl>
                                      </p:cBhvr>
                                    </p:animEffect>
                                    <p:set>
                                      <p:cBhvr>
                                        <p:cTn id="18" dur="1" fill="hold">
                                          <p:stCondLst>
                                            <p:cond delay="999"/>
                                          </p:stCondLst>
                                        </p:cTn>
                                        <p:tgtEl>
                                          <p:spTgt spid="364572"/>
                                        </p:tgtEl>
                                        <p:attrNameLst>
                                          <p:attrName>style.visibility</p:attrName>
                                        </p:attrNameLst>
                                      </p:cBhvr>
                                      <p:to>
                                        <p:strVal val="hidden"/>
                                      </p:to>
                                    </p:set>
                                  </p:childTnLst>
                                </p:cTn>
                              </p:par>
                            </p:childTnLst>
                          </p:cTn>
                        </p:par>
                        <p:par>
                          <p:cTn id="19" fill="hold">
                            <p:stCondLst>
                              <p:cond delay="2000"/>
                            </p:stCondLst>
                            <p:childTnLst>
                              <p:par>
                                <p:cTn id="20" presetID="22" presetClass="entr" presetSubtype="4" fill="hold" grpId="0" nodeType="afterEffect">
                                  <p:stCondLst>
                                    <p:cond delay="0"/>
                                  </p:stCondLst>
                                  <p:childTnLst>
                                    <p:set>
                                      <p:cBhvr>
                                        <p:cTn id="21" dur="1" fill="hold">
                                          <p:stCondLst>
                                            <p:cond delay="0"/>
                                          </p:stCondLst>
                                        </p:cTn>
                                        <p:tgtEl>
                                          <p:spTgt spid="364598"/>
                                        </p:tgtEl>
                                        <p:attrNameLst>
                                          <p:attrName>style.visibility</p:attrName>
                                        </p:attrNameLst>
                                      </p:cBhvr>
                                      <p:to>
                                        <p:strVal val="visible"/>
                                      </p:to>
                                    </p:set>
                                    <p:animEffect transition="in" filter="wipe(down)">
                                      <p:cBhvr>
                                        <p:cTn id="22" dur="1000"/>
                                        <p:tgtEl>
                                          <p:spTgt spid="364598"/>
                                        </p:tgtEl>
                                      </p:cBhvr>
                                    </p:animEffect>
                                  </p:childTnLst>
                                </p:cTn>
                              </p:par>
                            </p:childTnLst>
                          </p:cTn>
                        </p:par>
                        <p:par>
                          <p:cTn id="23" fill="hold">
                            <p:stCondLst>
                              <p:cond delay="3000"/>
                            </p:stCondLst>
                            <p:childTnLst>
                              <p:par>
                                <p:cTn id="24" presetID="1" presetClass="entr" presetSubtype="0" fill="hold" grpId="0" nodeType="afterEffect">
                                  <p:stCondLst>
                                    <p:cond delay="0"/>
                                  </p:stCondLst>
                                  <p:childTnLst>
                                    <p:set>
                                      <p:cBhvr>
                                        <p:cTn id="25" dur="1" fill="hold">
                                          <p:stCondLst>
                                            <p:cond delay="0"/>
                                          </p:stCondLst>
                                        </p:cTn>
                                        <p:tgtEl>
                                          <p:spTgt spid="364606"/>
                                        </p:tgtEl>
                                        <p:attrNameLst>
                                          <p:attrName>style.visibility</p:attrName>
                                        </p:attrNameLst>
                                      </p:cBhvr>
                                      <p:to>
                                        <p:strVal val="visible"/>
                                      </p:to>
                                    </p:set>
                                  </p:childTnLst>
                                </p:cTn>
                              </p:par>
                            </p:childTnLst>
                          </p:cTn>
                        </p:par>
                        <p:par>
                          <p:cTn id="26" fill="hold">
                            <p:stCondLst>
                              <p:cond delay="3000"/>
                            </p:stCondLst>
                            <p:childTnLst>
                              <p:par>
                                <p:cTn id="27" presetID="22" presetClass="exit" presetSubtype="1" fill="hold" grpId="0" nodeType="afterEffect">
                                  <p:stCondLst>
                                    <p:cond delay="0"/>
                                  </p:stCondLst>
                                  <p:childTnLst>
                                    <p:animEffect transition="out" filter="wipe(up)">
                                      <p:cBhvr>
                                        <p:cTn id="28" dur="3000"/>
                                        <p:tgtEl>
                                          <p:spTgt spid="364574"/>
                                        </p:tgtEl>
                                      </p:cBhvr>
                                    </p:animEffect>
                                    <p:set>
                                      <p:cBhvr>
                                        <p:cTn id="29" dur="1" fill="hold">
                                          <p:stCondLst>
                                            <p:cond delay="2999"/>
                                          </p:stCondLst>
                                        </p:cTn>
                                        <p:tgtEl>
                                          <p:spTgt spid="364574"/>
                                        </p:tgtEl>
                                        <p:attrNameLst>
                                          <p:attrName>style.visibility</p:attrName>
                                        </p:attrNameLst>
                                      </p:cBhvr>
                                      <p:to>
                                        <p:strVal val="hidden"/>
                                      </p:to>
                                    </p:set>
                                  </p:childTnLst>
                                </p:cTn>
                              </p:par>
                            </p:childTnLst>
                          </p:cTn>
                        </p:par>
                        <p:par>
                          <p:cTn id="30" fill="hold">
                            <p:stCondLst>
                              <p:cond delay="6000"/>
                            </p:stCondLst>
                            <p:childTnLst>
                              <p:par>
                                <p:cTn id="31" presetID="22" presetClass="exit" presetSubtype="1" fill="hold" grpId="0" nodeType="afterEffect">
                                  <p:stCondLst>
                                    <p:cond delay="0"/>
                                  </p:stCondLst>
                                  <p:childTnLst>
                                    <p:animEffect transition="out" filter="wipe(up)">
                                      <p:cBhvr>
                                        <p:cTn id="32" dur="2000"/>
                                        <p:tgtEl>
                                          <p:spTgt spid="364583"/>
                                        </p:tgtEl>
                                      </p:cBhvr>
                                    </p:animEffect>
                                    <p:set>
                                      <p:cBhvr>
                                        <p:cTn id="33" dur="1" fill="hold">
                                          <p:stCondLst>
                                            <p:cond delay="1999"/>
                                          </p:stCondLst>
                                        </p:cTn>
                                        <p:tgtEl>
                                          <p:spTgt spid="364583"/>
                                        </p:tgtEl>
                                        <p:attrNameLst>
                                          <p:attrName>style.visibility</p:attrName>
                                        </p:attrNameLst>
                                      </p:cBhvr>
                                      <p:to>
                                        <p:strVal val="hidden"/>
                                      </p:to>
                                    </p:set>
                                  </p:childTnLst>
                                </p:cTn>
                              </p:par>
                            </p:childTnLst>
                          </p:cTn>
                        </p:par>
                        <p:par>
                          <p:cTn id="34" fill="hold">
                            <p:stCondLst>
                              <p:cond delay="8000"/>
                            </p:stCondLst>
                            <p:childTnLst>
                              <p:par>
                                <p:cTn id="35" presetID="22" presetClass="exit" presetSubtype="1" fill="hold" grpId="0" nodeType="afterEffect">
                                  <p:stCondLst>
                                    <p:cond delay="0"/>
                                  </p:stCondLst>
                                  <p:childTnLst>
                                    <p:animEffect transition="out" filter="wipe(up)">
                                      <p:cBhvr>
                                        <p:cTn id="36" dur="1000"/>
                                        <p:tgtEl>
                                          <p:spTgt spid="364576"/>
                                        </p:tgtEl>
                                      </p:cBhvr>
                                    </p:animEffect>
                                    <p:set>
                                      <p:cBhvr>
                                        <p:cTn id="37" dur="1" fill="hold">
                                          <p:stCondLst>
                                            <p:cond delay="999"/>
                                          </p:stCondLst>
                                        </p:cTn>
                                        <p:tgtEl>
                                          <p:spTgt spid="364576"/>
                                        </p:tgtEl>
                                        <p:attrNameLst>
                                          <p:attrName>style.visibility</p:attrName>
                                        </p:attrNameLst>
                                      </p:cBhvr>
                                      <p:to>
                                        <p:strVal val="hidden"/>
                                      </p:to>
                                    </p:set>
                                  </p:childTnLst>
                                </p:cTn>
                              </p:par>
                              <p:par>
                                <p:cTn id="38" presetID="22" presetClass="exit" presetSubtype="1" fill="hold" grpId="0" nodeType="withEffect">
                                  <p:stCondLst>
                                    <p:cond delay="0"/>
                                  </p:stCondLst>
                                  <p:childTnLst>
                                    <p:animEffect transition="out" filter="wipe(up)">
                                      <p:cBhvr>
                                        <p:cTn id="39" dur="1000"/>
                                        <p:tgtEl>
                                          <p:spTgt spid="364577"/>
                                        </p:tgtEl>
                                      </p:cBhvr>
                                    </p:animEffect>
                                    <p:set>
                                      <p:cBhvr>
                                        <p:cTn id="40" dur="1" fill="hold">
                                          <p:stCondLst>
                                            <p:cond delay="999"/>
                                          </p:stCondLst>
                                        </p:cTn>
                                        <p:tgtEl>
                                          <p:spTgt spid="364577"/>
                                        </p:tgtEl>
                                        <p:attrNameLst>
                                          <p:attrName>style.visibility</p:attrName>
                                        </p:attrNameLst>
                                      </p:cBhvr>
                                      <p:to>
                                        <p:strVal val="hidden"/>
                                      </p:to>
                                    </p:set>
                                  </p:childTnLst>
                                </p:cTn>
                              </p:par>
                            </p:childTnLst>
                          </p:cTn>
                        </p:par>
                        <p:par>
                          <p:cTn id="41" fill="hold">
                            <p:stCondLst>
                              <p:cond delay="9000"/>
                            </p:stCondLst>
                            <p:childTnLst>
                              <p:par>
                                <p:cTn id="42" presetID="22" presetClass="exit" presetSubtype="1" fill="hold" grpId="0" nodeType="afterEffect">
                                  <p:stCondLst>
                                    <p:cond delay="0"/>
                                  </p:stCondLst>
                                  <p:childTnLst>
                                    <p:animEffect transition="out" filter="wipe(up)">
                                      <p:cBhvr>
                                        <p:cTn id="43" dur="1000"/>
                                        <p:tgtEl>
                                          <p:spTgt spid="364586"/>
                                        </p:tgtEl>
                                      </p:cBhvr>
                                    </p:animEffect>
                                    <p:set>
                                      <p:cBhvr>
                                        <p:cTn id="44" dur="1" fill="hold">
                                          <p:stCondLst>
                                            <p:cond delay="999"/>
                                          </p:stCondLst>
                                        </p:cTn>
                                        <p:tgtEl>
                                          <p:spTgt spid="364586"/>
                                        </p:tgtEl>
                                        <p:attrNameLst>
                                          <p:attrName>style.visibility</p:attrName>
                                        </p:attrNameLst>
                                      </p:cBhvr>
                                      <p:to>
                                        <p:strVal val="hidden"/>
                                      </p:to>
                                    </p:set>
                                  </p:childTnLst>
                                </p:cTn>
                              </p:par>
                              <p:par>
                                <p:cTn id="45" presetID="22" presetClass="exit" presetSubtype="1" fill="hold" grpId="0" nodeType="withEffect">
                                  <p:stCondLst>
                                    <p:cond delay="0"/>
                                  </p:stCondLst>
                                  <p:childTnLst>
                                    <p:animEffect transition="out" filter="wipe(up)">
                                      <p:cBhvr>
                                        <p:cTn id="46" dur="1000"/>
                                        <p:tgtEl>
                                          <p:spTgt spid="364585"/>
                                        </p:tgtEl>
                                      </p:cBhvr>
                                    </p:animEffect>
                                    <p:set>
                                      <p:cBhvr>
                                        <p:cTn id="47" dur="1" fill="hold">
                                          <p:stCondLst>
                                            <p:cond delay="999"/>
                                          </p:stCondLst>
                                        </p:cTn>
                                        <p:tgtEl>
                                          <p:spTgt spid="364585"/>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1" presetClass="exit" presetSubtype="0" fill="hold" grpId="1" nodeType="clickEffect">
                                  <p:stCondLst>
                                    <p:cond delay="0"/>
                                  </p:stCondLst>
                                  <p:childTnLst>
                                    <p:set>
                                      <p:cBhvr>
                                        <p:cTn id="51" dur="1" fill="hold">
                                          <p:stCondLst>
                                            <p:cond delay="0"/>
                                          </p:stCondLst>
                                        </p:cTn>
                                        <p:tgtEl>
                                          <p:spTgt spid="364606"/>
                                        </p:tgtEl>
                                        <p:attrNameLst>
                                          <p:attrName>style.visibility</p:attrName>
                                        </p:attrNameLst>
                                      </p:cBhvr>
                                      <p:to>
                                        <p:strVal val="hidden"/>
                                      </p:to>
                                    </p:set>
                                  </p:childTnLst>
                                </p:cTn>
                              </p:par>
                            </p:childTnLst>
                          </p:cTn>
                        </p:par>
                        <p:par>
                          <p:cTn id="52" fill="hold">
                            <p:stCondLst>
                              <p:cond delay="0"/>
                            </p:stCondLst>
                            <p:childTnLst>
                              <p:par>
                                <p:cTn id="53" presetID="22" presetClass="exit" presetSubtype="1" fill="hold" grpId="0" nodeType="afterEffect">
                                  <p:stCondLst>
                                    <p:cond delay="0"/>
                                  </p:stCondLst>
                                  <p:childTnLst>
                                    <p:animEffect transition="out" filter="wipe(up)">
                                      <p:cBhvr>
                                        <p:cTn id="54" dur="1000"/>
                                        <p:tgtEl>
                                          <p:spTgt spid="364580"/>
                                        </p:tgtEl>
                                      </p:cBhvr>
                                    </p:animEffect>
                                    <p:set>
                                      <p:cBhvr>
                                        <p:cTn id="55" dur="1" fill="hold">
                                          <p:stCondLst>
                                            <p:cond delay="999"/>
                                          </p:stCondLst>
                                        </p:cTn>
                                        <p:tgtEl>
                                          <p:spTgt spid="364580"/>
                                        </p:tgtEl>
                                        <p:attrNameLst>
                                          <p:attrName>style.visibility</p:attrName>
                                        </p:attrNameLst>
                                      </p:cBhvr>
                                      <p:to>
                                        <p:strVal val="hidden"/>
                                      </p:to>
                                    </p:set>
                                  </p:childTnLst>
                                </p:cTn>
                              </p:par>
                            </p:childTnLst>
                          </p:cTn>
                        </p:par>
                        <p:par>
                          <p:cTn id="56" fill="hold">
                            <p:stCondLst>
                              <p:cond delay="1000"/>
                            </p:stCondLst>
                            <p:childTnLst>
                              <p:par>
                                <p:cTn id="57" presetID="22" presetClass="entr" presetSubtype="4" fill="hold" grpId="0" nodeType="afterEffect">
                                  <p:stCondLst>
                                    <p:cond delay="0"/>
                                  </p:stCondLst>
                                  <p:childTnLst>
                                    <p:set>
                                      <p:cBhvr>
                                        <p:cTn id="58" dur="1" fill="hold">
                                          <p:stCondLst>
                                            <p:cond delay="0"/>
                                          </p:stCondLst>
                                        </p:cTn>
                                        <p:tgtEl>
                                          <p:spTgt spid="364602"/>
                                        </p:tgtEl>
                                        <p:attrNameLst>
                                          <p:attrName>style.visibility</p:attrName>
                                        </p:attrNameLst>
                                      </p:cBhvr>
                                      <p:to>
                                        <p:strVal val="visible"/>
                                      </p:to>
                                    </p:set>
                                    <p:animEffect transition="in" filter="wipe(down)">
                                      <p:cBhvr>
                                        <p:cTn id="59" dur="1000"/>
                                        <p:tgtEl>
                                          <p:spTgt spid="364602"/>
                                        </p:tgtEl>
                                      </p:cBhvr>
                                    </p:animEffect>
                                  </p:childTnLst>
                                </p:cTn>
                              </p:par>
                            </p:childTnLst>
                          </p:cTn>
                        </p:par>
                        <p:par>
                          <p:cTn id="60" fill="hold">
                            <p:stCondLst>
                              <p:cond delay="2000"/>
                            </p:stCondLst>
                            <p:childTnLst>
                              <p:par>
                                <p:cTn id="61" presetID="22" presetClass="exit" presetSubtype="1" fill="hold" grpId="0" nodeType="afterEffect">
                                  <p:stCondLst>
                                    <p:cond delay="0"/>
                                  </p:stCondLst>
                                  <p:childTnLst>
                                    <p:animEffect transition="out" filter="wipe(up)">
                                      <p:cBhvr>
                                        <p:cTn id="62" dur="1000"/>
                                        <p:tgtEl>
                                          <p:spTgt spid="364573"/>
                                        </p:tgtEl>
                                      </p:cBhvr>
                                    </p:animEffect>
                                    <p:set>
                                      <p:cBhvr>
                                        <p:cTn id="63" dur="1" fill="hold">
                                          <p:stCondLst>
                                            <p:cond delay="999"/>
                                          </p:stCondLst>
                                        </p:cTn>
                                        <p:tgtEl>
                                          <p:spTgt spid="364573"/>
                                        </p:tgtEl>
                                        <p:attrNameLst>
                                          <p:attrName>style.visibility</p:attrName>
                                        </p:attrNameLst>
                                      </p:cBhvr>
                                      <p:to>
                                        <p:strVal val="hidden"/>
                                      </p:to>
                                    </p:set>
                                  </p:childTnLst>
                                </p:cTn>
                              </p:par>
                            </p:childTnLst>
                          </p:cTn>
                        </p:par>
                        <p:par>
                          <p:cTn id="64" fill="hold">
                            <p:stCondLst>
                              <p:cond delay="3000"/>
                            </p:stCondLst>
                            <p:childTnLst>
                              <p:par>
                                <p:cTn id="65" presetID="1" presetClass="entr" presetSubtype="0" fill="hold" grpId="0" nodeType="afterEffect">
                                  <p:stCondLst>
                                    <p:cond delay="0"/>
                                  </p:stCondLst>
                                  <p:childTnLst>
                                    <p:set>
                                      <p:cBhvr>
                                        <p:cTn id="66" dur="1" fill="hold">
                                          <p:stCondLst>
                                            <p:cond delay="0"/>
                                          </p:stCondLst>
                                        </p:cTn>
                                        <p:tgtEl>
                                          <p:spTgt spid="3646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4572" grpId="0" animBg="1"/>
      <p:bldP spid="364573" grpId="0" animBg="1"/>
      <p:bldP spid="364574" grpId="0" animBg="1"/>
      <p:bldP spid="364576" grpId="0" animBg="1"/>
      <p:bldP spid="364577" grpId="0" animBg="1"/>
      <p:bldP spid="364578" grpId="0" animBg="1"/>
      <p:bldP spid="364580" grpId="0" animBg="1"/>
      <p:bldP spid="364583" grpId="0" animBg="1"/>
      <p:bldP spid="364585" grpId="0" animBg="1"/>
      <p:bldP spid="364586" grpId="0" animBg="1"/>
      <p:bldP spid="364587" grpId="0" animBg="1"/>
      <p:bldP spid="364587" grpId="1" animBg="1"/>
      <p:bldP spid="364598" grpId="0" animBg="1"/>
      <p:bldP spid="364602" grpId="0" animBg="1"/>
      <p:bldP spid="364606" grpId="0" animBg="1"/>
      <p:bldP spid="364606" grpId="1" animBg="1"/>
      <p:bldP spid="364611" grpId="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1000125" y="274638"/>
            <a:ext cx="7215188" cy="1143000"/>
          </a:xfrm>
        </p:spPr>
        <p:txBody>
          <a:bodyPr/>
          <a:lstStyle/>
          <a:p>
            <a:pPr eaLnBrk="1" hangingPunct="1"/>
            <a:r>
              <a:rPr lang="zh-CN" altLang="en-US" dirty="0" smtClean="0"/>
              <a:t>后序遍历二叉树的非递归算法 </a:t>
            </a:r>
          </a:p>
        </p:txBody>
      </p:sp>
      <p:sp>
        <p:nvSpPr>
          <p:cNvPr id="77827" name="Rectangle 3"/>
          <p:cNvSpPr>
            <a:spLocks noGrp="1" noChangeArrowheads="1"/>
          </p:cNvSpPr>
          <p:nvPr>
            <p:ph idx="1"/>
          </p:nvPr>
        </p:nvSpPr>
        <p:spPr>
          <a:xfrm>
            <a:off x="1000125" y="1600200"/>
            <a:ext cx="7215188" cy="4853136"/>
          </a:xfrm>
        </p:spPr>
        <p:txBody>
          <a:bodyPr/>
          <a:lstStyle/>
          <a:p>
            <a:pPr eaLnBrk="1" hangingPunct="1">
              <a:lnSpc>
                <a:spcPct val="100000"/>
              </a:lnSpc>
              <a:spcBef>
                <a:spcPts val="0"/>
              </a:spcBef>
              <a:buFont typeface="Wingdings" pitchFamily="2" charset="2"/>
              <a:buNone/>
            </a:pPr>
            <a:r>
              <a:rPr lang="en-US" altLang="zh-CN" dirty="0" err="1" smtClean="0"/>
              <a:t>PostOrderS</a:t>
            </a:r>
            <a:r>
              <a:rPr lang="en-US" altLang="zh-CN" dirty="0" smtClean="0"/>
              <a:t>(Tree T)</a:t>
            </a:r>
          </a:p>
          <a:p>
            <a:pPr eaLnBrk="1" hangingPunct="1">
              <a:lnSpc>
                <a:spcPct val="100000"/>
              </a:lnSpc>
              <a:spcBef>
                <a:spcPts val="0"/>
              </a:spcBef>
              <a:buFont typeface="Wingdings" pitchFamily="2" charset="2"/>
              <a:buNone/>
            </a:pPr>
            <a:r>
              <a:rPr lang="en-US" altLang="zh-CN" dirty="0" smtClean="0"/>
              <a:t>{	</a:t>
            </a:r>
            <a:r>
              <a:rPr lang="en-US" altLang="zh-CN" dirty="0" err="1" smtClean="0"/>
              <a:t>StackInit</a:t>
            </a:r>
            <a:r>
              <a:rPr lang="en-US" altLang="zh-CN" dirty="0" smtClean="0"/>
              <a:t>(L)</a:t>
            </a:r>
            <a:r>
              <a:rPr lang="zh-CN" altLang="en-US" dirty="0" smtClean="0"/>
              <a:t>；</a:t>
            </a:r>
            <a:r>
              <a:rPr lang="en-US" altLang="zh-CN" dirty="0" err="1" smtClean="0"/>
              <a:t>StackInit</a:t>
            </a:r>
            <a:r>
              <a:rPr lang="en-US" altLang="zh-CN" dirty="0" smtClean="0"/>
              <a:t>(R)</a:t>
            </a:r>
            <a:r>
              <a:rPr lang="zh-CN" altLang="en-US" dirty="0" smtClean="0"/>
              <a:t>；</a:t>
            </a:r>
            <a:r>
              <a:rPr lang="en-US" altLang="zh-CN" dirty="0" smtClean="0"/>
              <a:t>p=T-&gt;</a:t>
            </a:r>
            <a:r>
              <a:rPr lang="en-US" altLang="zh-CN" dirty="0" err="1" smtClean="0"/>
              <a:t>lc</a:t>
            </a:r>
            <a:r>
              <a:rPr lang="zh-CN" altLang="en-US" dirty="0" smtClean="0"/>
              <a:t>；</a:t>
            </a:r>
          </a:p>
          <a:p>
            <a:pPr eaLnBrk="1" hangingPunct="1">
              <a:lnSpc>
                <a:spcPct val="100000"/>
              </a:lnSpc>
              <a:spcBef>
                <a:spcPts val="0"/>
              </a:spcBef>
              <a:buFont typeface="Wingdings" pitchFamily="2" charset="2"/>
              <a:buNone/>
            </a:pPr>
            <a:r>
              <a:rPr lang="zh-CN" altLang="en-US" dirty="0" smtClean="0"/>
              <a:t>	</a:t>
            </a:r>
            <a:r>
              <a:rPr lang="en-US" altLang="zh-CN" dirty="0" smtClean="0">
                <a:solidFill>
                  <a:srgbClr val="C00000"/>
                </a:solidFill>
              </a:rPr>
              <a:t>while(p)</a:t>
            </a:r>
          </a:p>
          <a:p>
            <a:pPr eaLnBrk="1" hangingPunct="1">
              <a:lnSpc>
                <a:spcPct val="100000"/>
              </a:lnSpc>
              <a:spcBef>
                <a:spcPts val="0"/>
              </a:spcBef>
              <a:buNone/>
            </a:pPr>
            <a:r>
              <a:rPr lang="en-US" altLang="zh-CN" dirty="0" smtClean="0">
                <a:solidFill>
                  <a:srgbClr val="C00000"/>
                </a:solidFill>
              </a:rPr>
              <a:t>	{       </a:t>
            </a:r>
            <a:r>
              <a:rPr lang="en-US" altLang="zh-CN" dirty="0" smtClean="0"/>
              <a:t>while(p-</a:t>
            </a:r>
            <a:r>
              <a:rPr lang="en-US" altLang="zh-CN" dirty="0"/>
              <a:t>&gt;</a:t>
            </a:r>
            <a:r>
              <a:rPr lang="en-US" altLang="zh-CN" dirty="0" err="1"/>
              <a:t>lc</a:t>
            </a:r>
            <a:r>
              <a:rPr lang="en-US" altLang="zh-CN" dirty="0" smtClean="0"/>
              <a:t>) { Push(L, p); p=p-</a:t>
            </a:r>
            <a:r>
              <a:rPr lang="en-US" altLang="zh-CN" dirty="0"/>
              <a:t>&gt;</a:t>
            </a:r>
            <a:r>
              <a:rPr lang="en-US" altLang="zh-CN" dirty="0" err="1" smtClean="0"/>
              <a:t>lc</a:t>
            </a:r>
            <a:r>
              <a:rPr lang="en-US" altLang="zh-CN" dirty="0" smtClean="0"/>
              <a:t>; }</a:t>
            </a:r>
          </a:p>
          <a:p>
            <a:pPr indent="1708150" eaLnBrk="1" hangingPunct="1">
              <a:lnSpc>
                <a:spcPct val="100000"/>
              </a:lnSpc>
              <a:spcBef>
                <a:spcPts val="0"/>
              </a:spcBef>
              <a:buNone/>
            </a:pPr>
            <a:r>
              <a:rPr lang="en-US" altLang="zh-CN" dirty="0" smtClean="0">
                <a:solidFill>
                  <a:srgbClr val="3333FF"/>
                </a:solidFill>
              </a:rPr>
              <a:t>while</a:t>
            </a:r>
            <a:r>
              <a:rPr lang="en-US" altLang="zh-CN" dirty="0">
                <a:solidFill>
                  <a:srgbClr val="3333FF"/>
                </a:solidFill>
              </a:rPr>
              <a:t>(!p-&gt;</a:t>
            </a:r>
            <a:r>
              <a:rPr lang="en-US" altLang="zh-CN" dirty="0" err="1">
                <a:solidFill>
                  <a:srgbClr val="3333FF"/>
                </a:solidFill>
              </a:rPr>
              <a:t>rc</a:t>
            </a:r>
            <a:r>
              <a:rPr lang="en-US" altLang="zh-CN" dirty="0" smtClean="0">
                <a:solidFill>
                  <a:srgbClr val="3333FF"/>
                </a:solidFill>
              </a:rPr>
              <a:t>) </a:t>
            </a:r>
            <a:r>
              <a:rPr lang="en-US" altLang="zh-CN" dirty="0" smtClean="0">
                <a:solidFill>
                  <a:srgbClr val="CC00CC"/>
                </a:solidFill>
              </a:rPr>
              <a:t>{</a:t>
            </a:r>
            <a:r>
              <a:rPr lang="en-US" altLang="zh-CN" dirty="0" smtClean="0">
                <a:solidFill>
                  <a:srgbClr val="3333FF"/>
                </a:solidFill>
              </a:rPr>
              <a:t> Visit(p);</a:t>
            </a:r>
          </a:p>
          <a:p>
            <a:pPr indent="2428875" eaLnBrk="1" hangingPunct="1">
              <a:lnSpc>
                <a:spcPct val="100000"/>
              </a:lnSpc>
              <a:spcBef>
                <a:spcPts val="0"/>
              </a:spcBef>
              <a:buNone/>
            </a:pPr>
            <a:r>
              <a:rPr lang="en-US" altLang="zh-CN" dirty="0" smtClean="0">
                <a:solidFill>
                  <a:srgbClr val="3333FF"/>
                </a:solidFill>
              </a:rPr>
              <a:t>while</a:t>
            </a:r>
            <a:r>
              <a:rPr lang="en-US" altLang="zh-CN" dirty="0">
                <a:solidFill>
                  <a:srgbClr val="3333FF"/>
                </a:solidFill>
              </a:rPr>
              <a:t>( R-&gt;</a:t>
            </a:r>
            <a:r>
              <a:rPr lang="en-US" altLang="zh-CN" dirty="0" err="1">
                <a:solidFill>
                  <a:srgbClr val="3333FF"/>
                </a:solidFill>
              </a:rPr>
              <a:t>tnode</a:t>
            </a:r>
            <a:r>
              <a:rPr lang="en-US" altLang="zh-CN" dirty="0">
                <a:solidFill>
                  <a:srgbClr val="3333FF"/>
                </a:solidFill>
              </a:rPr>
              <a:t>-&gt;</a:t>
            </a:r>
            <a:r>
              <a:rPr lang="en-US" altLang="zh-CN" dirty="0" err="1">
                <a:solidFill>
                  <a:srgbClr val="3333FF"/>
                </a:solidFill>
              </a:rPr>
              <a:t>rc</a:t>
            </a:r>
            <a:r>
              <a:rPr lang="en-US" altLang="zh-CN" dirty="0">
                <a:solidFill>
                  <a:srgbClr val="3333FF"/>
                </a:solidFill>
              </a:rPr>
              <a:t>=p )</a:t>
            </a:r>
          </a:p>
          <a:p>
            <a:pPr indent="2428875" eaLnBrk="1" hangingPunct="1">
              <a:lnSpc>
                <a:spcPct val="100000"/>
              </a:lnSpc>
              <a:spcBef>
                <a:spcPts val="0"/>
              </a:spcBef>
              <a:buNone/>
            </a:pPr>
            <a:r>
              <a:rPr lang="en-US" altLang="zh-CN" dirty="0" smtClean="0">
                <a:solidFill>
                  <a:srgbClr val="3333FF"/>
                </a:solidFill>
              </a:rPr>
              <a:t>{ </a:t>
            </a:r>
            <a:r>
              <a:rPr lang="en-US" altLang="zh-CN" dirty="0">
                <a:solidFill>
                  <a:srgbClr val="3333FF"/>
                </a:solidFill>
              </a:rPr>
              <a:t>Pop(R, p</a:t>
            </a:r>
            <a:r>
              <a:rPr lang="en-US" altLang="zh-CN" dirty="0" smtClean="0">
                <a:solidFill>
                  <a:srgbClr val="3333FF"/>
                </a:solidFill>
              </a:rPr>
              <a:t>); Visit(p</a:t>
            </a:r>
            <a:r>
              <a:rPr lang="en-US" altLang="zh-CN" dirty="0">
                <a:solidFill>
                  <a:srgbClr val="3333FF"/>
                </a:solidFill>
              </a:rPr>
              <a:t>); </a:t>
            </a:r>
            <a:r>
              <a:rPr lang="en-US" altLang="zh-CN" dirty="0" smtClean="0">
                <a:solidFill>
                  <a:srgbClr val="3333FF"/>
                </a:solidFill>
              </a:rPr>
              <a:t>} </a:t>
            </a:r>
            <a:r>
              <a:rPr lang="en-US" altLang="zh-CN" dirty="0" smtClean="0">
                <a:solidFill>
                  <a:srgbClr val="CC00CC"/>
                </a:solidFill>
              </a:rPr>
              <a:t>}</a:t>
            </a:r>
          </a:p>
          <a:p>
            <a:pPr indent="1708150" eaLnBrk="1" hangingPunct="1">
              <a:lnSpc>
                <a:spcPct val="100000"/>
              </a:lnSpc>
              <a:spcBef>
                <a:spcPts val="0"/>
              </a:spcBef>
              <a:buNone/>
            </a:pPr>
            <a:r>
              <a:rPr lang="en-US" altLang="zh-CN" dirty="0" smtClean="0"/>
              <a:t>Pop(L, p);</a:t>
            </a:r>
            <a:endParaRPr lang="zh-CN" altLang="en-US" dirty="0" smtClean="0">
              <a:solidFill>
                <a:srgbClr val="CC0000"/>
              </a:solidFill>
            </a:endParaRPr>
          </a:p>
          <a:p>
            <a:pPr indent="1708150" eaLnBrk="1" hangingPunct="1">
              <a:lnSpc>
                <a:spcPct val="100000"/>
              </a:lnSpc>
              <a:spcBef>
                <a:spcPts val="0"/>
              </a:spcBef>
              <a:buNone/>
            </a:pPr>
            <a:r>
              <a:rPr lang="en-US" altLang="zh-CN" dirty="0" smtClean="0"/>
              <a:t>if(p-&gt;</a:t>
            </a:r>
            <a:r>
              <a:rPr lang="en-US" altLang="zh-CN" dirty="0" err="1" smtClean="0"/>
              <a:t>rc</a:t>
            </a:r>
            <a:r>
              <a:rPr lang="en-US" altLang="zh-CN" dirty="0" smtClean="0"/>
              <a:t>){ Push(R, p); p=p-&gt;</a:t>
            </a:r>
            <a:r>
              <a:rPr lang="en-US" altLang="zh-CN" dirty="0" err="1" smtClean="0"/>
              <a:t>rc</a:t>
            </a:r>
            <a:r>
              <a:rPr lang="en-US" altLang="zh-CN" dirty="0" smtClean="0"/>
              <a:t>; }</a:t>
            </a:r>
            <a:endParaRPr lang="en-US" altLang="zh-CN" sz="1400" b="0" dirty="0" smtClean="0">
              <a:solidFill>
                <a:srgbClr val="006600"/>
              </a:solidFill>
            </a:endParaRPr>
          </a:p>
          <a:p>
            <a:pPr eaLnBrk="1" hangingPunct="1">
              <a:lnSpc>
                <a:spcPct val="100000"/>
              </a:lnSpc>
              <a:spcBef>
                <a:spcPts val="0"/>
              </a:spcBef>
              <a:buFont typeface="Wingdings" pitchFamily="2" charset="2"/>
              <a:buNone/>
            </a:pPr>
            <a:r>
              <a:rPr lang="en-US" altLang="zh-CN" dirty="0" smtClean="0">
                <a:solidFill>
                  <a:srgbClr val="C00000"/>
                </a:solidFill>
              </a:rPr>
              <a:t>	}</a:t>
            </a:r>
          </a:p>
          <a:p>
            <a:pPr eaLnBrk="1" hangingPunct="1">
              <a:lnSpc>
                <a:spcPct val="100000"/>
              </a:lnSpc>
              <a:spcBef>
                <a:spcPts val="0"/>
              </a:spcBef>
              <a:buNone/>
            </a:pPr>
            <a:r>
              <a:rPr lang="en-US" altLang="zh-CN" dirty="0" smtClean="0"/>
              <a:t>} </a:t>
            </a:r>
            <a:r>
              <a:rPr lang="en-US" altLang="zh-CN" b="0" dirty="0" smtClean="0">
                <a:solidFill>
                  <a:srgbClr val="006600"/>
                </a:solidFill>
              </a:rPr>
              <a:t>//</a:t>
            </a:r>
            <a:r>
              <a:rPr lang="zh-CN" altLang="en-US" dirty="0" smtClean="0"/>
              <a:t>后序</a:t>
            </a:r>
            <a:r>
              <a:rPr lang="zh-CN" altLang="en-US" dirty="0"/>
              <a:t>遍历二叉树的非递归算法 </a:t>
            </a:r>
            <a:endParaRPr lang="en-US" altLang="zh-CN" b="0" dirty="0" smtClean="0">
              <a:solidFill>
                <a:srgbClr val="006600"/>
              </a:solidFill>
            </a:endParaRPr>
          </a:p>
        </p:txBody>
      </p:sp>
      <p:sp>
        <p:nvSpPr>
          <p:cNvPr id="77828" name="灯片编号占位符 6"/>
          <p:cNvSpPr>
            <a:spLocks noGrp="1"/>
          </p:cNvSpPr>
          <p:nvPr>
            <p:ph type="sldNum" sz="quarter" idx="10"/>
          </p:nvPr>
        </p:nvSpPr>
        <p:spPr>
          <a:noFill/>
        </p:spPr>
        <p:txBody>
          <a:bodyPr/>
          <a:lstStyle/>
          <a:p>
            <a:fld id="{6F1DBB82-D4C0-479A-8A3E-B0749A8A8C8B}" type="slidenum">
              <a:rPr lang="zh-CN" altLang="en-US" smtClean="0"/>
              <a:pPr/>
              <a:t>85</a:t>
            </a:fld>
            <a:endParaRPr lang="en-US" altLang="zh-CN" smtClean="0"/>
          </a:p>
        </p:txBody>
      </p:sp>
      <p:sp>
        <p:nvSpPr>
          <p:cNvPr id="5" name="动作按钮: 开始 4">
            <a:hlinkClick r:id="" action="ppaction://hlinkshowjump?jump=firstslide" highlightClick="1"/>
          </p:cNvPr>
          <p:cNvSpPr/>
          <p:nvPr/>
        </p:nvSpPr>
        <p:spPr>
          <a:xfrm rot="5400000">
            <a:off x="8319253" y="5769224"/>
            <a:ext cx="432000" cy="216000"/>
          </a:xfrm>
          <a:prstGeom prst="actionButtonBeginning">
            <a:avLst/>
          </a:prstGeom>
          <a:solidFill>
            <a:srgbClr val="008000">
              <a:alpha val="50000"/>
            </a:srgbClr>
          </a:solidFill>
          <a:ln w="6350">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282431411"/>
      </p:ext>
    </p:extLst>
  </p:cSld>
  <p:clrMapOvr>
    <a:masterClrMapping/>
  </p:clrMapOvr>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xfrm>
            <a:off x="1000125" y="274638"/>
            <a:ext cx="7215188" cy="1143000"/>
          </a:xfrm>
        </p:spPr>
        <p:txBody>
          <a:bodyPr/>
          <a:lstStyle/>
          <a:p>
            <a:pPr eaLnBrk="1" hangingPunct="1"/>
            <a:r>
              <a:rPr lang="zh-CN" altLang="en-US" sz="3600" smtClean="0"/>
              <a:t>后序遍历二叉树的非递归算法 </a:t>
            </a:r>
          </a:p>
        </p:txBody>
      </p:sp>
      <p:sp>
        <p:nvSpPr>
          <p:cNvPr id="81923" name="内容占位符 4"/>
          <p:cNvSpPr>
            <a:spLocks noGrp="1"/>
          </p:cNvSpPr>
          <p:nvPr>
            <p:ph idx="1"/>
          </p:nvPr>
        </p:nvSpPr>
        <p:spPr>
          <a:xfrm>
            <a:off x="1000125" y="1600200"/>
            <a:ext cx="7215188" cy="4525963"/>
          </a:xfrm>
        </p:spPr>
        <p:txBody>
          <a:bodyPr/>
          <a:lstStyle/>
          <a:p>
            <a:pPr>
              <a:buFont typeface="Wingdings" pitchFamily="2" charset="2"/>
              <a:buNone/>
            </a:pPr>
            <a:r>
              <a:rPr lang="zh-CN" altLang="en-US" smtClean="0"/>
              <a:t>例如，</a:t>
            </a:r>
            <a:r>
              <a:rPr lang="en-US" altLang="zh-CN" smtClean="0"/>
              <a:t>T=</a:t>
            </a:r>
            <a:r>
              <a:rPr lang="en-US" altLang="zh-CN" b="0" smtClean="0">
                <a:solidFill>
                  <a:srgbClr val="008000"/>
                </a:solidFill>
              </a:rPr>
              <a:t>“</a:t>
            </a:r>
            <a:r>
              <a:rPr lang="en-US" altLang="zh-CN" smtClean="0"/>
              <a:t>+(*(a, b), /(-(c, d), e))</a:t>
            </a:r>
            <a:r>
              <a:rPr lang="en-US" altLang="zh-CN" b="0" smtClean="0">
                <a:solidFill>
                  <a:srgbClr val="008000"/>
                </a:solidFill>
              </a:rPr>
              <a:t>”</a:t>
            </a:r>
          </a:p>
          <a:p>
            <a:pPr>
              <a:buFont typeface="Wingdings" pitchFamily="2" charset="2"/>
              <a:buNone/>
            </a:pPr>
            <a:r>
              <a:rPr lang="en-US" altLang="zh-CN" smtClean="0">
                <a:solidFill>
                  <a:srgbClr val="008000"/>
                </a:solidFill>
              </a:rPr>
              <a:t>	</a:t>
            </a:r>
            <a:r>
              <a:rPr lang="zh-CN" altLang="en-US" smtClean="0"/>
              <a:t>的后序遍历过程：</a:t>
            </a:r>
            <a:r>
              <a:rPr lang="en-US" altLang="zh-CN" smtClean="0">
                <a:solidFill>
                  <a:srgbClr val="3333FF"/>
                </a:solidFill>
              </a:rPr>
              <a:t>a</a:t>
            </a:r>
            <a:endParaRPr lang="zh-CN" altLang="en-US" smtClean="0">
              <a:solidFill>
                <a:srgbClr val="3333FF"/>
              </a:solidFill>
            </a:endParaRPr>
          </a:p>
        </p:txBody>
      </p:sp>
      <p:sp>
        <p:nvSpPr>
          <p:cNvPr id="81924" name="灯片编号占位符 6"/>
          <p:cNvSpPr>
            <a:spLocks noGrp="1"/>
          </p:cNvSpPr>
          <p:nvPr>
            <p:ph type="sldNum" sz="quarter" idx="10"/>
          </p:nvPr>
        </p:nvSpPr>
        <p:spPr>
          <a:noFill/>
        </p:spPr>
        <p:txBody>
          <a:bodyPr/>
          <a:lstStyle/>
          <a:p>
            <a:fld id="{0F8F64D5-9808-4857-A1A8-456241D4CC00}" type="slidenum">
              <a:rPr lang="zh-CN" altLang="en-US" smtClean="0"/>
              <a:pPr/>
              <a:t>86</a:t>
            </a:fld>
            <a:endParaRPr lang="en-US" altLang="zh-CN" smtClean="0"/>
          </a:p>
        </p:txBody>
      </p:sp>
      <p:graphicFrame>
        <p:nvGraphicFramePr>
          <p:cNvPr id="6" name="表格 5"/>
          <p:cNvGraphicFramePr>
            <a:graphicFrameLocks noGrp="1"/>
          </p:cNvGraphicFramePr>
          <p:nvPr/>
        </p:nvGraphicFramePr>
        <p:xfrm>
          <a:off x="1071563" y="3429000"/>
          <a:ext cx="7072352" cy="2357456"/>
        </p:xfrm>
        <a:graphic>
          <a:graphicData uri="http://schemas.openxmlformats.org/drawingml/2006/table">
            <a:tbl>
              <a:tblPr firstRow="1" bandRow="1">
                <a:tableStyleId>{5C22544A-7EE6-4342-B048-85BDC9FD1C3A}</a:tableStyleId>
              </a:tblPr>
              <a:tblGrid>
                <a:gridCol w="714376">
                  <a:extLst>
                    <a:ext uri="{9D8B030D-6E8A-4147-A177-3AD203B41FA5}">
                      <a16:colId xmlns:a16="http://schemas.microsoft.com/office/drawing/2014/main" val="20000"/>
                    </a:ext>
                  </a:extLst>
                </a:gridCol>
                <a:gridCol w="403410">
                  <a:extLst>
                    <a:ext uri="{9D8B030D-6E8A-4147-A177-3AD203B41FA5}">
                      <a16:colId xmlns:a16="http://schemas.microsoft.com/office/drawing/2014/main" val="20001"/>
                    </a:ext>
                  </a:extLst>
                </a:gridCol>
                <a:gridCol w="382408">
                  <a:extLst>
                    <a:ext uri="{9D8B030D-6E8A-4147-A177-3AD203B41FA5}">
                      <a16:colId xmlns:a16="http://schemas.microsoft.com/office/drawing/2014/main" val="20002"/>
                    </a:ext>
                  </a:extLst>
                </a:gridCol>
                <a:gridCol w="428628">
                  <a:extLst>
                    <a:ext uri="{9D8B030D-6E8A-4147-A177-3AD203B41FA5}">
                      <a16:colId xmlns:a16="http://schemas.microsoft.com/office/drawing/2014/main" val="20003"/>
                    </a:ext>
                  </a:extLst>
                </a:gridCol>
                <a:gridCol w="428628">
                  <a:extLst>
                    <a:ext uri="{9D8B030D-6E8A-4147-A177-3AD203B41FA5}">
                      <a16:colId xmlns:a16="http://schemas.microsoft.com/office/drawing/2014/main" val="20004"/>
                    </a:ext>
                  </a:extLst>
                </a:gridCol>
                <a:gridCol w="428628">
                  <a:extLst>
                    <a:ext uri="{9D8B030D-6E8A-4147-A177-3AD203B41FA5}">
                      <a16:colId xmlns:a16="http://schemas.microsoft.com/office/drawing/2014/main" val="20005"/>
                    </a:ext>
                  </a:extLst>
                </a:gridCol>
                <a:gridCol w="428628">
                  <a:extLst>
                    <a:ext uri="{9D8B030D-6E8A-4147-A177-3AD203B41FA5}">
                      <a16:colId xmlns:a16="http://schemas.microsoft.com/office/drawing/2014/main" val="20006"/>
                    </a:ext>
                  </a:extLst>
                </a:gridCol>
                <a:gridCol w="428628">
                  <a:extLst>
                    <a:ext uri="{9D8B030D-6E8A-4147-A177-3AD203B41FA5}">
                      <a16:colId xmlns:a16="http://schemas.microsoft.com/office/drawing/2014/main" val="20007"/>
                    </a:ext>
                  </a:extLst>
                </a:gridCol>
                <a:gridCol w="428628">
                  <a:extLst>
                    <a:ext uri="{9D8B030D-6E8A-4147-A177-3AD203B41FA5}">
                      <a16:colId xmlns:a16="http://schemas.microsoft.com/office/drawing/2014/main" val="20008"/>
                    </a:ext>
                  </a:extLst>
                </a:gridCol>
                <a:gridCol w="428628">
                  <a:extLst>
                    <a:ext uri="{9D8B030D-6E8A-4147-A177-3AD203B41FA5}">
                      <a16:colId xmlns:a16="http://schemas.microsoft.com/office/drawing/2014/main" val="20009"/>
                    </a:ext>
                  </a:extLst>
                </a:gridCol>
                <a:gridCol w="428628">
                  <a:extLst>
                    <a:ext uri="{9D8B030D-6E8A-4147-A177-3AD203B41FA5}">
                      <a16:colId xmlns:a16="http://schemas.microsoft.com/office/drawing/2014/main" val="20010"/>
                    </a:ext>
                  </a:extLst>
                </a:gridCol>
                <a:gridCol w="428628">
                  <a:extLst>
                    <a:ext uri="{9D8B030D-6E8A-4147-A177-3AD203B41FA5}">
                      <a16:colId xmlns:a16="http://schemas.microsoft.com/office/drawing/2014/main" val="20011"/>
                    </a:ext>
                  </a:extLst>
                </a:gridCol>
                <a:gridCol w="388440">
                  <a:extLst>
                    <a:ext uri="{9D8B030D-6E8A-4147-A177-3AD203B41FA5}">
                      <a16:colId xmlns:a16="http://schemas.microsoft.com/office/drawing/2014/main" val="20012"/>
                    </a:ext>
                  </a:extLst>
                </a:gridCol>
                <a:gridCol w="442022">
                  <a:extLst>
                    <a:ext uri="{9D8B030D-6E8A-4147-A177-3AD203B41FA5}">
                      <a16:colId xmlns:a16="http://schemas.microsoft.com/office/drawing/2014/main" val="20013"/>
                    </a:ext>
                  </a:extLst>
                </a:gridCol>
                <a:gridCol w="455422">
                  <a:extLst>
                    <a:ext uri="{9D8B030D-6E8A-4147-A177-3AD203B41FA5}">
                      <a16:colId xmlns:a16="http://schemas.microsoft.com/office/drawing/2014/main" val="20014"/>
                    </a:ext>
                  </a:extLst>
                </a:gridCol>
                <a:gridCol w="428622">
                  <a:extLst>
                    <a:ext uri="{9D8B030D-6E8A-4147-A177-3AD203B41FA5}">
                      <a16:colId xmlns:a16="http://schemas.microsoft.com/office/drawing/2014/main" val="20015"/>
                    </a:ext>
                  </a:extLst>
                </a:gridCol>
              </a:tblGrid>
              <a:tr h="589364">
                <a:tc>
                  <a:txBody>
                    <a:bodyPr/>
                    <a:lstStyle/>
                    <a:p>
                      <a:r>
                        <a:rPr lang="en-US" altLang="zh-CN" sz="2400" b="1" dirty="0" smtClean="0">
                          <a:solidFill>
                            <a:schemeClr val="tx1"/>
                          </a:solidFill>
                          <a:latin typeface="+mn-lt"/>
                        </a:rPr>
                        <a:t>T</a:t>
                      </a:r>
                      <a:endParaRPr lang="zh-CN" altLang="en-US" sz="2400" b="1" dirty="0">
                        <a:solidFill>
                          <a:schemeClr val="tx1"/>
                        </a:solidFill>
                        <a:latin typeface="+mn-lt"/>
                      </a:endParaRPr>
                    </a:p>
                  </a:txBody>
                  <a:tcPr marL="0" marR="0" marT="0" marB="0" anchor="ctr" anchorCtr="1">
                    <a:lnL w="6350" cap="flat" cmpd="sng" algn="ctr">
                      <a:solidFill>
                        <a:srgbClr val="008000"/>
                      </a:solidFill>
                      <a:prstDash val="solid"/>
                      <a:round/>
                      <a:headEnd type="none" w="med" len="med"/>
                      <a:tailEnd type="none" w="med" len="med"/>
                    </a:lnL>
                    <a:lnR w="6350" cap="flat" cmpd="sng" algn="ctr">
                      <a:solidFill>
                        <a:srgbClr val="008000"/>
                      </a:solidFill>
                      <a:prstDash val="solid"/>
                      <a:round/>
                      <a:headEnd type="none" w="med" len="med"/>
                      <a:tailEnd type="none" w="med" len="med"/>
                    </a:lnR>
                    <a:lnT w="6350" cap="flat" cmpd="sng" algn="ctr">
                      <a:solidFill>
                        <a:srgbClr val="008000"/>
                      </a:solidFill>
                      <a:prstDash val="solid"/>
                      <a:round/>
                      <a:headEnd type="none" w="med" len="med"/>
                      <a:tailEnd type="none" w="med" len="med"/>
                    </a:lnT>
                    <a:lnB w="6350" cap="flat" cmpd="sng" algn="ctr">
                      <a:solidFill>
                        <a:srgbClr val="008000"/>
                      </a:solidFill>
                      <a:prstDash val="solid"/>
                      <a:round/>
                      <a:headEnd type="none" w="med" len="med"/>
                      <a:tailEnd type="none" w="med" len="med"/>
                    </a:lnB>
                    <a:noFill/>
                  </a:tcPr>
                </a:tc>
                <a:tc>
                  <a:txBody>
                    <a:bodyPr/>
                    <a:lstStyle/>
                    <a:p>
                      <a:r>
                        <a:rPr lang="en-US" altLang="zh-CN" sz="2800" b="1" dirty="0" smtClean="0">
                          <a:solidFill>
                            <a:schemeClr val="tx1"/>
                          </a:solidFill>
                          <a:latin typeface="+mn-lt"/>
                        </a:rPr>
                        <a:t>+</a:t>
                      </a:r>
                      <a:endParaRPr lang="zh-CN" altLang="en-US" sz="2800" b="1" dirty="0">
                        <a:solidFill>
                          <a:schemeClr val="tx1"/>
                        </a:solidFill>
                        <a:latin typeface="+mn-lt"/>
                      </a:endParaRPr>
                    </a:p>
                  </a:txBody>
                  <a:tcPr marL="0" marR="0" marT="0" marB="0" anchor="ctr" anchorCtr="1">
                    <a:lnL w="6350" cap="flat" cmpd="sng" algn="ctr">
                      <a:solidFill>
                        <a:srgbClr val="008000"/>
                      </a:solidFill>
                      <a:prstDash val="solid"/>
                      <a:round/>
                      <a:headEnd type="none" w="med" len="med"/>
                      <a:tailEnd type="none" w="med" len="med"/>
                    </a:lnL>
                    <a:lnR w="6350" cap="flat" cmpd="sng" algn="ctr">
                      <a:solidFill>
                        <a:srgbClr val="008000"/>
                      </a:solidFill>
                      <a:prstDash val="solid"/>
                      <a:round/>
                      <a:headEnd type="none" w="med" len="med"/>
                      <a:tailEnd type="none" w="med" len="med"/>
                    </a:lnR>
                    <a:lnT w="6350" cap="flat" cmpd="sng" algn="ctr">
                      <a:solidFill>
                        <a:srgbClr val="008000"/>
                      </a:solidFill>
                      <a:prstDash val="solid"/>
                      <a:round/>
                      <a:headEnd type="none" w="med" len="med"/>
                      <a:tailEnd type="none" w="med" len="med"/>
                    </a:lnT>
                    <a:lnB w="6350" cap="flat" cmpd="sng" algn="ctr">
                      <a:solidFill>
                        <a:srgbClr val="008000"/>
                      </a:solidFill>
                      <a:prstDash val="solid"/>
                      <a:round/>
                      <a:headEnd type="none" w="med" len="med"/>
                      <a:tailEnd type="none" w="med" len="med"/>
                    </a:lnB>
                    <a:noFill/>
                  </a:tcPr>
                </a:tc>
                <a:tc>
                  <a:txBody>
                    <a:bodyPr/>
                    <a:lstStyle/>
                    <a:p>
                      <a:r>
                        <a:rPr lang="zh-CN" altLang="en-US" sz="2800" b="1" dirty="0" smtClean="0">
                          <a:solidFill>
                            <a:schemeClr val="tx1"/>
                          </a:solidFill>
                          <a:latin typeface="+mn-lt"/>
                        </a:rPr>
                        <a:t>*</a:t>
                      </a:r>
                      <a:endParaRPr lang="zh-CN" altLang="en-US" sz="2800" b="1" dirty="0">
                        <a:solidFill>
                          <a:schemeClr val="tx1"/>
                        </a:solidFill>
                        <a:latin typeface="+mn-lt"/>
                      </a:endParaRPr>
                    </a:p>
                  </a:txBody>
                  <a:tcPr marL="0" marR="0" marT="0" marB="0" anchor="ctr" anchorCtr="1">
                    <a:lnL w="6350" cap="flat" cmpd="sng" algn="ctr">
                      <a:solidFill>
                        <a:srgbClr val="008000"/>
                      </a:solidFill>
                      <a:prstDash val="solid"/>
                      <a:round/>
                      <a:headEnd type="none" w="med" len="med"/>
                      <a:tailEnd type="none" w="med" len="med"/>
                    </a:lnL>
                    <a:lnR w="6350" cap="flat" cmpd="sng" algn="ctr">
                      <a:solidFill>
                        <a:srgbClr val="008000"/>
                      </a:solidFill>
                      <a:prstDash val="solid"/>
                      <a:round/>
                      <a:headEnd type="none" w="med" len="med"/>
                      <a:tailEnd type="none" w="med" len="med"/>
                    </a:lnR>
                    <a:lnT w="6350" cap="flat" cmpd="sng" algn="ctr">
                      <a:solidFill>
                        <a:srgbClr val="008000"/>
                      </a:solidFill>
                      <a:prstDash val="solid"/>
                      <a:round/>
                      <a:headEnd type="none" w="med" len="med"/>
                      <a:tailEnd type="none" w="med" len="med"/>
                    </a:lnT>
                    <a:lnB w="6350" cap="flat" cmpd="sng" algn="ctr">
                      <a:solidFill>
                        <a:srgbClr val="008000"/>
                      </a:solidFill>
                      <a:prstDash val="solid"/>
                      <a:round/>
                      <a:headEnd type="none" w="med" len="med"/>
                      <a:tailEnd type="none" w="med" len="med"/>
                    </a:lnB>
                    <a:noFill/>
                  </a:tcPr>
                </a:tc>
                <a:tc>
                  <a:txBody>
                    <a:bodyPr/>
                    <a:lstStyle/>
                    <a:p>
                      <a:r>
                        <a:rPr lang="en-US" altLang="zh-CN" sz="2800" b="1" dirty="0" smtClean="0">
                          <a:solidFill>
                            <a:schemeClr val="tx1"/>
                          </a:solidFill>
                          <a:latin typeface="+mn-lt"/>
                        </a:rPr>
                        <a:t>a</a:t>
                      </a:r>
                      <a:endParaRPr lang="zh-CN" altLang="en-US" sz="2800" b="1" dirty="0">
                        <a:solidFill>
                          <a:schemeClr val="tx1"/>
                        </a:solidFill>
                        <a:latin typeface="+mn-lt"/>
                      </a:endParaRPr>
                    </a:p>
                  </a:txBody>
                  <a:tcPr marL="0" marR="0" marT="0" marB="0" anchor="ctr" anchorCtr="1">
                    <a:lnL w="6350" cap="flat" cmpd="sng" algn="ctr">
                      <a:solidFill>
                        <a:srgbClr val="008000"/>
                      </a:solidFill>
                      <a:prstDash val="solid"/>
                      <a:round/>
                      <a:headEnd type="none" w="med" len="med"/>
                      <a:tailEnd type="none" w="med" len="med"/>
                    </a:lnL>
                    <a:lnR w="6350" cap="flat" cmpd="sng" algn="ctr">
                      <a:solidFill>
                        <a:srgbClr val="008000"/>
                      </a:solidFill>
                      <a:prstDash val="solid"/>
                      <a:round/>
                      <a:headEnd type="none" w="med" len="med"/>
                      <a:tailEnd type="none" w="med" len="med"/>
                    </a:lnR>
                    <a:lnT w="6350" cap="flat" cmpd="sng" algn="ctr">
                      <a:solidFill>
                        <a:srgbClr val="008000"/>
                      </a:solidFill>
                      <a:prstDash val="solid"/>
                      <a:round/>
                      <a:headEnd type="none" w="med" len="med"/>
                      <a:tailEnd type="none" w="med" len="med"/>
                    </a:lnT>
                    <a:lnB w="6350" cap="flat" cmpd="sng" algn="ctr">
                      <a:solidFill>
                        <a:srgbClr val="008000"/>
                      </a:solidFill>
                      <a:prstDash val="solid"/>
                      <a:round/>
                      <a:headEnd type="none" w="med" len="med"/>
                      <a:tailEnd type="none" w="med" len="med"/>
                    </a:lnB>
                    <a:noFill/>
                  </a:tcPr>
                </a:tc>
                <a:tc>
                  <a:txBody>
                    <a:bodyPr/>
                    <a:lstStyle/>
                    <a:p>
                      <a:r>
                        <a:rPr lang="en-US" altLang="zh-CN" sz="2800" b="1" dirty="0" smtClean="0">
                          <a:solidFill>
                            <a:srgbClr val="C00000"/>
                          </a:solidFill>
                          <a:latin typeface="+mn-lt"/>
                        </a:rPr>
                        <a:t>,</a:t>
                      </a:r>
                      <a:endParaRPr lang="zh-CN" altLang="en-US" sz="2800" b="1" dirty="0">
                        <a:solidFill>
                          <a:srgbClr val="C00000"/>
                        </a:solidFill>
                        <a:latin typeface="+mn-lt"/>
                      </a:endParaRPr>
                    </a:p>
                  </a:txBody>
                  <a:tcPr marL="0" marR="0" marT="0" marB="0" anchor="ctr" anchorCtr="1">
                    <a:lnL w="6350" cap="flat" cmpd="sng" algn="ctr">
                      <a:solidFill>
                        <a:srgbClr val="008000"/>
                      </a:solidFill>
                      <a:prstDash val="solid"/>
                      <a:round/>
                      <a:headEnd type="none" w="med" len="med"/>
                      <a:tailEnd type="none" w="med" len="med"/>
                    </a:lnL>
                    <a:lnR w="6350" cap="flat" cmpd="sng" algn="ctr">
                      <a:solidFill>
                        <a:srgbClr val="008000"/>
                      </a:solidFill>
                      <a:prstDash val="solid"/>
                      <a:round/>
                      <a:headEnd type="none" w="med" len="med"/>
                      <a:tailEnd type="none" w="med" len="med"/>
                    </a:lnR>
                    <a:lnT w="6350" cap="flat" cmpd="sng" algn="ctr">
                      <a:solidFill>
                        <a:srgbClr val="008000"/>
                      </a:solidFill>
                      <a:prstDash val="solid"/>
                      <a:round/>
                      <a:headEnd type="none" w="med" len="med"/>
                      <a:tailEnd type="none" w="med" len="med"/>
                    </a:lnT>
                    <a:lnB w="6350" cap="flat" cmpd="sng" algn="ctr">
                      <a:solidFill>
                        <a:srgbClr val="008000"/>
                      </a:solidFill>
                      <a:prstDash val="solid"/>
                      <a:round/>
                      <a:headEnd type="none" w="med" len="med"/>
                      <a:tailEnd type="none" w="med" len="med"/>
                    </a:lnB>
                    <a:noFill/>
                  </a:tcPr>
                </a:tc>
                <a:tc>
                  <a:txBody>
                    <a:bodyPr/>
                    <a:lstStyle/>
                    <a:p>
                      <a:endParaRPr lang="zh-CN" altLang="en-US" sz="2800" b="1">
                        <a:solidFill>
                          <a:schemeClr val="tx1"/>
                        </a:solidFill>
                        <a:latin typeface="+mn-lt"/>
                      </a:endParaRPr>
                    </a:p>
                  </a:txBody>
                  <a:tcPr marL="0" marR="0" marT="0" marB="0" anchor="ctr" anchorCtr="1">
                    <a:lnL w="6350" cap="flat" cmpd="sng" algn="ctr">
                      <a:solidFill>
                        <a:srgbClr val="008000"/>
                      </a:solidFill>
                      <a:prstDash val="solid"/>
                      <a:round/>
                      <a:headEnd type="none" w="med" len="med"/>
                      <a:tailEnd type="none" w="med" len="med"/>
                    </a:lnL>
                    <a:lnR w="6350" cap="flat" cmpd="sng" algn="ctr">
                      <a:solidFill>
                        <a:srgbClr val="008000"/>
                      </a:solidFill>
                      <a:prstDash val="solid"/>
                      <a:round/>
                      <a:headEnd type="none" w="med" len="med"/>
                      <a:tailEnd type="none" w="med" len="med"/>
                    </a:lnR>
                    <a:lnT w="6350" cap="flat" cmpd="sng" algn="ctr">
                      <a:solidFill>
                        <a:srgbClr val="008000"/>
                      </a:solidFill>
                      <a:prstDash val="solid"/>
                      <a:round/>
                      <a:headEnd type="none" w="med" len="med"/>
                      <a:tailEnd type="none" w="med" len="med"/>
                    </a:lnT>
                    <a:lnB w="6350" cap="flat" cmpd="sng" algn="ctr">
                      <a:solidFill>
                        <a:srgbClr val="008000"/>
                      </a:solidFill>
                      <a:prstDash val="solid"/>
                      <a:round/>
                      <a:headEnd type="none" w="med" len="med"/>
                      <a:tailEnd type="none" w="med" len="med"/>
                    </a:lnB>
                    <a:noFill/>
                  </a:tcPr>
                </a:tc>
                <a:tc>
                  <a:txBody>
                    <a:bodyPr/>
                    <a:lstStyle/>
                    <a:p>
                      <a:endParaRPr lang="zh-CN" altLang="en-US" sz="2800" b="1">
                        <a:solidFill>
                          <a:schemeClr val="tx1"/>
                        </a:solidFill>
                        <a:latin typeface="+mn-lt"/>
                      </a:endParaRPr>
                    </a:p>
                  </a:txBody>
                  <a:tcPr marL="0" marR="0" marT="0" marB="0" anchor="ctr" anchorCtr="1">
                    <a:lnL w="6350" cap="flat" cmpd="sng" algn="ctr">
                      <a:solidFill>
                        <a:srgbClr val="008000"/>
                      </a:solidFill>
                      <a:prstDash val="solid"/>
                      <a:round/>
                      <a:headEnd type="none" w="med" len="med"/>
                      <a:tailEnd type="none" w="med" len="med"/>
                    </a:lnL>
                    <a:lnR w="6350" cap="flat" cmpd="sng" algn="ctr">
                      <a:solidFill>
                        <a:srgbClr val="008000"/>
                      </a:solidFill>
                      <a:prstDash val="solid"/>
                      <a:round/>
                      <a:headEnd type="none" w="med" len="med"/>
                      <a:tailEnd type="none" w="med" len="med"/>
                    </a:lnR>
                    <a:lnT w="6350" cap="flat" cmpd="sng" algn="ctr">
                      <a:solidFill>
                        <a:srgbClr val="008000"/>
                      </a:solidFill>
                      <a:prstDash val="solid"/>
                      <a:round/>
                      <a:headEnd type="none" w="med" len="med"/>
                      <a:tailEnd type="none" w="med" len="med"/>
                    </a:lnT>
                    <a:lnB w="6350" cap="flat" cmpd="sng" algn="ctr">
                      <a:solidFill>
                        <a:srgbClr val="008000"/>
                      </a:solidFill>
                      <a:prstDash val="solid"/>
                      <a:round/>
                      <a:headEnd type="none" w="med" len="med"/>
                      <a:tailEnd type="none" w="med" len="med"/>
                    </a:lnB>
                    <a:noFill/>
                  </a:tcPr>
                </a:tc>
                <a:tc>
                  <a:txBody>
                    <a:bodyPr/>
                    <a:lstStyle/>
                    <a:p>
                      <a:endParaRPr lang="zh-CN" altLang="en-US" sz="2800" b="1" dirty="0">
                        <a:solidFill>
                          <a:schemeClr val="tx1"/>
                        </a:solidFill>
                        <a:latin typeface="+mn-lt"/>
                      </a:endParaRPr>
                    </a:p>
                  </a:txBody>
                  <a:tcPr marL="0" marR="0" marT="0" marB="0" anchor="ctr" anchorCtr="1">
                    <a:lnL w="6350" cap="flat" cmpd="sng" algn="ctr">
                      <a:solidFill>
                        <a:srgbClr val="008000"/>
                      </a:solidFill>
                      <a:prstDash val="solid"/>
                      <a:round/>
                      <a:headEnd type="none" w="med" len="med"/>
                      <a:tailEnd type="none" w="med" len="med"/>
                    </a:lnL>
                    <a:lnR w="6350" cap="flat" cmpd="sng" algn="ctr">
                      <a:solidFill>
                        <a:srgbClr val="008000"/>
                      </a:solidFill>
                      <a:prstDash val="solid"/>
                      <a:round/>
                      <a:headEnd type="none" w="med" len="med"/>
                      <a:tailEnd type="none" w="med" len="med"/>
                    </a:lnR>
                    <a:lnT w="6350" cap="flat" cmpd="sng" algn="ctr">
                      <a:solidFill>
                        <a:srgbClr val="008000"/>
                      </a:solidFill>
                      <a:prstDash val="solid"/>
                      <a:round/>
                      <a:headEnd type="none" w="med" len="med"/>
                      <a:tailEnd type="none" w="med" len="med"/>
                    </a:lnT>
                    <a:lnB w="6350" cap="flat" cmpd="sng" algn="ctr">
                      <a:solidFill>
                        <a:srgbClr val="008000"/>
                      </a:solidFill>
                      <a:prstDash val="solid"/>
                      <a:round/>
                      <a:headEnd type="none" w="med" len="med"/>
                      <a:tailEnd type="none" w="med" len="med"/>
                    </a:lnB>
                    <a:noFill/>
                  </a:tcPr>
                </a:tc>
                <a:tc>
                  <a:txBody>
                    <a:bodyPr/>
                    <a:lstStyle/>
                    <a:p>
                      <a:endParaRPr lang="zh-CN" altLang="en-US" sz="2800" b="1">
                        <a:solidFill>
                          <a:schemeClr val="tx1"/>
                        </a:solidFill>
                        <a:latin typeface="+mn-lt"/>
                      </a:endParaRPr>
                    </a:p>
                  </a:txBody>
                  <a:tcPr marL="0" marR="0" marT="0" marB="0" anchor="ctr" anchorCtr="1">
                    <a:lnL w="6350" cap="flat" cmpd="sng" algn="ctr">
                      <a:solidFill>
                        <a:srgbClr val="008000"/>
                      </a:solidFill>
                      <a:prstDash val="solid"/>
                      <a:round/>
                      <a:headEnd type="none" w="med" len="med"/>
                      <a:tailEnd type="none" w="med" len="med"/>
                    </a:lnL>
                    <a:lnR w="6350" cap="flat" cmpd="sng" algn="ctr">
                      <a:solidFill>
                        <a:srgbClr val="008000"/>
                      </a:solidFill>
                      <a:prstDash val="solid"/>
                      <a:round/>
                      <a:headEnd type="none" w="med" len="med"/>
                      <a:tailEnd type="none" w="med" len="med"/>
                    </a:lnR>
                    <a:lnT w="6350" cap="flat" cmpd="sng" algn="ctr">
                      <a:solidFill>
                        <a:srgbClr val="008000"/>
                      </a:solidFill>
                      <a:prstDash val="solid"/>
                      <a:round/>
                      <a:headEnd type="none" w="med" len="med"/>
                      <a:tailEnd type="none" w="med" len="med"/>
                    </a:lnT>
                    <a:lnB w="6350" cap="flat" cmpd="sng" algn="ctr">
                      <a:solidFill>
                        <a:srgbClr val="008000"/>
                      </a:solidFill>
                      <a:prstDash val="solid"/>
                      <a:round/>
                      <a:headEnd type="none" w="med" len="med"/>
                      <a:tailEnd type="none" w="med" len="med"/>
                    </a:lnB>
                    <a:noFill/>
                  </a:tcPr>
                </a:tc>
                <a:tc>
                  <a:txBody>
                    <a:bodyPr/>
                    <a:lstStyle/>
                    <a:p>
                      <a:endParaRPr lang="zh-CN" altLang="en-US" sz="2800" b="1">
                        <a:solidFill>
                          <a:schemeClr val="tx1"/>
                        </a:solidFill>
                        <a:latin typeface="+mn-lt"/>
                      </a:endParaRPr>
                    </a:p>
                  </a:txBody>
                  <a:tcPr marL="0" marR="0" marT="0" marB="0" anchor="ctr" anchorCtr="1">
                    <a:lnL w="6350" cap="flat" cmpd="sng" algn="ctr">
                      <a:solidFill>
                        <a:srgbClr val="008000"/>
                      </a:solidFill>
                      <a:prstDash val="solid"/>
                      <a:round/>
                      <a:headEnd type="none" w="med" len="med"/>
                      <a:tailEnd type="none" w="med" len="med"/>
                    </a:lnL>
                    <a:lnR w="6350" cap="flat" cmpd="sng" algn="ctr">
                      <a:solidFill>
                        <a:srgbClr val="008000"/>
                      </a:solidFill>
                      <a:prstDash val="solid"/>
                      <a:round/>
                      <a:headEnd type="none" w="med" len="med"/>
                      <a:tailEnd type="none" w="med" len="med"/>
                    </a:lnR>
                    <a:lnT w="6350" cap="flat" cmpd="sng" algn="ctr">
                      <a:solidFill>
                        <a:srgbClr val="008000"/>
                      </a:solidFill>
                      <a:prstDash val="solid"/>
                      <a:round/>
                      <a:headEnd type="none" w="med" len="med"/>
                      <a:tailEnd type="none" w="med" len="med"/>
                    </a:lnT>
                    <a:lnB w="6350" cap="flat" cmpd="sng" algn="ctr">
                      <a:solidFill>
                        <a:srgbClr val="008000"/>
                      </a:solidFill>
                      <a:prstDash val="solid"/>
                      <a:round/>
                      <a:headEnd type="none" w="med" len="med"/>
                      <a:tailEnd type="none" w="med" len="med"/>
                    </a:lnB>
                    <a:noFill/>
                  </a:tcPr>
                </a:tc>
                <a:tc>
                  <a:txBody>
                    <a:bodyPr/>
                    <a:lstStyle/>
                    <a:p>
                      <a:endParaRPr lang="zh-CN" altLang="en-US" sz="2800" b="1">
                        <a:solidFill>
                          <a:schemeClr val="tx1"/>
                        </a:solidFill>
                        <a:latin typeface="+mn-lt"/>
                      </a:endParaRPr>
                    </a:p>
                  </a:txBody>
                  <a:tcPr marL="0" marR="0" marT="0" marB="0" anchor="ctr" anchorCtr="1">
                    <a:lnL w="6350" cap="flat" cmpd="sng" algn="ctr">
                      <a:solidFill>
                        <a:srgbClr val="008000"/>
                      </a:solidFill>
                      <a:prstDash val="solid"/>
                      <a:round/>
                      <a:headEnd type="none" w="med" len="med"/>
                      <a:tailEnd type="none" w="med" len="med"/>
                    </a:lnL>
                    <a:lnR w="6350" cap="flat" cmpd="sng" algn="ctr">
                      <a:solidFill>
                        <a:srgbClr val="008000"/>
                      </a:solidFill>
                      <a:prstDash val="solid"/>
                      <a:round/>
                      <a:headEnd type="none" w="med" len="med"/>
                      <a:tailEnd type="none" w="med" len="med"/>
                    </a:lnR>
                    <a:lnT w="6350" cap="flat" cmpd="sng" algn="ctr">
                      <a:solidFill>
                        <a:srgbClr val="008000"/>
                      </a:solidFill>
                      <a:prstDash val="solid"/>
                      <a:round/>
                      <a:headEnd type="none" w="med" len="med"/>
                      <a:tailEnd type="none" w="med" len="med"/>
                    </a:lnT>
                    <a:lnB w="6350" cap="flat" cmpd="sng" algn="ctr">
                      <a:solidFill>
                        <a:srgbClr val="008000"/>
                      </a:solidFill>
                      <a:prstDash val="solid"/>
                      <a:round/>
                      <a:headEnd type="none" w="med" len="med"/>
                      <a:tailEnd type="none" w="med" len="med"/>
                    </a:lnB>
                    <a:noFill/>
                  </a:tcPr>
                </a:tc>
                <a:tc>
                  <a:txBody>
                    <a:bodyPr/>
                    <a:lstStyle/>
                    <a:p>
                      <a:endParaRPr lang="zh-CN" altLang="en-US" sz="2800" b="1">
                        <a:solidFill>
                          <a:schemeClr val="tx1"/>
                        </a:solidFill>
                        <a:latin typeface="+mn-lt"/>
                      </a:endParaRPr>
                    </a:p>
                  </a:txBody>
                  <a:tcPr marL="0" marR="0" marT="0" marB="0" anchor="ctr" anchorCtr="1">
                    <a:lnL w="6350" cap="flat" cmpd="sng" algn="ctr">
                      <a:solidFill>
                        <a:srgbClr val="008000"/>
                      </a:solidFill>
                      <a:prstDash val="solid"/>
                      <a:round/>
                      <a:headEnd type="none" w="med" len="med"/>
                      <a:tailEnd type="none" w="med" len="med"/>
                    </a:lnL>
                    <a:lnR w="6350" cap="flat" cmpd="sng" algn="ctr">
                      <a:solidFill>
                        <a:srgbClr val="008000"/>
                      </a:solidFill>
                      <a:prstDash val="solid"/>
                      <a:round/>
                      <a:headEnd type="none" w="med" len="med"/>
                      <a:tailEnd type="none" w="med" len="med"/>
                    </a:lnR>
                    <a:lnT w="6350" cap="flat" cmpd="sng" algn="ctr">
                      <a:solidFill>
                        <a:srgbClr val="008000"/>
                      </a:solidFill>
                      <a:prstDash val="solid"/>
                      <a:round/>
                      <a:headEnd type="none" w="med" len="med"/>
                      <a:tailEnd type="none" w="med" len="med"/>
                    </a:lnT>
                    <a:lnB w="6350" cap="flat" cmpd="sng" algn="ctr">
                      <a:solidFill>
                        <a:srgbClr val="008000"/>
                      </a:solidFill>
                      <a:prstDash val="solid"/>
                      <a:round/>
                      <a:headEnd type="none" w="med" len="med"/>
                      <a:tailEnd type="none" w="med" len="med"/>
                    </a:lnB>
                    <a:noFill/>
                  </a:tcPr>
                </a:tc>
                <a:tc>
                  <a:txBody>
                    <a:bodyPr/>
                    <a:lstStyle/>
                    <a:p>
                      <a:endParaRPr lang="zh-CN" altLang="en-US" sz="2800" b="1" dirty="0">
                        <a:solidFill>
                          <a:schemeClr val="tx1"/>
                        </a:solidFill>
                        <a:latin typeface="+mn-lt"/>
                      </a:endParaRPr>
                    </a:p>
                  </a:txBody>
                  <a:tcPr marL="0" marR="0" marT="0" marB="0" anchor="ctr" anchorCtr="1">
                    <a:lnL w="6350" cap="flat" cmpd="sng" algn="ctr">
                      <a:solidFill>
                        <a:srgbClr val="008000"/>
                      </a:solidFill>
                      <a:prstDash val="solid"/>
                      <a:round/>
                      <a:headEnd type="none" w="med" len="med"/>
                      <a:tailEnd type="none" w="med" len="med"/>
                    </a:lnL>
                    <a:lnR w="6350" cap="flat" cmpd="sng" algn="ctr">
                      <a:solidFill>
                        <a:srgbClr val="008000"/>
                      </a:solidFill>
                      <a:prstDash val="solid"/>
                      <a:round/>
                      <a:headEnd type="none" w="med" len="med"/>
                      <a:tailEnd type="none" w="med" len="med"/>
                    </a:lnR>
                    <a:lnT w="6350" cap="flat" cmpd="sng" algn="ctr">
                      <a:solidFill>
                        <a:srgbClr val="008000"/>
                      </a:solidFill>
                      <a:prstDash val="solid"/>
                      <a:round/>
                      <a:headEnd type="none" w="med" len="med"/>
                      <a:tailEnd type="none" w="med" len="med"/>
                    </a:lnT>
                    <a:lnB w="6350" cap="flat" cmpd="sng" algn="ctr">
                      <a:solidFill>
                        <a:srgbClr val="008000"/>
                      </a:solidFill>
                      <a:prstDash val="solid"/>
                      <a:round/>
                      <a:headEnd type="none" w="med" len="med"/>
                      <a:tailEnd type="none" w="med" len="med"/>
                    </a:lnB>
                    <a:noFill/>
                  </a:tcPr>
                </a:tc>
                <a:tc>
                  <a:txBody>
                    <a:bodyPr/>
                    <a:lstStyle/>
                    <a:p>
                      <a:endParaRPr lang="zh-CN" altLang="en-US" sz="2800" b="1" dirty="0">
                        <a:solidFill>
                          <a:schemeClr val="tx1"/>
                        </a:solidFill>
                        <a:latin typeface="+mn-lt"/>
                      </a:endParaRPr>
                    </a:p>
                  </a:txBody>
                  <a:tcPr marL="0" marR="0" marT="0" marB="0" anchor="ctr" anchorCtr="1">
                    <a:lnL w="6350" cap="flat" cmpd="sng" algn="ctr">
                      <a:solidFill>
                        <a:srgbClr val="008000"/>
                      </a:solidFill>
                      <a:prstDash val="solid"/>
                      <a:round/>
                      <a:headEnd type="none" w="med" len="med"/>
                      <a:tailEnd type="none" w="med" len="med"/>
                    </a:lnL>
                    <a:lnR w="6350" cap="flat" cmpd="sng" algn="ctr">
                      <a:solidFill>
                        <a:srgbClr val="008000"/>
                      </a:solidFill>
                      <a:prstDash val="solid"/>
                      <a:round/>
                      <a:headEnd type="none" w="med" len="med"/>
                      <a:tailEnd type="none" w="med" len="med"/>
                    </a:lnR>
                    <a:lnT w="6350" cap="flat" cmpd="sng" algn="ctr">
                      <a:solidFill>
                        <a:srgbClr val="008000"/>
                      </a:solidFill>
                      <a:prstDash val="solid"/>
                      <a:round/>
                      <a:headEnd type="none" w="med" len="med"/>
                      <a:tailEnd type="none" w="med" len="med"/>
                    </a:lnT>
                    <a:lnB w="6350" cap="flat" cmpd="sng" algn="ctr">
                      <a:solidFill>
                        <a:srgbClr val="008000"/>
                      </a:solidFill>
                      <a:prstDash val="solid"/>
                      <a:round/>
                      <a:headEnd type="none" w="med" len="med"/>
                      <a:tailEnd type="none" w="med" len="med"/>
                    </a:lnB>
                    <a:noFill/>
                  </a:tcPr>
                </a:tc>
                <a:tc>
                  <a:txBody>
                    <a:bodyPr/>
                    <a:lstStyle/>
                    <a:p>
                      <a:endParaRPr lang="zh-CN" altLang="en-US" sz="2800" b="1" dirty="0">
                        <a:solidFill>
                          <a:schemeClr val="tx1"/>
                        </a:solidFill>
                        <a:latin typeface="+mn-lt"/>
                      </a:endParaRPr>
                    </a:p>
                  </a:txBody>
                  <a:tcPr marL="0" marR="0" marT="0" marB="0" anchor="ctr" anchorCtr="1">
                    <a:lnL w="6350" cap="flat" cmpd="sng" algn="ctr">
                      <a:solidFill>
                        <a:srgbClr val="008000"/>
                      </a:solidFill>
                      <a:prstDash val="solid"/>
                      <a:round/>
                      <a:headEnd type="none" w="med" len="med"/>
                      <a:tailEnd type="none" w="med" len="med"/>
                    </a:lnL>
                    <a:lnR w="6350" cap="flat" cmpd="sng" algn="ctr">
                      <a:solidFill>
                        <a:srgbClr val="008000"/>
                      </a:solidFill>
                      <a:prstDash val="solid"/>
                      <a:round/>
                      <a:headEnd type="none" w="med" len="med"/>
                      <a:tailEnd type="none" w="med" len="med"/>
                    </a:lnR>
                    <a:lnT w="6350" cap="flat" cmpd="sng" algn="ctr">
                      <a:solidFill>
                        <a:srgbClr val="008000"/>
                      </a:solidFill>
                      <a:prstDash val="solid"/>
                      <a:round/>
                      <a:headEnd type="none" w="med" len="med"/>
                      <a:tailEnd type="none" w="med" len="med"/>
                    </a:lnT>
                    <a:lnB w="6350" cap="flat" cmpd="sng" algn="ctr">
                      <a:solidFill>
                        <a:srgbClr val="008000"/>
                      </a:solidFill>
                      <a:prstDash val="solid"/>
                      <a:round/>
                      <a:headEnd type="none" w="med" len="med"/>
                      <a:tailEnd type="none" w="med" len="med"/>
                    </a:lnB>
                    <a:noFill/>
                  </a:tcPr>
                </a:tc>
                <a:tc>
                  <a:txBody>
                    <a:bodyPr/>
                    <a:lstStyle/>
                    <a:p>
                      <a:endParaRPr lang="zh-CN" altLang="en-US" sz="2800" b="1">
                        <a:solidFill>
                          <a:schemeClr val="tx1"/>
                        </a:solidFill>
                        <a:latin typeface="+mn-lt"/>
                      </a:endParaRPr>
                    </a:p>
                  </a:txBody>
                  <a:tcPr marL="0" marR="0" marT="0" marB="0" anchor="ctr" anchorCtr="1">
                    <a:lnL w="6350" cap="flat" cmpd="sng" algn="ctr">
                      <a:solidFill>
                        <a:srgbClr val="008000"/>
                      </a:solidFill>
                      <a:prstDash val="solid"/>
                      <a:round/>
                      <a:headEnd type="none" w="med" len="med"/>
                      <a:tailEnd type="none" w="med" len="med"/>
                    </a:lnL>
                    <a:lnR w="6350" cap="flat" cmpd="sng" algn="ctr">
                      <a:solidFill>
                        <a:srgbClr val="008000"/>
                      </a:solidFill>
                      <a:prstDash val="solid"/>
                      <a:round/>
                      <a:headEnd type="none" w="med" len="med"/>
                      <a:tailEnd type="none" w="med" len="med"/>
                    </a:lnR>
                    <a:lnT w="6350" cap="flat" cmpd="sng" algn="ctr">
                      <a:solidFill>
                        <a:srgbClr val="008000"/>
                      </a:solidFill>
                      <a:prstDash val="solid"/>
                      <a:round/>
                      <a:headEnd type="none" w="med" len="med"/>
                      <a:tailEnd type="none" w="med" len="med"/>
                    </a:lnT>
                    <a:lnB w="6350" cap="flat" cmpd="sng" algn="ctr">
                      <a:solidFill>
                        <a:srgbClr val="008000"/>
                      </a:solidFill>
                      <a:prstDash val="solid"/>
                      <a:round/>
                      <a:headEnd type="none" w="med" len="med"/>
                      <a:tailEnd type="none" w="med" len="med"/>
                    </a:lnB>
                    <a:noFill/>
                  </a:tcPr>
                </a:tc>
                <a:extLst>
                  <a:ext uri="{0D108BD9-81ED-4DB2-BD59-A6C34878D82A}">
                    <a16:rowId xmlns:a16="http://schemas.microsoft.com/office/drawing/2014/main" val="10000"/>
                  </a:ext>
                </a:extLst>
              </a:tr>
              <a:tr h="589364">
                <a:tc>
                  <a:txBody>
                    <a:bodyPr/>
                    <a:lstStyle/>
                    <a:p>
                      <a:r>
                        <a:rPr lang="en-US" altLang="zh-CN" sz="2400" b="1" dirty="0" smtClean="0">
                          <a:solidFill>
                            <a:schemeClr val="tx1"/>
                          </a:solidFill>
                          <a:latin typeface="+mn-lt"/>
                        </a:rPr>
                        <a:t>L</a:t>
                      </a:r>
                      <a:endParaRPr lang="zh-CN" altLang="en-US" sz="2400" b="1" dirty="0">
                        <a:solidFill>
                          <a:schemeClr val="tx1"/>
                        </a:solidFill>
                        <a:latin typeface="+mn-lt"/>
                      </a:endParaRPr>
                    </a:p>
                  </a:txBody>
                  <a:tcPr marL="0" marR="0" marT="0" marB="0" anchor="ctr" anchorCtr="1">
                    <a:lnL w="6350" cap="flat" cmpd="sng" algn="ctr">
                      <a:solidFill>
                        <a:srgbClr val="008000"/>
                      </a:solidFill>
                      <a:prstDash val="solid"/>
                      <a:round/>
                      <a:headEnd type="none" w="med" len="med"/>
                      <a:tailEnd type="none" w="med" len="med"/>
                    </a:lnL>
                    <a:lnR w="6350" cap="flat" cmpd="sng" algn="ctr">
                      <a:solidFill>
                        <a:srgbClr val="008000"/>
                      </a:solidFill>
                      <a:prstDash val="solid"/>
                      <a:round/>
                      <a:headEnd type="none" w="med" len="med"/>
                      <a:tailEnd type="none" w="med" len="med"/>
                    </a:lnR>
                    <a:lnT w="6350" cap="flat" cmpd="sng" algn="ctr">
                      <a:solidFill>
                        <a:srgbClr val="008000"/>
                      </a:solidFill>
                      <a:prstDash val="solid"/>
                      <a:round/>
                      <a:headEnd type="none" w="med" len="med"/>
                      <a:tailEnd type="none" w="med" len="med"/>
                    </a:lnT>
                    <a:lnB w="6350" cap="flat" cmpd="sng" algn="ctr">
                      <a:solidFill>
                        <a:srgbClr val="008000"/>
                      </a:solidFill>
                      <a:prstDash val="solid"/>
                      <a:round/>
                      <a:headEnd type="none" w="med" len="med"/>
                      <a:tailEnd type="none" w="med" len="med"/>
                    </a:lnB>
                    <a:noFill/>
                  </a:tcPr>
                </a:tc>
                <a:tc>
                  <a:txBody>
                    <a:bodyPr/>
                    <a:lstStyle/>
                    <a:p>
                      <a:r>
                        <a:rPr lang="en-US" altLang="zh-CN" sz="2800" b="1" dirty="0" smtClean="0">
                          <a:solidFill>
                            <a:schemeClr val="tx1"/>
                          </a:solidFill>
                          <a:latin typeface="+mn-lt"/>
                        </a:rPr>
                        <a:t>+</a:t>
                      </a:r>
                      <a:endParaRPr lang="zh-CN" altLang="en-US" sz="2800" b="1" dirty="0">
                        <a:solidFill>
                          <a:schemeClr val="tx1"/>
                        </a:solidFill>
                        <a:latin typeface="+mn-lt"/>
                      </a:endParaRPr>
                    </a:p>
                  </a:txBody>
                  <a:tcPr marL="0" marR="0" marT="0" marB="0" anchor="ctr" anchorCtr="1">
                    <a:lnL w="6350" cap="flat" cmpd="sng" algn="ctr">
                      <a:solidFill>
                        <a:srgbClr val="008000"/>
                      </a:solidFill>
                      <a:prstDash val="solid"/>
                      <a:round/>
                      <a:headEnd type="none" w="med" len="med"/>
                      <a:tailEnd type="none" w="med" len="med"/>
                    </a:lnL>
                    <a:lnR w="6350" cap="flat" cmpd="sng" algn="ctr">
                      <a:solidFill>
                        <a:srgbClr val="008000"/>
                      </a:solidFill>
                      <a:prstDash val="solid"/>
                      <a:round/>
                      <a:headEnd type="none" w="med" len="med"/>
                      <a:tailEnd type="none" w="med" len="med"/>
                    </a:lnR>
                    <a:lnT w="6350" cap="flat" cmpd="sng" algn="ctr">
                      <a:solidFill>
                        <a:srgbClr val="008000"/>
                      </a:solidFill>
                      <a:prstDash val="solid"/>
                      <a:round/>
                      <a:headEnd type="none" w="med" len="med"/>
                      <a:tailEnd type="none" w="med" len="med"/>
                    </a:lnT>
                    <a:lnB w="6350" cap="flat" cmpd="sng" algn="ctr">
                      <a:solidFill>
                        <a:srgbClr val="008000"/>
                      </a:solidFill>
                      <a:prstDash val="solid"/>
                      <a:round/>
                      <a:headEnd type="none" w="med" len="med"/>
                      <a:tailEnd type="none" w="med" len="med"/>
                    </a:lnB>
                    <a:noFill/>
                  </a:tcPr>
                </a:tc>
                <a:tc>
                  <a:txBody>
                    <a:bodyPr/>
                    <a:lstStyle/>
                    <a:p>
                      <a:r>
                        <a:rPr lang="zh-CN" altLang="en-US" sz="2800" b="1" dirty="0" smtClean="0">
                          <a:solidFill>
                            <a:schemeClr val="tx1"/>
                          </a:solidFill>
                          <a:latin typeface="+mn-lt"/>
                        </a:rPr>
                        <a:t>*</a:t>
                      </a:r>
                      <a:endParaRPr lang="zh-CN" altLang="en-US" sz="2800" b="1" dirty="0">
                        <a:solidFill>
                          <a:schemeClr val="tx1"/>
                        </a:solidFill>
                        <a:latin typeface="+mn-lt"/>
                      </a:endParaRPr>
                    </a:p>
                  </a:txBody>
                  <a:tcPr marL="0" marR="0" marT="0" marB="0" anchor="ctr" anchorCtr="1">
                    <a:lnL w="6350" cap="flat" cmpd="sng" algn="ctr">
                      <a:solidFill>
                        <a:srgbClr val="008000"/>
                      </a:solidFill>
                      <a:prstDash val="solid"/>
                      <a:round/>
                      <a:headEnd type="none" w="med" len="med"/>
                      <a:tailEnd type="none" w="med" len="med"/>
                    </a:lnL>
                    <a:lnR w="6350" cap="flat" cmpd="sng" algn="ctr">
                      <a:solidFill>
                        <a:srgbClr val="008000"/>
                      </a:solidFill>
                      <a:prstDash val="solid"/>
                      <a:round/>
                      <a:headEnd type="none" w="med" len="med"/>
                      <a:tailEnd type="none" w="med" len="med"/>
                    </a:lnR>
                    <a:lnT w="6350" cap="flat" cmpd="sng" algn="ctr">
                      <a:solidFill>
                        <a:srgbClr val="008000"/>
                      </a:solidFill>
                      <a:prstDash val="solid"/>
                      <a:round/>
                      <a:headEnd type="none" w="med" len="med"/>
                      <a:tailEnd type="none" w="med" len="med"/>
                    </a:lnT>
                    <a:lnB w="6350" cap="flat" cmpd="sng" algn="ctr">
                      <a:solidFill>
                        <a:srgbClr val="008000"/>
                      </a:solidFill>
                      <a:prstDash val="solid"/>
                      <a:round/>
                      <a:headEnd type="none" w="med" len="med"/>
                      <a:tailEnd type="none" w="med" len="med"/>
                    </a:lnB>
                    <a:noFill/>
                  </a:tcPr>
                </a:tc>
                <a:tc>
                  <a:txBody>
                    <a:bodyPr/>
                    <a:lstStyle/>
                    <a:p>
                      <a:endParaRPr lang="zh-CN" altLang="en-US" sz="2800" b="1" dirty="0">
                        <a:solidFill>
                          <a:schemeClr val="tx1"/>
                        </a:solidFill>
                        <a:latin typeface="+mn-lt"/>
                      </a:endParaRPr>
                    </a:p>
                  </a:txBody>
                  <a:tcPr marL="0" marR="0" marT="0" marB="0" anchor="ctr" anchorCtr="1">
                    <a:lnL w="6350" cap="flat" cmpd="sng" algn="ctr">
                      <a:solidFill>
                        <a:srgbClr val="008000"/>
                      </a:solidFill>
                      <a:prstDash val="solid"/>
                      <a:round/>
                      <a:headEnd type="none" w="med" len="med"/>
                      <a:tailEnd type="none" w="med" len="med"/>
                    </a:lnL>
                    <a:lnR w="6350" cap="flat" cmpd="sng" algn="ctr">
                      <a:solidFill>
                        <a:srgbClr val="008000"/>
                      </a:solidFill>
                      <a:prstDash val="solid"/>
                      <a:round/>
                      <a:headEnd type="none" w="med" len="med"/>
                      <a:tailEnd type="none" w="med" len="med"/>
                    </a:lnR>
                    <a:lnT w="6350" cap="flat" cmpd="sng" algn="ctr">
                      <a:solidFill>
                        <a:srgbClr val="008000"/>
                      </a:solidFill>
                      <a:prstDash val="solid"/>
                      <a:round/>
                      <a:headEnd type="none" w="med" len="med"/>
                      <a:tailEnd type="none" w="med" len="med"/>
                    </a:lnT>
                    <a:lnB w="6350" cap="flat" cmpd="sng" algn="ctr">
                      <a:solidFill>
                        <a:srgbClr val="008000"/>
                      </a:solidFill>
                      <a:prstDash val="solid"/>
                      <a:round/>
                      <a:headEnd type="none" w="med" len="med"/>
                      <a:tailEnd type="none" w="med" len="med"/>
                    </a:lnB>
                    <a:noFill/>
                  </a:tcPr>
                </a:tc>
                <a:tc>
                  <a:txBody>
                    <a:bodyPr/>
                    <a:lstStyle/>
                    <a:p>
                      <a:endParaRPr lang="zh-CN" altLang="en-US" sz="2800" b="1" dirty="0">
                        <a:solidFill>
                          <a:schemeClr val="tx1"/>
                        </a:solidFill>
                        <a:latin typeface="+mn-lt"/>
                      </a:endParaRPr>
                    </a:p>
                  </a:txBody>
                  <a:tcPr marL="0" marR="0" marT="0" marB="0" anchor="ctr" anchorCtr="1">
                    <a:lnL w="6350" cap="flat" cmpd="sng" algn="ctr">
                      <a:solidFill>
                        <a:srgbClr val="008000"/>
                      </a:solidFill>
                      <a:prstDash val="solid"/>
                      <a:round/>
                      <a:headEnd type="none" w="med" len="med"/>
                      <a:tailEnd type="none" w="med" len="med"/>
                    </a:lnL>
                    <a:lnR w="6350" cap="flat" cmpd="sng" algn="ctr">
                      <a:solidFill>
                        <a:srgbClr val="008000"/>
                      </a:solidFill>
                      <a:prstDash val="solid"/>
                      <a:round/>
                      <a:headEnd type="none" w="med" len="med"/>
                      <a:tailEnd type="none" w="med" len="med"/>
                    </a:lnR>
                    <a:lnT w="6350" cap="flat" cmpd="sng" algn="ctr">
                      <a:solidFill>
                        <a:srgbClr val="008000"/>
                      </a:solidFill>
                      <a:prstDash val="solid"/>
                      <a:round/>
                      <a:headEnd type="none" w="med" len="med"/>
                      <a:tailEnd type="none" w="med" len="med"/>
                    </a:lnT>
                    <a:lnB w="6350" cap="flat" cmpd="sng" algn="ctr">
                      <a:solidFill>
                        <a:srgbClr val="008000"/>
                      </a:solidFill>
                      <a:prstDash val="solid"/>
                      <a:round/>
                      <a:headEnd type="none" w="med" len="med"/>
                      <a:tailEnd type="none" w="med" len="med"/>
                    </a:lnB>
                    <a:noFill/>
                  </a:tcPr>
                </a:tc>
                <a:tc>
                  <a:txBody>
                    <a:bodyPr/>
                    <a:lstStyle/>
                    <a:p>
                      <a:endParaRPr lang="zh-CN" altLang="en-US" sz="2800" b="1" dirty="0">
                        <a:solidFill>
                          <a:schemeClr val="tx1"/>
                        </a:solidFill>
                        <a:latin typeface="+mn-lt"/>
                      </a:endParaRPr>
                    </a:p>
                  </a:txBody>
                  <a:tcPr marL="0" marR="0" marT="0" marB="0" anchor="ctr" anchorCtr="1">
                    <a:lnL w="6350" cap="flat" cmpd="sng" algn="ctr">
                      <a:solidFill>
                        <a:srgbClr val="008000"/>
                      </a:solidFill>
                      <a:prstDash val="solid"/>
                      <a:round/>
                      <a:headEnd type="none" w="med" len="med"/>
                      <a:tailEnd type="none" w="med" len="med"/>
                    </a:lnL>
                    <a:lnR w="6350" cap="flat" cmpd="sng" algn="ctr">
                      <a:solidFill>
                        <a:srgbClr val="008000"/>
                      </a:solidFill>
                      <a:prstDash val="solid"/>
                      <a:round/>
                      <a:headEnd type="none" w="med" len="med"/>
                      <a:tailEnd type="none" w="med" len="med"/>
                    </a:lnR>
                    <a:lnT w="6350" cap="flat" cmpd="sng" algn="ctr">
                      <a:solidFill>
                        <a:srgbClr val="008000"/>
                      </a:solidFill>
                      <a:prstDash val="solid"/>
                      <a:round/>
                      <a:headEnd type="none" w="med" len="med"/>
                      <a:tailEnd type="none" w="med" len="med"/>
                    </a:lnT>
                    <a:lnB w="6350" cap="flat" cmpd="sng" algn="ctr">
                      <a:solidFill>
                        <a:srgbClr val="008000"/>
                      </a:solidFill>
                      <a:prstDash val="solid"/>
                      <a:round/>
                      <a:headEnd type="none" w="med" len="med"/>
                      <a:tailEnd type="none" w="med" len="med"/>
                    </a:lnB>
                    <a:noFill/>
                  </a:tcPr>
                </a:tc>
                <a:tc>
                  <a:txBody>
                    <a:bodyPr/>
                    <a:lstStyle/>
                    <a:p>
                      <a:endParaRPr lang="zh-CN" altLang="en-US" sz="2800" b="1" dirty="0">
                        <a:solidFill>
                          <a:schemeClr val="tx1"/>
                        </a:solidFill>
                        <a:latin typeface="+mn-lt"/>
                      </a:endParaRPr>
                    </a:p>
                  </a:txBody>
                  <a:tcPr marL="0" marR="0" marT="0" marB="0" anchor="ctr" anchorCtr="1">
                    <a:lnL w="6350" cap="flat" cmpd="sng" algn="ctr">
                      <a:solidFill>
                        <a:srgbClr val="008000"/>
                      </a:solidFill>
                      <a:prstDash val="solid"/>
                      <a:round/>
                      <a:headEnd type="none" w="med" len="med"/>
                      <a:tailEnd type="none" w="med" len="med"/>
                    </a:lnL>
                    <a:lnR w="6350" cap="flat" cmpd="sng" algn="ctr">
                      <a:solidFill>
                        <a:srgbClr val="008000"/>
                      </a:solidFill>
                      <a:prstDash val="solid"/>
                      <a:round/>
                      <a:headEnd type="none" w="med" len="med"/>
                      <a:tailEnd type="none" w="med" len="med"/>
                    </a:lnR>
                    <a:lnT w="6350" cap="flat" cmpd="sng" algn="ctr">
                      <a:solidFill>
                        <a:srgbClr val="008000"/>
                      </a:solidFill>
                      <a:prstDash val="solid"/>
                      <a:round/>
                      <a:headEnd type="none" w="med" len="med"/>
                      <a:tailEnd type="none" w="med" len="med"/>
                    </a:lnT>
                    <a:lnB w="6350" cap="flat" cmpd="sng" algn="ctr">
                      <a:solidFill>
                        <a:srgbClr val="008000"/>
                      </a:solidFill>
                      <a:prstDash val="solid"/>
                      <a:round/>
                      <a:headEnd type="none" w="med" len="med"/>
                      <a:tailEnd type="none" w="med" len="med"/>
                    </a:lnB>
                    <a:noFill/>
                  </a:tcPr>
                </a:tc>
                <a:tc>
                  <a:txBody>
                    <a:bodyPr/>
                    <a:lstStyle/>
                    <a:p>
                      <a:endParaRPr lang="zh-CN" altLang="en-US" sz="2800" b="1" dirty="0">
                        <a:solidFill>
                          <a:schemeClr val="tx1"/>
                        </a:solidFill>
                        <a:latin typeface="+mn-lt"/>
                      </a:endParaRPr>
                    </a:p>
                  </a:txBody>
                  <a:tcPr marL="0" marR="0" marT="0" marB="0" anchor="ctr" anchorCtr="1">
                    <a:lnL w="6350" cap="flat" cmpd="sng" algn="ctr">
                      <a:solidFill>
                        <a:srgbClr val="008000"/>
                      </a:solidFill>
                      <a:prstDash val="solid"/>
                      <a:round/>
                      <a:headEnd type="none" w="med" len="med"/>
                      <a:tailEnd type="none" w="med" len="med"/>
                    </a:lnL>
                    <a:lnR w="6350" cap="flat" cmpd="sng" algn="ctr">
                      <a:solidFill>
                        <a:srgbClr val="008000"/>
                      </a:solidFill>
                      <a:prstDash val="solid"/>
                      <a:round/>
                      <a:headEnd type="none" w="med" len="med"/>
                      <a:tailEnd type="none" w="med" len="med"/>
                    </a:lnR>
                    <a:lnT w="6350" cap="flat" cmpd="sng" algn="ctr">
                      <a:solidFill>
                        <a:srgbClr val="008000"/>
                      </a:solidFill>
                      <a:prstDash val="solid"/>
                      <a:round/>
                      <a:headEnd type="none" w="med" len="med"/>
                      <a:tailEnd type="none" w="med" len="med"/>
                    </a:lnT>
                    <a:lnB w="6350" cap="flat" cmpd="sng" algn="ctr">
                      <a:solidFill>
                        <a:srgbClr val="008000"/>
                      </a:solidFill>
                      <a:prstDash val="solid"/>
                      <a:round/>
                      <a:headEnd type="none" w="med" len="med"/>
                      <a:tailEnd type="none" w="med" len="med"/>
                    </a:lnB>
                    <a:noFill/>
                  </a:tcPr>
                </a:tc>
                <a:tc>
                  <a:txBody>
                    <a:bodyPr/>
                    <a:lstStyle/>
                    <a:p>
                      <a:endParaRPr lang="zh-CN" altLang="en-US" sz="2800" b="1">
                        <a:solidFill>
                          <a:schemeClr val="tx1"/>
                        </a:solidFill>
                        <a:latin typeface="+mn-lt"/>
                      </a:endParaRPr>
                    </a:p>
                  </a:txBody>
                  <a:tcPr marL="0" marR="0" marT="0" marB="0" anchor="ctr" anchorCtr="1">
                    <a:lnL w="6350" cap="flat" cmpd="sng" algn="ctr">
                      <a:solidFill>
                        <a:srgbClr val="008000"/>
                      </a:solidFill>
                      <a:prstDash val="solid"/>
                      <a:round/>
                      <a:headEnd type="none" w="med" len="med"/>
                      <a:tailEnd type="none" w="med" len="med"/>
                    </a:lnL>
                    <a:lnR w="6350" cap="flat" cmpd="sng" algn="ctr">
                      <a:solidFill>
                        <a:srgbClr val="008000"/>
                      </a:solidFill>
                      <a:prstDash val="solid"/>
                      <a:round/>
                      <a:headEnd type="none" w="med" len="med"/>
                      <a:tailEnd type="none" w="med" len="med"/>
                    </a:lnR>
                    <a:lnT w="6350" cap="flat" cmpd="sng" algn="ctr">
                      <a:solidFill>
                        <a:srgbClr val="008000"/>
                      </a:solidFill>
                      <a:prstDash val="solid"/>
                      <a:round/>
                      <a:headEnd type="none" w="med" len="med"/>
                      <a:tailEnd type="none" w="med" len="med"/>
                    </a:lnT>
                    <a:lnB w="6350" cap="flat" cmpd="sng" algn="ctr">
                      <a:solidFill>
                        <a:srgbClr val="008000"/>
                      </a:solidFill>
                      <a:prstDash val="solid"/>
                      <a:round/>
                      <a:headEnd type="none" w="med" len="med"/>
                      <a:tailEnd type="none" w="med" len="med"/>
                    </a:lnB>
                    <a:noFill/>
                  </a:tcPr>
                </a:tc>
                <a:tc>
                  <a:txBody>
                    <a:bodyPr/>
                    <a:lstStyle/>
                    <a:p>
                      <a:endParaRPr lang="zh-CN" altLang="en-US" sz="2800" b="1" dirty="0">
                        <a:solidFill>
                          <a:schemeClr val="tx1"/>
                        </a:solidFill>
                        <a:latin typeface="+mn-lt"/>
                      </a:endParaRPr>
                    </a:p>
                  </a:txBody>
                  <a:tcPr marL="0" marR="0" marT="0" marB="0" anchor="ctr" anchorCtr="1">
                    <a:lnL w="6350" cap="flat" cmpd="sng" algn="ctr">
                      <a:solidFill>
                        <a:srgbClr val="008000"/>
                      </a:solidFill>
                      <a:prstDash val="solid"/>
                      <a:round/>
                      <a:headEnd type="none" w="med" len="med"/>
                      <a:tailEnd type="none" w="med" len="med"/>
                    </a:lnL>
                    <a:lnR w="6350" cap="flat" cmpd="sng" algn="ctr">
                      <a:solidFill>
                        <a:srgbClr val="008000"/>
                      </a:solidFill>
                      <a:prstDash val="solid"/>
                      <a:round/>
                      <a:headEnd type="none" w="med" len="med"/>
                      <a:tailEnd type="none" w="med" len="med"/>
                    </a:lnR>
                    <a:lnT w="6350" cap="flat" cmpd="sng" algn="ctr">
                      <a:solidFill>
                        <a:srgbClr val="008000"/>
                      </a:solidFill>
                      <a:prstDash val="solid"/>
                      <a:round/>
                      <a:headEnd type="none" w="med" len="med"/>
                      <a:tailEnd type="none" w="med" len="med"/>
                    </a:lnT>
                    <a:lnB w="6350" cap="flat" cmpd="sng" algn="ctr">
                      <a:solidFill>
                        <a:srgbClr val="008000"/>
                      </a:solidFill>
                      <a:prstDash val="solid"/>
                      <a:round/>
                      <a:headEnd type="none" w="med" len="med"/>
                      <a:tailEnd type="none" w="med" len="med"/>
                    </a:lnB>
                    <a:noFill/>
                  </a:tcPr>
                </a:tc>
                <a:tc>
                  <a:txBody>
                    <a:bodyPr/>
                    <a:lstStyle/>
                    <a:p>
                      <a:endParaRPr lang="zh-CN" altLang="en-US" sz="2800" b="1">
                        <a:solidFill>
                          <a:schemeClr val="tx1"/>
                        </a:solidFill>
                        <a:latin typeface="+mn-lt"/>
                      </a:endParaRPr>
                    </a:p>
                  </a:txBody>
                  <a:tcPr marL="0" marR="0" marT="0" marB="0" anchor="ctr" anchorCtr="1">
                    <a:lnL w="6350" cap="flat" cmpd="sng" algn="ctr">
                      <a:solidFill>
                        <a:srgbClr val="008000"/>
                      </a:solidFill>
                      <a:prstDash val="solid"/>
                      <a:round/>
                      <a:headEnd type="none" w="med" len="med"/>
                      <a:tailEnd type="none" w="med" len="med"/>
                    </a:lnL>
                    <a:lnR w="6350" cap="flat" cmpd="sng" algn="ctr">
                      <a:solidFill>
                        <a:srgbClr val="008000"/>
                      </a:solidFill>
                      <a:prstDash val="solid"/>
                      <a:round/>
                      <a:headEnd type="none" w="med" len="med"/>
                      <a:tailEnd type="none" w="med" len="med"/>
                    </a:lnR>
                    <a:lnT w="6350" cap="flat" cmpd="sng" algn="ctr">
                      <a:solidFill>
                        <a:srgbClr val="008000"/>
                      </a:solidFill>
                      <a:prstDash val="solid"/>
                      <a:round/>
                      <a:headEnd type="none" w="med" len="med"/>
                      <a:tailEnd type="none" w="med" len="med"/>
                    </a:lnT>
                    <a:lnB w="6350" cap="flat" cmpd="sng" algn="ctr">
                      <a:solidFill>
                        <a:srgbClr val="008000"/>
                      </a:solidFill>
                      <a:prstDash val="solid"/>
                      <a:round/>
                      <a:headEnd type="none" w="med" len="med"/>
                      <a:tailEnd type="none" w="med" len="med"/>
                    </a:lnB>
                    <a:noFill/>
                  </a:tcPr>
                </a:tc>
                <a:tc>
                  <a:txBody>
                    <a:bodyPr/>
                    <a:lstStyle/>
                    <a:p>
                      <a:endParaRPr lang="zh-CN" altLang="en-US" sz="2800" b="1">
                        <a:solidFill>
                          <a:schemeClr val="tx1"/>
                        </a:solidFill>
                        <a:latin typeface="+mn-lt"/>
                      </a:endParaRPr>
                    </a:p>
                  </a:txBody>
                  <a:tcPr marL="0" marR="0" marT="0" marB="0" anchor="ctr" anchorCtr="1">
                    <a:lnL w="6350" cap="flat" cmpd="sng" algn="ctr">
                      <a:solidFill>
                        <a:srgbClr val="008000"/>
                      </a:solidFill>
                      <a:prstDash val="solid"/>
                      <a:round/>
                      <a:headEnd type="none" w="med" len="med"/>
                      <a:tailEnd type="none" w="med" len="med"/>
                    </a:lnL>
                    <a:lnR w="6350" cap="flat" cmpd="sng" algn="ctr">
                      <a:solidFill>
                        <a:srgbClr val="008000"/>
                      </a:solidFill>
                      <a:prstDash val="solid"/>
                      <a:round/>
                      <a:headEnd type="none" w="med" len="med"/>
                      <a:tailEnd type="none" w="med" len="med"/>
                    </a:lnR>
                    <a:lnT w="6350" cap="flat" cmpd="sng" algn="ctr">
                      <a:solidFill>
                        <a:srgbClr val="008000"/>
                      </a:solidFill>
                      <a:prstDash val="solid"/>
                      <a:round/>
                      <a:headEnd type="none" w="med" len="med"/>
                      <a:tailEnd type="none" w="med" len="med"/>
                    </a:lnT>
                    <a:lnB w="6350" cap="flat" cmpd="sng" algn="ctr">
                      <a:solidFill>
                        <a:srgbClr val="008000"/>
                      </a:solidFill>
                      <a:prstDash val="solid"/>
                      <a:round/>
                      <a:headEnd type="none" w="med" len="med"/>
                      <a:tailEnd type="none" w="med" len="med"/>
                    </a:lnB>
                    <a:noFill/>
                  </a:tcPr>
                </a:tc>
                <a:tc>
                  <a:txBody>
                    <a:bodyPr/>
                    <a:lstStyle/>
                    <a:p>
                      <a:endParaRPr lang="zh-CN" altLang="en-US" sz="2800" b="1">
                        <a:solidFill>
                          <a:schemeClr val="tx1"/>
                        </a:solidFill>
                        <a:latin typeface="+mn-lt"/>
                      </a:endParaRPr>
                    </a:p>
                  </a:txBody>
                  <a:tcPr marL="0" marR="0" marT="0" marB="0" anchor="ctr" anchorCtr="1">
                    <a:lnL w="6350" cap="flat" cmpd="sng" algn="ctr">
                      <a:solidFill>
                        <a:srgbClr val="008000"/>
                      </a:solidFill>
                      <a:prstDash val="solid"/>
                      <a:round/>
                      <a:headEnd type="none" w="med" len="med"/>
                      <a:tailEnd type="none" w="med" len="med"/>
                    </a:lnL>
                    <a:lnR w="6350" cap="flat" cmpd="sng" algn="ctr">
                      <a:solidFill>
                        <a:srgbClr val="008000"/>
                      </a:solidFill>
                      <a:prstDash val="solid"/>
                      <a:round/>
                      <a:headEnd type="none" w="med" len="med"/>
                      <a:tailEnd type="none" w="med" len="med"/>
                    </a:lnR>
                    <a:lnT w="6350" cap="flat" cmpd="sng" algn="ctr">
                      <a:solidFill>
                        <a:srgbClr val="008000"/>
                      </a:solidFill>
                      <a:prstDash val="solid"/>
                      <a:round/>
                      <a:headEnd type="none" w="med" len="med"/>
                      <a:tailEnd type="none" w="med" len="med"/>
                    </a:lnT>
                    <a:lnB w="6350" cap="flat" cmpd="sng" algn="ctr">
                      <a:solidFill>
                        <a:srgbClr val="008000"/>
                      </a:solidFill>
                      <a:prstDash val="solid"/>
                      <a:round/>
                      <a:headEnd type="none" w="med" len="med"/>
                      <a:tailEnd type="none" w="med" len="med"/>
                    </a:lnB>
                    <a:noFill/>
                  </a:tcPr>
                </a:tc>
                <a:tc>
                  <a:txBody>
                    <a:bodyPr/>
                    <a:lstStyle/>
                    <a:p>
                      <a:endParaRPr lang="zh-CN" altLang="en-US" sz="2800" b="1">
                        <a:solidFill>
                          <a:schemeClr val="tx1"/>
                        </a:solidFill>
                        <a:latin typeface="+mn-lt"/>
                      </a:endParaRPr>
                    </a:p>
                  </a:txBody>
                  <a:tcPr marL="0" marR="0" marT="0" marB="0" anchor="ctr" anchorCtr="1">
                    <a:lnL w="6350" cap="flat" cmpd="sng" algn="ctr">
                      <a:solidFill>
                        <a:srgbClr val="008000"/>
                      </a:solidFill>
                      <a:prstDash val="solid"/>
                      <a:round/>
                      <a:headEnd type="none" w="med" len="med"/>
                      <a:tailEnd type="none" w="med" len="med"/>
                    </a:lnL>
                    <a:lnR w="6350" cap="flat" cmpd="sng" algn="ctr">
                      <a:solidFill>
                        <a:srgbClr val="008000"/>
                      </a:solidFill>
                      <a:prstDash val="solid"/>
                      <a:round/>
                      <a:headEnd type="none" w="med" len="med"/>
                      <a:tailEnd type="none" w="med" len="med"/>
                    </a:lnR>
                    <a:lnT w="6350" cap="flat" cmpd="sng" algn="ctr">
                      <a:solidFill>
                        <a:srgbClr val="008000"/>
                      </a:solidFill>
                      <a:prstDash val="solid"/>
                      <a:round/>
                      <a:headEnd type="none" w="med" len="med"/>
                      <a:tailEnd type="none" w="med" len="med"/>
                    </a:lnT>
                    <a:lnB w="6350" cap="flat" cmpd="sng" algn="ctr">
                      <a:solidFill>
                        <a:srgbClr val="008000"/>
                      </a:solidFill>
                      <a:prstDash val="solid"/>
                      <a:round/>
                      <a:headEnd type="none" w="med" len="med"/>
                      <a:tailEnd type="none" w="med" len="med"/>
                    </a:lnB>
                    <a:noFill/>
                  </a:tcPr>
                </a:tc>
                <a:tc>
                  <a:txBody>
                    <a:bodyPr/>
                    <a:lstStyle/>
                    <a:p>
                      <a:endParaRPr lang="zh-CN" altLang="en-US" sz="2800" b="1">
                        <a:solidFill>
                          <a:schemeClr val="tx1"/>
                        </a:solidFill>
                        <a:latin typeface="+mn-lt"/>
                      </a:endParaRPr>
                    </a:p>
                  </a:txBody>
                  <a:tcPr marL="0" marR="0" marT="0" marB="0" anchor="ctr" anchorCtr="1">
                    <a:lnL w="6350" cap="flat" cmpd="sng" algn="ctr">
                      <a:solidFill>
                        <a:srgbClr val="008000"/>
                      </a:solidFill>
                      <a:prstDash val="solid"/>
                      <a:round/>
                      <a:headEnd type="none" w="med" len="med"/>
                      <a:tailEnd type="none" w="med" len="med"/>
                    </a:lnL>
                    <a:lnR w="6350" cap="flat" cmpd="sng" algn="ctr">
                      <a:solidFill>
                        <a:srgbClr val="008000"/>
                      </a:solidFill>
                      <a:prstDash val="solid"/>
                      <a:round/>
                      <a:headEnd type="none" w="med" len="med"/>
                      <a:tailEnd type="none" w="med" len="med"/>
                    </a:lnR>
                    <a:lnT w="6350" cap="flat" cmpd="sng" algn="ctr">
                      <a:solidFill>
                        <a:srgbClr val="008000"/>
                      </a:solidFill>
                      <a:prstDash val="solid"/>
                      <a:round/>
                      <a:headEnd type="none" w="med" len="med"/>
                      <a:tailEnd type="none" w="med" len="med"/>
                    </a:lnT>
                    <a:lnB w="6350" cap="flat" cmpd="sng" algn="ctr">
                      <a:solidFill>
                        <a:srgbClr val="008000"/>
                      </a:solidFill>
                      <a:prstDash val="solid"/>
                      <a:round/>
                      <a:headEnd type="none" w="med" len="med"/>
                      <a:tailEnd type="none" w="med" len="med"/>
                    </a:lnB>
                    <a:noFill/>
                  </a:tcPr>
                </a:tc>
                <a:tc>
                  <a:txBody>
                    <a:bodyPr/>
                    <a:lstStyle/>
                    <a:p>
                      <a:endParaRPr lang="zh-CN" altLang="en-US" sz="2800" b="1" dirty="0">
                        <a:solidFill>
                          <a:schemeClr val="tx1"/>
                        </a:solidFill>
                        <a:latin typeface="+mn-lt"/>
                      </a:endParaRPr>
                    </a:p>
                  </a:txBody>
                  <a:tcPr marL="0" marR="0" marT="0" marB="0" anchor="ctr" anchorCtr="1">
                    <a:lnL w="6350" cap="flat" cmpd="sng" algn="ctr">
                      <a:solidFill>
                        <a:srgbClr val="008000"/>
                      </a:solidFill>
                      <a:prstDash val="solid"/>
                      <a:round/>
                      <a:headEnd type="none" w="med" len="med"/>
                      <a:tailEnd type="none" w="med" len="med"/>
                    </a:lnL>
                    <a:lnR w="6350" cap="flat" cmpd="sng" algn="ctr">
                      <a:solidFill>
                        <a:srgbClr val="008000"/>
                      </a:solidFill>
                      <a:prstDash val="solid"/>
                      <a:round/>
                      <a:headEnd type="none" w="med" len="med"/>
                      <a:tailEnd type="none" w="med" len="med"/>
                    </a:lnR>
                    <a:lnT w="6350" cap="flat" cmpd="sng" algn="ctr">
                      <a:solidFill>
                        <a:srgbClr val="008000"/>
                      </a:solidFill>
                      <a:prstDash val="solid"/>
                      <a:round/>
                      <a:headEnd type="none" w="med" len="med"/>
                      <a:tailEnd type="none" w="med" len="med"/>
                    </a:lnT>
                    <a:lnB w="6350" cap="flat" cmpd="sng" algn="ctr">
                      <a:solidFill>
                        <a:srgbClr val="008000"/>
                      </a:solidFill>
                      <a:prstDash val="solid"/>
                      <a:round/>
                      <a:headEnd type="none" w="med" len="med"/>
                      <a:tailEnd type="none" w="med" len="med"/>
                    </a:lnB>
                    <a:noFill/>
                  </a:tcPr>
                </a:tc>
                <a:extLst>
                  <a:ext uri="{0D108BD9-81ED-4DB2-BD59-A6C34878D82A}">
                    <a16:rowId xmlns:a16="http://schemas.microsoft.com/office/drawing/2014/main" val="10001"/>
                  </a:ext>
                </a:extLst>
              </a:tr>
              <a:tr h="589364">
                <a:tc>
                  <a:txBody>
                    <a:bodyPr/>
                    <a:lstStyle/>
                    <a:p>
                      <a:r>
                        <a:rPr lang="en-US" altLang="zh-CN" sz="2400" b="1" dirty="0" smtClean="0">
                          <a:solidFill>
                            <a:schemeClr val="tx1"/>
                          </a:solidFill>
                          <a:latin typeface="+mn-lt"/>
                        </a:rPr>
                        <a:t>R</a:t>
                      </a:r>
                      <a:endParaRPr lang="zh-CN" altLang="en-US" sz="2400" b="1" dirty="0">
                        <a:solidFill>
                          <a:schemeClr val="tx1"/>
                        </a:solidFill>
                        <a:latin typeface="+mn-lt"/>
                      </a:endParaRPr>
                    </a:p>
                  </a:txBody>
                  <a:tcPr marL="0" marR="0" marT="0" marB="0" anchor="ctr" anchorCtr="1">
                    <a:lnL w="6350" cap="flat" cmpd="sng" algn="ctr">
                      <a:solidFill>
                        <a:srgbClr val="008000"/>
                      </a:solidFill>
                      <a:prstDash val="solid"/>
                      <a:round/>
                      <a:headEnd type="none" w="med" len="med"/>
                      <a:tailEnd type="none" w="med" len="med"/>
                    </a:lnL>
                    <a:lnR w="6350" cap="flat" cmpd="sng" algn="ctr">
                      <a:solidFill>
                        <a:srgbClr val="008000"/>
                      </a:solidFill>
                      <a:prstDash val="solid"/>
                      <a:round/>
                      <a:headEnd type="none" w="med" len="med"/>
                      <a:tailEnd type="none" w="med" len="med"/>
                    </a:lnR>
                    <a:lnT w="6350" cap="flat" cmpd="sng" algn="ctr">
                      <a:solidFill>
                        <a:srgbClr val="008000"/>
                      </a:solidFill>
                      <a:prstDash val="solid"/>
                      <a:round/>
                      <a:headEnd type="none" w="med" len="med"/>
                      <a:tailEnd type="none" w="med" len="med"/>
                    </a:lnT>
                    <a:lnB w="6350" cap="flat" cmpd="sng" algn="ctr">
                      <a:solidFill>
                        <a:srgbClr val="008000"/>
                      </a:solidFill>
                      <a:prstDash val="solid"/>
                      <a:round/>
                      <a:headEnd type="none" w="med" len="med"/>
                      <a:tailEnd type="none" w="med" len="med"/>
                    </a:lnB>
                    <a:noFill/>
                  </a:tcPr>
                </a:tc>
                <a:tc>
                  <a:txBody>
                    <a:bodyPr/>
                    <a:lstStyle/>
                    <a:p>
                      <a:endParaRPr lang="zh-CN" altLang="en-US" sz="2800" b="1">
                        <a:solidFill>
                          <a:schemeClr val="tx1"/>
                        </a:solidFill>
                        <a:latin typeface="+mn-lt"/>
                      </a:endParaRPr>
                    </a:p>
                  </a:txBody>
                  <a:tcPr marL="0" marR="0" marT="0" marB="0" anchor="ctr" anchorCtr="1">
                    <a:lnL w="6350" cap="flat" cmpd="sng" algn="ctr">
                      <a:solidFill>
                        <a:srgbClr val="008000"/>
                      </a:solidFill>
                      <a:prstDash val="solid"/>
                      <a:round/>
                      <a:headEnd type="none" w="med" len="med"/>
                      <a:tailEnd type="none" w="med" len="med"/>
                    </a:lnL>
                    <a:lnR w="6350" cap="flat" cmpd="sng" algn="ctr">
                      <a:solidFill>
                        <a:srgbClr val="008000"/>
                      </a:solidFill>
                      <a:prstDash val="solid"/>
                      <a:round/>
                      <a:headEnd type="none" w="med" len="med"/>
                      <a:tailEnd type="none" w="med" len="med"/>
                    </a:lnR>
                    <a:lnT w="6350" cap="flat" cmpd="sng" algn="ctr">
                      <a:solidFill>
                        <a:srgbClr val="008000"/>
                      </a:solidFill>
                      <a:prstDash val="solid"/>
                      <a:round/>
                      <a:headEnd type="none" w="med" len="med"/>
                      <a:tailEnd type="none" w="med" len="med"/>
                    </a:lnT>
                    <a:lnB w="6350" cap="flat" cmpd="sng" algn="ctr">
                      <a:solidFill>
                        <a:srgbClr val="008000"/>
                      </a:solidFill>
                      <a:prstDash val="solid"/>
                      <a:round/>
                      <a:headEnd type="none" w="med" len="med"/>
                      <a:tailEnd type="none" w="med" len="med"/>
                    </a:lnB>
                    <a:noFill/>
                  </a:tcPr>
                </a:tc>
                <a:tc>
                  <a:txBody>
                    <a:bodyPr/>
                    <a:lstStyle/>
                    <a:p>
                      <a:endParaRPr lang="zh-CN" altLang="en-US" sz="2800" b="1" dirty="0">
                        <a:solidFill>
                          <a:schemeClr val="tx1"/>
                        </a:solidFill>
                        <a:latin typeface="+mn-lt"/>
                      </a:endParaRPr>
                    </a:p>
                  </a:txBody>
                  <a:tcPr marL="0" marR="0" marT="0" marB="0" anchor="ctr" anchorCtr="1">
                    <a:lnL w="6350" cap="flat" cmpd="sng" algn="ctr">
                      <a:solidFill>
                        <a:srgbClr val="008000"/>
                      </a:solidFill>
                      <a:prstDash val="solid"/>
                      <a:round/>
                      <a:headEnd type="none" w="med" len="med"/>
                      <a:tailEnd type="none" w="med" len="med"/>
                    </a:lnL>
                    <a:lnR w="6350" cap="flat" cmpd="sng" algn="ctr">
                      <a:solidFill>
                        <a:srgbClr val="008000"/>
                      </a:solidFill>
                      <a:prstDash val="solid"/>
                      <a:round/>
                      <a:headEnd type="none" w="med" len="med"/>
                      <a:tailEnd type="none" w="med" len="med"/>
                    </a:lnR>
                    <a:lnT w="6350" cap="flat" cmpd="sng" algn="ctr">
                      <a:solidFill>
                        <a:srgbClr val="008000"/>
                      </a:solidFill>
                      <a:prstDash val="solid"/>
                      <a:round/>
                      <a:headEnd type="none" w="med" len="med"/>
                      <a:tailEnd type="none" w="med" len="med"/>
                    </a:lnT>
                    <a:lnB w="6350" cap="flat" cmpd="sng" algn="ctr">
                      <a:solidFill>
                        <a:srgbClr val="008000"/>
                      </a:solidFill>
                      <a:prstDash val="solid"/>
                      <a:round/>
                      <a:headEnd type="none" w="med" len="med"/>
                      <a:tailEnd type="none" w="med" len="med"/>
                    </a:lnB>
                    <a:noFill/>
                  </a:tcPr>
                </a:tc>
                <a:tc>
                  <a:txBody>
                    <a:bodyPr/>
                    <a:lstStyle/>
                    <a:p>
                      <a:endParaRPr lang="zh-CN" altLang="en-US" sz="2800" b="1" dirty="0">
                        <a:solidFill>
                          <a:schemeClr val="tx1"/>
                        </a:solidFill>
                        <a:latin typeface="+mn-lt"/>
                      </a:endParaRPr>
                    </a:p>
                  </a:txBody>
                  <a:tcPr marL="0" marR="0" marT="0" marB="0" anchor="ctr" anchorCtr="1">
                    <a:lnL w="6350" cap="flat" cmpd="sng" algn="ctr">
                      <a:solidFill>
                        <a:srgbClr val="008000"/>
                      </a:solidFill>
                      <a:prstDash val="solid"/>
                      <a:round/>
                      <a:headEnd type="none" w="med" len="med"/>
                      <a:tailEnd type="none" w="med" len="med"/>
                    </a:lnL>
                    <a:lnR w="6350" cap="flat" cmpd="sng" algn="ctr">
                      <a:solidFill>
                        <a:srgbClr val="008000"/>
                      </a:solidFill>
                      <a:prstDash val="solid"/>
                      <a:round/>
                      <a:headEnd type="none" w="med" len="med"/>
                      <a:tailEnd type="none" w="med" len="med"/>
                    </a:lnR>
                    <a:lnT w="6350" cap="flat" cmpd="sng" algn="ctr">
                      <a:solidFill>
                        <a:srgbClr val="008000"/>
                      </a:solidFill>
                      <a:prstDash val="solid"/>
                      <a:round/>
                      <a:headEnd type="none" w="med" len="med"/>
                      <a:tailEnd type="none" w="med" len="med"/>
                    </a:lnT>
                    <a:lnB w="6350" cap="flat" cmpd="sng" algn="ctr">
                      <a:solidFill>
                        <a:srgbClr val="008000"/>
                      </a:solidFill>
                      <a:prstDash val="solid"/>
                      <a:round/>
                      <a:headEnd type="none" w="med" len="med"/>
                      <a:tailEnd type="none" w="med" len="med"/>
                    </a:lnB>
                    <a:noFill/>
                  </a:tcPr>
                </a:tc>
                <a:tc>
                  <a:txBody>
                    <a:bodyPr/>
                    <a:lstStyle/>
                    <a:p>
                      <a:endParaRPr lang="zh-CN" altLang="en-US" sz="2800" b="1" dirty="0">
                        <a:solidFill>
                          <a:schemeClr val="tx1"/>
                        </a:solidFill>
                        <a:latin typeface="+mn-lt"/>
                      </a:endParaRPr>
                    </a:p>
                  </a:txBody>
                  <a:tcPr marL="0" marR="0" marT="0" marB="0" anchor="ctr" anchorCtr="1">
                    <a:lnL w="6350" cap="flat" cmpd="sng" algn="ctr">
                      <a:solidFill>
                        <a:srgbClr val="008000"/>
                      </a:solidFill>
                      <a:prstDash val="solid"/>
                      <a:round/>
                      <a:headEnd type="none" w="med" len="med"/>
                      <a:tailEnd type="none" w="med" len="med"/>
                    </a:lnL>
                    <a:lnR w="6350" cap="flat" cmpd="sng" algn="ctr">
                      <a:solidFill>
                        <a:srgbClr val="008000"/>
                      </a:solidFill>
                      <a:prstDash val="solid"/>
                      <a:round/>
                      <a:headEnd type="none" w="med" len="med"/>
                      <a:tailEnd type="none" w="med" len="med"/>
                    </a:lnR>
                    <a:lnT w="6350" cap="flat" cmpd="sng" algn="ctr">
                      <a:solidFill>
                        <a:srgbClr val="008000"/>
                      </a:solidFill>
                      <a:prstDash val="solid"/>
                      <a:round/>
                      <a:headEnd type="none" w="med" len="med"/>
                      <a:tailEnd type="none" w="med" len="med"/>
                    </a:lnT>
                    <a:lnB w="6350" cap="flat" cmpd="sng" algn="ctr">
                      <a:solidFill>
                        <a:srgbClr val="008000"/>
                      </a:solidFill>
                      <a:prstDash val="solid"/>
                      <a:round/>
                      <a:headEnd type="none" w="med" len="med"/>
                      <a:tailEnd type="none" w="med" len="med"/>
                    </a:lnB>
                    <a:noFill/>
                  </a:tcPr>
                </a:tc>
                <a:tc>
                  <a:txBody>
                    <a:bodyPr/>
                    <a:lstStyle/>
                    <a:p>
                      <a:endParaRPr lang="zh-CN" altLang="en-US" sz="2800" b="1" dirty="0">
                        <a:solidFill>
                          <a:schemeClr val="tx1"/>
                        </a:solidFill>
                        <a:latin typeface="+mn-lt"/>
                      </a:endParaRPr>
                    </a:p>
                  </a:txBody>
                  <a:tcPr marL="0" marR="0" marT="0" marB="0" anchor="ctr" anchorCtr="1">
                    <a:lnL w="6350" cap="flat" cmpd="sng" algn="ctr">
                      <a:solidFill>
                        <a:srgbClr val="008000"/>
                      </a:solidFill>
                      <a:prstDash val="solid"/>
                      <a:round/>
                      <a:headEnd type="none" w="med" len="med"/>
                      <a:tailEnd type="none" w="med" len="med"/>
                    </a:lnL>
                    <a:lnR w="6350" cap="flat" cmpd="sng" algn="ctr">
                      <a:solidFill>
                        <a:srgbClr val="008000"/>
                      </a:solidFill>
                      <a:prstDash val="solid"/>
                      <a:round/>
                      <a:headEnd type="none" w="med" len="med"/>
                      <a:tailEnd type="none" w="med" len="med"/>
                    </a:lnR>
                    <a:lnT w="6350" cap="flat" cmpd="sng" algn="ctr">
                      <a:solidFill>
                        <a:srgbClr val="008000"/>
                      </a:solidFill>
                      <a:prstDash val="solid"/>
                      <a:round/>
                      <a:headEnd type="none" w="med" len="med"/>
                      <a:tailEnd type="none" w="med" len="med"/>
                    </a:lnT>
                    <a:lnB w="6350" cap="flat" cmpd="sng" algn="ctr">
                      <a:solidFill>
                        <a:srgbClr val="008000"/>
                      </a:solidFill>
                      <a:prstDash val="solid"/>
                      <a:round/>
                      <a:headEnd type="none" w="med" len="med"/>
                      <a:tailEnd type="none" w="med" len="med"/>
                    </a:lnB>
                    <a:noFill/>
                  </a:tcPr>
                </a:tc>
                <a:tc>
                  <a:txBody>
                    <a:bodyPr/>
                    <a:lstStyle/>
                    <a:p>
                      <a:endParaRPr lang="zh-CN" altLang="en-US" sz="2800" b="1" dirty="0">
                        <a:solidFill>
                          <a:schemeClr val="tx1"/>
                        </a:solidFill>
                        <a:latin typeface="+mn-lt"/>
                      </a:endParaRPr>
                    </a:p>
                  </a:txBody>
                  <a:tcPr marL="0" marR="0" marT="0" marB="0" anchor="ctr" anchorCtr="1">
                    <a:lnL w="6350" cap="flat" cmpd="sng" algn="ctr">
                      <a:solidFill>
                        <a:srgbClr val="008000"/>
                      </a:solidFill>
                      <a:prstDash val="solid"/>
                      <a:round/>
                      <a:headEnd type="none" w="med" len="med"/>
                      <a:tailEnd type="none" w="med" len="med"/>
                    </a:lnL>
                    <a:lnR w="6350" cap="flat" cmpd="sng" algn="ctr">
                      <a:solidFill>
                        <a:srgbClr val="008000"/>
                      </a:solidFill>
                      <a:prstDash val="solid"/>
                      <a:round/>
                      <a:headEnd type="none" w="med" len="med"/>
                      <a:tailEnd type="none" w="med" len="med"/>
                    </a:lnR>
                    <a:lnT w="6350" cap="flat" cmpd="sng" algn="ctr">
                      <a:solidFill>
                        <a:srgbClr val="008000"/>
                      </a:solidFill>
                      <a:prstDash val="solid"/>
                      <a:round/>
                      <a:headEnd type="none" w="med" len="med"/>
                      <a:tailEnd type="none" w="med" len="med"/>
                    </a:lnT>
                    <a:lnB w="6350" cap="flat" cmpd="sng" algn="ctr">
                      <a:solidFill>
                        <a:srgbClr val="008000"/>
                      </a:solidFill>
                      <a:prstDash val="solid"/>
                      <a:round/>
                      <a:headEnd type="none" w="med" len="med"/>
                      <a:tailEnd type="none" w="med" len="med"/>
                    </a:lnB>
                    <a:noFill/>
                  </a:tcPr>
                </a:tc>
                <a:tc>
                  <a:txBody>
                    <a:bodyPr/>
                    <a:lstStyle/>
                    <a:p>
                      <a:endParaRPr lang="zh-CN" altLang="en-US" sz="2800" b="1" dirty="0">
                        <a:solidFill>
                          <a:schemeClr val="tx1"/>
                        </a:solidFill>
                        <a:latin typeface="+mn-lt"/>
                      </a:endParaRPr>
                    </a:p>
                  </a:txBody>
                  <a:tcPr marL="0" marR="0" marT="0" marB="0" anchor="ctr" anchorCtr="1">
                    <a:lnL w="6350" cap="flat" cmpd="sng" algn="ctr">
                      <a:solidFill>
                        <a:srgbClr val="008000"/>
                      </a:solidFill>
                      <a:prstDash val="solid"/>
                      <a:round/>
                      <a:headEnd type="none" w="med" len="med"/>
                      <a:tailEnd type="none" w="med" len="med"/>
                    </a:lnL>
                    <a:lnR w="6350" cap="flat" cmpd="sng" algn="ctr">
                      <a:solidFill>
                        <a:srgbClr val="008000"/>
                      </a:solidFill>
                      <a:prstDash val="solid"/>
                      <a:round/>
                      <a:headEnd type="none" w="med" len="med"/>
                      <a:tailEnd type="none" w="med" len="med"/>
                    </a:lnR>
                    <a:lnT w="6350" cap="flat" cmpd="sng" algn="ctr">
                      <a:solidFill>
                        <a:srgbClr val="008000"/>
                      </a:solidFill>
                      <a:prstDash val="solid"/>
                      <a:round/>
                      <a:headEnd type="none" w="med" len="med"/>
                      <a:tailEnd type="none" w="med" len="med"/>
                    </a:lnT>
                    <a:lnB w="6350" cap="flat" cmpd="sng" algn="ctr">
                      <a:solidFill>
                        <a:srgbClr val="008000"/>
                      </a:solidFill>
                      <a:prstDash val="solid"/>
                      <a:round/>
                      <a:headEnd type="none" w="med" len="med"/>
                      <a:tailEnd type="none" w="med" len="med"/>
                    </a:lnB>
                    <a:noFill/>
                  </a:tcPr>
                </a:tc>
                <a:tc>
                  <a:txBody>
                    <a:bodyPr/>
                    <a:lstStyle/>
                    <a:p>
                      <a:endParaRPr lang="zh-CN" altLang="en-US" sz="2800" b="1" dirty="0">
                        <a:solidFill>
                          <a:schemeClr val="tx1"/>
                        </a:solidFill>
                        <a:latin typeface="+mn-lt"/>
                      </a:endParaRPr>
                    </a:p>
                  </a:txBody>
                  <a:tcPr marL="0" marR="0" marT="0" marB="0" anchor="ctr" anchorCtr="1">
                    <a:lnL w="6350" cap="flat" cmpd="sng" algn="ctr">
                      <a:solidFill>
                        <a:srgbClr val="008000"/>
                      </a:solidFill>
                      <a:prstDash val="solid"/>
                      <a:round/>
                      <a:headEnd type="none" w="med" len="med"/>
                      <a:tailEnd type="none" w="med" len="med"/>
                    </a:lnL>
                    <a:lnR w="6350" cap="flat" cmpd="sng" algn="ctr">
                      <a:solidFill>
                        <a:srgbClr val="008000"/>
                      </a:solidFill>
                      <a:prstDash val="solid"/>
                      <a:round/>
                      <a:headEnd type="none" w="med" len="med"/>
                      <a:tailEnd type="none" w="med" len="med"/>
                    </a:lnR>
                    <a:lnT w="6350" cap="flat" cmpd="sng" algn="ctr">
                      <a:solidFill>
                        <a:srgbClr val="008000"/>
                      </a:solidFill>
                      <a:prstDash val="solid"/>
                      <a:round/>
                      <a:headEnd type="none" w="med" len="med"/>
                      <a:tailEnd type="none" w="med" len="med"/>
                    </a:lnT>
                    <a:lnB w="6350" cap="flat" cmpd="sng" algn="ctr">
                      <a:solidFill>
                        <a:srgbClr val="008000"/>
                      </a:solidFill>
                      <a:prstDash val="solid"/>
                      <a:round/>
                      <a:headEnd type="none" w="med" len="med"/>
                      <a:tailEnd type="none" w="med" len="med"/>
                    </a:lnB>
                    <a:noFill/>
                  </a:tcPr>
                </a:tc>
                <a:tc>
                  <a:txBody>
                    <a:bodyPr/>
                    <a:lstStyle/>
                    <a:p>
                      <a:endParaRPr lang="zh-CN" altLang="en-US" sz="2800" b="1" dirty="0">
                        <a:solidFill>
                          <a:schemeClr val="tx1"/>
                        </a:solidFill>
                        <a:latin typeface="+mn-lt"/>
                      </a:endParaRPr>
                    </a:p>
                  </a:txBody>
                  <a:tcPr marL="0" marR="0" marT="0" marB="0" anchor="ctr" anchorCtr="1">
                    <a:lnL w="6350" cap="flat" cmpd="sng" algn="ctr">
                      <a:solidFill>
                        <a:srgbClr val="008000"/>
                      </a:solidFill>
                      <a:prstDash val="solid"/>
                      <a:round/>
                      <a:headEnd type="none" w="med" len="med"/>
                      <a:tailEnd type="none" w="med" len="med"/>
                    </a:lnL>
                    <a:lnR w="6350" cap="flat" cmpd="sng" algn="ctr">
                      <a:solidFill>
                        <a:srgbClr val="008000"/>
                      </a:solidFill>
                      <a:prstDash val="solid"/>
                      <a:round/>
                      <a:headEnd type="none" w="med" len="med"/>
                      <a:tailEnd type="none" w="med" len="med"/>
                    </a:lnR>
                    <a:lnT w="6350" cap="flat" cmpd="sng" algn="ctr">
                      <a:solidFill>
                        <a:srgbClr val="008000"/>
                      </a:solidFill>
                      <a:prstDash val="solid"/>
                      <a:round/>
                      <a:headEnd type="none" w="med" len="med"/>
                      <a:tailEnd type="none" w="med" len="med"/>
                    </a:lnT>
                    <a:lnB w="6350" cap="flat" cmpd="sng" algn="ctr">
                      <a:solidFill>
                        <a:srgbClr val="008000"/>
                      </a:solidFill>
                      <a:prstDash val="solid"/>
                      <a:round/>
                      <a:headEnd type="none" w="med" len="med"/>
                      <a:tailEnd type="none" w="med" len="med"/>
                    </a:lnB>
                    <a:noFill/>
                  </a:tcPr>
                </a:tc>
                <a:tc>
                  <a:txBody>
                    <a:bodyPr/>
                    <a:lstStyle/>
                    <a:p>
                      <a:endParaRPr lang="zh-CN" altLang="en-US" sz="2800" b="1" dirty="0">
                        <a:solidFill>
                          <a:schemeClr val="tx1"/>
                        </a:solidFill>
                        <a:latin typeface="+mn-lt"/>
                      </a:endParaRPr>
                    </a:p>
                  </a:txBody>
                  <a:tcPr marL="0" marR="0" marT="0" marB="0" anchor="ctr" anchorCtr="1">
                    <a:lnL w="6350" cap="flat" cmpd="sng" algn="ctr">
                      <a:solidFill>
                        <a:srgbClr val="008000"/>
                      </a:solidFill>
                      <a:prstDash val="solid"/>
                      <a:round/>
                      <a:headEnd type="none" w="med" len="med"/>
                      <a:tailEnd type="none" w="med" len="med"/>
                    </a:lnL>
                    <a:lnR w="6350" cap="flat" cmpd="sng" algn="ctr">
                      <a:solidFill>
                        <a:srgbClr val="008000"/>
                      </a:solidFill>
                      <a:prstDash val="solid"/>
                      <a:round/>
                      <a:headEnd type="none" w="med" len="med"/>
                      <a:tailEnd type="none" w="med" len="med"/>
                    </a:lnR>
                    <a:lnT w="6350" cap="flat" cmpd="sng" algn="ctr">
                      <a:solidFill>
                        <a:srgbClr val="008000"/>
                      </a:solidFill>
                      <a:prstDash val="solid"/>
                      <a:round/>
                      <a:headEnd type="none" w="med" len="med"/>
                      <a:tailEnd type="none" w="med" len="med"/>
                    </a:lnT>
                    <a:lnB w="6350" cap="flat" cmpd="sng" algn="ctr">
                      <a:solidFill>
                        <a:srgbClr val="008000"/>
                      </a:solidFill>
                      <a:prstDash val="solid"/>
                      <a:round/>
                      <a:headEnd type="none" w="med" len="med"/>
                      <a:tailEnd type="none" w="med" len="med"/>
                    </a:lnB>
                    <a:noFill/>
                  </a:tcPr>
                </a:tc>
                <a:tc>
                  <a:txBody>
                    <a:bodyPr/>
                    <a:lstStyle/>
                    <a:p>
                      <a:endParaRPr lang="zh-CN" altLang="en-US" sz="2800" b="1">
                        <a:solidFill>
                          <a:schemeClr val="tx1"/>
                        </a:solidFill>
                        <a:latin typeface="+mn-lt"/>
                      </a:endParaRPr>
                    </a:p>
                  </a:txBody>
                  <a:tcPr marL="0" marR="0" marT="0" marB="0" anchor="ctr" anchorCtr="1">
                    <a:lnL w="6350" cap="flat" cmpd="sng" algn="ctr">
                      <a:solidFill>
                        <a:srgbClr val="008000"/>
                      </a:solidFill>
                      <a:prstDash val="solid"/>
                      <a:round/>
                      <a:headEnd type="none" w="med" len="med"/>
                      <a:tailEnd type="none" w="med" len="med"/>
                    </a:lnL>
                    <a:lnR w="6350" cap="flat" cmpd="sng" algn="ctr">
                      <a:solidFill>
                        <a:srgbClr val="008000"/>
                      </a:solidFill>
                      <a:prstDash val="solid"/>
                      <a:round/>
                      <a:headEnd type="none" w="med" len="med"/>
                      <a:tailEnd type="none" w="med" len="med"/>
                    </a:lnR>
                    <a:lnT w="6350" cap="flat" cmpd="sng" algn="ctr">
                      <a:solidFill>
                        <a:srgbClr val="008000"/>
                      </a:solidFill>
                      <a:prstDash val="solid"/>
                      <a:round/>
                      <a:headEnd type="none" w="med" len="med"/>
                      <a:tailEnd type="none" w="med" len="med"/>
                    </a:lnT>
                    <a:lnB w="6350" cap="flat" cmpd="sng" algn="ctr">
                      <a:solidFill>
                        <a:srgbClr val="008000"/>
                      </a:solidFill>
                      <a:prstDash val="solid"/>
                      <a:round/>
                      <a:headEnd type="none" w="med" len="med"/>
                      <a:tailEnd type="none" w="med" len="med"/>
                    </a:lnB>
                    <a:noFill/>
                  </a:tcPr>
                </a:tc>
                <a:tc>
                  <a:txBody>
                    <a:bodyPr/>
                    <a:lstStyle/>
                    <a:p>
                      <a:endParaRPr lang="zh-CN" altLang="en-US" sz="2800" b="1">
                        <a:solidFill>
                          <a:schemeClr val="tx1"/>
                        </a:solidFill>
                        <a:latin typeface="+mn-lt"/>
                      </a:endParaRPr>
                    </a:p>
                  </a:txBody>
                  <a:tcPr marL="0" marR="0" marT="0" marB="0" anchor="ctr" anchorCtr="1">
                    <a:lnL w="6350" cap="flat" cmpd="sng" algn="ctr">
                      <a:solidFill>
                        <a:srgbClr val="008000"/>
                      </a:solidFill>
                      <a:prstDash val="solid"/>
                      <a:round/>
                      <a:headEnd type="none" w="med" len="med"/>
                      <a:tailEnd type="none" w="med" len="med"/>
                    </a:lnL>
                    <a:lnR w="6350" cap="flat" cmpd="sng" algn="ctr">
                      <a:solidFill>
                        <a:srgbClr val="008000"/>
                      </a:solidFill>
                      <a:prstDash val="solid"/>
                      <a:round/>
                      <a:headEnd type="none" w="med" len="med"/>
                      <a:tailEnd type="none" w="med" len="med"/>
                    </a:lnR>
                    <a:lnT w="6350" cap="flat" cmpd="sng" algn="ctr">
                      <a:solidFill>
                        <a:srgbClr val="008000"/>
                      </a:solidFill>
                      <a:prstDash val="solid"/>
                      <a:round/>
                      <a:headEnd type="none" w="med" len="med"/>
                      <a:tailEnd type="none" w="med" len="med"/>
                    </a:lnT>
                    <a:lnB w="6350" cap="flat" cmpd="sng" algn="ctr">
                      <a:solidFill>
                        <a:srgbClr val="008000"/>
                      </a:solidFill>
                      <a:prstDash val="solid"/>
                      <a:round/>
                      <a:headEnd type="none" w="med" len="med"/>
                      <a:tailEnd type="none" w="med" len="med"/>
                    </a:lnB>
                    <a:noFill/>
                  </a:tcPr>
                </a:tc>
                <a:tc>
                  <a:txBody>
                    <a:bodyPr/>
                    <a:lstStyle/>
                    <a:p>
                      <a:endParaRPr lang="zh-CN" altLang="en-US" sz="2800" b="1">
                        <a:solidFill>
                          <a:schemeClr val="tx1"/>
                        </a:solidFill>
                        <a:latin typeface="+mn-lt"/>
                      </a:endParaRPr>
                    </a:p>
                  </a:txBody>
                  <a:tcPr marL="0" marR="0" marT="0" marB="0" anchor="ctr" anchorCtr="1">
                    <a:lnL w="6350" cap="flat" cmpd="sng" algn="ctr">
                      <a:solidFill>
                        <a:srgbClr val="008000"/>
                      </a:solidFill>
                      <a:prstDash val="solid"/>
                      <a:round/>
                      <a:headEnd type="none" w="med" len="med"/>
                      <a:tailEnd type="none" w="med" len="med"/>
                    </a:lnL>
                    <a:lnR w="6350" cap="flat" cmpd="sng" algn="ctr">
                      <a:solidFill>
                        <a:srgbClr val="008000"/>
                      </a:solidFill>
                      <a:prstDash val="solid"/>
                      <a:round/>
                      <a:headEnd type="none" w="med" len="med"/>
                      <a:tailEnd type="none" w="med" len="med"/>
                    </a:lnR>
                    <a:lnT w="6350" cap="flat" cmpd="sng" algn="ctr">
                      <a:solidFill>
                        <a:srgbClr val="008000"/>
                      </a:solidFill>
                      <a:prstDash val="solid"/>
                      <a:round/>
                      <a:headEnd type="none" w="med" len="med"/>
                      <a:tailEnd type="none" w="med" len="med"/>
                    </a:lnT>
                    <a:lnB w="6350" cap="flat" cmpd="sng" algn="ctr">
                      <a:solidFill>
                        <a:srgbClr val="008000"/>
                      </a:solidFill>
                      <a:prstDash val="solid"/>
                      <a:round/>
                      <a:headEnd type="none" w="med" len="med"/>
                      <a:tailEnd type="none" w="med" len="med"/>
                    </a:lnB>
                    <a:noFill/>
                  </a:tcPr>
                </a:tc>
                <a:tc>
                  <a:txBody>
                    <a:bodyPr/>
                    <a:lstStyle/>
                    <a:p>
                      <a:endParaRPr lang="zh-CN" altLang="en-US" sz="2800" b="1">
                        <a:solidFill>
                          <a:schemeClr val="tx1"/>
                        </a:solidFill>
                        <a:latin typeface="+mn-lt"/>
                      </a:endParaRPr>
                    </a:p>
                  </a:txBody>
                  <a:tcPr marL="0" marR="0" marT="0" marB="0" anchor="ctr" anchorCtr="1">
                    <a:lnL w="6350" cap="flat" cmpd="sng" algn="ctr">
                      <a:solidFill>
                        <a:srgbClr val="008000"/>
                      </a:solidFill>
                      <a:prstDash val="solid"/>
                      <a:round/>
                      <a:headEnd type="none" w="med" len="med"/>
                      <a:tailEnd type="none" w="med" len="med"/>
                    </a:lnL>
                    <a:lnR w="6350" cap="flat" cmpd="sng" algn="ctr">
                      <a:solidFill>
                        <a:srgbClr val="008000"/>
                      </a:solidFill>
                      <a:prstDash val="solid"/>
                      <a:round/>
                      <a:headEnd type="none" w="med" len="med"/>
                      <a:tailEnd type="none" w="med" len="med"/>
                    </a:lnR>
                    <a:lnT w="6350" cap="flat" cmpd="sng" algn="ctr">
                      <a:solidFill>
                        <a:srgbClr val="008000"/>
                      </a:solidFill>
                      <a:prstDash val="solid"/>
                      <a:round/>
                      <a:headEnd type="none" w="med" len="med"/>
                      <a:tailEnd type="none" w="med" len="med"/>
                    </a:lnT>
                    <a:lnB w="6350" cap="flat" cmpd="sng" algn="ctr">
                      <a:solidFill>
                        <a:srgbClr val="008000"/>
                      </a:solidFill>
                      <a:prstDash val="solid"/>
                      <a:round/>
                      <a:headEnd type="none" w="med" len="med"/>
                      <a:tailEnd type="none" w="med" len="med"/>
                    </a:lnB>
                    <a:noFill/>
                  </a:tcPr>
                </a:tc>
                <a:tc>
                  <a:txBody>
                    <a:bodyPr/>
                    <a:lstStyle/>
                    <a:p>
                      <a:endParaRPr lang="zh-CN" altLang="en-US" sz="2800" b="1">
                        <a:solidFill>
                          <a:schemeClr val="tx1"/>
                        </a:solidFill>
                        <a:latin typeface="+mn-lt"/>
                      </a:endParaRPr>
                    </a:p>
                  </a:txBody>
                  <a:tcPr marL="0" marR="0" marT="0" marB="0" anchor="ctr" anchorCtr="1">
                    <a:lnL w="6350" cap="flat" cmpd="sng" algn="ctr">
                      <a:solidFill>
                        <a:srgbClr val="008000"/>
                      </a:solidFill>
                      <a:prstDash val="solid"/>
                      <a:round/>
                      <a:headEnd type="none" w="med" len="med"/>
                      <a:tailEnd type="none" w="med" len="med"/>
                    </a:lnL>
                    <a:lnR w="6350" cap="flat" cmpd="sng" algn="ctr">
                      <a:solidFill>
                        <a:srgbClr val="008000"/>
                      </a:solidFill>
                      <a:prstDash val="solid"/>
                      <a:round/>
                      <a:headEnd type="none" w="med" len="med"/>
                      <a:tailEnd type="none" w="med" len="med"/>
                    </a:lnR>
                    <a:lnT w="6350" cap="flat" cmpd="sng" algn="ctr">
                      <a:solidFill>
                        <a:srgbClr val="008000"/>
                      </a:solidFill>
                      <a:prstDash val="solid"/>
                      <a:round/>
                      <a:headEnd type="none" w="med" len="med"/>
                      <a:tailEnd type="none" w="med" len="med"/>
                    </a:lnT>
                    <a:lnB w="6350" cap="flat" cmpd="sng" algn="ctr">
                      <a:solidFill>
                        <a:srgbClr val="008000"/>
                      </a:solidFill>
                      <a:prstDash val="solid"/>
                      <a:round/>
                      <a:headEnd type="none" w="med" len="med"/>
                      <a:tailEnd type="none" w="med" len="med"/>
                    </a:lnB>
                    <a:noFill/>
                  </a:tcPr>
                </a:tc>
                <a:extLst>
                  <a:ext uri="{0D108BD9-81ED-4DB2-BD59-A6C34878D82A}">
                    <a16:rowId xmlns:a16="http://schemas.microsoft.com/office/drawing/2014/main" val="10002"/>
                  </a:ext>
                </a:extLst>
              </a:tr>
              <a:tr h="589364">
                <a:tc>
                  <a:txBody>
                    <a:bodyPr/>
                    <a:lstStyle/>
                    <a:p>
                      <a:r>
                        <a:rPr lang="zh-CN" altLang="en-US" sz="1800" b="1" dirty="0" smtClean="0">
                          <a:solidFill>
                            <a:schemeClr val="tx1"/>
                          </a:solidFill>
                          <a:latin typeface="楷体" pitchFamily="49" charset="-122"/>
                          <a:ea typeface="楷体" pitchFamily="49" charset="-122"/>
                        </a:rPr>
                        <a:t>输出</a:t>
                      </a:r>
                      <a:endParaRPr lang="zh-CN" altLang="en-US" sz="1800" b="1" dirty="0">
                        <a:solidFill>
                          <a:schemeClr val="tx1"/>
                        </a:solidFill>
                        <a:latin typeface="楷体" pitchFamily="49" charset="-122"/>
                        <a:ea typeface="楷体" pitchFamily="49" charset="-122"/>
                      </a:endParaRPr>
                    </a:p>
                  </a:txBody>
                  <a:tcPr marL="0" marR="0" marT="0" marB="0" anchor="ctr" anchorCtr="1">
                    <a:lnL w="6350" cap="flat" cmpd="sng" algn="ctr">
                      <a:solidFill>
                        <a:srgbClr val="008000"/>
                      </a:solidFill>
                      <a:prstDash val="solid"/>
                      <a:round/>
                      <a:headEnd type="none" w="med" len="med"/>
                      <a:tailEnd type="none" w="med" len="med"/>
                    </a:lnL>
                    <a:lnR w="6350" cap="flat" cmpd="sng" algn="ctr">
                      <a:solidFill>
                        <a:srgbClr val="008000"/>
                      </a:solidFill>
                      <a:prstDash val="solid"/>
                      <a:round/>
                      <a:headEnd type="none" w="med" len="med"/>
                      <a:tailEnd type="none" w="med" len="med"/>
                    </a:lnR>
                    <a:lnT w="6350" cap="flat" cmpd="sng" algn="ctr">
                      <a:solidFill>
                        <a:srgbClr val="008000"/>
                      </a:solidFill>
                      <a:prstDash val="solid"/>
                      <a:round/>
                      <a:headEnd type="none" w="med" len="med"/>
                      <a:tailEnd type="none" w="med" len="med"/>
                    </a:lnT>
                    <a:lnB w="6350" cap="flat" cmpd="sng" algn="ctr">
                      <a:solidFill>
                        <a:srgbClr val="008000"/>
                      </a:solidFill>
                      <a:prstDash val="solid"/>
                      <a:round/>
                      <a:headEnd type="none" w="med" len="med"/>
                      <a:tailEnd type="none" w="med" len="med"/>
                    </a:lnB>
                    <a:noFill/>
                  </a:tcPr>
                </a:tc>
                <a:tc>
                  <a:txBody>
                    <a:bodyPr/>
                    <a:lstStyle/>
                    <a:p>
                      <a:endParaRPr lang="zh-CN" altLang="en-US" sz="2800" b="1">
                        <a:solidFill>
                          <a:schemeClr val="tx1"/>
                        </a:solidFill>
                        <a:latin typeface="+mn-lt"/>
                      </a:endParaRPr>
                    </a:p>
                  </a:txBody>
                  <a:tcPr marL="0" marR="0" marT="0" marB="0" anchor="ctr" anchorCtr="1">
                    <a:lnL w="6350" cap="flat" cmpd="sng" algn="ctr">
                      <a:solidFill>
                        <a:srgbClr val="008000"/>
                      </a:solidFill>
                      <a:prstDash val="solid"/>
                      <a:round/>
                      <a:headEnd type="none" w="med" len="med"/>
                      <a:tailEnd type="none" w="med" len="med"/>
                    </a:lnL>
                    <a:lnR w="6350" cap="flat" cmpd="sng" algn="ctr">
                      <a:solidFill>
                        <a:srgbClr val="008000"/>
                      </a:solidFill>
                      <a:prstDash val="solid"/>
                      <a:round/>
                      <a:headEnd type="none" w="med" len="med"/>
                      <a:tailEnd type="none" w="med" len="med"/>
                    </a:lnR>
                    <a:lnT w="6350" cap="flat" cmpd="sng" algn="ctr">
                      <a:solidFill>
                        <a:srgbClr val="008000"/>
                      </a:solidFill>
                      <a:prstDash val="solid"/>
                      <a:round/>
                      <a:headEnd type="none" w="med" len="med"/>
                      <a:tailEnd type="none" w="med" len="med"/>
                    </a:lnT>
                    <a:lnB w="6350" cap="flat" cmpd="sng" algn="ctr">
                      <a:solidFill>
                        <a:srgbClr val="008000"/>
                      </a:solidFill>
                      <a:prstDash val="solid"/>
                      <a:round/>
                      <a:headEnd type="none" w="med" len="med"/>
                      <a:tailEnd type="none" w="med" len="med"/>
                    </a:lnB>
                    <a:noFill/>
                  </a:tcPr>
                </a:tc>
                <a:tc>
                  <a:txBody>
                    <a:bodyPr/>
                    <a:lstStyle/>
                    <a:p>
                      <a:endParaRPr lang="zh-CN" altLang="en-US" sz="2800" b="1">
                        <a:solidFill>
                          <a:schemeClr val="tx1"/>
                        </a:solidFill>
                        <a:latin typeface="+mn-lt"/>
                      </a:endParaRPr>
                    </a:p>
                  </a:txBody>
                  <a:tcPr marL="0" marR="0" marT="0" marB="0" anchor="ctr" anchorCtr="1">
                    <a:lnL w="6350" cap="flat" cmpd="sng" algn="ctr">
                      <a:solidFill>
                        <a:srgbClr val="008000"/>
                      </a:solidFill>
                      <a:prstDash val="solid"/>
                      <a:round/>
                      <a:headEnd type="none" w="med" len="med"/>
                      <a:tailEnd type="none" w="med" len="med"/>
                    </a:lnL>
                    <a:lnR w="6350" cap="flat" cmpd="sng" algn="ctr">
                      <a:solidFill>
                        <a:srgbClr val="008000"/>
                      </a:solidFill>
                      <a:prstDash val="solid"/>
                      <a:round/>
                      <a:headEnd type="none" w="med" len="med"/>
                      <a:tailEnd type="none" w="med" len="med"/>
                    </a:lnR>
                    <a:lnT w="6350" cap="flat" cmpd="sng" algn="ctr">
                      <a:solidFill>
                        <a:srgbClr val="008000"/>
                      </a:solidFill>
                      <a:prstDash val="solid"/>
                      <a:round/>
                      <a:headEnd type="none" w="med" len="med"/>
                      <a:tailEnd type="none" w="med" len="med"/>
                    </a:lnT>
                    <a:lnB w="6350" cap="flat" cmpd="sng" algn="ctr">
                      <a:solidFill>
                        <a:srgbClr val="008000"/>
                      </a:solidFill>
                      <a:prstDash val="solid"/>
                      <a:round/>
                      <a:headEnd type="none" w="med" len="med"/>
                      <a:tailEnd type="none" w="med" len="med"/>
                    </a:lnB>
                    <a:noFill/>
                  </a:tcPr>
                </a:tc>
                <a:tc>
                  <a:txBody>
                    <a:bodyPr/>
                    <a:lstStyle/>
                    <a:p>
                      <a:r>
                        <a:rPr lang="en-US" altLang="zh-CN" sz="2800" b="1" dirty="0" smtClean="0">
                          <a:solidFill>
                            <a:schemeClr val="tx1"/>
                          </a:solidFill>
                          <a:latin typeface="+mn-lt"/>
                        </a:rPr>
                        <a:t>a</a:t>
                      </a:r>
                      <a:endParaRPr lang="zh-CN" altLang="en-US" sz="2800" b="1" dirty="0">
                        <a:solidFill>
                          <a:schemeClr val="tx1"/>
                        </a:solidFill>
                        <a:latin typeface="+mn-lt"/>
                      </a:endParaRPr>
                    </a:p>
                  </a:txBody>
                  <a:tcPr marL="0" marR="0" marT="0" marB="0" anchor="ctr" anchorCtr="1">
                    <a:lnL w="6350" cap="flat" cmpd="sng" algn="ctr">
                      <a:solidFill>
                        <a:srgbClr val="008000"/>
                      </a:solidFill>
                      <a:prstDash val="solid"/>
                      <a:round/>
                      <a:headEnd type="none" w="med" len="med"/>
                      <a:tailEnd type="none" w="med" len="med"/>
                    </a:lnL>
                    <a:lnR w="6350" cap="flat" cmpd="sng" algn="ctr">
                      <a:solidFill>
                        <a:srgbClr val="008000"/>
                      </a:solidFill>
                      <a:prstDash val="solid"/>
                      <a:round/>
                      <a:headEnd type="none" w="med" len="med"/>
                      <a:tailEnd type="none" w="med" len="med"/>
                    </a:lnR>
                    <a:lnT w="6350" cap="flat" cmpd="sng" algn="ctr">
                      <a:solidFill>
                        <a:srgbClr val="008000"/>
                      </a:solidFill>
                      <a:prstDash val="solid"/>
                      <a:round/>
                      <a:headEnd type="none" w="med" len="med"/>
                      <a:tailEnd type="none" w="med" len="med"/>
                    </a:lnT>
                    <a:lnB w="6350" cap="flat" cmpd="sng" algn="ctr">
                      <a:solidFill>
                        <a:srgbClr val="008000"/>
                      </a:solidFill>
                      <a:prstDash val="solid"/>
                      <a:round/>
                      <a:headEnd type="none" w="med" len="med"/>
                      <a:tailEnd type="none" w="med" len="med"/>
                    </a:lnB>
                    <a:noFill/>
                  </a:tcPr>
                </a:tc>
                <a:tc>
                  <a:txBody>
                    <a:bodyPr/>
                    <a:lstStyle/>
                    <a:p>
                      <a:endParaRPr lang="zh-CN" altLang="en-US" sz="2800" b="1" dirty="0">
                        <a:solidFill>
                          <a:schemeClr val="tx1"/>
                        </a:solidFill>
                        <a:latin typeface="+mn-lt"/>
                      </a:endParaRPr>
                    </a:p>
                  </a:txBody>
                  <a:tcPr marL="0" marR="0" marT="0" marB="0" anchor="ctr" anchorCtr="1">
                    <a:lnL w="6350" cap="flat" cmpd="sng" algn="ctr">
                      <a:solidFill>
                        <a:srgbClr val="008000"/>
                      </a:solidFill>
                      <a:prstDash val="solid"/>
                      <a:round/>
                      <a:headEnd type="none" w="med" len="med"/>
                      <a:tailEnd type="none" w="med" len="med"/>
                    </a:lnL>
                    <a:lnR w="6350" cap="flat" cmpd="sng" algn="ctr">
                      <a:solidFill>
                        <a:srgbClr val="008000"/>
                      </a:solidFill>
                      <a:prstDash val="solid"/>
                      <a:round/>
                      <a:headEnd type="none" w="med" len="med"/>
                      <a:tailEnd type="none" w="med" len="med"/>
                    </a:lnR>
                    <a:lnT w="6350" cap="flat" cmpd="sng" algn="ctr">
                      <a:solidFill>
                        <a:srgbClr val="008000"/>
                      </a:solidFill>
                      <a:prstDash val="solid"/>
                      <a:round/>
                      <a:headEnd type="none" w="med" len="med"/>
                      <a:tailEnd type="none" w="med" len="med"/>
                    </a:lnT>
                    <a:lnB w="6350" cap="flat" cmpd="sng" algn="ctr">
                      <a:solidFill>
                        <a:srgbClr val="008000"/>
                      </a:solidFill>
                      <a:prstDash val="solid"/>
                      <a:round/>
                      <a:headEnd type="none" w="med" len="med"/>
                      <a:tailEnd type="none" w="med" len="med"/>
                    </a:lnB>
                    <a:noFill/>
                  </a:tcPr>
                </a:tc>
                <a:tc>
                  <a:txBody>
                    <a:bodyPr/>
                    <a:lstStyle/>
                    <a:p>
                      <a:endParaRPr lang="zh-CN" altLang="en-US" sz="2800" b="1" dirty="0">
                        <a:solidFill>
                          <a:schemeClr val="tx1"/>
                        </a:solidFill>
                        <a:latin typeface="+mn-lt"/>
                      </a:endParaRPr>
                    </a:p>
                  </a:txBody>
                  <a:tcPr marL="0" marR="0" marT="0" marB="0" anchor="ctr" anchorCtr="1">
                    <a:lnL w="6350" cap="flat" cmpd="sng" algn="ctr">
                      <a:solidFill>
                        <a:srgbClr val="008000"/>
                      </a:solidFill>
                      <a:prstDash val="solid"/>
                      <a:round/>
                      <a:headEnd type="none" w="med" len="med"/>
                      <a:tailEnd type="none" w="med" len="med"/>
                    </a:lnL>
                    <a:lnR w="6350" cap="flat" cmpd="sng" algn="ctr">
                      <a:solidFill>
                        <a:srgbClr val="008000"/>
                      </a:solidFill>
                      <a:prstDash val="solid"/>
                      <a:round/>
                      <a:headEnd type="none" w="med" len="med"/>
                      <a:tailEnd type="none" w="med" len="med"/>
                    </a:lnR>
                    <a:lnT w="6350" cap="flat" cmpd="sng" algn="ctr">
                      <a:solidFill>
                        <a:srgbClr val="008000"/>
                      </a:solidFill>
                      <a:prstDash val="solid"/>
                      <a:round/>
                      <a:headEnd type="none" w="med" len="med"/>
                      <a:tailEnd type="none" w="med" len="med"/>
                    </a:lnT>
                    <a:lnB w="6350" cap="flat" cmpd="sng" algn="ctr">
                      <a:solidFill>
                        <a:srgbClr val="008000"/>
                      </a:solidFill>
                      <a:prstDash val="solid"/>
                      <a:round/>
                      <a:headEnd type="none" w="med" len="med"/>
                      <a:tailEnd type="none" w="med" len="med"/>
                    </a:lnB>
                    <a:noFill/>
                  </a:tcPr>
                </a:tc>
                <a:tc>
                  <a:txBody>
                    <a:bodyPr/>
                    <a:lstStyle/>
                    <a:p>
                      <a:endParaRPr lang="zh-CN" altLang="en-US" sz="2800" b="1" dirty="0">
                        <a:solidFill>
                          <a:schemeClr val="tx1"/>
                        </a:solidFill>
                        <a:latin typeface="+mn-lt"/>
                      </a:endParaRPr>
                    </a:p>
                  </a:txBody>
                  <a:tcPr marL="0" marR="0" marT="0" marB="0" anchor="ctr" anchorCtr="1">
                    <a:lnL w="6350" cap="flat" cmpd="sng" algn="ctr">
                      <a:solidFill>
                        <a:srgbClr val="008000"/>
                      </a:solidFill>
                      <a:prstDash val="solid"/>
                      <a:round/>
                      <a:headEnd type="none" w="med" len="med"/>
                      <a:tailEnd type="none" w="med" len="med"/>
                    </a:lnL>
                    <a:lnR w="6350" cap="flat" cmpd="sng" algn="ctr">
                      <a:solidFill>
                        <a:srgbClr val="008000"/>
                      </a:solidFill>
                      <a:prstDash val="solid"/>
                      <a:round/>
                      <a:headEnd type="none" w="med" len="med"/>
                      <a:tailEnd type="none" w="med" len="med"/>
                    </a:lnR>
                    <a:lnT w="6350" cap="flat" cmpd="sng" algn="ctr">
                      <a:solidFill>
                        <a:srgbClr val="008000"/>
                      </a:solidFill>
                      <a:prstDash val="solid"/>
                      <a:round/>
                      <a:headEnd type="none" w="med" len="med"/>
                      <a:tailEnd type="none" w="med" len="med"/>
                    </a:lnT>
                    <a:lnB w="6350" cap="flat" cmpd="sng" algn="ctr">
                      <a:solidFill>
                        <a:srgbClr val="008000"/>
                      </a:solidFill>
                      <a:prstDash val="solid"/>
                      <a:round/>
                      <a:headEnd type="none" w="med" len="med"/>
                      <a:tailEnd type="none" w="med" len="med"/>
                    </a:lnB>
                    <a:noFill/>
                  </a:tcPr>
                </a:tc>
                <a:tc>
                  <a:txBody>
                    <a:bodyPr/>
                    <a:lstStyle/>
                    <a:p>
                      <a:endParaRPr lang="zh-CN" altLang="en-US" sz="2800" b="1" dirty="0">
                        <a:solidFill>
                          <a:schemeClr val="tx1"/>
                        </a:solidFill>
                        <a:latin typeface="+mn-lt"/>
                      </a:endParaRPr>
                    </a:p>
                  </a:txBody>
                  <a:tcPr marL="0" marR="0" marT="0" marB="0" anchor="ctr" anchorCtr="1">
                    <a:lnL w="6350" cap="flat" cmpd="sng" algn="ctr">
                      <a:solidFill>
                        <a:srgbClr val="008000"/>
                      </a:solidFill>
                      <a:prstDash val="solid"/>
                      <a:round/>
                      <a:headEnd type="none" w="med" len="med"/>
                      <a:tailEnd type="none" w="med" len="med"/>
                    </a:lnL>
                    <a:lnR w="6350" cap="flat" cmpd="sng" algn="ctr">
                      <a:solidFill>
                        <a:srgbClr val="008000"/>
                      </a:solidFill>
                      <a:prstDash val="solid"/>
                      <a:round/>
                      <a:headEnd type="none" w="med" len="med"/>
                      <a:tailEnd type="none" w="med" len="med"/>
                    </a:lnR>
                    <a:lnT w="6350" cap="flat" cmpd="sng" algn="ctr">
                      <a:solidFill>
                        <a:srgbClr val="008000"/>
                      </a:solidFill>
                      <a:prstDash val="solid"/>
                      <a:round/>
                      <a:headEnd type="none" w="med" len="med"/>
                      <a:tailEnd type="none" w="med" len="med"/>
                    </a:lnT>
                    <a:lnB w="6350" cap="flat" cmpd="sng" algn="ctr">
                      <a:solidFill>
                        <a:srgbClr val="008000"/>
                      </a:solidFill>
                      <a:prstDash val="solid"/>
                      <a:round/>
                      <a:headEnd type="none" w="med" len="med"/>
                      <a:tailEnd type="none" w="med" len="med"/>
                    </a:lnB>
                    <a:noFill/>
                  </a:tcPr>
                </a:tc>
                <a:tc>
                  <a:txBody>
                    <a:bodyPr/>
                    <a:lstStyle/>
                    <a:p>
                      <a:endParaRPr lang="zh-CN" altLang="en-US" sz="2800" b="1" dirty="0">
                        <a:solidFill>
                          <a:schemeClr val="tx1"/>
                        </a:solidFill>
                        <a:latin typeface="+mn-lt"/>
                      </a:endParaRPr>
                    </a:p>
                  </a:txBody>
                  <a:tcPr marL="0" marR="0" marT="0" marB="0" anchor="ctr" anchorCtr="1">
                    <a:lnL w="6350" cap="flat" cmpd="sng" algn="ctr">
                      <a:solidFill>
                        <a:srgbClr val="008000"/>
                      </a:solidFill>
                      <a:prstDash val="solid"/>
                      <a:round/>
                      <a:headEnd type="none" w="med" len="med"/>
                      <a:tailEnd type="none" w="med" len="med"/>
                    </a:lnL>
                    <a:lnR w="6350" cap="flat" cmpd="sng" algn="ctr">
                      <a:solidFill>
                        <a:srgbClr val="008000"/>
                      </a:solidFill>
                      <a:prstDash val="solid"/>
                      <a:round/>
                      <a:headEnd type="none" w="med" len="med"/>
                      <a:tailEnd type="none" w="med" len="med"/>
                    </a:lnR>
                    <a:lnT w="6350" cap="flat" cmpd="sng" algn="ctr">
                      <a:solidFill>
                        <a:srgbClr val="008000"/>
                      </a:solidFill>
                      <a:prstDash val="solid"/>
                      <a:round/>
                      <a:headEnd type="none" w="med" len="med"/>
                      <a:tailEnd type="none" w="med" len="med"/>
                    </a:lnT>
                    <a:lnB w="6350" cap="flat" cmpd="sng" algn="ctr">
                      <a:solidFill>
                        <a:srgbClr val="008000"/>
                      </a:solidFill>
                      <a:prstDash val="solid"/>
                      <a:round/>
                      <a:headEnd type="none" w="med" len="med"/>
                      <a:tailEnd type="none" w="med" len="med"/>
                    </a:lnB>
                    <a:noFill/>
                  </a:tcPr>
                </a:tc>
                <a:tc>
                  <a:txBody>
                    <a:bodyPr/>
                    <a:lstStyle/>
                    <a:p>
                      <a:endParaRPr lang="zh-CN" altLang="en-US" sz="2800" b="1" dirty="0">
                        <a:solidFill>
                          <a:schemeClr val="tx1"/>
                        </a:solidFill>
                        <a:latin typeface="+mn-lt"/>
                      </a:endParaRPr>
                    </a:p>
                  </a:txBody>
                  <a:tcPr marL="0" marR="0" marT="0" marB="0" anchor="ctr" anchorCtr="1">
                    <a:lnL w="6350" cap="flat" cmpd="sng" algn="ctr">
                      <a:solidFill>
                        <a:srgbClr val="008000"/>
                      </a:solidFill>
                      <a:prstDash val="solid"/>
                      <a:round/>
                      <a:headEnd type="none" w="med" len="med"/>
                      <a:tailEnd type="none" w="med" len="med"/>
                    </a:lnL>
                    <a:lnR w="6350" cap="flat" cmpd="sng" algn="ctr">
                      <a:solidFill>
                        <a:srgbClr val="008000"/>
                      </a:solidFill>
                      <a:prstDash val="solid"/>
                      <a:round/>
                      <a:headEnd type="none" w="med" len="med"/>
                      <a:tailEnd type="none" w="med" len="med"/>
                    </a:lnR>
                    <a:lnT w="6350" cap="flat" cmpd="sng" algn="ctr">
                      <a:solidFill>
                        <a:srgbClr val="008000"/>
                      </a:solidFill>
                      <a:prstDash val="solid"/>
                      <a:round/>
                      <a:headEnd type="none" w="med" len="med"/>
                      <a:tailEnd type="none" w="med" len="med"/>
                    </a:lnT>
                    <a:lnB w="6350" cap="flat" cmpd="sng" algn="ctr">
                      <a:solidFill>
                        <a:srgbClr val="008000"/>
                      </a:solidFill>
                      <a:prstDash val="solid"/>
                      <a:round/>
                      <a:headEnd type="none" w="med" len="med"/>
                      <a:tailEnd type="none" w="med" len="med"/>
                    </a:lnB>
                    <a:noFill/>
                  </a:tcPr>
                </a:tc>
                <a:tc>
                  <a:txBody>
                    <a:bodyPr/>
                    <a:lstStyle/>
                    <a:p>
                      <a:endParaRPr lang="zh-CN" altLang="en-US" sz="2800" b="1" dirty="0">
                        <a:solidFill>
                          <a:schemeClr val="tx1"/>
                        </a:solidFill>
                        <a:latin typeface="+mn-lt"/>
                      </a:endParaRPr>
                    </a:p>
                  </a:txBody>
                  <a:tcPr marL="0" marR="0" marT="0" marB="0" anchor="ctr" anchorCtr="1">
                    <a:lnL w="6350" cap="flat" cmpd="sng" algn="ctr">
                      <a:solidFill>
                        <a:srgbClr val="008000"/>
                      </a:solidFill>
                      <a:prstDash val="solid"/>
                      <a:round/>
                      <a:headEnd type="none" w="med" len="med"/>
                      <a:tailEnd type="none" w="med" len="med"/>
                    </a:lnL>
                    <a:lnR w="6350" cap="flat" cmpd="sng" algn="ctr">
                      <a:solidFill>
                        <a:srgbClr val="008000"/>
                      </a:solidFill>
                      <a:prstDash val="solid"/>
                      <a:round/>
                      <a:headEnd type="none" w="med" len="med"/>
                      <a:tailEnd type="none" w="med" len="med"/>
                    </a:lnR>
                    <a:lnT w="6350" cap="flat" cmpd="sng" algn="ctr">
                      <a:solidFill>
                        <a:srgbClr val="008000"/>
                      </a:solidFill>
                      <a:prstDash val="solid"/>
                      <a:round/>
                      <a:headEnd type="none" w="med" len="med"/>
                      <a:tailEnd type="none" w="med" len="med"/>
                    </a:lnT>
                    <a:lnB w="6350" cap="flat" cmpd="sng" algn="ctr">
                      <a:solidFill>
                        <a:srgbClr val="008000"/>
                      </a:solidFill>
                      <a:prstDash val="solid"/>
                      <a:round/>
                      <a:headEnd type="none" w="med" len="med"/>
                      <a:tailEnd type="none" w="med" len="med"/>
                    </a:lnB>
                    <a:noFill/>
                  </a:tcPr>
                </a:tc>
                <a:tc>
                  <a:txBody>
                    <a:bodyPr/>
                    <a:lstStyle/>
                    <a:p>
                      <a:endParaRPr lang="zh-CN" altLang="en-US" sz="2800" b="1" dirty="0">
                        <a:solidFill>
                          <a:schemeClr val="tx1"/>
                        </a:solidFill>
                        <a:latin typeface="+mn-lt"/>
                      </a:endParaRPr>
                    </a:p>
                  </a:txBody>
                  <a:tcPr marL="0" marR="0" marT="0" marB="0" anchor="ctr" anchorCtr="1">
                    <a:lnL w="6350" cap="flat" cmpd="sng" algn="ctr">
                      <a:solidFill>
                        <a:srgbClr val="008000"/>
                      </a:solidFill>
                      <a:prstDash val="solid"/>
                      <a:round/>
                      <a:headEnd type="none" w="med" len="med"/>
                      <a:tailEnd type="none" w="med" len="med"/>
                    </a:lnL>
                    <a:lnR w="6350" cap="flat" cmpd="sng" algn="ctr">
                      <a:solidFill>
                        <a:srgbClr val="008000"/>
                      </a:solidFill>
                      <a:prstDash val="solid"/>
                      <a:round/>
                      <a:headEnd type="none" w="med" len="med"/>
                      <a:tailEnd type="none" w="med" len="med"/>
                    </a:lnR>
                    <a:lnT w="6350" cap="flat" cmpd="sng" algn="ctr">
                      <a:solidFill>
                        <a:srgbClr val="008000"/>
                      </a:solidFill>
                      <a:prstDash val="solid"/>
                      <a:round/>
                      <a:headEnd type="none" w="med" len="med"/>
                      <a:tailEnd type="none" w="med" len="med"/>
                    </a:lnT>
                    <a:lnB w="6350" cap="flat" cmpd="sng" algn="ctr">
                      <a:solidFill>
                        <a:srgbClr val="008000"/>
                      </a:solidFill>
                      <a:prstDash val="solid"/>
                      <a:round/>
                      <a:headEnd type="none" w="med" len="med"/>
                      <a:tailEnd type="none" w="med" len="med"/>
                    </a:lnB>
                    <a:noFill/>
                  </a:tcPr>
                </a:tc>
                <a:tc>
                  <a:txBody>
                    <a:bodyPr/>
                    <a:lstStyle/>
                    <a:p>
                      <a:endParaRPr lang="zh-CN" altLang="en-US" sz="2800" b="1" dirty="0">
                        <a:solidFill>
                          <a:schemeClr val="tx1"/>
                        </a:solidFill>
                        <a:latin typeface="+mn-lt"/>
                      </a:endParaRPr>
                    </a:p>
                  </a:txBody>
                  <a:tcPr marL="0" marR="0" marT="0" marB="0" anchor="ctr" anchorCtr="1">
                    <a:lnL w="6350" cap="flat" cmpd="sng" algn="ctr">
                      <a:solidFill>
                        <a:srgbClr val="008000"/>
                      </a:solidFill>
                      <a:prstDash val="solid"/>
                      <a:round/>
                      <a:headEnd type="none" w="med" len="med"/>
                      <a:tailEnd type="none" w="med" len="med"/>
                    </a:lnL>
                    <a:lnR w="6350" cap="flat" cmpd="sng" algn="ctr">
                      <a:solidFill>
                        <a:srgbClr val="008000"/>
                      </a:solidFill>
                      <a:prstDash val="solid"/>
                      <a:round/>
                      <a:headEnd type="none" w="med" len="med"/>
                      <a:tailEnd type="none" w="med" len="med"/>
                    </a:lnR>
                    <a:lnT w="6350" cap="flat" cmpd="sng" algn="ctr">
                      <a:solidFill>
                        <a:srgbClr val="008000"/>
                      </a:solidFill>
                      <a:prstDash val="solid"/>
                      <a:round/>
                      <a:headEnd type="none" w="med" len="med"/>
                      <a:tailEnd type="none" w="med" len="med"/>
                    </a:lnT>
                    <a:lnB w="6350" cap="flat" cmpd="sng" algn="ctr">
                      <a:solidFill>
                        <a:srgbClr val="008000"/>
                      </a:solidFill>
                      <a:prstDash val="solid"/>
                      <a:round/>
                      <a:headEnd type="none" w="med" len="med"/>
                      <a:tailEnd type="none" w="med" len="med"/>
                    </a:lnB>
                    <a:noFill/>
                  </a:tcPr>
                </a:tc>
                <a:tc>
                  <a:txBody>
                    <a:bodyPr/>
                    <a:lstStyle/>
                    <a:p>
                      <a:endParaRPr lang="zh-CN" altLang="en-US" sz="2800" b="1" dirty="0">
                        <a:solidFill>
                          <a:schemeClr val="tx1"/>
                        </a:solidFill>
                        <a:latin typeface="+mn-lt"/>
                      </a:endParaRPr>
                    </a:p>
                  </a:txBody>
                  <a:tcPr marL="0" marR="0" marT="0" marB="0" anchor="ctr" anchorCtr="1">
                    <a:lnL w="6350" cap="flat" cmpd="sng" algn="ctr">
                      <a:solidFill>
                        <a:srgbClr val="008000"/>
                      </a:solidFill>
                      <a:prstDash val="solid"/>
                      <a:round/>
                      <a:headEnd type="none" w="med" len="med"/>
                      <a:tailEnd type="none" w="med" len="med"/>
                    </a:lnL>
                    <a:lnR w="6350" cap="flat" cmpd="sng" algn="ctr">
                      <a:solidFill>
                        <a:srgbClr val="008000"/>
                      </a:solidFill>
                      <a:prstDash val="solid"/>
                      <a:round/>
                      <a:headEnd type="none" w="med" len="med"/>
                      <a:tailEnd type="none" w="med" len="med"/>
                    </a:lnR>
                    <a:lnT w="6350" cap="flat" cmpd="sng" algn="ctr">
                      <a:solidFill>
                        <a:srgbClr val="008000"/>
                      </a:solidFill>
                      <a:prstDash val="solid"/>
                      <a:round/>
                      <a:headEnd type="none" w="med" len="med"/>
                      <a:tailEnd type="none" w="med" len="med"/>
                    </a:lnT>
                    <a:lnB w="6350" cap="flat" cmpd="sng" algn="ctr">
                      <a:solidFill>
                        <a:srgbClr val="008000"/>
                      </a:solidFill>
                      <a:prstDash val="solid"/>
                      <a:round/>
                      <a:headEnd type="none" w="med" len="med"/>
                      <a:tailEnd type="none" w="med" len="med"/>
                    </a:lnB>
                    <a:noFill/>
                  </a:tcPr>
                </a:tc>
                <a:tc>
                  <a:txBody>
                    <a:bodyPr/>
                    <a:lstStyle/>
                    <a:p>
                      <a:endParaRPr lang="zh-CN" altLang="en-US" sz="2800" b="1" dirty="0">
                        <a:solidFill>
                          <a:schemeClr val="tx1"/>
                        </a:solidFill>
                        <a:latin typeface="+mn-lt"/>
                      </a:endParaRPr>
                    </a:p>
                  </a:txBody>
                  <a:tcPr marL="0" marR="0" marT="0" marB="0" anchor="ctr" anchorCtr="1">
                    <a:lnL w="6350" cap="flat" cmpd="sng" algn="ctr">
                      <a:solidFill>
                        <a:srgbClr val="008000"/>
                      </a:solidFill>
                      <a:prstDash val="solid"/>
                      <a:round/>
                      <a:headEnd type="none" w="med" len="med"/>
                      <a:tailEnd type="none" w="med" len="med"/>
                    </a:lnL>
                    <a:lnR w="6350" cap="flat" cmpd="sng" algn="ctr">
                      <a:solidFill>
                        <a:srgbClr val="008000"/>
                      </a:solidFill>
                      <a:prstDash val="solid"/>
                      <a:round/>
                      <a:headEnd type="none" w="med" len="med"/>
                      <a:tailEnd type="none" w="med" len="med"/>
                    </a:lnR>
                    <a:lnT w="6350" cap="flat" cmpd="sng" algn="ctr">
                      <a:solidFill>
                        <a:srgbClr val="008000"/>
                      </a:solidFill>
                      <a:prstDash val="solid"/>
                      <a:round/>
                      <a:headEnd type="none" w="med" len="med"/>
                      <a:tailEnd type="none" w="med" len="med"/>
                    </a:lnT>
                    <a:lnB w="6350" cap="flat" cmpd="sng" algn="ctr">
                      <a:solidFill>
                        <a:srgbClr val="008000"/>
                      </a:solidFill>
                      <a:prstDash val="solid"/>
                      <a:round/>
                      <a:headEnd type="none" w="med" len="med"/>
                      <a:tailEnd type="none" w="med" len="med"/>
                    </a:lnB>
                    <a:noFill/>
                  </a:tcPr>
                </a:tc>
                <a:tc>
                  <a:txBody>
                    <a:bodyPr/>
                    <a:lstStyle/>
                    <a:p>
                      <a:endParaRPr lang="zh-CN" altLang="en-US" sz="2800" b="1" dirty="0">
                        <a:solidFill>
                          <a:schemeClr val="tx1"/>
                        </a:solidFill>
                        <a:latin typeface="+mn-lt"/>
                      </a:endParaRPr>
                    </a:p>
                  </a:txBody>
                  <a:tcPr marL="0" marR="0" marT="0" marB="0" anchor="ctr" anchorCtr="1">
                    <a:lnL w="6350" cap="flat" cmpd="sng" algn="ctr">
                      <a:solidFill>
                        <a:srgbClr val="008000"/>
                      </a:solidFill>
                      <a:prstDash val="solid"/>
                      <a:round/>
                      <a:headEnd type="none" w="med" len="med"/>
                      <a:tailEnd type="none" w="med" len="med"/>
                    </a:lnL>
                    <a:lnR w="6350" cap="flat" cmpd="sng" algn="ctr">
                      <a:solidFill>
                        <a:srgbClr val="008000"/>
                      </a:solidFill>
                      <a:prstDash val="solid"/>
                      <a:round/>
                      <a:headEnd type="none" w="med" len="med"/>
                      <a:tailEnd type="none" w="med" len="med"/>
                    </a:lnR>
                    <a:lnT w="6350" cap="flat" cmpd="sng" algn="ctr">
                      <a:solidFill>
                        <a:srgbClr val="008000"/>
                      </a:solidFill>
                      <a:prstDash val="solid"/>
                      <a:round/>
                      <a:headEnd type="none" w="med" len="med"/>
                      <a:tailEnd type="none" w="med" len="med"/>
                    </a:lnT>
                    <a:lnB w="6350" cap="flat" cmpd="sng" algn="ctr">
                      <a:solidFill>
                        <a:srgbClr val="008000"/>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sp>
        <p:nvSpPr>
          <p:cNvPr id="8" name="TextBox 7"/>
          <p:cNvSpPr txBox="1"/>
          <p:nvPr/>
        </p:nvSpPr>
        <p:spPr>
          <a:xfrm>
            <a:off x="3071813" y="4714875"/>
            <a:ext cx="285750" cy="430213"/>
          </a:xfrm>
          <a:prstGeom prst="rect">
            <a:avLst/>
          </a:prstGeom>
          <a:noFill/>
        </p:spPr>
        <p:txBody>
          <a:bodyPr lIns="0" tIns="0" rIns="0" bIns="0" anchor="ctr" anchorCtr="1">
            <a:spAutoFit/>
          </a:bodyPr>
          <a:lstStyle/>
          <a:p>
            <a:pPr>
              <a:defRPr/>
            </a:pPr>
            <a:r>
              <a:rPr lang="en-US" altLang="zh-CN" sz="2800" b="1" dirty="0">
                <a:latin typeface="+mn-lt"/>
              </a:rPr>
              <a:t>*</a:t>
            </a:r>
            <a:endParaRPr lang="zh-CN" altLang="en-US" sz="1600" b="1" dirty="0">
              <a:latin typeface="+mn-lt"/>
            </a:endParaRPr>
          </a:p>
        </p:txBody>
      </p:sp>
      <p:sp>
        <p:nvSpPr>
          <p:cNvPr id="9" name="TextBox 8"/>
          <p:cNvSpPr txBox="1"/>
          <p:nvPr/>
        </p:nvSpPr>
        <p:spPr>
          <a:xfrm>
            <a:off x="3500438" y="3500438"/>
            <a:ext cx="285750" cy="430212"/>
          </a:xfrm>
          <a:prstGeom prst="rect">
            <a:avLst/>
          </a:prstGeom>
          <a:noFill/>
        </p:spPr>
        <p:txBody>
          <a:bodyPr lIns="0" tIns="0" rIns="0" bIns="0" anchor="ctr" anchorCtr="1">
            <a:spAutoFit/>
          </a:bodyPr>
          <a:lstStyle/>
          <a:p>
            <a:pPr>
              <a:defRPr/>
            </a:pPr>
            <a:r>
              <a:rPr lang="en-US" altLang="zh-CN" sz="2800" b="1" dirty="0">
                <a:latin typeface="+mn-lt"/>
              </a:rPr>
              <a:t>b</a:t>
            </a:r>
            <a:endParaRPr lang="zh-CN" altLang="en-US" sz="1600" b="1" dirty="0">
              <a:latin typeface="+mn-lt"/>
            </a:endParaRPr>
          </a:p>
        </p:txBody>
      </p:sp>
      <p:sp>
        <p:nvSpPr>
          <p:cNvPr id="10" name="TextBox 9"/>
          <p:cNvSpPr txBox="1"/>
          <p:nvPr/>
        </p:nvSpPr>
        <p:spPr>
          <a:xfrm>
            <a:off x="3500438" y="5286375"/>
            <a:ext cx="285750" cy="430213"/>
          </a:xfrm>
          <a:prstGeom prst="rect">
            <a:avLst/>
          </a:prstGeom>
          <a:noFill/>
        </p:spPr>
        <p:txBody>
          <a:bodyPr lIns="0" tIns="0" rIns="0" bIns="0" anchor="ctr" anchorCtr="1">
            <a:spAutoFit/>
          </a:bodyPr>
          <a:lstStyle/>
          <a:p>
            <a:pPr>
              <a:defRPr/>
            </a:pPr>
            <a:r>
              <a:rPr lang="en-US" altLang="zh-CN" sz="2800" b="1" dirty="0">
                <a:latin typeface="+mn-lt"/>
              </a:rPr>
              <a:t>b</a:t>
            </a:r>
            <a:endParaRPr lang="zh-CN" altLang="en-US" sz="1600" b="1" dirty="0">
              <a:latin typeface="+mn-lt"/>
            </a:endParaRPr>
          </a:p>
        </p:txBody>
      </p:sp>
      <p:sp>
        <p:nvSpPr>
          <p:cNvPr id="11" name="TextBox 10"/>
          <p:cNvSpPr txBox="1"/>
          <p:nvPr/>
        </p:nvSpPr>
        <p:spPr>
          <a:xfrm>
            <a:off x="3929063" y="3511550"/>
            <a:ext cx="285750" cy="431800"/>
          </a:xfrm>
          <a:prstGeom prst="rect">
            <a:avLst/>
          </a:prstGeom>
          <a:noFill/>
        </p:spPr>
        <p:txBody>
          <a:bodyPr lIns="0" tIns="0" rIns="0" bIns="0" anchor="ctr" anchorCtr="1">
            <a:spAutoFit/>
          </a:bodyPr>
          <a:lstStyle/>
          <a:p>
            <a:pPr>
              <a:defRPr/>
            </a:pPr>
            <a:r>
              <a:rPr lang="en-US" altLang="zh-CN" sz="2800" b="1" dirty="0">
                <a:solidFill>
                  <a:srgbClr val="C00000"/>
                </a:solidFill>
                <a:latin typeface="+mn-lt"/>
              </a:rPr>
              <a:t>),</a:t>
            </a:r>
            <a:endParaRPr lang="zh-CN" altLang="en-US" sz="1600" b="1" dirty="0">
              <a:solidFill>
                <a:srgbClr val="C00000"/>
              </a:solidFill>
              <a:latin typeface="+mn-lt"/>
            </a:endParaRPr>
          </a:p>
        </p:txBody>
      </p:sp>
      <p:sp>
        <p:nvSpPr>
          <p:cNvPr id="12" name="TextBox 11"/>
          <p:cNvSpPr txBox="1"/>
          <p:nvPr/>
        </p:nvSpPr>
        <p:spPr>
          <a:xfrm>
            <a:off x="3929063" y="5286375"/>
            <a:ext cx="285750" cy="430213"/>
          </a:xfrm>
          <a:prstGeom prst="rect">
            <a:avLst/>
          </a:prstGeom>
          <a:noFill/>
        </p:spPr>
        <p:txBody>
          <a:bodyPr lIns="0" tIns="0" rIns="0" bIns="0" anchor="ctr" anchorCtr="1">
            <a:spAutoFit/>
          </a:bodyPr>
          <a:lstStyle/>
          <a:p>
            <a:pPr>
              <a:defRPr/>
            </a:pPr>
            <a:r>
              <a:rPr lang="en-US" altLang="zh-CN" sz="2800" b="1" dirty="0">
                <a:latin typeface="+mn-lt"/>
              </a:rPr>
              <a:t>*</a:t>
            </a:r>
            <a:endParaRPr lang="zh-CN" altLang="en-US" sz="1600" b="1" dirty="0">
              <a:latin typeface="+mn-lt"/>
            </a:endParaRPr>
          </a:p>
        </p:txBody>
      </p:sp>
      <p:sp>
        <p:nvSpPr>
          <p:cNvPr id="13" name="TextBox 12"/>
          <p:cNvSpPr txBox="1"/>
          <p:nvPr/>
        </p:nvSpPr>
        <p:spPr>
          <a:xfrm>
            <a:off x="3929063" y="4714875"/>
            <a:ext cx="285750" cy="430213"/>
          </a:xfrm>
          <a:prstGeom prst="rect">
            <a:avLst/>
          </a:prstGeom>
          <a:noFill/>
        </p:spPr>
        <p:txBody>
          <a:bodyPr lIns="0" tIns="0" rIns="0" bIns="0" anchor="ctr" anchorCtr="1">
            <a:spAutoFit/>
          </a:bodyPr>
          <a:lstStyle/>
          <a:p>
            <a:pPr>
              <a:defRPr/>
            </a:pPr>
            <a:r>
              <a:rPr lang="en-US" altLang="zh-CN" sz="2800" b="1" dirty="0">
                <a:latin typeface="+mn-lt"/>
              </a:rPr>
              <a:t>+</a:t>
            </a:r>
            <a:endParaRPr lang="zh-CN" altLang="en-US" sz="1600" b="1" dirty="0">
              <a:latin typeface="+mn-lt"/>
            </a:endParaRPr>
          </a:p>
        </p:txBody>
      </p:sp>
      <p:sp>
        <p:nvSpPr>
          <p:cNvPr id="14" name="TextBox 13"/>
          <p:cNvSpPr txBox="1"/>
          <p:nvPr/>
        </p:nvSpPr>
        <p:spPr>
          <a:xfrm>
            <a:off x="4357688" y="3500438"/>
            <a:ext cx="285750" cy="430212"/>
          </a:xfrm>
          <a:prstGeom prst="rect">
            <a:avLst/>
          </a:prstGeom>
          <a:noFill/>
        </p:spPr>
        <p:txBody>
          <a:bodyPr lIns="0" tIns="0" rIns="0" bIns="0" anchor="ctr" anchorCtr="1">
            <a:spAutoFit/>
          </a:bodyPr>
          <a:lstStyle/>
          <a:p>
            <a:pPr>
              <a:defRPr/>
            </a:pPr>
            <a:r>
              <a:rPr lang="en-US" altLang="zh-CN" sz="2800" b="1" dirty="0">
                <a:latin typeface="+mn-lt"/>
              </a:rPr>
              <a:t>/</a:t>
            </a:r>
            <a:endParaRPr lang="zh-CN" altLang="en-US" sz="1600" b="1" dirty="0">
              <a:latin typeface="+mn-lt"/>
            </a:endParaRPr>
          </a:p>
        </p:txBody>
      </p:sp>
      <p:sp>
        <p:nvSpPr>
          <p:cNvPr id="15" name="TextBox 14"/>
          <p:cNvSpPr txBox="1"/>
          <p:nvPr/>
        </p:nvSpPr>
        <p:spPr>
          <a:xfrm>
            <a:off x="4357688" y="4143375"/>
            <a:ext cx="285750" cy="430213"/>
          </a:xfrm>
          <a:prstGeom prst="rect">
            <a:avLst/>
          </a:prstGeom>
          <a:noFill/>
        </p:spPr>
        <p:txBody>
          <a:bodyPr lIns="0" tIns="0" rIns="0" bIns="0" anchor="ctr" anchorCtr="1">
            <a:spAutoFit/>
          </a:bodyPr>
          <a:lstStyle/>
          <a:p>
            <a:pPr>
              <a:defRPr/>
            </a:pPr>
            <a:r>
              <a:rPr lang="en-US" altLang="zh-CN" sz="2800" b="1" dirty="0">
                <a:latin typeface="+mn-lt"/>
              </a:rPr>
              <a:t>/</a:t>
            </a:r>
            <a:endParaRPr lang="zh-CN" altLang="en-US" sz="1600" b="1" dirty="0">
              <a:latin typeface="+mn-lt"/>
            </a:endParaRPr>
          </a:p>
        </p:txBody>
      </p:sp>
      <p:sp>
        <p:nvSpPr>
          <p:cNvPr id="16" name="TextBox 15"/>
          <p:cNvSpPr txBox="1"/>
          <p:nvPr/>
        </p:nvSpPr>
        <p:spPr>
          <a:xfrm>
            <a:off x="4786313" y="3500438"/>
            <a:ext cx="285750" cy="430212"/>
          </a:xfrm>
          <a:prstGeom prst="rect">
            <a:avLst/>
          </a:prstGeom>
          <a:noFill/>
        </p:spPr>
        <p:txBody>
          <a:bodyPr lIns="0" tIns="0" rIns="0" bIns="0" anchor="ctr" anchorCtr="1">
            <a:spAutoFit/>
          </a:bodyPr>
          <a:lstStyle/>
          <a:p>
            <a:pPr>
              <a:defRPr/>
            </a:pPr>
            <a:r>
              <a:rPr lang="en-US" altLang="zh-CN" sz="2800" b="1" dirty="0">
                <a:latin typeface="+mn-lt"/>
              </a:rPr>
              <a:t>-</a:t>
            </a:r>
            <a:endParaRPr lang="zh-CN" altLang="en-US" sz="1600" b="1" dirty="0">
              <a:latin typeface="+mn-lt"/>
            </a:endParaRPr>
          </a:p>
        </p:txBody>
      </p:sp>
      <p:sp>
        <p:nvSpPr>
          <p:cNvPr id="17" name="TextBox 16"/>
          <p:cNvSpPr txBox="1"/>
          <p:nvPr/>
        </p:nvSpPr>
        <p:spPr>
          <a:xfrm>
            <a:off x="4786313" y="4143375"/>
            <a:ext cx="285750" cy="430213"/>
          </a:xfrm>
          <a:prstGeom prst="rect">
            <a:avLst/>
          </a:prstGeom>
          <a:noFill/>
        </p:spPr>
        <p:txBody>
          <a:bodyPr lIns="0" tIns="0" rIns="0" bIns="0" anchor="ctr" anchorCtr="1">
            <a:spAutoFit/>
          </a:bodyPr>
          <a:lstStyle/>
          <a:p>
            <a:pPr>
              <a:defRPr/>
            </a:pPr>
            <a:r>
              <a:rPr lang="en-US" altLang="zh-CN" sz="2800" b="1" dirty="0">
                <a:latin typeface="+mn-lt"/>
              </a:rPr>
              <a:t>-</a:t>
            </a:r>
            <a:endParaRPr lang="zh-CN" altLang="en-US" sz="1600" b="1" dirty="0">
              <a:latin typeface="+mn-lt"/>
            </a:endParaRPr>
          </a:p>
        </p:txBody>
      </p:sp>
      <p:sp>
        <p:nvSpPr>
          <p:cNvPr id="18" name="TextBox 17"/>
          <p:cNvSpPr txBox="1"/>
          <p:nvPr/>
        </p:nvSpPr>
        <p:spPr>
          <a:xfrm>
            <a:off x="5214938" y="3500438"/>
            <a:ext cx="285750" cy="430212"/>
          </a:xfrm>
          <a:prstGeom prst="rect">
            <a:avLst/>
          </a:prstGeom>
          <a:noFill/>
        </p:spPr>
        <p:txBody>
          <a:bodyPr lIns="0" tIns="0" rIns="0" bIns="0" anchor="ctr" anchorCtr="1">
            <a:spAutoFit/>
          </a:bodyPr>
          <a:lstStyle/>
          <a:p>
            <a:pPr>
              <a:defRPr/>
            </a:pPr>
            <a:r>
              <a:rPr lang="en-US" altLang="zh-CN" sz="2800" b="1" dirty="0">
                <a:latin typeface="+mn-lt"/>
              </a:rPr>
              <a:t>c</a:t>
            </a:r>
            <a:endParaRPr lang="zh-CN" altLang="en-US" sz="1600" b="1" dirty="0">
              <a:latin typeface="+mn-lt"/>
            </a:endParaRPr>
          </a:p>
        </p:txBody>
      </p:sp>
      <p:sp>
        <p:nvSpPr>
          <p:cNvPr id="19" name="TextBox 18"/>
          <p:cNvSpPr txBox="1"/>
          <p:nvPr/>
        </p:nvSpPr>
        <p:spPr>
          <a:xfrm>
            <a:off x="5214938" y="5286375"/>
            <a:ext cx="285750" cy="430213"/>
          </a:xfrm>
          <a:prstGeom prst="rect">
            <a:avLst/>
          </a:prstGeom>
          <a:noFill/>
        </p:spPr>
        <p:txBody>
          <a:bodyPr lIns="0" tIns="0" rIns="0" bIns="0" anchor="ctr" anchorCtr="1">
            <a:spAutoFit/>
          </a:bodyPr>
          <a:lstStyle/>
          <a:p>
            <a:pPr>
              <a:defRPr/>
            </a:pPr>
            <a:r>
              <a:rPr lang="en-US" altLang="zh-CN" sz="2800" b="1" dirty="0">
                <a:latin typeface="+mn-lt"/>
              </a:rPr>
              <a:t>c</a:t>
            </a:r>
            <a:endParaRPr lang="zh-CN" altLang="en-US" sz="1600" b="1" dirty="0">
              <a:latin typeface="+mn-lt"/>
            </a:endParaRPr>
          </a:p>
        </p:txBody>
      </p:sp>
      <p:sp>
        <p:nvSpPr>
          <p:cNvPr id="20" name="TextBox 19"/>
          <p:cNvSpPr txBox="1"/>
          <p:nvPr/>
        </p:nvSpPr>
        <p:spPr>
          <a:xfrm>
            <a:off x="5643563" y="3500438"/>
            <a:ext cx="285750" cy="430212"/>
          </a:xfrm>
          <a:prstGeom prst="rect">
            <a:avLst/>
          </a:prstGeom>
          <a:noFill/>
        </p:spPr>
        <p:txBody>
          <a:bodyPr lIns="0" tIns="0" rIns="0" bIns="0" anchor="ctr" anchorCtr="1">
            <a:spAutoFit/>
          </a:bodyPr>
          <a:lstStyle/>
          <a:p>
            <a:pPr>
              <a:defRPr/>
            </a:pPr>
            <a:r>
              <a:rPr lang="en-US" altLang="zh-CN" sz="2800" b="1" dirty="0">
                <a:solidFill>
                  <a:srgbClr val="C00000"/>
                </a:solidFill>
                <a:latin typeface="+mn-lt"/>
              </a:rPr>
              <a:t>,</a:t>
            </a:r>
            <a:endParaRPr lang="zh-CN" altLang="en-US" sz="1600" b="1" dirty="0">
              <a:solidFill>
                <a:srgbClr val="C00000"/>
              </a:solidFill>
              <a:latin typeface="+mn-lt"/>
            </a:endParaRPr>
          </a:p>
        </p:txBody>
      </p:sp>
      <p:sp>
        <p:nvSpPr>
          <p:cNvPr id="21" name="TextBox 20"/>
          <p:cNvSpPr txBox="1"/>
          <p:nvPr/>
        </p:nvSpPr>
        <p:spPr>
          <a:xfrm>
            <a:off x="5643563" y="4714875"/>
            <a:ext cx="285750" cy="430213"/>
          </a:xfrm>
          <a:prstGeom prst="rect">
            <a:avLst/>
          </a:prstGeom>
          <a:noFill/>
        </p:spPr>
        <p:txBody>
          <a:bodyPr lIns="0" tIns="0" rIns="0" bIns="0" anchor="ctr" anchorCtr="1">
            <a:spAutoFit/>
          </a:bodyPr>
          <a:lstStyle/>
          <a:p>
            <a:pPr>
              <a:defRPr/>
            </a:pPr>
            <a:r>
              <a:rPr lang="en-US" altLang="zh-CN" sz="2800" b="1" dirty="0">
                <a:latin typeface="+mn-lt"/>
              </a:rPr>
              <a:t>-</a:t>
            </a:r>
            <a:endParaRPr lang="zh-CN" altLang="en-US" sz="1600" b="1" dirty="0">
              <a:latin typeface="+mn-lt"/>
            </a:endParaRPr>
          </a:p>
        </p:txBody>
      </p:sp>
      <p:sp>
        <p:nvSpPr>
          <p:cNvPr id="22" name="TextBox 21"/>
          <p:cNvSpPr txBox="1"/>
          <p:nvPr/>
        </p:nvSpPr>
        <p:spPr>
          <a:xfrm>
            <a:off x="6072188" y="3502025"/>
            <a:ext cx="285750" cy="430213"/>
          </a:xfrm>
          <a:prstGeom prst="rect">
            <a:avLst/>
          </a:prstGeom>
          <a:noFill/>
        </p:spPr>
        <p:txBody>
          <a:bodyPr lIns="0" tIns="0" rIns="0" bIns="0" anchor="ctr" anchorCtr="1">
            <a:spAutoFit/>
          </a:bodyPr>
          <a:lstStyle/>
          <a:p>
            <a:pPr>
              <a:defRPr/>
            </a:pPr>
            <a:r>
              <a:rPr lang="en-US" altLang="zh-CN" sz="2800" b="1" dirty="0">
                <a:latin typeface="+mn-lt"/>
              </a:rPr>
              <a:t>d</a:t>
            </a:r>
            <a:endParaRPr lang="zh-CN" altLang="en-US" sz="1600" b="1" dirty="0">
              <a:latin typeface="+mn-lt"/>
            </a:endParaRPr>
          </a:p>
        </p:txBody>
      </p:sp>
      <p:sp>
        <p:nvSpPr>
          <p:cNvPr id="23" name="TextBox 22"/>
          <p:cNvSpPr txBox="1"/>
          <p:nvPr/>
        </p:nvSpPr>
        <p:spPr>
          <a:xfrm>
            <a:off x="6072188" y="5286375"/>
            <a:ext cx="285750" cy="430213"/>
          </a:xfrm>
          <a:prstGeom prst="rect">
            <a:avLst/>
          </a:prstGeom>
          <a:noFill/>
        </p:spPr>
        <p:txBody>
          <a:bodyPr lIns="0" tIns="0" rIns="0" bIns="0" anchor="ctr" anchorCtr="1">
            <a:spAutoFit/>
          </a:bodyPr>
          <a:lstStyle/>
          <a:p>
            <a:pPr>
              <a:defRPr/>
            </a:pPr>
            <a:r>
              <a:rPr lang="en-US" altLang="zh-CN" sz="2800" b="1" dirty="0">
                <a:latin typeface="+mn-lt"/>
              </a:rPr>
              <a:t>d</a:t>
            </a:r>
            <a:endParaRPr lang="zh-CN" altLang="en-US" sz="1600" b="1" dirty="0">
              <a:latin typeface="+mn-lt"/>
            </a:endParaRPr>
          </a:p>
        </p:txBody>
      </p:sp>
      <p:sp>
        <p:nvSpPr>
          <p:cNvPr id="24" name="TextBox 23"/>
          <p:cNvSpPr txBox="1"/>
          <p:nvPr/>
        </p:nvSpPr>
        <p:spPr>
          <a:xfrm>
            <a:off x="6477000" y="3511550"/>
            <a:ext cx="285750" cy="431800"/>
          </a:xfrm>
          <a:prstGeom prst="rect">
            <a:avLst/>
          </a:prstGeom>
          <a:noFill/>
        </p:spPr>
        <p:txBody>
          <a:bodyPr lIns="0" tIns="0" rIns="0" bIns="0" anchor="ctr" anchorCtr="1">
            <a:spAutoFit/>
          </a:bodyPr>
          <a:lstStyle/>
          <a:p>
            <a:pPr>
              <a:defRPr/>
            </a:pPr>
            <a:r>
              <a:rPr lang="en-US" altLang="zh-CN" sz="2800" b="1" dirty="0">
                <a:solidFill>
                  <a:srgbClr val="C00000"/>
                </a:solidFill>
                <a:latin typeface="+mn-lt"/>
              </a:rPr>
              <a:t>),</a:t>
            </a:r>
            <a:endParaRPr lang="zh-CN" altLang="en-US" sz="1600" b="1" dirty="0">
              <a:solidFill>
                <a:srgbClr val="C00000"/>
              </a:solidFill>
              <a:latin typeface="+mn-lt"/>
            </a:endParaRPr>
          </a:p>
        </p:txBody>
      </p:sp>
      <p:sp>
        <p:nvSpPr>
          <p:cNvPr id="25" name="TextBox 24"/>
          <p:cNvSpPr txBox="1"/>
          <p:nvPr/>
        </p:nvSpPr>
        <p:spPr>
          <a:xfrm>
            <a:off x="6477000" y="5286375"/>
            <a:ext cx="285750" cy="430213"/>
          </a:xfrm>
          <a:prstGeom prst="rect">
            <a:avLst/>
          </a:prstGeom>
          <a:noFill/>
        </p:spPr>
        <p:txBody>
          <a:bodyPr lIns="0" tIns="0" rIns="0" bIns="0" anchor="ctr" anchorCtr="1">
            <a:spAutoFit/>
          </a:bodyPr>
          <a:lstStyle/>
          <a:p>
            <a:pPr>
              <a:defRPr/>
            </a:pPr>
            <a:r>
              <a:rPr lang="en-US" altLang="zh-CN" sz="2800" b="1" dirty="0">
                <a:latin typeface="+mn-lt"/>
              </a:rPr>
              <a:t>-</a:t>
            </a:r>
            <a:endParaRPr lang="zh-CN" altLang="en-US" sz="1600" b="1" dirty="0">
              <a:latin typeface="+mn-lt"/>
            </a:endParaRPr>
          </a:p>
        </p:txBody>
      </p:sp>
      <p:sp>
        <p:nvSpPr>
          <p:cNvPr id="26" name="TextBox 25"/>
          <p:cNvSpPr txBox="1"/>
          <p:nvPr/>
        </p:nvSpPr>
        <p:spPr>
          <a:xfrm>
            <a:off x="6477000" y="4713288"/>
            <a:ext cx="285750" cy="430212"/>
          </a:xfrm>
          <a:prstGeom prst="rect">
            <a:avLst/>
          </a:prstGeom>
          <a:noFill/>
        </p:spPr>
        <p:txBody>
          <a:bodyPr lIns="0" tIns="0" rIns="0" bIns="0" anchor="ctr" anchorCtr="1">
            <a:spAutoFit/>
          </a:bodyPr>
          <a:lstStyle/>
          <a:p>
            <a:pPr>
              <a:defRPr/>
            </a:pPr>
            <a:r>
              <a:rPr lang="en-US" altLang="zh-CN" sz="2800" b="1" dirty="0">
                <a:latin typeface="+mn-lt"/>
              </a:rPr>
              <a:t>/</a:t>
            </a:r>
            <a:endParaRPr lang="zh-CN" altLang="en-US" sz="1600" b="1" dirty="0">
              <a:latin typeface="+mn-lt"/>
            </a:endParaRPr>
          </a:p>
        </p:txBody>
      </p:sp>
      <p:sp>
        <p:nvSpPr>
          <p:cNvPr id="27" name="TextBox 26"/>
          <p:cNvSpPr txBox="1"/>
          <p:nvPr/>
        </p:nvSpPr>
        <p:spPr>
          <a:xfrm>
            <a:off x="6881813" y="3500438"/>
            <a:ext cx="285750" cy="430212"/>
          </a:xfrm>
          <a:prstGeom prst="rect">
            <a:avLst/>
          </a:prstGeom>
          <a:noFill/>
        </p:spPr>
        <p:txBody>
          <a:bodyPr lIns="0" tIns="0" rIns="0" bIns="0" anchor="ctr" anchorCtr="1">
            <a:spAutoFit/>
          </a:bodyPr>
          <a:lstStyle/>
          <a:p>
            <a:pPr>
              <a:defRPr/>
            </a:pPr>
            <a:r>
              <a:rPr lang="en-US" altLang="zh-CN" sz="2800" b="1" dirty="0">
                <a:latin typeface="+mn-lt"/>
              </a:rPr>
              <a:t>e</a:t>
            </a:r>
            <a:endParaRPr lang="zh-CN" altLang="en-US" sz="1600" b="1" dirty="0">
              <a:latin typeface="+mn-lt"/>
            </a:endParaRPr>
          </a:p>
        </p:txBody>
      </p:sp>
      <p:sp>
        <p:nvSpPr>
          <p:cNvPr id="28" name="TextBox 27"/>
          <p:cNvSpPr txBox="1"/>
          <p:nvPr/>
        </p:nvSpPr>
        <p:spPr>
          <a:xfrm>
            <a:off x="6892925" y="5284788"/>
            <a:ext cx="285750" cy="430212"/>
          </a:xfrm>
          <a:prstGeom prst="rect">
            <a:avLst/>
          </a:prstGeom>
          <a:noFill/>
        </p:spPr>
        <p:txBody>
          <a:bodyPr lIns="0" tIns="0" rIns="0" bIns="0" anchor="ctr" anchorCtr="1">
            <a:spAutoFit/>
          </a:bodyPr>
          <a:lstStyle/>
          <a:p>
            <a:pPr>
              <a:defRPr/>
            </a:pPr>
            <a:r>
              <a:rPr lang="en-US" altLang="zh-CN" sz="2800" b="1" dirty="0">
                <a:latin typeface="+mn-lt"/>
              </a:rPr>
              <a:t>e</a:t>
            </a:r>
            <a:endParaRPr lang="zh-CN" altLang="en-US" sz="1600" b="1" dirty="0">
              <a:latin typeface="+mn-lt"/>
            </a:endParaRPr>
          </a:p>
        </p:txBody>
      </p:sp>
      <p:sp>
        <p:nvSpPr>
          <p:cNvPr id="29" name="TextBox 28"/>
          <p:cNvSpPr txBox="1"/>
          <p:nvPr/>
        </p:nvSpPr>
        <p:spPr>
          <a:xfrm>
            <a:off x="7358063" y="3511550"/>
            <a:ext cx="285750" cy="431800"/>
          </a:xfrm>
          <a:prstGeom prst="rect">
            <a:avLst/>
          </a:prstGeom>
          <a:noFill/>
        </p:spPr>
        <p:txBody>
          <a:bodyPr lIns="0" tIns="0" rIns="0" bIns="0" anchor="ctr" anchorCtr="1">
            <a:spAutoFit/>
          </a:bodyPr>
          <a:lstStyle/>
          <a:p>
            <a:pPr>
              <a:defRPr/>
            </a:pPr>
            <a:r>
              <a:rPr lang="en-US" altLang="zh-CN" sz="2800" b="1" dirty="0">
                <a:solidFill>
                  <a:srgbClr val="C00000"/>
                </a:solidFill>
                <a:latin typeface="+mn-lt"/>
              </a:rPr>
              <a:t>)</a:t>
            </a:r>
            <a:endParaRPr lang="zh-CN" altLang="en-US" sz="1600" b="1" dirty="0">
              <a:solidFill>
                <a:srgbClr val="C00000"/>
              </a:solidFill>
              <a:latin typeface="+mn-lt"/>
            </a:endParaRPr>
          </a:p>
        </p:txBody>
      </p:sp>
      <p:sp>
        <p:nvSpPr>
          <p:cNvPr id="30" name="TextBox 29"/>
          <p:cNvSpPr txBox="1"/>
          <p:nvPr/>
        </p:nvSpPr>
        <p:spPr>
          <a:xfrm>
            <a:off x="7358063" y="5286375"/>
            <a:ext cx="285750" cy="430213"/>
          </a:xfrm>
          <a:prstGeom prst="rect">
            <a:avLst/>
          </a:prstGeom>
          <a:noFill/>
        </p:spPr>
        <p:txBody>
          <a:bodyPr lIns="0" tIns="0" rIns="0" bIns="0" anchor="ctr" anchorCtr="1">
            <a:spAutoFit/>
          </a:bodyPr>
          <a:lstStyle/>
          <a:p>
            <a:pPr>
              <a:defRPr/>
            </a:pPr>
            <a:r>
              <a:rPr lang="en-US" altLang="zh-CN" sz="2800" b="1" dirty="0">
                <a:latin typeface="+mn-lt"/>
              </a:rPr>
              <a:t>/</a:t>
            </a:r>
            <a:endParaRPr lang="zh-CN" altLang="en-US" sz="1600" b="1" dirty="0">
              <a:latin typeface="+mn-lt"/>
            </a:endParaRPr>
          </a:p>
        </p:txBody>
      </p:sp>
      <p:sp>
        <p:nvSpPr>
          <p:cNvPr id="31" name="TextBox 30"/>
          <p:cNvSpPr txBox="1"/>
          <p:nvPr/>
        </p:nvSpPr>
        <p:spPr>
          <a:xfrm>
            <a:off x="7797800" y="3511550"/>
            <a:ext cx="285750" cy="431800"/>
          </a:xfrm>
          <a:prstGeom prst="rect">
            <a:avLst/>
          </a:prstGeom>
          <a:noFill/>
        </p:spPr>
        <p:txBody>
          <a:bodyPr lIns="0" tIns="0" rIns="0" bIns="0" anchor="ctr" anchorCtr="1">
            <a:spAutoFit/>
          </a:bodyPr>
          <a:lstStyle/>
          <a:p>
            <a:pPr>
              <a:defRPr/>
            </a:pPr>
            <a:r>
              <a:rPr lang="en-US" altLang="zh-CN" sz="2800" b="1" dirty="0">
                <a:solidFill>
                  <a:srgbClr val="C00000"/>
                </a:solidFill>
                <a:latin typeface="+mn-lt"/>
              </a:rPr>
              <a:t>)</a:t>
            </a:r>
            <a:endParaRPr lang="zh-CN" altLang="en-US" sz="1600" b="1" dirty="0">
              <a:solidFill>
                <a:srgbClr val="C00000"/>
              </a:solidFill>
              <a:latin typeface="+mn-lt"/>
            </a:endParaRPr>
          </a:p>
        </p:txBody>
      </p:sp>
      <p:sp>
        <p:nvSpPr>
          <p:cNvPr id="32" name="TextBox 31"/>
          <p:cNvSpPr txBox="1"/>
          <p:nvPr/>
        </p:nvSpPr>
        <p:spPr>
          <a:xfrm>
            <a:off x="7786688" y="5310188"/>
            <a:ext cx="285750" cy="430212"/>
          </a:xfrm>
          <a:prstGeom prst="rect">
            <a:avLst/>
          </a:prstGeom>
          <a:noFill/>
        </p:spPr>
        <p:txBody>
          <a:bodyPr lIns="0" tIns="0" rIns="0" bIns="0" anchor="ctr" anchorCtr="1">
            <a:spAutoFit/>
          </a:bodyPr>
          <a:lstStyle/>
          <a:p>
            <a:pPr>
              <a:defRPr/>
            </a:pPr>
            <a:r>
              <a:rPr lang="en-US" altLang="zh-CN" sz="2800" b="1" dirty="0">
                <a:latin typeface="+mn-lt"/>
              </a:rPr>
              <a:t>+</a:t>
            </a:r>
            <a:endParaRPr lang="zh-CN" altLang="en-US" sz="1600" b="1" dirty="0">
              <a:latin typeface="+mn-lt"/>
            </a:endParaRPr>
          </a:p>
        </p:txBody>
      </p:sp>
      <p:sp>
        <p:nvSpPr>
          <p:cNvPr id="35" name="TextBox 34"/>
          <p:cNvSpPr txBox="1"/>
          <p:nvPr/>
        </p:nvSpPr>
        <p:spPr>
          <a:xfrm>
            <a:off x="4965700" y="2403475"/>
            <a:ext cx="285750" cy="430213"/>
          </a:xfrm>
          <a:prstGeom prst="rect">
            <a:avLst/>
          </a:prstGeom>
          <a:noFill/>
        </p:spPr>
        <p:txBody>
          <a:bodyPr lIns="0" tIns="0" rIns="0" bIns="0" anchor="ctr" anchorCtr="1">
            <a:spAutoFit/>
          </a:bodyPr>
          <a:lstStyle/>
          <a:p>
            <a:pPr>
              <a:defRPr/>
            </a:pPr>
            <a:r>
              <a:rPr lang="en-US" altLang="zh-CN" sz="2800" b="1" dirty="0">
                <a:solidFill>
                  <a:srgbClr val="3333FF"/>
                </a:solidFill>
                <a:latin typeface="+mn-lt"/>
              </a:rPr>
              <a:t>b</a:t>
            </a:r>
            <a:endParaRPr lang="zh-CN" altLang="en-US" sz="1600" b="1" dirty="0">
              <a:solidFill>
                <a:srgbClr val="3333FF"/>
              </a:solidFill>
              <a:latin typeface="+mn-lt"/>
            </a:endParaRPr>
          </a:p>
        </p:txBody>
      </p:sp>
      <p:sp>
        <p:nvSpPr>
          <p:cNvPr id="36" name="TextBox 35"/>
          <p:cNvSpPr txBox="1"/>
          <p:nvPr/>
        </p:nvSpPr>
        <p:spPr>
          <a:xfrm>
            <a:off x="5216525" y="2451100"/>
            <a:ext cx="285750" cy="430213"/>
          </a:xfrm>
          <a:prstGeom prst="rect">
            <a:avLst/>
          </a:prstGeom>
          <a:noFill/>
        </p:spPr>
        <p:txBody>
          <a:bodyPr lIns="0" tIns="0" rIns="0" bIns="0" anchor="ctr" anchorCtr="1">
            <a:spAutoFit/>
          </a:bodyPr>
          <a:lstStyle/>
          <a:p>
            <a:pPr>
              <a:defRPr/>
            </a:pPr>
            <a:r>
              <a:rPr lang="en-US" altLang="zh-CN" sz="2800" b="1" dirty="0">
                <a:solidFill>
                  <a:srgbClr val="3333FF"/>
                </a:solidFill>
                <a:latin typeface="+mn-lt"/>
              </a:rPr>
              <a:t>*</a:t>
            </a:r>
            <a:endParaRPr lang="zh-CN" altLang="en-US" sz="1600" b="1" dirty="0">
              <a:solidFill>
                <a:srgbClr val="3333FF"/>
              </a:solidFill>
              <a:latin typeface="+mn-lt"/>
            </a:endParaRPr>
          </a:p>
        </p:txBody>
      </p:sp>
      <p:sp>
        <p:nvSpPr>
          <p:cNvPr id="37" name="TextBox 36"/>
          <p:cNvSpPr txBox="1"/>
          <p:nvPr/>
        </p:nvSpPr>
        <p:spPr>
          <a:xfrm>
            <a:off x="5453063" y="2381250"/>
            <a:ext cx="285750" cy="430213"/>
          </a:xfrm>
          <a:prstGeom prst="rect">
            <a:avLst/>
          </a:prstGeom>
          <a:noFill/>
        </p:spPr>
        <p:txBody>
          <a:bodyPr lIns="0" tIns="0" rIns="0" bIns="0" anchor="ctr" anchorCtr="1">
            <a:spAutoFit/>
          </a:bodyPr>
          <a:lstStyle/>
          <a:p>
            <a:pPr>
              <a:defRPr/>
            </a:pPr>
            <a:r>
              <a:rPr lang="en-US" altLang="zh-CN" sz="2800" b="1" dirty="0">
                <a:solidFill>
                  <a:srgbClr val="3333FF"/>
                </a:solidFill>
                <a:latin typeface="+mn-lt"/>
              </a:rPr>
              <a:t>c</a:t>
            </a:r>
            <a:endParaRPr lang="zh-CN" altLang="en-US" sz="1600" b="1" dirty="0">
              <a:solidFill>
                <a:srgbClr val="3333FF"/>
              </a:solidFill>
              <a:latin typeface="+mn-lt"/>
            </a:endParaRPr>
          </a:p>
        </p:txBody>
      </p:sp>
      <p:sp>
        <p:nvSpPr>
          <p:cNvPr id="38" name="TextBox 37"/>
          <p:cNvSpPr txBox="1"/>
          <p:nvPr/>
        </p:nvSpPr>
        <p:spPr>
          <a:xfrm>
            <a:off x="5703888" y="2379663"/>
            <a:ext cx="285750" cy="430212"/>
          </a:xfrm>
          <a:prstGeom prst="rect">
            <a:avLst/>
          </a:prstGeom>
          <a:noFill/>
        </p:spPr>
        <p:txBody>
          <a:bodyPr lIns="0" tIns="0" rIns="0" bIns="0" anchor="ctr" anchorCtr="1">
            <a:spAutoFit/>
          </a:bodyPr>
          <a:lstStyle/>
          <a:p>
            <a:pPr>
              <a:defRPr/>
            </a:pPr>
            <a:r>
              <a:rPr lang="en-US" altLang="zh-CN" sz="2800" b="1" dirty="0">
                <a:solidFill>
                  <a:srgbClr val="3333FF"/>
                </a:solidFill>
                <a:latin typeface="+mn-lt"/>
              </a:rPr>
              <a:t>d</a:t>
            </a:r>
            <a:endParaRPr lang="zh-CN" altLang="en-US" sz="1600" b="1" dirty="0">
              <a:solidFill>
                <a:srgbClr val="3333FF"/>
              </a:solidFill>
              <a:latin typeface="+mn-lt"/>
            </a:endParaRPr>
          </a:p>
        </p:txBody>
      </p:sp>
      <p:sp>
        <p:nvSpPr>
          <p:cNvPr id="39" name="TextBox 38"/>
          <p:cNvSpPr txBox="1"/>
          <p:nvPr/>
        </p:nvSpPr>
        <p:spPr>
          <a:xfrm>
            <a:off x="5929313" y="2368550"/>
            <a:ext cx="285750" cy="431800"/>
          </a:xfrm>
          <a:prstGeom prst="rect">
            <a:avLst/>
          </a:prstGeom>
          <a:noFill/>
        </p:spPr>
        <p:txBody>
          <a:bodyPr lIns="0" tIns="0" rIns="0" bIns="0" anchor="ctr" anchorCtr="1">
            <a:spAutoFit/>
          </a:bodyPr>
          <a:lstStyle/>
          <a:p>
            <a:pPr>
              <a:defRPr/>
            </a:pPr>
            <a:r>
              <a:rPr lang="en-US" altLang="zh-CN" sz="2800" b="1" dirty="0">
                <a:solidFill>
                  <a:srgbClr val="3333FF"/>
                </a:solidFill>
                <a:latin typeface="+mn-lt"/>
              </a:rPr>
              <a:t>-</a:t>
            </a:r>
            <a:endParaRPr lang="zh-CN" altLang="en-US" sz="1600" b="1" dirty="0">
              <a:solidFill>
                <a:srgbClr val="3333FF"/>
              </a:solidFill>
              <a:latin typeface="+mn-lt"/>
            </a:endParaRPr>
          </a:p>
        </p:txBody>
      </p:sp>
      <p:sp>
        <p:nvSpPr>
          <p:cNvPr id="40" name="TextBox 39"/>
          <p:cNvSpPr txBox="1"/>
          <p:nvPr/>
        </p:nvSpPr>
        <p:spPr>
          <a:xfrm>
            <a:off x="6143625" y="2381250"/>
            <a:ext cx="285750" cy="431800"/>
          </a:xfrm>
          <a:prstGeom prst="rect">
            <a:avLst/>
          </a:prstGeom>
          <a:noFill/>
        </p:spPr>
        <p:txBody>
          <a:bodyPr lIns="0" tIns="0" rIns="0" bIns="0" anchor="ctr" anchorCtr="1">
            <a:spAutoFit/>
          </a:bodyPr>
          <a:lstStyle/>
          <a:p>
            <a:pPr>
              <a:defRPr/>
            </a:pPr>
            <a:r>
              <a:rPr lang="en-US" altLang="zh-CN" sz="2800" b="1" dirty="0">
                <a:solidFill>
                  <a:srgbClr val="3333FF"/>
                </a:solidFill>
                <a:latin typeface="+mn-lt"/>
              </a:rPr>
              <a:t>e</a:t>
            </a:r>
            <a:endParaRPr lang="zh-CN" altLang="en-US" sz="1600" b="1" dirty="0">
              <a:solidFill>
                <a:srgbClr val="3333FF"/>
              </a:solidFill>
              <a:latin typeface="+mn-lt"/>
            </a:endParaRPr>
          </a:p>
        </p:txBody>
      </p:sp>
      <p:sp>
        <p:nvSpPr>
          <p:cNvPr id="41" name="TextBox 40"/>
          <p:cNvSpPr txBox="1"/>
          <p:nvPr/>
        </p:nvSpPr>
        <p:spPr>
          <a:xfrm>
            <a:off x="6381750" y="2403475"/>
            <a:ext cx="285750" cy="430213"/>
          </a:xfrm>
          <a:prstGeom prst="rect">
            <a:avLst/>
          </a:prstGeom>
          <a:noFill/>
        </p:spPr>
        <p:txBody>
          <a:bodyPr lIns="0" tIns="0" rIns="0" bIns="0" anchor="ctr" anchorCtr="1">
            <a:spAutoFit/>
          </a:bodyPr>
          <a:lstStyle/>
          <a:p>
            <a:pPr>
              <a:defRPr/>
            </a:pPr>
            <a:r>
              <a:rPr lang="en-US" altLang="zh-CN" sz="2800" b="1" dirty="0">
                <a:solidFill>
                  <a:srgbClr val="3333FF"/>
                </a:solidFill>
                <a:latin typeface="+mn-lt"/>
              </a:rPr>
              <a:t>/</a:t>
            </a:r>
            <a:endParaRPr lang="zh-CN" altLang="en-US" sz="1600" b="1" dirty="0">
              <a:solidFill>
                <a:srgbClr val="3333FF"/>
              </a:solidFill>
              <a:latin typeface="+mn-lt"/>
            </a:endParaRPr>
          </a:p>
        </p:txBody>
      </p:sp>
      <p:sp>
        <p:nvSpPr>
          <p:cNvPr id="42" name="TextBox 41"/>
          <p:cNvSpPr txBox="1"/>
          <p:nvPr/>
        </p:nvSpPr>
        <p:spPr>
          <a:xfrm>
            <a:off x="6632575" y="2417763"/>
            <a:ext cx="285750" cy="431800"/>
          </a:xfrm>
          <a:prstGeom prst="rect">
            <a:avLst/>
          </a:prstGeom>
          <a:noFill/>
        </p:spPr>
        <p:txBody>
          <a:bodyPr lIns="0" tIns="0" rIns="0" bIns="0" anchor="ctr" anchorCtr="1">
            <a:spAutoFit/>
          </a:bodyPr>
          <a:lstStyle/>
          <a:p>
            <a:pPr>
              <a:defRPr/>
            </a:pPr>
            <a:r>
              <a:rPr lang="en-US" altLang="zh-CN" sz="2800" b="1" dirty="0">
                <a:solidFill>
                  <a:srgbClr val="3333FF"/>
                </a:solidFill>
                <a:latin typeface="+mn-lt"/>
              </a:rPr>
              <a:t>+</a:t>
            </a:r>
            <a:endParaRPr lang="zh-CN" altLang="en-US" sz="1600" b="1" dirty="0">
              <a:solidFill>
                <a:srgbClr val="3333FF"/>
              </a:solidFill>
              <a:latin typeface="+mn-l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1000"/>
                                        <p:tgtEl>
                                          <p:spTgt spid="10"/>
                                        </p:tgtEl>
                                      </p:cBhvr>
                                    </p:animEffect>
                                  </p:childTnLst>
                                </p:cTn>
                              </p:par>
                            </p:childTnLst>
                          </p:cTn>
                        </p:par>
                        <p:par>
                          <p:cTn id="17" fill="hold">
                            <p:stCondLst>
                              <p:cond delay="2000"/>
                            </p:stCondLst>
                            <p:childTnLst>
                              <p:par>
                                <p:cTn id="18" presetID="10" presetClass="entr" presetSubtype="0" fill="hold" grpId="0" nodeType="afterEffect">
                                  <p:stCondLst>
                                    <p:cond delay="0"/>
                                  </p:stCondLst>
                                  <p:childTnLst>
                                    <p:set>
                                      <p:cBhvr>
                                        <p:cTn id="19" dur="1" fill="hold">
                                          <p:stCondLst>
                                            <p:cond delay="0"/>
                                          </p:stCondLst>
                                        </p:cTn>
                                        <p:tgtEl>
                                          <p:spTgt spid="35"/>
                                        </p:tgtEl>
                                        <p:attrNameLst>
                                          <p:attrName>style.visibility</p:attrName>
                                        </p:attrNameLst>
                                      </p:cBhvr>
                                      <p:to>
                                        <p:strVal val="visible"/>
                                      </p:to>
                                    </p:set>
                                    <p:animEffect transition="in" filter="fade">
                                      <p:cBhvr>
                                        <p:cTn id="20" dur="1000"/>
                                        <p:tgtEl>
                                          <p:spTgt spid="35"/>
                                        </p:tgtEl>
                                      </p:cBhvr>
                                    </p:animEffect>
                                  </p:childTnLst>
                                </p:cTn>
                              </p:par>
                            </p:childTnLst>
                          </p:cTn>
                        </p:par>
                        <p:par>
                          <p:cTn id="21" fill="hold">
                            <p:stCondLst>
                              <p:cond delay="3000"/>
                            </p:stCondLst>
                            <p:childTnLst>
                              <p:par>
                                <p:cTn id="22" presetID="10" presetClass="entr" presetSubtype="0" fill="hold" grpId="0" nodeType="after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1000"/>
                                        <p:tgtEl>
                                          <p:spTgt spid="11"/>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fade">
                                      <p:cBhvr>
                                        <p:cTn id="29" dur="1000"/>
                                        <p:tgtEl>
                                          <p:spTgt spid="12"/>
                                        </p:tgtEl>
                                      </p:cBhvr>
                                    </p:animEffect>
                                  </p:childTnLst>
                                </p:cTn>
                              </p:par>
                            </p:childTnLst>
                          </p:cTn>
                        </p:par>
                        <p:par>
                          <p:cTn id="30" fill="hold">
                            <p:stCondLst>
                              <p:cond delay="1000"/>
                            </p:stCondLst>
                            <p:childTnLst>
                              <p:par>
                                <p:cTn id="31" presetID="10" presetClass="entr" presetSubtype="0" fill="hold" grpId="0" nodeType="afterEffect">
                                  <p:stCondLst>
                                    <p:cond delay="0"/>
                                  </p:stCondLst>
                                  <p:childTnLst>
                                    <p:set>
                                      <p:cBhvr>
                                        <p:cTn id="32" dur="1" fill="hold">
                                          <p:stCondLst>
                                            <p:cond delay="0"/>
                                          </p:stCondLst>
                                        </p:cTn>
                                        <p:tgtEl>
                                          <p:spTgt spid="36"/>
                                        </p:tgtEl>
                                        <p:attrNameLst>
                                          <p:attrName>style.visibility</p:attrName>
                                        </p:attrNameLst>
                                      </p:cBhvr>
                                      <p:to>
                                        <p:strVal val="visible"/>
                                      </p:to>
                                    </p:set>
                                    <p:animEffect transition="in" filter="fade">
                                      <p:cBhvr>
                                        <p:cTn id="33" dur="1000"/>
                                        <p:tgtEl>
                                          <p:spTgt spid="36"/>
                                        </p:tgtEl>
                                      </p:cBhvr>
                                    </p:animEffect>
                                  </p:childTnLst>
                                </p:cTn>
                              </p:par>
                            </p:childTnLst>
                          </p:cTn>
                        </p:par>
                        <p:par>
                          <p:cTn id="34" fill="hold">
                            <p:stCondLst>
                              <p:cond delay="2000"/>
                            </p:stCondLst>
                            <p:childTnLst>
                              <p:par>
                                <p:cTn id="35" presetID="10" presetClass="entr" presetSubtype="0" fill="hold" grpId="0" nodeType="after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fade">
                                      <p:cBhvr>
                                        <p:cTn id="37" dur="2000"/>
                                        <p:tgtEl>
                                          <p:spTgt spid="13"/>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fade">
                                      <p:cBhvr>
                                        <p:cTn id="42" dur="1000"/>
                                        <p:tgtEl>
                                          <p:spTgt spid="14"/>
                                        </p:tgtEl>
                                      </p:cBhvr>
                                    </p:animEffect>
                                  </p:childTnLst>
                                </p:cTn>
                              </p:par>
                            </p:childTnLst>
                          </p:cTn>
                        </p:par>
                        <p:par>
                          <p:cTn id="43" fill="hold">
                            <p:stCondLst>
                              <p:cond delay="1000"/>
                            </p:stCondLst>
                            <p:childTnLst>
                              <p:par>
                                <p:cTn id="44" presetID="10" presetClass="entr" presetSubtype="0" fill="hold" grpId="0" nodeType="afterEffect">
                                  <p:stCondLst>
                                    <p:cond delay="0"/>
                                  </p:stCondLst>
                                  <p:childTnLst>
                                    <p:set>
                                      <p:cBhvr>
                                        <p:cTn id="45" dur="1" fill="hold">
                                          <p:stCondLst>
                                            <p:cond delay="0"/>
                                          </p:stCondLst>
                                        </p:cTn>
                                        <p:tgtEl>
                                          <p:spTgt spid="15"/>
                                        </p:tgtEl>
                                        <p:attrNameLst>
                                          <p:attrName>style.visibility</p:attrName>
                                        </p:attrNameLst>
                                      </p:cBhvr>
                                      <p:to>
                                        <p:strVal val="visible"/>
                                      </p:to>
                                    </p:set>
                                    <p:animEffect transition="in" filter="fade">
                                      <p:cBhvr>
                                        <p:cTn id="46" dur="1000"/>
                                        <p:tgtEl>
                                          <p:spTgt spid="15"/>
                                        </p:tgtEl>
                                      </p:cBhvr>
                                    </p:animEffect>
                                  </p:childTnLst>
                                </p:cTn>
                              </p:par>
                            </p:childTnLst>
                          </p:cTn>
                        </p:par>
                        <p:par>
                          <p:cTn id="47" fill="hold">
                            <p:stCondLst>
                              <p:cond delay="2000"/>
                            </p:stCondLst>
                            <p:childTnLst>
                              <p:par>
                                <p:cTn id="48" presetID="10" presetClass="entr" presetSubtype="0" fill="hold" grpId="0" nodeType="afterEffect">
                                  <p:stCondLst>
                                    <p:cond delay="0"/>
                                  </p:stCondLst>
                                  <p:childTnLst>
                                    <p:set>
                                      <p:cBhvr>
                                        <p:cTn id="49" dur="1" fill="hold">
                                          <p:stCondLst>
                                            <p:cond delay="0"/>
                                          </p:stCondLst>
                                        </p:cTn>
                                        <p:tgtEl>
                                          <p:spTgt spid="16"/>
                                        </p:tgtEl>
                                        <p:attrNameLst>
                                          <p:attrName>style.visibility</p:attrName>
                                        </p:attrNameLst>
                                      </p:cBhvr>
                                      <p:to>
                                        <p:strVal val="visible"/>
                                      </p:to>
                                    </p:set>
                                    <p:animEffect transition="in" filter="fade">
                                      <p:cBhvr>
                                        <p:cTn id="50" dur="1000"/>
                                        <p:tgtEl>
                                          <p:spTgt spid="16"/>
                                        </p:tgtEl>
                                      </p:cBhvr>
                                    </p:animEffect>
                                  </p:childTnLst>
                                </p:cTn>
                              </p:par>
                            </p:childTnLst>
                          </p:cTn>
                        </p:par>
                        <p:par>
                          <p:cTn id="51" fill="hold">
                            <p:stCondLst>
                              <p:cond delay="3000"/>
                            </p:stCondLst>
                            <p:childTnLst>
                              <p:par>
                                <p:cTn id="52" presetID="10" presetClass="entr" presetSubtype="0" fill="hold" grpId="0" nodeType="afterEffect">
                                  <p:stCondLst>
                                    <p:cond delay="0"/>
                                  </p:stCondLst>
                                  <p:childTnLst>
                                    <p:set>
                                      <p:cBhvr>
                                        <p:cTn id="53" dur="1" fill="hold">
                                          <p:stCondLst>
                                            <p:cond delay="0"/>
                                          </p:stCondLst>
                                        </p:cTn>
                                        <p:tgtEl>
                                          <p:spTgt spid="17"/>
                                        </p:tgtEl>
                                        <p:attrNameLst>
                                          <p:attrName>style.visibility</p:attrName>
                                        </p:attrNameLst>
                                      </p:cBhvr>
                                      <p:to>
                                        <p:strVal val="visible"/>
                                      </p:to>
                                    </p:set>
                                    <p:animEffect transition="in" filter="fade">
                                      <p:cBhvr>
                                        <p:cTn id="54" dur="1000"/>
                                        <p:tgtEl>
                                          <p:spTgt spid="17"/>
                                        </p:tgtEl>
                                      </p:cBhvr>
                                    </p:animEffect>
                                  </p:childTnLst>
                                </p:cTn>
                              </p:par>
                            </p:childTnLst>
                          </p:cTn>
                        </p:par>
                        <p:par>
                          <p:cTn id="55" fill="hold">
                            <p:stCondLst>
                              <p:cond delay="4000"/>
                            </p:stCondLst>
                            <p:childTnLst>
                              <p:par>
                                <p:cTn id="56" presetID="10" presetClass="entr" presetSubtype="0" fill="hold" grpId="0" nodeType="afterEffect">
                                  <p:stCondLst>
                                    <p:cond delay="0"/>
                                  </p:stCondLst>
                                  <p:childTnLst>
                                    <p:set>
                                      <p:cBhvr>
                                        <p:cTn id="57" dur="1" fill="hold">
                                          <p:stCondLst>
                                            <p:cond delay="0"/>
                                          </p:stCondLst>
                                        </p:cTn>
                                        <p:tgtEl>
                                          <p:spTgt spid="18"/>
                                        </p:tgtEl>
                                        <p:attrNameLst>
                                          <p:attrName>style.visibility</p:attrName>
                                        </p:attrNameLst>
                                      </p:cBhvr>
                                      <p:to>
                                        <p:strVal val="visible"/>
                                      </p:to>
                                    </p:set>
                                    <p:animEffect transition="in" filter="fade">
                                      <p:cBhvr>
                                        <p:cTn id="58" dur="1000"/>
                                        <p:tgtEl>
                                          <p:spTgt spid="18"/>
                                        </p:tgtEl>
                                      </p:cBhvr>
                                    </p:animEffect>
                                  </p:childTnLst>
                                </p:cTn>
                              </p:par>
                            </p:childTnLst>
                          </p:cTn>
                        </p:par>
                        <p:par>
                          <p:cTn id="59" fill="hold">
                            <p:stCondLst>
                              <p:cond delay="5000"/>
                            </p:stCondLst>
                            <p:childTnLst>
                              <p:par>
                                <p:cTn id="60" presetID="10" presetClass="entr" presetSubtype="0" fill="hold" grpId="0" nodeType="afterEffect">
                                  <p:stCondLst>
                                    <p:cond delay="0"/>
                                  </p:stCondLst>
                                  <p:childTnLst>
                                    <p:set>
                                      <p:cBhvr>
                                        <p:cTn id="61" dur="1" fill="hold">
                                          <p:stCondLst>
                                            <p:cond delay="0"/>
                                          </p:stCondLst>
                                        </p:cTn>
                                        <p:tgtEl>
                                          <p:spTgt spid="19"/>
                                        </p:tgtEl>
                                        <p:attrNameLst>
                                          <p:attrName>style.visibility</p:attrName>
                                        </p:attrNameLst>
                                      </p:cBhvr>
                                      <p:to>
                                        <p:strVal val="visible"/>
                                      </p:to>
                                    </p:set>
                                    <p:animEffect transition="in" filter="fade">
                                      <p:cBhvr>
                                        <p:cTn id="62" dur="1000"/>
                                        <p:tgtEl>
                                          <p:spTgt spid="19"/>
                                        </p:tgtEl>
                                      </p:cBhvr>
                                    </p:animEffect>
                                  </p:childTnLst>
                                </p:cTn>
                              </p:par>
                            </p:childTnLst>
                          </p:cTn>
                        </p:par>
                        <p:par>
                          <p:cTn id="63" fill="hold">
                            <p:stCondLst>
                              <p:cond delay="6000"/>
                            </p:stCondLst>
                            <p:childTnLst>
                              <p:par>
                                <p:cTn id="64" presetID="10" presetClass="entr" presetSubtype="0" fill="hold" grpId="0" nodeType="afterEffect">
                                  <p:stCondLst>
                                    <p:cond delay="0"/>
                                  </p:stCondLst>
                                  <p:childTnLst>
                                    <p:set>
                                      <p:cBhvr>
                                        <p:cTn id="65" dur="1" fill="hold">
                                          <p:stCondLst>
                                            <p:cond delay="0"/>
                                          </p:stCondLst>
                                        </p:cTn>
                                        <p:tgtEl>
                                          <p:spTgt spid="37"/>
                                        </p:tgtEl>
                                        <p:attrNameLst>
                                          <p:attrName>style.visibility</p:attrName>
                                        </p:attrNameLst>
                                      </p:cBhvr>
                                      <p:to>
                                        <p:strVal val="visible"/>
                                      </p:to>
                                    </p:set>
                                    <p:animEffect transition="in" filter="fade">
                                      <p:cBhvr>
                                        <p:cTn id="66" dur="1000"/>
                                        <p:tgtEl>
                                          <p:spTgt spid="37"/>
                                        </p:tgtEl>
                                      </p:cBhvr>
                                    </p:animEffect>
                                  </p:childTnLst>
                                </p:cTn>
                              </p:par>
                            </p:childTnLst>
                          </p:cTn>
                        </p:par>
                        <p:par>
                          <p:cTn id="67" fill="hold">
                            <p:stCondLst>
                              <p:cond delay="7000"/>
                            </p:stCondLst>
                            <p:childTnLst>
                              <p:par>
                                <p:cTn id="68" presetID="10" presetClass="entr" presetSubtype="0" fill="hold" grpId="0" nodeType="afterEffect">
                                  <p:stCondLst>
                                    <p:cond delay="0"/>
                                  </p:stCondLst>
                                  <p:childTnLst>
                                    <p:set>
                                      <p:cBhvr>
                                        <p:cTn id="69" dur="1" fill="hold">
                                          <p:stCondLst>
                                            <p:cond delay="0"/>
                                          </p:stCondLst>
                                        </p:cTn>
                                        <p:tgtEl>
                                          <p:spTgt spid="20"/>
                                        </p:tgtEl>
                                        <p:attrNameLst>
                                          <p:attrName>style.visibility</p:attrName>
                                        </p:attrNameLst>
                                      </p:cBhvr>
                                      <p:to>
                                        <p:strVal val="visible"/>
                                      </p:to>
                                    </p:set>
                                    <p:animEffect transition="in" filter="fade">
                                      <p:cBhvr>
                                        <p:cTn id="70" dur="1000"/>
                                        <p:tgtEl>
                                          <p:spTgt spid="20"/>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21"/>
                                        </p:tgtEl>
                                        <p:attrNameLst>
                                          <p:attrName>style.visibility</p:attrName>
                                        </p:attrNameLst>
                                      </p:cBhvr>
                                      <p:to>
                                        <p:strVal val="visible"/>
                                      </p:to>
                                    </p:set>
                                    <p:animEffect transition="in" filter="fade">
                                      <p:cBhvr>
                                        <p:cTn id="75" dur="1000"/>
                                        <p:tgtEl>
                                          <p:spTgt spid="21"/>
                                        </p:tgtEl>
                                      </p:cBhvr>
                                    </p:animEffect>
                                  </p:childTnLst>
                                </p:cTn>
                              </p:par>
                            </p:childTnLst>
                          </p:cTn>
                        </p:par>
                        <p:par>
                          <p:cTn id="76" fill="hold">
                            <p:stCondLst>
                              <p:cond delay="1000"/>
                            </p:stCondLst>
                            <p:childTnLst>
                              <p:par>
                                <p:cTn id="77" presetID="10" presetClass="entr" presetSubtype="0" fill="hold" grpId="0" nodeType="afterEffect">
                                  <p:stCondLst>
                                    <p:cond delay="0"/>
                                  </p:stCondLst>
                                  <p:childTnLst>
                                    <p:set>
                                      <p:cBhvr>
                                        <p:cTn id="78" dur="1" fill="hold">
                                          <p:stCondLst>
                                            <p:cond delay="0"/>
                                          </p:stCondLst>
                                        </p:cTn>
                                        <p:tgtEl>
                                          <p:spTgt spid="22"/>
                                        </p:tgtEl>
                                        <p:attrNameLst>
                                          <p:attrName>style.visibility</p:attrName>
                                        </p:attrNameLst>
                                      </p:cBhvr>
                                      <p:to>
                                        <p:strVal val="visible"/>
                                      </p:to>
                                    </p:set>
                                    <p:animEffect transition="in" filter="fade">
                                      <p:cBhvr>
                                        <p:cTn id="79" dur="1000"/>
                                        <p:tgtEl>
                                          <p:spTgt spid="22"/>
                                        </p:tgtEl>
                                      </p:cBhvr>
                                    </p:animEffect>
                                  </p:childTnLst>
                                </p:cTn>
                              </p:par>
                            </p:childTnLst>
                          </p:cTn>
                        </p:par>
                        <p:par>
                          <p:cTn id="80" fill="hold">
                            <p:stCondLst>
                              <p:cond delay="2000"/>
                            </p:stCondLst>
                            <p:childTnLst>
                              <p:par>
                                <p:cTn id="81" presetID="10" presetClass="entr" presetSubtype="0" fill="hold" grpId="0" nodeType="afterEffect">
                                  <p:stCondLst>
                                    <p:cond delay="0"/>
                                  </p:stCondLst>
                                  <p:childTnLst>
                                    <p:set>
                                      <p:cBhvr>
                                        <p:cTn id="82" dur="1" fill="hold">
                                          <p:stCondLst>
                                            <p:cond delay="0"/>
                                          </p:stCondLst>
                                        </p:cTn>
                                        <p:tgtEl>
                                          <p:spTgt spid="23"/>
                                        </p:tgtEl>
                                        <p:attrNameLst>
                                          <p:attrName>style.visibility</p:attrName>
                                        </p:attrNameLst>
                                      </p:cBhvr>
                                      <p:to>
                                        <p:strVal val="visible"/>
                                      </p:to>
                                    </p:set>
                                    <p:animEffect transition="in" filter="fade">
                                      <p:cBhvr>
                                        <p:cTn id="83" dur="1000"/>
                                        <p:tgtEl>
                                          <p:spTgt spid="23"/>
                                        </p:tgtEl>
                                      </p:cBhvr>
                                    </p:animEffect>
                                  </p:childTnLst>
                                </p:cTn>
                              </p:par>
                            </p:childTnLst>
                          </p:cTn>
                        </p:par>
                        <p:par>
                          <p:cTn id="84" fill="hold">
                            <p:stCondLst>
                              <p:cond delay="3000"/>
                            </p:stCondLst>
                            <p:childTnLst>
                              <p:par>
                                <p:cTn id="85" presetID="10" presetClass="entr" presetSubtype="0" fill="hold" grpId="0" nodeType="afterEffect">
                                  <p:stCondLst>
                                    <p:cond delay="0"/>
                                  </p:stCondLst>
                                  <p:childTnLst>
                                    <p:set>
                                      <p:cBhvr>
                                        <p:cTn id="86" dur="1" fill="hold">
                                          <p:stCondLst>
                                            <p:cond delay="0"/>
                                          </p:stCondLst>
                                        </p:cTn>
                                        <p:tgtEl>
                                          <p:spTgt spid="38"/>
                                        </p:tgtEl>
                                        <p:attrNameLst>
                                          <p:attrName>style.visibility</p:attrName>
                                        </p:attrNameLst>
                                      </p:cBhvr>
                                      <p:to>
                                        <p:strVal val="visible"/>
                                      </p:to>
                                    </p:set>
                                    <p:animEffect transition="in" filter="fade">
                                      <p:cBhvr>
                                        <p:cTn id="87" dur="1000"/>
                                        <p:tgtEl>
                                          <p:spTgt spid="38"/>
                                        </p:tgtEl>
                                      </p:cBhvr>
                                    </p:animEffect>
                                  </p:childTnLst>
                                </p:cTn>
                              </p:par>
                            </p:childTnLst>
                          </p:cTn>
                        </p:par>
                        <p:par>
                          <p:cTn id="88" fill="hold">
                            <p:stCondLst>
                              <p:cond delay="4000"/>
                            </p:stCondLst>
                            <p:childTnLst>
                              <p:par>
                                <p:cTn id="89" presetID="10" presetClass="entr" presetSubtype="0" fill="hold" grpId="0" nodeType="afterEffect">
                                  <p:stCondLst>
                                    <p:cond delay="0"/>
                                  </p:stCondLst>
                                  <p:childTnLst>
                                    <p:set>
                                      <p:cBhvr>
                                        <p:cTn id="90" dur="1" fill="hold">
                                          <p:stCondLst>
                                            <p:cond delay="0"/>
                                          </p:stCondLst>
                                        </p:cTn>
                                        <p:tgtEl>
                                          <p:spTgt spid="24"/>
                                        </p:tgtEl>
                                        <p:attrNameLst>
                                          <p:attrName>style.visibility</p:attrName>
                                        </p:attrNameLst>
                                      </p:cBhvr>
                                      <p:to>
                                        <p:strVal val="visible"/>
                                      </p:to>
                                    </p:set>
                                    <p:animEffect transition="in" filter="fade">
                                      <p:cBhvr>
                                        <p:cTn id="91" dur="1000"/>
                                        <p:tgtEl>
                                          <p:spTgt spid="24"/>
                                        </p:tgtEl>
                                      </p:cBhvr>
                                    </p:animEffect>
                                  </p:childTnLst>
                                </p:cTn>
                              </p:par>
                            </p:childTnLst>
                          </p:cTn>
                        </p:par>
                      </p:childTnLst>
                    </p:cTn>
                  </p:par>
                  <p:par>
                    <p:cTn id="92" fill="hold">
                      <p:stCondLst>
                        <p:cond delay="indefinite"/>
                      </p:stCondLst>
                      <p:childTnLst>
                        <p:par>
                          <p:cTn id="93" fill="hold">
                            <p:stCondLst>
                              <p:cond delay="0"/>
                            </p:stCondLst>
                            <p:childTnLst>
                              <p:par>
                                <p:cTn id="94" presetID="10" presetClass="entr" presetSubtype="0" fill="hold" grpId="0" nodeType="clickEffect">
                                  <p:stCondLst>
                                    <p:cond delay="0"/>
                                  </p:stCondLst>
                                  <p:childTnLst>
                                    <p:set>
                                      <p:cBhvr>
                                        <p:cTn id="95" dur="1" fill="hold">
                                          <p:stCondLst>
                                            <p:cond delay="0"/>
                                          </p:stCondLst>
                                        </p:cTn>
                                        <p:tgtEl>
                                          <p:spTgt spid="25"/>
                                        </p:tgtEl>
                                        <p:attrNameLst>
                                          <p:attrName>style.visibility</p:attrName>
                                        </p:attrNameLst>
                                      </p:cBhvr>
                                      <p:to>
                                        <p:strVal val="visible"/>
                                      </p:to>
                                    </p:set>
                                    <p:animEffect transition="in" filter="fade">
                                      <p:cBhvr>
                                        <p:cTn id="96" dur="1000"/>
                                        <p:tgtEl>
                                          <p:spTgt spid="25"/>
                                        </p:tgtEl>
                                      </p:cBhvr>
                                    </p:animEffect>
                                  </p:childTnLst>
                                </p:cTn>
                              </p:par>
                            </p:childTnLst>
                          </p:cTn>
                        </p:par>
                        <p:par>
                          <p:cTn id="97" fill="hold">
                            <p:stCondLst>
                              <p:cond delay="1000"/>
                            </p:stCondLst>
                            <p:childTnLst>
                              <p:par>
                                <p:cTn id="98" presetID="10" presetClass="entr" presetSubtype="0" fill="hold" grpId="0" nodeType="afterEffect">
                                  <p:stCondLst>
                                    <p:cond delay="0"/>
                                  </p:stCondLst>
                                  <p:childTnLst>
                                    <p:set>
                                      <p:cBhvr>
                                        <p:cTn id="99" dur="1" fill="hold">
                                          <p:stCondLst>
                                            <p:cond delay="0"/>
                                          </p:stCondLst>
                                        </p:cTn>
                                        <p:tgtEl>
                                          <p:spTgt spid="39"/>
                                        </p:tgtEl>
                                        <p:attrNameLst>
                                          <p:attrName>style.visibility</p:attrName>
                                        </p:attrNameLst>
                                      </p:cBhvr>
                                      <p:to>
                                        <p:strVal val="visible"/>
                                      </p:to>
                                    </p:set>
                                    <p:animEffect transition="in" filter="fade">
                                      <p:cBhvr>
                                        <p:cTn id="100" dur="1000"/>
                                        <p:tgtEl>
                                          <p:spTgt spid="39"/>
                                        </p:tgtEl>
                                      </p:cBhvr>
                                    </p:animEffect>
                                  </p:childTnLst>
                                </p:cTn>
                              </p:par>
                            </p:childTnLst>
                          </p:cTn>
                        </p:par>
                        <p:par>
                          <p:cTn id="101" fill="hold">
                            <p:stCondLst>
                              <p:cond delay="2000"/>
                            </p:stCondLst>
                            <p:childTnLst>
                              <p:par>
                                <p:cTn id="102" presetID="10" presetClass="entr" presetSubtype="0" fill="hold" grpId="0" nodeType="afterEffect">
                                  <p:stCondLst>
                                    <p:cond delay="0"/>
                                  </p:stCondLst>
                                  <p:childTnLst>
                                    <p:set>
                                      <p:cBhvr>
                                        <p:cTn id="103" dur="1" fill="hold">
                                          <p:stCondLst>
                                            <p:cond delay="0"/>
                                          </p:stCondLst>
                                        </p:cTn>
                                        <p:tgtEl>
                                          <p:spTgt spid="26"/>
                                        </p:tgtEl>
                                        <p:attrNameLst>
                                          <p:attrName>style.visibility</p:attrName>
                                        </p:attrNameLst>
                                      </p:cBhvr>
                                      <p:to>
                                        <p:strVal val="visible"/>
                                      </p:to>
                                    </p:set>
                                    <p:animEffect transition="in" filter="fade">
                                      <p:cBhvr>
                                        <p:cTn id="104" dur="1000"/>
                                        <p:tgtEl>
                                          <p:spTgt spid="26"/>
                                        </p:tgtEl>
                                      </p:cBhvr>
                                    </p:animEffect>
                                  </p:childTnLst>
                                </p:cTn>
                              </p:par>
                            </p:childTnLst>
                          </p:cTn>
                        </p:par>
                        <p:par>
                          <p:cTn id="105" fill="hold">
                            <p:stCondLst>
                              <p:cond delay="3000"/>
                            </p:stCondLst>
                            <p:childTnLst>
                              <p:par>
                                <p:cTn id="106" presetID="10" presetClass="entr" presetSubtype="0" fill="hold" grpId="0" nodeType="afterEffect">
                                  <p:stCondLst>
                                    <p:cond delay="0"/>
                                  </p:stCondLst>
                                  <p:childTnLst>
                                    <p:set>
                                      <p:cBhvr>
                                        <p:cTn id="107" dur="1" fill="hold">
                                          <p:stCondLst>
                                            <p:cond delay="0"/>
                                          </p:stCondLst>
                                        </p:cTn>
                                        <p:tgtEl>
                                          <p:spTgt spid="27"/>
                                        </p:tgtEl>
                                        <p:attrNameLst>
                                          <p:attrName>style.visibility</p:attrName>
                                        </p:attrNameLst>
                                      </p:cBhvr>
                                      <p:to>
                                        <p:strVal val="visible"/>
                                      </p:to>
                                    </p:set>
                                    <p:animEffect transition="in" filter="fade">
                                      <p:cBhvr>
                                        <p:cTn id="108" dur="1000"/>
                                        <p:tgtEl>
                                          <p:spTgt spid="27"/>
                                        </p:tgtEl>
                                      </p:cBhvr>
                                    </p:animEffect>
                                  </p:childTnLst>
                                </p:cTn>
                              </p:par>
                            </p:childTnLst>
                          </p:cTn>
                        </p:par>
                        <p:par>
                          <p:cTn id="109" fill="hold">
                            <p:stCondLst>
                              <p:cond delay="4000"/>
                            </p:stCondLst>
                            <p:childTnLst>
                              <p:par>
                                <p:cTn id="110" presetID="10" presetClass="entr" presetSubtype="0" fill="hold" grpId="0" nodeType="afterEffect">
                                  <p:stCondLst>
                                    <p:cond delay="0"/>
                                  </p:stCondLst>
                                  <p:childTnLst>
                                    <p:set>
                                      <p:cBhvr>
                                        <p:cTn id="111" dur="1" fill="hold">
                                          <p:stCondLst>
                                            <p:cond delay="0"/>
                                          </p:stCondLst>
                                        </p:cTn>
                                        <p:tgtEl>
                                          <p:spTgt spid="28"/>
                                        </p:tgtEl>
                                        <p:attrNameLst>
                                          <p:attrName>style.visibility</p:attrName>
                                        </p:attrNameLst>
                                      </p:cBhvr>
                                      <p:to>
                                        <p:strVal val="visible"/>
                                      </p:to>
                                    </p:set>
                                    <p:animEffect transition="in" filter="fade">
                                      <p:cBhvr>
                                        <p:cTn id="112" dur="1000"/>
                                        <p:tgtEl>
                                          <p:spTgt spid="28"/>
                                        </p:tgtEl>
                                      </p:cBhvr>
                                    </p:animEffect>
                                  </p:childTnLst>
                                </p:cTn>
                              </p:par>
                            </p:childTnLst>
                          </p:cTn>
                        </p:par>
                        <p:par>
                          <p:cTn id="113" fill="hold">
                            <p:stCondLst>
                              <p:cond delay="5000"/>
                            </p:stCondLst>
                            <p:childTnLst>
                              <p:par>
                                <p:cTn id="114" presetID="10" presetClass="entr" presetSubtype="0" fill="hold" grpId="0" nodeType="afterEffect">
                                  <p:stCondLst>
                                    <p:cond delay="0"/>
                                  </p:stCondLst>
                                  <p:childTnLst>
                                    <p:set>
                                      <p:cBhvr>
                                        <p:cTn id="115" dur="1" fill="hold">
                                          <p:stCondLst>
                                            <p:cond delay="0"/>
                                          </p:stCondLst>
                                        </p:cTn>
                                        <p:tgtEl>
                                          <p:spTgt spid="40"/>
                                        </p:tgtEl>
                                        <p:attrNameLst>
                                          <p:attrName>style.visibility</p:attrName>
                                        </p:attrNameLst>
                                      </p:cBhvr>
                                      <p:to>
                                        <p:strVal val="visible"/>
                                      </p:to>
                                    </p:set>
                                    <p:animEffect transition="in" filter="fade">
                                      <p:cBhvr>
                                        <p:cTn id="116" dur="1000"/>
                                        <p:tgtEl>
                                          <p:spTgt spid="40"/>
                                        </p:tgtEl>
                                      </p:cBhvr>
                                    </p:animEffect>
                                  </p:childTnLst>
                                </p:cTn>
                              </p:par>
                            </p:childTnLst>
                          </p:cTn>
                        </p:par>
                        <p:par>
                          <p:cTn id="117" fill="hold">
                            <p:stCondLst>
                              <p:cond delay="6000"/>
                            </p:stCondLst>
                            <p:childTnLst>
                              <p:par>
                                <p:cTn id="118" presetID="10" presetClass="entr" presetSubtype="0" fill="hold" grpId="0" nodeType="afterEffect">
                                  <p:stCondLst>
                                    <p:cond delay="0"/>
                                  </p:stCondLst>
                                  <p:childTnLst>
                                    <p:set>
                                      <p:cBhvr>
                                        <p:cTn id="119" dur="1" fill="hold">
                                          <p:stCondLst>
                                            <p:cond delay="0"/>
                                          </p:stCondLst>
                                        </p:cTn>
                                        <p:tgtEl>
                                          <p:spTgt spid="29"/>
                                        </p:tgtEl>
                                        <p:attrNameLst>
                                          <p:attrName>style.visibility</p:attrName>
                                        </p:attrNameLst>
                                      </p:cBhvr>
                                      <p:to>
                                        <p:strVal val="visible"/>
                                      </p:to>
                                    </p:set>
                                    <p:animEffect transition="in" filter="fade">
                                      <p:cBhvr>
                                        <p:cTn id="120" dur="1000"/>
                                        <p:tgtEl>
                                          <p:spTgt spid="29"/>
                                        </p:tgtEl>
                                      </p:cBhvr>
                                    </p:animEffect>
                                  </p:childTnLst>
                                </p:cTn>
                              </p:par>
                            </p:childTnLst>
                          </p:cTn>
                        </p:par>
                      </p:childTnLst>
                    </p:cTn>
                  </p:par>
                  <p:par>
                    <p:cTn id="121" fill="hold">
                      <p:stCondLst>
                        <p:cond delay="indefinite"/>
                      </p:stCondLst>
                      <p:childTnLst>
                        <p:par>
                          <p:cTn id="122" fill="hold">
                            <p:stCondLst>
                              <p:cond delay="0"/>
                            </p:stCondLst>
                            <p:childTnLst>
                              <p:par>
                                <p:cTn id="123" presetID="10" presetClass="entr" presetSubtype="0" fill="hold" grpId="0" nodeType="clickEffect">
                                  <p:stCondLst>
                                    <p:cond delay="0"/>
                                  </p:stCondLst>
                                  <p:childTnLst>
                                    <p:set>
                                      <p:cBhvr>
                                        <p:cTn id="124" dur="1" fill="hold">
                                          <p:stCondLst>
                                            <p:cond delay="0"/>
                                          </p:stCondLst>
                                        </p:cTn>
                                        <p:tgtEl>
                                          <p:spTgt spid="30"/>
                                        </p:tgtEl>
                                        <p:attrNameLst>
                                          <p:attrName>style.visibility</p:attrName>
                                        </p:attrNameLst>
                                      </p:cBhvr>
                                      <p:to>
                                        <p:strVal val="visible"/>
                                      </p:to>
                                    </p:set>
                                    <p:animEffect transition="in" filter="fade">
                                      <p:cBhvr>
                                        <p:cTn id="125" dur="1000"/>
                                        <p:tgtEl>
                                          <p:spTgt spid="30"/>
                                        </p:tgtEl>
                                      </p:cBhvr>
                                    </p:animEffect>
                                  </p:childTnLst>
                                </p:cTn>
                              </p:par>
                            </p:childTnLst>
                          </p:cTn>
                        </p:par>
                        <p:par>
                          <p:cTn id="126" fill="hold">
                            <p:stCondLst>
                              <p:cond delay="1000"/>
                            </p:stCondLst>
                            <p:childTnLst>
                              <p:par>
                                <p:cTn id="127" presetID="10" presetClass="entr" presetSubtype="0" fill="hold" grpId="0" nodeType="afterEffect">
                                  <p:stCondLst>
                                    <p:cond delay="0"/>
                                  </p:stCondLst>
                                  <p:childTnLst>
                                    <p:set>
                                      <p:cBhvr>
                                        <p:cTn id="128" dur="1" fill="hold">
                                          <p:stCondLst>
                                            <p:cond delay="0"/>
                                          </p:stCondLst>
                                        </p:cTn>
                                        <p:tgtEl>
                                          <p:spTgt spid="41"/>
                                        </p:tgtEl>
                                        <p:attrNameLst>
                                          <p:attrName>style.visibility</p:attrName>
                                        </p:attrNameLst>
                                      </p:cBhvr>
                                      <p:to>
                                        <p:strVal val="visible"/>
                                      </p:to>
                                    </p:set>
                                    <p:animEffect transition="in" filter="fade">
                                      <p:cBhvr>
                                        <p:cTn id="129" dur="1000"/>
                                        <p:tgtEl>
                                          <p:spTgt spid="41"/>
                                        </p:tgtEl>
                                      </p:cBhvr>
                                    </p:animEffect>
                                  </p:childTnLst>
                                </p:cTn>
                              </p:par>
                            </p:childTnLst>
                          </p:cTn>
                        </p:par>
                        <p:par>
                          <p:cTn id="130" fill="hold">
                            <p:stCondLst>
                              <p:cond delay="2000"/>
                            </p:stCondLst>
                            <p:childTnLst>
                              <p:par>
                                <p:cTn id="131" presetID="10" presetClass="entr" presetSubtype="0" fill="hold" grpId="0" nodeType="afterEffect">
                                  <p:stCondLst>
                                    <p:cond delay="0"/>
                                  </p:stCondLst>
                                  <p:childTnLst>
                                    <p:set>
                                      <p:cBhvr>
                                        <p:cTn id="132" dur="1" fill="hold">
                                          <p:stCondLst>
                                            <p:cond delay="0"/>
                                          </p:stCondLst>
                                        </p:cTn>
                                        <p:tgtEl>
                                          <p:spTgt spid="31"/>
                                        </p:tgtEl>
                                        <p:attrNameLst>
                                          <p:attrName>style.visibility</p:attrName>
                                        </p:attrNameLst>
                                      </p:cBhvr>
                                      <p:to>
                                        <p:strVal val="visible"/>
                                      </p:to>
                                    </p:set>
                                    <p:animEffect transition="in" filter="fade">
                                      <p:cBhvr>
                                        <p:cTn id="133" dur="1000"/>
                                        <p:tgtEl>
                                          <p:spTgt spid="31"/>
                                        </p:tgtEl>
                                      </p:cBhvr>
                                    </p:animEffect>
                                  </p:childTnLst>
                                </p:cTn>
                              </p:par>
                            </p:childTnLst>
                          </p:cTn>
                        </p:par>
                      </p:childTnLst>
                    </p:cTn>
                  </p:par>
                  <p:par>
                    <p:cTn id="134" fill="hold">
                      <p:stCondLst>
                        <p:cond delay="indefinite"/>
                      </p:stCondLst>
                      <p:childTnLst>
                        <p:par>
                          <p:cTn id="135" fill="hold">
                            <p:stCondLst>
                              <p:cond delay="0"/>
                            </p:stCondLst>
                            <p:childTnLst>
                              <p:par>
                                <p:cTn id="136" presetID="10" presetClass="entr" presetSubtype="0" fill="hold" grpId="0" nodeType="clickEffect">
                                  <p:stCondLst>
                                    <p:cond delay="0"/>
                                  </p:stCondLst>
                                  <p:childTnLst>
                                    <p:set>
                                      <p:cBhvr>
                                        <p:cTn id="137" dur="1" fill="hold">
                                          <p:stCondLst>
                                            <p:cond delay="0"/>
                                          </p:stCondLst>
                                        </p:cTn>
                                        <p:tgtEl>
                                          <p:spTgt spid="32"/>
                                        </p:tgtEl>
                                        <p:attrNameLst>
                                          <p:attrName>style.visibility</p:attrName>
                                        </p:attrNameLst>
                                      </p:cBhvr>
                                      <p:to>
                                        <p:strVal val="visible"/>
                                      </p:to>
                                    </p:set>
                                    <p:animEffect transition="in" filter="fade">
                                      <p:cBhvr>
                                        <p:cTn id="138" dur="2000"/>
                                        <p:tgtEl>
                                          <p:spTgt spid="32"/>
                                        </p:tgtEl>
                                      </p:cBhvr>
                                    </p:animEffect>
                                  </p:childTnLst>
                                </p:cTn>
                              </p:par>
                            </p:childTnLst>
                          </p:cTn>
                        </p:par>
                        <p:par>
                          <p:cTn id="139" fill="hold">
                            <p:stCondLst>
                              <p:cond delay="2000"/>
                            </p:stCondLst>
                            <p:childTnLst>
                              <p:par>
                                <p:cTn id="140" presetID="10" presetClass="entr" presetSubtype="0" fill="hold" grpId="0" nodeType="afterEffect">
                                  <p:stCondLst>
                                    <p:cond delay="0"/>
                                  </p:stCondLst>
                                  <p:childTnLst>
                                    <p:set>
                                      <p:cBhvr>
                                        <p:cTn id="141" dur="1" fill="hold">
                                          <p:stCondLst>
                                            <p:cond delay="0"/>
                                          </p:stCondLst>
                                        </p:cTn>
                                        <p:tgtEl>
                                          <p:spTgt spid="42"/>
                                        </p:tgtEl>
                                        <p:attrNameLst>
                                          <p:attrName>style.visibility</p:attrName>
                                        </p:attrNameLst>
                                      </p:cBhvr>
                                      <p:to>
                                        <p:strVal val="visible"/>
                                      </p:to>
                                    </p:set>
                                    <p:animEffect transition="in" filter="fade">
                                      <p:cBhvr>
                                        <p:cTn id="142" dur="10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P spid="12" grpId="0"/>
      <p:bldP spid="13" grpId="0"/>
      <p:bldP spid="14" grpId="0"/>
      <p:bldP spid="15" grpId="0"/>
      <p:bldP spid="16" grpId="0"/>
      <p:bldP spid="17" grpId="0"/>
      <p:bldP spid="18" grpId="0"/>
      <p:bldP spid="19" grpId="0"/>
      <p:bldP spid="20" grpId="0"/>
      <p:bldP spid="21" grpId="0"/>
      <p:bldP spid="22" grpId="0"/>
      <p:bldP spid="23" grpId="0"/>
      <p:bldP spid="24" grpId="0"/>
      <p:bldP spid="25" grpId="0"/>
      <p:bldP spid="26" grpId="0"/>
      <p:bldP spid="27" grpId="0"/>
      <p:bldP spid="28" grpId="0"/>
      <p:bldP spid="29" grpId="0"/>
      <p:bldP spid="30" grpId="0"/>
      <p:bldP spid="31" grpId="0"/>
      <p:bldP spid="32" grpId="0"/>
      <p:bldP spid="35" grpId="0"/>
      <p:bldP spid="36" grpId="0"/>
      <p:bldP spid="37" grpId="0"/>
      <p:bldP spid="38" grpId="0"/>
      <p:bldP spid="39" grpId="0"/>
      <p:bldP spid="40" grpId="0"/>
      <p:bldP spid="41" grpId="0"/>
      <p:bldP spid="42" grpId="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xfrm>
            <a:off x="971600" y="476672"/>
            <a:ext cx="7215188" cy="1143000"/>
          </a:xfrm>
        </p:spPr>
        <p:txBody>
          <a:bodyPr/>
          <a:lstStyle/>
          <a:p>
            <a:pPr eaLnBrk="1" hangingPunct="1"/>
            <a:r>
              <a:rPr lang="zh-CN" altLang="en-US" sz="3600" dirty="0" smtClean="0"/>
              <a:t>小结</a:t>
            </a:r>
          </a:p>
        </p:txBody>
      </p:sp>
      <p:sp>
        <p:nvSpPr>
          <p:cNvPr id="81923" name="内容占位符 4"/>
          <p:cNvSpPr>
            <a:spLocks noGrp="1"/>
          </p:cNvSpPr>
          <p:nvPr>
            <p:ph idx="1"/>
          </p:nvPr>
        </p:nvSpPr>
        <p:spPr>
          <a:xfrm>
            <a:off x="1000125" y="1600200"/>
            <a:ext cx="7215188" cy="4525963"/>
          </a:xfrm>
        </p:spPr>
        <p:txBody>
          <a:bodyPr/>
          <a:lstStyle/>
          <a:p>
            <a:pPr>
              <a:buNone/>
            </a:pPr>
            <a:endParaRPr lang="en-US" altLang="zh-CN" dirty="0"/>
          </a:p>
          <a:p>
            <a:pPr marL="457200" indent="-457200"/>
            <a:endParaRPr lang="en-US" altLang="zh-CN" dirty="0"/>
          </a:p>
          <a:p>
            <a:pPr marL="457200" indent="-457200"/>
            <a:endParaRPr lang="en-US" altLang="zh-CN" dirty="0" smtClean="0"/>
          </a:p>
          <a:p>
            <a:pPr marL="457200" indent="-457200"/>
            <a:endParaRPr lang="en-US" altLang="zh-CN" b="0" dirty="0" smtClean="0"/>
          </a:p>
        </p:txBody>
      </p:sp>
      <p:sp>
        <p:nvSpPr>
          <p:cNvPr id="81924" name="灯片编号占位符 6"/>
          <p:cNvSpPr>
            <a:spLocks noGrp="1"/>
          </p:cNvSpPr>
          <p:nvPr>
            <p:ph type="sldNum" sz="quarter" idx="10"/>
          </p:nvPr>
        </p:nvSpPr>
        <p:spPr>
          <a:noFill/>
        </p:spPr>
        <p:txBody>
          <a:bodyPr/>
          <a:lstStyle/>
          <a:p>
            <a:fld id="{0F8F64D5-9808-4857-A1A8-456241D4CC00}" type="slidenum">
              <a:rPr lang="zh-CN" altLang="en-US" smtClean="0"/>
              <a:pPr/>
              <a:t>87</a:t>
            </a:fld>
            <a:endParaRPr lang="en-US" altLang="zh-CN" smtClean="0"/>
          </a:p>
        </p:txBody>
      </p:sp>
      <p:graphicFrame>
        <p:nvGraphicFramePr>
          <p:cNvPr id="2" name="表格 1"/>
          <p:cNvGraphicFramePr>
            <a:graphicFrameLocks noGrp="1"/>
          </p:cNvGraphicFramePr>
          <p:nvPr>
            <p:extLst>
              <p:ext uri="{D42A27DB-BD31-4B8C-83A1-F6EECF244321}">
                <p14:modId xmlns:p14="http://schemas.microsoft.com/office/powerpoint/2010/main" val="1919934494"/>
              </p:ext>
            </p:extLst>
          </p:nvPr>
        </p:nvGraphicFramePr>
        <p:xfrm>
          <a:off x="1115616" y="1556792"/>
          <a:ext cx="6984776" cy="4320433"/>
        </p:xfrm>
        <a:graphic>
          <a:graphicData uri="http://schemas.openxmlformats.org/drawingml/2006/table">
            <a:tbl>
              <a:tblPr firstRow="1" bandRow="1">
                <a:tableStyleId>{5C22544A-7EE6-4342-B048-85BDC9FD1C3A}</a:tableStyleId>
              </a:tblPr>
              <a:tblGrid>
                <a:gridCol w="1152128">
                  <a:extLst>
                    <a:ext uri="{9D8B030D-6E8A-4147-A177-3AD203B41FA5}">
                      <a16:colId xmlns:a16="http://schemas.microsoft.com/office/drawing/2014/main" val="20000"/>
                    </a:ext>
                  </a:extLst>
                </a:gridCol>
                <a:gridCol w="1584176">
                  <a:extLst>
                    <a:ext uri="{9D8B030D-6E8A-4147-A177-3AD203B41FA5}">
                      <a16:colId xmlns:a16="http://schemas.microsoft.com/office/drawing/2014/main" val="20001"/>
                    </a:ext>
                  </a:extLst>
                </a:gridCol>
                <a:gridCol w="2592288">
                  <a:extLst>
                    <a:ext uri="{9D8B030D-6E8A-4147-A177-3AD203B41FA5}">
                      <a16:colId xmlns:a16="http://schemas.microsoft.com/office/drawing/2014/main" val="20002"/>
                    </a:ext>
                  </a:extLst>
                </a:gridCol>
                <a:gridCol w="1656184">
                  <a:extLst>
                    <a:ext uri="{9D8B030D-6E8A-4147-A177-3AD203B41FA5}">
                      <a16:colId xmlns:a16="http://schemas.microsoft.com/office/drawing/2014/main" val="20003"/>
                    </a:ext>
                  </a:extLst>
                </a:gridCol>
              </a:tblGrid>
              <a:tr h="616223">
                <a:tc>
                  <a:txBody>
                    <a:bodyPr/>
                    <a:lstStyle/>
                    <a:p>
                      <a:pPr algn="ctr"/>
                      <a:endParaRPr lang="zh-CN" altLang="en-US" sz="2400" b="1" dirty="0">
                        <a:solidFill>
                          <a:schemeClr val="tx1"/>
                        </a:solidFill>
                        <a:latin typeface="+mn-lt"/>
                        <a:ea typeface="楷体" panose="02010609060101010101" pitchFamily="49" charset="-122"/>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indent="0" algn="ctr"/>
                      <a:r>
                        <a:rPr lang="zh-CN" altLang="en-US" sz="2400" b="1" dirty="0" smtClean="0">
                          <a:solidFill>
                            <a:schemeClr val="tx1"/>
                          </a:solidFill>
                          <a:latin typeface="+mn-lt"/>
                          <a:ea typeface="楷体" panose="02010609060101010101" pitchFamily="49" charset="-122"/>
                        </a:rPr>
                        <a:t>先序遍历</a:t>
                      </a:r>
                      <a:endParaRPr lang="en-US" altLang="zh-CN" sz="2400" b="1" dirty="0" smtClean="0">
                        <a:solidFill>
                          <a:schemeClr val="tx1"/>
                        </a:solidFill>
                        <a:latin typeface="+mn-lt"/>
                        <a:ea typeface="楷体" panose="02010609060101010101" pitchFamily="49" charset="-122"/>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2400" b="1" dirty="0" smtClean="0">
                          <a:solidFill>
                            <a:schemeClr val="tx1"/>
                          </a:solidFill>
                          <a:latin typeface="+mn-lt"/>
                          <a:ea typeface="楷体" panose="02010609060101010101" pitchFamily="49" charset="-122"/>
                        </a:rPr>
                        <a:t>中序遍历</a:t>
                      </a:r>
                      <a:endParaRPr lang="zh-CN" altLang="en-US" sz="2400" b="1" dirty="0">
                        <a:solidFill>
                          <a:schemeClr val="tx1"/>
                        </a:solidFill>
                        <a:latin typeface="+mn-lt"/>
                        <a:ea typeface="楷体" panose="02010609060101010101" pitchFamily="49" charset="-122"/>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400" b="1" dirty="0" smtClean="0">
                          <a:solidFill>
                            <a:schemeClr val="tx1"/>
                          </a:solidFill>
                          <a:latin typeface="+mn-lt"/>
                          <a:ea typeface="楷体" panose="02010609060101010101" pitchFamily="49" charset="-122"/>
                        </a:rPr>
                        <a:t>后序遍历</a:t>
                      </a:r>
                      <a:endParaRPr lang="zh-CN" altLang="en-US" sz="2400" b="1" dirty="0">
                        <a:solidFill>
                          <a:schemeClr val="tx1"/>
                        </a:solidFill>
                        <a:latin typeface="+mn-lt"/>
                        <a:ea typeface="楷体" panose="02010609060101010101" pitchFamily="49" charset="-122"/>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61622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400" b="1" dirty="0" smtClean="0">
                          <a:solidFill>
                            <a:schemeClr val="tx1"/>
                          </a:solidFill>
                          <a:latin typeface="+mn-lt"/>
                          <a:ea typeface="楷体" panose="02010609060101010101" pitchFamily="49" charset="-122"/>
                        </a:rPr>
                        <a:t>概念</a:t>
                      </a:r>
                      <a:endParaRPr lang="en-US" altLang="zh-CN" sz="2400" b="1" dirty="0" smtClean="0">
                        <a:solidFill>
                          <a:schemeClr val="tx1"/>
                        </a:solidFill>
                        <a:latin typeface="+mn-lt"/>
                        <a:ea typeface="楷体" panose="02010609060101010101" pitchFamily="49" charset="-122"/>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800" b="1" dirty="0" smtClean="0">
                          <a:solidFill>
                            <a:srgbClr val="3333FF"/>
                          </a:solidFill>
                          <a:latin typeface="+mn-lt"/>
                          <a:ea typeface="楷体" panose="02010609060101010101" pitchFamily="49" charset="-122"/>
                        </a:rPr>
                        <a:t>D</a:t>
                      </a:r>
                      <a:r>
                        <a:rPr lang="en-US" altLang="zh-CN" sz="2800" b="1" dirty="0" smtClean="0">
                          <a:solidFill>
                            <a:schemeClr val="tx1"/>
                          </a:solidFill>
                          <a:latin typeface="+mn-lt"/>
                          <a:ea typeface="楷体" panose="02010609060101010101" pitchFamily="49" charset="-122"/>
                        </a:rPr>
                        <a:t>-L-R</a:t>
                      </a:r>
                      <a:endParaRPr lang="zh-CN" altLang="en-US" sz="2800" b="1" dirty="0">
                        <a:solidFill>
                          <a:schemeClr val="tx1"/>
                        </a:solidFill>
                        <a:latin typeface="+mn-lt"/>
                        <a:ea typeface="楷体" panose="02010609060101010101" pitchFamily="49" charset="-122"/>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800" b="1" dirty="0" smtClean="0">
                          <a:solidFill>
                            <a:schemeClr val="tx1"/>
                          </a:solidFill>
                          <a:latin typeface="+mn-lt"/>
                          <a:ea typeface="楷体" panose="02010609060101010101" pitchFamily="49" charset="-122"/>
                        </a:rPr>
                        <a:t>L-</a:t>
                      </a:r>
                      <a:r>
                        <a:rPr lang="en-US" altLang="zh-CN" sz="2800" b="1" dirty="0" smtClean="0">
                          <a:solidFill>
                            <a:srgbClr val="3333FF"/>
                          </a:solidFill>
                          <a:latin typeface="+mn-lt"/>
                          <a:ea typeface="楷体" panose="02010609060101010101" pitchFamily="49" charset="-122"/>
                        </a:rPr>
                        <a:t>D</a:t>
                      </a:r>
                      <a:r>
                        <a:rPr lang="en-US" altLang="zh-CN" sz="2800" b="1" dirty="0" smtClean="0">
                          <a:solidFill>
                            <a:schemeClr val="tx1"/>
                          </a:solidFill>
                          <a:latin typeface="+mn-lt"/>
                          <a:ea typeface="楷体" panose="02010609060101010101" pitchFamily="49" charset="-122"/>
                        </a:rPr>
                        <a:t>-R</a:t>
                      </a:r>
                      <a:endParaRPr lang="zh-CN" altLang="en-US" sz="2800" b="1" dirty="0">
                        <a:solidFill>
                          <a:schemeClr val="tx1"/>
                        </a:solidFill>
                        <a:latin typeface="+mn-lt"/>
                        <a:ea typeface="楷体" panose="02010609060101010101" pitchFamily="49" charset="-122"/>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800" b="1" dirty="0" smtClean="0">
                          <a:solidFill>
                            <a:schemeClr val="tx1"/>
                          </a:solidFill>
                          <a:latin typeface="+mn-lt"/>
                          <a:ea typeface="楷体" panose="02010609060101010101" pitchFamily="49" charset="-122"/>
                        </a:rPr>
                        <a:t>L-R-</a:t>
                      </a:r>
                      <a:r>
                        <a:rPr lang="en-US" altLang="zh-CN" sz="2800" b="1" dirty="0" smtClean="0">
                          <a:solidFill>
                            <a:srgbClr val="3333FF"/>
                          </a:solidFill>
                          <a:latin typeface="+mn-lt"/>
                          <a:ea typeface="楷体" panose="02010609060101010101" pitchFamily="49" charset="-122"/>
                        </a:rPr>
                        <a:t>D</a:t>
                      </a:r>
                      <a:endParaRPr lang="zh-CN" altLang="en-US" sz="2800" b="1" dirty="0" smtClean="0">
                        <a:solidFill>
                          <a:srgbClr val="3333FF"/>
                        </a:solidFill>
                        <a:latin typeface="+mn-lt"/>
                        <a:ea typeface="楷体" panose="02010609060101010101" pitchFamily="49" charset="-122"/>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1207847">
                <a:tc>
                  <a:txBody>
                    <a:bodyPr/>
                    <a:lstStyle/>
                    <a:p>
                      <a:pPr algn="ctr"/>
                      <a:r>
                        <a:rPr lang="zh-CN" altLang="en-US" sz="2400" b="1" dirty="0" smtClean="0">
                          <a:solidFill>
                            <a:schemeClr val="tx1"/>
                          </a:solidFill>
                          <a:latin typeface="+mn-lt"/>
                          <a:ea typeface="楷体" panose="02010609060101010101" pitchFamily="49" charset="-122"/>
                        </a:rPr>
                        <a:t>遍历</a:t>
                      </a:r>
                      <a:endParaRPr lang="en-US" altLang="zh-CN" sz="2400" b="1" dirty="0" smtClean="0">
                        <a:solidFill>
                          <a:schemeClr val="tx1"/>
                        </a:solidFill>
                        <a:latin typeface="+mn-lt"/>
                        <a:ea typeface="楷体" panose="02010609060101010101" pitchFamily="49" charset="-122"/>
                      </a:endParaRPr>
                    </a:p>
                    <a:p>
                      <a:pPr algn="ctr"/>
                      <a:r>
                        <a:rPr lang="zh-CN" altLang="en-US" sz="2400" b="1" dirty="0" smtClean="0">
                          <a:solidFill>
                            <a:schemeClr val="tx1"/>
                          </a:solidFill>
                          <a:latin typeface="+mn-lt"/>
                          <a:ea typeface="楷体" panose="02010609060101010101" pitchFamily="49" charset="-122"/>
                        </a:rPr>
                        <a:t>序列</a:t>
                      </a:r>
                      <a:endParaRPr lang="zh-CN" altLang="en-US" sz="2400" b="1" dirty="0">
                        <a:solidFill>
                          <a:schemeClr val="tx1"/>
                        </a:solidFill>
                        <a:latin typeface="+mn-lt"/>
                        <a:ea typeface="楷体" panose="02010609060101010101" pitchFamily="49" charset="-122"/>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2400" b="1" dirty="0" smtClean="0">
                          <a:solidFill>
                            <a:schemeClr val="tx1"/>
                          </a:solidFill>
                          <a:latin typeface="+mn-lt"/>
                          <a:ea typeface="楷体" panose="02010609060101010101" pitchFamily="49" charset="-122"/>
                        </a:rPr>
                        <a:t>根结点最先被访问</a:t>
                      </a:r>
                      <a:endParaRPr lang="zh-CN" altLang="en-US" sz="2400" b="1" dirty="0">
                        <a:solidFill>
                          <a:schemeClr val="tx1"/>
                        </a:solidFill>
                        <a:latin typeface="+mn-lt"/>
                        <a:ea typeface="楷体" panose="02010609060101010101" pitchFamily="49" charset="-122"/>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2400" b="1" dirty="0" smtClean="0">
                          <a:solidFill>
                            <a:schemeClr val="tx1"/>
                          </a:solidFill>
                          <a:latin typeface="+mn-lt"/>
                          <a:ea typeface="楷体" panose="02010609060101010101" pitchFamily="49" charset="-122"/>
                        </a:rPr>
                        <a:t>左</a:t>
                      </a:r>
                      <a:r>
                        <a:rPr lang="en-US" altLang="zh-CN" sz="2400" b="1" dirty="0" smtClean="0">
                          <a:solidFill>
                            <a:srgbClr val="3333FF"/>
                          </a:solidFill>
                          <a:latin typeface="+mn-lt"/>
                          <a:ea typeface="楷体" panose="02010609060101010101" pitchFamily="49" charset="-122"/>
                        </a:rPr>
                        <a:t>/</a:t>
                      </a:r>
                      <a:r>
                        <a:rPr lang="zh-CN" altLang="en-US" sz="2400" b="1" dirty="0" smtClean="0">
                          <a:solidFill>
                            <a:srgbClr val="3333FF"/>
                          </a:solidFill>
                          <a:latin typeface="+mn-lt"/>
                          <a:ea typeface="楷体" panose="02010609060101010101" pitchFamily="49" charset="-122"/>
                        </a:rPr>
                        <a:t>右</a:t>
                      </a:r>
                      <a:r>
                        <a:rPr lang="zh-CN" altLang="en-US" sz="2400" b="1" dirty="0" smtClean="0">
                          <a:solidFill>
                            <a:schemeClr val="tx1"/>
                          </a:solidFill>
                          <a:latin typeface="+mn-lt"/>
                          <a:ea typeface="楷体" panose="02010609060101010101" pitchFamily="49" charset="-122"/>
                        </a:rPr>
                        <a:t>子树结点都在根结点左</a:t>
                      </a:r>
                      <a:r>
                        <a:rPr lang="en-US" altLang="zh-CN" sz="2400" b="1" dirty="0" smtClean="0">
                          <a:solidFill>
                            <a:srgbClr val="3333FF"/>
                          </a:solidFill>
                          <a:latin typeface="+mn-lt"/>
                          <a:ea typeface="楷体" panose="02010609060101010101" pitchFamily="49" charset="-122"/>
                        </a:rPr>
                        <a:t>/</a:t>
                      </a:r>
                      <a:r>
                        <a:rPr lang="zh-CN" altLang="en-US" sz="2400" b="1" dirty="0" smtClean="0">
                          <a:solidFill>
                            <a:srgbClr val="3333FF"/>
                          </a:solidFill>
                          <a:latin typeface="+mn-lt"/>
                          <a:ea typeface="楷体" panose="02010609060101010101" pitchFamily="49" charset="-122"/>
                        </a:rPr>
                        <a:t>右</a:t>
                      </a:r>
                      <a:r>
                        <a:rPr lang="zh-CN" altLang="en-US" sz="2400" b="1" dirty="0" smtClean="0">
                          <a:solidFill>
                            <a:schemeClr val="tx1"/>
                          </a:solidFill>
                          <a:latin typeface="+mn-lt"/>
                          <a:ea typeface="楷体" panose="02010609060101010101" pitchFamily="49" charset="-122"/>
                        </a:rPr>
                        <a:t>边</a:t>
                      </a:r>
                      <a:endParaRPr lang="zh-CN" altLang="en-US" sz="2400" b="1" dirty="0">
                        <a:solidFill>
                          <a:schemeClr val="tx1"/>
                        </a:solidFill>
                        <a:latin typeface="+mn-lt"/>
                        <a:ea typeface="楷体" panose="02010609060101010101" pitchFamily="49" charset="-122"/>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400" b="1" dirty="0" smtClean="0">
                          <a:solidFill>
                            <a:schemeClr val="tx1"/>
                          </a:solidFill>
                          <a:latin typeface="+mn-lt"/>
                          <a:ea typeface="楷体" panose="02010609060101010101" pitchFamily="49" charset="-122"/>
                        </a:rPr>
                        <a:t>根结点最后被访问</a:t>
                      </a:r>
                      <a:endParaRPr lang="zh-CN" altLang="en-US" sz="2400" b="1" dirty="0">
                        <a:solidFill>
                          <a:schemeClr val="tx1"/>
                        </a:solidFill>
                        <a:latin typeface="+mn-lt"/>
                        <a:ea typeface="楷体" panose="02010609060101010101" pitchFamily="49" charset="-122"/>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94007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400" b="1" dirty="0" smtClean="0">
                          <a:solidFill>
                            <a:schemeClr val="tx1"/>
                          </a:solidFill>
                          <a:latin typeface="+mn-lt"/>
                          <a:ea typeface="楷体" panose="02010609060101010101" pitchFamily="49" charset="-122"/>
                        </a:rPr>
                        <a:t>递归</a:t>
                      </a:r>
                      <a:endParaRPr lang="en-US" altLang="zh-CN" sz="2400" b="1" dirty="0" smtClean="0">
                        <a:solidFill>
                          <a:schemeClr val="tx1"/>
                        </a:solidFill>
                        <a:latin typeface="+mn-lt"/>
                        <a:ea typeface="楷体" panose="02010609060101010101" pitchFamily="49" charset="-122"/>
                      </a:endParaRPr>
                    </a:p>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400" b="1" dirty="0" smtClean="0">
                          <a:solidFill>
                            <a:schemeClr val="tx1"/>
                          </a:solidFill>
                          <a:latin typeface="+mn-lt"/>
                          <a:ea typeface="楷体" panose="02010609060101010101" pitchFamily="49" charset="-122"/>
                        </a:rPr>
                        <a:t>算法</a:t>
                      </a:r>
                      <a:endParaRPr lang="en-US" altLang="zh-CN" sz="2400" b="1" dirty="0" smtClean="0">
                        <a:solidFill>
                          <a:schemeClr val="tx1"/>
                        </a:solidFill>
                        <a:latin typeface="+mn-lt"/>
                        <a:ea typeface="楷体" panose="02010609060101010101" pitchFamily="49" charset="-122"/>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400" b="1" dirty="0" err="1" smtClean="0">
                          <a:solidFill>
                            <a:schemeClr val="tx1"/>
                          </a:solidFill>
                          <a:latin typeface="+mn-lt"/>
                          <a:ea typeface="楷体" panose="02010609060101010101" pitchFamily="49" charset="-122"/>
                        </a:rPr>
                        <a:t>PreOrder</a:t>
                      </a:r>
                      <a:endParaRPr lang="en-US" altLang="zh-CN" sz="2400" b="1" dirty="0" smtClean="0">
                        <a:solidFill>
                          <a:schemeClr val="tx1"/>
                        </a:solidFill>
                        <a:latin typeface="+mn-lt"/>
                        <a:ea typeface="楷体" panose="02010609060101010101" pitchFamily="49" charset="-122"/>
                      </a:endParaRPr>
                    </a:p>
                    <a:p>
                      <a:pPr algn="ctr"/>
                      <a:r>
                        <a:rPr lang="en-US" altLang="zh-CN" sz="2400" b="1" dirty="0" smtClean="0">
                          <a:solidFill>
                            <a:schemeClr val="tx1"/>
                          </a:solidFill>
                          <a:latin typeface="+mn-lt"/>
                          <a:ea typeface="楷体" panose="02010609060101010101" pitchFamily="49" charset="-122"/>
                        </a:rPr>
                        <a:t>(Tree T)</a:t>
                      </a:r>
                      <a:endParaRPr lang="zh-CN" altLang="en-US" sz="2400" b="1" dirty="0">
                        <a:solidFill>
                          <a:schemeClr val="tx1"/>
                        </a:solidFill>
                        <a:latin typeface="+mn-lt"/>
                        <a:ea typeface="楷体" panose="02010609060101010101" pitchFamily="49" charset="-122"/>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b="1" dirty="0" err="1" smtClean="0">
                          <a:solidFill>
                            <a:schemeClr val="tx1"/>
                          </a:solidFill>
                          <a:latin typeface="+mn-lt"/>
                          <a:ea typeface="楷体" panose="02010609060101010101" pitchFamily="49" charset="-122"/>
                        </a:rPr>
                        <a:t>InOrder</a:t>
                      </a:r>
                      <a:r>
                        <a:rPr lang="en-US" altLang="zh-CN" sz="2400" b="1" dirty="0" smtClean="0">
                          <a:solidFill>
                            <a:schemeClr val="tx1"/>
                          </a:solidFill>
                          <a:latin typeface="+mn-lt"/>
                          <a:ea typeface="楷体" panose="02010609060101010101" pitchFamily="49" charset="-122"/>
                        </a:rPr>
                        <a:t>(Tree T)</a:t>
                      </a:r>
                      <a:endParaRPr lang="zh-CN" altLang="en-US" sz="2400" b="1" dirty="0">
                        <a:solidFill>
                          <a:schemeClr val="tx1"/>
                        </a:solidFill>
                        <a:latin typeface="+mn-lt"/>
                        <a:ea typeface="楷体" panose="02010609060101010101" pitchFamily="49" charset="-122"/>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b="1" dirty="0" err="1" smtClean="0">
                          <a:solidFill>
                            <a:schemeClr val="tx1"/>
                          </a:solidFill>
                          <a:latin typeface="+mn-lt"/>
                          <a:ea typeface="楷体" panose="02010609060101010101" pitchFamily="49" charset="-122"/>
                        </a:rPr>
                        <a:t>PostOrder</a:t>
                      </a:r>
                      <a:endParaRPr lang="en-US" altLang="zh-CN" sz="2400" b="1" dirty="0" smtClean="0">
                        <a:solidFill>
                          <a:schemeClr val="tx1"/>
                        </a:solidFill>
                        <a:latin typeface="+mn-lt"/>
                        <a:ea typeface="楷体" panose="02010609060101010101" pitchFamily="49" charset="-122"/>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b="1" dirty="0" smtClean="0">
                          <a:solidFill>
                            <a:schemeClr val="tx1"/>
                          </a:solidFill>
                          <a:latin typeface="+mn-lt"/>
                          <a:ea typeface="楷体" panose="02010609060101010101" pitchFamily="49" charset="-122"/>
                        </a:rPr>
                        <a:t>(Tree T)</a:t>
                      </a:r>
                      <a:endParaRPr lang="zh-CN" altLang="en-US" sz="2400" b="1" dirty="0" smtClean="0">
                        <a:solidFill>
                          <a:schemeClr val="tx1"/>
                        </a:solidFill>
                        <a:latin typeface="+mn-lt"/>
                        <a:ea typeface="楷体" panose="02010609060101010101" pitchFamily="49" charset="-122"/>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940070">
                <a:tc>
                  <a:txBody>
                    <a:bodyPr/>
                    <a:lstStyle/>
                    <a:p>
                      <a:pPr algn="ctr"/>
                      <a:r>
                        <a:rPr lang="zh-CN" altLang="en-US" sz="2400" b="1" dirty="0" smtClean="0">
                          <a:solidFill>
                            <a:schemeClr val="tx1"/>
                          </a:solidFill>
                          <a:latin typeface="+mn-lt"/>
                          <a:ea typeface="楷体" panose="02010609060101010101" pitchFamily="49" charset="-122"/>
                        </a:rPr>
                        <a:t>非递归</a:t>
                      </a:r>
                      <a:endParaRPr lang="en-US" altLang="zh-CN" sz="2400" b="1" dirty="0" smtClean="0">
                        <a:solidFill>
                          <a:schemeClr val="tx1"/>
                        </a:solidFill>
                        <a:latin typeface="+mn-lt"/>
                        <a:ea typeface="楷体" panose="02010609060101010101" pitchFamily="49" charset="-122"/>
                      </a:endParaRPr>
                    </a:p>
                    <a:p>
                      <a:pPr algn="ctr"/>
                      <a:r>
                        <a:rPr lang="zh-CN" altLang="en-US" sz="2400" b="1" dirty="0" smtClean="0">
                          <a:solidFill>
                            <a:schemeClr val="tx1"/>
                          </a:solidFill>
                          <a:latin typeface="+mn-lt"/>
                          <a:ea typeface="楷体" panose="02010609060101010101" pitchFamily="49" charset="-122"/>
                        </a:rPr>
                        <a:t>算法</a:t>
                      </a:r>
                      <a:endParaRPr lang="zh-CN" altLang="en-US" sz="2400" b="1" dirty="0">
                        <a:solidFill>
                          <a:schemeClr val="tx1"/>
                        </a:solidFill>
                        <a:latin typeface="+mn-lt"/>
                        <a:ea typeface="楷体" panose="02010609060101010101" pitchFamily="49" charset="-122"/>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400" b="1" dirty="0" err="1" smtClean="0">
                          <a:solidFill>
                            <a:schemeClr val="tx1"/>
                          </a:solidFill>
                          <a:latin typeface="+mn-lt"/>
                          <a:ea typeface="楷体" panose="02010609060101010101" pitchFamily="49" charset="-122"/>
                        </a:rPr>
                        <a:t>PreOrderS</a:t>
                      </a:r>
                      <a:r>
                        <a:rPr lang="en-US" altLang="zh-CN" sz="2400" b="1" dirty="0" smtClean="0">
                          <a:solidFill>
                            <a:schemeClr val="tx1"/>
                          </a:solidFill>
                          <a:latin typeface="+mn-lt"/>
                          <a:ea typeface="楷体" panose="02010609060101010101" pitchFamily="49" charset="-122"/>
                        </a:rPr>
                        <a:t>(Tree T)</a:t>
                      </a:r>
                      <a:endParaRPr lang="zh-CN" altLang="en-US" sz="2400" b="1" dirty="0">
                        <a:solidFill>
                          <a:schemeClr val="tx1"/>
                        </a:solidFill>
                        <a:latin typeface="+mn-lt"/>
                        <a:ea typeface="楷体" panose="02010609060101010101" pitchFamily="49" charset="-122"/>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400" b="1" dirty="0" err="1" smtClean="0">
                          <a:solidFill>
                            <a:schemeClr val="tx1"/>
                          </a:solidFill>
                          <a:latin typeface="+mn-lt"/>
                          <a:ea typeface="楷体" panose="02010609060101010101" pitchFamily="49" charset="-122"/>
                        </a:rPr>
                        <a:t>InOrderS</a:t>
                      </a:r>
                      <a:r>
                        <a:rPr lang="en-US" altLang="zh-CN" sz="2400" b="1" dirty="0" smtClean="0">
                          <a:solidFill>
                            <a:schemeClr val="tx1"/>
                          </a:solidFill>
                          <a:latin typeface="+mn-lt"/>
                          <a:ea typeface="楷体" panose="02010609060101010101" pitchFamily="49" charset="-122"/>
                        </a:rPr>
                        <a:t>(Tree T)</a:t>
                      </a:r>
                      <a:endParaRPr lang="zh-CN" altLang="en-US" sz="2400" b="1" dirty="0">
                        <a:solidFill>
                          <a:schemeClr val="tx1"/>
                        </a:solidFill>
                        <a:latin typeface="+mn-lt"/>
                        <a:ea typeface="楷体" panose="02010609060101010101" pitchFamily="49" charset="-122"/>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400" b="1" dirty="0" err="1" smtClean="0">
                          <a:solidFill>
                            <a:schemeClr val="tx1"/>
                          </a:solidFill>
                          <a:latin typeface="+mn-lt"/>
                          <a:ea typeface="楷体" panose="02010609060101010101" pitchFamily="49" charset="-122"/>
                        </a:rPr>
                        <a:t>PostOrderS</a:t>
                      </a:r>
                      <a:r>
                        <a:rPr lang="en-US" altLang="zh-CN" sz="2400" b="1" dirty="0" smtClean="0">
                          <a:solidFill>
                            <a:schemeClr val="tx1"/>
                          </a:solidFill>
                          <a:latin typeface="+mn-lt"/>
                          <a:ea typeface="楷体" panose="02010609060101010101" pitchFamily="49" charset="-122"/>
                        </a:rPr>
                        <a:t>(Tree T)</a:t>
                      </a:r>
                      <a:endParaRPr lang="zh-CN" altLang="en-US" sz="2400" b="1" dirty="0">
                        <a:solidFill>
                          <a:schemeClr val="tx1"/>
                        </a:solidFill>
                        <a:latin typeface="+mn-lt"/>
                        <a:ea typeface="楷体" panose="02010609060101010101" pitchFamily="49" charset="-122"/>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439999203"/>
      </p:ext>
    </p:extLst>
  </p:cSld>
  <p:clrMapOvr>
    <a:masterClrMapping/>
  </p:clrMapOvr>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1000125" y="274638"/>
            <a:ext cx="7215188" cy="1143000"/>
          </a:xfrm>
        </p:spPr>
        <p:txBody>
          <a:bodyPr/>
          <a:lstStyle/>
          <a:p>
            <a:pPr eaLnBrk="1" hangingPunct="1"/>
            <a:r>
              <a:rPr lang="zh-CN" altLang="en-US" dirty="0"/>
              <a:t>小结</a:t>
            </a:r>
          </a:p>
        </p:txBody>
      </p:sp>
      <p:sp>
        <p:nvSpPr>
          <p:cNvPr id="48132" name="Rectangle 3"/>
          <p:cNvSpPr>
            <a:spLocks noGrp="1" noChangeArrowheads="1"/>
          </p:cNvSpPr>
          <p:nvPr>
            <p:ph idx="1"/>
          </p:nvPr>
        </p:nvSpPr>
        <p:spPr>
          <a:xfrm>
            <a:off x="1000125" y="1600200"/>
            <a:ext cx="7215188" cy="4525963"/>
          </a:xfrm>
        </p:spPr>
        <p:txBody>
          <a:bodyPr/>
          <a:lstStyle/>
          <a:p>
            <a:pPr marL="363538" indent="-363538" eaLnBrk="1" hangingPunct="1"/>
            <a:r>
              <a:rPr lang="zh-CN" altLang="en-US" dirty="0" smtClean="0">
                <a:solidFill>
                  <a:srgbClr val="0000FF"/>
                </a:solidFill>
              </a:rPr>
              <a:t>遍历二叉树：</a:t>
            </a:r>
            <a:r>
              <a:rPr lang="zh-CN" altLang="en-US" dirty="0" smtClean="0"/>
              <a:t>按照 </a:t>
            </a:r>
            <a:r>
              <a:rPr lang="zh-CN" altLang="en-US" dirty="0" smtClean="0">
                <a:solidFill>
                  <a:srgbClr val="006600"/>
                </a:solidFill>
                <a:ea typeface="华文新魏" pitchFamily="2" charset="-122"/>
              </a:rPr>
              <a:t>一定规则 </a:t>
            </a:r>
            <a:r>
              <a:rPr lang="zh-CN" altLang="en-US" dirty="0" smtClean="0"/>
              <a:t>访问二叉树中的每个结点，使得每个结点均能被访问一次，而且仅被访问一次。</a:t>
            </a:r>
          </a:p>
          <a:p>
            <a:pPr marL="363538" indent="-363538" eaLnBrk="1" hangingPunct="1"/>
            <a:r>
              <a:rPr lang="zh-CN" altLang="en-US" dirty="0" smtClean="0">
                <a:solidFill>
                  <a:srgbClr val="C00000"/>
                </a:solidFill>
              </a:rPr>
              <a:t>遍历操作可以使二叉树线性化。</a:t>
            </a:r>
            <a:endParaRPr lang="en-US" altLang="zh-CN" dirty="0" smtClean="0">
              <a:solidFill>
                <a:srgbClr val="C00000"/>
              </a:solidFill>
            </a:endParaRPr>
          </a:p>
          <a:p>
            <a:pPr marL="363538" indent="-363538" eaLnBrk="1" hangingPunct="1"/>
            <a:r>
              <a:rPr lang="zh-CN" altLang="en-US" dirty="0" smtClean="0"/>
              <a:t>三种二叉树遍历方法：</a:t>
            </a:r>
            <a:endParaRPr lang="en-US" altLang="zh-CN" dirty="0" smtClean="0"/>
          </a:p>
          <a:p>
            <a:pPr eaLnBrk="1" hangingPunct="1">
              <a:buNone/>
            </a:pPr>
            <a:r>
              <a:rPr lang="en-US" altLang="zh-CN" dirty="0"/>
              <a:t>	</a:t>
            </a:r>
            <a:r>
              <a:rPr lang="zh-CN" altLang="en-US" dirty="0" smtClean="0"/>
              <a:t>先</a:t>
            </a:r>
            <a:r>
              <a:rPr lang="zh-CN" altLang="en-US" dirty="0"/>
              <a:t>序</a:t>
            </a:r>
            <a:r>
              <a:rPr lang="zh-CN" altLang="en-US" dirty="0" smtClean="0"/>
              <a:t>遍历、</a:t>
            </a:r>
            <a:r>
              <a:rPr lang="zh-CN" altLang="en-US" dirty="0"/>
              <a:t>中序</a:t>
            </a:r>
            <a:r>
              <a:rPr lang="zh-CN" altLang="en-US" dirty="0" smtClean="0"/>
              <a:t>遍历和后序遍历。</a:t>
            </a:r>
            <a:endParaRPr lang="en-US" altLang="zh-CN" dirty="0"/>
          </a:p>
          <a:p>
            <a:pPr marL="363538" indent="-363538" eaLnBrk="1" hangingPunct="1"/>
            <a:endParaRPr lang="zh-CN" altLang="en-US" dirty="0" smtClean="0">
              <a:solidFill>
                <a:srgbClr val="C00000"/>
              </a:solidFill>
            </a:endParaRPr>
          </a:p>
        </p:txBody>
      </p:sp>
      <p:sp>
        <p:nvSpPr>
          <p:cNvPr id="2" name="灯片编号占位符 6"/>
          <p:cNvSpPr>
            <a:spLocks noGrp="1"/>
          </p:cNvSpPr>
          <p:nvPr>
            <p:ph type="sldNum" sz="quarter" idx="10"/>
          </p:nvPr>
        </p:nvSpPr>
        <p:spPr>
          <a:noFill/>
        </p:spPr>
        <p:txBody>
          <a:bodyPr/>
          <a:lstStyle/>
          <a:p>
            <a:fld id="{413273D2-7681-4D67-9CF7-D51C7ED33417}" type="slidenum">
              <a:rPr lang="zh-CN" altLang="en-US" smtClean="0"/>
              <a:pPr/>
              <a:t>88</a:t>
            </a:fld>
            <a:endParaRPr lang="en-US" altLang="zh-CN" smtClean="0"/>
          </a:p>
        </p:txBody>
      </p:sp>
    </p:spTree>
    <p:extLst>
      <p:ext uri="{BB962C8B-B14F-4D97-AF65-F5344CB8AC3E}">
        <p14:creationId xmlns:p14="http://schemas.microsoft.com/office/powerpoint/2010/main" val="1523216780"/>
      </p:ext>
    </p:extLst>
  </p:cSld>
  <p:clrMapOvr>
    <a:masterClrMapping/>
  </p:clrMapOvr>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1000125" y="274638"/>
            <a:ext cx="7215188" cy="1143000"/>
          </a:xfrm>
        </p:spPr>
        <p:txBody>
          <a:bodyPr/>
          <a:lstStyle/>
          <a:p>
            <a:pPr eaLnBrk="1" hangingPunct="1"/>
            <a:r>
              <a:rPr lang="zh-CN" altLang="en-US" dirty="0"/>
              <a:t>小结</a:t>
            </a:r>
            <a:endParaRPr lang="zh-CN" altLang="en-US" dirty="0" smtClean="0"/>
          </a:p>
        </p:txBody>
      </p:sp>
      <p:sp>
        <p:nvSpPr>
          <p:cNvPr id="56324" name="Rectangle 3"/>
          <p:cNvSpPr>
            <a:spLocks noGrp="1" noChangeArrowheads="1"/>
          </p:cNvSpPr>
          <p:nvPr>
            <p:ph idx="1"/>
          </p:nvPr>
        </p:nvSpPr>
        <p:spPr>
          <a:xfrm>
            <a:off x="1000125" y="1600200"/>
            <a:ext cx="7215188" cy="4525963"/>
          </a:xfrm>
        </p:spPr>
        <p:txBody>
          <a:bodyPr/>
          <a:lstStyle/>
          <a:p>
            <a:pPr eaLnBrk="1" hangingPunct="1">
              <a:buNone/>
            </a:pPr>
            <a:r>
              <a:rPr lang="en-US" altLang="zh-CN" dirty="0" smtClean="0"/>
              <a:t>//</a:t>
            </a:r>
            <a:r>
              <a:rPr lang="zh-CN" altLang="en-US" dirty="0" smtClean="0"/>
              <a:t>先</a:t>
            </a:r>
            <a:r>
              <a:rPr lang="zh-CN" altLang="en-US" dirty="0"/>
              <a:t>序遍历二叉树的递归</a:t>
            </a:r>
            <a:r>
              <a:rPr lang="zh-CN" altLang="en-US" dirty="0" smtClean="0"/>
              <a:t>算法</a:t>
            </a:r>
            <a:endParaRPr lang="en-US" altLang="zh-CN" dirty="0" smtClean="0"/>
          </a:p>
          <a:p>
            <a:pPr eaLnBrk="1" hangingPunct="1">
              <a:buNone/>
            </a:pPr>
            <a:r>
              <a:rPr lang="en-US" altLang="zh-CN" dirty="0" err="1" smtClean="0"/>
              <a:t>PreOrder</a:t>
            </a:r>
            <a:r>
              <a:rPr lang="en-US" altLang="zh-CN" dirty="0" smtClean="0"/>
              <a:t>(Tree T)</a:t>
            </a:r>
          </a:p>
          <a:p>
            <a:pPr eaLnBrk="1" hangingPunct="1">
              <a:buFont typeface="Wingdings" pitchFamily="2" charset="2"/>
              <a:buNone/>
            </a:pPr>
            <a:r>
              <a:rPr lang="en-US" altLang="zh-CN" dirty="0" smtClean="0"/>
              <a:t>{	if (!T) return</a:t>
            </a:r>
            <a:r>
              <a:rPr lang="zh-CN" altLang="en-US" dirty="0" smtClean="0"/>
              <a:t>；</a:t>
            </a:r>
            <a:endParaRPr lang="zh-CN" altLang="en-US" dirty="0" smtClean="0">
              <a:solidFill>
                <a:srgbClr val="006600"/>
              </a:solidFill>
            </a:endParaRPr>
          </a:p>
          <a:p>
            <a:pPr eaLnBrk="1" hangingPunct="1">
              <a:buFont typeface="Wingdings" pitchFamily="2" charset="2"/>
              <a:buNone/>
            </a:pPr>
            <a:r>
              <a:rPr lang="zh-CN" altLang="en-US" dirty="0" smtClean="0"/>
              <a:t>	</a:t>
            </a:r>
            <a:r>
              <a:rPr lang="en-US" altLang="zh-CN" dirty="0" smtClean="0">
                <a:solidFill>
                  <a:srgbClr val="0000FF"/>
                </a:solidFill>
              </a:rPr>
              <a:t>Visit(T)</a:t>
            </a:r>
            <a:r>
              <a:rPr lang="zh-CN" altLang="en-US" dirty="0" smtClean="0">
                <a:solidFill>
                  <a:srgbClr val="0000FF"/>
                </a:solidFill>
              </a:rPr>
              <a:t>；</a:t>
            </a:r>
            <a:r>
              <a:rPr lang="en-US" altLang="zh-CN" dirty="0" smtClean="0">
                <a:solidFill>
                  <a:srgbClr val="006600"/>
                </a:solidFill>
              </a:rPr>
              <a:t>//</a:t>
            </a:r>
            <a:r>
              <a:rPr lang="zh-CN" altLang="en-US" dirty="0" smtClean="0">
                <a:solidFill>
                  <a:srgbClr val="006600"/>
                </a:solidFill>
              </a:rPr>
              <a:t>访问根结点函数</a:t>
            </a:r>
          </a:p>
          <a:p>
            <a:pPr eaLnBrk="1" hangingPunct="1">
              <a:buFont typeface="Wingdings" pitchFamily="2" charset="2"/>
              <a:buNone/>
            </a:pPr>
            <a:r>
              <a:rPr lang="zh-CN" altLang="en-US" dirty="0" smtClean="0"/>
              <a:t>	</a:t>
            </a:r>
            <a:r>
              <a:rPr lang="en-US" altLang="zh-CN" dirty="0" err="1" smtClean="0"/>
              <a:t>PreOrder</a:t>
            </a:r>
            <a:r>
              <a:rPr lang="en-US" altLang="zh-CN" dirty="0" smtClean="0"/>
              <a:t>(T-&gt;</a:t>
            </a:r>
            <a:r>
              <a:rPr lang="en-US" altLang="zh-CN" dirty="0" err="1" smtClean="0"/>
              <a:t>lc</a:t>
            </a:r>
            <a:r>
              <a:rPr lang="en-US" altLang="zh-CN" dirty="0" smtClean="0"/>
              <a:t>)</a:t>
            </a:r>
            <a:r>
              <a:rPr lang="zh-CN" altLang="en-US" dirty="0" smtClean="0"/>
              <a:t>；</a:t>
            </a:r>
            <a:r>
              <a:rPr lang="en-US" altLang="zh-CN" dirty="0" smtClean="0">
                <a:solidFill>
                  <a:srgbClr val="006600"/>
                </a:solidFill>
              </a:rPr>
              <a:t>//</a:t>
            </a:r>
            <a:r>
              <a:rPr lang="zh-CN" altLang="en-US" sz="2400" dirty="0" smtClean="0">
                <a:solidFill>
                  <a:srgbClr val="006600"/>
                </a:solidFill>
              </a:rPr>
              <a:t>先序遍历左子树</a:t>
            </a:r>
            <a:endParaRPr lang="zh-CN" altLang="en-US" dirty="0" smtClean="0"/>
          </a:p>
          <a:p>
            <a:pPr eaLnBrk="1" hangingPunct="1">
              <a:buFont typeface="Wingdings" pitchFamily="2" charset="2"/>
              <a:buNone/>
            </a:pPr>
            <a:r>
              <a:rPr lang="zh-CN" altLang="en-US" dirty="0" smtClean="0"/>
              <a:t>	</a:t>
            </a:r>
            <a:r>
              <a:rPr lang="en-US" altLang="zh-CN" dirty="0" err="1" smtClean="0"/>
              <a:t>PreOrder</a:t>
            </a:r>
            <a:r>
              <a:rPr lang="en-US" altLang="zh-CN" dirty="0" smtClean="0"/>
              <a:t>(T-&gt;</a:t>
            </a:r>
            <a:r>
              <a:rPr lang="en-US" altLang="zh-CN" dirty="0" err="1" smtClean="0"/>
              <a:t>rc</a:t>
            </a:r>
            <a:r>
              <a:rPr lang="en-US" altLang="zh-CN" dirty="0" smtClean="0"/>
              <a:t>)</a:t>
            </a:r>
            <a:r>
              <a:rPr lang="zh-CN" altLang="en-US" dirty="0" smtClean="0"/>
              <a:t>；</a:t>
            </a:r>
            <a:r>
              <a:rPr lang="en-US" altLang="zh-CN" dirty="0" smtClean="0">
                <a:solidFill>
                  <a:srgbClr val="006600"/>
                </a:solidFill>
              </a:rPr>
              <a:t>//</a:t>
            </a:r>
            <a:r>
              <a:rPr lang="zh-CN" altLang="en-US" sz="2400" dirty="0" smtClean="0">
                <a:solidFill>
                  <a:srgbClr val="006600"/>
                </a:solidFill>
              </a:rPr>
              <a:t>先序遍历右子树</a:t>
            </a:r>
            <a:endParaRPr lang="zh-CN" altLang="en-US" dirty="0" smtClean="0"/>
          </a:p>
          <a:p>
            <a:pPr eaLnBrk="1" hangingPunct="1">
              <a:buFont typeface="Wingdings" pitchFamily="2" charset="2"/>
              <a:buNone/>
            </a:pPr>
            <a:r>
              <a:rPr lang="en-US" altLang="zh-CN" dirty="0" smtClean="0"/>
              <a:t>} </a:t>
            </a:r>
            <a:r>
              <a:rPr lang="en-US" altLang="zh-CN" b="0" dirty="0" smtClean="0">
                <a:solidFill>
                  <a:srgbClr val="006600"/>
                </a:solidFill>
              </a:rPr>
              <a:t>//</a:t>
            </a:r>
            <a:r>
              <a:rPr lang="zh-CN" altLang="en-US" b="0" dirty="0" smtClean="0">
                <a:solidFill>
                  <a:srgbClr val="006600"/>
                </a:solidFill>
              </a:rPr>
              <a:t>算法结束</a:t>
            </a:r>
          </a:p>
        </p:txBody>
      </p:sp>
      <p:sp>
        <p:nvSpPr>
          <p:cNvPr id="2" name="灯片编号占位符 6"/>
          <p:cNvSpPr>
            <a:spLocks noGrp="1"/>
          </p:cNvSpPr>
          <p:nvPr>
            <p:ph type="sldNum" sz="quarter" idx="10"/>
          </p:nvPr>
        </p:nvSpPr>
        <p:spPr>
          <a:noFill/>
        </p:spPr>
        <p:txBody>
          <a:bodyPr/>
          <a:lstStyle/>
          <a:p>
            <a:fld id="{1C69EC48-BA9E-4F37-B9DB-F10D7E9197DE}" type="slidenum">
              <a:rPr lang="zh-CN" altLang="en-US" smtClean="0"/>
              <a:pPr/>
              <a:t>89</a:t>
            </a:fld>
            <a:endParaRPr lang="en-US" altLang="zh-CN" smtClean="0"/>
          </a:p>
        </p:txBody>
      </p:sp>
    </p:spTree>
    <p:extLst>
      <p:ext uri="{BB962C8B-B14F-4D97-AF65-F5344CB8AC3E}">
        <p14:creationId xmlns:p14="http://schemas.microsoft.com/office/powerpoint/2010/main" val="2405695927"/>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
          <p:cNvSpPr>
            <a:spLocks noGrp="1" noChangeArrowheads="1"/>
          </p:cNvSpPr>
          <p:nvPr>
            <p:ph type="title"/>
          </p:nvPr>
        </p:nvSpPr>
        <p:spPr>
          <a:xfrm>
            <a:off x="1000125" y="274638"/>
            <a:ext cx="7215188" cy="1143000"/>
          </a:xfrm>
        </p:spPr>
        <p:txBody>
          <a:bodyPr/>
          <a:lstStyle/>
          <a:p>
            <a:pPr eaLnBrk="1" hangingPunct="1"/>
            <a:r>
              <a:rPr lang="zh-CN" altLang="en-US" smtClean="0"/>
              <a:t>基本概念</a:t>
            </a:r>
          </a:p>
        </p:txBody>
      </p:sp>
      <p:sp>
        <p:nvSpPr>
          <p:cNvPr id="11267" name="Rectangle 4"/>
          <p:cNvSpPr>
            <a:spLocks noGrp="1" noChangeArrowheads="1"/>
          </p:cNvSpPr>
          <p:nvPr>
            <p:ph idx="1"/>
          </p:nvPr>
        </p:nvSpPr>
        <p:spPr>
          <a:xfrm>
            <a:off x="1000125" y="1600200"/>
            <a:ext cx="7215188" cy="4525963"/>
          </a:xfrm>
        </p:spPr>
        <p:txBody>
          <a:bodyPr/>
          <a:lstStyle/>
          <a:p>
            <a:pPr eaLnBrk="1" hangingPunct="1"/>
            <a:r>
              <a:rPr lang="zh-CN" altLang="en-US" smtClean="0">
                <a:solidFill>
                  <a:schemeClr val="accent2"/>
                </a:solidFill>
              </a:rPr>
              <a:t> </a:t>
            </a:r>
            <a:r>
              <a:rPr lang="zh-CN" altLang="en-US" smtClean="0">
                <a:solidFill>
                  <a:schemeClr val="hlink"/>
                </a:solidFill>
              </a:rPr>
              <a:t>树的图形表示</a:t>
            </a:r>
          </a:p>
        </p:txBody>
      </p:sp>
      <p:sp>
        <p:nvSpPr>
          <p:cNvPr id="11268" name="灯片编号占位符 1"/>
          <p:cNvSpPr>
            <a:spLocks noGrp="1"/>
          </p:cNvSpPr>
          <p:nvPr>
            <p:ph type="sldNum" sz="quarter" idx="10"/>
          </p:nvPr>
        </p:nvSpPr>
        <p:spPr>
          <a:noFill/>
        </p:spPr>
        <p:txBody>
          <a:bodyPr/>
          <a:lstStyle/>
          <a:p>
            <a:fld id="{29C66B41-FB30-447F-A49D-8AE5A92F3F8E}" type="slidenum">
              <a:rPr lang="zh-CN" altLang="en-US" smtClean="0"/>
              <a:pPr/>
              <a:t>9</a:t>
            </a:fld>
            <a:endParaRPr lang="en-US" altLang="zh-CN" smtClean="0"/>
          </a:p>
        </p:txBody>
      </p:sp>
      <p:pic>
        <p:nvPicPr>
          <p:cNvPr id="11269" name="Picture 4"/>
          <p:cNvPicPr>
            <a:picLocks noChangeAspect="1" noChangeArrowheads="1"/>
          </p:cNvPicPr>
          <p:nvPr/>
        </p:nvPicPr>
        <p:blipFill>
          <a:blip r:embed="rId2" cstate="print">
            <a:clrChange>
              <a:clrFrom>
                <a:srgbClr val="FFFFFF"/>
              </a:clrFrom>
              <a:clrTo>
                <a:srgbClr val="FFFFFF">
                  <a:alpha val="0"/>
                </a:srgbClr>
              </a:clrTo>
            </a:clrChange>
          </a:blip>
          <a:srcRect l="8073" t="24423" r="12476" b="29308"/>
          <a:stretch>
            <a:fillRect/>
          </a:stretch>
        </p:blipFill>
        <p:spPr bwMode="auto">
          <a:xfrm>
            <a:off x="2359025" y="2492375"/>
            <a:ext cx="4713288" cy="3101975"/>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1000125" y="274638"/>
            <a:ext cx="7215188" cy="1143000"/>
          </a:xfrm>
        </p:spPr>
        <p:txBody>
          <a:bodyPr/>
          <a:lstStyle/>
          <a:p>
            <a:pPr eaLnBrk="1" hangingPunct="1"/>
            <a:r>
              <a:rPr lang="zh-CN" altLang="en-US" dirty="0"/>
              <a:t>小结</a:t>
            </a:r>
            <a:endParaRPr lang="zh-CN" altLang="en-US" dirty="0" smtClean="0"/>
          </a:p>
        </p:txBody>
      </p:sp>
      <p:sp>
        <p:nvSpPr>
          <p:cNvPr id="57347" name="Rectangle 3"/>
          <p:cNvSpPr>
            <a:spLocks noGrp="1" noChangeArrowheads="1"/>
          </p:cNvSpPr>
          <p:nvPr>
            <p:ph idx="1"/>
          </p:nvPr>
        </p:nvSpPr>
        <p:spPr>
          <a:xfrm>
            <a:off x="1000125" y="1600200"/>
            <a:ext cx="7215188" cy="4525963"/>
          </a:xfrm>
        </p:spPr>
        <p:txBody>
          <a:bodyPr/>
          <a:lstStyle/>
          <a:p>
            <a:pPr eaLnBrk="1" hangingPunct="1">
              <a:buNone/>
            </a:pPr>
            <a:r>
              <a:rPr lang="en-US" altLang="zh-CN" dirty="0" smtClean="0"/>
              <a:t>//</a:t>
            </a:r>
            <a:r>
              <a:rPr lang="zh-CN" altLang="en-US" dirty="0"/>
              <a:t>中序遍历二叉树的递归</a:t>
            </a:r>
            <a:r>
              <a:rPr lang="zh-CN" altLang="en-US" dirty="0" smtClean="0"/>
              <a:t>算法</a:t>
            </a:r>
            <a:endParaRPr lang="en-US" altLang="zh-CN" dirty="0" smtClean="0"/>
          </a:p>
          <a:p>
            <a:pPr eaLnBrk="1" hangingPunct="1">
              <a:buNone/>
            </a:pPr>
            <a:r>
              <a:rPr lang="en-US" altLang="zh-CN" dirty="0" err="1" smtClean="0"/>
              <a:t>InOrder</a:t>
            </a:r>
            <a:r>
              <a:rPr lang="en-US" altLang="zh-CN" dirty="0" smtClean="0"/>
              <a:t>(Tree T)</a:t>
            </a:r>
          </a:p>
          <a:p>
            <a:pPr eaLnBrk="1" hangingPunct="1">
              <a:buFont typeface="Wingdings" pitchFamily="2" charset="2"/>
              <a:buNone/>
            </a:pPr>
            <a:r>
              <a:rPr lang="en-US" altLang="zh-CN" dirty="0" smtClean="0"/>
              <a:t>{	if (!T) return</a:t>
            </a:r>
            <a:r>
              <a:rPr lang="zh-CN" altLang="en-US" dirty="0" smtClean="0"/>
              <a:t>；</a:t>
            </a:r>
          </a:p>
          <a:p>
            <a:pPr eaLnBrk="1" hangingPunct="1">
              <a:buFont typeface="Wingdings" pitchFamily="2" charset="2"/>
              <a:buNone/>
            </a:pPr>
            <a:r>
              <a:rPr lang="zh-CN" altLang="en-US" dirty="0" smtClean="0"/>
              <a:t>	</a:t>
            </a:r>
            <a:r>
              <a:rPr lang="en-US" altLang="zh-CN" dirty="0" err="1" smtClean="0"/>
              <a:t>InOrder</a:t>
            </a:r>
            <a:r>
              <a:rPr lang="en-US" altLang="zh-CN" dirty="0" smtClean="0"/>
              <a:t>(T-&gt;</a:t>
            </a:r>
            <a:r>
              <a:rPr lang="en-US" altLang="zh-CN" dirty="0" err="1" smtClean="0"/>
              <a:t>lc</a:t>
            </a:r>
            <a:r>
              <a:rPr lang="en-US" altLang="zh-CN" dirty="0" smtClean="0"/>
              <a:t>)</a:t>
            </a:r>
            <a:r>
              <a:rPr lang="zh-CN" altLang="en-US" dirty="0" smtClean="0"/>
              <a:t>；</a:t>
            </a:r>
          </a:p>
          <a:p>
            <a:pPr eaLnBrk="1" hangingPunct="1">
              <a:buFont typeface="Wingdings" pitchFamily="2" charset="2"/>
              <a:buNone/>
            </a:pPr>
            <a:r>
              <a:rPr lang="zh-CN" altLang="en-US" dirty="0" smtClean="0"/>
              <a:t>	</a:t>
            </a:r>
            <a:r>
              <a:rPr lang="en-US" altLang="zh-CN" dirty="0" smtClean="0">
                <a:solidFill>
                  <a:srgbClr val="0000FF"/>
                </a:solidFill>
              </a:rPr>
              <a:t>Visit(T)</a:t>
            </a:r>
            <a:r>
              <a:rPr lang="zh-CN" altLang="en-US" dirty="0" smtClean="0">
                <a:solidFill>
                  <a:srgbClr val="0000FF"/>
                </a:solidFill>
              </a:rPr>
              <a:t>；</a:t>
            </a:r>
          </a:p>
          <a:p>
            <a:pPr eaLnBrk="1" hangingPunct="1">
              <a:buFont typeface="Wingdings" pitchFamily="2" charset="2"/>
              <a:buNone/>
            </a:pPr>
            <a:r>
              <a:rPr lang="zh-CN" altLang="en-US" dirty="0" smtClean="0"/>
              <a:t>	</a:t>
            </a:r>
            <a:r>
              <a:rPr lang="en-US" altLang="zh-CN" dirty="0" err="1" smtClean="0"/>
              <a:t>InOrder</a:t>
            </a:r>
            <a:r>
              <a:rPr lang="en-US" altLang="zh-CN" dirty="0" smtClean="0"/>
              <a:t>(T-&gt;</a:t>
            </a:r>
            <a:r>
              <a:rPr lang="en-US" altLang="zh-CN" dirty="0" err="1" smtClean="0"/>
              <a:t>rc</a:t>
            </a:r>
            <a:r>
              <a:rPr lang="en-US" altLang="zh-CN" dirty="0" smtClean="0"/>
              <a:t>)</a:t>
            </a:r>
            <a:r>
              <a:rPr lang="zh-CN" altLang="en-US" dirty="0" smtClean="0"/>
              <a:t>；</a:t>
            </a:r>
          </a:p>
          <a:p>
            <a:pPr eaLnBrk="1" hangingPunct="1">
              <a:buFont typeface="Wingdings" pitchFamily="2" charset="2"/>
              <a:buNone/>
            </a:pPr>
            <a:r>
              <a:rPr lang="en-US" altLang="zh-CN" dirty="0" smtClean="0"/>
              <a:t>} </a:t>
            </a:r>
            <a:r>
              <a:rPr lang="en-US" altLang="zh-CN" b="0" dirty="0" smtClean="0">
                <a:solidFill>
                  <a:srgbClr val="006600"/>
                </a:solidFill>
              </a:rPr>
              <a:t>//</a:t>
            </a:r>
            <a:r>
              <a:rPr lang="zh-CN" altLang="en-US" b="0" dirty="0" smtClean="0">
                <a:solidFill>
                  <a:srgbClr val="006600"/>
                </a:solidFill>
              </a:rPr>
              <a:t>算法结束</a:t>
            </a:r>
          </a:p>
        </p:txBody>
      </p:sp>
      <p:sp>
        <p:nvSpPr>
          <p:cNvPr id="57348" name="灯片编号占位符 6"/>
          <p:cNvSpPr>
            <a:spLocks noGrp="1"/>
          </p:cNvSpPr>
          <p:nvPr>
            <p:ph type="sldNum" sz="quarter" idx="10"/>
          </p:nvPr>
        </p:nvSpPr>
        <p:spPr>
          <a:noFill/>
        </p:spPr>
        <p:txBody>
          <a:bodyPr/>
          <a:lstStyle/>
          <a:p>
            <a:fld id="{0A378B12-17C0-4C4C-B76A-14B2CFC1AFF3}" type="slidenum">
              <a:rPr lang="zh-CN" altLang="en-US" smtClean="0"/>
              <a:pPr/>
              <a:t>90</a:t>
            </a:fld>
            <a:endParaRPr lang="en-US" altLang="zh-CN" smtClean="0"/>
          </a:p>
        </p:txBody>
      </p:sp>
    </p:spTree>
    <p:extLst>
      <p:ext uri="{BB962C8B-B14F-4D97-AF65-F5344CB8AC3E}">
        <p14:creationId xmlns:p14="http://schemas.microsoft.com/office/powerpoint/2010/main" val="2274778793"/>
      </p:ext>
    </p:extLst>
  </p:cSld>
  <p:clrMapOvr>
    <a:masterClrMapping/>
  </p:clrMapOvr>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1000125" y="274638"/>
            <a:ext cx="7215188" cy="1143000"/>
          </a:xfrm>
        </p:spPr>
        <p:txBody>
          <a:bodyPr/>
          <a:lstStyle/>
          <a:p>
            <a:pPr eaLnBrk="1" hangingPunct="1"/>
            <a:r>
              <a:rPr lang="zh-CN" altLang="en-US" dirty="0"/>
              <a:t>小结</a:t>
            </a:r>
            <a:endParaRPr lang="zh-CN" altLang="en-US" dirty="0" smtClean="0"/>
          </a:p>
        </p:txBody>
      </p:sp>
      <p:sp>
        <p:nvSpPr>
          <p:cNvPr id="58371" name="Rectangle 3"/>
          <p:cNvSpPr>
            <a:spLocks noGrp="1" noChangeArrowheads="1"/>
          </p:cNvSpPr>
          <p:nvPr>
            <p:ph idx="1"/>
          </p:nvPr>
        </p:nvSpPr>
        <p:spPr>
          <a:xfrm>
            <a:off x="1000125" y="1600200"/>
            <a:ext cx="7215188" cy="4525963"/>
          </a:xfrm>
        </p:spPr>
        <p:txBody>
          <a:bodyPr/>
          <a:lstStyle/>
          <a:p>
            <a:pPr eaLnBrk="1" hangingPunct="1">
              <a:buNone/>
            </a:pPr>
            <a:r>
              <a:rPr lang="en-US" altLang="zh-CN" dirty="0" smtClean="0"/>
              <a:t>//</a:t>
            </a:r>
            <a:r>
              <a:rPr lang="zh-CN" altLang="en-US" dirty="0"/>
              <a:t>后序遍历二叉树的递归</a:t>
            </a:r>
            <a:r>
              <a:rPr lang="zh-CN" altLang="en-US" dirty="0" smtClean="0"/>
              <a:t>算法</a:t>
            </a:r>
            <a:endParaRPr lang="en-US" altLang="zh-CN" dirty="0" smtClean="0"/>
          </a:p>
          <a:p>
            <a:pPr eaLnBrk="1" hangingPunct="1">
              <a:buNone/>
            </a:pPr>
            <a:r>
              <a:rPr lang="en-US" altLang="zh-CN" dirty="0" err="1" smtClean="0"/>
              <a:t>PostOrder</a:t>
            </a:r>
            <a:r>
              <a:rPr lang="en-US" altLang="zh-CN" dirty="0" smtClean="0"/>
              <a:t>(Tree T)</a:t>
            </a:r>
          </a:p>
          <a:p>
            <a:pPr eaLnBrk="1" hangingPunct="1">
              <a:buFont typeface="Wingdings" pitchFamily="2" charset="2"/>
              <a:buNone/>
            </a:pPr>
            <a:r>
              <a:rPr lang="en-US" altLang="zh-CN" dirty="0" smtClean="0"/>
              <a:t>{	if (!T) return</a:t>
            </a:r>
            <a:r>
              <a:rPr lang="zh-CN" altLang="en-US" dirty="0" smtClean="0"/>
              <a:t>；</a:t>
            </a:r>
          </a:p>
          <a:p>
            <a:pPr eaLnBrk="1" hangingPunct="1">
              <a:buFont typeface="Wingdings" pitchFamily="2" charset="2"/>
              <a:buNone/>
            </a:pPr>
            <a:r>
              <a:rPr lang="zh-CN" altLang="en-US" dirty="0" smtClean="0"/>
              <a:t>	</a:t>
            </a:r>
            <a:r>
              <a:rPr lang="en-US" altLang="zh-CN" dirty="0" err="1" smtClean="0"/>
              <a:t>PostOrder</a:t>
            </a:r>
            <a:r>
              <a:rPr lang="en-US" altLang="zh-CN" dirty="0" smtClean="0"/>
              <a:t>(T-&gt;</a:t>
            </a:r>
            <a:r>
              <a:rPr lang="en-US" altLang="zh-CN" dirty="0" err="1" smtClean="0"/>
              <a:t>lc</a:t>
            </a:r>
            <a:r>
              <a:rPr lang="en-US" altLang="zh-CN" dirty="0" smtClean="0"/>
              <a:t>);</a:t>
            </a:r>
          </a:p>
          <a:p>
            <a:pPr eaLnBrk="1" hangingPunct="1">
              <a:buFont typeface="Wingdings" pitchFamily="2" charset="2"/>
              <a:buNone/>
            </a:pPr>
            <a:r>
              <a:rPr lang="en-US" altLang="zh-CN" dirty="0" smtClean="0"/>
              <a:t>	</a:t>
            </a:r>
            <a:r>
              <a:rPr lang="en-US" altLang="zh-CN" dirty="0" err="1" smtClean="0"/>
              <a:t>PostOrder</a:t>
            </a:r>
            <a:r>
              <a:rPr lang="en-US" altLang="zh-CN" dirty="0" smtClean="0"/>
              <a:t>(T-&gt;</a:t>
            </a:r>
            <a:r>
              <a:rPr lang="en-US" altLang="zh-CN" dirty="0" err="1" smtClean="0"/>
              <a:t>rc</a:t>
            </a:r>
            <a:r>
              <a:rPr lang="en-US" altLang="zh-CN" dirty="0" smtClean="0"/>
              <a:t>);</a:t>
            </a:r>
          </a:p>
          <a:p>
            <a:pPr eaLnBrk="1" hangingPunct="1">
              <a:buFont typeface="Wingdings" pitchFamily="2" charset="2"/>
              <a:buNone/>
            </a:pPr>
            <a:r>
              <a:rPr lang="en-US" altLang="zh-CN" dirty="0" smtClean="0"/>
              <a:t>	</a:t>
            </a:r>
            <a:r>
              <a:rPr lang="en-US" altLang="zh-CN" dirty="0" smtClean="0">
                <a:solidFill>
                  <a:srgbClr val="0000FF"/>
                </a:solidFill>
              </a:rPr>
              <a:t>Visit(T)</a:t>
            </a:r>
            <a:r>
              <a:rPr lang="zh-CN" altLang="en-US" dirty="0" smtClean="0">
                <a:solidFill>
                  <a:srgbClr val="0000FF"/>
                </a:solidFill>
              </a:rPr>
              <a:t>；</a:t>
            </a:r>
          </a:p>
          <a:p>
            <a:pPr eaLnBrk="1" hangingPunct="1">
              <a:buFont typeface="Wingdings" pitchFamily="2" charset="2"/>
              <a:buNone/>
            </a:pPr>
            <a:r>
              <a:rPr lang="en-US" altLang="zh-CN" dirty="0" smtClean="0"/>
              <a:t>} </a:t>
            </a:r>
            <a:r>
              <a:rPr lang="en-US" altLang="zh-CN" b="0" dirty="0" smtClean="0">
                <a:solidFill>
                  <a:srgbClr val="006600"/>
                </a:solidFill>
              </a:rPr>
              <a:t>//</a:t>
            </a:r>
            <a:r>
              <a:rPr lang="zh-CN" altLang="en-US" b="0" dirty="0" smtClean="0">
                <a:solidFill>
                  <a:srgbClr val="006600"/>
                </a:solidFill>
              </a:rPr>
              <a:t>算法结束</a:t>
            </a:r>
          </a:p>
        </p:txBody>
      </p:sp>
      <p:sp>
        <p:nvSpPr>
          <p:cNvPr id="58372" name="灯片编号占位符 6"/>
          <p:cNvSpPr>
            <a:spLocks noGrp="1"/>
          </p:cNvSpPr>
          <p:nvPr>
            <p:ph type="sldNum" sz="quarter" idx="10"/>
          </p:nvPr>
        </p:nvSpPr>
        <p:spPr>
          <a:noFill/>
        </p:spPr>
        <p:txBody>
          <a:bodyPr/>
          <a:lstStyle/>
          <a:p>
            <a:fld id="{95A30BA8-D739-4FC9-AAB2-B540E351E01F}" type="slidenum">
              <a:rPr lang="zh-CN" altLang="en-US" smtClean="0"/>
              <a:pPr/>
              <a:t>91</a:t>
            </a:fld>
            <a:endParaRPr lang="en-US" altLang="zh-CN" smtClean="0"/>
          </a:p>
        </p:txBody>
      </p:sp>
    </p:spTree>
    <p:extLst>
      <p:ext uri="{BB962C8B-B14F-4D97-AF65-F5344CB8AC3E}">
        <p14:creationId xmlns:p14="http://schemas.microsoft.com/office/powerpoint/2010/main" val="1033591460"/>
      </p:ext>
    </p:extLst>
  </p:cSld>
  <p:clrMapOvr>
    <a:masterClrMapping/>
  </p:clrMapOvr>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1000125" y="274638"/>
            <a:ext cx="7215188" cy="1143000"/>
          </a:xfrm>
        </p:spPr>
        <p:txBody>
          <a:bodyPr/>
          <a:lstStyle/>
          <a:p>
            <a:pPr eaLnBrk="1" hangingPunct="1"/>
            <a:r>
              <a:rPr lang="zh-CN" altLang="en-US" dirty="0"/>
              <a:t>小结</a:t>
            </a:r>
            <a:endParaRPr lang="zh-CN" altLang="en-US" dirty="0" smtClean="0"/>
          </a:p>
        </p:txBody>
      </p:sp>
      <p:sp>
        <p:nvSpPr>
          <p:cNvPr id="48132" name="Rectangle 3"/>
          <p:cNvSpPr>
            <a:spLocks noGrp="1" noChangeArrowheads="1"/>
          </p:cNvSpPr>
          <p:nvPr>
            <p:ph idx="1"/>
          </p:nvPr>
        </p:nvSpPr>
        <p:spPr>
          <a:xfrm>
            <a:off x="1000125" y="1600200"/>
            <a:ext cx="7215188" cy="4525963"/>
          </a:xfrm>
        </p:spPr>
        <p:txBody>
          <a:bodyPr/>
          <a:lstStyle/>
          <a:p>
            <a:pPr eaLnBrk="1" fontAlgn="ctr" hangingPunct="1"/>
            <a:r>
              <a:rPr lang="zh-CN" altLang="en-US" dirty="0" smtClean="0">
                <a:solidFill>
                  <a:srgbClr val="C00000"/>
                </a:solidFill>
              </a:rPr>
              <a:t>三种二叉树遍历</a:t>
            </a:r>
            <a:r>
              <a:rPr lang="zh-CN" altLang="zh-CN" dirty="0" smtClean="0">
                <a:solidFill>
                  <a:srgbClr val="C00000"/>
                </a:solidFill>
              </a:rPr>
              <a:t>特点</a:t>
            </a:r>
            <a:r>
              <a:rPr lang="zh-CN" altLang="en-US" dirty="0" smtClean="0">
                <a:solidFill>
                  <a:srgbClr val="C00000"/>
                </a:solidFill>
              </a:rPr>
              <a:t>：</a:t>
            </a:r>
            <a:endParaRPr lang="zh-CN" altLang="zh-CN" b="0" dirty="0">
              <a:solidFill>
                <a:srgbClr val="C00000"/>
              </a:solidFill>
            </a:endParaRPr>
          </a:p>
          <a:p>
            <a:pPr marL="457200" indent="-457200" eaLnBrk="1" fontAlgn="ctr" hangingPunct="1">
              <a:buFont typeface="Wingdings" panose="05000000000000000000" pitchFamily="2" charset="2"/>
              <a:buChar char="ü"/>
            </a:pPr>
            <a:r>
              <a:rPr lang="zh-CN" altLang="en-US" dirty="0" smtClean="0"/>
              <a:t>先</a:t>
            </a:r>
            <a:r>
              <a:rPr lang="zh-CN" altLang="en-US" dirty="0"/>
              <a:t>序</a:t>
            </a:r>
            <a:r>
              <a:rPr lang="zh-CN" altLang="en-US" dirty="0" smtClean="0"/>
              <a:t>遍历：</a:t>
            </a:r>
            <a:r>
              <a:rPr lang="zh-CN" altLang="zh-CN" dirty="0" smtClean="0"/>
              <a:t>根</a:t>
            </a:r>
            <a:r>
              <a:rPr lang="zh-CN" altLang="zh-CN" dirty="0"/>
              <a:t>结点最先被</a:t>
            </a:r>
            <a:r>
              <a:rPr lang="zh-CN" altLang="zh-CN" dirty="0" smtClean="0"/>
              <a:t>访问</a:t>
            </a:r>
            <a:r>
              <a:rPr lang="zh-CN" altLang="en-US" dirty="0" smtClean="0"/>
              <a:t>，即任意子树的根结点都出现在该子树的最前面；</a:t>
            </a:r>
            <a:endParaRPr lang="zh-CN" altLang="zh-CN" b="0" dirty="0"/>
          </a:p>
          <a:p>
            <a:pPr marL="457200" indent="-457200" eaLnBrk="1" fontAlgn="ctr" hangingPunct="1">
              <a:buFont typeface="Wingdings" panose="05000000000000000000" pitchFamily="2" charset="2"/>
              <a:buChar char="ü"/>
            </a:pPr>
            <a:r>
              <a:rPr lang="zh-CN" altLang="en-US" dirty="0" smtClean="0"/>
              <a:t>中序遍历：</a:t>
            </a:r>
            <a:r>
              <a:rPr lang="zh-CN" altLang="zh-CN" dirty="0" smtClean="0"/>
              <a:t>根结点</a:t>
            </a:r>
            <a:r>
              <a:rPr lang="zh-CN" altLang="en-US" dirty="0" smtClean="0"/>
              <a:t>在中间访问，即</a:t>
            </a:r>
            <a:r>
              <a:rPr lang="zh-CN" altLang="en-US" dirty="0"/>
              <a:t>任意</a:t>
            </a:r>
            <a:r>
              <a:rPr lang="zh-CN" altLang="zh-CN" dirty="0" smtClean="0"/>
              <a:t>左</a:t>
            </a:r>
            <a:r>
              <a:rPr lang="en-US" altLang="zh-CN" dirty="0" smtClean="0">
                <a:solidFill>
                  <a:srgbClr val="3333FF"/>
                </a:solidFill>
              </a:rPr>
              <a:t>(</a:t>
            </a:r>
            <a:r>
              <a:rPr lang="zh-CN" altLang="zh-CN" dirty="0" smtClean="0">
                <a:solidFill>
                  <a:srgbClr val="3333FF"/>
                </a:solidFill>
              </a:rPr>
              <a:t>右</a:t>
            </a:r>
            <a:r>
              <a:rPr lang="en-US" altLang="zh-CN" dirty="0" smtClean="0">
                <a:solidFill>
                  <a:srgbClr val="3333FF"/>
                </a:solidFill>
              </a:rPr>
              <a:t>)</a:t>
            </a:r>
            <a:r>
              <a:rPr lang="zh-CN" altLang="zh-CN" dirty="0" smtClean="0"/>
              <a:t>子树</a:t>
            </a:r>
            <a:r>
              <a:rPr lang="zh-CN" altLang="en-US" dirty="0"/>
              <a:t>的</a:t>
            </a:r>
            <a:r>
              <a:rPr lang="zh-CN" altLang="zh-CN" dirty="0" smtClean="0"/>
              <a:t>结点都在根结点</a:t>
            </a:r>
            <a:r>
              <a:rPr lang="zh-CN" altLang="en-US" dirty="0" smtClean="0"/>
              <a:t>的</a:t>
            </a:r>
            <a:r>
              <a:rPr lang="zh-CN" altLang="zh-CN" dirty="0" smtClean="0"/>
              <a:t>左</a:t>
            </a:r>
            <a:r>
              <a:rPr lang="en-US" altLang="zh-CN" dirty="0">
                <a:solidFill>
                  <a:srgbClr val="3333FF"/>
                </a:solidFill>
              </a:rPr>
              <a:t>(</a:t>
            </a:r>
            <a:r>
              <a:rPr lang="zh-CN" altLang="zh-CN" dirty="0">
                <a:solidFill>
                  <a:srgbClr val="3333FF"/>
                </a:solidFill>
              </a:rPr>
              <a:t>右</a:t>
            </a:r>
            <a:r>
              <a:rPr lang="en-US" altLang="zh-CN" dirty="0">
                <a:solidFill>
                  <a:srgbClr val="3333FF"/>
                </a:solidFill>
              </a:rPr>
              <a:t>)</a:t>
            </a:r>
            <a:r>
              <a:rPr lang="zh-CN" altLang="zh-CN" dirty="0" smtClean="0"/>
              <a:t>边</a:t>
            </a:r>
            <a:r>
              <a:rPr lang="zh-CN" altLang="en-US" dirty="0" smtClean="0"/>
              <a:t>；</a:t>
            </a:r>
            <a:endParaRPr lang="zh-CN" altLang="zh-CN" b="0" dirty="0" smtClean="0"/>
          </a:p>
          <a:p>
            <a:pPr marL="457200" indent="-457200" eaLnBrk="1" fontAlgn="auto" hangingPunct="1">
              <a:buFont typeface="Wingdings" panose="05000000000000000000" pitchFamily="2" charset="2"/>
              <a:buChar char="ü"/>
            </a:pPr>
            <a:r>
              <a:rPr lang="zh-CN" altLang="en-US" dirty="0" smtClean="0"/>
              <a:t>后序遍历：</a:t>
            </a:r>
            <a:r>
              <a:rPr lang="zh-CN" altLang="zh-CN" dirty="0" smtClean="0"/>
              <a:t>根</a:t>
            </a:r>
            <a:r>
              <a:rPr lang="zh-CN" altLang="zh-CN" dirty="0"/>
              <a:t>结点最后被</a:t>
            </a:r>
            <a:r>
              <a:rPr lang="zh-CN" altLang="zh-CN" dirty="0" smtClean="0"/>
              <a:t>访问</a:t>
            </a:r>
            <a:r>
              <a:rPr lang="zh-CN" altLang="en-US" dirty="0"/>
              <a:t>，即任意子树的根结点都出现在该子树的</a:t>
            </a:r>
            <a:r>
              <a:rPr lang="zh-CN" altLang="en-US" dirty="0" smtClean="0"/>
              <a:t>最后面。</a:t>
            </a:r>
            <a:endParaRPr lang="zh-CN" altLang="zh-CN" b="0" dirty="0"/>
          </a:p>
        </p:txBody>
      </p:sp>
      <p:sp>
        <p:nvSpPr>
          <p:cNvPr id="2" name="灯片编号占位符 6"/>
          <p:cNvSpPr>
            <a:spLocks noGrp="1"/>
          </p:cNvSpPr>
          <p:nvPr>
            <p:ph type="sldNum" sz="quarter" idx="10"/>
          </p:nvPr>
        </p:nvSpPr>
        <p:spPr>
          <a:noFill/>
        </p:spPr>
        <p:txBody>
          <a:bodyPr/>
          <a:lstStyle/>
          <a:p>
            <a:fld id="{413273D2-7681-4D67-9CF7-D51C7ED33417}" type="slidenum">
              <a:rPr lang="zh-CN" altLang="en-US" smtClean="0"/>
              <a:pPr/>
              <a:t>92</a:t>
            </a:fld>
            <a:endParaRPr lang="en-US" altLang="zh-CN" smtClean="0"/>
          </a:p>
        </p:txBody>
      </p:sp>
    </p:spTree>
    <p:extLst>
      <p:ext uri="{BB962C8B-B14F-4D97-AF65-F5344CB8AC3E}">
        <p14:creationId xmlns:p14="http://schemas.microsoft.com/office/powerpoint/2010/main" val="2100589348"/>
      </p:ext>
    </p:extLst>
  </p:cSld>
  <p:clrMapOvr>
    <a:masterClrMapping/>
  </p:clrMapOvr>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1000125" y="274638"/>
            <a:ext cx="7215188" cy="1143000"/>
          </a:xfrm>
        </p:spPr>
        <p:txBody>
          <a:bodyPr/>
          <a:lstStyle/>
          <a:p>
            <a:pPr eaLnBrk="1" hangingPunct="1"/>
            <a:r>
              <a:rPr lang="zh-CN" altLang="en-US" dirty="0"/>
              <a:t>小结</a:t>
            </a:r>
            <a:endParaRPr lang="zh-CN" altLang="en-US" dirty="0" smtClean="0"/>
          </a:p>
        </p:txBody>
      </p:sp>
      <p:sp>
        <p:nvSpPr>
          <p:cNvPr id="68611" name="Rectangle 3"/>
          <p:cNvSpPr>
            <a:spLocks noGrp="1" noChangeArrowheads="1"/>
          </p:cNvSpPr>
          <p:nvPr>
            <p:ph idx="1"/>
          </p:nvPr>
        </p:nvSpPr>
        <p:spPr>
          <a:xfrm>
            <a:off x="1000125" y="1600200"/>
            <a:ext cx="7215188" cy="4525963"/>
          </a:xfrm>
        </p:spPr>
        <p:txBody>
          <a:bodyPr/>
          <a:lstStyle/>
          <a:p>
            <a:pPr eaLnBrk="1" hangingPunct="1">
              <a:lnSpc>
                <a:spcPct val="130000"/>
              </a:lnSpc>
            </a:pPr>
            <a:r>
              <a:rPr lang="zh-CN" altLang="en-US" dirty="0"/>
              <a:t>遍历二叉树的非递归算法需使用</a:t>
            </a:r>
            <a:r>
              <a:rPr lang="en-US" altLang="zh-CN" dirty="0"/>
              <a:t>1</a:t>
            </a:r>
            <a:r>
              <a:rPr lang="zh-CN" altLang="en-US" dirty="0"/>
              <a:t>个链</a:t>
            </a:r>
            <a:r>
              <a:rPr lang="zh-CN" altLang="en-US" dirty="0" smtClean="0"/>
              <a:t>栈</a:t>
            </a:r>
            <a:endParaRPr lang="zh-CN" altLang="en-US" dirty="0"/>
          </a:p>
          <a:p>
            <a:pPr eaLnBrk="1" hangingPunct="1">
              <a:lnSpc>
                <a:spcPct val="130000"/>
              </a:lnSpc>
              <a:buFont typeface="Wingdings" pitchFamily="2" charset="2"/>
              <a:buNone/>
            </a:pPr>
            <a:r>
              <a:rPr lang="en-US" altLang="zh-CN" dirty="0" err="1" smtClean="0"/>
              <a:t>typedef</a:t>
            </a:r>
            <a:r>
              <a:rPr lang="en-US" altLang="zh-CN" dirty="0" smtClean="0"/>
              <a:t> </a:t>
            </a:r>
            <a:r>
              <a:rPr lang="en-US" altLang="zh-CN" dirty="0" err="1" smtClean="0"/>
              <a:t>struct</a:t>
            </a:r>
            <a:r>
              <a:rPr lang="en-US" altLang="zh-CN" dirty="0" smtClean="0"/>
              <a:t> </a:t>
            </a:r>
            <a:r>
              <a:rPr lang="en-US" altLang="zh-CN" dirty="0" err="1" smtClean="0"/>
              <a:t>SNode</a:t>
            </a:r>
            <a:endParaRPr lang="en-US" altLang="zh-CN" dirty="0" smtClean="0"/>
          </a:p>
          <a:p>
            <a:pPr eaLnBrk="1" hangingPunct="1">
              <a:lnSpc>
                <a:spcPct val="130000"/>
              </a:lnSpc>
              <a:buFont typeface="Wingdings" pitchFamily="2" charset="2"/>
              <a:buNone/>
            </a:pPr>
            <a:r>
              <a:rPr lang="en-US" altLang="zh-CN" dirty="0" smtClean="0"/>
              <a:t>{</a:t>
            </a:r>
          </a:p>
          <a:p>
            <a:pPr eaLnBrk="1" hangingPunct="1">
              <a:lnSpc>
                <a:spcPct val="130000"/>
              </a:lnSpc>
              <a:buFont typeface="Wingdings" pitchFamily="2" charset="2"/>
              <a:buNone/>
            </a:pPr>
            <a:r>
              <a:rPr lang="en-US" altLang="zh-CN" dirty="0" smtClean="0"/>
              <a:t>	</a:t>
            </a:r>
            <a:r>
              <a:rPr lang="en-US" altLang="zh-CN" dirty="0" smtClean="0">
                <a:solidFill>
                  <a:srgbClr val="C00000"/>
                </a:solidFill>
              </a:rPr>
              <a:t>Tree</a:t>
            </a:r>
            <a:r>
              <a:rPr lang="en-US" altLang="zh-CN" dirty="0" smtClean="0"/>
              <a:t> </a:t>
            </a:r>
            <a:r>
              <a:rPr lang="en-US" altLang="zh-CN" dirty="0" err="1" smtClean="0"/>
              <a:t>tnode</a:t>
            </a:r>
            <a:r>
              <a:rPr lang="zh-CN" altLang="en-US" dirty="0" smtClean="0"/>
              <a:t>；</a:t>
            </a:r>
            <a:r>
              <a:rPr lang="en-US" altLang="zh-CN" dirty="0" smtClean="0">
                <a:solidFill>
                  <a:srgbClr val="006600"/>
                </a:solidFill>
              </a:rPr>
              <a:t>//</a:t>
            </a:r>
            <a:r>
              <a:rPr lang="zh-CN" altLang="en-US" dirty="0" smtClean="0">
                <a:solidFill>
                  <a:srgbClr val="006600"/>
                </a:solidFill>
              </a:rPr>
              <a:t>数据域</a:t>
            </a:r>
          </a:p>
          <a:p>
            <a:pPr eaLnBrk="1" hangingPunct="1">
              <a:lnSpc>
                <a:spcPct val="130000"/>
              </a:lnSpc>
              <a:buFont typeface="Wingdings" pitchFamily="2" charset="2"/>
              <a:buNone/>
            </a:pPr>
            <a:r>
              <a:rPr lang="zh-CN" altLang="en-US" dirty="0" smtClean="0"/>
              <a:t>	</a:t>
            </a:r>
            <a:r>
              <a:rPr lang="en-US" altLang="zh-CN" dirty="0" err="1" smtClean="0"/>
              <a:t>struct</a:t>
            </a:r>
            <a:r>
              <a:rPr lang="en-US" altLang="zh-CN" dirty="0" smtClean="0"/>
              <a:t> </a:t>
            </a:r>
            <a:r>
              <a:rPr lang="en-US" altLang="zh-CN" dirty="0" err="1" smtClean="0"/>
              <a:t>SNode</a:t>
            </a:r>
            <a:r>
              <a:rPr lang="en-US" altLang="zh-CN" dirty="0" smtClean="0"/>
              <a:t> *next</a:t>
            </a:r>
            <a:r>
              <a:rPr lang="zh-CN" altLang="en-US" dirty="0" smtClean="0"/>
              <a:t>；</a:t>
            </a:r>
            <a:r>
              <a:rPr lang="en-US" altLang="zh-CN" dirty="0" smtClean="0">
                <a:solidFill>
                  <a:srgbClr val="006600"/>
                </a:solidFill>
              </a:rPr>
              <a:t>//</a:t>
            </a:r>
            <a:r>
              <a:rPr lang="zh-CN" altLang="en-US" dirty="0" smtClean="0">
                <a:solidFill>
                  <a:srgbClr val="006600"/>
                </a:solidFill>
              </a:rPr>
              <a:t>指针域</a:t>
            </a:r>
          </a:p>
          <a:p>
            <a:pPr eaLnBrk="1" hangingPunct="1">
              <a:lnSpc>
                <a:spcPct val="130000"/>
              </a:lnSpc>
              <a:buFont typeface="Wingdings" pitchFamily="2" charset="2"/>
              <a:buNone/>
            </a:pPr>
            <a:r>
              <a:rPr lang="en-US" altLang="zh-CN" dirty="0" smtClean="0"/>
              <a:t>} *Stack</a:t>
            </a:r>
            <a:r>
              <a:rPr lang="zh-CN" altLang="en-US" dirty="0" smtClean="0"/>
              <a:t>；</a:t>
            </a:r>
          </a:p>
        </p:txBody>
      </p:sp>
      <p:sp>
        <p:nvSpPr>
          <p:cNvPr id="68612" name="灯片编号占位符 9"/>
          <p:cNvSpPr>
            <a:spLocks noGrp="1"/>
          </p:cNvSpPr>
          <p:nvPr>
            <p:ph type="sldNum" sz="quarter" idx="10"/>
          </p:nvPr>
        </p:nvSpPr>
        <p:spPr>
          <a:noFill/>
        </p:spPr>
        <p:txBody>
          <a:bodyPr/>
          <a:lstStyle/>
          <a:p>
            <a:fld id="{E14049C0-EFAE-483E-A1A7-E381281A10EE}" type="slidenum">
              <a:rPr lang="zh-CN" altLang="en-US" smtClean="0"/>
              <a:pPr/>
              <a:t>93</a:t>
            </a:fld>
            <a:endParaRPr lang="en-US" altLang="zh-CN" smtClean="0"/>
          </a:p>
        </p:txBody>
      </p:sp>
      <p:grpSp>
        <p:nvGrpSpPr>
          <p:cNvPr id="2" name="Group 6"/>
          <p:cNvGrpSpPr>
            <a:grpSpLocks/>
          </p:cNvGrpSpPr>
          <p:nvPr/>
        </p:nvGrpSpPr>
        <p:grpSpPr bwMode="auto">
          <a:xfrm>
            <a:off x="2526011" y="3717628"/>
            <a:ext cx="4421188" cy="2517774"/>
            <a:chOff x="2317" y="664"/>
            <a:chExt cx="2785" cy="1586"/>
          </a:xfrm>
        </p:grpSpPr>
        <p:sp>
          <p:nvSpPr>
            <p:cNvPr id="68614" name="Rectangle 4"/>
            <p:cNvSpPr>
              <a:spLocks noChangeArrowheads="1"/>
            </p:cNvSpPr>
            <p:nvPr/>
          </p:nvSpPr>
          <p:spPr bwMode="auto">
            <a:xfrm>
              <a:off x="3061" y="1207"/>
              <a:ext cx="2041" cy="1043"/>
            </a:xfrm>
            <a:prstGeom prst="rect">
              <a:avLst/>
            </a:prstGeom>
            <a:noFill/>
            <a:ln w="28575">
              <a:solidFill>
                <a:srgbClr val="008000"/>
              </a:solidFill>
              <a:miter lim="800000"/>
              <a:headEnd/>
              <a:tailEnd/>
            </a:ln>
          </p:spPr>
          <p:txBody>
            <a:bodyPr/>
            <a:lstStyle/>
            <a:p>
              <a:pPr>
                <a:buClr>
                  <a:srgbClr val="006600"/>
                </a:buClr>
              </a:pPr>
              <a:r>
                <a:rPr kumimoji="1" lang="en-US" altLang="zh-CN" sz="2000" b="1" dirty="0" err="1" smtClean="0">
                  <a:solidFill>
                    <a:srgbClr val="292929"/>
                  </a:solidFill>
                  <a:latin typeface="Times New Roman" pitchFamily="18" charset="0"/>
                  <a:ea typeface="楷体_GB2312" pitchFamily="49" charset="-122"/>
                </a:rPr>
                <a:t>typedef</a:t>
              </a:r>
              <a:r>
                <a:rPr kumimoji="1" lang="en-US" altLang="zh-CN" sz="2000" b="1" dirty="0" smtClean="0">
                  <a:solidFill>
                    <a:srgbClr val="292929"/>
                  </a:solidFill>
                  <a:latin typeface="Times New Roman" pitchFamily="18" charset="0"/>
                  <a:ea typeface="楷体_GB2312" pitchFamily="49" charset="-122"/>
                </a:rPr>
                <a:t> </a:t>
              </a:r>
              <a:r>
                <a:rPr kumimoji="1" lang="en-US" altLang="zh-CN" sz="2000" b="1" dirty="0" err="1" smtClean="0">
                  <a:solidFill>
                    <a:srgbClr val="292929"/>
                  </a:solidFill>
                  <a:latin typeface="Times New Roman" pitchFamily="18" charset="0"/>
                  <a:ea typeface="楷体_GB2312" pitchFamily="49" charset="-122"/>
                </a:rPr>
                <a:t>struct</a:t>
              </a:r>
              <a:r>
                <a:rPr kumimoji="1" lang="en-US" altLang="zh-CN" sz="2000" b="1" dirty="0" smtClean="0">
                  <a:solidFill>
                    <a:srgbClr val="292929"/>
                  </a:solidFill>
                  <a:latin typeface="Times New Roman" pitchFamily="18" charset="0"/>
                  <a:ea typeface="楷体_GB2312" pitchFamily="49" charset="-122"/>
                </a:rPr>
                <a:t> </a:t>
              </a:r>
              <a:r>
                <a:rPr kumimoji="1" lang="en-US" altLang="zh-CN" sz="2000" b="1" dirty="0" err="1" smtClean="0">
                  <a:solidFill>
                    <a:srgbClr val="292929"/>
                  </a:solidFill>
                  <a:latin typeface="Times New Roman" pitchFamily="18" charset="0"/>
                  <a:ea typeface="楷体_GB2312" pitchFamily="49" charset="-122"/>
                </a:rPr>
                <a:t>Tnode</a:t>
              </a:r>
              <a:endParaRPr kumimoji="1" lang="en-US" altLang="zh-CN" sz="2000" b="1" dirty="0" smtClean="0">
                <a:solidFill>
                  <a:srgbClr val="292929"/>
                </a:solidFill>
                <a:latin typeface="Times New Roman" pitchFamily="18" charset="0"/>
                <a:ea typeface="楷体_GB2312" pitchFamily="49" charset="-122"/>
              </a:endParaRPr>
            </a:p>
            <a:p>
              <a:pPr>
                <a:buClr>
                  <a:srgbClr val="006600"/>
                </a:buClr>
              </a:pPr>
              <a:r>
                <a:rPr kumimoji="1" lang="en-US" altLang="zh-CN" sz="2000" b="1" dirty="0" smtClean="0">
                  <a:solidFill>
                    <a:srgbClr val="292929"/>
                  </a:solidFill>
                  <a:latin typeface="Times New Roman" pitchFamily="18" charset="0"/>
                  <a:ea typeface="楷体_GB2312" pitchFamily="49" charset="-122"/>
                </a:rPr>
                <a:t>{	Type data</a:t>
              </a:r>
              <a:r>
                <a:rPr kumimoji="1" lang="en-US" altLang="zh-CN" sz="2000" b="1" dirty="0">
                  <a:solidFill>
                    <a:srgbClr val="292929"/>
                  </a:solidFill>
                  <a:latin typeface="Times New Roman" pitchFamily="18" charset="0"/>
                  <a:ea typeface="楷体_GB2312" pitchFamily="49" charset="-122"/>
                </a:rPr>
                <a:t>;</a:t>
              </a:r>
            </a:p>
            <a:p>
              <a:pPr>
                <a:buClr>
                  <a:srgbClr val="006600"/>
                </a:buClr>
              </a:pPr>
              <a:r>
                <a:rPr kumimoji="1" lang="en-US" altLang="zh-CN" sz="2000" b="1" dirty="0">
                  <a:solidFill>
                    <a:srgbClr val="292929"/>
                  </a:solidFill>
                  <a:latin typeface="Times New Roman" pitchFamily="18" charset="0"/>
                  <a:ea typeface="楷体_GB2312" pitchFamily="49" charset="-122"/>
                </a:rPr>
                <a:t>	</a:t>
              </a:r>
              <a:r>
                <a:rPr kumimoji="1" lang="en-US" altLang="zh-CN" sz="2000" b="1" dirty="0" err="1">
                  <a:solidFill>
                    <a:srgbClr val="292929"/>
                  </a:solidFill>
                  <a:latin typeface="Times New Roman" pitchFamily="18" charset="0"/>
                  <a:ea typeface="楷体_GB2312" pitchFamily="49" charset="-122"/>
                </a:rPr>
                <a:t>struct</a:t>
              </a:r>
              <a:r>
                <a:rPr kumimoji="1" lang="en-US" altLang="zh-CN" sz="2000" b="1" dirty="0">
                  <a:solidFill>
                    <a:srgbClr val="292929"/>
                  </a:solidFill>
                  <a:latin typeface="Times New Roman" pitchFamily="18" charset="0"/>
                  <a:ea typeface="楷体_GB2312" pitchFamily="49" charset="-122"/>
                </a:rPr>
                <a:t> </a:t>
              </a:r>
              <a:r>
                <a:rPr kumimoji="1" lang="en-US" altLang="zh-CN" sz="2000" b="1" dirty="0" err="1" smtClean="0">
                  <a:solidFill>
                    <a:srgbClr val="292929"/>
                  </a:solidFill>
                  <a:latin typeface="Times New Roman" pitchFamily="18" charset="0"/>
                  <a:ea typeface="楷体_GB2312" pitchFamily="49" charset="-122"/>
                </a:rPr>
                <a:t>Tnode</a:t>
              </a:r>
              <a:r>
                <a:rPr kumimoji="1" lang="en-US" altLang="zh-CN" sz="2000" b="1" dirty="0" smtClean="0">
                  <a:solidFill>
                    <a:srgbClr val="292929"/>
                  </a:solidFill>
                  <a:latin typeface="Times New Roman" pitchFamily="18" charset="0"/>
                  <a:ea typeface="楷体_GB2312" pitchFamily="49" charset="-122"/>
                </a:rPr>
                <a:t> *</a:t>
              </a:r>
              <a:r>
                <a:rPr kumimoji="1" lang="en-US" altLang="zh-CN" sz="2000" b="1" dirty="0" err="1" smtClean="0">
                  <a:solidFill>
                    <a:srgbClr val="292929"/>
                  </a:solidFill>
                  <a:latin typeface="Times New Roman" pitchFamily="18" charset="0"/>
                  <a:ea typeface="楷体_GB2312" pitchFamily="49" charset="-122"/>
                </a:rPr>
                <a:t>lc</a:t>
              </a:r>
              <a:r>
                <a:rPr kumimoji="1" lang="en-US" altLang="zh-CN" sz="2000" b="1" dirty="0" smtClean="0">
                  <a:solidFill>
                    <a:srgbClr val="292929"/>
                  </a:solidFill>
                  <a:latin typeface="Times New Roman" pitchFamily="18" charset="0"/>
                  <a:ea typeface="楷体_GB2312" pitchFamily="49" charset="-122"/>
                </a:rPr>
                <a:t>;</a:t>
              </a:r>
              <a:endParaRPr kumimoji="1" lang="en-US" altLang="zh-CN" sz="2000" b="1" dirty="0">
                <a:solidFill>
                  <a:srgbClr val="292929"/>
                </a:solidFill>
                <a:latin typeface="Times New Roman" pitchFamily="18" charset="0"/>
                <a:ea typeface="楷体_GB2312" pitchFamily="49" charset="-122"/>
              </a:endParaRPr>
            </a:p>
            <a:p>
              <a:pPr>
                <a:buClr>
                  <a:srgbClr val="006600"/>
                </a:buClr>
              </a:pPr>
              <a:r>
                <a:rPr kumimoji="1" lang="en-US" altLang="zh-CN" sz="2000" b="1" dirty="0">
                  <a:solidFill>
                    <a:srgbClr val="292929"/>
                  </a:solidFill>
                  <a:latin typeface="Times New Roman" pitchFamily="18" charset="0"/>
                  <a:ea typeface="楷体_GB2312" pitchFamily="49" charset="-122"/>
                </a:rPr>
                <a:t>	</a:t>
              </a:r>
              <a:r>
                <a:rPr kumimoji="1" lang="en-US" altLang="zh-CN" sz="2000" b="1" dirty="0" err="1">
                  <a:solidFill>
                    <a:srgbClr val="292929"/>
                  </a:solidFill>
                  <a:latin typeface="Times New Roman" pitchFamily="18" charset="0"/>
                  <a:ea typeface="楷体_GB2312" pitchFamily="49" charset="-122"/>
                </a:rPr>
                <a:t>struct</a:t>
              </a:r>
              <a:r>
                <a:rPr kumimoji="1" lang="en-US" altLang="zh-CN" sz="2000" b="1" dirty="0">
                  <a:solidFill>
                    <a:srgbClr val="292929"/>
                  </a:solidFill>
                  <a:latin typeface="Times New Roman" pitchFamily="18" charset="0"/>
                  <a:ea typeface="楷体_GB2312" pitchFamily="49" charset="-122"/>
                </a:rPr>
                <a:t> </a:t>
              </a:r>
              <a:r>
                <a:rPr kumimoji="1" lang="en-US" altLang="zh-CN" sz="2000" b="1" dirty="0" err="1" smtClean="0">
                  <a:solidFill>
                    <a:srgbClr val="292929"/>
                  </a:solidFill>
                  <a:latin typeface="Times New Roman" pitchFamily="18" charset="0"/>
                  <a:ea typeface="楷体_GB2312" pitchFamily="49" charset="-122"/>
                </a:rPr>
                <a:t>Tnode</a:t>
              </a:r>
              <a:r>
                <a:rPr kumimoji="1" lang="en-US" altLang="zh-CN" sz="2000" b="1" dirty="0" smtClean="0">
                  <a:solidFill>
                    <a:srgbClr val="292929"/>
                  </a:solidFill>
                  <a:latin typeface="Times New Roman" pitchFamily="18" charset="0"/>
                  <a:ea typeface="楷体_GB2312" pitchFamily="49" charset="-122"/>
                </a:rPr>
                <a:t> *</a:t>
              </a:r>
              <a:r>
                <a:rPr kumimoji="1" lang="en-US" altLang="zh-CN" sz="2000" b="1" dirty="0" err="1" smtClean="0">
                  <a:solidFill>
                    <a:srgbClr val="292929"/>
                  </a:solidFill>
                  <a:latin typeface="Times New Roman" pitchFamily="18" charset="0"/>
                  <a:ea typeface="楷体_GB2312" pitchFamily="49" charset="-122"/>
                </a:rPr>
                <a:t>rc</a:t>
              </a:r>
              <a:r>
                <a:rPr kumimoji="1" lang="en-US" altLang="zh-CN" sz="2000" b="1" dirty="0" smtClean="0">
                  <a:solidFill>
                    <a:srgbClr val="292929"/>
                  </a:solidFill>
                  <a:latin typeface="Times New Roman" pitchFamily="18" charset="0"/>
                  <a:ea typeface="楷体_GB2312" pitchFamily="49" charset="-122"/>
                </a:rPr>
                <a:t>;</a:t>
              </a:r>
              <a:endParaRPr kumimoji="1" lang="en-US" altLang="zh-CN" sz="2000" b="1" dirty="0">
                <a:solidFill>
                  <a:srgbClr val="292929"/>
                </a:solidFill>
                <a:latin typeface="Times New Roman" pitchFamily="18" charset="0"/>
                <a:ea typeface="楷体_GB2312" pitchFamily="49" charset="-122"/>
              </a:endParaRPr>
            </a:p>
            <a:p>
              <a:pPr>
                <a:buClr>
                  <a:srgbClr val="006600"/>
                </a:buClr>
              </a:pPr>
              <a:r>
                <a:rPr kumimoji="1" lang="en-US" altLang="zh-CN" sz="2000" b="1" dirty="0">
                  <a:solidFill>
                    <a:srgbClr val="292929"/>
                  </a:solidFill>
                  <a:latin typeface="Times New Roman" pitchFamily="18" charset="0"/>
                  <a:ea typeface="楷体_GB2312" pitchFamily="49" charset="-122"/>
                </a:rPr>
                <a:t>} </a:t>
              </a:r>
              <a:r>
                <a:rPr kumimoji="1" lang="en-US" altLang="zh-CN" sz="2000" b="1" dirty="0" err="1" smtClean="0">
                  <a:solidFill>
                    <a:srgbClr val="292929"/>
                  </a:solidFill>
                  <a:latin typeface="Times New Roman" pitchFamily="18" charset="0"/>
                  <a:ea typeface="楷体_GB2312" pitchFamily="49" charset="-122"/>
                </a:rPr>
                <a:t>Tnode</a:t>
              </a:r>
              <a:r>
                <a:rPr kumimoji="1" lang="zh-CN" altLang="en-US" sz="2000" b="1" dirty="0" smtClean="0">
                  <a:solidFill>
                    <a:srgbClr val="292929"/>
                  </a:solidFill>
                  <a:latin typeface="Times New Roman" pitchFamily="18" charset="0"/>
                  <a:ea typeface="楷体_GB2312" pitchFamily="49" charset="-122"/>
                </a:rPr>
                <a:t>，</a:t>
              </a:r>
              <a:r>
                <a:rPr kumimoji="1" lang="zh-CN" altLang="en-US" sz="2000" b="1" dirty="0" smtClean="0">
                  <a:solidFill>
                    <a:srgbClr val="C00000"/>
                  </a:solidFill>
                  <a:latin typeface="Times New Roman" pitchFamily="18" charset="0"/>
                  <a:ea typeface="楷体_GB2312" pitchFamily="49" charset="-122"/>
                </a:rPr>
                <a:t>*</a:t>
              </a:r>
              <a:r>
                <a:rPr kumimoji="1" lang="en-US" altLang="zh-CN" sz="2000" b="1" dirty="0" smtClean="0">
                  <a:solidFill>
                    <a:srgbClr val="C00000"/>
                  </a:solidFill>
                  <a:latin typeface="Times New Roman" pitchFamily="18" charset="0"/>
                  <a:ea typeface="楷体_GB2312" pitchFamily="49" charset="-122"/>
                </a:rPr>
                <a:t>Tree</a:t>
              </a:r>
              <a:r>
                <a:rPr kumimoji="1" lang="zh-CN" altLang="en-US" sz="2000" b="1" dirty="0" smtClean="0">
                  <a:solidFill>
                    <a:srgbClr val="006600"/>
                  </a:solidFill>
                  <a:latin typeface="Times New Roman" pitchFamily="18" charset="0"/>
                  <a:ea typeface="楷体_GB2312" pitchFamily="49" charset="-122"/>
                </a:rPr>
                <a:t>；</a:t>
              </a:r>
              <a:endParaRPr kumimoji="1" lang="zh-CN" altLang="en-US" sz="2000" b="1" dirty="0">
                <a:solidFill>
                  <a:srgbClr val="006600"/>
                </a:solidFill>
                <a:latin typeface="Times New Roman" pitchFamily="18" charset="0"/>
                <a:ea typeface="楷体_GB2312" pitchFamily="49" charset="-122"/>
              </a:endParaRPr>
            </a:p>
          </p:txBody>
        </p:sp>
        <p:sp>
          <p:nvSpPr>
            <p:cNvPr id="68615" name="Line 5"/>
            <p:cNvSpPr>
              <a:spLocks noChangeShapeType="1"/>
            </p:cNvSpPr>
            <p:nvPr/>
          </p:nvSpPr>
          <p:spPr bwMode="auto">
            <a:xfrm>
              <a:off x="2317" y="664"/>
              <a:ext cx="726" cy="543"/>
            </a:xfrm>
            <a:prstGeom prst="line">
              <a:avLst/>
            </a:prstGeom>
            <a:noFill/>
            <a:ln w="28575">
              <a:solidFill>
                <a:srgbClr val="008000"/>
              </a:solidFill>
              <a:round/>
              <a:headEnd/>
              <a:tailEnd/>
            </a:ln>
          </p:spPr>
          <p:txBody>
            <a:bodyPr/>
            <a:lstStyle/>
            <a:p>
              <a:endParaRPr lang="zh-CN" altLang="en-US"/>
            </a:p>
          </p:txBody>
        </p:sp>
      </p:grpSp>
    </p:spTree>
    <p:extLst>
      <p:ext uri="{BB962C8B-B14F-4D97-AF65-F5344CB8AC3E}">
        <p14:creationId xmlns:p14="http://schemas.microsoft.com/office/powerpoint/2010/main" val="272111280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300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3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1000125" y="274638"/>
            <a:ext cx="7215188" cy="1143000"/>
          </a:xfrm>
        </p:spPr>
        <p:txBody>
          <a:bodyPr/>
          <a:lstStyle/>
          <a:p>
            <a:pPr eaLnBrk="1" hangingPunct="1"/>
            <a:r>
              <a:rPr lang="zh-CN" altLang="en-US" dirty="0"/>
              <a:t>小结</a:t>
            </a:r>
            <a:endParaRPr lang="zh-CN" altLang="en-US" dirty="0" smtClean="0"/>
          </a:p>
        </p:txBody>
      </p:sp>
      <p:sp>
        <p:nvSpPr>
          <p:cNvPr id="70659" name="Rectangle 3"/>
          <p:cNvSpPr>
            <a:spLocks noGrp="1" noChangeArrowheads="1"/>
          </p:cNvSpPr>
          <p:nvPr>
            <p:ph idx="1"/>
          </p:nvPr>
        </p:nvSpPr>
        <p:spPr>
          <a:xfrm>
            <a:off x="1000125" y="1600200"/>
            <a:ext cx="7215188" cy="4525963"/>
          </a:xfrm>
        </p:spPr>
        <p:txBody>
          <a:bodyPr/>
          <a:lstStyle/>
          <a:p>
            <a:pPr eaLnBrk="1" hangingPunct="1">
              <a:lnSpc>
                <a:spcPct val="100000"/>
              </a:lnSpc>
              <a:buFont typeface="Wingdings" pitchFamily="2" charset="2"/>
              <a:buNone/>
            </a:pPr>
            <a:r>
              <a:rPr lang="en-US" altLang="zh-CN" dirty="0" err="1" smtClean="0"/>
              <a:t>PreOrderS</a:t>
            </a:r>
            <a:r>
              <a:rPr lang="en-US" altLang="zh-CN" dirty="0" smtClean="0"/>
              <a:t>(Tree T)</a:t>
            </a:r>
          </a:p>
          <a:p>
            <a:pPr eaLnBrk="1" hangingPunct="1">
              <a:lnSpc>
                <a:spcPct val="100000"/>
              </a:lnSpc>
              <a:buFont typeface="Wingdings" pitchFamily="2" charset="2"/>
              <a:buNone/>
            </a:pPr>
            <a:r>
              <a:rPr lang="en-US" altLang="zh-CN" dirty="0" smtClean="0"/>
              <a:t>{	</a:t>
            </a:r>
            <a:r>
              <a:rPr lang="en-US" altLang="zh-CN" dirty="0" err="1" smtClean="0"/>
              <a:t>StackInit</a:t>
            </a:r>
            <a:r>
              <a:rPr lang="en-US" altLang="zh-CN" dirty="0" smtClean="0"/>
              <a:t>(S)</a:t>
            </a:r>
            <a:r>
              <a:rPr lang="zh-CN" altLang="en-US" dirty="0" smtClean="0"/>
              <a:t>；</a:t>
            </a:r>
            <a:r>
              <a:rPr lang="en-US" altLang="zh-CN" dirty="0" smtClean="0"/>
              <a:t>p=T-&gt;</a:t>
            </a:r>
            <a:r>
              <a:rPr lang="en-US" altLang="zh-CN" dirty="0" err="1" smtClean="0"/>
              <a:t>lc</a:t>
            </a:r>
            <a:r>
              <a:rPr lang="zh-CN" altLang="en-US" dirty="0" smtClean="0"/>
              <a:t>；</a:t>
            </a:r>
            <a:endParaRPr lang="zh-CN" altLang="en-US" dirty="0" smtClean="0">
              <a:solidFill>
                <a:srgbClr val="006600"/>
              </a:solidFill>
            </a:endParaRPr>
          </a:p>
          <a:p>
            <a:pPr eaLnBrk="1" hangingPunct="1">
              <a:lnSpc>
                <a:spcPct val="100000"/>
              </a:lnSpc>
              <a:buFont typeface="Wingdings" pitchFamily="2" charset="2"/>
              <a:buNone/>
            </a:pPr>
            <a:r>
              <a:rPr lang="zh-CN" altLang="en-US" dirty="0" smtClean="0"/>
              <a:t>	</a:t>
            </a:r>
            <a:r>
              <a:rPr lang="en-US" altLang="zh-CN" dirty="0" smtClean="0">
                <a:solidFill>
                  <a:srgbClr val="FF0000"/>
                </a:solidFill>
              </a:rPr>
              <a:t>while(p)</a:t>
            </a:r>
          </a:p>
          <a:p>
            <a:pPr eaLnBrk="1" hangingPunct="1">
              <a:lnSpc>
                <a:spcPct val="100000"/>
              </a:lnSpc>
              <a:buNone/>
              <a:tabLst>
                <a:tab pos="0" algn="l"/>
              </a:tabLst>
            </a:pPr>
            <a:r>
              <a:rPr lang="en-US" altLang="zh-CN" dirty="0" smtClean="0">
                <a:solidFill>
                  <a:srgbClr val="FF0000"/>
                </a:solidFill>
              </a:rPr>
              <a:t>		{</a:t>
            </a:r>
            <a:r>
              <a:rPr lang="en-US" altLang="zh-CN" dirty="0"/>
              <a:t>	</a:t>
            </a:r>
            <a:r>
              <a:rPr lang="en-US" altLang="zh-CN" dirty="0">
                <a:solidFill>
                  <a:srgbClr val="0000FF"/>
                </a:solidFill>
              </a:rPr>
              <a:t>while(p-&gt;</a:t>
            </a:r>
            <a:r>
              <a:rPr lang="en-US" altLang="zh-CN" dirty="0" err="1">
                <a:solidFill>
                  <a:srgbClr val="0000FF"/>
                </a:solidFill>
              </a:rPr>
              <a:t>lc</a:t>
            </a:r>
            <a:r>
              <a:rPr lang="en-US" altLang="zh-CN" dirty="0">
                <a:solidFill>
                  <a:srgbClr val="0000FF"/>
                </a:solidFill>
              </a:rPr>
              <a:t>)</a:t>
            </a:r>
          </a:p>
          <a:p>
            <a:pPr eaLnBrk="1" hangingPunct="1">
              <a:lnSpc>
                <a:spcPct val="100000"/>
              </a:lnSpc>
              <a:buNone/>
              <a:tabLst>
                <a:tab pos="0" algn="l"/>
              </a:tabLst>
            </a:pPr>
            <a:r>
              <a:rPr lang="en-US" altLang="zh-CN" dirty="0">
                <a:solidFill>
                  <a:srgbClr val="0000FF"/>
                </a:solidFill>
              </a:rPr>
              <a:t>	</a:t>
            </a:r>
            <a:r>
              <a:rPr lang="en-US" altLang="zh-CN" dirty="0" smtClean="0">
                <a:solidFill>
                  <a:srgbClr val="0000FF"/>
                </a:solidFill>
              </a:rPr>
              <a:t>		{ </a:t>
            </a:r>
            <a:r>
              <a:rPr lang="en-US" altLang="zh-CN" dirty="0">
                <a:solidFill>
                  <a:srgbClr val="0000FF"/>
                </a:solidFill>
              </a:rPr>
              <a:t>Visit(p); Push(S, p); p=p-&gt;</a:t>
            </a:r>
            <a:r>
              <a:rPr lang="en-US" altLang="zh-CN" dirty="0" err="1">
                <a:solidFill>
                  <a:srgbClr val="0000FF"/>
                </a:solidFill>
              </a:rPr>
              <a:t>lc</a:t>
            </a:r>
            <a:r>
              <a:rPr lang="en-US" altLang="zh-CN" dirty="0">
                <a:solidFill>
                  <a:srgbClr val="0000FF"/>
                </a:solidFill>
              </a:rPr>
              <a:t>; }</a:t>
            </a:r>
          </a:p>
          <a:p>
            <a:pPr eaLnBrk="1" hangingPunct="1">
              <a:lnSpc>
                <a:spcPct val="100000"/>
              </a:lnSpc>
              <a:buNone/>
              <a:tabLst>
                <a:tab pos="0" algn="l"/>
              </a:tabLst>
            </a:pPr>
            <a:r>
              <a:rPr lang="en-US" altLang="zh-CN" dirty="0"/>
              <a:t>	</a:t>
            </a:r>
            <a:r>
              <a:rPr lang="en-US" altLang="zh-CN" dirty="0" smtClean="0"/>
              <a:t>		Visit(p</a:t>
            </a:r>
            <a:r>
              <a:rPr lang="en-US" altLang="zh-CN" dirty="0"/>
              <a:t>)</a:t>
            </a:r>
            <a:r>
              <a:rPr lang="zh-CN" altLang="en-US" dirty="0"/>
              <a:t>；</a:t>
            </a:r>
          </a:p>
          <a:p>
            <a:pPr eaLnBrk="1" hangingPunct="1">
              <a:lnSpc>
                <a:spcPct val="100000"/>
              </a:lnSpc>
              <a:buNone/>
              <a:tabLst>
                <a:tab pos="0" algn="l"/>
              </a:tabLst>
            </a:pPr>
            <a:r>
              <a:rPr lang="zh-CN" altLang="en-US" dirty="0"/>
              <a:t>	</a:t>
            </a:r>
            <a:r>
              <a:rPr lang="en-US" altLang="zh-CN" dirty="0" smtClean="0"/>
              <a:t>		while</a:t>
            </a:r>
            <a:r>
              <a:rPr lang="en-US" altLang="zh-CN" dirty="0"/>
              <a:t>(!p-&gt;</a:t>
            </a:r>
            <a:r>
              <a:rPr lang="en-US" altLang="zh-CN" dirty="0" err="1"/>
              <a:t>rc</a:t>
            </a:r>
            <a:r>
              <a:rPr lang="en-US" altLang="zh-CN" dirty="0"/>
              <a:t>) Pop(S, p);</a:t>
            </a:r>
            <a:endParaRPr lang="zh-CN" altLang="en-US" dirty="0"/>
          </a:p>
          <a:p>
            <a:pPr eaLnBrk="1" hangingPunct="1">
              <a:lnSpc>
                <a:spcPct val="100000"/>
              </a:lnSpc>
              <a:buNone/>
              <a:tabLst>
                <a:tab pos="0" algn="l"/>
              </a:tabLst>
            </a:pPr>
            <a:r>
              <a:rPr lang="zh-CN" altLang="en-US" dirty="0"/>
              <a:t>	</a:t>
            </a:r>
            <a:r>
              <a:rPr lang="en-US" altLang="zh-CN" dirty="0" smtClean="0"/>
              <a:t>		</a:t>
            </a:r>
            <a:r>
              <a:rPr lang="en-US" altLang="zh-CN" dirty="0" smtClean="0">
                <a:solidFill>
                  <a:srgbClr val="008000"/>
                </a:solidFill>
              </a:rPr>
              <a:t>if </a:t>
            </a:r>
            <a:r>
              <a:rPr lang="en-US" altLang="zh-CN" dirty="0">
                <a:solidFill>
                  <a:srgbClr val="008000"/>
                </a:solidFill>
              </a:rPr>
              <a:t>(p-&gt;</a:t>
            </a:r>
            <a:r>
              <a:rPr lang="en-US" altLang="zh-CN" dirty="0" err="1">
                <a:solidFill>
                  <a:srgbClr val="008000"/>
                </a:solidFill>
              </a:rPr>
              <a:t>rc</a:t>
            </a:r>
            <a:r>
              <a:rPr lang="en-US" altLang="zh-CN" dirty="0">
                <a:solidFill>
                  <a:srgbClr val="008000"/>
                </a:solidFill>
              </a:rPr>
              <a:t>) p=p-&gt;</a:t>
            </a:r>
            <a:r>
              <a:rPr lang="en-US" altLang="zh-CN" dirty="0" err="1">
                <a:solidFill>
                  <a:srgbClr val="008000"/>
                </a:solidFill>
              </a:rPr>
              <a:t>rc</a:t>
            </a:r>
            <a:r>
              <a:rPr lang="zh-CN" altLang="en-US" dirty="0">
                <a:solidFill>
                  <a:srgbClr val="008000"/>
                </a:solidFill>
              </a:rPr>
              <a:t>；</a:t>
            </a:r>
          </a:p>
          <a:p>
            <a:pPr eaLnBrk="1" hangingPunct="1">
              <a:lnSpc>
                <a:spcPct val="100000"/>
              </a:lnSpc>
              <a:buFont typeface="Wingdings" pitchFamily="2" charset="2"/>
              <a:buNone/>
            </a:pPr>
            <a:r>
              <a:rPr lang="en-US" altLang="zh-CN" dirty="0" smtClean="0">
                <a:solidFill>
                  <a:srgbClr val="FF0000"/>
                </a:solidFill>
              </a:rPr>
              <a:t>	}</a:t>
            </a:r>
          </a:p>
          <a:p>
            <a:pPr eaLnBrk="1" hangingPunct="1">
              <a:lnSpc>
                <a:spcPct val="100000"/>
              </a:lnSpc>
              <a:buNone/>
            </a:pPr>
            <a:r>
              <a:rPr lang="en-US" altLang="zh-CN" dirty="0" smtClean="0"/>
              <a:t>} </a:t>
            </a:r>
            <a:r>
              <a:rPr lang="en-US" altLang="zh-CN" b="0" dirty="0" smtClean="0">
                <a:solidFill>
                  <a:srgbClr val="006600"/>
                </a:solidFill>
              </a:rPr>
              <a:t>//</a:t>
            </a:r>
            <a:r>
              <a:rPr lang="zh-CN" altLang="en-US" dirty="0"/>
              <a:t>先序遍历二叉树的非递归算法 </a:t>
            </a:r>
            <a:endParaRPr lang="en-US" altLang="zh-CN" b="0" dirty="0" smtClean="0">
              <a:solidFill>
                <a:srgbClr val="006600"/>
              </a:solidFill>
            </a:endParaRPr>
          </a:p>
        </p:txBody>
      </p:sp>
      <p:sp>
        <p:nvSpPr>
          <p:cNvPr id="70660" name="灯片编号占位符 6"/>
          <p:cNvSpPr>
            <a:spLocks noGrp="1"/>
          </p:cNvSpPr>
          <p:nvPr>
            <p:ph type="sldNum" sz="quarter" idx="10"/>
          </p:nvPr>
        </p:nvSpPr>
        <p:spPr>
          <a:noFill/>
        </p:spPr>
        <p:txBody>
          <a:bodyPr/>
          <a:lstStyle/>
          <a:p>
            <a:fld id="{8B74983D-A413-4927-98C7-CE48EBF6753A}" type="slidenum">
              <a:rPr lang="zh-CN" altLang="en-US" smtClean="0"/>
              <a:pPr/>
              <a:t>94</a:t>
            </a:fld>
            <a:endParaRPr lang="en-US" altLang="zh-CN" smtClean="0"/>
          </a:p>
        </p:txBody>
      </p:sp>
    </p:spTree>
    <p:extLst>
      <p:ext uri="{BB962C8B-B14F-4D97-AF65-F5344CB8AC3E}">
        <p14:creationId xmlns:p14="http://schemas.microsoft.com/office/powerpoint/2010/main" val="2267916076"/>
      </p:ext>
    </p:extLst>
  </p:cSld>
  <p:clrMapOvr>
    <a:masterClrMapping/>
  </p:clrMapOvr>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1000125" y="274638"/>
            <a:ext cx="7215188" cy="1143000"/>
          </a:xfrm>
        </p:spPr>
        <p:txBody>
          <a:bodyPr/>
          <a:lstStyle/>
          <a:p>
            <a:pPr eaLnBrk="1" hangingPunct="1"/>
            <a:r>
              <a:rPr lang="zh-CN" altLang="en-US" dirty="0"/>
              <a:t>小结</a:t>
            </a:r>
            <a:endParaRPr lang="zh-CN" altLang="en-US" dirty="0" smtClean="0"/>
          </a:p>
        </p:txBody>
      </p:sp>
      <p:sp>
        <p:nvSpPr>
          <p:cNvPr id="73731" name="Rectangle 3"/>
          <p:cNvSpPr>
            <a:spLocks noGrp="1" noChangeArrowheads="1"/>
          </p:cNvSpPr>
          <p:nvPr>
            <p:ph idx="1"/>
          </p:nvPr>
        </p:nvSpPr>
        <p:spPr>
          <a:xfrm>
            <a:off x="1000125" y="1600200"/>
            <a:ext cx="7215188" cy="4525963"/>
          </a:xfrm>
        </p:spPr>
        <p:txBody>
          <a:bodyPr/>
          <a:lstStyle/>
          <a:p>
            <a:pPr eaLnBrk="1" hangingPunct="1">
              <a:lnSpc>
                <a:spcPct val="100000"/>
              </a:lnSpc>
              <a:buFont typeface="Wingdings" pitchFamily="2" charset="2"/>
              <a:buNone/>
            </a:pPr>
            <a:r>
              <a:rPr lang="en-US" altLang="zh-CN" dirty="0" err="1" smtClean="0"/>
              <a:t>InOrderS</a:t>
            </a:r>
            <a:r>
              <a:rPr lang="en-US" altLang="zh-CN" dirty="0" smtClean="0"/>
              <a:t>(Tree T)</a:t>
            </a:r>
          </a:p>
          <a:p>
            <a:pPr eaLnBrk="1" hangingPunct="1">
              <a:lnSpc>
                <a:spcPct val="100000"/>
              </a:lnSpc>
              <a:buFont typeface="Wingdings" pitchFamily="2" charset="2"/>
              <a:buNone/>
            </a:pPr>
            <a:r>
              <a:rPr lang="en-US" altLang="zh-CN" dirty="0" smtClean="0"/>
              <a:t>{	</a:t>
            </a:r>
            <a:r>
              <a:rPr lang="en-US" altLang="zh-CN" dirty="0" err="1" smtClean="0"/>
              <a:t>StackInit</a:t>
            </a:r>
            <a:r>
              <a:rPr lang="en-US" altLang="zh-CN" dirty="0" smtClean="0"/>
              <a:t>(S)</a:t>
            </a:r>
            <a:r>
              <a:rPr lang="zh-CN" altLang="en-US" dirty="0" smtClean="0"/>
              <a:t>；</a:t>
            </a:r>
            <a:r>
              <a:rPr lang="en-US" altLang="zh-CN" dirty="0" smtClean="0"/>
              <a:t>p=T-&gt;</a:t>
            </a:r>
            <a:r>
              <a:rPr lang="en-US" altLang="zh-CN" dirty="0" err="1" smtClean="0"/>
              <a:t>lc</a:t>
            </a:r>
            <a:r>
              <a:rPr lang="zh-CN" altLang="en-US" dirty="0" smtClean="0"/>
              <a:t>；</a:t>
            </a:r>
          </a:p>
          <a:p>
            <a:pPr eaLnBrk="1" hangingPunct="1">
              <a:lnSpc>
                <a:spcPct val="100000"/>
              </a:lnSpc>
              <a:buFont typeface="Wingdings" pitchFamily="2" charset="2"/>
              <a:buNone/>
            </a:pPr>
            <a:r>
              <a:rPr lang="zh-CN" altLang="en-US" dirty="0" smtClean="0"/>
              <a:t>	</a:t>
            </a:r>
            <a:r>
              <a:rPr lang="en-US" altLang="zh-CN" dirty="0" smtClean="0">
                <a:solidFill>
                  <a:srgbClr val="FF0000"/>
                </a:solidFill>
              </a:rPr>
              <a:t>while(p)</a:t>
            </a:r>
          </a:p>
          <a:p>
            <a:pPr eaLnBrk="1" hangingPunct="1">
              <a:lnSpc>
                <a:spcPct val="100000"/>
              </a:lnSpc>
              <a:buNone/>
            </a:pPr>
            <a:r>
              <a:rPr lang="en-US" altLang="zh-CN" dirty="0" smtClean="0">
                <a:solidFill>
                  <a:srgbClr val="FF0000"/>
                </a:solidFill>
              </a:rPr>
              <a:t>	{	</a:t>
            </a:r>
            <a:r>
              <a:rPr lang="en-US" altLang="zh-CN" dirty="0" smtClean="0">
                <a:solidFill>
                  <a:srgbClr val="0000FF"/>
                </a:solidFill>
              </a:rPr>
              <a:t>while(p-</a:t>
            </a:r>
            <a:r>
              <a:rPr lang="en-US" altLang="zh-CN" dirty="0">
                <a:solidFill>
                  <a:srgbClr val="0000FF"/>
                </a:solidFill>
              </a:rPr>
              <a:t>&gt;</a:t>
            </a:r>
            <a:r>
              <a:rPr lang="en-US" altLang="zh-CN" dirty="0" err="1">
                <a:solidFill>
                  <a:srgbClr val="0000FF"/>
                </a:solidFill>
              </a:rPr>
              <a:t>lc</a:t>
            </a:r>
            <a:r>
              <a:rPr lang="en-US" altLang="zh-CN" dirty="0">
                <a:solidFill>
                  <a:srgbClr val="0000FF"/>
                </a:solidFill>
              </a:rPr>
              <a:t>)</a:t>
            </a:r>
          </a:p>
          <a:p>
            <a:pPr eaLnBrk="1" hangingPunct="1">
              <a:lnSpc>
                <a:spcPct val="100000"/>
              </a:lnSpc>
              <a:buNone/>
            </a:pPr>
            <a:r>
              <a:rPr lang="en-US" altLang="zh-CN" dirty="0">
                <a:solidFill>
                  <a:srgbClr val="0000FF"/>
                </a:solidFill>
              </a:rPr>
              <a:t>	</a:t>
            </a:r>
            <a:r>
              <a:rPr lang="en-US" altLang="zh-CN" dirty="0" smtClean="0">
                <a:solidFill>
                  <a:srgbClr val="0000FF"/>
                </a:solidFill>
              </a:rPr>
              <a:t>	{ </a:t>
            </a:r>
            <a:r>
              <a:rPr lang="en-US" altLang="zh-CN" dirty="0">
                <a:solidFill>
                  <a:srgbClr val="0000FF"/>
                </a:solidFill>
              </a:rPr>
              <a:t>Push(S, p); p=p-&gt;</a:t>
            </a:r>
            <a:r>
              <a:rPr lang="en-US" altLang="zh-CN" dirty="0" err="1">
                <a:solidFill>
                  <a:srgbClr val="0000FF"/>
                </a:solidFill>
              </a:rPr>
              <a:t>lc</a:t>
            </a:r>
            <a:r>
              <a:rPr lang="en-US" altLang="zh-CN" dirty="0">
                <a:solidFill>
                  <a:srgbClr val="0000FF"/>
                </a:solidFill>
              </a:rPr>
              <a:t>; }</a:t>
            </a:r>
          </a:p>
          <a:p>
            <a:pPr eaLnBrk="1" hangingPunct="1">
              <a:lnSpc>
                <a:spcPct val="100000"/>
              </a:lnSpc>
              <a:buNone/>
            </a:pPr>
            <a:r>
              <a:rPr lang="en-US" altLang="zh-CN" dirty="0"/>
              <a:t>	</a:t>
            </a:r>
            <a:r>
              <a:rPr lang="en-US" altLang="zh-CN" dirty="0" smtClean="0"/>
              <a:t>	Visit(p</a:t>
            </a:r>
            <a:r>
              <a:rPr lang="en-US" altLang="zh-CN" dirty="0"/>
              <a:t>)</a:t>
            </a:r>
            <a:r>
              <a:rPr lang="zh-CN" altLang="en-US" dirty="0"/>
              <a:t>；</a:t>
            </a:r>
          </a:p>
          <a:p>
            <a:pPr eaLnBrk="1" hangingPunct="1">
              <a:lnSpc>
                <a:spcPct val="100000"/>
              </a:lnSpc>
              <a:buNone/>
            </a:pPr>
            <a:r>
              <a:rPr lang="en-US" altLang="zh-CN" dirty="0" smtClean="0"/>
              <a:t>	</a:t>
            </a:r>
            <a:r>
              <a:rPr lang="zh-CN" altLang="en-US" dirty="0"/>
              <a:t>	</a:t>
            </a:r>
            <a:r>
              <a:rPr lang="en-US" altLang="zh-CN" dirty="0"/>
              <a:t>while(!p-&gt;</a:t>
            </a:r>
            <a:r>
              <a:rPr lang="en-US" altLang="zh-CN" dirty="0" err="1"/>
              <a:t>rc</a:t>
            </a:r>
            <a:r>
              <a:rPr lang="en-US" altLang="zh-CN" dirty="0" smtClean="0"/>
              <a:t>)</a:t>
            </a:r>
          </a:p>
          <a:p>
            <a:pPr eaLnBrk="1" hangingPunct="1">
              <a:lnSpc>
                <a:spcPct val="100000"/>
              </a:lnSpc>
              <a:buNone/>
            </a:pPr>
            <a:r>
              <a:rPr lang="en-US" altLang="zh-CN" dirty="0"/>
              <a:t>	</a:t>
            </a:r>
            <a:r>
              <a:rPr lang="en-US" altLang="zh-CN" dirty="0" smtClean="0"/>
              <a:t>	{ Pop(S</a:t>
            </a:r>
            <a:r>
              <a:rPr lang="en-US" altLang="zh-CN" dirty="0"/>
              <a:t>, p); Visit(p); }</a:t>
            </a:r>
          </a:p>
          <a:p>
            <a:pPr eaLnBrk="1" hangingPunct="1">
              <a:lnSpc>
                <a:spcPct val="100000"/>
              </a:lnSpc>
              <a:buNone/>
            </a:pPr>
            <a:r>
              <a:rPr lang="en-US" altLang="zh-CN" dirty="0" smtClean="0">
                <a:solidFill>
                  <a:srgbClr val="008000"/>
                </a:solidFill>
              </a:rPr>
              <a:t>	</a:t>
            </a:r>
            <a:r>
              <a:rPr lang="en-US" altLang="zh-CN" dirty="0">
                <a:solidFill>
                  <a:srgbClr val="008000"/>
                </a:solidFill>
              </a:rPr>
              <a:t>	if (p-&gt;</a:t>
            </a:r>
            <a:r>
              <a:rPr lang="en-US" altLang="zh-CN" dirty="0" err="1">
                <a:solidFill>
                  <a:srgbClr val="008000"/>
                </a:solidFill>
              </a:rPr>
              <a:t>rc</a:t>
            </a:r>
            <a:r>
              <a:rPr lang="en-US" altLang="zh-CN" dirty="0">
                <a:solidFill>
                  <a:srgbClr val="008000"/>
                </a:solidFill>
              </a:rPr>
              <a:t>) p=p-&gt;</a:t>
            </a:r>
            <a:r>
              <a:rPr lang="en-US" altLang="zh-CN" dirty="0" err="1">
                <a:solidFill>
                  <a:srgbClr val="008000"/>
                </a:solidFill>
              </a:rPr>
              <a:t>rc</a:t>
            </a:r>
            <a:r>
              <a:rPr lang="en-US" altLang="zh-CN" dirty="0">
                <a:solidFill>
                  <a:srgbClr val="008000"/>
                </a:solidFill>
              </a:rPr>
              <a:t>;</a:t>
            </a:r>
            <a:endParaRPr lang="zh-CN" altLang="en-US" dirty="0">
              <a:solidFill>
                <a:srgbClr val="008000"/>
              </a:solidFill>
            </a:endParaRPr>
          </a:p>
          <a:p>
            <a:pPr eaLnBrk="1" hangingPunct="1">
              <a:lnSpc>
                <a:spcPct val="100000"/>
              </a:lnSpc>
              <a:buFont typeface="Wingdings" pitchFamily="2" charset="2"/>
              <a:buNone/>
            </a:pPr>
            <a:r>
              <a:rPr lang="en-US" altLang="zh-CN" dirty="0" smtClean="0">
                <a:solidFill>
                  <a:srgbClr val="FF0000"/>
                </a:solidFill>
              </a:rPr>
              <a:t>	}</a:t>
            </a:r>
          </a:p>
          <a:p>
            <a:pPr eaLnBrk="1" hangingPunct="1">
              <a:lnSpc>
                <a:spcPct val="100000"/>
              </a:lnSpc>
              <a:buNone/>
            </a:pPr>
            <a:r>
              <a:rPr lang="en-US" altLang="zh-CN" dirty="0" smtClean="0"/>
              <a:t>} </a:t>
            </a:r>
            <a:r>
              <a:rPr lang="en-US" altLang="zh-CN" b="0" dirty="0" smtClean="0">
                <a:solidFill>
                  <a:srgbClr val="006600"/>
                </a:solidFill>
              </a:rPr>
              <a:t>// </a:t>
            </a:r>
            <a:r>
              <a:rPr lang="zh-CN" altLang="en-US" dirty="0" smtClean="0"/>
              <a:t>中序</a:t>
            </a:r>
            <a:r>
              <a:rPr lang="zh-CN" altLang="en-US" dirty="0"/>
              <a:t>遍历二叉树的非递归算法 </a:t>
            </a:r>
            <a:endParaRPr lang="en-US" altLang="zh-CN" b="0" dirty="0" smtClean="0">
              <a:solidFill>
                <a:srgbClr val="006600"/>
              </a:solidFill>
            </a:endParaRPr>
          </a:p>
        </p:txBody>
      </p:sp>
      <p:sp>
        <p:nvSpPr>
          <p:cNvPr id="73732" name="灯片编号占位符 6"/>
          <p:cNvSpPr>
            <a:spLocks noGrp="1"/>
          </p:cNvSpPr>
          <p:nvPr>
            <p:ph type="sldNum" sz="quarter" idx="10"/>
          </p:nvPr>
        </p:nvSpPr>
        <p:spPr>
          <a:noFill/>
        </p:spPr>
        <p:txBody>
          <a:bodyPr/>
          <a:lstStyle/>
          <a:p>
            <a:fld id="{AA91F748-D86E-4281-A687-3E86CD3380B8}" type="slidenum">
              <a:rPr lang="zh-CN" altLang="en-US" smtClean="0"/>
              <a:pPr/>
              <a:t>95</a:t>
            </a:fld>
            <a:endParaRPr lang="en-US" altLang="zh-CN" smtClean="0"/>
          </a:p>
        </p:txBody>
      </p:sp>
    </p:spTree>
    <p:extLst>
      <p:ext uri="{BB962C8B-B14F-4D97-AF65-F5344CB8AC3E}">
        <p14:creationId xmlns:p14="http://schemas.microsoft.com/office/powerpoint/2010/main" val="3056957309"/>
      </p:ext>
    </p:extLst>
  </p:cSld>
  <p:clrMapOvr>
    <a:masterClrMapping/>
  </p:clrMapOvr>
  <p:transition/>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1000125" y="274638"/>
            <a:ext cx="7215188" cy="1143000"/>
          </a:xfrm>
        </p:spPr>
        <p:txBody>
          <a:bodyPr/>
          <a:lstStyle/>
          <a:p>
            <a:pPr eaLnBrk="1" hangingPunct="1"/>
            <a:r>
              <a:rPr lang="zh-CN" altLang="en-US" dirty="0"/>
              <a:t>小结</a:t>
            </a:r>
            <a:endParaRPr lang="zh-CN" altLang="en-US" dirty="0" smtClean="0"/>
          </a:p>
        </p:txBody>
      </p:sp>
      <p:sp>
        <p:nvSpPr>
          <p:cNvPr id="77827" name="Rectangle 3"/>
          <p:cNvSpPr>
            <a:spLocks noGrp="1" noChangeArrowheads="1"/>
          </p:cNvSpPr>
          <p:nvPr>
            <p:ph idx="1"/>
          </p:nvPr>
        </p:nvSpPr>
        <p:spPr>
          <a:xfrm>
            <a:off x="1000125" y="1600200"/>
            <a:ext cx="7215188" cy="4525963"/>
          </a:xfrm>
        </p:spPr>
        <p:txBody>
          <a:bodyPr/>
          <a:lstStyle/>
          <a:p>
            <a:pPr eaLnBrk="1" hangingPunct="1">
              <a:lnSpc>
                <a:spcPct val="100000"/>
              </a:lnSpc>
              <a:spcBef>
                <a:spcPts val="0"/>
              </a:spcBef>
              <a:buFont typeface="Wingdings" pitchFamily="2" charset="2"/>
              <a:buNone/>
            </a:pPr>
            <a:r>
              <a:rPr lang="en-US" altLang="zh-CN" dirty="0" err="1" smtClean="0"/>
              <a:t>PostOrderS</a:t>
            </a:r>
            <a:r>
              <a:rPr lang="en-US" altLang="zh-CN" dirty="0" smtClean="0"/>
              <a:t>(Tree T)</a:t>
            </a:r>
          </a:p>
          <a:p>
            <a:pPr eaLnBrk="1" hangingPunct="1">
              <a:lnSpc>
                <a:spcPct val="100000"/>
              </a:lnSpc>
              <a:spcBef>
                <a:spcPts val="0"/>
              </a:spcBef>
              <a:buFont typeface="Wingdings" pitchFamily="2" charset="2"/>
              <a:buNone/>
            </a:pPr>
            <a:r>
              <a:rPr lang="en-US" altLang="zh-CN" dirty="0" smtClean="0"/>
              <a:t>{	</a:t>
            </a:r>
            <a:r>
              <a:rPr lang="en-US" altLang="zh-CN" dirty="0" err="1" smtClean="0"/>
              <a:t>StackInit</a:t>
            </a:r>
            <a:r>
              <a:rPr lang="en-US" altLang="zh-CN" dirty="0" smtClean="0"/>
              <a:t>(L)</a:t>
            </a:r>
            <a:r>
              <a:rPr lang="zh-CN" altLang="en-US" dirty="0" smtClean="0"/>
              <a:t>；</a:t>
            </a:r>
            <a:r>
              <a:rPr lang="en-US" altLang="zh-CN" dirty="0" err="1" smtClean="0"/>
              <a:t>StackInit</a:t>
            </a:r>
            <a:r>
              <a:rPr lang="en-US" altLang="zh-CN" dirty="0" smtClean="0"/>
              <a:t>(R)</a:t>
            </a:r>
            <a:r>
              <a:rPr lang="zh-CN" altLang="en-US" dirty="0" smtClean="0"/>
              <a:t>；</a:t>
            </a:r>
            <a:r>
              <a:rPr lang="en-US" altLang="zh-CN" dirty="0" smtClean="0"/>
              <a:t>p=T-&gt;</a:t>
            </a:r>
            <a:r>
              <a:rPr lang="en-US" altLang="zh-CN" dirty="0" err="1" smtClean="0"/>
              <a:t>lc</a:t>
            </a:r>
            <a:r>
              <a:rPr lang="zh-CN" altLang="en-US" dirty="0" smtClean="0"/>
              <a:t>；</a:t>
            </a:r>
          </a:p>
          <a:p>
            <a:pPr eaLnBrk="1" hangingPunct="1">
              <a:lnSpc>
                <a:spcPct val="100000"/>
              </a:lnSpc>
              <a:spcBef>
                <a:spcPts val="0"/>
              </a:spcBef>
              <a:buFont typeface="Wingdings" pitchFamily="2" charset="2"/>
              <a:buNone/>
            </a:pPr>
            <a:r>
              <a:rPr lang="zh-CN" altLang="en-US" dirty="0" smtClean="0"/>
              <a:t>	</a:t>
            </a:r>
            <a:r>
              <a:rPr lang="en-US" altLang="zh-CN" dirty="0" smtClean="0">
                <a:solidFill>
                  <a:srgbClr val="C00000"/>
                </a:solidFill>
              </a:rPr>
              <a:t>while(p)</a:t>
            </a:r>
          </a:p>
          <a:p>
            <a:pPr eaLnBrk="1" hangingPunct="1">
              <a:lnSpc>
                <a:spcPct val="100000"/>
              </a:lnSpc>
              <a:spcBef>
                <a:spcPts val="0"/>
              </a:spcBef>
              <a:buNone/>
            </a:pPr>
            <a:r>
              <a:rPr lang="en-US" altLang="zh-CN" dirty="0" smtClean="0">
                <a:solidFill>
                  <a:srgbClr val="C00000"/>
                </a:solidFill>
              </a:rPr>
              <a:t>	{ </a:t>
            </a:r>
            <a:r>
              <a:rPr lang="en-US" altLang="zh-CN" dirty="0" smtClean="0"/>
              <a:t>while(p-</a:t>
            </a:r>
            <a:r>
              <a:rPr lang="en-US" altLang="zh-CN" dirty="0"/>
              <a:t>&gt;</a:t>
            </a:r>
            <a:r>
              <a:rPr lang="en-US" altLang="zh-CN" dirty="0" err="1"/>
              <a:t>lc</a:t>
            </a:r>
            <a:r>
              <a:rPr lang="en-US" altLang="zh-CN" dirty="0" smtClean="0"/>
              <a:t>) { Push(L, p); p=p-</a:t>
            </a:r>
            <a:r>
              <a:rPr lang="en-US" altLang="zh-CN" dirty="0"/>
              <a:t>&gt;</a:t>
            </a:r>
            <a:r>
              <a:rPr lang="en-US" altLang="zh-CN" dirty="0" err="1" smtClean="0"/>
              <a:t>lc</a:t>
            </a:r>
            <a:r>
              <a:rPr lang="en-US" altLang="zh-CN" dirty="0" smtClean="0"/>
              <a:t>; }</a:t>
            </a:r>
          </a:p>
          <a:p>
            <a:pPr indent="1708150" eaLnBrk="1" hangingPunct="1">
              <a:lnSpc>
                <a:spcPct val="100000"/>
              </a:lnSpc>
              <a:spcBef>
                <a:spcPts val="0"/>
              </a:spcBef>
              <a:buNone/>
            </a:pPr>
            <a:r>
              <a:rPr lang="en-US" altLang="zh-CN" dirty="0" smtClean="0">
                <a:solidFill>
                  <a:srgbClr val="3333FF"/>
                </a:solidFill>
              </a:rPr>
              <a:t>while</a:t>
            </a:r>
            <a:r>
              <a:rPr lang="en-US" altLang="zh-CN" dirty="0">
                <a:solidFill>
                  <a:srgbClr val="3333FF"/>
                </a:solidFill>
              </a:rPr>
              <a:t>(!p-&gt;</a:t>
            </a:r>
            <a:r>
              <a:rPr lang="en-US" altLang="zh-CN" dirty="0" err="1">
                <a:solidFill>
                  <a:srgbClr val="3333FF"/>
                </a:solidFill>
              </a:rPr>
              <a:t>rc</a:t>
            </a:r>
            <a:r>
              <a:rPr lang="en-US" altLang="zh-CN" dirty="0" smtClean="0">
                <a:solidFill>
                  <a:srgbClr val="3333FF"/>
                </a:solidFill>
              </a:rPr>
              <a:t>) </a:t>
            </a:r>
            <a:r>
              <a:rPr lang="en-US" altLang="zh-CN" dirty="0" smtClean="0">
                <a:solidFill>
                  <a:srgbClr val="CC00CC"/>
                </a:solidFill>
              </a:rPr>
              <a:t>{</a:t>
            </a:r>
            <a:r>
              <a:rPr lang="en-US" altLang="zh-CN" dirty="0" smtClean="0">
                <a:solidFill>
                  <a:srgbClr val="3333FF"/>
                </a:solidFill>
              </a:rPr>
              <a:t> Visit(p);</a:t>
            </a:r>
          </a:p>
          <a:p>
            <a:pPr indent="2428875" eaLnBrk="1" hangingPunct="1">
              <a:lnSpc>
                <a:spcPct val="100000"/>
              </a:lnSpc>
              <a:spcBef>
                <a:spcPts val="0"/>
              </a:spcBef>
              <a:buNone/>
            </a:pPr>
            <a:r>
              <a:rPr lang="en-US" altLang="zh-CN" dirty="0" smtClean="0">
                <a:solidFill>
                  <a:srgbClr val="3333FF"/>
                </a:solidFill>
              </a:rPr>
              <a:t>while</a:t>
            </a:r>
            <a:r>
              <a:rPr lang="en-US" altLang="zh-CN" dirty="0">
                <a:solidFill>
                  <a:srgbClr val="3333FF"/>
                </a:solidFill>
              </a:rPr>
              <a:t>( R-&gt;</a:t>
            </a:r>
            <a:r>
              <a:rPr lang="en-US" altLang="zh-CN" dirty="0" err="1">
                <a:solidFill>
                  <a:srgbClr val="3333FF"/>
                </a:solidFill>
              </a:rPr>
              <a:t>tnode</a:t>
            </a:r>
            <a:r>
              <a:rPr lang="en-US" altLang="zh-CN" dirty="0">
                <a:solidFill>
                  <a:srgbClr val="3333FF"/>
                </a:solidFill>
              </a:rPr>
              <a:t>-&gt;</a:t>
            </a:r>
            <a:r>
              <a:rPr lang="en-US" altLang="zh-CN" dirty="0" err="1">
                <a:solidFill>
                  <a:srgbClr val="3333FF"/>
                </a:solidFill>
              </a:rPr>
              <a:t>rc</a:t>
            </a:r>
            <a:r>
              <a:rPr lang="en-US" altLang="zh-CN" dirty="0">
                <a:solidFill>
                  <a:srgbClr val="3333FF"/>
                </a:solidFill>
              </a:rPr>
              <a:t>=p )</a:t>
            </a:r>
          </a:p>
          <a:p>
            <a:pPr indent="2428875" eaLnBrk="1" hangingPunct="1">
              <a:lnSpc>
                <a:spcPct val="100000"/>
              </a:lnSpc>
              <a:spcBef>
                <a:spcPts val="0"/>
              </a:spcBef>
              <a:buNone/>
            </a:pPr>
            <a:r>
              <a:rPr lang="en-US" altLang="zh-CN" dirty="0" smtClean="0">
                <a:solidFill>
                  <a:srgbClr val="3333FF"/>
                </a:solidFill>
              </a:rPr>
              <a:t>{ </a:t>
            </a:r>
            <a:r>
              <a:rPr lang="en-US" altLang="zh-CN" dirty="0">
                <a:solidFill>
                  <a:srgbClr val="3333FF"/>
                </a:solidFill>
              </a:rPr>
              <a:t>Pop(R, p</a:t>
            </a:r>
            <a:r>
              <a:rPr lang="en-US" altLang="zh-CN" dirty="0" smtClean="0">
                <a:solidFill>
                  <a:srgbClr val="3333FF"/>
                </a:solidFill>
              </a:rPr>
              <a:t>); Visit(p</a:t>
            </a:r>
            <a:r>
              <a:rPr lang="en-US" altLang="zh-CN" dirty="0">
                <a:solidFill>
                  <a:srgbClr val="3333FF"/>
                </a:solidFill>
              </a:rPr>
              <a:t>); </a:t>
            </a:r>
            <a:r>
              <a:rPr lang="en-US" altLang="zh-CN" dirty="0" smtClean="0">
                <a:solidFill>
                  <a:srgbClr val="3333FF"/>
                </a:solidFill>
              </a:rPr>
              <a:t>} </a:t>
            </a:r>
            <a:r>
              <a:rPr lang="en-US" altLang="zh-CN" dirty="0" smtClean="0">
                <a:solidFill>
                  <a:srgbClr val="CC00CC"/>
                </a:solidFill>
              </a:rPr>
              <a:t>}</a:t>
            </a:r>
          </a:p>
          <a:p>
            <a:pPr indent="1708150" eaLnBrk="1" hangingPunct="1">
              <a:lnSpc>
                <a:spcPct val="100000"/>
              </a:lnSpc>
              <a:spcBef>
                <a:spcPts val="0"/>
              </a:spcBef>
              <a:buNone/>
            </a:pPr>
            <a:r>
              <a:rPr lang="en-US" altLang="zh-CN" dirty="0" smtClean="0"/>
              <a:t>Pop(L, p);</a:t>
            </a:r>
            <a:endParaRPr lang="zh-CN" altLang="en-US" dirty="0" smtClean="0">
              <a:solidFill>
                <a:srgbClr val="CC0000"/>
              </a:solidFill>
            </a:endParaRPr>
          </a:p>
          <a:p>
            <a:pPr indent="1708150" eaLnBrk="1" hangingPunct="1">
              <a:lnSpc>
                <a:spcPct val="100000"/>
              </a:lnSpc>
              <a:spcBef>
                <a:spcPts val="0"/>
              </a:spcBef>
              <a:buNone/>
            </a:pPr>
            <a:r>
              <a:rPr lang="en-US" altLang="zh-CN" dirty="0" smtClean="0"/>
              <a:t>if(p-&gt;</a:t>
            </a:r>
            <a:r>
              <a:rPr lang="en-US" altLang="zh-CN" dirty="0" err="1" smtClean="0"/>
              <a:t>rc</a:t>
            </a:r>
            <a:r>
              <a:rPr lang="en-US" altLang="zh-CN" dirty="0" smtClean="0"/>
              <a:t>){ Push(R, p); p=p-&gt;</a:t>
            </a:r>
            <a:r>
              <a:rPr lang="en-US" altLang="zh-CN" dirty="0" err="1" smtClean="0"/>
              <a:t>rc</a:t>
            </a:r>
            <a:r>
              <a:rPr lang="en-US" altLang="zh-CN" dirty="0" smtClean="0"/>
              <a:t>; }</a:t>
            </a:r>
            <a:endParaRPr lang="en-US" altLang="zh-CN" sz="1400" b="0" dirty="0" smtClean="0">
              <a:solidFill>
                <a:srgbClr val="006600"/>
              </a:solidFill>
            </a:endParaRPr>
          </a:p>
          <a:p>
            <a:pPr eaLnBrk="1" hangingPunct="1">
              <a:lnSpc>
                <a:spcPct val="100000"/>
              </a:lnSpc>
              <a:spcBef>
                <a:spcPts val="0"/>
              </a:spcBef>
              <a:buFont typeface="Wingdings" pitchFamily="2" charset="2"/>
              <a:buNone/>
            </a:pPr>
            <a:r>
              <a:rPr lang="en-US" altLang="zh-CN" dirty="0" smtClean="0">
                <a:solidFill>
                  <a:srgbClr val="C00000"/>
                </a:solidFill>
              </a:rPr>
              <a:t>	}</a:t>
            </a:r>
          </a:p>
          <a:p>
            <a:pPr eaLnBrk="1" hangingPunct="1">
              <a:lnSpc>
                <a:spcPct val="100000"/>
              </a:lnSpc>
              <a:spcBef>
                <a:spcPts val="0"/>
              </a:spcBef>
              <a:buNone/>
            </a:pPr>
            <a:r>
              <a:rPr lang="en-US" altLang="zh-CN" dirty="0" smtClean="0"/>
              <a:t>} </a:t>
            </a:r>
            <a:r>
              <a:rPr lang="en-US" altLang="zh-CN" b="0" dirty="0" smtClean="0">
                <a:solidFill>
                  <a:srgbClr val="006600"/>
                </a:solidFill>
              </a:rPr>
              <a:t>//</a:t>
            </a:r>
            <a:r>
              <a:rPr lang="zh-CN" altLang="en-US" dirty="0" smtClean="0"/>
              <a:t>后序</a:t>
            </a:r>
            <a:r>
              <a:rPr lang="zh-CN" altLang="en-US" dirty="0"/>
              <a:t>遍历二叉树的非递归算法 </a:t>
            </a:r>
            <a:endParaRPr lang="en-US" altLang="zh-CN" b="0" dirty="0" smtClean="0">
              <a:solidFill>
                <a:srgbClr val="006600"/>
              </a:solidFill>
            </a:endParaRPr>
          </a:p>
        </p:txBody>
      </p:sp>
      <p:sp>
        <p:nvSpPr>
          <p:cNvPr id="77828" name="灯片编号占位符 6"/>
          <p:cNvSpPr>
            <a:spLocks noGrp="1"/>
          </p:cNvSpPr>
          <p:nvPr>
            <p:ph type="sldNum" sz="quarter" idx="10"/>
          </p:nvPr>
        </p:nvSpPr>
        <p:spPr>
          <a:noFill/>
        </p:spPr>
        <p:txBody>
          <a:bodyPr/>
          <a:lstStyle/>
          <a:p>
            <a:fld id="{6F1DBB82-D4C0-479A-8A3E-B0749A8A8C8B}" type="slidenum">
              <a:rPr lang="zh-CN" altLang="en-US" smtClean="0"/>
              <a:pPr/>
              <a:t>96</a:t>
            </a:fld>
            <a:endParaRPr lang="en-US" altLang="zh-CN" smtClean="0"/>
          </a:p>
        </p:txBody>
      </p:sp>
      <p:sp>
        <p:nvSpPr>
          <p:cNvPr id="5" name="动作按钮: 开始 4">
            <a:hlinkClick r:id="" action="ppaction://hlinkshowjump?jump=firstslide" highlightClick="1"/>
          </p:cNvPr>
          <p:cNvSpPr/>
          <p:nvPr/>
        </p:nvSpPr>
        <p:spPr>
          <a:xfrm rot="5400000">
            <a:off x="8319253" y="5769224"/>
            <a:ext cx="432000" cy="216000"/>
          </a:xfrm>
          <a:prstGeom prst="actionButtonBeginning">
            <a:avLst/>
          </a:prstGeom>
          <a:solidFill>
            <a:srgbClr val="008000">
              <a:alpha val="50000"/>
            </a:srgbClr>
          </a:solidFill>
          <a:ln w="6350">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282431411"/>
      </p:ext>
    </p:extLst>
  </p:cSld>
  <p:clrMapOvr>
    <a:masterClrMapping/>
  </p:clrMapOvr>
  <p:transition/>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4"/>
          <p:cNvSpPr>
            <a:spLocks noGrp="1"/>
          </p:cNvSpPr>
          <p:nvPr>
            <p:ph type="title"/>
          </p:nvPr>
        </p:nvSpPr>
        <p:spPr>
          <a:xfrm>
            <a:off x="1000125" y="274638"/>
            <a:ext cx="7215188" cy="1143000"/>
          </a:xfrm>
        </p:spPr>
        <p:txBody>
          <a:bodyPr/>
          <a:lstStyle/>
          <a:p>
            <a:pPr eaLnBrk="1" hangingPunct="1"/>
            <a:r>
              <a:rPr lang="zh-CN" altLang="en-US" smtClean="0"/>
              <a:t>数据结构与算法</a:t>
            </a:r>
            <a:r>
              <a:rPr lang="en-US" altLang="zh-CN" smtClean="0"/>
              <a:t/>
            </a:r>
            <a:br>
              <a:rPr lang="en-US" altLang="zh-CN" smtClean="0"/>
            </a:br>
            <a:r>
              <a:rPr lang="en-US" altLang="zh-CN" sz="2000" b="0" smtClean="0">
                <a:solidFill>
                  <a:srgbClr val="008000"/>
                </a:solidFill>
                <a:latin typeface="Times New Roman" pitchFamily="18" charset="0"/>
                <a:cs typeface="Times New Roman" pitchFamily="18" charset="0"/>
              </a:rPr>
              <a:t>Data Structures and Algorithms</a:t>
            </a:r>
            <a:endParaRPr lang="zh-CN" altLang="en-US" sz="1600" b="0" smtClean="0">
              <a:solidFill>
                <a:srgbClr val="008000"/>
              </a:solidFill>
              <a:latin typeface="Times New Roman" pitchFamily="18" charset="0"/>
              <a:cs typeface="Times New Roman" pitchFamily="18" charset="0"/>
            </a:endParaRPr>
          </a:p>
        </p:txBody>
      </p:sp>
      <p:sp>
        <p:nvSpPr>
          <p:cNvPr id="4099" name="灯片编号占位符 1"/>
          <p:cNvSpPr>
            <a:spLocks noGrp="1"/>
          </p:cNvSpPr>
          <p:nvPr>
            <p:ph type="sldNum" sz="quarter" idx="10"/>
          </p:nvPr>
        </p:nvSpPr>
        <p:spPr>
          <a:noFill/>
        </p:spPr>
        <p:txBody>
          <a:bodyPr/>
          <a:lstStyle/>
          <a:p>
            <a:fld id="{EC30E166-9A9A-4A6D-AAFD-1888A221AC64}" type="slidenum">
              <a:rPr lang="zh-CN" altLang="en-US" smtClean="0"/>
              <a:pPr/>
              <a:t>97</a:t>
            </a:fld>
            <a:endParaRPr lang="en-US" altLang="zh-CN" smtClean="0"/>
          </a:p>
        </p:txBody>
      </p:sp>
      <p:sp>
        <p:nvSpPr>
          <p:cNvPr id="16" name="六边形 15">
            <a:hlinkClick r:id="rId3" action="ppaction://hlinksldjump"/>
          </p:cNvPr>
          <p:cNvSpPr/>
          <p:nvPr/>
        </p:nvSpPr>
        <p:spPr>
          <a:xfrm>
            <a:off x="2267744" y="1931846"/>
            <a:ext cx="4824536" cy="3960440"/>
          </a:xfrm>
          <a:prstGeom prst="hexagon">
            <a:avLst/>
          </a:prstGeom>
          <a:gradFill flip="none" rotWithShape="1">
            <a:gsLst>
              <a:gs pos="0">
                <a:srgbClr val="5E9EFF"/>
              </a:gs>
              <a:gs pos="39999">
                <a:srgbClr val="85C2FF"/>
              </a:gs>
              <a:gs pos="70000">
                <a:srgbClr val="C4D6EB"/>
              </a:gs>
              <a:gs pos="100000">
                <a:srgbClr val="FFEBFA"/>
              </a:gs>
            </a:gsLst>
            <a:lin ang="13500000" scaled="1"/>
            <a:tileRect/>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50000"/>
              </a:lnSpc>
              <a:defRPr/>
            </a:pPr>
            <a:r>
              <a:rPr lang="zh-CN" altLang="en-US" sz="3200" b="1" dirty="0" smtClean="0">
                <a:solidFill>
                  <a:schemeClr val="tx1"/>
                </a:solidFill>
                <a:latin typeface="楷体" panose="02010609060101010101" pitchFamily="49" charset="-122"/>
                <a:ea typeface="楷体" panose="02010609060101010101" pitchFamily="49" charset="-122"/>
              </a:rPr>
              <a:t>线索二叉树</a:t>
            </a:r>
            <a:endParaRPr lang="en-US" altLang="zh-CN" sz="3200" b="1" dirty="0" smtClean="0">
              <a:solidFill>
                <a:schemeClr val="tx1"/>
              </a:solidFill>
              <a:latin typeface="楷体" panose="02010609060101010101" pitchFamily="49" charset="-122"/>
              <a:ea typeface="楷体" panose="02010609060101010101" pitchFamily="49" charset="-122"/>
            </a:endParaRPr>
          </a:p>
          <a:p>
            <a:pPr algn="ctr">
              <a:lnSpc>
                <a:spcPct val="150000"/>
              </a:lnSpc>
              <a:defRPr/>
            </a:pPr>
            <a:r>
              <a:rPr lang="zh-CN" altLang="en-US" sz="3200" b="1" dirty="0" smtClean="0">
                <a:solidFill>
                  <a:schemeClr val="tx1"/>
                </a:solidFill>
                <a:latin typeface="楷体" panose="02010609060101010101" pitchFamily="49" charset="-122"/>
                <a:ea typeface="楷体" panose="02010609060101010101" pitchFamily="49" charset="-122"/>
              </a:rPr>
              <a:t>哈夫曼</a:t>
            </a:r>
            <a:r>
              <a:rPr lang="zh-CN" altLang="en-US" sz="3200" b="1" dirty="0">
                <a:solidFill>
                  <a:schemeClr val="tx1"/>
                </a:solidFill>
                <a:latin typeface="楷体" panose="02010609060101010101" pitchFamily="49" charset="-122"/>
                <a:ea typeface="楷体" panose="02010609060101010101" pitchFamily="49" charset="-122"/>
              </a:rPr>
              <a:t>树</a:t>
            </a:r>
            <a:endParaRPr lang="en-US" altLang="zh-CN" sz="3200" b="1" dirty="0">
              <a:solidFill>
                <a:schemeClr val="tx1"/>
              </a:solidFill>
              <a:latin typeface="楷体" panose="02010609060101010101" pitchFamily="49" charset="-122"/>
              <a:ea typeface="楷体" panose="02010609060101010101" pitchFamily="49" charset="-122"/>
            </a:endParaRPr>
          </a:p>
          <a:p>
            <a:pPr algn="ctr">
              <a:lnSpc>
                <a:spcPct val="150000"/>
              </a:lnSpc>
              <a:defRPr/>
            </a:pPr>
            <a:r>
              <a:rPr lang="zh-CN" altLang="en-US" sz="3200" b="1" dirty="0">
                <a:solidFill>
                  <a:schemeClr val="tx1"/>
                </a:solidFill>
                <a:latin typeface="楷体" panose="02010609060101010101" pitchFamily="49" charset="-122"/>
                <a:ea typeface="楷体" panose="02010609060101010101" pitchFamily="49" charset="-122"/>
              </a:rPr>
              <a:t>哈夫曼</a:t>
            </a:r>
            <a:r>
              <a:rPr lang="zh-CN" altLang="en-US" sz="3200" b="1" dirty="0" smtClean="0">
                <a:solidFill>
                  <a:schemeClr val="tx1"/>
                </a:solidFill>
                <a:latin typeface="楷体" panose="02010609060101010101" pitchFamily="49" charset="-122"/>
                <a:ea typeface="楷体" panose="02010609060101010101" pitchFamily="49" charset="-122"/>
              </a:rPr>
              <a:t>编码</a:t>
            </a:r>
            <a:endParaRPr lang="zh-CN" altLang="en-US" sz="3200" b="1" dirty="0">
              <a:solidFill>
                <a:srgbClr val="FFFF00"/>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3817989058"/>
      </p:ext>
    </p:extLst>
  </p:cSld>
  <p:clrMapOvr>
    <a:masterClrMapping/>
  </p:clrMapOvr>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a:xfrm>
            <a:off x="1000125" y="274638"/>
            <a:ext cx="7215188" cy="1143000"/>
          </a:xfrm>
        </p:spPr>
        <p:txBody>
          <a:bodyPr/>
          <a:lstStyle/>
          <a:p>
            <a:pPr eaLnBrk="1" hangingPunct="1"/>
            <a:r>
              <a:rPr lang="zh-CN" altLang="en-US" smtClean="0"/>
              <a:t>线索二叉树</a:t>
            </a:r>
          </a:p>
        </p:txBody>
      </p:sp>
      <p:sp>
        <p:nvSpPr>
          <p:cNvPr id="82947" name="Rectangle 3"/>
          <p:cNvSpPr>
            <a:spLocks noGrp="1" noChangeArrowheads="1"/>
          </p:cNvSpPr>
          <p:nvPr>
            <p:ph idx="1"/>
          </p:nvPr>
        </p:nvSpPr>
        <p:spPr>
          <a:xfrm>
            <a:off x="1000125" y="1600200"/>
            <a:ext cx="7215188" cy="4525963"/>
          </a:xfrm>
        </p:spPr>
        <p:txBody>
          <a:bodyPr/>
          <a:lstStyle/>
          <a:p>
            <a:pPr eaLnBrk="1" hangingPunct="1">
              <a:lnSpc>
                <a:spcPct val="100000"/>
              </a:lnSpc>
            </a:pPr>
            <a:r>
              <a:rPr lang="zh-CN" altLang="en-US" dirty="0" smtClean="0">
                <a:solidFill>
                  <a:srgbClr val="0000FF"/>
                </a:solidFill>
              </a:rPr>
              <a:t>线索</a:t>
            </a:r>
            <a:r>
              <a:rPr lang="zh-CN" altLang="en-US" dirty="0" smtClean="0"/>
              <a:t>：在结点的空指针域中存放指向某次遍历得到的后继</a:t>
            </a:r>
            <a:r>
              <a:rPr lang="zh-CN" altLang="en-US" dirty="0" smtClean="0">
                <a:solidFill>
                  <a:srgbClr val="008000"/>
                </a:solidFill>
              </a:rPr>
              <a:t>或前驱</a:t>
            </a:r>
            <a:r>
              <a:rPr lang="zh-CN" altLang="en-US" dirty="0" smtClean="0"/>
              <a:t>的指针。</a:t>
            </a:r>
          </a:p>
        </p:txBody>
      </p:sp>
      <p:sp>
        <p:nvSpPr>
          <p:cNvPr id="82948" name="灯片编号占位符 13"/>
          <p:cNvSpPr>
            <a:spLocks noGrp="1"/>
          </p:cNvSpPr>
          <p:nvPr>
            <p:ph type="sldNum" sz="quarter" idx="10"/>
          </p:nvPr>
        </p:nvSpPr>
        <p:spPr>
          <a:noFill/>
        </p:spPr>
        <p:txBody>
          <a:bodyPr/>
          <a:lstStyle/>
          <a:p>
            <a:fld id="{B7327B10-DB29-4DDA-BF82-1065B4479BD6}" type="slidenum">
              <a:rPr lang="zh-CN" altLang="en-US" smtClean="0"/>
              <a:pPr/>
              <a:t>98</a:t>
            </a:fld>
            <a:endParaRPr lang="en-US" altLang="zh-CN" smtClean="0"/>
          </a:p>
        </p:txBody>
      </p:sp>
      <p:pic>
        <p:nvPicPr>
          <p:cNvPr id="82949" name="Picture 4"/>
          <p:cNvPicPr>
            <a:picLocks noChangeAspect="1" noChangeArrowheads="1"/>
          </p:cNvPicPr>
          <p:nvPr/>
        </p:nvPicPr>
        <p:blipFill>
          <a:blip r:embed="rId2" cstate="print">
            <a:clrChange>
              <a:clrFrom>
                <a:srgbClr val="FFFFFF"/>
              </a:clrFrom>
              <a:clrTo>
                <a:srgbClr val="FFFFFF">
                  <a:alpha val="0"/>
                </a:srgbClr>
              </a:clrTo>
            </a:clrChange>
          </a:blip>
          <a:srcRect l="2850" t="20998" r="7411" b="9099"/>
          <a:stretch>
            <a:fillRect/>
          </a:stretch>
        </p:blipFill>
        <p:spPr bwMode="auto">
          <a:xfrm>
            <a:off x="1428750" y="2714625"/>
            <a:ext cx="6169025" cy="2994025"/>
          </a:xfrm>
          <a:prstGeom prst="rect">
            <a:avLst/>
          </a:prstGeom>
          <a:noFill/>
          <a:ln w="9525">
            <a:noFill/>
            <a:miter lim="800000"/>
            <a:headEnd/>
            <a:tailEnd/>
          </a:ln>
        </p:spPr>
      </p:pic>
      <p:sp>
        <p:nvSpPr>
          <p:cNvPr id="292869" name="Line 5"/>
          <p:cNvSpPr>
            <a:spLocks noChangeShapeType="1"/>
          </p:cNvSpPr>
          <p:nvPr/>
        </p:nvSpPr>
        <p:spPr bwMode="auto">
          <a:xfrm flipV="1">
            <a:off x="2354263" y="5500688"/>
            <a:ext cx="1317625" cy="0"/>
          </a:xfrm>
          <a:prstGeom prst="line">
            <a:avLst/>
          </a:prstGeom>
          <a:noFill/>
          <a:ln w="28575">
            <a:solidFill>
              <a:srgbClr val="FF0000"/>
            </a:solidFill>
            <a:round/>
            <a:headEnd type="oval" w="med" len="med"/>
            <a:tailEnd/>
          </a:ln>
        </p:spPr>
        <p:txBody>
          <a:bodyPr/>
          <a:lstStyle/>
          <a:p>
            <a:endParaRPr lang="zh-CN" altLang="en-US"/>
          </a:p>
        </p:txBody>
      </p:sp>
      <p:sp>
        <p:nvSpPr>
          <p:cNvPr id="292870" name="Line 6"/>
          <p:cNvSpPr>
            <a:spLocks noChangeShapeType="1"/>
          </p:cNvSpPr>
          <p:nvPr/>
        </p:nvSpPr>
        <p:spPr bwMode="auto">
          <a:xfrm flipV="1">
            <a:off x="3663950" y="4994275"/>
            <a:ext cx="0" cy="503238"/>
          </a:xfrm>
          <a:prstGeom prst="line">
            <a:avLst/>
          </a:prstGeom>
          <a:noFill/>
          <a:ln w="28575">
            <a:solidFill>
              <a:srgbClr val="FF0000"/>
            </a:solidFill>
            <a:round/>
            <a:headEnd/>
            <a:tailEnd type="triangle" w="med" len="med"/>
          </a:ln>
        </p:spPr>
        <p:txBody>
          <a:bodyPr/>
          <a:lstStyle/>
          <a:p>
            <a:endParaRPr lang="zh-CN" altLang="en-US"/>
          </a:p>
        </p:txBody>
      </p:sp>
      <p:sp>
        <p:nvSpPr>
          <p:cNvPr id="292873" name="Line 9"/>
          <p:cNvSpPr>
            <a:spLocks noChangeShapeType="1"/>
          </p:cNvSpPr>
          <p:nvPr/>
        </p:nvSpPr>
        <p:spPr bwMode="auto">
          <a:xfrm flipV="1">
            <a:off x="3965575" y="4086225"/>
            <a:ext cx="1584325" cy="0"/>
          </a:xfrm>
          <a:prstGeom prst="line">
            <a:avLst/>
          </a:prstGeom>
          <a:noFill/>
          <a:ln w="28575">
            <a:solidFill>
              <a:srgbClr val="FF0000"/>
            </a:solidFill>
            <a:round/>
            <a:headEnd/>
            <a:tailEnd type="triangle" w="med" len="med"/>
          </a:ln>
        </p:spPr>
        <p:txBody>
          <a:bodyPr/>
          <a:lstStyle/>
          <a:p>
            <a:endParaRPr lang="zh-CN" altLang="en-US"/>
          </a:p>
        </p:txBody>
      </p:sp>
      <p:sp>
        <p:nvSpPr>
          <p:cNvPr id="292874" name="Line 10"/>
          <p:cNvSpPr>
            <a:spLocks noChangeShapeType="1"/>
          </p:cNvSpPr>
          <p:nvPr/>
        </p:nvSpPr>
        <p:spPr bwMode="auto">
          <a:xfrm flipV="1">
            <a:off x="3965575" y="4071938"/>
            <a:ext cx="0" cy="539750"/>
          </a:xfrm>
          <a:prstGeom prst="line">
            <a:avLst/>
          </a:prstGeom>
          <a:noFill/>
          <a:ln w="28575">
            <a:solidFill>
              <a:srgbClr val="FF0000"/>
            </a:solidFill>
            <a:round/>
            <a:headEnd type="oval" w="med" len="med"/>
            <a:tailEnd/>
          </a:ln>
        </p:spPr>
        <p:txBody>
          <a:bodyPr/>
          <a:lstStyle/>
          <a:p>
            <a:endParaRPr lang="zh-CN" altLang="en-US"/>
          </a:p>
        </p:txBody>
      </p:sp>
      <p:sp>
        <p:nvSpPr>
          <p:cNvPr id="292875" name="Line 11"/>
          <p:cNvSpPr>
            <a:spLocks noChangeShapeType="1"/>
          </p:cNvSpPr>
          <p:nvPr/>
        </p:nvSpPr>
        <p:spPr bwMode="auto">
          <a:xfrm flipV="1">
            <a:off x="5305425" y="5489575"/>
            <a:ext cx="288925" cy="0"/>
          </a:xfrm>
          <a:prstGeom prst="line">
            <a:avLst/>
          </a:prstGeom>
          <a:noFill/>
          <a:ln w="28575">
            <a:solidFill>
              <a:srgbClr val="FF0000"/>
            </a:solidFill>
            <a:round/>
            <a:headEnd type="oval" w="med" len="med"/>
            <a:tailEnd type="triangle" w="med" len="med"/>
          </a:ln>
        </p:spPr>
        <p:txBody>
          <a:bodyPr/>
          <a:lstStyle/>
          <a:p>
            <a:endParaRPr lang="zh-CN" altLang="en-US"/>
          </a:p>
        </p:txBody>
      </p:sp>
      <p:sp>
        <p:nvSpPr>
          <p:cNvPr id="292877" name="Line 13"/>
          <p:cNvSpPr>
            <a:spLocks noChangeShapeType="1"/>
          </p:cNvSpPr>
          <p:nvPr/>
        </p:nvSpPr>
        <p:spPr bwMode="auto">
          <a:xfrm flipH="1" flipV="1">
            <a:off x="6299200" y="4964113"/>
            <a:ext cx="0" cy="366712"/>
          </a:xfrm>
          <a:prstGeom prst="line">
            <a:avLst/>
          </a:prstGeom>
          <a:noFill/>
          <a:ln w="28575">
            <a:solidFill>
              <a:srgbClr val="FF0000"/>
            </a:solidFill>
            <a:round/>
            <a:headEnd type="oval" w="med" len="med"/>
            <a:tailEnd type="triangle" w="med" len="med"/>
          </a:ln>
        </p:spPr>
        <p:txBody>
          <a:bodyP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92869"/>
                                        </p:tgtEl>
                                        <p:attrNameLst>
                                          <p:attrName>style.visibility</p:attrName>
                                        </p:attrNameLst>
                                      </p:cBhvr>
                                      <p:to>
                                        <p:strVal val="visible"/>
                                      </p:to>
                                    </p:set>
                                    <p:animEffect transition="in" filter="wipe(left)">
                                      <p:cBhvr>
                                        <p:cTn id="7" dur="1000"/>
                                        <p:tgtEl>
                                          <p:spTgt spid="292869"/>
                                        </p:tgtEl>
                                      </p:cBhvr>
                                    </p:animEffect>
                                  </p:childTnLst>
                                </p:cTn>
                              </p:par>
                            </p:childTnLst>
                          </p:cTn>
                        </p:par>
                        <p:par>
                          <p:cTn id="8" fill="hold">
                            <p:stCondLst>
                              <p:cond delay="1000"/>
                            </p:stCondLst>
                            <p:childTnLst>
                              <p:par>
                                <p:cTn id="9" presetID="22" presetClass="entr" presetSubtype="4" fill="hold" grpId="0" nodeType="afterEffect">
                                  <p:stCondLst>
                                    <p:cond delay="0"/>
                                  </p:stCondLst>
                                  <p:childTnLst>
                                    <p:set>
                                      <p:cBhvr>
                                        <p:cTn id="10" dur="1" fill="hold">
                                          <p:stCondLst>
                                            <p:cond delay="0"/>
                                          </p:stCondLst>
                                        </p:cTn>
                                        <p:tgtEl>
                                          <p:spTgt spid="292870"/>
                                        </p:tgtEl>
                                        <p:attrNameLst>
                                          <p:attrName>style.visibility</p:attrName>
                                        </p:attrNameLst>
                                      </p:cBhvr>
                                      <p:to>
                                        <p:strVal val="visible"/>
                                      </p:to>
                                    </p:set>
                                    <p:animEffect transition="in" filter="wipe(down)">
                                      <p:cBhvr>
                                        <p:cTn id="11" dur="1000"/>
                                        <p:tgtEl>
                                          <p:spTgt spid="292870"/>
                                        </p:tgtEl>
                                      </p:cBhvr>
                                    </p:animEffect>
                                  </p:childTnLst>
                                </p:cTn>
                              </p:par>
                            </p:childTnLst>
                          </p:cTn>
                        </p:par>
                        <p:par>
                          <p:cTn id="12" fill="hold">
                            <p:stCondLst>
                              <p:cond delay="2000"/>
                            </p:stCondLst>
                            <p:childTnLst>
                              <p:par>
                                <p:cTn id="13" presetID="22" presetClass="entr" presetSubtype="4" fill="hold" grpId="0" nodeType="afterEffect">
                                  <p:stCondLst>
                                    <p:cond delay="0"/>
                                  </p:stCondLst>
                                  <p:childTnLst>
                                    <p:set>
                                      <p:cBhvr>
                                        <p:cTn id="14" dur="1" fill="hold">
                                          <p:stCondLst>
                                            <p:cond delay="0"/>
                                          </p:stCondLst>
                                        </p:cTn>
                                        <p:tgtEl>
                                          <p:spTgt spid="292874"/>
                                        </p:tgtEl>
                                        <p:attrNameLst>
                                          <p:attrName>style.visibility</p:attrName>
                                        </p:attrNameLst>
                                      </p:cBhvr>
                                      <p:to>
                                        <p:strVal val="visible"/>
                                      </p:to>
                                    </p:set>
                                    <p:animEffect transition="in" filter="wipe(down)">
                                      <p:cBhvr>
                                        <p:cTn id="15" dur="1000"/>
                                        <p:tgtEl>
                                          <p:spTgt spid="292874"/>
                                        </p:tgtEl>
                                      </p:cBhvr>
                                    </p:animEffect>
                                  </p:childTnLst>
                                </p:cTn>
                              </p:par>
                            </p:childTnLst>
                          </p:cTn>
                        </p:par>
                        <p:par>
                          <p:cTn id="16" fill="hold">
                            <p:stCondLst>
                              <p:cond delay="3000"/>
                            </p:stCondLst>
                            <p:childTnLst>
                              <p:par>
                                <p:cTn id="17" presetID="22" presetClass="entr" presetSubtype="8" fill="hold" grpId="0" nodeType="afterEffect">
                                  <p:stCondLst>
                                    <p:cond delay="0"/>
                                  </p:stCondLst>
                                  <p:childTnLst>
                                    <p:set>
                                      <p:cBhvr>
                                        <p:cTn id="18" dur="1" fill="hold">
                                          <p:stCondLst>
                                            <p:cond delay="0"/>
                                          </p:stCondLst>
                                        </p:cTn>
                                        <p:tgtEl>
                                          <p:spTgt spid="292873"/>
                                        </p:tgtEl>
                                        <p:attrNameLst>
                                          <p:attrName>style.visibility</p:attrName>
                                        </p:attrNameLst>
                                      </p:cBhvr>
                                      <p:to>
                                        <p:strVal val="visible"/>
                                      </p:to>
                                    </p:set>
                                    <p:animEffect transition="in" filter="wipe(left)">
                                      <p:cBhvr>
                                        <p:cTn id="19" dur="1000"/>
                                        <p:tgtEl>
                                          <p:spTgt spid="292873"/>
                                        </p:tgtEl>
                                      </p:cBhvr>
                                    </p:animEffect>
                                  </p:childTnLst>
                                </p:cTn>
                              </p:par>
                            </p:childTnLst>
                          </p:cTn>
                        </p:par>
                        <p:par>
                          <p:cTn id="20" fill="hold">
                            <p:stCondLst>
                              <p:cond delay="4000"/>
                            </p:stCondLst>
                            <p:childTnLst>
                              <p:par>
                                <p:cTn id="21" presetID="22" presetClass="entr" presetSubtype="8" fill="hold" grpId="0" nodeType="afterEffect">
                                  <p:stCondLst>
                                    <p:cond delay="0"/>
                                  </p:stCondLst>
                                  <p:childTnLst>
                                    <p:set>
                                      <p:cBhvr>
                                        <p:cTn id="22" dur="1" fill="hold">
                                          <p:stCondLst>
                                            <p:cond delay="0"/>
                                          </p:stCondLst>
                                        </p:cTn>
                                        <p:tgtEl>
                                          <p:spTgt spid="292875"/>
                                        </p:tgtEl>
                                        <p:attrNameLst>
                                          <p:attrName>style.visibility</p:attrName>
                                        </p:attrNameLst>
                                      </p:cBhvr>
                                      <p:to>
                                        <p:strVal val="visible"/>
                                      </p:to>
                                    </p:set>
                                    <p:animEffect transition="in" filter="wipe(left)">
                                      <p:cBhvr>
                                        <p:cTn id="23" dur="1000"/>
                                        <p:tgtEl>
                                          <p:spTgt spid="292875"/>
                                        </p:tgtEl>
                                      </p:cBhvr>
                                    </p:animEffect>
                                  </p:childTnLst>
                                </p:cTn>
                              </p:par>
                            </p:childTnLst>
                          </p:cTn>
                        </p:par>
                        <p:par>
                          <p:cTn id="24" fill="hold">
                            <p:stCondLst>
                              <p:cond delay="5000"/>
                            </p:stCondLst>
                            <p:childTnLst>
                              <p:par>
                                <p:cTn id="25" presetID="22" presetClass="entr" presetSubtype="4" fill="hold" grpId="0" nodeType="afterEffect">
                                  <p:stCondLst>
                                    <p:cond delay="0"/>
                                  </p:stCondLst>
                                  <p:childTnLst>
                                    <p:set>
                                      <p:cBhvr>
                                        <p:cTn id="26" dur="1" fill="hold">
                                          <p:stCondLst>
                                            <p:cond delay="0"/>
                                          </p:stCondLst>
                                        </p:cTn>
                                        <p:tgtEl>
                                          <p:spTgt spid="292877"/>
                                        </p:tgtEl>
                                        <p:attrNameLst>
                                          <p:attrName>style.visibility</p:attrName>
                                        </p:attrNameLst>
                                      </p:cBhvr>
                                      <p:to>
                                        <p:strVal val="visible"/>
                                      </p:to>
                                    </p:set>
                                    <p:animEffect transition="in" filter="wipe(down)">
                                      <p:cBhvr>
                                        <p:cTn id="27" dur="1000"/>
                                        <p:tgtEl>
                                          <p:spTgt spid="2928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2869" grpId="0" animBg="1"/>
      <p:bldP spid="292870" grpId="0" animBg="1"/>
      <p:bldP spid="292873" grpId="0" animBg="1"/>
      <p:bldP spid="292874" grpId="0" animBg="1"/>
      <p:bldP spid="292875" grpId="0" animBg="1"/>
      <p:bldP spid="292877" grpId="0" animBg="1"/>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a:xfrm>
            <a:off x="1000125" y="274638"/>
            <a:ext cx="7215188" cy="1143000"/>
          </a:xfrm>
        </p:spPr>
        <p:txBody>
          <a:bodyPr/>
          <a:lstStyle/>
          <a:p>
            <a:pPr eaLnBrk="1" hangingPunct="1"/>
            <a:r>
              <a:rPr lang="zh-CN" altLang="en-US" smtClean="0"/>
              <a:t>线索二叉树 </a:t>
            </a:r>
          </a:p>
        </p:txBody>
      </p:sp>
      <p:sp>
        <p:nvSpPr>
          <p:cNvPr id="83971" name="Rectangle 3"/>
          <p:cNvSpPr>
            <a:spLocks noGrp="1" noChangeArrowheads="1"/>
          </p:cNvSpPr>
          <p:nvPr>
            <p:ph idx="1"/>
          </p:nvPr>
        </p:nvSpPr>
        <p:spPr>
          <a:xfrm>
            <a:off x="1000125" y="1600200"/>
            <a:ext cx="7215188" cy="4525963"/>
          </a:xfrm>
        </p:spPr>
        <p:txBody>
          <a:bodyPr/>
          <a:lstStyle/>
          <a:p>
            <a:pPr marL="363538" indent="-363538" eaLnBrk="1" hangingPunct="1">
              <a:lnSpc>
                <a:spcPct val="100000"/>
              </a:lnSpc>
            </a:pPr>
            <a:r>
              <a:rPr lang="zh-CN" altLang="en-US" dirty="0" smtClean="0"/>
              <a:t>在具有</a:t>
            </a:r>
            <a:r>
              <a:rPr lang="en-US" altLang="zh-CN" dirty="0" smtClean="0"/>
              <a:t>n</a:t>
            </a:r>
            <a:r>
              <a:rPr lang="zh-CN" altLang="en-US" dirty="0" smtClean="0"/>
              <a:t>个结点的二叉链表</a:t>
            </a:r>
            <a:r>
              <a:rPr lang="en-US" altLang="zh-CN" dirty="0" smtClean="0"/>
              <a:t>(</a:t>
            </a:r>
            <a:r>
              <a:rPr lang="zh-CN" altLang="en-US" dirty="0" smtClean="0"/>
              <a:t>二叉树</a:t>
            </a:r>
            <a:r>
              <a:rPr lang="en-US" altLang="zh-CN" dirty="0" smtClean="0"/>
              <a:t>)</a:t>
            </a:r>
            <a:r>
              <a:rPr lang="zh-CN" altLang="en-US" dirty="0" smtClean="0"/>
              <a:t>中，存在</a:t>
            </a:r>
            <a:r>
              <a:rPr lang="en-US" altLang="zh-CN" dirty="0" smtClean="0"/>
              <a:t>n+1</a:t>
            </a:r>
            <a:r>
              <a:rPr lang="zh-CN" altLang="en-US" dirty="0" smtClean="0"/>
              <a:t>个空指针域。</a:t>
            </a:r>
            <a:r>
              <a:rPr lang="zh-CN" altLang="en-US" dirty="0" smtClean="0">
                <a:solidFill>
                  <a:srgbClr val="008000"/>
                </a:solidFill>
              </a:rPr>
              <a:t>例如</a:t>
            </a:r>
            <a:r>
              <a:rPr lang="en-US" altLang="zh-CN" dirty="0" smtClean="0">
                <a:solidFill>
                  <a:srgbClr val="008000"/>
                </a:solidFill>
              </a:rPr>
              <a:t>(n=11)</a:t>
            </a:r>
            <a:r>
              <a:rPr lang="zh-CN" altLang="en-US" dirty="0" smtClean="0">
                <a:solidFill>
                  <a:srgbClr val="008000"/>
                </a:solidFill>
              </a:rPr>
              <a:t>，</a:t>
            </a:r>
          </a:p>
        </p:txBody>
      </p:sp>
      <p:sp>
        <p:nvSpPr>
          <p:cNvPr id="83972" name="灯片编号占位符 43"/>
          <p:cNvSpPr>
            <a:spLocks noGrp="1"/>
          </p:cNvSpPr>
          <p:nvPr>
            <p:ph type="sldNum" sz="quarter" idx="10"/>
          </p:nvPr>
        </p:nvSpPr>
        <p:spPr>
          <a:noFill/>
        </p:spPr>
        <p:txBody>
          <a:bodyPr/>
          <a:lstStyle/>
          <a:p>
            <a:fld id="{74F4336B-BF85-4C3F-94B3-21BB99682AFA}" type="slidenum">
              <a:rPr lang="zh-CN" altLang="en-US" smtClean="0"/>
              <a:pPr/>
              <a:t>99</a:t>
            </a:fld>
            <a:endParaRPr lang="en-US" altLang="zh-CN" smtClean="0"/>
          </a:p>
        </p:txBody>
      </p:sp>
      <p:pic>
        <p:nvPicPr>
          <p:cNvPr id="83973" name="Picture 5"/>
          <p:cNvPicPr>
            <a:picLocks noChangeAspect="1" noChangeArrowheads="1"/>
          </p:cNvPicPr>
          <p:nvPr/>
        </p:nvPicPr>
        <p:blipFill>
          <a:blip r:embed="rId2" cstate="print">
            <a:clrChange>
              <a:clrFrom>
                <a:srgbClr val="FFFFFF"/>
              </a:clrFrom>
              <a:clrTo>
                <a:srgbClr val="FFFFFF">
                  <a:alpha val="0"/>
                </a:srgbClr>
              </a:clrTo>
            </a:clrChange>
          </a:blip>
          <a:srcRect l="2666" t="21899" r="5331" b="10243"/>
          <a:stretch>
            <a:fillRect/>
          </a:stretch>
        </p:blipFill>
        <p:spPr bwMode="auto">
          <a:xfrm>
            <a:off x="1403350" y="2714625"/>
            <a:ext cx="6481763" cy="3019425"/>
          </a:xfrm>
          <a:prstGeom prst="rect">
            <a:avLst/>
          </a:prstGeom>
          <a:noFill/>
          <a:ln w="9525">
            <a:noFill/>
            <a:miter lim="800000"/>
            <a:headEnd/>
            <a:tailEnd/>
          </a:ln>
        </p:spPr>
      </p:pic>
      <p:grpSp>
        <p:nvGrpSpPr>
          <p:cNvPr id="2" name="Group 9"/>
          <p:cNvGrpSpPr>
            <a:grpSpLocks/>
          </p:cNvGrpSpPr>
          <p:nvPr/>
        </p:nvGrpSpPr>
        <p:grpSpPr bwMode="auto">
          <a:xfrm>
            <a:off x="1477963" y="5437188"/>
            <a:ext cx="144462" cy="107950"/>
            <a:chOff x="431" y="3929"/>
            <a:chExt cx="91" cy="45"/>
          </a:xfrm>
        </p:grpSpPr>
        <p:sp>
          <p:nvSpPr>
            <p:cNvPr id="84008" name="Line 7"/>
            <p:cNvSpPr>
              <a:spLocks noChangeShapeType="1"/>
            </p:cNvSpPr>
            <p:nvPr/>
          </p:nvSpPr>
          <p:spPr bwMode="auto">
            <a:xfrm flipV="1">
              <a:off x="431" y="3929"/>
              <a:ext cx="45" cy="45"/>
            </a:xfrm>
            <a:prstGeom prst="line">
              <a:avLst/>
            </a:prstGeom>
            <a:noFill/>
            <a:ln w="28575">
              <a:solidFill>
                <a:srgbClr val="FF0000"/>
              </a:solidFill>
              <a:round/>
              <a:headEnd/>
              <a:tailEnd/>
            </a:ln>
          </p:spPr>
          <p:txBody>
            <a:bodyPr/>
            <a:lstStyle/>
            <a:p>
              <a:endParaRPr lang="zh-CN" altLang="en-US"/>
            </a:p>
          </p:txBody>
        </p:sp>
        <p:sp>
          <p:nvSpPr>
            <p:cNvPr id="84009" name="Line 8"/>
            <p:cNvSpPr>
              <a:spLocks noChangeShapeType="1"/>
            </p:cNvSpPr>
            <p:nvPr/>
          </p:nvSpPr>
          <p:spPr bwMode="auto">
            <a:xfrm flipH="1" flipV="1">
              <a:off x="476" y="3929"/>
              <a:ext cx="46" cy="45"/>
            </a:xfrm>
            <a:prstGeom prst="line">
              <a:avLst/>
            </a:prstGeom>
            <a:noFill/>
            <a:ln w="28575">
              <a:solidFill>
                <a:srgbClr val="FF0000"/>
              </a:solidFill>
              <a:round/>
              <a:headEnd/>
              <a:tailEnd/>
            </a:ln>
          </p:spPr>
          <p:txBody>
            <a:bodyPr/>
            <a:lstStyle/>
            <a:p>
              <a:endParaRPr lang="zh-CN" altLang="en-US"/>
            </a:p>
          </p:txBody>
        </p:sp>
      </p:grpSp>
      <p:grpSp>
        <p:nvGrpSpPr>
          <p:cNvPr id="3" name="Group 10"/>
          <p:cNvGrpSpPr>
            <a:grpSpLocks/>
          </p:cNvGrpSpPr>
          <p:nvPr/>
        </p:nvGrpSpPr>
        <p:grpSpPr bwMode="auto">
          <a:xfrm>
            <a:off x="1981200" y="5440363"/>
            <a:ext cx="144463" cy="107950"/>
            <a:chOff x="431" y="3929"/>
            <a:chExt cx="91" cy="45"/>
          </a:xfrm>
        </p:grpSpPr>
        <p:sp>
          <p:nvSpPr>
            <p:cNvPr id="84006" name="Line 11"/>
            <p:cNvSpPr>
              <a:spLocks noChangeShapeType="1"/>
            </p:cNvSpPr>
            <p:nvPr/>
          </p:nvSpPr>
          <p:spPr bwMode="auto">
            <a:xfrm flipV="1">
              <a:off x="431" y="3929"/>
              <a:ext cx="45" cy="45"/>
            </a:xfrm>
            <a:prstGeom prst="line">
              <a:avLst/>
            </a:prstGeom>
            <a:noFill/>
            <a:ln w="28575">
              <a:solidFill>
                <a:srgbClr val="FF0000"/>
              </a:solidFill>
              <a:round/>
              <a:headEnd/>
              <a:tailEnd/>
            </a:ln>
          </p:spPr>
          <p:txBody>
            <a:bodyPr/>
            <a:lstStyle/>
            <a:p>
              <a:endParaRPr lang="zh-CN" altLang="en-US"/>
            </a:p>
          </p:txBody>
        </p:sp>
        <p:sp>
          <p:nvSpPr>
            <p:cNvPr id="84007" name="Line 12"/>
            <p:cNvSpPr>
              <a:spLocks noChangeShapeType="1"/>
            </p:cNvSpPr>
            <p:nvPr/>
          </p:nvSpPr>
          <p:spPr bwMode="auto">
            <a:xfrm flipH="1" flipV="1">
              <a:off x="476" y="3929"/>
              <a:ext cx="46" cy="45"/>
            </a:xfrm>
            <a:prstGeom prst="line">
              <a:avLst/>
            </a:prstGeom>
            <a:noFill/>
            <a:ln w="28575">
              <a:solidFill>
                <a:srgbClr val="FF0000"/>
              </a:solidFill>
              <a:round/>
              <a:headEnd/>
              <a:tailEnd/>
            </a:ln>
          </p:spPr>
          <p:txBody>
            <a:bodyPr/>
            <a:lstStyle/>
            <a:p>
              <a:endParaRPr lang="zh-CN" altLang="en-US"/>
            </a:p>
          </p:txBody>
        </p:sp>
      </p:grpSp>
      <p:grpSp>
        <p:nvGrpSpPr>
          <p:cNvPr id="4" name="Group 13"/>
          <p:cNvGrpSpPr>
            <a:grpSpLocks/>
          </p:cNvGrpSpPr>
          <p:nvPr/>
        </p:nvGrpSpPr>
        <p:grpSpPr bwMode="auto">
          <a:xfrm>
            <a:off x="2628900" y="4786313"/>
            <a:ext cx="144463" cy="107950"/>
            <a:chOff x="431" y="3929"/>
            <a:chExt cx="91" cy="45"/>
          </a:xfrm>
        </p:grpSpPr>
        <p:sp>
          <p:nvSpPr>
            <p:cNvPr id="84004" name="Line 14"/>
            <p:cNvSpPr>
              <a:spLocks noChangeShapeType="1"/>
            </p:cNvSpPr>
            <p:nvPr/>
          </p:nvSpPr>
          <p:spPr bwMode="auto">
            <a:xfrm flipV="1">
              <a:off x="431" y="3929"/>
              <a:ext cx="45" cy="45"/>
            </a:xfrm>
            <a:prstGeom prst="line">
              <a:avLst/>
            </a:prstGeom>
            <a:noFill/>
            <a:ln w="28575">
              <a:solidFill>
                <a:srgbClr val="FF0000"/>
              </a:solidFill>
              <a:round/>
              <a:headEnd/>
              <a:tailEnd/>
            </a:ln>
          </p:spPr>
          <p:txBody>
            <a:bodyPr/>
            <a:lstStyle/>
            <a:p>
              <a:endParaRPr lang="zh-CN" altLang="en-US"/>
            </a:p>
          </p:txBody>
        </p:sp>
        <p:sp>
          <p:nvSpPr>
            <p:cNvPr id="84005" name="Line 15"/>
            <p:cNvSpPr>
              <a:spLocks noChangeShapeType="1"/>
            </p:cNvSpPr>
            <p:nvPr/>
          </p:nvSpPr>
          <p:spPr bwMode="auto">
            <a:xfrm flipH="1" flipV="1">
              <a:off x="476" y="3929"/>
              <a:ext cx="46" cy="45"/>
            </a:xfrm>
            <a:prstGeom prst="line">
              <a:avLst/>
            </a:prstGeom>
            <a:noFill/>
            <a:ln w="28575">
              <a:solidFill>
                <a:srgbClr val="FF0000"/>
              </a:solidFill>
              <a:round/>
              <a:headEnd/>
              <a:tailEnd/>
            </a:ln>
          </p:spPr>
          <p:txBody>
            <a:bodyPr/>
            <a:lstStyle/>
            <a:p>
              <a:endParaRPr lang="zh-CN" altLang="en-US"/>
            </a:p>
          </p:txBody>
        </p:sp>
      </p:grpSp>
      <p:grpSp>
        <p:nvGrpSpPr>
          <p:cNvPr id="5" name="Group 16"/>
          <p:cNvGrpSpPr>
            <a:grpSpLocks/>
          </p:cNvGrpSpPr>
          <p:nvPr/>
        </p:nvGrpSpPr>
        <p:grpSpPr bwMode="auto">
          <a:xfrm>
            <a:off x="3263900" y="4786313"/>
            <a:ext cx="144463" cy="107950"/>
            <a:chOff x="431" y="3929"/>
            <a:chExt cx="91" cy="45"/>
          </a:xfrm>
        </p:grpSpPr>
        <p:sp>
          <p:nvSpPr>
            <p:cNvPr id="84002" name="Line 17"/>
            <p:cNvSpPr>
              <a:spLocks noChangeShapeType="1"/>
            </p:cNvSpPr>
            <p:nvPr/>
          </p:nvSpPr>
          <p:spPr bwMode="auto">
            <a:xfrm flipV="1">
              <a:off x="431" y="3929"/>
              <a:ext cx="45" cy="45"/>
            </a:xfrm>
            <a:prstGeom prst="line">
              <a:avLst/>
            </a:prstGeom>
            <a:noFill/>
            <a:ln w="28575">
              <a:solidFill>
                <a:srgbClr val="FF0000"/>
              </a:solidFill>
              <a:round/>
              <a:headEnd/>
              <a:tailEnd/>
            </a:ln>
          </p:spPr>
          <p:txBody>
            <a:bodyPr/>
            <a:lstStyle/>
            <a:p>
              <a:endParaRPr lang="zh-CN" altLang="en-US"/>
            </a:p>
          </p:txBody>
        </p:sp>
        <p:sp>
          <p:nvSpPr>
            <p:cNvPr id="84003" name="Line 18"/>
            <p:cNvSpPr>
              <a:spLocks noChangeShapeType="1"/>
            </p:cNvSpPr>
            <p:nvPr/>
          </p:nvSpPr>
          <p:spPr bwMode="auto">
            <a:xfrm flipH="1" flipV="1">
              <a:off x="476" y="3929"/>
              <a:ext cx="46" cy="45"/>
            </a:xfrm>
            <a:prstGeom prst="line">
              <a:avLst/>
            </a:prstGeom>
            <a:noFill/>
            <a:ln w="28575">
              <a:solidFill>
                <a:srgbClr val="FF0000"/>
              </a:solidFill>
              <a:round/>
              <a:headEnd/>
              <a:tailEnd/>
            </a:ln>
          </p:spPr>
          <p:txBody>
            <a:bodyPr/>
            <a:lstStyle/>
            <a:p>
              <a:endParaRPr lang="zh-CN" altLang="en-US"/>
            </a:p>
          </p:txBody>
        </p:sp>
      </p:grpSp>
      <p:grpSp>
        <p:nvGrpSpPr>
          <p:cNvPr id="6" name="Group 19"/>
          <p:cNvGrpSpPr>
            <a:grpSpLocks/>
          </p:cNvGrpSpPr>
          <p:nvPr/>
        </p:nvGrpSpPr>
        <p:grpSpPr bwMode="auto">
          <a:xfrm>
            <a:off x="3840163" y="4786313"/>
            <a:ext cx="144462" cy="107950"/>
            <a:chOff x="431" y="3929"/>
            <a:chExt cx="91" cy="45"/>
          </a:xfrm>
        </p:grpSpPr>
        <p:sp>
          <p:nvSpPr>
            <p:cNvPr id="84000" name="Line 20"/>
            <p:cNvSpPr>
              <a:spLocks noChangeShapeType="1"/>
            </p:cNvSpPr>
            <p:nvPr/>
          </p:nvSpPr>
          <p:spPr bwMode="auto">
            <a:xfrm flipV="1">
              <a:off x="431" y="3929"/>
              <a:ext cx="45" cy="45"/>
            </a:xfrm>
            <a:prstGeom prst="line">
              <a:avLst/>
            </a:prstGeom>
            <a:noFill/>
            <a:ln w="28575">
              <a:solidFill>
                <a:srgbClr val="FF0000"/>
              </a:solidFill>
              <a:round/>
              <a:headEnd/>
              <a:tailEnd/>
            </a:ln>
          </p:spPr>
          <p:txBody>
            <a:bodyPr/>
            <a:lstStyle/>
            <a:p>
              <a:endParaRPr lang="zh-CN" altLang="en-US"/>
            </a:p>
          </p:txBody>
        </p:sp>
        <p:sp>
          <p:nvSpPr>
            <p:cNvPr id="84001" name="Line 21"/>
            <p:cNvSpPr>
              <a:spLocks noChangeShapeType="1"/>
            </p:cNvSpPr>
            <p:nvPr/>
          </p:nvSpPr>
          <p:spPr bwMode="auto">
            <a:xfrm flipH="1" flipV="1">
              <a:off x="476" y="3929"/>
              <a:ext cx="46" cy="45"/>
            </a:xfrm>
            <a:prstGeom prst="line">
              <a:avLst/>
            </a:prstGeom>
            <a:noFill/>
            <a:ln w="28575">
              <a:solidFill>
                <a:srgbClr val="FF0000"/>
              </a:solidFill>
              <a:round/>
              <a:headEnd/>
              <a:tailEnd/>
            </a:ln>
          </p:spPr>
          <p:txBody>
            <a:bodyPr/>
            <a:lstStyle/>
            <a:p>
              <a:endParaRPr lang="zh-CN" altLang="en-US"/>
            </a:p>
          </p:txBody>
        </p:sp>
      </p:grpSp>
      <p:grpSp>
        <p:nvGrpSpPr>
          <p:cNvPr id="7" name="Group 22"/>
          <p:cNvGrpSpPr>
            <a:grpSpLocks/>
          </p:cNvGrpSpPr>
          <p:nvPr/>
        </p:nvGrpSpPr>
        <p:grpSpPr bwMode="auto">
          <a:xfrm>
            <a:off x="4475163" y="5441950"/>
            <a:ext cx="144462" cy="107950"/>
            <a:chOff x="431" y="3929"/>
            <a:chExt cx="91" cy="45"/>
          </a:xfrm>
        </p:grpSpPr>
        <p:sp>
          <p:nvSpPr>
            <p:cNvPr id="83998" name="Line 23"/>
            <p:cNvSpPr>
              <a:spLocks noChangeShapeType="1"/>
            </p:cNvSpPr>
            <p:nvPr/>
          </p:nvSpPr>
          <p:spPr bwMode="auto">
            <a:xfrm flipV="1">
              <a:off x="431" y="3929"/>
              <a:ext cx="45" cy="45"/>
            </a:xfrm>
            <a:prstGeom prst="line">
              <a:avLst/>
            </a:prstGeom>
            <a:noFill/>
            <a:ln w="28575">
              <a:solidFill>
                <a:srgbClr val="FF0000"/>
              </a:solidFill>
              <a:round/>
              <a:headEnd/>
              <a:tailEnd/>
            </a:ln>
          </p:spPr>
          <p:txBody>
            <a:bodyPr/>
            <a:lstStyle/>
            <a:p>
              <a:endParaRPr lang="zh-CN" altLang="en-US"/>
            </a:p>
          </p:txBody>
        </p:sp>
        <p:sp>
          <p:nvSpPr>
            <p:cNvPr id="83999" name="Line 24"/>
            <p:cNvSpPr>
              <a:spLocks noChangeShapeType="1"/>
            </p:cNvSpPr>
            <p:nvPr/>
          </p:nvSpPr>
          <p:spPr bwMode="auto">
            <a:xfrm flipH="1" flipV="1">
              <a:off x="476" y="3929"/>
              <a:ext cx="46" cy="45"/>
            </a:xfrm>
            <a:prstGeom prst="line">
              <a:avLst/>
            </a:prstGeom>
            <a:noFill/>
            <a:ln w="28575">
              <a:solidFill>
                <a:srgbClr val="FF0000"/>
              </a:solidFill>
              <a:round/>
              <a:headEnd/>
              <a:tailEnd/>
            </a:ln>
          </p:spPr>
          <p:txBody>
            <a:bodyPr/>
            <a:lstStyle/>
            <a:p>
              <a:endParaRPr lang="zh-CN" altLang="en-US"/>
            </a:p>
          </p:txBody>
        </p:sp>
      </p:grpSp>
      <p:grpSp>
        <p:nvGrpSpPr>
          <p:cNvPr id="8" name="Group 25"/>
          <p:cNvGrpSpPr>
            <a:grpSpLocks/>
          </p:cNvGrpSpPr>
          <p:nvPr/>
        </p:nvGrpSpPr>
        <p:grpSpPr bwMode="auto">
          <a:xfrm>
            <a:off x="5135563" y="5441950"/>
            <a:ext cx="144462" cy="107950"/>
            <a:chOff x="431" y="3929"/>
            <a:chExt cx="91" cy="45"/>
          </a:xfrm>
        </p:grpSpPr>
        <p:sp>
          <p:nvSpPr>
            <p:cNvPr id="83996" name="Line 26"/>
            <p:cNvSpPr>
              <a:spLocks noChangeShapeType="1"/>
            </p:cNvSpPr>
            <p:nvPr/>
          </p:nvSpPr>
          <p:spPr bwMode="auto">
            <a:xfrm flipV="1">
              <a:off x="431" y="3929"/>
              <a:ext cx="45" cy="45"/>
            </a:xfrm>
            <a:prstGeom prst="line">
              <a:avLst/>
            </a:prstGeom>
            <a:noFill/>
            <a:ln w="28575">
              <a:solidFill>
                <a:srgbClr val="FF0000"/>
              </a:solidFill>
              <a:round/>
              <a:headEnd/>
              <a:tailEnd/>
            </a:ln>
          </p:spPr>
          <p:txBody>
            <a:bodyPr/>
            <a:lstStyle/>
            <a:p>
              <a:endParaRPr lang="zh-CN" altLang="en-US"/>
            </a:p>
          </p:txBody>
        </p:sp>
        <p:sp>
          <p:nvSpPr>
            <p:cNvPr id="83997" name="Line 27"/>
            <p:cNvSpPr>
              <a:spLocks noChangeShapeType="1"/>
            </p:cNvSpPr>
            <p:nvPr/>
          </p:nvSpPr>
          <p:spPr bwMode="auto">
            <a:xfrm flipH="1" flipV="1">
              <a:off x="476" y="3929"/>
              <a:ext cx="46" cy="45"/>
            </a:xfrm>
            <a:prstGeom prst="line">
              <a:avLst/>
            </a:prstGeom>
            <a:noFill/>
            <a:ln w="28575">
              <a:solidFill>
                <a:srgbClr val="FF0000"/>
              </a:solidFill>
              <a:round/>
              <a:headEnd/>
              <a:tailEnd/>
            </a:ln>
          </p:spPr>
          <p:txBody>
            <a:bodyPr/>
            <a:lstStyle/>
            <a:p>
              <a:endParaRPr lang="zh-CN" altLang="en-US"/>
            </a:p>
          </p:txBody>
        </p:sp>
      </p:grpSp>
      <p:grpSp>
        <p:nvGrpSpPr>
          <p:cNvPr id="9" name="Group 28"/>
          <p:cNvGrpSpPr>
            <a:grpSpLocks/>
          </p:cNvGrpSpPr>
          <p:nvPr/>
        </p:nvGrpSpPr>
        <p:grpSpPr bwMode="auto">
          <a:xfrm>
            <a:off x="5757863" y="5441950"/>
            <a:ext cx="144462" cy="107950"/>
            <a:chOff x="431" y="3929"/>
            <a:chExt cx="91" cy="45"/>
          </a:xfrm>
        </p:grpSpPr>
        <p:sp>
          <p:nvSpPr>
            <p:cNvPr id="83994" name="Line 29"/>
            <p:cNvSpPr>
              <a:spLocks noChangeShapeType="1"/>
            </p:cNvSpPr>
            <p:nvPr/>
          </p:nvSpPr>
          <p:spPr bwMode="auto">
            <a:xfrm flipV="1">
              <a:off x="431" y="3929"/>
              <a:ext cx="45" cy="45"/>
            </a:xfrm>
            <a:prstGeom prst="line">
              <a:avLst/>
            </a:prstGeom>
            <a:noFill/>
            <a:ln w="28575">
              <a:solidFill>
                <a:srgbClr val="FF0000"/>
              </a:solidFill>
              <a:round/>
              <a:headEnd/>
              <a:tailEnd/>
            </a:ln>
          </p:spPr>
          <p:txBody>
            <a:bodyPr/>
            <a:lstStyle/>
            <a:p>
              <a:endParaRPr lang="zh-CN" altLang="en-US"/>
            </a:p>
          </p:txBody>
        </p:sp>
        <p:sp>
          <p:nvSpPr>
            <p:cNvPr id="83995" name="Line 30"/>
            <p:cNvSpPr>
              <a:spLocks noChangeShapeType="1"/>
            </p:cNvSpPr>
            <p:nvPr/>
          </p:nvSpPr>
          <p:spPr bwMode="auto">
            <a:xfrm flipH="1" flipV="1">
              <a:off x="476" y="3929"/>
              <a:ext cx="46" cy="45"/>
            </a:xfrm>
            <a:prstGeom prst="line">
              <a:avLst/>
            </a:prstGeom>
            <a:noFill/>
            <a:ln w="28575">
              <a:solidFill>
                <a:srgbClr val="FF0000"/>
              </a:solidFill>
              <a:round/>
              <a:headEnd/>
              <a:tailEnd/>
            </a:ln>
          </p:spPr>
          <p:txBody>
            <a:bodyPr/>
            <a:lstStyle/>
            <a:p>
              <a:endParaRPr lang="zh-CN" altLang="en-US"/>
            </a:p>
          </p:txBody>
        </p:sp>
      </p:grpSp>
      <p:grpSp>
        <p:nvGrpSpPr>
          <p:cNvPr id="10" name="Group 31"/>
          <p:cNvGrpSpPr>
            <a:grpSpLocks/>
          </p:cNvGrpSpPr>
          <p:nvPr/>
        </p:nvGrpSpPr>
        <p:grpSpPr bwMode="auto">
          <a:xfrm>
            <a:off x="6410325" y="5451475"/>
            <a:ext cx="144463" cy="107950"/>
            <a:chOff x="431" y="3929"/>
            <a:chExt cx="91" cy="45"/>
          </a:xfrm>
        </p:grpSpPr>
        <p:sp>
          <p:nvSpPr>
            <p:cNvPr id="83992" name="Line 32"/>
            <p:cNvSpPr>
              <a:spLocks noChangeShapeType="1"/>
            </p:cNvSpPr>
            <p:nvPr/>
          </p:nvSpPr>
          <p:spPr bwMode="auto">
            <a:xfrm flipV="1">
              <a:off x="431" y="3929"/>
              <a:ext cx="45" cy="45"/>
            </a:xfrm>
            <a:prstGeom prst="line">
              <a:avLst/>
            </a:prstGeom>
            <a:noFill/>
            <a:ln w="28575">
              <a:solidFill>
                <a:srgbClr val="FF0000"/>
              </a:solidFill>
              <a:round/>
              <a:headEnd/>
              <a:tailEnd/>
            </a:ln>
          </p:spPr>
          <p:txBody>
            <a:bodyPr/>
            <a:lstStyle/>
            <a:p>
              <a:endParaRPr lang="zh-CN" altLang="en-US"/>
            </a:p>
          </p:txBody>
        </p:sp>
        <p:sp>
          <p:nvSpPr>
            <p:cNvPr id="83993" name="Line 33"/>
            <p:cNvSpPr>
              <a:spLocks noChangeShapeType="1"/>
            </p:cNvSpPr>
            <p:nvPr/>
          </p:nvSpPr>
          <p:spPr bwMode="auto">
            <a:xfrm flipH="1" flipV="1">
              <a:off x="476" y="3929"/>
              <a:ext cx="46" cy="45"/>
            </a:xfrm>
            <a:prstGeom prst="line">
              <a:avLst/>
            </a:prstGeom>
            <a:noFill/>
            <a:ln w="28575">
              <a:solidFill>
                <a:srgbClr val="FF0000"/>
              </a:solidFill>
              <a:round/>
              <a:headEnd/>
              <a:tailEnd/>
            </a:ln>
          </p:spPr>
          <p:txBody>
            <a:bodyPr/>
            <a:lstStyle/>
            <a:p>
              <a:endParaRPr lang="zh-CN" altLang="en-US"/>
            </a:p>
          </p:txBody>
        </p:sp>
      </p:grpSp>
      <p:grpSp>
        <p:nvGrpSpPr>
          <p:cNvPr id="11" name="Group 34"/>
          <p:cNvGrpSpPr>
            <a:grpSpLocks/>
          </p:cNvGrpSpPr>
          <p:nvPr/>
        </p:nvGrpSpPr>
        <p:grpSpPr bwMode="auto">
          <a:xfrm>
            <a:off x="6411913" y="4786313"/>
            <a:ext cx="144462" cy="107950"/>
            <a:chOff x="431" y="3929"/>
            <a:chExt cx="91" cy="45"/>
          </a:xfrm>
        </p:grpSpPr>
        <p:sp>
          <p:nvSpPr>
            <p:cNvPr id="83990" name="Line 35"/>
            <p:cNvSpPr>
              <a:spLocks noChangeShapeType="1"/>
            </p:cNvSpPr>
            <p:nvPr/>
          </p:nvSpPr>
          <p:spPr bwMode="auto">
            <a:xfrm flipV="1">
              <a:off x="431" y="3929"/>
              <a:ext cx="45" cy="45"/>
            </a:xfrm>
            <a:prstGeom prst="line">
              <a:avLst/>
            </a:prstGeom>
            <a:noFill/>
            <a:ln w="28575">
              <a:solidFill>
                <a:srgbClr val="FF0000"/>
              </a:solidFill>
              <a:round/>
              <a:headEnd/>
              <a:tailEnd/>
            </a:ln>
          </p:spPr>
          <p:txBody>
            <a:bodyPr/>
            <a:lstStyle/>
            <a:p>
              <a:endParaRPr lang="zh-CN" altLang="en-US"/>
            </a:p>
          </p:txBody>
        </p:sp>
        <p:sp>
          <p:nvSpPr>
            <p:cNvPr id="83991" name="Line 36"/>
            <p:cNvSpPr>
              <a:spLocks noChangeShapeType="1"/>
            </p:cNvSpPr>
            <p:nvPr/>
          </p:nvSpPr>
          <p:spPr bwMode="auto">
            <a:xfrm flipH="1" flipV="1">
              <a:off x="476" y="3929"/>
              <a:ext cx="46" cy="45"/>
            </a:xfrm>
            <a:prstGeom prst="line">
              <a:avLst/>
            </a:prstGeom>
            <a:noFill/>
            <a:ln w="28575">
              <a:solidFill>
                <a:srgbClr val="FF0000"/>
              </a:solidFill>
              <a:round/>
              <a:headEnd/>
              <a:tailEnd/>
            </a:ln>
          </p:spPr>
          <p:txBody>
            <a:bodyPr/>
            <a:lstStyle/>
            <a:p>
              <a:endParaRPr lang="zh-CN" altLang="en-US"/>
            </a:p>
          </p:txBody>
        </p:sp>
      </p:grpSp>
      <p:grpSp>
        <p:nvGrpSpPr>
          <p:cNvPr id="12" name="Group 37"/>
          <p:cNvGrpSpPr>
            <a:grpSpLocks/>
          </p:cNvGrpSpPr>
          <p:nvPr/>
        </p:nvGrpSpPr>
        <p:grpSpPr bwMode="auto">
          <a:xfrm>
            <a:off x="7032625" y="5441950"/>
            <a:ext cx="144463" cy="107950"/>
            <a:chOff x="431" y="3929"/>
            <a:chExt cx="91" cy="45"/>
          </a:xfrm>
        </p:grpSpPr>
        <p:sp>
          <p:nvSpPr>
            <p:cNvPr id="83988" name="Line 38"/>
            <p:cNvSpPr>
              <a:spLocks noChangeShapeType="1"/>
            </p:cNvSpPr>
            <p:nvPr/>
          </p:nvSpPr>
          <p:spPr bwMode="auto">
            <a:xfrm flipV="1">
              <a:off x="431" y="3929"/>
              <a:ext cx="45" cy="45"/>
            </a:xfrm>
            <a:prstGeom prst="line">
              <a:avLst/>
            </a:prstGeom>
            <a:noFill/>
            <a:ln w="28575">
              <a:solidFill>
                <a:srgbClr val="FF0000"/>
              </a:solidFill>
              <a:round/>
              <a:headEnd/>
              <a:tailEnd/>
            </a:ln>
          </p:spPr>
          <p:txBody>
            <a:bodyPr/>
            <a:lstStyle/>
            <a:p>
              <a:endParaRPr lang="zh-CN" altLang="en-US"/>
            </a:p>
          </p:txBody>
        </p:sp>
        <p:sp>
          <p:nvSpPr>
            <p:cNvPr id="83989" name="Line 39"/>
            <p:cNvSpPr>
              <a:spLocks noChangeShapeType="1"/>
            </p:cNvSpPr>
            <p:nvPr/>
          </p:nvSpPr>
          <p:spPr bwMode="auto">
            <a:xfrm flipH="1" flipV="1">
              <a:off x="476" y="3929"/>
              <a:ext cx="46" cy="45"/>
            </a:xfrm>
            <a:prstGeom prst="line">
              <a:avLst/>
            </a:prstGeom>
            <a:noFill/>
            <a:ln w="28575">
              <a:solidFill>
                <a:srgbClr val="FF0000"/>
              </a:solidFill>
              <a:round/>
              <a:headEnd/>
              <a:tailEnd/>
            </a:ln>
          </p:spPr>
          <p:txBody>
            <a:bodyPr/>
            <a:lstStyle/>
            <a:p>
              <a:endParaRPr lang="zh-CN" altLang="en-US"/>
            </a:p>
          </p:txBody>
        </p:sp>
      </p:grpSp>
      <p:grpSp>
        <p:nvGrpSpPr>
          <p:cNvPr id="13" name="Group 40"/>
          <p:cNvGrpSpPr>
            <a:grpSpLocks/>
          </p:cNvGrpSpPr>
          <p:nvPr/>
        </p:nvGrpSpPr>
        <p:grpSpPr bwMode="auto">
          <a:xfrm>
            <a:off x="7583488" y="5437188"/>
            <a:ext cx="144462" cy="107950"/>
            <a:chOff x="431" y="3929"/>
            <a:chExt cx="91" cy="45"/>
          </a:xfrm>
        </p:grpSpPr>
        <p:sp>
          <p:nvSpPr>
            <p:cNvPr id="83986" name="Line 41"/>
            <p:cNvSpPr>
              <a:spLocks noChangeShapeType="1"/>
            </p:cNvSpPr>
            <p:nvPr/>
          </p:nvSpPr>
          <p:spPr bwMode="auto">
            <a:xfrm flipV="1">
              <a:off x="431" y="3929"/>
              <a:ext cx="45" cy="45"/>
            </a:xfrm>
            <a:prstGeom prst="line">
              <a:avLst/>
            </a:prstGeom>
            <a:noFill/>
            <a:ln w="28575">
              <a:solidFill>
                <a:srgbClr val="FF0000"/>
              </a:solidFill>
              <a:round/>
              <a:headEnd/>
              <a:tailEnd/>
            </a:ln>
          </p:spPr>
          <p:txBody>
            <a:bodyPr/>
            <a:lstStyle/>
            <a:p>
              <a:endParaRPr lang="zh-CN" altLang="en-US"/>
            </a:p>
          </p:txBody>
        </p:sp>
        <p:sp>
          <p:nvSpPr>
            <p:cNvPr id="83987" name="Line 42"/>
            <p:cNvSpPr>
              <a:spLocks noChangeShapeType="1"/>
            </p:cNvSpPr>
            <p:nvPr/>
          </p:nvSpPr>
          <p:spPr bwMode="auto">
            <a:xfrm flipH="1" flipV="1">
              <a:off x="476" y="3929"/>
              <a:ext cx="46" cy="45"/>
            </a:xfrm>
            <a:prstGeom prst="line">
              <a:avLst/>
            </a:prstGeom>
            <a:noFill/>
            <a:ln w="28575">
              <a:solidFill>
                <a:srgbClr val="FF0000"/>
              </a:solidFill>
              <a:round/>
              <a:headEnd/>
              <a:tailEnd/>
            </a:ln>
          </p:spPr>
          <p:txBody>
            <a:bodyPr/>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3000"/>
                                  </p:stCondLst>
                                  <p:childTnLst>
                                    <p:set>
                                      <p:cBhvr>
                                        <p:cTn id="6" dur="1" fill="hold">
                                          <p:stCondLst>
                                            <p:cond delay="0"/>
                                          </p:stCondLst>
                                        </p:cTn>
                                        <p:tgtEl>
                                          <p:spTgt spid="2"/>
                                        </p:tgtEl>
                                        <p:attrNameLst>
                                          <p:attrName>style.visibility</p:attrName>
                                        </p:attrNameLst>
                                      </p:cBhvr>
                                      <p:to>
                                        <p:strVal val="visible"/>
                                      </p:to>
                                    </p:set>
                                  </p:childTnLst>
                                </p:cTn>
                              </p:par>
                            </p:childTnLst>
                          </p:cTn>
                        </p:par>
                        <p:par>
                          <p:cTn id="7" fill="hold">
                            <p:stCondLst>
                              <p:cond delay="3000"/>
                            </p:stCondLst>
                            <p:childTnLst>
                              <p:par>
                                <p:cTn id="8" presetID="1" presetClass="entr" presetSubtype="0" fill="hold" nodeType="afterEffect">
                                  <p:stCondLst>
                                    <p:cond delay="500"/>
                                  </p:stCondLst>
                                  <p:childTnLst>
                                    <p:set>
                                      <p:cBhvr>
                                        <p:cTn id="9" dur="1" fill="hold">
                                          <p:stCondLst>
                                            <p:cond delay="0"/>
                                          </p:stCondLst>
                                        </p:cTn>
                                        <p:tgtEl>
                                          <p:spTgt spid="3"/>
                                        </p:tgtEl>
                                        <p:attrNameLst>
                                          <p:attrName>style.visibility</p:attrName>
                                        </p:attrNameLst>
                                      </p:cBhvr>
                                      <p:to>
                                        <p:strVal val="visible"/>
                                      </p:to>
                                    </p:set>
                                  </p:childTnLst>
                                </p:cTn>
                              </p:par>
                            </p:childTnLst>
                          </p:cTn>
                        </p:par>
                        <p:par>
                          <p:cTn id="10" fill="hold">
                            <p:stCondLst>
                              <p:cond delay="3500"/>
                            </p:stCondLst>
                            <p:childTnLst>
                              <p:par>
                                <p:cTn id="11" presetID="1" presetClass="entr" presetSubtype="0" fill="hold" nodeType="afterEffect">
                                  <p:stCondLst>
                                    <p:cond delay="500"/>
                                  </p:stCondLst>
                                  <p:childTnLst>
                                    <p:set>
                                      <p:cBhvr>
                                        <p:cTn id="12" dur="1" fill="hold">
                                          <p:stCondLst>
                                            <p:cond delay="0"/>
                                          </p:stCondLst>
                                        </p:cTn>
                                        <p:tgtEl>
                                          <p:spTgt spid="4"/>
                                        </p:tgtEl>
                                        <p:attrNameLst>
                                          <p:attrName>style.visibility</p:attrName>
                                        </p:attrNameLst>
                                      </p:cBhvr>
                                      <p:to>
                                        <p:strVal val="visible"/>
                                      </p:to>
                                    </p:set>
                                  </p:childTnLst>
                                </p:cTn>
                              </p:par>
                            </p:childTnLst>
                          </p:cTn>
                        </p:par>
                        <p:par>
                          <p:cTn id="13" fill="hold">
                            <p:stCondLst>
                              <p:cond delay="4000"/>
                            </p:stCondLst>
                            <p:childTnLst>
                              <p:par>
                                <p:cTn id="14" presetID="1" presetClass="entr" presetSubtype="0" fill="hold" nodeType="afterEffect">
                                  <p:stCondLst>
                                    <p:cond delay="500"/>
                                  </p:stCondLst>
                                  <p:childTnLst>
                                    <p:set>
                                      <p:cBhvr>
                                        <p:cTn id="15" dur="1" fill="hold">
                                          <p:stCondLst>
                                            <p:cond delay="0"/>
                                          </p:stCondLst>
                                        </p:cTn>
                                        <p:tgtEl>
                                          <p:spTgt spid="5"/>
                                        </p:tgtEl>
                                        <p:attrNameLst>
                                          <p:attrName>style.visibility</p:attrName>
                                        </p:attrNameLst>
                                      </p:cBhvr>
                                      <p:to>
                                        <p:strVal val="visible"/>
                                      </p:to>
                                    </p:set>
                                  </p:childTnLst>
                                </p:cTn>
                              </p:par>
                            </p:childTnLst>
                          </p:cTn>
                        </p:par>
                        <p:par>
                          <p:cTn id="16" fill="hold">
                            <p:stCondLst>
                              <p:cond delay="4500"/>
                            </p:stCondLst>
                            <p:childTnLst>
                              <p:par>
                                <p:cTn id="17" presetID="1" presetClass="entr" presetSubtype="0" fill="hold" nodeType="afterEffect">
                                  <p:stCondLst>
                                    <p:cond delay="500"/>
                                  </p:stCondLst>
                                  <p:childTnLst>
                                    <p:set>
                                      <p:cBhvr>
                                        <p:cTn id="18" dur="1" fill="hold">
                                          <p:stCondLst>
                                            <p:cond delay="0"/>
                                          </p:stCondLst>
                                        </p:cTn>
                                        <p:tgtEl>
                                          <p:spTgt spid="6"/>
                                        </p:tgtEl>
                                        <p:attrNameLst>
                                          <p:attrName>style.visibility</p:attrName>
                                        </p:attrNameLst>
                                      </p:cBhvr>
                                      <p:to>
                                        <p:strVal val="visible"/>
                                      </p:to>
                                    </p:set>
                                  </p:childTnLst>
                                </p:cTn>
                              </p:par>
                            </p:childTnLst>
                          </p:cTn>
                        </p:par>
                        <p:par>
                          <p:cTn id="19" fill="hold">
                            <p:stCondLst>
                              <p:cond delay="5000"/>
                            </p:stCondLst>
                            <p:childTnLst>
                              <p:par>
                                <p:cTn id="20" presetID="1" presetClass="entr" presetSubtype="0" fill="hold" nodeType="afterEffect">
                                  <p:stCondLst>
                                    <p:cond delay="500"/>
                                  </p:stCondLst>
                                  <p:childTnLst>
                                    <p:set>
                                      <p:cBhvr>
                                        <p:cTn id="21" dur="1" fill="hold">
                                          <p:stCondLst>
                                            <p:cond delay="0"/>
                                          </p:stCondLst>
                                        </p:cTn>
                                        <p:tgtEl>
                                          <p:spTgt spid="11"/>
                                        </p:tgtEl>
                                        <p:attrNameLst>
                                          <p:attrName>style.visibility</p:attrName>
                                        </p:attrNameLst>
                                      </p:cBhvr>
                                      <p:to>
                                        <p:strVal val="visible"/>
                                      </p:to>
                                    </p:set>
                                  </p:childTnLst>
                                </p:cTn>
                              </p:par>
                            </p:childTnLst>
                          </p:cTn>
                        </p:par>
                        <p:par>
                          <p:cTn id="22" fill="hold">
                            <p:stCondLst>
                              <p:cond delay="5500"/>
                            </p:stCondLst>
                            <p:childTnLst>
                              <p:par>
                                <p:cTn id="23" presetID="1" presetClass="entr" presetSubtype="0" fill="hold" nodeType="afterEffect">
                                  <p:stCondLst>
                                    <p:cond delay="500"/>
                                  </p:stCondLst>
                                  <p:childTnLst>
                                    <p:set>
                                      <p:cBhvr>
                                        <p:cTn id="24" dur="1" fill="hold">
                                          <p:stCondLst>
                                            <p:cond delay="0"/>
                                          </p:stCondLst>
                                        </p:cTn>
                                        <p:tgtEl>
                                          <p:spTgt spid="7"/>
                                        </p:tgtEl>
                                        <p:attrNameLst>
                                          <p:attrName>style.visibility</p:attrName>
                                        </p:attrNameLst>
                                      </p:cBhvr>
                                      <p:to>
                                        <p:strVal val="visible"/>
                                      </p:to>
                                    </p:set>
                                  </p:childTnLst>
                                </p:cTn>
                              </p:par>
                            </p:childTnLst>
                          </p:cTn>
                        </p:par>
                        <p:par>
                          <p:cTn id="25" fill="hold">
                            <p:stCondLst>
                              <p:cond delay="6000"/>
                            </p:stCondLst>
                            <p:childTnLst>
                              <p:par>
                                <p:cTn id="26" presetID="1" presetClass="entr" presetSubtype="0" fill="hold" nodeType="afterEffect">
                                  <p:stCondLst>
                                    <p:cond delay="500"/>
                                  </p:stCondLst>
                                  <p:childTnLst>
                                    <p:set>
                                      <p:cBhvr>
                                        <p:cTn id="27" dur="1" fill="hold">
                                          <p:stCondLst>
                                            <p:cond delay="0"/>
                                          </p:stCondLst>
                                        </p:cTn>
                                        <p:tgtEl>
                                          <p:spTgt spid="8"/>
                                        </p:tgtEl>
                                        <p:attrNameLst>
                                          <p:attrName>style.visibility</p:attrName>
                                        </p:attrNameLst>
                                      </p:cBhvr>
                                      <p:to>
                                        <p:strVal val="visible"/>
                                      </p:to>
                                    </p:set>
                                  </p:childTnLst>
                                </p:cTn>
                              </p:par>
                            </p:childTnLst>
                          </p:cTn>
                        </p:par>
                        <p:par>
                          <p:cTn id="28" fill="hold">
                            <p:stCondLst>
                              <p:cond delay="6500"/>
                            </p:stCondLst>
                            <p:childTnLst>
                              <p:par>
                                <p:cTn id="29" presetID="1" presetClass="entr" presetSubtype="0" fill="hold" nodeType="afterEffect">
                                  <p:stCondLst>
                                    <p:cond delay="500"/>
                                  </p:stCondLst>
                                  <p:childTnLst>
                                    <p:set>
                                      <p:cBhvr>
                                        <p:cTn id="30" dur="1" fill="hold">
                                          <p:stCondLst>
                                            <p:cond delay="0"/>
                                          </p:stCondLst>
                                        </p:cTn>
                                        <p:tgtEl>
                                          <p:spTgt spid="9"/>
                                        </p:tgtEl>
                                        <p:attrNameLst>
                                          <p:attrName>style.visibility</p:attrName>
                                        </p:attrNameLst>
                                      </p:cBhvr>
                                      <p:to>
                                        <p:strVal val="visible"/>
                                      </p:to>
                                    </p:set>
                                  </p:childTnLst>
                                </p:cTn>
                              </p:par>
                            </p:childTnLst>
                          </p:cTn>
                        </p:par>
                        <p:par>
                          <p:cTn id="31" fill="hold">
                            <p:stCondLst>
                              <p:cond delay="7000"/>
                            </p:stCondLst>
                            <p:childTnLst>
                              <p:par>
                                <p:cTn id="32" presetID="1" presetClass="entr" presetSubtype="0" fill="hold" nodeType="afterEffect">
                                  <p:stCondLst>
                                    <p:cond delay="500"/>
                                  </p:stCondLst>
                                  <p:childTnLst>
                                    <p:set>
                                      <p:cBhvr>
                                        <p:cTn id="33" dur="1" fill="hold">
                                          <p:stCondLst>
                                            <p:cond delay="0"/>
                                          </p:stCondLst>
                                        </p:cTn>
                                        <p:tgtEl>
                                          <p:spTgt spid="10"/>
                                        </p:tgtEl>
                                        <p:attrNameLst>
                                          <p:attrName>style.visibility</p:attrName>
                                        </p:attrNameLst>
                                      </p:cBhvr>
                                      <p:to>
                                        <p:strVal val="visible"/>
                                      </p:to>
                                    </p:set>
                                  </p:childTnLst>
                                </p:cTn>
                              </p:par>
                            </p:childTnLst>
                          </p:cTn>
                        </p:par>
                        <p:par>
                          <p:cTn id="34" fill="hold">
                            <p:stCondLst>
                              <p:cond delay="7500"/>
                            </p:stCondLst>
                            <p:childTnLst>
                              <p:par>
                                <p:cTn id="35" presetID="1" presetClass="entr" presetSubtype="0" fill="hold" nodeType="afterEffect">
                                  <p:stCondLst>
                                    <p:cond delay="500"/>
                                  </p:stCondLst>
                                  <p:childTnLst>
                                    <p:set>
                                      <p:cBhvr>
                                        <p:cTn id="36" dur="1" fill="hold">
                                          <p:stCondLst>
                                            <p:cond delay="0"/>
                                          </p:stCondLst>
                                        </p:cTn>
                                        <p:tgtEl>
                                          <p:spTgt spid="12"/>
                                        </p:tgtEl>
                                        <p:attrNameLst>
                                          <p:attrName>style.visibility</p:attrName>
                                        </p:attrNameLst>
                                      </p:cBhvr>
                                      <p:to>
                                        <p:strVal val="visible"/>
                                      </p:to>
                                    </p:set>
                                  </p:childTnLst>
                                </p:cTn>
                              </p:par>
                            </p:childTnLst>
                          </p:cTn>
                        </p:par>
                        <p:par>
                          <p:cTn id="37" fill="hold">
                            <p:stCondLst>
                              <p:cond delay="8000"/>
                            </p:stCondLst>
                            <p:childTnLst>
                              <p:par>
                                <p:cTn id="38" presetID="1" presetClass="entr" presetSubtype="0" fill="hold" nodeType="afterEffect">
                                  <p:stCondLst>
                                    <p:cond delay="500"/>
                                  </p:stCondLst>
                                  <p:childTnLst>
                                    <p:set>
                                      <p:cBhvr>
                                        <p:cTn id="39"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2_Office 主题">
  <a:themeElements>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_Office 主题">
      <a:majorFont>
        <a:latin typeface="华文新魏"/>
        <a:ea typeface="华文新魏"/>
        <a:cs typeface=""/>
      </a:majorFont>
      <a:minorFont>
        <a:latin typeface="Times New Roman"/>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4879</TotalTime>
  <Words>11821</Words>
  <Application>Microsoft Office PowerPoint</Application>
  <PresentationFormat>全屏显示(4:3)</PresentationFormat>
  <Paragraphs>2224</Paragraphs>
  <Slides>179</Slides>
  <Notes>5</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179</vt:i4>
      </vt:variant>
    </vt:vector>
  </HeadingPairs>
  <TitlesOfParts>
    <vt:vector size="192" baseType="lpstr">
      <vt:lpstr>Arial Unicode MS</vt:lpstr>
      <vt:lpstr>黑体</vt:lpstr>
      <vt:lpstr>华文琥珀</vt:lpstr>
      <vt:lpstr>华文新魏</vt:lpstr>
      <vt:lpstr>楷体</vt:lpstr>
      <vt:lpstr>楷体_GB2312</vt:lpstr>
      <vt:lpstr>宋体</vt:lpstr>
      <vt:lpstr>Arial</vt:lpstr>
      <vt:lpstr>Calibri</vt:lpstr>
      <vt:lpstr>Symbol</vt:lpstr>
      <vt:lpstr>Times New Roman</vt:lpstr>
      <vt:lpstr>Wingdings</vt:lpstr>
      <vt:lpstr>2_Office 主题</vt:lpstr>
      <vt:lpstr>数据结构与算法 Data Structures and Algorithms</vt:lpstr>
      <vt:lpstr>数据结构与算法 Data Structures and Algorithms</vt:lpstr>
      <vt:lpstr>树的两个基本特点</vt:lpstr>
      <vt:lpstr>树的层次结构特性</vt:lpstr>
      <vt:lpstr>树的层次结构特性</vt:lpstr>
      <vt:lpstr>树的层次结构特性</vt:lpstr>
      <vt:lpstr>基本概念 </vt:lpstr>
      <vt:lpstr>基本概念</vt:lpstr>
      <vt:lpstr>基本概念</vt:lpstr>
      <vt:lpstr>基本概念</vt:lpstr>
      <vt:lpstr>基本概念</vt:lpstr>
      <vt:lpstr>基本概念</vt:lpstr>
      <vt:lpstr>基本概念</vt:lpstr>
      <vt:lpstr>基本概念</vt:lpstr>
      <vt:lpstr>基本概念</vt:lpstr>
      <vt:lpstr>基本概念</vt:lpstr>
      <vt:lpstr>二叉树</vt:lpstr>
      <vt:lpstr>二叉树</vt:lpstr>
      <vt:lpstr>二叉树</vt:lpstr>
      <vt:lpstr>二叉树的性质 </vt:lpstr>
      <vt:lpstr>二叉树的性质</vt:lpstr>
      <vt:lpstr>二叉树的性质</vt:lpstr>
      <vt:lpstr>二叉树的性质</vt:lpstr>
      <vt:lpstr>二叉树的性质</vt:lpstr>
      <vt:lpstr>二叉树的性质</vt:lpstr>
      <vt:lpstr>二叉树的性质</vt:lpstr>
      <vt:lpstr>二叉树的性质</vt:lpstr>
      <vt:lpstr>二叉树的存储结构</vt:lpstr>
      <vt:lpstr>二叉树的顺序存储结构</vt:lpstr>
      <vt:lpstr>二叉树的顺序存储结构</vt:lpstr>
      <vt:lpstr>二叉树的链式存储结构 </vt:lpstr>
      <vt:lpstr>二叉链表的基本操作 </vt:lpstr>
      <vt:lpstr>二叉链表的基本操作</vt:lpstr>
      <vt:lpstr>二叉链表的基本操作</vt:lpstr>
      <vt:lpstr>二叉链表的基本操作</vt:lpstr>
      <vt:lpstr>二叉链表的基本操作</vt:lpstr>
      <vt:lpstr>二叉链表的基本操作</vt:lpstr>
      <vt:lpstr>二叉链表的基本操作</vt:lpstr>
      <vt:lpstr>二叉链表的基本操作</vt:lpstr>
      <vt:lpstr>二叉链表的基本操作</vt:lpstr>
      <vt:lpstr>二叉链表的基本操作</vt:lpstr>
      <vt:lpstr>二叉链表的基本操作</vt:lpstr>
      <vt:lpstr>二叉链表的基本操作</vt:lpstr>
      <vt:lpstr>二叉链表的基本操作</vt:lpstr>
      <vt:lpstr>小结</vt:lpstr>
      <vt:lpstr>小结</vt:lpstr>
      <vt:lpstr>小结</vt:lpstr>
      <vt:lpstr>小结</vt:lpstr>
      <vt:lpstr>二叉树遍历</vt:lpstr>
      <vt:lpstr>二叉树遍历</vt:lpstr>
      <vt:lpstr>二叉树遍历</vt:lpstr>
      <vt:lpstr>二叉树遍历</vt:lpstr>
      <vt:lpstr>二叉树遍历</vt:lpstr>
      <vt:lpstr>二叉树遍历</vt:lpstr>
      <vt:lpstr>遍历二叉树的基本操作</vt:lpstr>
      <vt:lpstr>遍历二叉树的基本操作</vt:lpstr>
      <vt:lpstr>遍历二叉树的基本操作</vt:lpstr>
      <vt:lpstr>先序遍历二叉树的递归算法 </vt:lpstr>
      <vt:lpstr>中序遍历二叉树的递归算法</vt:lpstr>
      <vt:lpstr>后序遍历二叉树的递归算法</vt:lpstr>
      <vt:lpstr>遍历二叉树示例</vt:lpstr>
      <vt:lpstr>遍历二叉树示例</vt:lpstr>
      <vt:lpstr>遍历二叉树示例</vt:lpstr>
      <vt:lpstr>遍历二叉树示例</vt:lpstr>
      <vt:lpstr>遍历二叉树示例</vt:lpstr>
      <vt:lpstr>遍历二叉树示例</vt:lpstr>
      <vt:lpstr>遍历二叉树示例</vt:lpstr>
      <vt:lpstr>遍历二叉树示例</vt:lpstr>
      <vt:lpstr>遍历二叉树示例</vt:lpstr>
      <vt:lpstr>遍历二叉树的非递归算法 </vt:lpstr>
      <vt:lpstr>先序遍历二叉树的非递归算法 </vt:lpstr>
      <vt:lpstr>先序遍历二叉树的非递归算法 </vt:lpstr>
      <vt:lpstr>先序遍历二叉树的非递归算法 </vt:lpstr>
      <vt:lpstr>先序遍历二叉树的非递归算法 </vt:lpstr>
      <vt:lpstr>中序遍历二叉树的非递归算法 </vt:lpstr>
      <vt:lpstr>中序遍历二叉树的非递归算法 </vt:lpstr>
      <vt:lpstr>中序遍历二叉树的非递归算法 </vt:lpstr>
      <vt:lpstr>中序遍历二叉树的非递归算法 </vt:lpstr>
      <vt:lpstr>中序遍历二叉树的非递归算法 </vt:lpstr>
      <vt:lpstr>后序遍历二叉树的非递归算法 </vt:lpstr>
      <vt:lpstr>后序遍历二叉树的非递归算法 </vt:lpstr>
      <vt:lpstr>后序遍历二叉树的非递归算法 </vt:lpstr>
      <vt:lpstr>后序遍历二叉树的非递归算法 </vt:lpstr>
      <vt:lpstr>后序遍历二叉树的非递归算法 </vt:lpstr>
      <vt:lpstr>后序遍历二叉树的非递归算法 </vt:lpstr>
      <vt:lpstr>后序遍历二叉树的非递归算法 </vt:lpstr>
      <vt:lpstr>小结</vt:lpstr>
      <vt:lpstr>小结</vt:lpstr>
      <vt:lpstr>小结</vt:lpstr>
      <vt:lpstr>小结</vt:lpstr>
      <vt:lpstr>小结</vt:lpstr>
      <vt:lpstr>小结</vt:lpstr>
      <vt:lpstr>小结</vt:lpstr>
      <vt:lpstr>小结</vt:lpstr>
      <vt:lpstr>小结</vt:lpstr>
      <vt:lpstr>小结</vt:lpstr>
      <vt:lpstr>数据结构与算法 Data Structures and Algorithms</vt:lpstr>
      <vt:lpstr>线索二叉树</vt:lpstr>
      <vt:lpstr>线索二叉树 </vt:lpstr>
      <vt:lpstr>线索二叉树</vt:lpstr>
      <vt:lpstr>线索二叉树</vt:lpstr>
      <vt:lpstr>PowerPoint 演示文稿</vt:lpstr>
      <vt:lpstr>PowerPoint 演示文稿</vt:lpstr>
      <vt:lpstr>线索二叉树的基本操作</vt:lpstr>
      <vt:lpstr>线索二叉树的链表存储结构 </vt:lpstr>
      <vt:lpstr>线索二叉树的基本操作</vt:lpstr>
      <vt:lpstr>先序后继线索化算法</vt:lpstr>
      <vt:lpstr>先序后继线索化算法</vt:lpstr>
      <vt:lpstr>先序后继线索化算法</vt:lpstr>
      <vt:lpstr>输出后继线索二叉链表</vt:lpstr>
      <vt:lpstr>哈夫曼树</vt:lpstr>
      <vt:lpstr>哈夫曼树</vt:lpstr>
      <vt:lpstr>哈夫曼树</vt:lpstr>
      <vt:lpstr>哈夫曼树</vt:lpstr>
      <vt:lpstr>哈夫曼树</vt:lpstr>
      <vt:lpstr>哈夫曼树</vt:lpstr>
      <vt:lpstr>哈夫曼树</vt:lpstr>
      <vt:lpstr>哈夫曼树</vt:lpstr>
      <vt:lpstr>哈夫曼树</vt:lpstr>
      <vt:lpstr>哈夫曼树</vt:lpstr>
      <vt:lpstr>哈夫曼树</vt:lpstr>
      <vt:lpstr>构造哈夫曼树</vt:lpstr>
      <vt:lpstr>构造哈夫曼树</vt:lpstr>
      <vt:lpstr>构造哈夫曼树算法</vt:lpstr>
      <vt:lpstr>构造哈夫曼树算法</vt:lpstr>
      <vt:lpstr>哈夫曼编码</vt:lpstr>
      <vt:lpstr>哈夫曼编码</vt:lpstr>
      <vt:lpstr>哈夫曼编码</vt:lpstr>
      <vt:lpstr>哈夫曼编码</vt:lpstr>
      <vt:lpstr>哈夫曼编码</vt:lpstr>
      <vt:lpstr>哈夫曼编码</vt:lpstr>
      <vt:lpstr>小结</vt:lpstr>
      <vt:lpstr>树的存储结构</vt:lpstr>
      <vt:lpstr>树的双亲表示法 </vt:lpstr>
      <vt:lpstr>树的双亲表示法 </vt:lpstr>
      <vt:lpstr>树的孩子表示法</vt:lpstr>
      <vt:lpstr>树的孩子表示法</vt:lpstr>
      <vt:lpstr>树的孩子表示法</vt:lpstr>
      <vt:lpstr>树的孩子兄弟表示法</vt:lpstr>
      <vt:lpstr>树的孩子兄弟表示法</vt:lpstr>
      <vt:lpstr>森林与二叉树的转换</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树的先根遍历 </vt:lpstr>
      <vt:lpstr>树的后根遍历</vt:lpstr>
      <vt:lpstr>树的层序遍历</vt:lpstr>
      <vt:lpstr>树的应用示例</vt:lpstr>
      <vt:lpstr>树的应用示例</vt:lpstr>
      <vt:lpstr>树的应用示例</vt:lpstr>
      <vt:lpstr>树的应用示例</vt:lpstr>
      <vt:lpstr>树的应用示例</vt:lpstr>
      <vt:lpstr>树的应用示例</vt:lpstr>
      <vt:lpstr>树的应用示例</vt:lpstr>
      <vt:lpstr>树的应用示例</vt:lpstr>
      <vt:lpstr>子集树</vt:lpstr>
      <vt:lpstr>子集树</vt:lpstr>
      <vt:lpstr>子集树</vt:lpstr>
      <vt:lpstr>子集树</vt:lpstr>
      <vt:lpstr>子集树</vt:lpstr>
      <vt:lpstr>子集树</vt:lpstr>
      <vt:lpstr>排列树</vt:lpstr>
      <vt:lpstr>排列树</vt:lpstr>
      <vt:lpstr>小结</vt:lpstr>
      <vt:lpstr>小结</vt:lpstr>
      <vt:lpstr>小结</vt:lpstr>
      <vt:lpstr>本单元小结</vt:lpstr>
      <vt:lpstr>本单元小结</vt:lpstr>
      <vt:lpstr>本单元小结</vt:lpstr>
      <vt:lpstr>本单元小结</vt:lpstr>
      <vt:lpstr>本单元小结</vt:lpstr>
      <vt:lpstr>本单元小结</vt:lpstr>
      <vt:lpstr>本单元小结</vt:lpstr>
    </vt:vector>
  </TitlesOfParts>
  <Company>xmu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chs</dc:creator>
  <cp:lastModifiedBy>apple</cp:lastModifiedBy>
  <cp:revision>438</cp:revision>
  <cp:lastPrinted>2015-11-14T11:02:27Z</cp:lastPrinted>
  <dcterms:created xsi:type="dcterms:W3CDTF">2012-05-18T09:12:50Z</dcterms:created>
  <dcterms:modified xsi:type="dcterms:W3CDTF">2020-11-03T02:13:40Z</dcterms:modified>
</cp:coreProperties>
</file>